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6"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8" r:id="rId32"/>
    <p:sldId id="286" r:id="rId33"/>
    <p:sldId id="287" r:id="rId34"/>
    <p:sldId id="289" r:id="rId35"/>
    <p:sldId id="290" r:id="rId36"/>
    <p:sldId id="291" r:id="rId37"/>
    <p:sldId id="292" r:id="rId38"/>
    <p:sldId id="293" r:id="rId39"/>
    <p:sldId id="294" r:id="rId40"/>
    <p:sldId id="295" r:id="rId41"/>
    <p:sldId id="296" r:id="rId42"/>
    <p:sldId id="298" r:id="rId43"/>
    <p:sldId id="297"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1" r:id="rId66"/>
    <p:sldId id="320" r:id="rId67"/>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llemlayout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D7B26C5-4107-4FEC-AEDC-1716B250A1EF}" styleName="Lyst layout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4660"/>
  </p:normalViewPr>
  <p:slideViewPr>
    <p:cSldViewPr snapToGrid="0">
      <p:cViewPr>
        <p:scale>
          <a:sx n="73" d="100"/>
          <a:sy n="73" d="100"/>
        </p:scale>
        <p:origin x="1320" y="8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image" Target="../media/image14.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EA1480-B5E9-4F1C-A060-21909C845076}"/>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6D400A48-63C3-4AAD-A6D0-9125AD7C380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2BC9E78E-B11F-4EB2-81CD-7239D1740769}"/>
              </a:ext>
            </a:extLst>
          </p:cNvPr>
          <p:cNvSpPr>
            <a:spLocks noGrp="1"/>
          </p:cNvSpPr>
          <p:nvPr>
            <p:ph type="dt" sz="half" idx="10"/>
          </p:nvPr>
        </p:nvSpPr>
        <p:spPr/>
        <p:txBody>
          <a:bodyPr/>
          <a:lstStyle/>
          <a:p>
            <a:fld id="{93C8E8BC-8F36-478C-9255-97921C5681EA}" type="datetimeFigureOut">
              <a:rPr lang="da-DK" smtClean="0"/>
              <a:t>28-01-2021</a:t>
            </a:fld>
            <a:endParaRPr lang="da-DK"/>
          </a:p>
        </p:txBody>
      </p:sp>
      <p:sp>
        <p:nvSpPr>
          <p:cNvPr id="5" name="Pladsholder til sidefod 4">
            <a:extLst>
              <a:ext uri="{FF2B5EF4-FFF2-40B4-BE49-F238E27FC236}">
                <a16:creationId xmlns:a16="http://schemas.microsoft.com/office/drawing/2014/main" id="{EF927485-851C-41F6-B826-2560051531B0}"/>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715609E3-EC95-4214-B2D5-F0C61356AA4C}"/>
              </a:ext>
            </a:extLst>
          </p:cNvPr>
          <p:cNvSpPr>
            <a:spLocks noGrp="1"/>
          </p:cNvSpPr>
          <p:nvPr>
            <p:ph type="sldNum" sz="quarter" idx="12"/>
          </p:nvPr>
        </p:nvSpPr>
        <p:spPr/>
        <p:txBody>
          <a:bodyPr/>
          <a:lstStyle/>
          <a:p>
            <a:fld id="{694FE0ED-A375-4603-A461-579EE99D510D}" type="slidenum">
              <a:rPr lang="da-DK" smtClean="0"/>
              <a:t>‹nr.›</a:t>
            </a:fld>
            <a:endParaRPr lang="da-DK"/>
          </a:p>
        </p:txBody>
      </p:sp>
    </p:spTree>
    <p:extLst>
      <p:ext uri="{BB962C8B-B14F-4D97-AF65-F5344CB8AC3E}">
        <p14:creationId xmlns:p14="http://schemas.microsoft.com/office/powerpoint/2010/main" val="3578079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AFD8E5-1362-4B6C-9F49-3727999612D2}"/>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811AFA91-F668-4C47-B4CE-5811D9666CFD}"/>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A4EA422F-7D48-4EB6-9B67-B8269672B0E9}"/>
              </a:ext>
            </a:extLst>
          </p:cNvPr>
          <p:cNvSpPr>
            <a:spLocks noGrp="1"/>
          </p:cNvSpPr>
          <p:nvPr>
            <p:ph type="dt" sz="half" idx="10"/>
          </p:nvPr>
        </p:nvSpPr>
        <p:spPr/>
        <p:txBody>
          <a:bodyPr/>
          <a:lstStyle/>
          <a:p>
            <a:fld id="{93C8E8BC-8F36-478C-9255-97921C5681EA}" type="datetimeFigureOut">
              <a:rPr lang="da-DK" smtClean="0"/>
              <a:t>28-01-2021</a:t>
            </a:fld>
            <a:endParaRPr lang="da-DK"/>
          </a:p>
        </p:txBody>
      </p:sp>
      <p:sp>
        <p:nvSpPr>
          <p:cNvPr id="5" name="Pladsholder til sidefod 4">
            <a:extLst>
              <a:ext uri="{FF2B5EF4-FFF2-40B4-BE49-F238E27FC236}">
                <a16:creationId xmlns:a16="http://schemas.microsoft.com/office/drawing/2014/main" id="{0FBE2628-D53B-431D-B6FE-3AA5E7178466}"/>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4BCF1F51-A180-4EAC-AC2C-70CE3961C4C4}"/>
              </a:ext>
            </a:extLst>
          </p:cNvPr>
          <p:cNvSpPr>
            <a:spLocks noGrp="1"/>
          </p:cNvSpPr>
          <p:nvPr>
            <p:ph type="sldNum" sz="quarter" idx="12"/>
          </p:nvPr>
        </p:nvSpPr>
        <p:spPr/>
        <p:txBody>
          <a:bodyPr/>
          <a:lstStyle/>
          <a:p>
            <a:fld id="{694FE0ED-A375-4603-A461-579EE99D510D}" type="slidenum">
              <a:rPr lang="da-DK" smtClean="0"/>
              <a:t>‹nr.›</a:t>
            </a:fld>
            <a:endParaRPr lang="da-DK"/>
          </a:p>
        </p:txBody>
      </p:sp>
    </p:spTree>
    <p:extLst>
      <p:ext uri="{BB962C8B-B14F-4D97-AF65-F5344CB8AC3E}">
        <p14:creationId xmlns:p14="http://schemas.microsoft.com/office/powerpoint/2010/main" val="7195259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07CF73C2-AE6A-4E66-A9AA-812FEBBE2252}"/>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77ECC78E-5A5B-4C57-B026-5768C054944A}"/>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D503688E-E598-4D5E-9E39-C6843523B0D6}"/>
              </a:ext>
            </a:extLst>
          </p:cNvPr>
          <p:cNvSpPr>
            <a:spLocks noGrp="1"/>
          </p:cNvSpPr>
          <p:nvPr>
            <p:ph type="dt" sz="half" idx="10"/>
          </p:nvPr>
        </p:nvSpPr>
        <p:spPr/>
        <p:txBody>
          <a:bodyPr/>
          <a:lstStyle/>
          <a:p>
            <a:fld id="{93C8E8BC-8F36-478C-9255-97921C5681EA}" type="datetimeFigureOut">
              <a:rPr lang="da-DK" smtClean="0"/>
              <a:t>28-01-2021</a:t>
            </a:fld>
            <a:endParaRPr lang="da-DK"/>
          </a:p>
        </p:txBody>
      </p:sp>
      <p:sp>
        <p:nvSpPr>
          <p:cNvPr id="5" name="Pladsholder til sidefod 4">
            <a:extLst>
              <a:ext uri="{FF2B5EF4-FFF2-40B4-BE49-F238E27FC236}">
                <a16:creationId xmlns:a16="http://schemas.microsoft.com/office/drawing/2014/main" id="{43F8D803-96C9-40E9-AFF6-253F92A8C9EB}"/>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D478C7AD-FB6C-452A-AB4E-E1AE6C15ECD8}"/>
              </a:ext>
            </a:extLst>
          </p:cNvPr>
          <p:cNvSpPr>
            <a:spLocks noGrp="1"/>
          </p:cNvSpPr>
          <p:nvPr>
            <p:ph type="sldNum" sz="quarter" idx="12"/>
          </p:nvPr>
        </p:nvSpPr>
        <p:spPr/>
        <p:txBody>
          <a:bodyPr/>
          <a:lstStyle/>
          <a:p>
            <a:fld id="{694FE0ED-A375-4603-A461-579EE99D510D}" type="slidenum">
              <a:rPr lang="da-DK" smtClean="0"/>
              <a:t>‹nr.›</a:t>
            </a:fld>
            <a:endParaRPr lang="da-DK"/>
          </a:p>
        </p:txBody>
      </p:sp>
    </p:spTree>
    <p:extLst>
      <p:ext uri="{BB962C8B-B14F-4D97-AF65-F5344CB8AC3E}">
        <p14:creationId xmlns:p14="http://schemas.microsoft.com/office/powerpoint/2010/main" val="17986308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1FD046-53A4-413B-AEC3-4EB6CF9D2E58}"/>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2CB2F7CA-A223-4F27-86D0-884BE3C42756}"/>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7193E5E8-614C-42EA-BB00-D482B6551C11}"/>
              </a:ext>
            </a:extLst>
          </p:cNvPr>
          <p:cNvSpPr>
            <a:spLocks noGrp="1"/>
          </p:cNvSpPr>
          <p:nvPr>
            <p:ph type="dt" sz="half" idx="10"/>
          </p:nvPr>
        </p:nvSpPr>
        <p:spPr/>
        <p:txBody>
          <a:bodyPr/>
          <a:lstStyle/>
          <a:p>
            <a:fld id="{93C8E8BC-8F36-478C-9255-97921C5681EA}" type="datetimeFigureOut">
              <a:rPr lang="da-DK" smtClean="0"/>
              <a:t>28-01-2021</a:t>
            </a:fld>
            <a:endParaRPr lang="da-DK"/>
          </a:p>
        </p:txBody>
      </p:sp>
      <p:sp>
        <p:nvSpPr>
          <p:cNvPr id="5" name="Pladsholder til sidefod 4">
            <a:extLst>
              <a:ext uri="{FF2B5EF4-FFF2-40B4-BE49-F238E27FC236}">
                <a16:creationId xmlns:a16="http://schemas.microsoft.com/office/drawing/2014/main" id="{B4B5ECA1-50CD-4CE1-822D-150BBB337F3C}"/>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BDD291EA-FC5B-4C97-9114-AEA965286675}"/>
              </a:ext>
            </a:extLst>
          </p:cNvPr>
          <p:cNvSpPr>
            <a:spLocks noGrp="1"/>
          </p:cNvSpPr>
          <p:nvPr>
            <p:ph type="sldNum" sz="quarter" idx="12"/>
          </p:nvPr>
        </p:nvSpPr>
        <p:spPr/>
        <p:txBody>
          <a:bodyPr/>
          <a:lstStyle/>
          <a:p>
            <a:fld id="{694FE0ED-A375-4603-A461-579EE99D510D}" type="slidenum">
              <a:rPr lang="da-DK" smtClean="0"/>
              <a:t>‹nr.›</a:t>
            </a:fld>
            <a:endParaRPr lang="da-DK"/>
          </a:p>
        </p:txBody>
      </p:sp>
    </p:spTree>
    <p:extLst>
      <p:ext uri="{BB962C8B-B14F-4D97-AF65-F5344CB8AC3E}">
        <p14:creationId xmlns:p14="http://schemas.microsoft.com/office/powerpoint/2010/main" val="870108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27C6F8-478E-4100-BA22-16C7F8F7E557}"/>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BC1241B2-4CDF-43FE-AE56-5F4390DFA54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848BDC6C-7319-4DC7-9760-AEF7FA44CEF1}"/>
              </a:ext>
            </a:extLst>
          </p:cNvPr>
          <p:cNvSpPr>
            <a:spLocks noGrp="1"/>
          </p:cNvSpPr>
          <p:nvPr>
            <p:ph type="dt" sz="half" idx="10"/>
          </p:nvPr>
        </p:nvSpPr>
        <p:spPr/>
        <p:txBody>
          <a:bodyPr/>
          <a:lstStyle/>
          <a:p>
            <a:fld id="{93C8E8BC-8F36-478C-9255-97921C5681EA}" type="datetimeFigureOut">
              <a:rPr lang="da-DK" smtClean="0"/>
              <a:t>28-01-2021</a:t>
            </a:fld>
            <a:endParaRPr lang="da-DK"/>
          </a:p>
        </p:txBody>
      </p:sp>
      <p:sp>
        <p:nvSpPr>
          <p:cNvPr id="5" name="Pladsholder til sidefod 4">
            <a:extLst>
              <a:ext uri="{FF2B5EF4-FFF2-40B4-BE49-F238E27FC236}">
                <a16:creationId xmlns:a16="http://schemas.microsoft.com/office/drawing/2014/main" id="{A0F83443-2A83-49FC-9068-B8047822F40C}"/>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27174CAB-1FE4-4080-8F06-9444DA371732}"/>
              </a:ext>
            </a:extLst>
          </p:cNvPr>
          <p:cNvSpPr>
            <a:spLocks noGrp="1"/>
          </p:cNvSpPr>
          <p:nvPr>
            <p:ph type="sldNum" sz="quarter" idx="12"/>
          </p:nvPr>
        </p:nvSpPr>
        <p:spPr/>
        <p:txBody>
          <a:bodyPr/>
          <a:lstStyle/>
          <a:p>
            <a:fld id="{694FE0ED-A375-4603-A461-579EE99D510D}" type="slidenum">
              <a:rPr lang="da-DK" smtClean="0"/>
              <a:t>‹nr.›</a:t>
            </a:fld>
            <a:endParaRPr lang="da-DK"/>
          </a:p>
        </p:txBody>
      </p:sp>
    </p:spTree>
    <p:extLst>
      <p:ext uri="{BB962C8B-B14F-4D97-AF65-F5344CB8AC3E}">
        <p14:creationId xmlns:p14="http://schemas.microsoft.com/office/powerpoint/2010/main" val="1257181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261247-EF5A-4CAB-AD6C-56D13022BD37}"/>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34C08B63-5BF4-43C2-99B0-EC28A5BB9C5D}"/>
              </a:ext>
            </a:extLst>
          </p:cNvPr>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8DBA7D11-E7A5-43D1-AEA9-28C045C9B083}"/>
              </a:ext>
            </a:extLst>
          </p:cNvPr>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55485218-C174-4C6B-9FF4-498F2F0E0DE3}"/>
              </a:ext>
            </a:extLst>
          </p:cNvPr>
          <p:cNvSpPr>
            <a:spLocks noGrp="1"/>
          </p:cNvSpPr>
          <p:nvPr>
            <p:ph type="dt" sz="half" idx="10"/>
          </p:nvPr>
        </p:nvSpPr>
        <p:spPr/>
        <p:txBody>
          <a:bodyPr/>
          <a:lstStyle/>
          <a:p>
            <a:fld id="{93C8E8BC-8F36-478C-9255-97921C5681EA}" type="datetimeFigureOut">
              <a:rPr lang="da-DK" smtClean="0"/>
              <a:t>28-01-2021</a:t>
            </a:fld>
            <a:endParaRPr lang="da-DK"/>
          </a:p>
        </p:txBody>
      </p:sp>
      <p:sp>
        <p:nvSpPr>
          <p:cNvPr id="6" name="Pladsholder til sidefod 5">
            <a:extLst>
              <a:ext uri="{FF2B5EF4-FFF2-40B4-BE49-F238E27FC236}">
                <a16:creationId xmlns:a16="http://schemas.microsoft.com/office/drawing/2014/main" id="{DD2C6FE5-A79B-4BA6-ACBF-3286D9E01DB3}"/>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D706D3EE-2776-480D-8E40-A7BA07826BB6}"/>
              </a:ext>
            </a:extLst>
          </p:cNvPr>
          <p:cNvSpPr>
            <a:spLocks noGrp="1"/>
          </p:cNvSpPr>
          <p:nvPr>
            <p:ph type="sldNum" sz="quarter" idx="12"/>
          </p:nvPr>
        </p:nvSpPr>
        <p:spPr/>
        <p:txBody>
          <a:bodyPr/>
          <a:lstStyle/>
          <a:p>
            <a:fld id="{694FE0ED-A375-4603-A461-579EE99D510D}" type="slidenum">
              <a:rPr lang="da-DK" smtClean="0"/>
              <a:t>‹nr.›</a:t>
            </a:fld>
            <a:endParaRPr lang="da-DK"/>
          </a:p>
        </p:txBody>
      </p:sp>
    </p:spTree>
    <p:extLst>
      <p:ext uri="{BB962C8B-B14F-4D97-AF65-F5344CB8AC3E}">
        <p14:creationId xmlns:p14="http://schemas.microsoft.com/office/powerpoint/2010/main" val="427105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7E59BE-34A6-4F56-B665-EA59636FD1E7}"/>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315AD777-32ED-4C99-8A3B-CFC88E3D1CD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D8F7381C-7EA1-4681-86B8-C6EAF26880F8}"/>
              </a:ext>
            </a:extLst>
          </p:cNvPr>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4192C0ED-2F53-40F6-B7EA-DC2E5013A55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EBA93C62-A4A0-4CDF-B032-422974215A92}"/>
              </a:ext>
            </a:extLst>
          </p:cNvPr>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6D8EE3DF-FFAE-45A7-9460-649039085F0C}"/>
              </a:ext>
            </a:extLst>
          </p:cNvPr>
          <p:cNvSpPr>
            <a:spLocks noGrp="1"/>
          </p:cNvSpPr>
          <p:nvPr>
            <p:ph type="dt" sz="half" idx="10"/>
          </p:nvPr>
        </p:nvSpPr>
        <p:spPr/>
        <p:txBody>
          <a:bodyPr/>
          <a:lstStyle/>
          <a:p>
            <a:fld id="{93C8E8BC-8F36-478C-9255-97921C5681EA}" type="datetimeFigureOut">
              <a:rPr lang="da-DK" smtClean="0"/>
              <a:t>28-01-2021</a:t>
            </a:fld>
            <a:endParaRPr lang="da-DK"/>
          </a:p>
        </p:txBody>
      </p:sp>
      <p:sp>
        <p:nvSpPr>
          <p:cNvPr id="8" name="Pladsholder til sidefod 7">
            <a:extLst>
              <a:ext uri="{FF2B5EF4-FFF2-40B4-BE49-F238E27FC236}">
                <a16:creationId xmlns:a16="http://schemas.microsoft.com/office/drawing/2014/main" id="{A1FF259A-D1D2-444F-BC8B-D839CDAA865F}"/>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8452FD2A-E106-429A-AEE8-AB782C8BD78B}"/>
              </a:ext>
            </a:extLst>
          </p:cNvPr>
          <p:cNvSpPr>
            <a:spLocks noGrp="1"/>
          </p:cNvSpPr>
          <p:nvPr>
            <p:ph type="sldNum" sz="quarter" idx="12"/>
          </p:nvPr>
        </p:nvSpPr>
        <p:spPr/>
        <p:txBody>
          <a:bodyPr/>
          <a:lstStyle/>
          <a:p>
            <a:fld id="{694FE0ED-A375-4603-A461-579EE99D510D}" type="slidenum">
              <a:rPr lang="da-DK" smtClean="0"/>
              <a:t>‹nr.›</a:t>
            </a:fld>
            <a:endParaRPr lang="da-DK"/>
          </a:p>
        </p:txBody>
      </p:sp>
    </p:spTree>
    <p:extLst>
      <p:ext uri="{BB962C8B-B14F-4D97-AF65-F5344CB8AC3E}">
        <p14:creationId xmlns:p14="http://schemas.microsoft.com/office/powerpoint/2010/main" val="15268041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BA99D7-5440-4983-B900-1E3CC55D4288}"/>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7A358E6A-E998-4F39-8C34-EB8880981667}"/>
              </a:ext>
            </a:extLst>
          </p:cNvPr>
          <p:cNvSpPr>
            <a:spLocks noGrp="1"/>
          </p:cNvSpPr>
          <p:nvPr>
            <p:ph type="dt" sz="half" idx="10"/>
          </p:nvPr>
        </p:nvSpPr>
        <p:spPr/>
        <p:txBody>
          <a:bodyPr/>
          <a:lstStyle/>
          <a:p>
            <a:fld id="{93C8E8BC-8F36-478C-9255-97921C5681EA}" type="datetimeFigureOut">
              <a:rPr lang="da-DK" smtClean="0"/>
              <a:t>28-01-2021</a:t>
            </a:fld>
            <a:endParaRPr lang="da-DK"/>
          </a:p>
        </p:txBody>
      </p:sp>
      <p:sp>
        <p:nvSpPr>
          <p:cNvPr id="4" name="Pladsholder til sidefod 3">
            <a:extLst>
              <a:ext uri="{FF2B5EF4-FFF2-40B4-BE49-F238E27FC236}">
                <a16:creationId xmlns:a16="http://schemas.microsoft.com/office/drawing/2014/main" id="{B00B615A-64D4-45EF-A327-353C8E7C7FE7}"/>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6EB29173-96B6-40BE-B17B-8EB93527C1C5}"/>
              </a:ext>
            </a:extLst>
          </p:cNvPr>
          <p:cNvSpPr>
            <a:spLocks noGrp="1"/>
          </p:cNvSpPr>
          <p:nvPr>
            <p:ph type="sldNum" sz="quarter" idx="12"/>
          </p:nvPr>
        </p:nvSpPr>
        <p:spPr/>
        <p:txBody>
          <a:bodyPr/>
          <a:lstStyle/>
          <a:p>
            <a:fld id="{694FE0ED-A375-4603-A461-579EE99D510D}" type="slidenum">
              <a:rPr lang="da-DK" smtClean="0"/>
              <a:t>‹nr.›</a:t>
            </a:fld>
            <a:endParaRPr lang="da-DK"/>
          </a:p>
        </p:txBody>
      </p:sp>
    </p:spTree>
    <p:extLst>
      <p:ext uri="{BB962C8B-B14F-4D97-AF65-F5344CB8AC3E}">
        <p14:creationId xmlns:p14="http://schemas.microsoft.com/office/powerpoint/2010/main" val="28057010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610B44C1-F78F-4E61-8A6A-14B7B5D09BFF}"/>
              </a:ext>
            </a:extLst>
          </p:cNvPr>
          <p:cNvSpPr>
            <a:spLocks noGrp="1"/>
          </p:cNvSpPr>
          <p:nvPr>
            <p:ph type="dt" sz="half" idx="10"/>
          </p:nvPr>
        </p:nvSpPr>
        <p:spPr/>
        <p:txBody>
          <a:bodyPr/>
          <a:lstStyle/>
          <a:p>
            <a:fld id="{93C8E8BC-8F36-478C-9255-97921C5681EA}" type="datetimeFigureOut">
              <a:rPr lang="da-DK" smtClean="0"/>
              <a:t>28-01-2021</a:t>
            </a:fld>
            <a:endParaRPr lang="da-DK"/>
          </a:p>
        </p:txBody>
      </p:sp>
      <p:sp>
        <p:nvSpPr>
          <p:cNvPr id="3" name="Pladsholder til sidefod 2">
            <a:extLst>
              <a:ext uri="{FF2B5EF4-FFF2-40B4-BE49-F238E27FC236}">
                <a16:creationId xmlns:a16="http://schemas.microsoft.com/office/drawing/2014/main" id="{75FAC0BC-485E-4648-B244-9E7245417F7B}"/>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992D0D9E-F77F-4FA6-BA07-D5EAC6E3CA0D}"/>
              </a:ext>
            </a:extLst>
          </p:cNvPr>
          <p:cNvSpPr>
            <a:spLocks noGrp="1"/>
          </p:cNvSpPr>
          <p:nvPr>
            <p:ph type="sldNum" sz="quarter" idx="12"/>
          </p:nvPr>
        </p:nvSpPr>
        <p:spPr/>
        <p:txBody>
          <a:bodyPr/>
          <a:lstStyle/>
          <a:p>
            <a:fld id="{694FE0ED-A375-4603-A461-579EE99D510D}" type="slidenum">
              <a:rPr lang="da-DK" smtClean="0"/>
              <a:t>‹nr.›</a:t>
            </a:fld>
            <a:endParaRPr lang="da-DK"/>
          </a:p>
        </p:txBody>
      </p:sp>
    </p:spTree>
    <p:extLst>
      <p:ext uri="{BB962C8B-B14F-4D97-AF65-F5344CB8AC3E}">
        <p14:creationId xmlns:p14="http://schemas.microsoft.com/office/powerpoint/2010/main" val="21824552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BF12F2-B2FA-4D1A-AB10-E0DC2C6AC2CA}"/>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200AE089-8F43-4EBC-8514-206C4399798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98262E25-5819-4846-8CB9-06707FEA96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E86267D8-B30A-49A3-972D-7A90D57F44DA}"/>
              </a:ext>
            </a:extLst>
          </p:cNvPr>
          <p:cNvSpPr>
            <a:spLocks noGrp="1"/>
          </p:cNvSpPr>
          <p:nvPr>
            <p:ph type="dt" sz="half" idx="10"/>
          </p:nvPr>
        </p:nvSpPr>
        <p:spPr/>
        <p:txBody>
          <a:bodyPr/>
          <a:lstStyle/>
          <a:p>
            <a:fld id="{93C8E8BC-8F36-478C-9255-97921C5681EA}" type="datetimeFigureOut">
              <a:rPr lang="da-DK" smtClean="0"/>
              <a:t>28-01-2021</a:t>
            </a:fld>
            <a:endParaRPr lang="da-DK"/>
          </a:p>
        </p:txBody>
      </p:sp>
      <p:sp>
        <p:nvSpPr>
          <p:cNvPr id="6" name="Pladsholder til sidefod 5">
            <a:extLst>
              <a:ext uri="{FF2B5EF4-FFF2-40B4-BE49-F238E27FC236}">
                <a16:creationId xmlns:a16="http://schemas.microsoft.com/office/drawing/2014/main" id="{F5E97852-7885-4C4C-B062-0532A0897738}"/>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91D90DBD-7636-411E-B173-B73CC0867DDA}"/>
              </a:ext>
            </a:extLst>
          </p:cNvPr>
          <p:cNvSpPr>
            <a:spLocks noGrp="1"/>
          </p:cNvSpPr>
          <p:nvPr>
            <p:ph type="sldNum" sz="quarter" idx="12"/>
          </p:nvPr>
        </p:nvSpPr>
        <p:spPr/>
        <p:txBody>
          <a:bodyPr/>
          <a:lstStyle/>
          <a:p>
            <a:fld id="{694FE0ED-A375-4603-A461-579EE99D510D}" type="slidenum">
              <a:rPr lang="da-DK" smtClean="0"/>
              <a:t>‹nr.›</a:t>
            </a:fld>
            <a:endParaRPr lang="da-DK"/>
          </a:p>
        </p:txBody>
      </p:sp>
    </p:spTree>
    <p:extLst>
      <p:ext uri="{BB962C8B-B14F-4D97-AF65-F5344CB8AC3E}">
        <p14:creationId xmlns:p14="http://schemas.microsoft.com/office/powerpoint/2010/main" val="20376689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78DCC4-673E-4143-B3A3-5AD56E0F1DE8}"/>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CD7E100C-6A87-4DA6-8208-879CFFFBBAB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A61F3D4C-8769-4C1E-9D46-CEC6123430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0816E5D2-2767-4F26-9EE6-0178D83C7E3C}"/>
              </a:ext>
            </a:extLst>
          </p:cNvPr>
          <p:cNvSpPr>
            <a:spLocks noGrp="1"/>
          </p:cNvSpPr>
          <p:nvPr>
            <p:ph type="dt" sz="half" idx="10"/>
          </p:nvPr>
        </p:nvSpPr>
        <p:spPr/>
        <p:txBody>
          <a:bodyPr/>
          <a:lstStyle/>
          <a:p>
            <a:fld id="{93C8E8BC-8F36-478C-9255-97921C5681EA}" type="datetimeFigureOut">
              <a:rPr lang="da-DK" smtClean="0"/>
              <a:t>28-01-2021</a:t>
            </a:fld>
            <a:endParaRPr lang="da-DK"/>
          </a:p>
        </p:txBody>
      </p:sp>
      <p:sp>
        <p:nvSpPr>
          <p:cNvPr id="6" name="Pladsholder til sidefod 5">
            <a:extLst>
              <a:ext uri="{FF2B5EF4-FFF2-40B4-BE49-F238E27FC236}">
                <a16:creationId xmlns:a16="http://schemas.microsoft.com/office/drawing/2014/main" id="{D601997F-C262-4A0F-A506-F62DE892F4BF}"/>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30FEDAB3-A040-4DFB-8998-CE061C634714}"/>
              </a:ext>
            </a:extLst>
          </p:cNvPr>
          <p:cNvSpPr>
            <a:spLocks noGrp="1"/>
          </p:cNvSpPr>
          <p:nvPr>
            <p:ph type="sldNum" sz="quarter" idx="12"/>
          </p:nvPr>
        </p:nvSpPr>
        <p:spPr/>
        <p:txBody>
          <a:bodyPr/>
          <a:lstStyle/>
          <a:p>
            <a:fld id="{694FE0ED-A375-4603-A461-579EE99D510D}" type="slidenum">
              <a:rPr lang="da-DK" smtClean="0"/>
              <a:t>‹nr.›</a:t>
            </a:fld>
            <a:endParaRPr lang="da-DK"/>
          </a:p>
        </p:txBody>
      </p:sp>
    </p:spTree>
    <p:extLst>
      <p:ext uri="{BB962C8B-B14F-4D97-AF65-F5344CB8AC3E}">
        <p14:creationId xmlns:p14="http://schemas.microsoft.com/office/powerpoint/2010/main" val="2350703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D4081091-03FD-4259-B1B9-596A22D5ED9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C0195FC8-419E-4822-BA38-7CC11A1741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BF98DC1A-A266-4169-9DBE-0B620FF8EB4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C8E8BC-8F36-478C-9255-97921C5681EA}" type="datetimeFigureOut">
              <a:rPr lang="da-DK" smtClean="0"/>
              <a:t>28-01-2021</a:t>
            </a:fld>
            <a:endParaRPr lang="da-DK"/>
          </a:p>
        </p:txBody>
      </p:sp>
      <p:sp>
        <p:nvSpPr>
          <p:cNvPr id="5" name="Pladsholder til sidefod 4">
            <a:extLst>
              <a:ext uri="{FF2B5EF4-FFF2-40B4-BE49-F238E27FC236}">
                <a16:creationId xmlns:a16="http://schemas.microsoft.com/office/drawing/2014/main" id="{FFC0AD9B-5439-48FC-8392-FB49B79892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a:extLst>
              <a:ext uri="{FF2B5EF4-FFF2-40B4-BE49-F238E27FC236}">
                <a16:creationId xmlns:a16="http://schemas.microsoft.com/office/drawing/2014/main" id="{CF4A97A8-072D-461E-AAC1-C38CD5E5928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4FE0ED-A375-4603-A461-579EE99D510D}" type="slidenum">
              <a:rPr lang="da-DK" smtClean="0"/>
              <a:t>‹nr.›</a:t>
            </a:fld>
            <a:endParaRPr lang="da-DK"/>
          </a:p>
        </p:txBody>
      </p:sp>
    </p:spTree>
    <p:extLst>
      <p:ext uri="{BB962C8B-B14F-4D97-AF65-F5344CB8AC3E}">
        <p14:creationId xmlns:p14="http://schemas.microsoft.com/office/powerpoint/2010/main" val="7009090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www.oecd-ilibrary.org/" TargetMode="External"/><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2.emf"/></Relationships>
</file>

<file path=ppt/slides/_rels/slide26.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3.emf"/></Relationships>
</file>

<file path=ppt/slides/_rels/slide2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package" Target="../embeddings/Microsoft_Word_Document2.docx"/><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5.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hyperlink" Target="http://www.ec.europa.eu/eurostat" TargetMode="Externa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package" Target="../embeddings/Microsoft_Word_Document3.docx"/><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hyperlink" Target="http://www.statistikbanken.dk/" TargetMode="External"/><Relationship Id="rId4" Type="http://schemas.openxmlformats.org/officeDocument/2006/relationships/image" Target="../media/image8.emf"/></Relationships>
</file>

<file path=ppt/slides/_rels/slide35.xml.rels><?xml version="1.0" encoding="UTF-8" standalone="yes"?>
<Relationships xmlns="http://schemas.openxmlformats.org/package/2006/relationships"><Relationship Id="rId3" Type="http://schemas.openxmlformats.org/officeDocument/2006/relationships/hyperlink" Target="http://www.statistikbanken.dk/" TargetMode="External"/><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hyperlink" Target="http://www.statistikbanken.dk/" TargetMode="Externa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hyperlink" Target="http://www.statistikbanken.dk/"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hyperlink" Target="http://www.kfst.dk/" TargetMode="Externa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hyperlink" Target="http://stats.oecd.org/index.aspx?DatasetCode=MON2019_REFERENCE_TABLE" TargetMode="External"/><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hyperlink" Target="http://www.statistikbanken.dk/" TargetMode="External"/><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hyperlink" Target="http://ec.europa.eu/eurostat/data/database?node_code=tin00074" TargetMode="Externa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package" Target="../embeddings/Microsoft_Word_Document4.docx"/><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image" Target="../media/image15.emf"/></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C99E16-759F-4052-9000-D50218E293BA}"/>
              </a:ext>
            </a:extLst>
          </p:cNvPr>
          <p:cNvSpPr txBox="1">
            <a:spLocks/>
          </p:cNvSpPr>
          <p:nvPr/>
        </p:nvSpPr>
        <p:spPr>
          <a:xfrm>
            <a:off x="0" y="710500"/>
            <a:ext cx="12192000" cy="89138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a-DK" sz="3600" b="1" dirty="0" err="1">
                <a:latin typeface="Times New Roman" panose="02020603050405020304" pitchFamily="18" charset="0"/>
                <a:cs typeface="Times New Roman" panose="02020603050405020304" pitchFamily="18" charset="0"/>
              </a:rPr>
              <a:t>Chapter</a:t>
            </a:r>
            <a:r>
              <a:rPr lang="da-DK" sz="3600" b="1" dirty="0">
                <a:latin typeface="Times New Roman" panose="02020603050405020304" pitchFamily="18" charset="0"/>
                <a:cs typeface="Times New Roman" panose="02020603050405020304" pitchFamily="18" charset="0"/>
              </a:rPr>
              <a:t> 1</a:t>
            </a:r>
          </a:p>
        </p:txBody>
      </p:sp>
    </p:spTree>
    <p:extLst>
      <p:ext uri="{BB962C8B-B14F-4D97-AF65-F5344CB8AC3E}">
        <p14:creationId xmlns:p14="http://schemas.microsoft.com/office/powerpoint/2010/main" val="17793730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el 6">
            <a:extLst>
              <a:ext uri="{FF2B5EF4-FFF2-40B4-BE49-F238E27FC236}">
                <a16:creationId xmlns:a16="http://schemas.microsoft.com/office/drawing/2014/main" id="{84680B42-32DB-4D9F-B27D-2A6C8BDC950E}"/>
              </a:ext>
            </a:extLst>
          </p:cNvPr>
          <p:cNvGraphicFramePr>
            <a:graphicFrameLocks noGrp="1"/>
          </p:cNvGraphicFramePr>
          <p:nvPr>
            <p:extLst>
              <p:ext uri="{D42A27DB-BD31-4B8C-83A1-F6EECF244321}">
                <p14:modId xmlns:p14="http://schemas.microsoft.com/office/powerpoint/2010/main" val="3703586021"/>
              </p:ext>
            </p:extLst>
          </p:nvPr>
        </p:nvGraphicFramePr>
        <p:xfrm>
          <a:off x="3596975" y="2599862"/>
          <a:ext cx="4676774" cy="1188720"/>
        </p:xfrm>
        <a:graphic>
          <a:graphicData uri="http://schemas.openxmlformats.org/drawingml/2006/table">
            <a:tbl>
              <a:tblPr firstRow="1" firstCol="1" bandRow="1"/>
              <a:tblGrid>
                <a:gridCol w="1628718">
                  <a:extLst>
                    <a:ext uri="{9D8B030D-6E8A-4147-A177-3AD203B41FA5}">
                      <a16:colId xmlns:a16="http://schemas.microsoft.com/office/drawing/2014/main" val="3728430306"/>
                    </a:ext>
                  </a:extLst>
                </a:gridCol>
                <a:gridCol w="1524028">
                  <a:extLst>
                    <a:ext uri="{9D8B030D-6E8A-4147-A177-3AD203B41FA5}">
                      <a16:colId xmlns:a16="http://schemas.microsoft.com/office/drawing/2014/main" val="425809268"/>
                    </a:ext>
                  </a:extLst>
                </a:gridCol>
                <a:gridCol w="1524028">
                  <a:extLst>
                    <a:ext uri="{9D8B030D-6E8A-4147-A177-3AD203B41FA5}">
                      <a16:colId xmlns:a16="http://schemas.microsoft.com/office/drawing/2014/main" val="2362023182"/>
                    </a:ext>
                  </a:extLst>
                </a:gridCol>
              </a:tblGrid>
              <a:tr h="0">
                <a:tc>
                  <a:txBody>
                    <a:bodyPr/>
                    <a:lstStyle/>
                    <a:p>
                      <a:r>
                        <a:rPr lang="da-DK" sz="900" spc="-10">
                          <a:effectLst/>
                          <a:latin typeface="FrankfurtGothic"/>
                          <a:ea typeface="MS Mincho" panose="02020609040205080304" pitchFamily="49" charset="-128"/>
                          <a:cs typeface="Times New Roman" panose="02020603050405020304" pitchFamily="18" charset="0"/>
                        </a:rPr>
                        <a:t>Country</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nchor="ctr">
                    <a:lnL>
                      <a:noFill/>
                    </a:lnL>
                    <a:lnR>
                      <a:noFill/>
                    </a:lnR>
                    <a:lnT w="12700" cap="flat" cmpd="sng" algn="ctr">
                      <a:solidFill>
                        <a:srgbClr val="7F9C90"/>
                      </a:solidFill>
                      <a:prstDash val="solid"/>
                      <a:round/>
                      <a:headEnd type="none" w="med" len="med"/>
                      <a:tailEnd type="none" w="med" len="med"/>
                    </a:lnT>
                    <a:lnB w="12700" cap="flat" cmpd="sng" algn="ctr">
                      <a:solidFill>
                        <a:srgbClr val="7F9C90"/>
                      </a:solidFill>
                      <a:prstDash val="solid"/>
                      <a:round/>
                      <a:headEnd type="none" w="med" len="med"/>
                      <a:tailEnd type="none" w="med" len="med"/>
                    </a:lnB>
                  </a:tcPr>
                </a:tc>
                <a:tc>
                  <a:txBody>
                    <a:bodyPr/>
                    <a:lstStyle/>
                    <a:p>
                      <a:pPr algn="ctr"/>
                      <a:r>
                        <a:rPr lang="en-US" sz="900" spc="-10">
                          <a:effectLst/>
                          <a:latin typeface="FrankfurtGothic"/>
                          <a:ea typeface="MS Mincho" panose="02020609040205080304" pitchFamily="49" charset="-128"/>
                          <a:cs typeface="Times New Roman" panose="02020603050405020304" pitchFamily="18" charset="0"/>
                        </a:rPr>
                        <a:t>GDP using market </a:t>
                      </a:r>
                      <a:br>
                        <a:rPr lang="en-US" sz="900" spc="-10">
                          <a:effectLst/>
                          <a:latin typeface="FrankfurtGothic"/>
                          <a:ea typeface="MS Mincho" panose="02020609040205080304" pitchFamily="49" charset="-128"/>
                          <a:cs typeface="Times New Roman" panose="02020603050405020304" pitchFamily="18" charset="0"/>
                        </a:rPr>
                      </a:br>
                      <a:r>
                        <a:rPr lang="en-US" sz="900" spc="-10">
                          <a:effectLst/>
                          <a:latin typeface="FrankfurtGothic"/>
                          <a:ea typeface="MS Mincho" panose="02020609040205080304" pitchFamily="49" charset="-128"/>
                          <a:cs typeface="Times New Roman" panose="02020603050405020304" pitchFamily="18" charset="0"/>
                        </a:rPr>
                        <a:t>exchange rates</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nchor="ctr">
                    <a:lnL>
                      <a:noFill/>
                    </a:lnL>
                    <a:lnR>
                      <a:noFill/>
                    </a:lnR>
                    <a:lnT w="12700" cap="flat" cmpd="sng" algn="ctr">
                      <a:solidFill>
                        <a:srgbClr val="7F9C90"/>
                      </a:solidFill>
                      <a:prstDash val="solid"/>
                      <a:round/>
                      <a:headEnd type="none" w="med" len="med"/>
                      <a:tailEnd type="none" w="med" len="med"/>
                    </a:lnT>
                    <a:lnB w="12700" cap="flat" cmpd="sng" algn="ctr">
                      <a:solidFill>
                        <a:srgbClr val="7F9C90"/>
                      </a:solidFill>
                      <a:prstDash val="solid"/>
                      <a:round/>
                      <a:headEnd type="none" w="med" len="med"/>
                      <a:tailEnd type="none" w="med" len="med"/>
                    </a:lnB>
                  </a:tcPr>
                </a:tc>
                <a:tc>
                  <a:txBody>
                    <a:bodyPr/>
                    <a:lstStyle/>
                    <a:p>
                      <a:pPr algn="ctr"/>
                      <a:r>
                        <a:rPr lang="en-US" sz="900" spc="-10">
                          <a:effectLst/>
                          <a:latin typeface="FrankfurtGothic"/>
                          <a:ea typeface="MS Mincho" panose="02020609040205080304" pitchFamily="49" charset="-128"/>
                          <a:cs typeface="Times New Roman" panose="02020603050405020304" pitchFamily="18" charset="0"/>
                        </a:rPr>
                        <a:t>GDP using ppp exchange</a:t>
                      </a:r>
                      <a:r>
                        <a:rPr lang="en-US" sz="900" spc="-10">
                          <a:effectLst/>
                          <a:latin typeface="Calibri" panose="020F0502020204030204" pitchFamily="34" charset="0"/>
                          <a:ea typeface="MS Mincho" panose="02020609040205080304" pitchFamily="49" charset="-128"/>
                          <a:cs typeface="Times New Roman" panose="02020603050405020304" pitchFamily="18" charset="0"/>
                        </a:rPr>
                        <a:t> </a:t>
                      </a:r>
                      <a:r>
                        <a:rPr lang="en-US" sz="900" spc="-10">
                          <a:effectLst/>
                          <a:latin typeface="FrankfurtGothic"/>
                          <a:ea typeface="MS Mincho" panose="02020609040205080304" pitchFamily="49" charset="-128"/>
                          <a:cs typeface="Times New Roman" panose="02020603050405020304" pitchFamily="18" charset="0"/>
                        </a:rPr>
                        <a:t>rates</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nchor="ctr">
                    <a:lnL>
                      <a:noFill/>
                    </a:lnL>
                    <a:lnR>
                      <a:noFill/>
                    </a:lnR>
                    <a:lnT w="12700" cap="flat" cmpd="sng" algn="ctr">
                      <a:solidFill>
                        <a:srgbClr val="7F9C90"/>
                      </a:solidFill>
                      <a:prstDash val="solid"/>
                      <a:round/>
                      <a:headEnd type="none" w="med" len="med"/>
                      <a:tailEnd type="none" w="med" len="med"/>
                    </a:lnT>
                    <a:lnB w="12700" cap="flat" cmpd="sng" algn="ctr">
                      <a:solidFill>
                        <a:srgbClr val="7F9C90"/>
                      </a:solidFill>
                      <a:prstDash val="solid"/>
                      <a:round/>
                      <a:headEnd type="none" w="med" len="med"/>
                      <a:tailEnd type="none" w="med" len="med"/>
                    </a:lnB>
                  </a:tcPr>
                </a:tc>
                <a:extLst>
                  <a:ext uri="{0D108BD9-81ED-4DB2-BD59-A6C34878D82A}">
                    <a16:rowId xmlns:a16="http://schemas.microsoft.com/office/drawing/2014/main" val="2668876140"/>
                  </a:ext>
                </a:extLst>
              </a:tr>
              <a:tr h="0">
                <a:tc>
                  <a:txBody>
                    <a:bodyPr/>
                    <a:lstStyle/>
                    <a:p>
                      <a:r>
                        <a:rPr lang="da-DK" sz="900" spc="-10">
                          <a:effectLst/>
                          <a:latin typeface="FrankfurtGothic"/>
                          <a:ea typeface="MS Mincho" panose="02020609040205080304" pitchFamily="49" charset="-128"/>
                          <a:cs typeface="Times New Roman" panose="02020603050405020304" pitchFamily="18" charset="0"/>
                        </a:rPr>
                        <a:t>United States</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nchor="ctr">
                    <a:lnL>
                      <a:noFill/>
                    </a:lnL>
                    <a:lnR>
                      <a:noFill/>
                    </a:lnR>
                    <a:lnT w="12700" cap="flat" cmpd="sng" algn="ctr">
                      <a:solidFill>
                        <a:srgbClr val="7F9C90"/>
                      </a:solidFill>
                      <a:prstDash val="solid"/>
                      <a:round/>
                      <a:headEnd type="none" w="med" len="med"/>
                      <a:tailEnd type="none" w="med" len="med"/>
                    </a:lnT>
                    <a:lnB>
                      <a:noFill/>
                    </a:lnB>
                  </a:tcPr>
                </a:tc>
                <a:tc>
                  <a:txBody>
                    <a:bodyPr/>
                    <a:lstStyle/>
                    <a:p>
                      <a:pPr>
                        <a:tabLst>
                          <a:tab pos="937895" algn="dec"/>
                        </a:tabLst>
                      </a:pPr>
                      <a:r>
                        <a:rPr lang="da-DK" sz="1000" spc="-10">
                          <a:effectLst/>
                          <a:latin typeface="FrankfurtGothic"/>
                          <a:ea typeface="MS Mincho" panose="02020609040205080304" pitchFamily="49" charset="-128"/>
                          <a:cs typeface="Times New Roman" panose="02020603050405020304" pitchFamily="18" charset="0"/>
                        </a:rPr>
                        <a:t>21433</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nchor="ctr">
                    <a:lnL>
                      <a:noFill/>
                    </a:lnL>
                    <a:lnR>
                      <a:noFill/>
                    </a:lnR>
                    <a:lnT w="12700" cap="flat" cmpd="sng" algn="ctr">
                      <a:solidFill>
                        <a:srgbClr val="7F9C90"/>
                      </a:solidFill>
                      <a:prstDash val="solid"/>
                      <a:round/>
                      <a:headEnd type="none" w="med" len="med"/>
                      <a:tailEnd type="none" w="med" len="med"/>
                    </a:lnT>
                    <a:lnB>
                      <a:noFill/>
                    </a:lnB>
                  </a:tcPr>
                </a:tc>
                <a:tc>
                  <a:txBody>
                    <a:bodyPr/>
                    <a:lstStyle/>
                    <a:p>
                      <a:pPr>
                        <a:tabLst>
                          <a:tab pos="937895" algn="dec"/>
                        </a:tabLst>
                      </a:pPr>
                      <a:r>
                        <a:rPr lang="da-DK" sz="1000" spc="-10">
                          <a:effectLst/>
                          <a:latin typeface="FrankfurtGothic"/>
                          <a:ea typeface="MS Mincho" panose="02020609040205080304" pitchFamily="49" charset="-128"/>
                          <a:cs typeface="Times New Roman" panose="02020603050405020304" pitchFamily="18" charset="0"/>
                        </a:rPr>
                        <a:t>21433</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nchor="ctr">
                    <a:lnL>
                      <a:noFill/>
                    </a:lnL>
                    <a:lnR>
                      <a:noFill/>
                    </a:lnR>
                    <a:lnT w="12700" cap="flat" cmpd="sng" algn="ctr">
                      <a:solidFill>
                        <a:srgbClr val="7F9C90"/>
                      </a:solidFill>
                      <a:prstDash val="solid"/>
                      <a:round/>
                      <a:headEnd type="none" w="med" len="med"/>
                      <a:tailEnd type="none" w="med" len="med"/>
                    </a:lnT>
                    <a:lnB>
                      <a:noFill/>
                    </a:lnB>
                  </a:tcPr>
                </a:tc>
                <a:extLst>
                  <a:ext uri="{0D108BD9-81ED-4DB2-BD59-A6C34878D82A}">
                    <a16:rowId xmlns:a16="http://schemas.microsoft.com/office/drawing/2014/main" val="947306922"/>
                  </a:ext>
                </a:extLst>
              </a:tr>
              <a:tr h="0">
                <a:tc>
                  <a:txBody>
                    <a:bodyPr/>
                    <a:lstStyle/>
                    <a:p>
                      <a:r>
                        <a:rPr lang="da-DK" sz="900" spc="-10">
                          <a:effectLst/>
                          <a:latin typeface="FrankfurtGothic"/>
                          <a:ea typeface="MS Mincho" panose="02020609040205080304" pitchFamily="49" charset="-128"/>
                          <a:cs typeface="Times New Roman" panose="02020603050405020304" pitchFamily="18" charset="0"/>
                        </a:rPr>
                        <a:t>United Kingdom</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nchor="ctr">
                    <a:lnL>
                      <a:noFill/>
                    </a:lnL>
                    <a:lnR>
                      <a:noFill/>
                    </a:lnR>
                    <a:lnT>
                      <a:noFill/>
                    </a:lnT>
                    <a:lnB>
                      <a:noFill/>
                    </a:lnB>
                  </a:tcPr>
                </a:tc>
                <a:tc>
                  <a:txBody>
                    <a:bodyPr/>
                    <a:lstStyle/>
                    <a:p>
                      <a:pPr>
                        <a:tabLst>
                          <a:tab pos="937895" algn="dec"/>
                        </a:tabLst>
                      </a:pPr>
                      <a:r>
                        <a:rPr lang="da-DK" sz="1000" spc="-10">
                          <a:effectLst/>
                          <a:latin typeface="FrankfurtGothic"/>
                          <a:ea typeface="MS Mincho" panose="02020609040205080304" pitchFamily="49" charset="-128"/>
                          <a:cs typeface="Times New Roman" panose="02020603050405020304" pitchFamily="18" charset="0"/>
                        </a:rPr>
                        <a:t>2829</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nchor="ctr">
                    <a:lnL>
                      <a:noFill/>
                    </a:lnL>
                    <a:lnR>
                      <a:noFill/>
                    </a:lnR>
                    <a:lnT>
                      <a:noFill/>
                    </a:lnT>
                    <a:lnB>
                      <a:noFill/>
                    </a:lnB>
                  </a:tcPr>
                </a:tc>
                <a:tc>
                  <a:txBody>
                    <a:bodyPr/>
                    <a:lstStyle/>
                    <a:p>
                      <a:pPr>
                        <a:tabLst>
                          <a:tab pos="937895" algn="dec"/>
                        </a:tabLst>
                      </a:pPr>
                      <a:r>
                        <a:rPr lang="da-DK" sz="1000" spc="-10">
                          <a:effectLst/>
                          <a:latin typeface="FrankfurtGothic"/>
                          <a:ea typeface="MS Mincho" panose="02020609040205080304" pitchFamily="49" charset="-128"/>
                          <a:cs typeface="Times New Roman" panose="02020603050405020304" pitchFamily="18" charset="0"/>
                        </a:rPr>
                        <a:t>3254</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nchor="ctr">
                    <a:lnL>
                      <a:noFill/>
                    </a:lnL>
                    <a:lnR>
                      <a:noFill/>
                    </a:lnR>
                    <a:lnT>
                      <a:noFill/>
                    </a:lnT>
                    <a:lnB>
                      <a:noFill/>
                    </a:lnB>
                  </a:tcPr>
                </a:tc>
                <a:extLst>
                  <a:ext uri="{0D108BD9-81ED-4DB2-BD59-A6C34878D82A}">
                    <a16:rowId xmlns:a16="http://schemas.microsoft.com/office/drawing/2014/main" val="4066448847"/>
                  </a:ext>
                </a:extLst>
              </a:tr>
              <a:tr h="0">
                <a:tc>
                  <a:txBody>
                    <a:bodyPr/>
                    <a:lstStyle/>
                    <a:p>
                      <a:r>
                        <a:rPr lang="da-DK" sz="900" spc="-10">
                          <a:effectLst/>
                          <a:latin typeface="FrankfurtGothic"/>
                          <a:ea typeface="MS Mincho" panose="02020609040205080304" pitchFamily="49" charset="-128"/>
                          <a:cs typeface="Times New Roman" panose="02020603050405020304" pitchFamily="18" charset="0"/>
                        </a:rPr>
                        <a:t>Germany</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nchor="ctr">
                    <a:lnL>
                      <a:noFill/>
                    </a:lnL>
                    <a:lnR>
                      <a:noFill/>
                    </a:lnR>
                    <a:lnT>
                      <a:noFill/>
                    </a:lnT>
                    <a:lnB>
                      <a:noFill/>
                    </a:lnB>
                  </a:tcPr>
                </a:tc>
                <a:tc>
                  <a:txBody>
                    <a:bodyPr/>
                    <a:lstStyle/>
                    <a:p>
                      <a:pPr>
                        <a:tabLst>
                          <a:tab pos="937895" algn="dec"/>
                        </a:tabLst>
                      </a:pPr>
                      <a:r>
                        <a:rPr lang="da-DK" sz="1000" spc="-10">
                          <a:effectLst/>
                          <a:latin typeface="FrankfurtGothic"/>
                          <a:ea typeface="MS Mincho" panose="02020609040205080304" pitchFamily="49" charset="-128"/>
                          <a:cs typeface="Times New Roman" panose="02020603050405020304" pitchFamily="18" charset="0"/>
                        </a:rPr>
                        <a:t>3861</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nchor="ctr">
                    <a:lnL>
                      <a:noFill/>
                    </a:lnL>
                    <a:lnR>
                      <a:noFill/>
                    </a:lnR>
                    <a:lnT>
                      <a:noFill/>
                    </a:lnT>
                    <a:lnB>
                      <a:noFill/>
                    </a:lnB>
                  </a:tcPr>
                </a:tc>
                <a:tc>
                  <a:txBody>
                    <a:bodyPr/>
                    <a:lstStyle/>
                    <a:p>
                      <a:pPr>
                        <a:tabLst>
                          <a:tab pos="937895" algn="dec"/>
                        </a:tabLst>
                      </a:pPr>
                      <a:r>
                        <a:rPr lang="da-DK" sz="1000" spc="-10">
                          <a:effectLst/>
                          <a:latin typeface="FrankfurtGothic"/>
                          <a:ea typeface="MS Mincho" panose="02020609040205080304" pitchFamily="49" charset="-128"/>
                          <a:cs typeface="Times New Roman" panose="02020603050405020304" pitchFamily="18" charset="0"/>
                        </a:rPr>
                        <a:t>4678</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nchor="ctr">
                    <a:lnL>
                      <a:noFill/>
                    </a:lnL>
                    <a:lnR>
                      <a:noFill/>
                    </a:lnR>
                    <a:lnT>
                      <a:noFill/>
                    </a:lnT>
                    <a:lnB>
                      <a:noFill/>
                    </a:lnB>
                  </a:tcPr>
                </a:tc>
                <a:extLst>
                  <a:ext uri="{0D108BD9-81ED-4DB2-BD59-A6C34878D82A}">
                    <a16:rowId xmlns:a16="http://schemas.microsoft.com/office/drawing/2014/main" val="674450468"/>
                  </a:ext>
                </a:extLst>
              </a:tr>
              <a:tr h="0">
                <a:tc>
                  <a:txBody>
                    <a:bodyPr/>
                    <a:lstStyle/>
                    <a:p>
                      <a:r>
                        <a:rPr lang="da-DK" sz="900" spc="-10">
                          <a:effectLst/>
                          <a:latin typeface="FrankfurtGothic"/>
                          <a:ea typeface="MS Mincho" panose="02020609040205080304" pitchFamily="49" charset="-128"/>
                          <a:cs typeface="Times New Roman" panose="02020603050405020304" pitchFamily="18" charset="0"/>
                        </a:rPr>
                        <a:t>China</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nchor="ctr">
                    <a:lnL>
                      <a:noFill/>
                    </a:lnL>
                    <a:lnR>
                      <a:noFill/>
                    </a:lnR>
                    <a:lnT>
                      <a:noFill/>
                    </a:lnT>
                    <a:lnB>
                      <a:noFill/>
                    </a:lnB>
                  </a:tcPr>
                </a:tc>
                <a:tc>
                  <a:txBody>
                    <a:bodyPr/>
                    <a:lstStyle/>
                    <a:p>
                      <a:pPr>
                        <a:tabLst>
                          <a:tab pos="937895" algn="dec"/>
                        </a:tabLst>
                      </a:pPr>
                      <a:r>
                        <a:rPr lang="da-DK" sz="1000" spc="-10">
                          <a:effectLst/>
                          <a:latin typeface="FrankfurtGothic"/>
                          <a:ea typeface="MS Mincho" panose="02020609040205080304" pitchFamily="49" charset="-128"/>
                          <a:cs typeface="Times New Roman" panose="02020603050405020304" pitchFamily="18" charset="0"/>
                        </a:rPr>
                        <a:t>14342</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nchor="ctr">
                    <a:lnL>
                      <a:noFill/>
                    </a:lnL>
                    <a:lnR>
                      <a:noFill/>
                    </a:lnR>
                    <a:lnT>
                      <a:noFill/>
                    </a:lnT>
                    <a:lnB>
                      <a:noFill/>
                    </a:lnB>
                  </a:tcPr>
                </a:tc>
                <a:tc>
                  <a:txBody>
                    <a:bodyPr/>
                    <a:lstStyle/>
                    <a:p>
                      <a:pPr>
                        <a:tabLst>
                          <a:tab pos="937895" algn="dec"/>
                        </a:tabLst>
                      </a:pPr>
                      <a:r>
                        <a:rPr lang="da-DK" sz="1000" spc="-10">
                          <a:effectLst/>
                          <a:latin typeface="FrankfurtGothic"/>
                          <a:ea typeface="MS Mincho" panose="02020609040205080304" pitchFamily="49" charset="-128"/>
                          <a:cs typeface="Times New Roman" panose="02020603050405020304" pitchFamily="18" charset="0"/>
                        </a:rPr>
                        <a:t>23523</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nchor="ctr">
                    <a:lnL>
                      <a:noFill/>
                    </a:lnL>
                    <a:lnR>
                      <a:noFill/>
                    </a:lnR>
                    <a:lnT>
                      <a:noFill/>
                    </a:lnT>
                    <a:lnB>
                      <a:noFill/>
                    </a:lnB>
                  </a:tcPr>
                </a:tc>
                <a:extLst>
                  <a:ext uri="{0D108BD9-81ED-4DB2-BD59-A6C34878D82A}">
                    <a16:rowId xmlns:a16="http://schemas.microsoft.com/office/drawing/2014/main" val="2190970787"/>
                  </a:ext>
                </a:extLst>
              </a:tr>
              <a:tr h="0">
                <a:tc>
                  <a:txBody>
                    <a:bodyPr/>
                    <a:lstStyle/>
                    <a:p>
                      <a:r>
                        <a:rPr lang="da-DK" sz="900" spc="-10">
                          <a:effectLst/>
                          <a:latin typeface="FrankfurtGothic"/>
                          <a:ea typeface="MS Mincho" panose="02020609040205080304" pitchFamily="49" charset="-128"/>
                          <a:cs typeface="Times New Roman" panose="02020603050405020304" pitchFamily="18" charset="0"/>
                        </a:rPr>
                        <a:t>Brazil</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nchor="ctr">
                    <a:lnL>
                      <a:noFill/>
                    </a:lnL>
                    <a:lnR>
                      <a:noFill/>
                    </a:lnR>
                    <a:lnT>
                      <a:noFill/>
                    </a:lnT>
                    <a:lnB>
                      <a:noFill/>
                    </a:lnB>
                  </a:tcPr>
                </a:tc>
                <a:tc>
                  <a:txBody>
                    <a:bodyPr/>
                    <a:lstStyle/>
                    <a:p>
                      <a:pPr>
                        <a:tabLst>
                          <a:tab pos="937895" algn="dec"/>
                        </a:tabLst>
                      </a:pPr>
                      <a:r>
                        <a:rPr lang="da-DK" sz="1000" spc="-10">
                          <a:effectLst/>
                          <a:latin typeface="FrankfurtGothic"/>
                          <a:ea typeface="MS Mincho" panose="02020609040205080304" pitchFamily="49" charset="-128"/>
                          <a:cs typeface="Times New Roman" panose="02020603050405020304" pitchFamily="18" charset="0"/>
                        </a:rPr>
                        <a:t>1839</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nchor="ctr">
                    <a:lnL>
                      <a:noFill/>
                    </a:lnL>
                    <a:lnR>
                      <a:noFill/>
                    </a:lnR>
                    <a:lnT>
                      <a:noFill/>
                    </a:lnT>
                    <a:lnB>
                      <a:noFill/>
                    </a:lnB>
                  </a:tcPr>
                </a:tc>
                <a:tc>
                  <a:txBody>
                    <a:bodyPr/>
                    <a:lstStyle/>
                    <a:p>
                      <a:pPr>
                        <a:tabLst>
                          <a:tab pos="937895" algn="dec"/>
                        </a:tabLst>
                      </a:pPr>
                      <a:r>
                        <a:rPr lang="da-DK" sz="1000" spc="-10">
                          <a:effectLst/>
                          <a:latin typeface="FrankfurtGothic"/>
                          <a:ea typeface="MS Mincho" panose="02020609040205080304" pitchFamily="49" charset="-128"/>
                          <a:cs typeface="Times New Roman" panose="02020603050405020304" pitchFamily="18" charset="0"/>
                        </a:rPr>
                        <a:t>3229</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nchor="ctr">
                    <a:lnL>
                      <a:noFill/>
                    </a:lnL>
                    <a:lnR>
                      <a:noFill/>
                    </a:lnR>
                    <a:lnT>
                      <a:noFill/>
                    </a:lnT>
                    <a:lnB>
                      <a:noFill/>
                    </a:lnB>
                  </a:tcPr>
                </a:tc>
                <a:extLst>
                  <a:ext uri="{0D108BD9-81ED-4DB2-BD59-A6C34878D82A}">
                    <a16:rowId xmlns:a16="http://schemas.microsoft.com/office/drawing/2014/main" val="600018769"/>
                  </a:ext>
                </a:extLst>
              </a:tr>
              <a:tr h="0">
                <a:tc>
                  <a:txBody>
                    <a:bodyPr/>
                    <a:lstStyle/>
                    <a:p>
                      <a:r>
                        <a:rPr lang="da-DK" sz="900" spc="-10">
                          <a:effectLst/>
                          <a:latin typeface="FrankfurtGothic"/>
                          <a:ea typeface="MS Mincho" panose="02020609040205080304" pitchFamily="49" charset="-128"/>
                          <a:cs typeface="Times New Roman" panose="02020603050405020304" pitchFamily="18" charset="0"/>
                        </a:rPr>
                        <a:t>India</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nchor="ctr">
                    <a:lnL>
                      <a:noFill/>
                    </a:lnL>
                    <a:lnR>
                      <a:noFill/>
                    </a:lnR>
                    <a:lnT>
                      <a:noFill/>
                    </a:lnT>
                    <a:lnB w="12700" cap="flat" cmpd="sng" algn="ctr">
                      <a:solidFill>
                        <a:srgbClr val="7F9C90"/>
                      </a:solidFill>
                      <a:prstDash val="solid"/>
                      <a:round/>
                      <a:headEnd type="none" w="med" len="med"/>
                      <a:tailEnd type="none" w="med" len="med"/>
                    </a:lnB>
                  </a:tcPr>
                </a:tc>
                <a:tc>
                  <a:txBody>
                    <a:bodyPr/>
                    <a:lstStyle/>
                    <a:p>
                      <a:pPr>
                        <a:tabLst>
                          <a:tab pos="937895" algn="dec"/>
                        </a:tabLst>
                      </a:pPr>
                      <a:r>
                        <a:rPr lang="da-DK" sz="1000" spc="-10">
                          <a:effectLst/>
                          <a:latin typeface="FrankfurtGothic"/>
                          <a:ea typeface="MS Mincho" panose="02020609040205080304" pitchFamily="49" charset="-128"/>
                          <a:cs typeface="Times New Roman" panose="02020603050405020304" pitchFamily="18" charset="0"/>
                        </a:rPr>
                        <a:t>2868</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nchor="ctr">
                    <a:lnL>
                      <a:noFill/>
                    </a:lnL>
                    <a:lnR>
                      <a:noFill/>
                    </a:lnR>
                    <a:lnT>
                      <a:noFill/>
                    </a:lnT>
                    <a:lnB w="12700" cap="flat" cmpd="sng" algn="ctr">
                      <a:solidFill>
                        <a:srgbClr val="7F9C90"/>
                      </a:solidFill>
                      <a:prstDash val="solid"/>
                      <a:round/>
                      <a:headEnd type="none" w="med" len="med"/>
                      <a:tailEnd type="none" w="med" len="med"/>
                    </a:lnB>
                  </a:tcPr>
                </a:tc>
                <a:tc>
                  <a:txBody>
                    <a:bodyPr/>
                    <a:lstStyle/>
                    <a:p>
                      <a:pPr>
                        <a:tabLst>
                          <a:tab pos="937895" algn="dec"/>
                        </a:tabLst>
                      </a:pPr>
                      <a:r>
                        <a:rPr lang="da-DK" sz="1000" spc="-10" dirty="0">
                          <a:effectLst/>
                          <a:latin typeface="FrankfurtGothic"/>
                          <a:ea typeface="MS Mincho" panose="02020609040205080304" pitchFamily="49" charset="-128"/>
                          <a:cs typeface="Times New Roman" panose="02020603050405020304" pitchFamily="18" charset="0"/>
                        </a:rPr>
                        <a:t>9560</a:t>
                      </a:r>
                      <a:endParaRPr lang="da-DK" sz="900" spc="-10" dirty="0">
                        <a:effectLst/>
                        <a:latin typeface="FrankfurtGothic"/>
                        <a:ea typeface="Times New Roman" panose="02020603050405020304" pitchFamily="18" charset="0"/>
                        <a:cs typeface="Times New Roman" panose="02020603050405020304" pitchFamily="18" charset="0"/>
                      </a:endParaRPr>
                    </a:p>
                  </a:txBody>
                  <a:tcPr marL="43180" marR="43180" marT="0" marB="0" anchor="ctr">
                    <a:lnL>
                      <a:noFill/>
                    </a:lnL>
                    <a:lnR>
                      <a:noFill/>
                    </a:lnR>
                    <a:lnT>
                      <a:noFill/>
                    </a:lnT>
                    <a:lnB w="12700" cap="flat" cmpd="sng" algn="ctr">
                      <a:solidFill>
                        <a:srgbClr val="7F9C90"/>
                      </a:solidFill>
                      <a:prstDash val="solid"/>
                      <a:round/>
                      <a:headEnd type="none" w="med" len="med"/>
                      <a:tailEnd type="none" w="med" len="med"/>
                    </a:lnB>
                  </a:tcPr>
                </a:tc>
                <a:extLst>
                  <a:ext uri="{0D108BD9-81ED-4DB2-BD59-A6C34878D82A}">
                    <a16:rowId xmlns:a16="http://schemas.microsoft.com/office/drawing/2014/main" val="1646275662"/>
                  </a:ext>
                </a:extLst>
              </a:tr>
            </a:tbl>
          </a:graphicData>
        </a:graphic>
      </p:graphicFrame>
      <p:sp>
        <p:nvSpPr>
          <p:cNvPr id="9" name="Tekstfelt 8">
            <a:extLst>
              <a:ext uri="{FF2B5EF4-FFF2-40B4-BE49-F238E27FC236}">
                <a16:creationId xmlns:a16="http://schemas.microsoft.com/office/drawing/2014/main" id="{960A5C05-E495-497A-8BF9-0B4AB23B6573}"/>
              </a:ext>
            </a:extLst>
          </p:cNvPr>
          <p:cNvSpPr txBox="1"/>
          <p:nvPr/>
        </p:nvSpPr>
        <p:spPr>
          <a:xfrm>
            <a:off x="3596975" y="4016092"/>
            <a:ext cx="6098058" cy="276999"/>
          </a:xfrm>
          <a:prstGeom prst="rect">
            <a:avLst/>
          </a:prstGeom>
          <a:noFill/>
        </p:spPr>
        <p:txBody>
          <a:bodyPr wrap="square">
            <a:spAutoFit/>
          </a:bodyPr>
          <a:lstStyle/>
          <a:p>
            <a:pPr>
              <a:spcBef>
                <a:spcPts val="200"/>
              </a:spcBef>
              <a:spcAft>
                <a:spcPts val="1450"/>
              </a:spcAft>
            </a:pPr>
            <a:r>
              <a:rPr lang="en-GB" sz="1200" spc="-10" dirty="0">
                <a:effectLst/>
                <a:latin typeface="Times New Roman" panose="02020603050405020304" pitchFamily="18" charset="0"/>
                <a:ea typeface="Times New Roman" panose="02020603050405020304" pitchFamily="18" charset="0"/>
                <a:cs typeface="Times New Roman" panose="02020603050405020304" pitchFamily="18" charset="0"/>
              </a:rPr>
              <a:t>Source: The World Bank, World Development Indicators.</a:t>
            </a:r>
            <a:endParaRPr lang="da-DK" sz="1200" spc="-1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1" name="Tekstfelt 10">
            <a:extLst>
              <a:ext uri="{FF2B5EF4-FFF2-40B4-BE49-F238E27FC236}">
                <a16:creationId xmlns:a16="http://schemas.microsoft.com/office/drawing/2014/main" id="{E994BBA5-1CE9-41A8-8097-1FCFD20606E6}"/>
              </a:ext>
            </a:extLst>
          </p:cNvPr>
          <p:cNvSpPr txBox="1"/>
          <p:nvPr/>
        </p:nvSpPr>
        <p:spPr>
          <a:xfrm>
            <a:off x="3596975" y="2252710"/>
            <a:ext cx="6098058" cy="233397"/>
          </a:xfrm>
          <a:prstGeom prst="rect">
            <a:avLst/>
          </a:prstGeom>
          <a:noFill/>
        </p:spPr>
        <p:txBody>
          <a:bodyPr wrap="square">
            <a:spAutoFit/>
          </a:bodyPr>
          <a:lstStyle/>
          <a:p>
            <a:pPr algn="just">
              <a:lnSpc>
                <a:spcPts val="1100"/>
              </a:lnSpc>
              <a:spcAft>
                <a:spcPts val="600"/>
              </a:spcAft>
              <a:tabLst>
                <a:tab pos="161925" algn="l"/>
              </a:tabLst>
            </a:pPr>
            <a:r>
              <a:rPr lang="en-GB" sz="1000" spc="-10" dirty="0">
                <a:effectLst/>
                <a:latin typeface="Times New Roman" panose="02020603050405020304" pitchFamily="18" charset="0"/>
                <a:ea typeface="Times New Roman" panose="02020603050405020304" pitchFamily="18" charset="0"/>
                <a:cs typeface="Times New Roman" panose="02020603050405020304" pitchFamily="18" charset="0"/>
              </a:rPr>
              <a:t>Table 2.6: International comparisons of GDP, market vs. PPP exchange rates, 2019 (billions of USD)</a:t>
            </a:r>
            <a:endParaRPr lang="da-DK" sz="1000" spc="-1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2" name="Titel 1">
            <a:extLst>
              <a:ext uri="{FF2B5EF4-FFF2-40B4-BE49-F238E27FC236}">
                <a16:creationId xmlns:a16="http://schemas.microsoft.com/office/drawing/2014/main" id="{D6608D3C-9D25-4C3B-A4F4-0502C0B6ABFF}"/>
              </a:ext>
            </a:extLst>
          </p:cNvPr>
          <p:cNvSpPr txBox="1">
            <a:spLocks/>
          </p:cNvSpPr>
          <p:nvPr/>
        </p:nvSpPr>
        <p:spPr>
          <a:xfrm>
            <a:off x="414455" y="246043"/>
            <a:ext cx="1808216" cy="89138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sz="2000" b="1" dirty="0" err="1">
                <a:latin typeface="Times New Roman" panose="02020603050405020304" pitchFamily="18" charset="0"/>
                <a:cs typeface="Times New Roman" panose="02020603050405020304" pitchFamily="18" charset="0"/>
              </a:rPr>
              <a:t>Table</a:t>
            </a:r>
            <a:r>
              <a:rPr lang="da-DK" sz="2000" b="1" dirty="0">
                <a:latin typeface="Times New Roman" panose="02020603050405020304" pitchFamily="18" charset="0"/>
                <a:cs typeface="Times New Roman" panose="02020603050405020304" pitchFamily="18" charset="0"/>
              </a:rPr>
              <a:t> 2.6</a:t>
            </a:r>
          </a:p>
        </p:txBody>
      </p:sp>
    </p:spTree>
    <p:extLst>
      <p:ext uri="{BB962C8B-B14F-4D97-AF65-F5344CB8AC3E}">
        <p14:creationId xmlns:p14="http://schemas.microsoft.com/office/powerpoint/2010/main" val="16787660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792FEF-4182-4742-815E-9A9242EDC8A7}"/>
              </a:ext>
            </a:extLst>
          </p:cNvPr>
          <p:cNvSpPr txBox="1">
            <a:spLocks/>
          </p:cNvSpPr>
          <p:nvPr/>
        </p:nvSpPr>
        <p:spPr>
          <a:xfrm>
            <a:off x="0" y="710500"/>
            <a:ext cx="12192000" cy="89138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a-DK" sz="3600" b="1" dirty="0" err="1">
                <a:latin typeface="Times New Roman" panose="02020603050405020304" pitchFamily="18" charset="0"/>
                <a:cs typeface="Times New Roman" panose="02020603050405020304" pitchFamily="18" charset="0"/>
              </a:rPr>
              <a:t>Chapter</a:t>
            </a:r>
            <a:r>
              <a:rPr lang="da-DK" sz="3600" b="1" dirty="0">
                <a:latin typeface="Times New Roman" panose="02020603050405020304" pitchFamily="18" charset="0"/>
                <a:cs typeface="Times New Roman" panose="02020603050405020304" pitchFamily="18" charset="0"/>
              </a:rPr>
              <a:t> 3</a:t>
            </a:r>
          </a:p>
        </p:txBody>
      </p:sp>
    </p:spTree>
    <p:extLst>
      <p:ext uri="{BB962C8B-B14F-4D97-AF65-F5344CB8AC3E}">
        <p14:creationId xmlns:p14="http://schemas.microsoft.com/office/powerpoint/2010/main" val="13398200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9ECD9B-0149-4B71-8ED7-D7537B5D4FFE}"/>
              </a:ext>
            </a:extLst>
          </p:cNvPr>
          <p:cNvSpPr txBox="1">
            <a:spLocks/>
          </p:cNvSpPr>
          <p:nvPr/>
        </p:nvSpPr>
        <p:spPr>
          <a:xfrm>
            <a:off x="414455" y="246043"/>
            <a:ext cx="1808216" cy="89138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sz="2000" b="1" dirty="0" err="1">
                <a:latin typeface="Times New Roman" panose="02020603050405020304" pitchFamily="18" charset="0"/>
                <a:cs typeface="Times New Roman" panose="02020603050405020304" pitchFamily="18" charset="0"/>
              </a:rPr>
              <a:t>Table</a:t>
            </a:r>
            <a:r>
              <a:rPr lang="da-DK" sz="2000" b="1" dirty="0">
                <a:latin typeface="Times New Roman" panose="02020603050405020304" pitchFamily="18" charset="0"/>
                <a:cs typeface="Times New Roman" panose="02020603050405020304" pitchFamily="18" charset="0"/>
              </a:rPr>
              <a:t> 3.1</a:t>
            </a:r>
          </a:p>
        </p:txBody>
      </p:sp>
      <p:graphicFrame>
        <p:nvGraphicFramePr>
          <p:cNvPr id="5" name="Tabel 4">
            <a:extLst>
              <a:ext uri="{FF2B5EF4-FFF2-40B4-BE49-F238E27FC236}">
                <a16:creationId xmlns:a16="http://schemas.microsoft.com/office/drawing/2014/main" id="{10C35D96-BBF3-4F5D-B615-0BD330591681}"/>
              </a:ext>
            </a:extLst>
          </p:cNvPr>
          <p:cNvGraphicFramePr>
            <a:graphicFrameLocks noGrp="1"/>
          </p:cNvGraphicFramePr>
          <p:nvPr>
            <p:extLst>
              <p:ext uri="{D42A27DB-BD31-4B8C-83A1-F6EECF244321}">
                <p14:modId xmlns:p14="http://schemas.microsoft.com/office/powerpoint/2010/main" val="1682346400"/>
              </p:ext>
            </p:extLst>
          </p:nvPr>
        </p:nvGraphicFramePr>
        <p:xfrm>
          <a:off x="3601587" y="2474618"/>
          <a:ext cx="4988825" cy="1908764"/>
        </p:xfrm>
        <a:graphic>
          <a:graphicData uri="http://schemas.openxmlformats.org/drawingml/2006/table">
            <a:tbl>
              <a:tblPr firstRow="1" firstCol="1" bandRow="1"/>
              <a:tblGrid>
                <a:gridCol w="373448">
                  <a:extLst>
                    <a:ext uri="{9D8B030D-6E8A-4147-A177-3AD203B41FA5}">
                      <a16:colId xmlns:a16="http://schemas.microsoft.com/office/drawing/2014/main" val="2862872488"/>
                    </a:ext>
                  </a:extLst>
                </a:gridCol>
                <a:gridCol w="329232">
                  <a:extLst>
                    <a:ext uri="{9D8B030D-6E8A-4147-A177-3AD203B41FA5}">
                      <a16:colId xmlns:a16="http://schemas.microsoft.com/office/drawing/2014/main" val="2095844472"/>
                    </a:ext>
                  </a:extLst>
                </a:gridCol>
                <a:gridCol w="329913">
                  <a:extLst>
                    <a:ext uri="{9D8B030D-6E8A-4147-A177-3AD203B41FA5}">
                      <a16:colId xmlns:a16="http://schemas.microsoft.com/office/drawing/2014/main" val="3656331149"/>
                    </a:ext>
                  </a:extLst>
                </a:gridCol>
                <a:gridCol w="329232">
                  <a:extLst>
                    <a:ext uri="{9D8B030D-6E8A-4147-A177-3AD203B41FA5}">
                      <a16:colId xmlns:a16="http://schemas.microsoft.com/office/drawing/2014/main" val="3237854195"/>
                    </a:ext>
                  </a:extLst>
                </a:gridCol>
                <a:gridCol w="329913">
                  <a:extLst>
                    <a:ext uri="{9D8B030D-6E8A-4147-A177-3AD203B41FA5}">
                      <a16:colId xmlns:a16="http://schemas.microsoft.com/office/drawing/2014/main" val="3167311176"/>
                    </a:ext>
                  </a:extLst>
                </a:gridCol>
                <a:gridCol w="329913">
                  <a:extLst>
                    <a:ext uri="{9D8B030D-6E8A-4147-A177-3AD203B41FA5}">
                      <a16:colId xmlns:a16="http://schemas.microsoft.com/office/drawing/2014/main" val="2281740674"/>
                    </a:ext>
                  </a:extLst>
                </a:gridCol>
                <a:gridCol w="329232">
                  <a:extLst>
                    <a:ext uri="{9D8B030D-6E8A-4147-A177-3AD203B41FA5}">
                      <a16:colId xmlns:a16="http://schemas.microsoft.com/office/drawing/2014/main" val="2068244248"/>
                    </a:ext>
                  </a:extLst>
                </a:gridCol>
                <a:gridCol w="329913">
                  <a:extLst>
                    <a:ext uri="{9D8B030D-6E8A-4147-A177-3AD203B41FA5}">
                      <a16:colId xmlns:a16="http://schemas.microsoft.com/office/drawing/2014/main" val="3703223339"/>
                    </a:ext>
                  </a:extLst>
                </a:gridCol>
                <a:gridCol w="329913">
                  <a:extLst>
                    <a:ext uri="{9D8B030D-6E8A-4147-A177-3AD203B41FA5}">
                      <a16:colId xmlns:a16="http://schemas.microsoft.com/office/drawing/2014/main" val="199184834"/>
                    </a:ext>
                  </a:extLst>
                </a:gridCol>
                <a:gridCol w="329232">
                  <a:extLst>
                    <a:ext uri="{9D8B030D-6E8A-4147-A177-3AD203B41FA5}">
                      <a16:colId xmlns:a16="http://schemas.microsoft.com/office/drawing/2014/main" val="2118454229"/>
                    </a:ext>
                  </a:extLst>
                </a:gridCol>
                <a:gridCol w="329913">
                  <a:extLst>
                    <a:ext uri="{9D8B030D-6E8A-4147-A177-3AD203B41FA5}">
                      <a16:colId xmlns:a16="http://schemas.microsoft.com/office/drawing/2014/main" val="414302054"/>
                    </a:ext>
                  </a:extLst>
                </a:gridCol>
                <a:gridCol w="329913">
                  <a:extLst>
                    <a:ext uri="{9D8B030D-6E8A-4147-A177-3AD203B41FA5}">
                      <a16:colId xmlns:a16="http://schemas.microsoft.com/office/drawing/2014/main" val="2840135388"/>
                    </a:ext>
                  </a:extLst>
                </a:gridCol>
                <a:gridCol w="329232">
                  <a:extLst>
                    <a:ext uri="{9D8B030D-6E8A-4147-A177-3AD203B41FA5}">
                      <a16:colId xmlns:a16="http://schemas.microsoft.com/office/drawing/2014/main" val="369784355"/>
                    </a:ext>
                  </a:extLst>
                </a:gridCol>
                <a:gridCol w="329913">
                  <a:extLst>
                    <a:ext uri="{9D8B030D-6E8A-4147-A177-3AD203B41FA5}">
                      <a16:colId xmlns:a16="http://schemas.microsoft.com/office/drawing/2014/main" val="2972304538"/>
                    </a:ext>
                  </a:extLst>
                </a:gridCol>
                <a:gridCol w="329913">
                  <a:extLst>
                    <a:ext uri="{9D8B030D-6E8A-4147-A177-3AD203B41FA5}">
                      <a16:colId xmlns:a16="http://schemas.microsoft.com/office/drawing/2014/main" val="37177024"/>
                    </a:ext>
                  </a:extLst>
                </a:gridCol>
              </a:tblGrid>
              <a:tr h="188520">
                <a:tc>
                  <a:txBody>
                    <a:bodyPr/>
                    <a:lstStyle/>
                    <a:p>
                      <a:endParaRPr lang="da-DK" sz="1000">
                        <a:effectLst/>
                        <a:latin typeface="Times New Roman" panose="02020603050405020304" pitchFamily="18" charset="0"/>
                      </a:endParaRPr>
                    </a:p>
                  </a:txBody>
                  <a:tcPr marL="0" marR="0" marT="0" marB="0" anchor="ctr">
                    <a:lnL>
                      <a:noFill/>
                    </a:lnL>
                    <a:lnR>
                      <a:noFill/>
                    </a:lnR>
                    <a:lnT w="12700" cap="flat" cmpd="sng" algn="ctr">
                      <a:solidFill>
                        <a:srgbClr val="7F9C90"/>
                      </a:solidFill>
                      <a:prstDash val="solid"/>
                      <a:round/>
                      <a:headEnd type="none" w="med" len="med"/>
                      <a:tailEnd type="none" w="med" len="med"/>
                    </a:lnT>
                    <a:lnB w="12700" cap="flat" cmpd="sng" algn="ctr">
                      <a:solidFill>
                        <a:srgbClr val="7F9C90"/>
                      </a:solidFill>
                      <a:prstDash val="solid"/>
                      <a:round/>
                      <a:headEnd type="none" w="med" len="med"/>
                      <a:tailEnd type="none" w="med" len="med"/>
                    </a:lnB>
                    <a:solidFill>
                      <a:srgbClr val="FFFFFF"/>
                    </a:solidFill>
                  </a:tcPr>
                </a:tc>
                <a:tc>
                  <a:txBody>
                    <a:bodyPr/>
                    <a:lstStyle/>
                    <a:p>
                      <a:pPr algn="r"/>
                      <a:r>
                        <a:rPr lang="en-GB" sz="700" spc="-10">
                          <a:solidFill>
                            <a:srgbClr val="000000"/>
                          </a:solidFill>
                          <a:effectLst/>
                          <a:latin typeface="FrankfurtGothic"/>
                          <a:ea typeface="Times New Roman" panose="02020603050405020304" pitchFamily="18" charset="0"/>
                          <a:cs typeface="Times New Roman" panose="02020603050405020304" pitchFamily="18" charset="0"/>
                        </a:rPr>
                        <a:t>2006</a:t>
                      </a:r>
                      <a:endParaRPr lang="da-DK" sz="900" spc="-10">
                        <a:effectLst/>
                        <a:latin typeface="FrankfurtGothic"/>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7F9C90"/>
                      </a:solidFill>
                      <a:prstDash val="solid"/>
                      <a:round/>
                      <a:headEnd type="none" w="med" len="med"/>
                      <a:tailEnd type="none" w="med" len="med"/>
                    </a:lnT>
                    <a:lnB w="12700" cap="flat" cmpd="sng" algn="ctr">
                      <a:solidFill>
                        <a:srgbClr val="7F9C90"/>
                      </a:solidFill>
                      <a:prstDash val="solid"/>
                      <a:round/>
                      <a:headEnd type="none" w="med" len="med"/>
                      <a:tailEnd type="none" w="med" len="med"/>
                    </a:lnB>
                    <a:solidFill>
                      <a:srgbClr val="FFFFFF"/>
                    </a:solidFill>
                  </a:tcPr>
                </a:tc>
                <a:tc>
                  <a:txBody>
                    <a:bodyPr/>
                    <a:lstStyle/>
                    <a:p>
                      <a:pPr algn="r"/>
                      <a:r>
                        <a:rPr lang="en-GB" sz="700" spc="-10">
                          <a:solidFill>
                            <a:srgbClr val="000000"/>
                          </a:solidFill>
                          <a:effectLst/>
                          <a:latin typeface="FrankfurtGothic"/>
                          <a:ea typeface="Times New Roman" panose="02020603050405020304" pitchFamily="18" charset="0"/>
                          <a:cs typeface="Times New Roman" panose="02020603050405020304" pitchFamily="18" charset="0"/>
                        </a:rPr>
                        <a:t>2007</a:t>
                      </a:r>
                      <a:endParaRPr lang="da-DK" sz="900" spc="-10">
                        <a:effectLst/>
                        <a:latin typeface="FrankfurtGothic"/>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7F9C90"/>
                      </a:solidFill>
                      <a:prstDash val="solid"/>
                      <a:round/>
                      <a:headEnd type="none" w="med" len="med"/>
                      <a:tailEnd type="none" w="med" len="med"/>
                    </a:lnT>
                    <a:lnB w="12700" cap="flat" cmpd="sng" algn="ctr">
                      <a:solidFill>
                        <a:srgbClr val="7F9C90"/>
                      </a:solidFill>
                      <a:prstDash val="solid"/>
                      <a:round/>
                      <a:headEnd type="none" w="med" len="med"/>
                      <a:tailEnd type="none" w="med" len="med"/>
                    </a:lnB>
                    <a:solidFill>
                      <a:srgbClr val="FFFFFF"/>
                    </a:solidFill>
                  </a:tcPr>
                </a:tc>
                <a:tc>
                  <a:txBody>
                    <a:bodyPr/>
                    <a:lstStyle/>
                    <a:p>
                      <a:pPr algn="r"/>
                      <a:r>
                        <a:rPr lang="en-GB" sz="700" spc="-10">
                          <a:solidFill>
                            <a:srgbClr val="000000"/>
                          </a:solidFill>
                          <a:effectLst/>
                          <a:latin typeface="FrankfurtGothic"/>
                          <a:ea typeface="Times New Roman" panose="02020603050405020304" pitchFamily="18" charset="0"/>
                          <a:cs typeface="Times New Roman" panose="02020603050405020304" pitchFamily="18" charset="0"/>
                        </a:rPr>
                        <a:t>2008</a:t>
                      </a:r>
                      <a:endParaRPr lang="da-DK" sz="900" spc="-10">
                        <a:effectLst/>
                        <a:latin typeface="FrankfurtGothic"/>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7F9C90"/>
                      </a:solidFill>
                      <a:prstDash val="solid"/>
                      <a:round/>
                      <a:headEnd type="none" w="med" len="med"/>
                      <a:tailEnd type="none" w="med" len="med"/>
                    </a:lnT>
                    <a:lnB w="12700" cap="flat" cmpd="sng" algn="ctr">
                      <a:solidFill>
                        <a:srgbClr val="7F9C90"/>
                      </a:solidFill>
                      <a:prstDash val="solid"/>
                      <a:round/>
                      <a:headEnd type="none" w="med" len="med"/>
                      <a:tailEnd type="none" w="med" len="med"/>
                    </a:lnB>
                    <a:solidFill>
                      <a:srgbClr val="FFFFFF"/>
                    </a:solidFill>
                  </a:tcPr>
                </a:tc>
                <a:tc>
                  <a:txBody>
                    <a:bodyPr/>
                    <a:lstStyle/>
                    <a:p>
                      <a:pPr algn="r"/>
                      <a:r>
                        <a:rPr lang="en-GB" sz="700" spc="-10">
                          <a:solidFill>
                            <a:srgbClr val="000000"/>
                          </a:solidFill>
                          <a:effectLst/>
                          <a:latin typeface="FrankfurtGothic"/>
                          <a:ea typeface="Times New Roman" panose="02020603050405020304" pitchFamily="18" charset="0"/>
                          <a:cs typeface="Times New Roman" panose="02020603050405020304" pitchFamily="18" charset="0"/>
                        </a:rPr>
                        <a:t>2009</a:t>
                      </a:r>
                      <a:endParaRPr lang="da-DK" sz="900" spc="-10">
                        <a:effectLst/>
                        <a:latin typeface="FrankfurtGothic"/>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7F9C90"/>
                      </a:solidFill>
                      <a:prstDash val="solid"/>
                      <a:round/>
                      <a:headEnd type="none" w="med" len="med"/>
                      <a:tailEnd type="none" w="med" len="med"/>
                    </a:lnT>
                    <a:lnB w="12700" cap="flat" cmpd="sng" algn="ctr">
                      <a:solidFill>
                        <a:srgbClr val="7F9C90"/>
                      </a:solidFill>
                      <a:prstDash val="solid"/>
                      <a:round/>
                      <a:headEnd type="none" w="med" len="med"/>
                      <a:tailEnd type="none" w="med" len="med"/>
                    </a:lnB>
                    <a:solidFill>
                      <a:srgbClr val="FFFFFF"/>
                    </a:solidFill>
                  </a:tcPr>
                </a:tc>
                <a:tc>
                  <a:txBody>
                    <a:bodyPr/>
                    <a:lstStyle/>
                    <a:p>
                      <a:pPr algn="r"/>
                      <a:r>
                        <a:rPr lang="en-GB" sz="700" spc="-10">
                          <a:solidFill>
                            <a:srgbClr val="000000"/>
                          </a:solidFill>
                          <a:effectLst/>
                          <a:latin typeface="FrankfurtGothic"/>
                          <a:ea typeface="Times New Roman" panose="02020603050405020304" pitchFamily="18" charset="0"/>
                          <a:cs typeface="Times New Roman" panose="02020603050405020304" pitchFamily="18" charset="0"/>
                        </a:rPr>
                        <a:t>2010</a:t>
                      </a:r>
                      <a:endParaRPr lang="da-DK" sz="900" spc="-10">
                        <a:effectLst/>
                        <a:latin typeface="FrankfurtGothic"/>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7F9C90"/>
                      </a:solidFill>
                      <a:prstDash val="solid"/>
                      <a:round/>
                      <a:headEnd type="none" w="med" len="med"/>
                      <a:tailEnd type="none" w="med" len="med"/>
                    </a:lnT>
                    <a:lnB w="12700" cap="flat" cmpd="sng" algn="ctr">
                      <a:solidFill>
                        <a:srgbClr val="7F9C90"/>
                      </a:solidFill>
                      <a:prstDash val="solid"/>
                      <a:round/>
                      <a:headEnd type="none" w="med" len="med"/>
                      <a:tailEnd type="none" w="med" len="med"/>
                    </a:lnB>
                    <a:solidFill>
                      <a:srgbClr val="FFFFFF"/>
                    </a:solidFill>
                  </a:tcPr>
                </a:tc>
                <a:tc>
                  <a:txBody>
                    <a:bodyPr/>
                    <a:lstStyle/>
                    <a:p>
                      <a:pPr algn="r"/>
                      <a:r>
                        <a:rPr lang="en-GB" sz="700" spc="-10">
                          <a:solidFill>
                            <a:srgbClr val="000000"/>
                          </a:solidFill>
                          <a:effectLst/>
                          <a:latin typeface="FrankfurtGothic"/>
                          <a:ea typeface="Times New Roman" panose="02020603050405020304" pitchFamily="18" charset="0"/>
                          <a:cs typeface="Times New Roman" panose="02020603050405020304" pitchFamily="18" charset="0"/>
                        </a:rPr>
                        <a:t>2011</a:t>
                      </a:r>
                      <a:endParaRPr lang="da-DK" sz="900" spc="-10">
                        <a:effectLst/>
                        <a:latin typeface="FrankfurtGothic"/>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7F9C90"/>
                      </a:solidFill>
                      <a:prstDash val="solid"/>
                      <a:round/>
                      <a:headEnd type="none" w="med" len="med"/>
                      <a:tailEnd type="none" w="med" len="med"/>
                    </a:lnT>
                    <a:lnB w="12700" cap="flat" cmpd="sng" algn="ctr">
                      <a:solidFill>
                        <a:srgbClr val="7F9C90"/>
                      </a:solidFill>
                      <a:prstDash val="solid"/>
                      <a:round/>
                      <a:headEnd type="none" w="med" len="med"/>
                      <a:tailEnd type="none" w="med" len="med"/>
                    </a:lnB>
                    <a:solidFill>
                      <a:srgbClr val="FFFFFF"/>
                    </a:solidFill>
                  </a:tcPr>
                </a:tc>
                <a:tc>
                  <a:txBody>
                    <a:bodyPr/>
                    <a:lstStyle/>
                    <a:p>
                      <a:pPr algn="r"/>
                      <a:r>
                        <a:rPr lang="en-GB" sz="700" spc="-10">
                          <a:solidFill>
                            <a:srgbClr val="000000"/>
                          </a:solidFill>
                          <a:effectLst/>
                          <a:latin typeface="FrankfurtGothic"/>
                          <a:ea typeface="Times New Roman" panose="02020603050405020304" pitchFamily="18" charset="0"/>
                          <a:cs typeface="Times New Roman" panose="02020603050405020304" pitchFamily="18" charset="0"/>
                        </a:rPr>
                        <a:t>2012</a:t>
                      </a:r>
                      <a:endParaRPr lang="da-DK" sz="900" spc="-10">
                        <a:effectLst/>
                        <a:latin typeface="FrankfurtGothic"/>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7F9C90"/>
                      </a:solidFill>
                      <a:prstDash val="solid"/>
                      <a:round/>
                      <a:headEnd type="none" w="med" len="med"/>
                      <a:tailEnd type="none" w="med" len="med"/>
                    </a:lnT>
                    <a:lnB w="12700" cap="flat" cmpd="sng" algn="ctr">
                      <a:solidFill>
                        <a:srgbClr val="7F9C90"/>
                      </a:solidFill>
                      <a:prstDash val="solid"/>
                      <a:round/>
                      <a:headEnd type="none" w="med" len="med"/>
                      <a:tailEnd type="none" w="med" len="med"/>
                    </a:lnB>
                    <a:solidFill>
                      <a:srgbClr val="FFFFFF"/>
                    </a:solidFill>
                  </a:tcPr>
                </a:tc>
                <a:tc>
                  <a:txBody>
                    <a:bodyPr/>
                    <a:lstStyle/>
                    <a:p>
                      <a:pPr algn="r"/>
                      <a:r>
                        <a:rPr lang="en-GB" sz="700" spc="-10">
                          <a:solidFill>
                            <a:srgbClr val="000000"/>
                          </a:solidFill>
                          <a:effectLst/>
                          <a:latin typeface="FrankfurtGothic"/>
                          <a:ea typeface="Times New Roman" panose="02020603050405020304" pitchFamily="18" charset="0"/>
                          <a:cs typeface="Times New Roman" panose="02020603050405020304" pitchFamily="18" charset="0"/>
                        </a:rPr>
                        <a:t>2013</a:t>
                      </a:r>
                      <a:endParaRPr lang="da-DK" sz="900" spc="-10">
                        <a:effectLst/>
                        <a:latin typeface="FrankfurtGothic"/>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7F9C90"/>
                      </a:solidFill>
                      <a:prstDash val="solid"/>
                      <a:round/>
                      <a:headEnd type="none" w="med" len="med"/>
                      <a:tailEnd type="none" w="med" len="med"/>
                    </a:lnT>
                    <a:lnB w="12700" cap="flat" cmpd="sng" algn="ctr">
                      <a:solidFill>
                        <a:srgbClr val="7F9C90"/>
                      </a:solidFill>
                      <a:prstDash val="solid"/>
                      <a:round/>
                      <a:headEnd type="none" w="med" len="med"/>
                      <a:tailEnd type="none" w="med" len="med"/>
                    </a:lnB>
                    <a:solidFill>
                      <a:srgbClr val="FFFFFF"/>
                    </a:solidFill>
                  </a:tcPr>
                </a:tc>
                <a:tc>
                  <a:txBody>
                    <a:bodyPr/>
                    <a:lstStyle/>
                    <a:p>
                      <a:pPr algn="r"/>
                      <a:r>
                        <a:rPr lang="en-GB" sz="700" spc="-10">
                          <a:solidFill>
                            <a:srgbClr val="000000"/>
                          </a:solidFill>
                          <a:effectLst/>
                          <a:latin typeface="FrankfurtGothic"/>
                          <a:ea typeface="Times New Roman" panose="02020603050405020304" pitchFamily="18" charset="0"/>
                          <a:cs typeface="Times New Roman" panose="02020603050405020304" pitchFamily="18" charset="0"/>
                        </a:rPr>
                        <a:t>2014</a:t>
                      </a:r>
                      <a:endParaRPr lang="da-DK" sz="900" spc="-10">
                        <a:effectLst/>
                        <a:latin typeface="FrankfurtGothic"/>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7F9C90"/>
                      </a:solidFill>
                      <a:prstDash val="solid"/>
                      <a:round/>
                      <a:headEnd type="none" w="med" len="med"/>
                      <a:tailEnd type="none" w="med" len="med"/>
                    </a:lnT>
                    <a:lnB w="12700" cap="flat" cmpd="sng" algn="ctr">
                      <a:solidFill>
                        <a:srgbClr val="7F9C90"/>
                      </a:solidFill>
                      <a:prstDash val="solid"/>
                      <a:round/>
                      <a:headEnd type="none" w="med" len="med"/>
                      <a:tailEnd type="none" w="med" len="med"/>
                    </a:lnB>
                    <a:solidFill>
                      <a:srgbClr val="FFFFFF"/>
                    </a:solidFill>
                  </a:tcPr>
                </a:tc>
                <a:tc>
                  <a:txBody>
                    <a:bodyPr/>
                    <a:lstStyle/>
                    <a:p>
                      <a:pPr algn="r"/>
                      <a:r>
                        <a:rPr lang="en-GB" sz="700" spc="-10">
                          <a:solidFill>
                            <a:srgbClr val="000000"/>
                          </a:solidFill>
                          <a:effectLst/>
                          <a:latin typeface="FrankfurtGothic"/>
                          <a:ea typeface="Times New Roman" panose="02020603050405020304" pitchFamily="18" charset="0"/>
                          <a:cs typeface="Times New Roman" panose="02020603050405020304" pitchFamily="18" charset="0"/>
                        </a:rPr>
                        <a:t>2015</a:t>
                      </a:r>
                      <a:endParaRPr lang="da-DK" sz="900" spc="-10">
                        <a:effectLst/>
                        <a:latin typeface="FrankfurtGothic"/>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7F9C90"/>
                      </a:solidFill>
                      <a:prstDash val="solid"/>
                      <a:round/>
                      <a:headEnd type="none" w="med" len="med"/>
                      <a:tailEnd type="none" w="med" len="med"/>
                    </a:lnT>
                    <a:lnB w="12700" cap="flat" cmpd="sng" algn="ctr">
                      <a:solidFill>
                        <a:srgbClr val="7F9C90"/>
                      </a:solidFill>
                      <a:prstDash val="solid"/>
                      <a:round/>
                      <a:headEnd type="none" w="med" len="med"/>
                      <a:tailEnd type="none" w="med" len="med"/>
                    </a:lnB>
                    <a:solidFill>
                      <a:srgbClr val="FFFFFF"/>
                    </a:solidFill>
                  </a:tcPr>
                </a:tc>
                <a:tc>
                  <a:txBody>
                    <a:bodyPr/>
                    <a:lstStyle/>
                    <a:p>
                      <a:pPr algn="r"/>
                      <a:r>
                        <a:rPr lang="en-GB" sz="700" spc="-10">
                          <a:solidFill>
                            <a:srgbClr val="000000"/>
                          </a:solidFill>
                          <a:effectLst/>
                          <a:latin typeface="FrankfurtGothic"/>
                          <a:ea typeface="Times New Roman" panose="02020603050405020304" pitchFamily="18" charset="0"/>
                          <a:cs typeface="Times New Roman" panose="02020603050405020304" pitchFamily="18" charset="0"/>
                        </a:rPr>
                        <a:t>2016</a:t>
                      </a:r>
                      <a:endParaRPr lang="da-DK" sz="900" spc="-10">
                        <a:effectLst/>
                        <a:latin typeface="FrankfurtGothic"/>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7F9C90"/>
                      </a:solidFill>
                      <a:prstDash val="solid"/>
                      <a:round/>
                      <a:headEnd type="none" w="med" len="med"/>
                      <a:tailEnd type="none" w="med" len="med"/>
                    </a:lnT>
                    <a:lnB w="12700" cap="flat" cmpd="sng" algn="ctr">
                      <a:solidFill>
                        <a:srgbClr val="7F9C90"/>
                      </a:solidFill>
                      <a:prstDash val="solid"/>
                      <a:round/>
                      <a:headEnd type="none" w="med" len="med"/>
                      <a:tailEnd type="none" w="med" len="med"/>
                    </a:lnB>
                    <a:solidFill>
                      <a:srgbClr val="FFFFFF"/>
                    </a:solidFill>
                  </a:tcPr>
                </a:tc>
                <a:tc>
                  <a:txBody>
                    <a:bodyPr/>
                    <a:lstStyle/>
                    <a:p>
                      <a:pPr algn="r"/>
                      <a:r>
                        <a:rPr lang="en-GB" sz="700" spc="-10">
                          <a:solidFill>
                            <a:srgbClr val="000000"/>
                          </a:solidFill>
                          <a:effectLst/>
                          <a:latin typeface="FrankfurtGothic"/>
                          <a:ea typeface="Times New Roman" panose="02020603050405020304" pitchFamily="18" charset="0"/>
                          <a:cs typeface="Times New Roman" panose="02020603050405020304" pitchFamily="18" charset="0"/>
                        </a:rPr>
                        <a:t>2017</a:t>
                      </a:r>
                      <a:endParaRPr lang="da-DK" sz="900" spc="-10">
                        <a:effectLst/>
                        <a:latin typeface="FrankfurtGothic"/>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7F9C90"/>
                      </a:solidFill>
                      <a:prstDash val="solid"/>
                      <a:round/>
                      <a:headEnd type="none" w="med" len="med"/>
                      <a:tailEnd type="none" w="med" len="med"/>
                    </a:lnT>
                    <a:lnB w="12700" cap="flat" cmpd="sng" algn="ctr">
                      <a:solidFill>
                        <a:srgbClr val="7F9C90"/>
                      </a:solidFill>
                      <a:prstDash val="solid"/>
                      <a:round/>
                      <a:headEnd type="none" w="med" len="med"/>
                      <a:tailEnd type="none" w="med" len="med"/>
                    </a:lnB>
                    <a:solidFill>
                      <a:srgbClr val="FFFFFF"/>
                    </a:solidFill>
                  </a:tcPr>
                </a:tc>
                <a:tc>
                  <a:txBody>
                    <a:bodyPr/>
                    <a:lstStyle/>
                    <a:p>
                      <a:pPr algn="r"/>
                      <a:r>
                        <a:rPr lang="en-GB" sz="700" spc="-10">
                          <a:solidFill>
                            <a:srgbClr val="000000"/>
                          </a:solidFill>
                          <a:effectLst/>
                          <a:latin typeface="FrankfurtGothic"/>
                          <a:ea typeface="Times New Roman" panose="02020603050405020304" pitchFamily="18" charset="0"/>
                          <a:cs typeface="Times New Roman" panose="02020603050405020304" pitchFamily="18" charset="0"/>
                        </a:rPr>
                        <a:t>2018</a:t>
                      </a:r>
                      <a:endParaRPr lang="da-DK" sz="900" spc="-10">
                        <a:effectLst/>
                        <a:latin typeface="FrankfurtGothic"/>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7F9C90"/>
                      </a:solidFill>
                      <a:prstDash val="solid"/>
                      <a:round/>
                      <a:headEnd type="none" w="med" len="med"/>
                      <a:tailEnd type="none" w="med" len="med"/>
                    </a:lnT>
                    <a:lnB w="12700" cap="flat" cmpd="sng" algn="ctr">
                      <a:solidFill>
                        <a:srgbClr val="7F9C90"/>
                      </a:solidFill>
                      <a:prstDash val="solid"/>
                      <a:round/>
                      <a:headEnd type="none" w="med" len="med"/>
                      <a:tailEnd type="none" w="med" len="med"/>
                    </a:lnB>
                    <a:solidFill>
                      <a:srgbClr val="FFFFFF"/>
                    </a:solidFill>
                  </a:tcPr>
                </a:tc>
                <a:tc>
                  <a:txBody>
                    <a:bodyPr/>
                    <a:lstStyle/>
                    <a:p>
                      <a:pPr algn="r"/>
                      <a:r>
                        <a:rPr lang="en-GB" sz="700" spc="-10">
                          <a:solidFill>
                            <a:srgbClr val="000000"/>
                          </a:solidFill>
                          <a:effectLst/>
                          <a:latin typeface="FrankfurtGothic"/>
                          <a:ea typeface="Times New Roman" panose="02020603050405020304" pitchFamily="18" charset="0"/>
                          <a:cs typeface="Times New Roman" panose="02020603050405020304" pitchFamily="18" charset="0"/>
                        </a:rPr>
                        <a:t>2019</a:t>
                      </a:r>
                      <a:endParaRPr lang="da-DK" sz="900" spc="-10">
                        <a:effectLst/>
                        <a:latin typeface="FrankfurtGothic"/>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7F9C90"/>
                      </a:solidFill>
                      <a:prstDash val="solid"/>
                      <a:round/>
                      <a:headEnd type="none" w="med" len="med"/>
                      <a:tailEnd type="none" w="med" len="med"/>
                    </a:lnT>
                    <a:lnB w="12700" cap="flat" cmpd="sng" algn="ctr">
                      <a:solidFill>
                        <a:srgbClr val="7F9C90"/>
                      </a:solidFill>
                      <a:prstDash val="solid"/>
                      <a:round/>
                      <a:headEnd type="none" w="med" len="med"/>
                      <a:tailEnd type="none" w="med" len="med"/>
                    </a:lnB>
                    <a:solidFill>
                      <a:srgbClr val="FFFFFF"/>
                    </a:solidFill>
                  </a:tcPr>
                </a:tc>
                <a:extLst>
                  <a:ext uri="{0D108BD9-81ED-4DB2-BD59-A6C34878D82A}">
                    <a16:rowId xmlns:a16="http://schemas.microsoft.com/office/drawing/2014/main" val="3758610921"/>
                  </a:ext>
                </a:extLst>
              </a:tr>
              <a:tr h="131964">
                <a:tc gridSpan="15">
                  <a:txBody>
                    <a:bodyPr/>
                    <a:lstStyle/>
                    <a:p>
                      <a:r>
                        <a:rPr lang="en-GB" sz="700" b="1" spc="-10">
                          <a:solidFill>
                            <a:srgbClr val="000000"/>
                          </a:solidFill>
                          <a:effectLst/>
                          <a:latin typeface="FrankfurtGothic"/>
                          <a:ea typeface="Times New Roman" panose="02020603050405020304" pitchFamily="18" charset="0"/>
                          <a:cs typeface="Times New Roman" panose="02020603050405020304" pitchFamily="18" charset="0"/>
                        </a:rPr>
                        <a:t>General government surplus</a:t>
                      </a:r>
                      <a:endParaRPr lang="da-DK" sz="900" spc="-10">
                        <a:effectLst/>
                        <a:latin typeface="FrankfurtGothic"/>
                        <a:ea typeface="Times New Roman" panose="02020603050405020304" pitchFamily="18" charset="0"/>
                        <a:cs typeface="Times New Roman" panose="02020603050405020304" pitchFamily="18" charset="0"/>
                      </a:endParaRPr>
                    </a:p>
                  </a:txBody>
                  <a:tcPr marL="0" marR="0" marT="0" marB="0" anchor="ctr">
                    <a:lnL>
                      <a:noFill/>
                    </a:lnL>
                    <a:lnR>
                      <a:noFill/>
                    </a:lnR>
                    <a:lnT w="12700" cap="flat" cmpd="sng" algn="ctr">
                      <a:solidFill>
                        <a:srgbClr val="7F9C90"/>
                      </a:solidFill>
                      <a:prstDash val="solid"/>
                      <a:round/>
                      <a:headEnd type="none" w="med" len="med"/>
                      <a:tailEnd type="none" w="med" len="med"/>
                    </a:lnT>
                    <a:lnB>
                      <a:noFill/>
                    </a:lnB>
                    <a:solidFill>
                      <a:srgbClr val="FFFFFF"/>
                    </a:solidFill>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extLst>
                  <a:ext uri="{0D108BD9-81ED-4DB2-BD59-A6C34878D82A}">
                    <a16:rowId xmlns:a16="http://schemas.microsoft.com/office/drawing/2014/main" val="725565245"/>
                  </a:ext>
                </a:extLst>
              </a:tr>
              <a:tr h="131964">
                <a:tc>
                  <a:txBody>
                    <a:bodyPr/>
                    <a:lstStyle/>
                    <a:p>
                      <a:r>
                        <a:rPr lang="en-GB" sz="700" spc="-10">
                          <a:solidFill>
                            <a:srgbClr val="000000"/>
                          </a:solidFill>
                          <a:effectLst/>
                          <a:latin typeface="FrankfurtGothic"/>
                          <a:ea typeface="Times New Roman" panose="02020603050405020304" pitchFamily="18" charset="0"/>
                          <a:cs typeface="Times New Roman" panose="02020603050405020304" pitchFamily="18" charset="0"/>
                        </a:rPr>
                        <a:t>Denmark</a:t>
                      </a:r>
                      <a:endParaRPr lang="da-DK" sz="900" spc="-10">
                        <a:effectLst/>
                        <a:latin typeface="FrankfurtGothic"/>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solidFill>
                      <a:srgbClr val="FFFFFF"/>
                    </a:solidFill>
                  </a:tcPr>
                </a:tc>
                <a:tc>
                  <a:txBody>
                    <a:bodyPr/>
                    <a:lstStyle/>
                    <a:p>
                      <a:pPr algn="r"/>
                      <a:r>
                        <a:rPr lang="en-GB" sz="700" spc="-10">
                          <a:solidFill>
                            <a:srgbClr val="000000"/>
                          </a:solidFill>
                          <a:effectLst/>
                          <a:latin typeface="FrankfurtGothic"/>
                          <a:ea typeface="Times New Roman" panose="02020603050405020304" pitchFamily="18" charset="0"/>
                          <a:cs typeface="Times New Roman" panose="02020603050405020304" pitchFamily="18" charset="0"/>
                        </a:rPr>
                        <a:t>5.0</a:t>
                      </a:r>
                      <a:endParaRPr lang="da-DK" sz="900" spc="-10">
                        <a:effectLst/>
                        <a:latin typeface="FrankfurtGothic"/>
                        <a:ea typeface="Times New Roman" panose="02020603050405020304" pitchFamily="18" charset="0"/>
                        <a:cs typeface="Times New Roman" panose="02020603050405020304" pitchFamily="18" charset="0"/>
                      </a:endParaRPr>
                    </a:p>
                  </a:txBody>
                  <a:tcPr marL="0" marR="0" marT="0" marB="0" anchor="b">
                    <a:lnL>
                      <a:noFill/>
                    </a:lnL>
                    <a:lnR>
                      <a:noFill/>
                    </a:lnR>
                    <a:lnT>
                      <a:noFill/>
                    </a:lnT>
                    <a:lnB>
                      <a:noFill/>
                    </a:lnB>
                    <a:solidFill>
                      <a:srgbClr val="FFFFFF"/>
                    </a:solidFill>
                  </a:tcPr>
                </a:tc>
                <a:tc>
                  <a:txBody>
                    <a:bodyPr/>
                    <a:lstStyle/>
                    <a:p>
                      <a:pPr algn="r"/>
                      <a:r>
                        <a:rPr lang="en-GB" sz="700" spc="-10">
                          <a:solidFill>
                            <a:srgbClr val="000000"/>
                          </a:solidFill>
                          <a:effectLst/>
                          <a:latin typeface="FrankfurtGothic"/>
                          <a:ea typeface="Times New Roman" panose="02020603050405020304" pitchFamily="18" charset="0"/>
                          <a:cs typeface="Times New Roman" panose="02020603050405020304" pitchFamily="18" charset="0"/>
                        </a:rPr>
                        <a:t>5.0</a:t>
                      </a:r>
                      <a:endParaRPr lang="da-DK" sz="900" spc="-10">
                        <a:effectLst/>
                        <a:latin typeface="FrankfurtGothic"/>
                        <a:ea typeface="Times New Roman" panose="02020603050405020304" pitchFamily="18" charset="0"/>
                        <a:cs typeface="Times New Roman" panose="02020603050405020304" pitchFamily="18" charset="0"/>
                      </a:endParaRPr>
                    </a:p>
                  </a:txBody>
                  <a:tcPr marL="0" marR="0" marT="0" marB="0" anchor="b">
                    <a:lnL>
                      <a:noFill/>
                    </a:lnL>
                    <a:lnR>
                      <a:noFill/>
                    </a:lnR>
                    <a:lnT>
                      <a:noFill/>
                    </a:lnT>
                    <a:lnB>
                      <a:noFill/>
                    </a:lnB>
                    <a:solidFill>
                      <a:srgbClr val="FFFFFF"/>
                    </a:solidFill>
                  </a:tcPr>
                </a:tc>
                <a:tc>
                  <a:txBody>
                    <a:bodyPr/>
                    <a:lstStyle/>
                    <a:p>
                      <a:pPr algn="r"/>
                      <a:r>
                        <a:rPr lang="en-GB" sz="700" spc="-10">
                          <a:solidFill>
                            <a:srgbClr val="000000"/>
                          </a:solidFill>
                          <a:effectLst/>
                          <a:latin typeface="FrankfurtGothic"/>
                          <a:ea typeface="Times New Roman" panose="02020603050405020304" pitchFamily="18" charset="0"/>
                          <a:cs typeface="Times New Roman" panose="02020603050405020304" pitchFamily="18" charset="0"/>
                        </a:rPr>
                        <a:t>3.2</a:t>
                      </a:r>
                      <a:endParaRPr lang="da-DK" sz="900" spc="-10">
                        <a:effectLst/>
                        <a:latin typeface="FrankfurtGothic"/>
                        <a:ea typeface="Times New Roman" panose="02020603050405020304" pitchFamily="18" charset="0"/>
                        <a:cs typeface="Times New Roman" panose="02020603050405020304" pitchFamily="18" charset="0"/>
                      </a:endParaRPr>
                    </a:p>
                  </a:txBody>
                  <a:tcPr marL="0" marR="0" marT="0" marB="0" anchor="b">
                    <a:lnL>
                      <a:noFill/>
                    </a:lnL>
                    <a:lnR>
                      <a:noFill/>
                    </a:lnR>
                    <a:lnT>
                      <a:noFill/>
                    </a:lnT>
                    <a:lnB>
                      <a:noFill/>
                    </a:lnB>
                    <a:solidFill>
                      <a:srgbClr val="FFFFFF"/>
                    </a:solidFill>
                  </a:tcPr>
                </a:tc>
                <a:tc>
                  <a:txBody>
                    <a:bodyPr/>
                    <a:lstStyle/>
                    <a:p>
                      <a:pPr algn="r"/>
                      <a:r>
                        <a:rPr lang="en-GB" sz="700" spc="-10">
                          <a:solidFill>
                            <a:srgbClr val="000000"/>
                          </a:solidFill>
                          <a:effectLst/>
                          <a:latin typeface="FrankfurtGothic"/>
                          <a:ea typeface="Times New Roman" panose="02020603050405020304" pitchFamily="18" charset="0"/>
                          <a:cs typeface="Times New Roman" panose="02020603050405020304" pitchFamily="18" charset="0"/>
                        </a:rPr>
                        <a:t>-2.8</a:t>
                      </a:r>
                      <a:endParaRPr lang="da-DK" sz="900" spc="-10">
                        <a:effectLst/>
                        <a:latin typeface="FrankfurtGothic"/>
                        <a:ea typeface="Times New Roman" panose="02020603050405020304" pitchFamily="18" charset="0"/>
                        <a:cs typeface="Times New Roman" panose="02020603050405020304" pitchFamily="18" charset="0"/>
                      </a:endParaRPr>
                    </a:p>
                  </a:txBody>
                  <a:tcPr marL="0" marR="0" marT="0" marB="0" anchor="b">
                    <a:lnL>
                      <a:noFill/>
                    </a:lnL>
                    <a:lnR>
                      <a:noFill/>
                    </a:lnR>
                    <a:lnT>
                      <a:noFill/>
                    </a:lnT>
                    <a:lnB>
                      <a:noFill/>
                    </a:lnB>
                    <a:solidFill>
                      <a:srgbClr val="FFFFFF"/>
                    </a:solidFill>
                  </a:tcPr>
                </a:tc>
                <a:tc>
                  <a:txBody>
                    <a:bodyPr/>
                    <a:lstStyle/>
                    <a:p>
                      <a:pPr algn="r"/>
                      <a:r>
                        <a:rPr lang="en-GB" sz="700" spc="-10">
                          <a:solidFill>
                            <a:srgbClr val="000000"/>
                          </a:solidFill>
                          <a:effectLst/>
                          <a:latin typeface="FrankfurtGothic"/>
                          <a:ea typeface="Times New Roman" panose="02020603050405020304" pitchFamily="18" charset="0"/>
                          <a:cs typeface="Times New Roman" panose="02020603050405020304" pitchFamily="18" charset="0"/>
                        </a:rPr>
                        <a:t>-2.7</a:t>
                      </a:r>
                      <a:endParaRPr lang="da-DK" sz="900" spc="-10">
                        <a:effectLst/>
                        <a:latin typeface="FrankfurtGothic"/>
                        <a:ea typeface="Times New Roman" panose="02020603050405020304" pitchFamily="18" charset="0"/>
                        <a:cs typeface="Times New Roman" panose="02020603050405020304" pitchFamily="18" charset="0"/>
                      </a:endParaRPr>
                    </a:p>
                  </a:txBody>
                  <a:tcPr marL="0" marR="0" marT="0" marB="0" anchor="b">
                    <a:lnL>
                      <a:noFill/>
                    </a:lnL>
                    <a:lnR>
                      <a:noFill/>
                    </a:lnR>
                    <a:lnT>
                      <a:noFill/>
                    </a:lnT>
                    <a:lnB>
                      <a:noFill/>
                    </a:lnB>
                    <a:solidFill>
                      <a:srgbClr val="FFFFFF"/>
                    </a:solidFill>
                  </a:tcPr>
                </a:tc>
                <a:tc>
                  <a:txBody>
                    <a:bodyPr/>
                    <a:lstStyle/>
                    <a:p>
                      <a:pPr algn="r"/>
                      <a:r>
                        <a:rPr lang="en-GB" sz="700" spc="-10">
                          <a:solidFill>
                            <a:srgbClr val="000000"/>
                          </a:solidFill>
                          <a:effectLst/>
                          <a:latin typeface="FrankfurtGothic"/>
                          <a:ea typeface="Times New Roman" panose="02020603050405020304" pitchFamily="18" charset="0"/>
                          <a:cs typeface="Times New Roman" panose="02020603050405020304" pitchFamily="18" charset="0"/>
                        </a:rPr>
                        <a:t>-2.1</a:t>
                      </a:r>
                      <a:endParaRPr lang="da-DK" sz="900" spc="-10">
                        <a:effectLst/>
                        <a:latin typeface="FrankfurtGothic"/>
                        <a:ea typeface="Times New Roman" panose="02020603050405020304" pitchFamily="18" charset="0"/>
                        <a:cs typeface="Times New Roman" panose="02020603050405020304" pitchFamily="18" charset="0"/>
                      </a:endParaRPr>
                    </a:p>
                  </a:txBody>
                  <a:tcPr marL="0" marR="0" marT="0" marB="0" anchor="b">
                    <a:lnL>
                      <a:noFill/>
                    </a:lnL>
                    <a:lnR>
                      <a:noFill/>
                    </a:lnR>
                    <a:lnT>
                      <a:noFill/>
                    </a:lnT>
                    <a:lnB>
                      <a:noFill/>
                    </a:lnB>
                    <a:solidFill>
                      <a:srgbClr val="FFFFFF"/>
                    </a:solidFill>
                  </a:tcPr>
                </a:tc>
                <a:tc>
                  <a:txBody>
                    <a:bodyPr/>
                    <a:lstStyle/>
                    <a:p>
                      <a:pPr algn="r"/>
                      <a:r>
                        <a:rPr lang="en-GB" sz="700" spc="-10">
                          <a:solidFill>
                            <a:srgbClr val="000000"/>
                          </a:solidFill>
                          <a:effectLst/>
                          <a:latin typeface="FrankfurtGothic"/>
                          <a:ea typeface="Times New Roman" panose="02020603050405020304" pitchFamily="18" charset="0"/>
                          <a:cs typeface="Times New Roman" panose="02020603050405020304" pitchFamily="18" charset="0"/>
                        </a:rPr>
                        <a:t>-3.5</a:t>
                      </a:r>
                      <a:endParaRPr lang="da-DK" sz="900" spc="-10">
                        <a:effectLst/>
                        <a:latin typeface="FrankfurtGothic"/>
                        <a:ea typeface="Times New Roman" panose="02020603050405020304" pitchFamily="18" charset="0"/>
                        <a:cs typeface="Times New Roman" panose="02020603050405020304" pitchFamily="18" charset="0"/>
                      </a:endParaRPr>
                    </a:p>
                  </a:txBody>
                  <a:tcPr marL="0" marR="0" marT="0" marB="0" anchor="b">
                    <a:lnL>
                      <a:noFill/>
                    </a:lnL>
                    <a:lnR>
                      <a:noFill/>
                    </a:lnR>
                    <a:lnT>
                      <a:noFill/>
                    </a:lnT>
                    <a:lnB>
                      <a:noFill/>
                    </a:lnB>
                    <a:solidFill>
                      <a:srgbClr val="FFFFFF"/>
                    </a:solidFill>
                  </a:tcPr>
                </a:tc>
                <a:tc>
                  <a:txBody>
                    <a:bodyPr/>
                    <a:lstStyle/>
                    <a:p>
                      <a:pPr algn="r"/>
                      <a:r>
                        <a:rPr lang="en-GB" sz="700" spc="-10">
                          <a:solidFill>
                            <a:srgbClr val="000000"/>
                          </a:solidFill>
                          <a:effectLst/>
                          <a:latin typeface="FrankfurtGothic"/>
                          <a:ea typeface="Times New Roman" panose="02020603050405020304" pitchFamily="18" charset="0"/>
                          <a:cs typeface="Times New Roman" panose="02020603050405020304" pitchFamily="18" charset="0"/>
                        </a:rPr>
                        <a:t>-1.2</a:t>
                      </a:r>
                      <a:endParaRPr lang="da-DK" sz="900" spc="-10">
                        <a:effectLst/>
                        <a:latin typeface="FrankfurtGothic"/>
                        <a:ea typeface="Times New Roman" panose="02020603050405020304" pitchFamily="18" charset="0"/>
                        <a:cs typeface="Times New Roman" panose="02020603050405020304" pitchFamily="18" charset="0"/>
                      </a:endParaRPr>
                    </a:p>
                  </a:txBody>
                  <a:tcPr marL="0" marR="0" marT="0" marB="0" anchor="b">
                    <a:lnL>
                      <a:noFill/>
                    </a:lnL>
                    <a:lnR>
                      <a:noFill/>
                    </a:lnR>
                    <a:lnT>
                      <a:noFill/>
                    </a:lnT>
                    <a:lnB>
                      <a:noFill/>
                    </a:lnB>
                    <a:solidFill>
                      <a:srgbClr val="FFFFFF"/>
                    </a:solidFill>
                  </a:tcPr>
                </a:tc>
                <a:tc>
                  <a:txBody>
                    <a:bodyPr/>
                    <a:lstStyle/>
                    <a:p>
                      <a:pPr algn="r"/>
                      <a:r>
                        <a:rPr lang="en-GB" sz="700" spc="-10">
                          <a:solidFill>
                            <a:srgbClr val="000000"/>
                          </a:solidFill>
                          <a:effectLst/>
                          <a:latin typeface="FrankfurtGothic"/>
                          <a:ea typeface="Times New Roman" panose="02020603050405020304" pitchFamily="18" charset="0"/>
                          <a:cs typeface="Times New Roman" panose="02020603050405020304" pitchFamily="18" charset="0"/>
                        </a:rPr>
                        <a:t>1.1</a:t>
                      </a:r>
                      <a:endParaRPr lang="da-DK" sz="900" spc="-10">
                        <a:effectLst/>
                        <a:latin typeface="FrankfurtGothic"/>
                        <a:ea typeface="Times New Roman" panose="02020603050405020304" pitchFamily="18" charset="0"/>
                        <a:cs typeface="Times New Roman" panose="02020603050405020304" pitchFamily="18" charset="0"/>
                      </a:endParaRPr>
                    </a:p>
                  </a:txBody>
                  <a:tcPr marL="0" marR="0" marT="0" marB="0" anchor="b">
                    <a:lnL>
                      <a:noFill/>
                    </a:lnL>
                    <a:lnR>
                      <a:noFill/>
                    </a:lnR>
                    <a:lnT>
                      <a:noFill/>
                    </a:lnT>
                    <a:lnB>
                      <a:noFill/>
                    </a:lnB>
                    <a:solidFill>
                      <a:srgbClr val="FFFFFF"/>
                    </a:solidFill>
                  </a:tcPr>
                </a:tc>
                <a:tc>
                  <a:txBody>
                    <a:bodyPr/>
                    <a:lstStyle/>
                    <a:p>
                      <a:pPr algn="r"/>
                      <a:r>
                        <a:rPr lang="en-GB" sz="700" spc="-10">
                          <a:solidFill>
                            <a:srgbClr val="000000"/>
                          </a:solidFill>
                          <a:effectLst/>
                          <a:latin typeface="FrankfurtGothic"/>
                          <a:ea typeface="Times New Roman" panose="02020603050405020304" pitchFamily="18" charset="0"/>
                          <a:cs typeface="Times New Roman" panose="02020603050405020304" pitchFamily="18" charset="0"/>
                        </a:rPr>
                        <a:t>-1.3</a:t>
                      </a:r>
                      <a:endParaRPr lang="da-DK" sz="900" spc="-10">
                        <a:effectLst/>
                        <a:latin typeface="FrankfurtGothic"/>
                        <a:ea typeface="Times New Roman" panose="02020603050405020304" pitchFamily="18" charset="0"/>
                        <a:cs typeface="Times New Roman" panose="02020603050405020304" pitchFamily="18" charset="0"/>
                      </a:endParaRPr>
                    </a:p>
                  </a:txBody>
                  <a:tcPr marL="0" marR="0" marT="0" marB="0" anchor="b">
                    <a:lnL>
                      <a:noFill/>
                    </a:lnL>
                    <a:lnR>
                      <a:noFill/>
                    </a:lnR>
                    <a:lnT>
                      <a:noFill/>
                    </a:lnT>
                    <a:lnB>
                      <a:noFill/>
                    </a:lnB>
                    <a:solidFill>
                      <a:srgbClr val="FFFFFF"/>
                    </a:solidFill>
                  </a:tcPr>
                </a:tc>
                <a:tc>
                  <a:txBody>
                    <a:bodyPr/>
                    <a:lstStyle/>
                    <a:p>
                      <a:pPr algn="r"/>
                      <a:r>
                        <a:rPr lang="en-GB" sz="700" spc="-10">
                          <a:solidFill>
                            <a:srgbClr val="000000"/>
                          </a:solidFill>
                          <a:effectLst/>
                          <a:latin typeface="FrankfurtGothic"/>
                          <a:ea typeface="Times New Roman" panose="02020603050405020304" pitchFamily="18" charset="0"/>
                          <a:cs typeface="Times New Roman" panose="02020603050405020304" pitchFamily="18" charset="0"/>
                        </a:rPr>
                        <a:t>-0.1</a:t>
                      </a:r>
                      <a:endParaRPr lang="da-DK" sz="900" spc="-10">
                        <a:effectLst/>
                        <a:latin typeface="FrankfurtGothic"/>
                        <a:ea typeface="Times New Roman" panose="02020603050405020304" pitchFamily="18" charset="0"/>
                        <a:cs typeface="Times New Roman" panose="02020603050405020304" pitchFamily="18" charset="0"/>
                      </a:endParaRPr>
                    </a:p>
                  </a:txBody>
                  <a:tcPr marL="0" marR="0" marT="0" marB="0" anchor="b">
                    <a:lnL>
                      <a:noFill/>
                    </a:lnL>
                    <a:lnR>
                      <a:noFill/>
                    </a:lnR>
                    <a:lnT>
                      <a:noFill/>
                    </a:lnT>
                    <a:lnB>
                      <a:noFill/>
                    </a:lnB>
                    <a:solidFill>
                      <a:srgbClr val="FFFFFF"/>
                    </a:solidFill>
                  </a:tcPr>
                </a:tc>
                <a:tc>
                  <a:txBody>
                    <a:bodyPr/>
                    <a:lstStyle/>
                    <a:p>
                      <a:pPr algn="r"/>
                      <a:r>
                        <a:rPr lang="en-GB" sz="700" spc="-10">
                          <a:solidFill>
                            <a:srgbClr val="000000"/>
                          </a:solidFill>
                          <a:effectLst/>
                          <a:latin typeface="FrankfurtGothic"/>
                          <a:ea typeface="Times New Roman" panose="02020603050405020304" pitchFamily="18" charset="0"/>
                          <a:cs typeface="Times New Roman" panose="02020603050405020304" pitchFamily="18" charset="0"/>
                        </a:rPr>
                        <a:t>1.5</a:t>
                      </a:r>
                      <a:endParaRPr lang="da-DK" sz="900" spc="-10">
                        <a:effectLst/>
                        <a:latin typeface="FrankfurtGothic"/>
                        <a:ea typeface="Times New Roman" panose="02020603050405020304" pitchFamily="18" charset="0"/>
                        <a:cs typeface="Times New Roman" panose="02020603050405020304" pitchFamily="18" charset="0"/>
                      </a:endParaRPr>
                    </a:p>
                  </a:txBody>
                  <a:tcPr marL="0" marR="0" marT="0" marB="0" anchor="b">
                    <a:lnL>
                      <a:noFill/>
                    </a:lnL>
                    <a:lnR>
                      <a:noFill/>
                    </a:lnR>
                    <a:lnT>
                      <a:noFill/>
                    </a:lnT>
                    <a:lnB>
                      <a:noFill/>
                    </a:lnB>
                    <a:solidFill>
                      <a:srgbClr val="FFFFFF"/>
                    </a:solidFill>
                  </a:tcPr>
                </a:tc>
                <a:tc>
                  <a:txBody>
                    <a:bodyPr/>
                    <a:lstStyle/>
                    <a:p>
                      <a:pPr algn="r"/>
                      <a:r>
                        <a:rPr lang="en-GB" sz="700" spc="-10">
                          <a:solidFill>
                            <a:srgbClr val="000000"/>
                          </a:solidFill>
                          <a:effectLst/>
                          <a:latin typeface="FrankfurtGothic"/>
                          <a:ea typeface="Times New Roman" panose="02020603050405020304" pitchFamily="18" charset="0"/>
                          <a:cs typeface="Times New Roman" panose="02020603050405020304" pitchFamily="18" charset="0"/>
                        </a:rPr>
                        <a:t>0.5</a:t>
                      </a:r>
                      <a:endParaRPr lang="da-DK" sz="900" spc="-10">
                        <a:effectLst/>
                        <a:latin typeface="FrankfurtGothic"/>
                        <a:ea typeface="Times New Roman" panose="02020603050405020304" pitchFamily="18" charset="0"/>
                        <a:cs typeface="Times New Roman" panose="02020603050405020304" pitchFamily="18" charset="0"/>
                      </a:endParaRPr>
                    </a:p>
                  </a:txBody>
                  <a:tcPr marL="0" marR="0" marT="0" marB="0" anchor="b">
                    <a:lnL>
                      <a:noFill/>
                    </a:lnL>
                    <a:lnR>
                      <a:noFill/>
                    </a:lnR>
                    <a:lnT>
                      <a:noFill/>
                    </a:lnT>
                    <a:lnB>
                      <a:noFill/>
                    </a:lnB>
                    <a:solidFill>
                      <a:srgbClr val="FFFFFF"/>
                    </a:solidFill>
                  </a:tcPr>
                </a:tc>
                <a:tc>
                  <a:txBody>
                    <a:bodyPr/>
                    <a:lstStyle/>
                    <a:p>
                      <a:pPr algn="r"/>
                      <a:r>
                        <a:rPr lang="en-GB" sz="700" spc="-10">
                          <a:solidFill>
                            <a:srgbClr val="000000"/>
                          </a:solidFill>
                          <a:effectLst/>
                          <a:latin typeface="FrankfurtGothic"/>
                          <a:ea typeface="Times New Roman" panose="02020603050405020304" pitchFamily="18" charset="0"/>
                          <a:cs typeface="Times New Roman" panose="02020603050405020304" pitchFamily="18" charset="0"/>
                        </a:rPr>
                        <a:t>3.7</a:t>
                      </a:r>
                      <a:endParaRPr lang="da-DK" sz="900" spc="-10">
                        <a:effectLst/>
                        <a:latin typeface="FrankfurtGothic"/>
                        <a:ea typeface="Times New Roman" panose="02020603050405020304" pitchFamily="18" charset="0"/>
                        <a:cs typeface="Times New Roman" panose="02020603050405020304" pitchFamily="18" charset="0"/>
                      </a:endParaRP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2777210043"/>
                  </a:ext>
                </a:extLst>
              </a:tr>
              <a:tr h="131964">
                <a:tc>
                  <a:txBody>
                    <a:bodyPr/>
                    <a:lstStyle/>
                    <a:p>
                      <a:r>
                        <a:rPr lang="en-GB" sz="700" spc="-10">
                          <a:solidFill>
                            <a:srgbClr val="000000"/>
                          </a:solidFill>
                          <a:effectLst/>
                          <a:latin typeface="FrankfurtGothic"/>
                          <a:ea typeface="Times New Roman" panose="02020603050405020304" pitchFamily="18" charset="0"/>
                          <a:cs typeface="Times New Roman" panose="02020603050405020304" pitchFamily="18" charset="0"/>
                        </a:rPr>
                        <a:t>Sweden</a:t>
                      </a:r>
                      <a:endParaRPr lang="da-DK" sz="900" spc="-10">
                        <a:effectLst/>
                        <a:latin typeface="FrankfurtGothic"/>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solidFill>
                      <a:srgbClr val="FFFFFF"/>
                    </a:solidFill>
                  </a:tcPr>
                </a:tc>
                <a:tc>
                  <a:txBody>
                    <a:bodyPr/>
                    <a:lstStyle/>
                    <a:p>
                      <a:pPr algn="r"/>
                      <a:r>
                        <a:rPr lang="en-GB" sz="700" spc="-10">
                          <a:solidFill>
                            <a:srgbClr val="000000"/>
                          </a:solidFill>
                          <a:effectLst/>
                          <a:latin typeface="FrankfurtGothic"/>
                          <a:ea typeface="Times New Roman" panose="02020603050405020304" pitchFamily="18" charset="0"/>
                          <a:cs typeface="Times New Roman" panose="02020603050405020304" pitchFamily="18" charset="0"/>
                        </a:rPr>
                        <a:t>2.2</a:t>
                      </a:r>
                      <a:endParaRPr lang="da-DK" sz="900" spc="-10">
                        <a:effectLst/>
                        <a:latin typeface="FrankfurtGothic"/>
                        <a:ea typeface="Times New Roman" panose="02020603050405020304" pitchFamily="18" charset="0"/>
                        <a:cs typeface="Times New Roman" panose="02020603050405020304" pitchFamily="18" charset="0"/>
                      </a:endParaRPr>
                    </a:p>
                  </a:txBody>
                  <a:tcPr marL="0" marR="0" marT="0" marB="0" anchor="b">
                    <a:lnL>
                      <a:noFill/>
                    </a:lnL>
                    <a:lnR>
                      <a:noFill/>
                    </a:lnR>
                    <a:lnT>
                      <a:noFill/>
                    </a:lnT>
                    <a:lnB>
                      <a:noFill/>
                    </a:lnB>
                    <a:solidFill>
                      <a:srgbClr val="FFFFFF"/>
                    </a:solidFill>
                  </a:tcPr>
                </a:tc>
                <a:tc>
                  <a:txBody>
                    <a:bodyPr/>
                    <a:lstStyle/>
                    <a:p>
                      <a:pPr algn="r"/>
                      <a:r>
                        <a:rPr lang="en-GB" sz="700" spc="-10">
                          <a:solidFill>
                            <a:srgbClr val="000000"/>
                          </a:solidFill>
                          <a:effectLst/>
                          <a:latin typeface="FrankfurtGothic"/>
                          <a:ea typeface="Times New Roman" panose="02020603050405020304" pitchFamily="18" charset="0"/>
                          <a:cs typeface="Times New Roman" panose="02020603050405020304" pitchFamily="18" charset="0"/>
                        </a:rPr>
                        <a:t>3.3</a:t>
                      </a:r>
                      <a:endParaRPr lang="da-DK" sz="900" spc="-10">
                        <a:effectLst/>
                        <a:latin typeface="FrankfurtGothic"/>
                        <a:ea typeface="Times New Roman" panose="02020603050405020304" pitchFamily="18" charset="0"/>
                        <a:cs typeface="Times New Roman" panose="02020603050405020304" pitchFamily="18" charset="0"/>
                      </a:endParaRPr>
                    </a:p>
                  </a:txBody>
                  <a:tcPr marL="0" marR="0" marT="0" marB="0" anchor="b">
                    <a:lnL>
                      <a:noFill/>
                    </a:lnL>
                    <a:lnR>
                      <a:noFill/>
                    </a:lnR>
                    <a:lnT>
                      <a:noFill/>
                    </a:lnT>
                    <a:lnB>
                      <a:noFill/>
                    </a:lnB>
                    <a:solidFill>
                      <a:srgbClr val="FFFFFF"/>
                    </a:solidFill>
                  </a:tcPr>
                </a:tc>
                <a:tc>
                  <a:txBody>
                    <a:bodyPr/>
                    <a:lstStyle/>
                    <a:p>
                      <a:pPr algn="r"/>
                      <a:r>
                        <a:rPr lang="en-GB" sz="700" spc="-10">
                          <a:solidFill>
                            <a:srgbClr val="000000"/>
                          </a:solidFill>
                          <a:effectLst/>
                          <a:latin typeface="FrankfurtGothic"/>
                          <a:ea typeface="Times New Roman" panose="02020603050405020304" pitchFamily="18" charset="0"/>
                          <a:cs typeface="Times New Roman" panose="02020603050405020304" pitchFamily="18" charset="0"/>
                        </a:rPr>
                        <a:t>1.9</a:t>
                      </a:r>
                      <a:endParaRPr lang="da-DK" sz="900" spc="-10">
                        <a:effectLst/>
                        <a:latin typeface="FrankfurtGothic"/>
                        <a:ea typeface="Times New Roman" panose="02020603050405020304" pitchFamily="18" charset="0"/>
                        <a:cs typeface="Times New Roman" panose="02020603050405020304" pitchFamily="18" charset="0"/>
                      </a:endParaRPr>
                    </a:p>
                  </a:txBody>
                  <a:tcPr marL="0" marR="0" marT="0" marB="0" anchor="b">
                    <a:lnL>
                      <a:noFill/>
                    </a:lnL>
                    <a:lnR>
                      <a:noFill/>
                    </a:lnR>
                    <a:lnT>
                      <a:noFill/>
                    </a:lnT>
                    <a:lnB>
                      <a:noFill/>
                    </a:lnB>
                    <a:solidFill>
                      <a:srgbClr val="FFFFFF"/>
                    </a:solidFill>
                  </a:tcPr>
                </a:tc>
                <a:tc>
                  <a:txBody>
                    <a:bodyPr/>
                    <a:lstStyle/>
                    <a:p>
                      <a:pPr algn="r"/>
                      <a:r>
                        <a:rPr lang="en-GB" sz="700" spc="-10">
                          <a:solidFill>
                            <a:srgbClr val="000000"/>
                          </a:solidFill>
                          <a:effectLst/>
                          <a:latin typeface="FrankfurtGothic"/>
                          <a:ea typeface="Times New Roman" panose="02020603050405020304" pitchFamily="18" charset="0"/>
                          <a:cs typeface="Times New Roman" panose="02020603050405020304" pitchFamily="18" charset="0"/>
                        </a:rPr>
                        <a:t>-0.7</a:t>
                      </a:r>
                      <a:endParaRPr lang="da-DK" sz="900" spc="-10">
                        <a:effectLst/>
                        <a:latin typeface="FrankfurtGothic"/>
                        <a:ea typeface="Times New Roman" panose="02020603050405020304" pitchFamily="18" charset="0"/>
                        <a:cs typeface="Times New Roman" panose="02020603050405020304" pitchFamily="18" charset="0"/>
                      </a:endParaRPr>
                    </a:p>
                  </a:txBody>
                  <a:tcPr marL="0" marR="0" marT="0" marB="0" anchor="b">
                    <a:lnL>
                      <a:noFill/>
                    </a:lnL>
                    <a:lnR>
                      <a:noFill/>
                    </a:lnR>
                    <a:lnT>
                      <a:noFill/>
                    </a:lnT>
                    <a:lnB>
                      <a:noFill/>
                    </a:lnB>
                    <a:solidFill>
                      <a:srgbClr val="FFFFFF"/>
                    </a:solidFill>
                  </a:tcPr>
                </a:tc>
                <a:tc>
                  <a:txBody>
                    <a:bodyPr/>
                    <a:lstStyle/>
                    <a:p>
                      <a:pPr algn="r"/>
                      <a:r>
                        <a:rPr lang="en-GB" sz="700" spc="-10">
                          <a:solidFill>
                            <a:srgbClr val="000000"/>
                          </a:solidFill>
                          <a:effectLst/>
                          <a:latin typeface="FrankfurtGothic"/>
                          <a:ea typeface="Times New Roman" panose="02020603050405020304" pitchFamily="18" charset="0"/>
                          <a:cs typeface="Times New Roman" panose="02020603050405020304" pitchFamily="18" charset="0"/>
                        </a:rPr>
                        <a:t>-0.0</a:t>
                      </a:r>
                      <a:endParaRPr lang="da-DK" sz="900" spc="-10">
                        <a:effectLst/>
                        <a:latin typeface="FrankfurtGothic"/>
                        <a:ea typeface="Times New Roman" panose="02020603050405020304" pitchFamily="18" charset="0"/>
                        <a:cs typeface="Times New Roman" panose="02020603050405020304" pitchFamily="18" charset="0"/>
                      </a:endParaRPr>
                    </a:p>
                  </a:txBody>
                  <a:tcPr marL="0" marR="0" marT="0" marB="0" anchor="b">
                    <a:lnL>
                      <a:noFill/>
                    </a:lnL>
                    <a:lnR>
                      <a:noFill/>
                    </a:lnR>
                    <a:lnT>
                      <a:noFill/>
                    </a:lnT>
                    <a:lnB>
                      <a:noFill/>
                    </a:lnB>
                    <a:solidFill>
                      <a:srgbClr val="FFFFFF"/>
                    </a:solidFill>
                  </a:tcPr>
                </a:tc>
                <a:tc>
                  <a:txBody>
                    <a:bodyPr/>
                    <a:lstStyle/>
                    <a:p>
                      <a:pPr algn="r"/>
                      <a:r>
                        <a:rPr lang="en-GB" sz="700" spc="-10">
                          <a:solidFill>
                            <a:srgbClr val="000000"/>
                          </a:solidFill>
                          <a:effectLst/>
                          <a:latin typeface="FrankfurtGothic"/>
                          <a:ea typeface="Times New Roman" panose="02020603050405020304" pitchFamily="18" charset="0"/>
                          <a:cs typeface="Times New Roman" panose="02020603050405020304" pitchFamily="18" charset="0"/>
                        </a:rPr>
                        <a:t>-0.2</a:t>
                      </a:r>
                      <a:endParaRPr lang="da-DK" sz="900" spc="-10">
                        <a:effectLst/>
                        <a:latin typeface="FrankfurtGothic"/>
                        <a:ea typeface="Times New Roman" panose="02020603050405020304" pitchFamily="18" charset="0"/>
                        <a:cs typeface="Times New Roman" panose="02020603050405020304" pitchFamily="18" charset="0"/>
                      </a:endParaRPr>
                    </a:p>
                  </a:txBody>
                  <a:tcPr marL="0" marR="0" marT="0" marB="0" anchor="b">
                    <a:lnL>
                      <a:noFill/>
                    </a:lnL>
                    <a:lnR>
                      <a:noFill/>
                    </a:lnR>
                    <a:lnT>
                      <a:noFill/>
                    </a:lnT>
                    <a:lnB>
                      <a:noFill/>
                    </a:lnB>
                    <a:solidFill>
                      <a:srgbClr val="FFFFFF"/>
                    </a:solidFill>
                  </a:tcPr>
                </a:tc>
                <a:tc>
                  <a:txBody>
                    <a:bodyPr/>
                    <a:lstStyle/>
                    <a:p>
                      <a:pPr algn="r"/>
                      <a:r>
                        <a:rPr lang="en-GB" sz="700" spc="-10">
                          <a:solidFill>
                            <a:srgbClr val="000000"/>
                          </a:solidFill>
                          <a:effectLst/>
                          <a:latin typeface="FrankfurtGothic"/>
                          <a:ea typeface="Times New Roman" panose="02020603050405020304" pitchFamily="18" charset="0"/>
                          <a:cs typeface="Times New Roman" panose="02020603050405020304" pitchFamily="18" charset="0"/>
                        </a:rPr>
                        <a:t>-1.0</a:t>
                      </a:r>
                      <a:endParaRPr lang="da-DK" sz="900" spc="-10">
                        <a:effectLst/>
                        <a:latin typeface="FrankfurtGothic"/>
                        <a:ea typeface="Times New Roman" panose="02020603050405020304" pitchFamily="18" charset="0"/>
                        <a:cs typeface="Times New Roman" panose="02020603050405020304" pitchFamily="18" charset="0"/>
                      </a:endParaRPr>
                    </a:p>
                  </a:txBody>
                  <a:tcPr marL="0" marR="0" marT="0" marB="0" anchor="b">
                    <a:lnL>
                      <a:noFill/>
                    </a:lnL>
                    <a:lnR>
                      <a:noFill/>
                    </a:lnR>
                    <a:lnT>
                      <a:noFill/>
                    </a:lnT>
                    <a:lnB>
                      <a:noFill/>
                    </a:lnB>
                    <a:solidFill>
                      <a:srgbClr val="FFFFFF"/>
                    </a:solidFill>
                  </a:tcPr>
                </a:tc>
                <a:tc>
                  <a:txBody>
                    <a:bodyPr/>
                    <a:lstStyle/>
                    <a:p>
                      <a:pPr algn="r"/>
                      <a:r>
                        <a:rPr lang="en-GB" sz="700" spc="-10">
                          <a:solidFill>
                            <a:srgbClr val="000000"/>
                          </a:solidFill>
                          <a:effectLst/>
                          <a:latin typeface="FrankfurtGothic"/>
                          <a:ea typeface="Times New Roman" panose="02020603050405020304" pitchFamily="18" charset="0"/>
                          <a:cs typeface="Times New Roman" panose="02020603050405020304" pitchFamily="18" charset="0"/>
                        </a:rPr>
                        <a:t>-1.4</a:t>
                      </a:r>
                      <a:endParaRPr lang="da-DK" sz="900" spc="-10">
                        <a:effectLst/>
                        <a:latin typeface="FrankfurtGothic"/>
                        <a:ea typeface="Times New Roman" panose="02020603050405020304" pitchFamily="18" charset="0"/>
                        <a:cs typeface="Times New Roman" panose="02020603050405020304" pitchFamily="18" charset="0"/>
                      </a:endParaRPr>
                    </a:p>
                  </a:txBody>
                  <a:tcPr marL="0" marR="0" marT="0" marB="0" anchor="b">
                    <a:lnL>
                      <a:noFill/>
                    </a:lnL>
                    <a:lnR>
                      <a:noFill/>
                    </a:lnR>
                    <a:lnT>
                      <a:noFill/>
                    </a:lnT>
                    <a:lnB>
                      <a:noFill/>
                    </a:lnB>
                    <a:solidFill>
                      <a:srgbClr val="FFFFFF"/>
                    </a:solidFill>
                  </a:tcPr>
                </a:tc>
                <a:tc>
                  <a:txBody>
                    <a:bodyPr/>
                    <a:lstStyle/>
                    <a:p>
                      <a:pPr algn="r"/>
                      <a:r>
                        <a:rPr lang="en-GB" sz="700" spc="-10">
                          <a:solidFill>
                            <a:srgbClr val="000000"/>
                          </a:solidFill>
                          <a:effectLst/>
                          <a:latin typeface="FrankfurtGothic"/>
                          <a:ea typeface="Times New Roman" panose="02020603050405020304" pitchFamily="18" charset="0"/>
                          <a:cs typeface="Times New Roman" panose="02020603050405020304" pitchFamily="18" charset="0"/>
                        </a:rPr>
                        <a:t>-1.5</a:t>
                      </a:r>
                      <a:endParaRPr lang="da-DK" sz="900" spc="-10">
                        <a:effectLst/>
                        <a:latin typeface="FrankfurtGothic"/>
                        <a:ea typeface="Times New Roman" panose="02020603050405020304" pitchFamily="18" charset="0"/>
                        <a:cs typeface="Times New Roman" panose="02020603050405020304" pitchFamily="18" charset="0"/>
                      </a:endParaRPr>
                    </a:p>
                  </a:txBody>
                  <a:tcPr marL="0" marR="0" marT="0" marB="0" anchor="b">
                    <a:lnL>
                      <a:noFill/>
                    </a:lnL>
                    <a:lnR>
                      <a:noFill/>
                    </a:lnR>
                    <a:lnT>
                      <a:noFill/>
                    </a:lnT>
                    <a:lnB>
                      <a:noFill/>
                    </a:lnB>
                    <a:solidFill>
                      <a:srgbClr val="FFFFFF"/>
                    </a:solidFill>
                  </a:tcPr>
                </a:tc>
                <a:tc>
                  <a:txBody>
                    <a:bodyPr/>
                    <a:lstStyle/>
                    <a:p>
                      <a:pPr algn="r"/>
                      <a:r>
                        <a:rPr lang="en-GB" sz="700" spc="-10">
                          <a:solidFill>
                            <a:srgbClr val="000000"/>
                          </a:solidFill>
                          <a:effectLst/>
                          <a:latin typeface="FrankfurtGothic"/>
                          <a:ea typeface="Times New Roman" panose="02020603050405020304" pitchFamily="18" charset="0"/>
                          <a:cs typeface="Times New Roman" panose="02020603050405020304" pitchFamily="18" charset="0"/>
                        </a:rPr>
                        <a:t>-0.0</a:t>
                      </a:r>
                      <a:endParaRPr lang="da-DK" sz="900" spc="-10">
                        <a:effectLst/>
                        <a:latin typeface="FrankfurtGothic"/>
                        <a:ea typeface="Times New Roman" panose="02020603050405020304" pitchFamily="18" charset="0"/>
                        <a:cs typeface="Times New Roman" panose="02020603050405020304" pitchFamily="18" charset="0"/>
                      </a:endParaRPr>
                    </a:p>
                  </a:txBody>
                  <a:tcPr marL="0" marR="0" marT="0" marB="0" anchor="b">
                    <a:lnL>
                      <a:noFill/>
                    </a:lnL>
                    <a:lnR>
                      <a:noFill/>
                    </a:lnR>
                    <a:lnT>
                      <a:noFill/>
                    </a:lnT>
                    <a:lnB>
                      <a:noFill/>
                    </a:lnB>
                    <a:solidFill>
                      <a:srgbClr val="FFFFFF"/>
                    </a:solidFill>
                  </a:tcPr>
                </a:tc>
                <a:tc>
                  <a:txBody>
                    <a:bodyPr/>
                    <a:lstStyle/>
                    <a:p>
                      <a:pPr algn="r"/>
                      <a:r>
                        <a:rPr lang="en-GB" sz="700" spc="-10">
                          <a:solidFill>
                            <a:srgbClr val="000000"/>
                          </a:solidFill>
                          <a:effectLst/>
                          <a:latin typeface="FrankfurtGothic"/>
                          <a:ea typeface="Times New Roman" panose="02020603050405020304" pitchFamily="18" charset="0"/>
                          <a:cs typeface="Times New Roman" panose="02020603050405020304" pitchFamily="18" charset="0"/>
                        </a:rPr>
                        <a:t>1.0</a:t>
                      </a:r>
                      <a:endParaRPr lang="da-DK" sz="900" spc="-10">
                        <a:effectLst/>
                        <a:latin typeface="FrankfurtGothic"/>
                        <a:ea typeface="Times New Roman" panose="02020603050405020304" pitchFamily="18" charset="0"/>
                        <a:cs typeface="Times New Roman" panose="02020603050405020304" pitchFamily="18" charset="0"/>
                      </a:endParaRPr>
                    </a:p>
                  </a:txBody>
                  <a:tcPr marL="0" marR="0" marT="0" marB="0" anchor="b">
                    <a:lnL>
                      <a:noFill/>
                    </a:lnL>
                    <a:lnR>
                      <a:noFill/>
                    </a:lnR>
                    <a:lnT>
                      <a:noFill/>
                    </a:lnT>
                    <a:lnB>
                      <a:noFill/>
                    </a:lnB>
                    <a:solidFill>
                      <a:srgbClr val="FFFFFF"/>
                    </a:solidFill>
                  </a:tcPr>
                </a:tc>
                <a:tc>
                  <a:txBody>
                    <a:bodyPr/>
                    <a:lstStyle/>
                    <a:p>
                      <a:pPr algn="r"/>
                      <a:r>
                        <a:rPr lang="en-GB" sz="700" spc="-10">
                          <a:solidFill>
                            <a:srgbClr val="000000"/>
                          </a:solidFill>
                          <a:effectLst/>
                          <a:latin typeface="FrankfurtGothic"/>
                          <a:ea typeface="Times New Roman" panose="02020603050405020304" pitchFamily="18" charset="0"/>
                          <a:cs typeface="Times New Roman" panose="02020603050405020304" pitchFamily="18" charset="0"/>
                        </a:rPr>
                        <a:t>1.4</a:t>
                      </a:r>
                      <a:endParaRPr lang="da-DK" sz="900" spc="-10">
                        <a:effectLst/>
                        <a:latin typeface="FrankfurtGothic"/>
                        <a:ea typeface="Times New Roman" panose="02020603050405020304" pitchFamily="18" charset="0"/>
                        <a:cs typeface="Times New Roman" panose="02020603050405020304" pitchFamily="18" charset="0"/>
                      </a:endParaRPr>
                    </a:p>
                  </a:txBody>
                  <a:tcPr marL="0" marR="0" marT="0" marB="0" anchor="b">
                    <a:lnL>
                      <a:noFill/>
                    </a:lnL>
                    <a:lnR>
                      <a:noFill/>
                    </a:lnR>
                    <a:lnT>
                      <a:noFill/>
                    </a:lnT>
                    <a:lnB>
                      <a:noFill/>
                    </a:lnB>
                    <a:solidFill>
                      <a:srgbClr val="FFFFFF"/>
                    </a:solidFill>
                  </a:tcPr>
                </a:tc>
                <a:tc>
                  <a:txBody>
                    <a:bodyPr/>
                    <a:lstStyle/>
                    <a:p>
                      <a:pPr algn="r"/>
                      <a:r>
                        <a:rPr lang="en-GB" sz="700" spc="-10">
                          <a:solidFill>
                            <a:srgbClr val="000000"/>
                          </a:solidFill>
                          <a:effectLst/>
                          <a:latin typeface="FrankfurtGothic"/>
                          <a:ea typeface="Times New Roman" panose="02020603050405020304" pitchFamily="18" charset="0"/>
                          <a:cs typeface="Times New Roman" panose="02020603050405020304" pitchFamily="18" charset="0"/>
                        </a:rPr>
                        <a:t>0.8</a:t>
                      </a:r>
                      <a:endParaRPr lang="da-DK" sz="900" spc="-10">
                        <a:effectLst/>
                        <a:latin typeface="FrankfurtGothic"/>
                        <a:ea typeface="Times New Roman" panose="02020603050405020304" pitchFamily="18" charset="0"/>
                        <a:cs typeface="Times New Roman" panose="02020603050405020304" pitchFamily="18" charset="0"/>
                      </a:endParaRPr>
                    </a:p>
                  </a:txBody>
                  <a:tcPr marL="0" marR="0" marT="0" marB="0" anchor="b">
                    <a:lnL>
                      <a:noFill/>
                    </a:lnL>
                    <a:lnR>
                      <a:noFill/>
                    </a:lnR>
                    <a:lnT>
                      <a:noFill/>
                    </a:lnT>
                    <a:lnB>
                      <a:noFill/>
                    </a:lnB>
                    <a:solidFill>
                      <a:srgbClr val="FFFFFF"/>
                    </a:solidFill>
                  </a:tcPr>
                </a:tc>
                <a:tc>
                  <a:txBody>
                    <a:bodyPr/>
                    <a:lstStyle/>
                    <a:p>
                      <a:pPr algn="r"/>
                      <a:r>
                        <a:rPr lang="en-GB" sz="700" spc="-10">
                          <a:solidFill>
                            <a:srgbClr val="000000"/>
                          </a:solidFill>
                          <a:effectLst/>
                          <a:latin typeface="FrankfurtGothic"/>
                          <a:ea typeface="Times New Roman" panose="02020603050405020304" pitchFamily="18" charset="0"/>
                          <a:cs typeface="Times New Roman" panose="02020603050405020304" pitchFamily="18" charset="0"/>
                        </a:rPr>
                        <a:t>0.5</a:t>
                      </a:r>
                      <a:endParaRPr lang="da-DK" sz="900" spc="-10">
                        <a:effectLst/>
                        <a:latin typeface="FrankfurtGothic"/>
                        <a:ea typeface="Times New Roman" panose="02020603050405020304" pitchFamily="18" charset="0"/>
                        <a:cs typeface="Times New Roman" panose="02020603050405020304" pitchFamily="18" charset="0"/>
                      </a:endParaRP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3713546951"/>
                  </a:ext>
                </a:extLst>
              </a:tr>
              <a:tr h="131964">
                <a:tc>
                  <a:txBody>
                    <a:bodyPr/>
                    <a:lstStyle/>
                    <a:p>
                      <a:r>
                        <a:rPr lang="en-GB" sz="700" spc="-10">
                          <a:solidFill>
                            <a:srgbClr val="000000"/>
                          </a:solidFill>
                          <a:effectLst/>
                          <a:latin typeface="FrankfurtGothic"/>
                          <a:ea typeface="Times New Roman" panose="02020603050405020304" pitchFamily="18" charset="0"/>
                          <a:cs typeface="Times New Roman" panose="02020603050405020304" pitchFamily="18" charset="0"/>
                        </a:rPr>
                        <a:t>Eurozone</a:t>
                      </a:r>
                      <a:endParaRPr lang="da-DK" sz="900" spc="-10">
                        <a:effectLst/>
                        <a:latin typeface="FrankfurtGothic"/>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solidFill>
                      <a:srgbClr val="FFFFFF"/>
                    </a:solidFill>
                  </a:tcPr>
                </a:tc>
                <a:tc>
                  <a:txBody>
                    <a:bodyPr/>
                    <a:lstStyle/>
                    <a:p>
                      <a:pPr algn="r"/>
                      <a:r>
                        <a:rPr lang="en-GB" sz="700" spc="-10">
                          <a:solidFill>
                            <a:srgbClr val="000000"/>
                          </a:solidFill>
                          <a:effectLst/>
                          <a:latin typeface="FrankfurtGothic"/>
                          <a:ea typeface="Times New Roman" panose="02020603050405020304" pitchFamily="18" charset="0"/>
                          <a:cs typeface="Times New Roman" panose="02020603050405020304" pitchFamily="18" charset="0"/>
                        </a:rPr>
                        <a:t>-1.5</a:t>
                      </a:r>
                      <a:endParaRPr lang="da-DK" sz="900" spc="-10">
                        <a:effectLst/>
                        <a:latin typeface="FrankfurtGothic"/>
                        <a:ea typeface="Times New Roman" panose="02020603050405020304" pitchFamily="18" charset="0"/>
                        <a:cs typeface="Times New Roman" panose="02020603050405020304" pitchFamily="18" charset="0"/>
                      </a:endParaRPr>
                    </a:p>
                  </a:txBody>
                  <a:tcPr marL="0" marR="0" marT="0" marB="0" anchor="b">
                    <a:lnL>
                      <a:noFill/>
                    </a:lnL>
                    <a:lnR>
                      <a:noFill/>
                    </a:lnR>
                    <a:lnT>
                      <a:noFill/>
                    </a:lnT>
                    <a:lnB>
                      <a:noFill/>
                    </a:lnB>
                    <a:solidFill>
                      <a:srgbClr val="FFFFFF"/>
                    </a:solidFill>
                  </a:tcPr>
                </a:tc>
                <a:tc>
                  <a:txBody>
                    <a:bodyPr/>
                    <a:lstStyle/>
                    <a:p>
                      <a:pPr algn="r"/>
                      <a:r>
                        <a:rPr lang="en-GB" sz="700" spc="-10">
                          <a:solidFill>
                            <a:srgbClr val="000000"/>
                          </a:solidFill>
                          <a:effectLst/>
                          <a:latin typeface="FrankfurtGothic"/>
                          <a:ea typeface="Times New Roman" panose="02020603050405020304" pitchFamily="18" charset="0"/>
                          <a:cs typeface="Times New Roman" panose="02020603050405020304" pitchFamily="18" charset="0"/>
                        </a:rPr>
                        <a:t>-0.6</a:t>
                      </a:r>
                      <a:endParaRPr lang="da-DK" sz="900" spc="-10">
                        <a:effectLst/>
                        <a:latin typeface="FrankfurtGothic"/>
                        <a:ea typeface="Times New Roman" panose="02020603050405020304" pitchFamily="18" charset="0"/>
                        <a:cs typeface="Times New Roman" panose="02020603050405020304" pitchFamily="18" charset="0"/>
                      </a:endParaRPr>
                    </a:p>
                  </a:txBody>
                  <a:tcPr marL="0" marR="0" marT="0" marB="0" anchor="b">
                    <a:lnL>
                      <a:noFill/>
                    </a:lnL>
                    <a:lnR>
                      <a:noFill/>
                    </a:lnR>
                    <a:lnT>
                      <a:noFill/>
                    </a:lnT>
                    <a:lnB>
                      <a:noFill/>
                    </a:lnB>
                    <a:solidFill>
                      <a:srgbClr val="FFFFFF"/>
                    </a:solidFill>
                  </a:tcPr>
                </a:tc>
                <a:tc>
                  <a:txBody>
                    <a:bodyPr/>
                    <a:lstStyle/>
                    <a:p>
                      <a:pPr algn="r"/>
                      <a:r>
                        <a:rPr lang="en-GB" sz="700" spc="-10">
                          <a:solidFill>
                            <a:srgbClr val="000000"/>
                          </a:solidFill>
                          <a:effectLst/>
                          <a:latin typeface="FrankfurtGothic"/>
                          <a:ea typeface="Times New Roman" panose="02020603050405020304" pitchFamily="18" charset="0"/>
                          <a:cs typeface="Times New Roman" panose="02020603050405020304" pitchFamily="18" charset="0"/>
                        </a:rPr>
                        <a:t>-2.2</a:t>
                      </a:r>
                      <a:endParaRPr lang="da-DK" sz="900" spc="-10">
                        <a:effectLst/>
                        <a:latin typeface="FrankfurtGothic"/>
                        <a:ea typeface="Times New Roman" panose="02020603050405020304" pitchFamily="18" charset="0"/>
                        <a:cs typeface="Times New Roman" panose="02020603050405020304" pitchFamily="18" charset="0"/>
                      </a:endParaRPr>
                    </a:p>
                  </a:txBody>
                  <a:tcPr marL="0" marR="0" marT="0" marB="0" anchor="b">
                    <a:lnL>
                      <a:noFill/>
                    </a:lnL>
                    <a:lnR>
                      <a:noFill/>
                    </a:lnR>
                    <a:lnT>
                      <a:noFill/>
                    </a:lnT>
                    <a:lnB>
                      <a:noFill/>
                    </a:lnB>
                    <a:solidFill>
                      <a:srgbClr val="FFFFFF"/>
                    </a:solidFill>
                  </a:tcPr>
                </a:tc>
                <a:tc>
                  <a:txBody>
                    <a:bodyPr/>
                    <a:lstStyle/>
                    <a:p>
                      <a:pPr algn="r"/>
                      <a:r>
                        <a:rPr lang="en-GB" sz="700" spc="-10">
                          <a:solidFill>
                            <a:srgbClr val="000000"/>
                          </a:solidFill>
                          <a:effectLst/>
                          <a:latin typeface="FrankfurtGothic"/>
                          <a:ea typeface="Times New Roman" panose="02020603050405020304" pitchFamily="18" charset="0"/>
                          <a:cs typeface="Times New Roman" panose="02020603050405020304" pitchFamily="18" charset="0"/>
                        </a:rPr>
                        <a:t>-6.2</a:t>
                      </a:r>
                      <a:endParaRPr lang="da-DK" sz="900" spc="-10">
                        <a:effectLst/>
                        <a:latin typeface="FrankfurtGothic"/>
                        <a:ea typeface="Times New Roman" panose="02020603050405020304" pitchFamily="18" charset="0"/>
                        <a:cs typeface="Times New Roman" panose="02020603050405020304" pitchFamily="18" charset="0"/>
                      </a:endParaRPr>
                    </a:p>
                  </a:txBody>
                  <a:tcPr marL="0" marR="0" marT="0" marB="0" anchor="b">
                    <a:lnL>
                      <a:noFill/>
                    </a:lnL>
                    <a:lnR>
                      <a:noFill/>
                    </a:lnR>
                    <a:lnT>
                      <a:noFill/>
                    </a:lnT>
                    <a:lnB>
                      <a:noFill/>
                    </a:lnB>
                    <a:solidFill>
                      <a:srgbClr val="FFFFFF"/>
                    </a:solidFill>
                  </a:tcPr>
                </a:tc>
                <a:tc>
                  <a:txBody>
                    <a:bodyPr/>
                    <a:lstStyle/>
                    <a:p>
                      <a:pPr algn="r"/>
                      <a:r>
                        <a:rPr lang="en-GB" sz="700" spc="-10">
                          <a:solidFill>
                            <a:srgbClr val="000000"/>
                          </a:solidFill>
                          <a:effectLst/>
                          <a:latin typeface="FrankfurtGothic"/>
                          <a:ea typeface="Times New Roman" panose="02020603050405020304" pitchFamily="18" charset="0"/>
                          <a:cs typeface="Times New Roman" panose="02020603050405020304" pitchFamily="18" charset="0"/>
                        </a:rPr>
                        <a:t>-6.3</a:t>
                      </a:r>
                      <a:endParaRPr lang="da-DK" sz="900" spc="-10">
                        <a:effectLst/>
                        <a:latin typeface="FrankfurtGothic"/>
                        <a:ea typeface="Times New Roman" panose="02020603050405020304" pitchFamily="18" charset="0"/>
                        <a:cs typeface="Times New Roman" panose="02020603050405020304" pitchFamily="18" charset="0"/>
                      </a:endParaRPr>
                    </a:p>
                  </a:txBody>
                  <a:tcPr marL="0" marR="0" marT="0" marB="0" anchor="b">
                    <a:lnL>
                      <a:noFill/>
                    </a:lnL>
                    <a:lnR>
                      <a:noFill/>
                    </a:lnR>
                    <a:lnT>
                      <a:noFill/>
                    </a:lnT>
                    <a:lnB>
                      <a:noFill/>
                    </a:lnB>
                    <a:solidFill>
                      <a:srgbClr val="FFFFFF"/>
                    </a:solidFill>
                  </a:tcPr>
                </a:tc>
                <a:tc>
                  <a:txBody>
                    <a:bodyPr/>
                    <a:lstStyle/>
                    <a:p>
                      <a:pPr algn="r"/>
                      <a:r>
                        <a:rPr lang="en-GB" sz="700" spc="-10">
                          <a:solidFill>
                            <a:srgbClr val="000000"/>
                          </a:solidFill>
                          <a:effectLst/>
                          <a:latin typeface="FrankfurtGothic"/>
                          <a:ea typeface="Times New Roman" panose="02020603050405020304" pitchFamily="18" charset="0"/>
                          <a:cs typeface="Times New Roman" panose="02020603050405020304" pitchFamily="18" charset="0"/>
                        </a:rPr>
                        <a:t>-4.2</a:t>
                      </a:r>
                      <a:endParaRPr lang="da-DK" sz="900" spc="-10">
                        <a:effectLst/>
                        <a:latin typeface="FrankfurtGothic"/>
                        <a:ea typeface="Times New Roman" panose="02020603050405020304" pitchFamily="18" charset="0"/>
                        <a:cs typeface="Times New Roman" panose="02020603050405020304" pitchFamily="18" charset="0"/>
                      </a:endParaRPr>
                    </a:p>
                  </a:txBody>
                  <a:tcPr marL="0" marR="0" marT="0" marB="0" anchor="b">
                    <a:lnL>
                      <a:noFill/>
                    </a:lnL>
                    <a:lnR>
                      <a:noFill/>
                    </a:lnR>
                    <a:lnT>
                      <a:noFill/>
                    </a:lnT>
                    <a:lnB>
                      <a:noFill/>
                    </a:lnB>
                    <a:solidFill>
                      <a:srgbClr val="FFFFFF"/>
                    </a:solidFill>
                  </a:tcPr>
                </a:tc>
                <a:tc>
                  <a:txBody>
                    <a:bodyPr/>
                    <a:lstStyle/>
                    <a:p>
                      <a:pPr algn="r"/>
                      <a:r>
                        <a:rPr lang="en-GB" sz="700" spc="-10">
                          <a:solidFill>
                            <a:srgbClr val="000000"/>
                          </a:solidFill>
                          <a:effectLst/>
                          <a:latin typeface="FrankfurtGothic"/>
                          <a:ea typeface="Times New Roman" panose="02020603050405020304" pitchFamily="18" charset="0"/>
                          <a:cs typeface="Times New Roman" panose="02020603050405020304" pitchFamily="18" charset="0"/>
                        </a:rPr>
                        <a:t>-3.7</a:t>
                      </a:r>
                      <a:endParaRPr lang="da-DK" sz="900" spc="-10">
                        <a:effectLst/>
                        <a:latin typeface="FrankfurtGothic"/>
                        <a:ea typeface="Times New Roman" panose="02020603050405020304" pitchFamily="18" charset="0"/>
                        <a:cs typeface="Times New Roman" panose="02020603050405020304" pitchFamily="18" charset="0"/>
                      </a:endParaRPr>
                    </a:p>
                  </a:txBody>
                  <a:tcPr marL="0" marR="0" marT="0" marB="0" anchor="b">
                    <a:lnL>
                      <a:noFill/>
                    </a:lnL>
                    <a:lnR>
                      <a:noFill/>
                    </a:lnR>
                    <a:lnT>
                      <a:noFill/>
                    </a:lnT>
                    <a:lnB>
                      <a:noFill/>
                    </a:lnB>
                    <a:solidFill>
                      <a:srgbClr val="FFFFFF"/>
                    </a:solidFill>
                  </a:tcPr>
                </a:tc>
                <a:tc>
                  <a:txBody>
                    <a:bodyPr/>
                    <a:lstStyle/>
                    <a:p>
                      <a:pPr algn="r"/>
                      <a:r>
                        <a:rPr lang="en-GB" sz="700" spc="-10">
                          <a:solidFill>
                            <a:srgbClr val="000000"/>
                          </a:solidFill>
                          <a:effectLst/>
                          <a:latin typeface="FrankfurtGothic"/>
                          <a:ea typeface="Times New Roman" panose="02020603050405020304" pitchFamily="18" charset="0"/>
                          <a:cs typeface="Times New Roman" panose="02020603050405020304" pitchFamily="18" charset="0"/>
                        </a:rPr>
                        <a:t>-3.0</a:t>
                      </a:r>
                      <a:endParaRPr lang="da-DK" sz="900" spc="-10">
                        <a:effectLst/>
                        <a:latin typeface="FrankfurtGothic"/>
                        <a:ea typeface="Times New Roman" panose="02020603050405020304" pitchFamily="18" charset="0"/>
                        <a:cs typeface="Times New Roman" panose="02020603050405020304" pitchFamily="18" charset="0"/>
                      </a:endParaRPr>
                    </a:p>
                  </a:txBody>
                  <a:tcPr marL="0" marR="0" marT="0" marB="0" anchor="b">
                    <a:lnL>
                      <a:noFill/>
                    </a:lnL>
                    <a:lnR>
                      <a:noFill/>
                    </a:lnR>
                    <a:lnT>
                      <a:noFill/>
                    </a:lnT>
                    <a:lnB>
                      <a:noFill/>
                    </a:lnB>
                    <a:solidFill>
                      <a:srgbClr val="FFFFFF"/>
                    </a:solidFill>
                  </a:tcPr>
                </a:tc>
                <a:tc>
                  <a:txBody>
                    <a:bodyPr/>
                    <a:lstStyle/>
                    <a:p>
                      <a:pPr algn="r"/>
                      <a:r>
                        <a:rPr lang="en-GB" sz="700" spc="-10">
                          <a:solidFill>
                            <a:srgbClr val="000000"/>
                          </a:solidFill>
                          <a:effectLst/>
                          <a:latin typeface="FrankfurtGothic"/>
                          <a:ea typeface="Times New Roman" panose="02020603050405020304" pitchFamily="18" charset="0"/>
                          <a:cs typeface="Times New Roman" panose="02020603050405020304" pitchFamily="18" charset="0"/>
                        </a:rPr>
                        <a:t>-2.4</a:t>
                      </a:r>
                      <a:endParaRPr lang="da-DK" sz="900" spc="-10">
                        <a:effectLst/>
                        <a:latin typeface="FrankfurtGothic"/>
                        <a:ea typeface="Times New Roman" panose="02020603050405020304" pitchFamily="18" charset="0"/>
                        <a:cs typeface="Times New Roman" panose="02020603050405020304" pitchFamily="18" charset="0"/>
                      </a:endParaRPr>
                    </a:p>
                  </a:txBody>
                  <a:tcPr marL="0" marR="0" marT="0" marB="0" anchor="b">
                    <a:lnL>
                      <a:noFill/>
                    </a:lnL>
                    <a:lnR>
                      <a:noFill/>
                    </a:lnR>
                    <a:lnT>
                      <a:noFill/>
                    </a:lnT>
                    <a:lnB>
                      <a:noFill/>
                    </a:lnB>
                    <a:solidFill>
                      <a:srgbClr val="FFFFFF"/>
                    </a:solidFill>
                  </a:tcPr>
                </a:tc>
                <a:tc>
                  <a:txBody>
                    <a:bodyPr/>
                    <a:lstStyle/>
                    <a:p>
                      <a:pPr algn="r"/>
                      <a:r>
                        <a:rPr lang="en-GB" sz="700" spc="-10">
                          <a:solidFill>
                            <a:srgbClr val="000000"/>
                          </a:solidFill>
                          <a:effectLst/>
                          <a:latin typeface="FrankfurtGothic"/>
                          <a:ea typeface="Times New Roman" panose="02020603050405020304" pitchFamily="18" charset="0"/>
                          <a:cs typeface="Times New Roman" panose="02020603050405020304" pitchFamily="18" charset="0"/>
                        </a:rPr>
                        <a:t>-2.0</a:t>
                      </a:r>
                      <a:endParaRPr lang="da-DK" sz="900" spc="-10">
                        <a:effectLst/>
                        <a:latin typeface="FrankfurtGothic"/>
                        <a:ea typeface="Times New Roman" panose="02020603050405020304" pitchFamily="18" charset="0"/>
                        <a:cs typeface="Times New Roman" panose="02020603050405020304" pitchFamily="18" charset="0"/>
                      </a:endParaRPr>
                    </a:p>
                  </a:txBody>
                  <a:tcPr marL="0" marR="0" marT="0" marB="0" anchor="b">
                    <a:lnL>
                      <a:noFill/>
                    </a:lnL>
                    <a:lnR>
                      <a:noFill/>
                    </a:lnR>
                    <a:lnT>
                      <a:noFill/>
                    </a:lnT>
                    <a:lnB>
                      <a:noFill/>
                    </a:lnB>
                    <a:solidFill>
                      <a:srgbClr val="FFFFFF"/>
                    </a:solidFill>
                  </a:tcPr>
                </a:tc>
                <a:tc>
                  <a:txBody>
                    <a:bodyPr/>
                    <a:lstStyle/>
                    <a:p>
                      <a:pPr algn="r"/>
                      <a:r>
                        <a:rPr lang="en-GB" sz="700" spc="-10">
                          <a:solidFill>
                            <a:srgbClr val="000000"/>
                          </a:solidFill>
                          <a:effectLst/>
                          <a:latin typeface="FrankfurtGothic"/>
                          <a:ea typeface="Times New Roman" panose="02020603050405020304" pitchFamily="18" charset="0"/>
                          <a:cs typeface="Times New Roman" panose="02020603050405020304" pitchFamily="18" charset="0"/>
                        </a:rPr>
                        <a:t>-1.5</a:t>
                      </a:r>
                      <a:endParaRPr lang="da-DK" sz="900" spc="-10">
                        <a:effectLst/>
                        <a:latin typeface="FrankfurtGothic"/>
                        <a:ea typeface="Times New Roman" panose="02020603050405020304" pitchFamily="18" charset="0"/>
                        <a:cs typeface="Times New Roman" panose="02020603050405020304" pitchFamily="18" charset="0"/>
                      </a:endParaRPr>
                    </a:p>
                  </a:txBody>
                  <a:tcPr marL="0" marR="0" marT="0" marB="0" anchor="b">
                    <a:lnL>
                      <a:noFill/>
                    </a:lnL>
                    <a:lnR>
                      <a:noFill/>
                    </a:lnR>
                    <a:lnT>
                      <a:noFill/>
                    </a:lnT>
                    <a:lnB>
                      <a:noFill/>
                    </a:lnB>
                    <a:solidFill>
                      <a:srgbClr val="FFFFFF"/>
                    </a:solidFill>
                  </a:tcPr>
                </a:tc>
                <a:tc>
                  <a:txBody>
                    <a:bodyPr/>
                    <a:lstStyle/>
                    <a:p>
                      <a:pPr algn="r"/>
                      <a:r>
                        <a:rPr lang="en-GB" sz="700" spc="-10">
                          <a:solidFill>
                            <a:srgbClr val="000000"/>
                          </a:solidFill>
                          <a:effectLst/>
                          <a:latin typeface="FrankfurtGothic"/>
                          <a:ea typeface="Times New Roman" panose="02020603050405020304" pitchFamily="18" charset="0"/>
                          <a:cs typeface="Times New Roman" panose="02020603050405020304" pitchFamily="18" charset="0"/>
                        </a:rPr>
                        <a:t>-1.0</a:t>
                      </a:r>
                      <a:endParaRPr lang="da-DK" sz="900" spc="-10">
                        <a:effectLst/>
                        <a:latin typeface="FrankfurtGothic"/>
                        <a:ea typeface="Times New Roman" panose="02020603050405020304" pitchFamily="18" charset="0"/>
                        <a:cs typeface="Times New Roman" panose="02020603050405020304" pitchFamily="18" charset="0"/>
                      </a:endParaRPr>
                    </a:p>
                  </a:txBody>
                  <a:tcPr marL="0" marR="0" marT="0" marB="0" anchor="b">
                    <a:lnL>
                      <a:noFill/>
                    </a:lnL>
                    <a:lnR>
                      <a:noFill/>
                    </a:lnR>
                    <a:lnT>
                      <a:noFill/>
                    </a:lnT>
                    <a:lnB>
                      <a:noFill/>
                    </a:lnB>
                    <a:solidFill>
                      <a:srgbClr val="FFFFFF"/>
                    </a:solidFill>
                  </a:tcPr>
                </a:tc>
                <a:tc>
                  <a:txBody>
                    <a:bodyPr/>
                    <a:lstStyle/>
                    <a:p>
                      <a:pPr algn="r"/>
                      <a:r>
                        <a:rPr lang="en-GB" sz="700" spc="-10">
                          <a:solidFill>
                            <a:srgbClr val="000000"/>
                          </a:solidFill>
                          <a:effectLst/>
                          <a:latin typeface="FrankfurtGothic"/>
                          <a:ea typeface="Times New Roman" panose="02020603050405020304" pitchFamily="18" charset="0"/>
                          <a:cs typeface="Times New Roman" panose="02020603050405020304" pitchFamily="18" charset="0"/>
                        </a:rPr>
                        <a:t>-0.5</a:t>
                      </a:r>
                      <a:endParaRPr lang="da-DK" sz="900" spc="-10">
                        <a:effectLst/>
                        <a:latin typeface="FrankfurtGothic"/>
                        <a:ea typeface="Times New Roman" panose="02020603050405020304" pitchFamily="18" charset="0"/>
                        <a:cs typeface="Times New Roman" panose="02020603050405020304" pitchFamily="18" charset="0"/>
                      </a:endParaRPr>
                    </a:p>
                  </a:txBody>
                  <a:tcPr marL="0" marR="0" marT="0" marB="0" anchor="b">
                    <a:lnL>
                      <a:noFill/>
                    </a:lnL>
                    <a:lnR>
                      <a:noFill/>
                    </a:lnR>
                    <a:lnT>
                      <a:noFill/>
                    </a:lnT>
                    <a:lnB>
                      <a:noFill/>
                    </a:lnB>
                    <a:solidFill>
                      <a:srgbClr val="FFFFFF"/>
                    </a:solidFill>
                  </a:tcPr>
                </a:tc>
                <a:tc>
                  <a:txBody>
                    <a:bodyPr/>
                    <a:lstStyle/>
                    <a:p>
                      <a:pPr algn="r"/>
                      <a:r>
                        <a:rPr lang="en-GB" sz="700" spc="-10">
                          <a:solidFill>
                            <a:srgbClr val="000000"/>
                          </a:solidFill>
                          <a:effectLst/>
                          <a:latin typeface="FrankfurtGothic"/>
                          <a:ea typeface="Times New Roman" panose="02020603050405020304" pitchFamily="18" charset="0"/>
                          <a:cs typeface="Times New Roman" panose="02020603050405020304" pitchFamily="18" charset="0"/>
                        </a:rPr>
                        <a:t>-0.7</a:t>
                      </a:r>
                      <a:endParaRPr lang="da-DK" sz="900" spc="-10">
                        <a:effectLst/>
                        <a:latin typeface="FrankfurtGothic"/>
                        <a:ea typeface="Times New Roman" panose="02020603050405020304" pitchFamily="18" charset="0"/>
                        <a:cs typeface="Times New Roman" panose="02020603050405020304" pitchFamily="18" charset="0"/>
                      </a:endParaRP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3383664978"/>
                  </a:ext>
                </a:extLst>
              </a:tr>
              <a:tr h="131964">
                <a:tc>
                  <a:txBody>
                    <a:bodyPr/>
                    <a:lstStyle/>
                    <a:p>
                      <a:r>
                        <a:rPr lang="en-GB" sz="700" spc="-10">
                          <a:solidFill>
                            <a:srgbClr val="000000"/>
                          </a:solidFill>
                          <a:effectLst/>
                          <a:latin typeface="FrankfurtGothic"/>
                          <a:ea typeface="Times New Roman" panose="02020603050405020304" pitchFamily="18" charset="0"/>
                          <a:cs typeface="Times New Roman" panose="02020603050405020304" pitchFamily="18" charset="0"/>
                        </a:rPr>
                        <a:t>Greece</a:t>
                      </a:r>
                      <a:endParaRPr lang="da-DK" sz="900" spc="-10">
                        <a:effectLst/>
                        <a:latin typeface="FrankfurtGothic"/>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solidFill>
                      <a:srgbClr val="FFFFFF"/>
                    </a:solidFill>
                  </a:tcPr>
                </a:tc>
                <a:tc>
                  <a:txBody>
                    <a:bodyPr/>
                    <a:lstStyle/>
                    <a:p>
                      <a:pPr algn="r"/>
                      <a:r>
                        <a:rPr lang="en-GB" sz="700" spc="-10">
                          <a:solidFill>
                            <a:srgbClr val="000000"/>
                          </a:solidFill>
                          <a:effectLst/>
                          <a:latin typeface="FrankfurtGothic"/>
                          <a:ea typeface="Times New Roman" panose="02020603050405020304" pitchFamily="18" charset="0"/>
                          <a:cs typeface="Times New Roman" panose="02020603050405020304" pitchFamily="18" charset="0"/>
                        </a:rPr>
                        <a:t>-5.9</a:t>
                      </a:r>
                      <a:endParaRPr lang="da-DK" sz="900" spc="-10">
                        <a:effectLst/>
                        <a:latin typeface="FrankfurtGothic"/>
                        <a:ea typeface="Times New Roman" panose="02020603050405020304" pitchFamily="18" charset="0"/>
                        <a:cs typeface="Times New Roman" panose="02020603050405020304" pitchFamily="18" charset="0"/>
                      </a:endParaRPr>
                    </a:p>
                  </a:txBody>
                  <a:tcPr marL="0" marR="0" marT="0" marB="0" anchor="b">
                    <a:lnL>
                      <a:noFill/>
                    </a:lnL>
                    <a:lnR>
                      <a:noFill/>
                    </a:lnR>
                    <a:lnT>
                      <a:noFill/>
                    </a:lnT>
                    <a:lnB>
                      <a:noFill/>
                    </a:lnB>
                    <a:solidFill>
                      <a:srgbClr val="FFFFFF"/>
                    </a:solidFill>
                  </a:tcPr>
                </a:tc>
                <a:tc>
                  <a:txBody>
                    <a:bodyPr/>
                    <a:lstStyle/>
                    <a:p>
                      <a:pPr algn="r"/>
                      <a:r>
                        <a:rPr lang="en-GB" sz="700" spc="-10">
                          <a:solidFill>
                            <a:srgbClr val="000000"/>
                          </a:solidFill>
                          <a:effectLst/>
                          <a:latin typeface="FrankfurtGothic"/>
                          <a:ea typeface="Times New Roman" panose="02020603050405020304" pitchFamily="18" charset="0"/>
                          <a:cs typeface="Times New Roman" panose="02020603050405020304" pitchFamily="18" charset="0"/>
                        </a:rPr>
                        <a:t>-6.7</a:t>
                      </a:r>
                      <a:endParaRPr lang="da-DK" sz="900" spc="-10">
                        <a:effectLst/>
                        <a:latin typeface="FrankfurtGothic"/>
                        <a:ea typeface="Times New Roman" panose="02020603050405020304" pitchFamily="18" charset="0"/>
                        <a:cs typeface="Times New Roman" panose="02020603050405020304" pitchFamily="18" charset="0"/>
                      </a:endParaRPr>
                    </a:p>
                  </a:txBody>
                  <a:tcPr marL="0" marR="0" marT="0" marB="0" anchor="b">
                    <a:lnL>
                      <a:noFill/>
                    </a:lnL>
                    <a:lnR>
                      <a:noFill/>
                    </a:lnR>
                    <a:lnT>
                      <a:noFill/>
                    </a:lnT>
                    <a:lnB>
                      <a:noFill/>
                    </a:lnB>
                    <a:solidFill>
                      <a:srgbClr val="FFFFFF"/>
                    </a:solidFill>
                  </a:tcPr>
                </a:tc>
                <a:tc>
                  <a:txBody>
                    <a:bodyPr/>
                    <a:lstStyle/>
                    <a:p>
                      <a:pPr algn="r"/>
                      <a:r>
                        <a:rPr lang="en-GB" sz="700" spc="-10">
                          <a:solidFill>
                            <a:srgbClr val="000000"/>
                          </a:solidFill>
                          <a:effectLst/>
                          <a:latin typeface="FrankfurtGothic"/>
                          <a:ea typeface="Times New Roman" panose="02020603050405020304" pitchFamily="18" charset="0"/>
                          <a:cs typeface="Times New Roman" panose="02020603050405020304" pitchFamily="18" charset="0"/>
                        </a:rPr>
                        <a:t>-10.2</a:t>
                      </a:r>
                      <a:endParaRPr lang="da-DK" sz="900" spc="-10">
                        <a:effectLst/>
                        <a:latin typeface="FrankfurtGothic"/>
                        <a:ea typeface="Times New Roman" panose="02020603050405020304" pitchFamily="18" charset="0"/>
                        <a:cs typeface="Times New Roman" panose="02020603050405020304" pitchFamily="18" charset="0"/>
                      </a:endParaRPr>
                    </a:p>
                  </a:txBody>
                  <a:tcPr marL="0" marR="0" marT="0" marB="0" anchor="b">
                    <a:lnL>
                      <a:noFill/>
                    </a:lnL>
                    <a:lnR>
                      <a:noFill/>
                    </a:lnR>
                    <a:lnT>
                      <a:noFill/>
                    </a:lnT>
                    <a:lnB>
                      <a:noFill/>
                    </a:lnB>
                    <a:solidFill>
                      <a:srgbClr val="FFFFFF"/>
                    </a:solidFill>
                  </a:tcPr>
                </a:tc>
                <a:tc>
                  <a:txBody>
                    <a:bodyPr/>
                    <a:lstStyle/>
                    <a:p>
                      <a:pPr algn="r"/>
                      <a:r>
                        <a:rPr lang="en-GB" sz="700" spc="-10">
                          <a:solidFill>
                            <a:srgbClr val="000000"/>
                          </a:solidFill>
                          <a:effectLst/>
                          <a:latin typeface="FrankfurtGothic"/>
                          <a:ea typeface="Times New Roman" panose="02020603050405020304" pitchFamily="18" charset="0"/>
                          <a:cs typeface="Times New Roman" panose="02020603050405020304" pitchFamily="18" charset="0"/>
                        </a:rPr>
                        <a:t>-15.1</a:t>
                      </a:r>
                      <a:endParaRPr lang="da-DK" sz="900" spc="-10">
                        <a:effectLst/>
                        <a:latin typeface="FrankfurtGothic"/>
                        <a:ea typeface="Times New Roman" panose="02020603050405020304" pitchFamily="18" charset="0"/>
                        <a:cs typeface="Times New Roman" panose="02020603050405020304" pitchFamily="18" charset="0"/>
                      </a:endParaRPr>
                    </a:p>
                  </a:txBody>
                  <a:tcPr marL="0" marR="0" marT="0" marB="0" anchor="b">
                    <a:lnL>
                      <a:noFill/>
                    </a:lnL>
                    <a:lnR>
                      <a:noFill/>
                    </a:lnR>
                    <a:lnT>
                      <a:noFill/>
                    </a:lnT>
                    <a:lnB>
                      <a:noFill/>
                    </a:lnB>
                    <a:solidFill>
                      <a:srgbClr val="FFFFFF"/>
                    </a:solidFill>
                  </a:tcPr>
                </a:tc>
                <a:tc>
                  <a:txBody>
                    <a:bodyPr/>
                    <a:lstStyle/>
                    <a:p>
                      <a:pPr algn="r"/>
                      <a:r>
                        <a:rPr lang="en-GB" sz="700" spc="-10">
                          <a:solidFill>
                            <a:srgbClr val="000000"/>
                          </a:solidFill>
                          <a:effectLst/>
                          <a:latin typeface="FrankfurtGothic"/>
                          <a:ea typeface="Times New Roman" panose="02020603050405020304" pitchFamily="18" charset="0"/>
                          <a:cs typeface="Times New Roman" panose="02020603050405020304" pitchFamily="18" charset="0"/>
                        </a:rPr>
                        <a:t>-11.2</a:t>
                      </a:r>
                      <a:endParaRPr lang="da-DK" sz="900" spc="-10">
                        <a:effectLst/>
                        <a:latin typeface="FrankfurtGothic"/>
                        <a:ea typeface="Times New Roman" panose="02020603050405020304" pitchFamily="18" charset="0"/>
                        <a:cs typeface="Times New Roman" panose="02020603050405020304" pitchFamily="18" charset="0"/>
                      </a:endParaRPr>
                    </a:p>
                  </a:txBody>
                  <a:tcPr marL="0" marR="0" marT="0" marB="0" anchor="b">
                    <a:lnL>
                      <a:noFill/>
                    </a:lnL>
                    <a:lnR>
                      <a:noFill/>
                    </a:lnR>
                    <a:lnT>
                      <a:noFill/>
                    </a:lnT>
                    <a:lnB>
                      <a:noFill/>
                    </a:lnB>
                    <a:solidFill>
                      <a:srgbClr val="FFFFFF"/>
                    </a:solidFill>
                  </a:tcPr>
                </a:tc>
                <a:tc>
                  <a:txBody>
                    <a:bodyPr/>
                    <a:lstStyle/>
                    <a:p>
                      <a:pPr algn="r"/>
                      <a:r>
                        <a:rPr lang="en-GB" sz="700" spc="-10">
                          <a:solidFill>
                            <a:srgbClr val="000000"/>
                          </a:solidFill>
                          <a:effectLst/>
                          <a:latin typeface="FrankfurtGothic"/>
                          <a:ea typeface="Times New Roman" panose="02020603050405020304" pitchFamily="18" charset="0"/>
                          <a:cs typeface="Times New Roman" panose="02020603050405020304" pitchFamily="18" charset="0"/>
                        </a:rPr>
                        <a:t>-10.3</a:t>
                      </a:r>
                      <a:endParaRPr lang="da-DK" sz="900" spc="-10">
                        <a:effectLst/>
                        <a:latin typeface="FrankfurtGothic"/>
                        <a:ea typeface="Times New Roman" panose="02020603050405020304" pitchFamily="18" charset="0"/>
                        <a:cs typeface="Times New Roman" panose="02020603050405020304" pitchFamily="18" charset="0"/>
                      </a:endParaRPr>
                    </a:p>
                  </a:txBody>
                  <a:tcPr marL="0" marR="0" marT="0" marB="0" anchor="b">
                    <a:lnL>
                      <a:noFill/>
                    </a:lnL>
                    <a:lnR>
                      <a:noFill/>
                    </a:lnR>
                    <a:lnT>
                      <a:noFill/>
                    </a:lnT>
                    <a:lnB>
                      <a:noFill/>
                    </a:lnB>
                    <a:solidFill>
                      <a:srgbClr val="FFFFFF"/>
                    </a:solidFill>
                  </a:tcPr>
                </a:tc>
                <a:tc>
                  <a:txBody>
                    <a:bodyPr/>
                    <a:lstStyle/>
                    <a:p>
                      <a:pPr algn="r"/>
                      <a:r>
                        <a:rPr lang="en-GB" sz="700" spc="-10">
                          <a:solidFill>
                            <a:srgbClr val="000000"/>
                          </a:solidFill>
                          <a:effectLst/>
                          <a:latin typeface="FrankfurtGothic"/>
                          <a:ea typeface="Times New Roman" panose="02020603050405020304" pitchFamily="18" charset="0"/>
                          <a:cs typeface="Times New Roman" panose="02020603050405020304" pitchFamily="18" charset="0"/>
                        </a:rPr>
                        <a:t>-8.9</a:t>
                      </a:r>
                      <a:endParaRPr lang="da-DK" sz="900" spc="-10">
                        <a:effectLst/>
                        <a:latin typeface="FrankfurtGothic"/>
                        <a:ea typeface="Times New Roman" panose="02020603050405020304" pitchFamily="18" charset="0"/>
                        <a:cs typeface="Times New Roman" panose="02020603050405020304" pitchFamily="18" charset="0"/>
                      </a:endParaRPr>
                    </a:p>
                  </a:txBody>
                  <a:tcPr marL="0" marR="0" marT="0" marB="0" anchor="b">
                    <a:lnL>
                      <a:noFill/>
                    </a:lnL>
                    <a:lnR>
                      <a:noFill/>
                    </a:lnR>
                    <a:lnT>
                      <a:noFill/>
                    </a:lnT>
                    <a:lnB>
                      <a:noFill/>
                    </a:lnB>
                    <a:solidFill>
                      <a:srgbClr val="FFFFFF"/>
                    </a:solidFill>
                  </a:tcPr>
                </a:tc>
                <a:tc>
                  <a:txBody>
                    <a:bodyPr/>
                    <a:lstStyle/>
                    <a:p>
                      <a:pPr algn="r"/>
                      <a:r>
                        <a:rPr lang="en-GB" sz="700" spc="-10">
                          <a:solidFill>
                            <a:srgbClr val="000000"/>
                          </a:solidFill>
                          <a:effectLst/>
                          <a:latin typeface="FrankfurtGothic"/>
                          <a:ea typeface="Times New Roman" panose="02020603050405020304" pitchFamily="18" charset="0"/>
                          <a:cs typeface="Times New Roman" panose="02020603050405020304" pitchFamily="18" charset="0"/>
                        </a:rPr>
                        <a:t>-13.2</a:t>
                      </a:r>
                      <a:endParaRPr lang="da-DK" sz="900" spc="-10">
                        <a:effectLst/>
                        <a:latin typeface="FrankfurtGothic"/>
                        <a:ea typeface="Times New Roman" panose="02020603050405020304" pitchFamily="18" charset="0"/>
                        <a:cs typeface="Times New Roman" panose="02020603050405020304" pitchFamily="18" charset="0"/>
                      </a:endParaRPr>
                    </a:p>
                  </a:txBody>
                  <a:tcPr marL="0" marR="0" marT="0" marB="0" anchor="b">
                    <a:lnL>
                      <a:noFill/>
                    </a:lnL>
                    <a:lnR>
                      <a:noFill/>
                    </a:lnR>
                    <a:lnT>
                      <a:noFill/>
                    </a:lnT>
                    <a:lnB>
                      <a:noFill/>
                    </a:lnB>
                    <a:solidFill>
                      <a:srgbClr val="FFFFFF"/>
                    </a:solidFill>
                  </a:tcPr>
                </a:tc>
                <a:tc>
                  <a:txBody>
                    <a:bodyPr/>
                    <a:lstStyle/>
                    <a:p>
                      <a:pPr algn="r"/>
                      <a:r>
                        <a:rPr lang="en-GB" sz="700" spc="-10">
                          <a:solidFill>
                            <a:srgbClr val="000000"/>
                          </a:solidFill>
                          <a:effectLst/>
                          <a:latin typeface="FrankfurtGothic"/>
                          <a:ea typeface="Times New Roman" panose="02020603050405020304" pitchFamily="18" charset="0"/>
                          <a:cs typeface="Times New Roman" panose="02020603050405020304" pitchFamily="18" charset="0"/>
                        </a:rPr>
                        <a:t>-3.6</a:t>
                      </a:r>
                      <a:endParaRPr lang="da-DK" sz="900" spc="-10">
                        <a:effectLst/>
                        <a:latin typeface="FrankfurtGothic"/>
                        <a:ea typeface="Times New Roman" panose="02020603050405020304" pitchFamily="18" charset="0"/>
                        <a:cs typeface="Times New Roman" panose="02020603050405020304" pitchFamily="18" charset="0"/>
                      </a:endParaRPr>
                    </a:p>
                  </a:txBody>
                  <a:tcPr marL="0" marR="0" marT="0" marB="0" anchor="b">
                    <a:lnL>
                      <a:noFill/>
                    </a:lnL>
                    <a:lnR>
                      <a:noFill/>
                    </a:lnR>
                    <a:lnT>
                      <a:noFill/>
                    </a:lnT>
                    <a:lnB>
                      <a:noFill/>
                    </a:lnB>
                    <a:solidFill>
                      <a:srgbClr val="FFFFFF"/>
                    </a:solidFill>
                  </a:tcPr>
                </a:tc>
                <a:tc>
                  <a:txBody>
                    <a:bodyPr/>
                    <a:lstStyle/>
                    <a:p>
                      <a:pPr algn="r"/>
                      <a:r>
                        <a:rPr lang="en-GB" sz="700" spc="-10">
                          <a:solidFill>
                            <a:srgbClr val="000000"/>
                          </a:solidFill>
                          <a:effectLst/>
                          <a:latin typeface="FrankfurtGothic"/>
                          <a:ea typeface="Times New Roman" panose="02020603050405020304" pitchFamily="18" charset="0"/>
                          <a:cs typeface="Times New Roman" panose="02020603050405020304" pitchFamily="18" charset="0"/>
                        </a:rPr>
                        <a:t>-5.6</a:t>
                      </a:r>
                      <a:endParaRPr lang="da-DK" sz="900" spc="-10">
                        <a:effectLst/>
                        <a:latin typeface="FrankfurtGothic"/>
                        <a:ea typeface="Times New Roman" panose="02020603050405020304" pitchFamily="18" charset="0"/>
                        <a:cs typeface="Times New Roman" panose="02020603050405020304" pitchFamily="18" charset="0"/>
                      </a:endParaRPr>
                    </a:p>
                  </a:txBody>
                  <a:tcPr marL="0" marR="0" marT="0" marB="0" anchor="b">
                    <a:lnL>
                      <a:noFill/>
                    </a:lnL>
                    <a:lnR>
                      <a:noFill/>
                    </a:lnR>
                    <a:lnT>
                      <a:noFill/>
                    </a:lnT>
                    <a:lnB>
                      <a:noFill/>
                    </a:lnB>
                    <a:solidFill>
                      <a:srgbClr val="FFFFFF"/>
                    </a:solidFill>
                  </a:tcPr>
                </a:tc>
                <a:tc>
                  <a:txBody>
                    <a:bodyPr/>
                    <a:lstStyle/>
                    <a:p>
                      <a:pPr algn="r"/>
                      <a:r>
                        <a:rPr lang="en-GB" sz="700" spc="-10">
                          <a:solidFill>
                            <a:srgbClr val="000000"/>
                          </a:solidFill>
                          <a:effectLst/>
                          <a:latin typeface="FrankfurtGothic"/>
                          <a:ea typeface="Times New Roman" panose="02020603050405020304" pitchFamily="18" charset="0"/>
                          <a:cs typeface="Times New Roman" panose="02020603050405020304" pitchFamily="18" charset="0"/>
                        </a:rPr>
                        <a:t>0.5</a:t>
                      </a:r>
                      <a:endParaRPr lang="da-DK" sz="900" spc="-10">
                        <a:effectLst/>
                        <a:latin typeface="FrankfurtGothic"/>
                        <a:ea typeface="Times New Roman" panose="02020603050405020304" pitchFamily="18" charset="0"/>
                        <a:cs typeface="Times New Roman" panose="02020603050405020304" pitchFamily="18" charset="0"/>
                      </a:endParaRPr>
                    </a:p>
                  </a:txBody>
                  <a:tcPr marL="0" marR="0" marT="0" marB="0" anchor="b">
                    <a:lnL>
                      <a:noFill/>
                    </a:lnL>
                    <a:lnR>
                      <a:noFill/>
                    </a:lnR>
                    <a:lnT>
                      <a:noFill/>
                    </a:lnT>
                    <a:lnB>
                      <a:noFill/>
                    </a:lnB>
                    <a:solidFill>
                      <a:srgbClr val="FFFFFF"/>
                    </a:solidFill>
                  </a:tcPr>
                </a:tc>
                <a:tc>
                  <a:txBody>
                    <a:bodyPr/>
                    <a:lstStyle/>
                    <a:p>
                      <a:pPr algn="r"/>
                      <a:r>
                        <a:rPr lang="en-GB" sz="700" spc="-10">
                          <a:solidFill>
                            <a:srgbClr val="000000"/>
                          </a:solidFill>
                          <a:effectLst/>
                          <a:latin typeface="FrankfurtGothic"/>
                          <a:ea typeface="Times New Roman" panose="02020603050405020304" pitchFamily="18" charset="0"/>
                          <a:cs typeface="Times New Roman" panose="02020603050405020304" pitchFamily="18" charset="0"/>
                        </a:rPr>
                        <a:t>0.7</a:t>
                      </a:r>
                      <a:endParaRPr lang="da-DK" sz="900" spc="-10">
                        <a:effectLst/>
                        <a:latin typeface="FrankfurtGothic"/>
                        <a:ea typeface="Times New Roman" panose="02020603050405020304" pitchFamily="18" charset="0"/>
                        <a:cs typeface="Times New Roman" panose="02020603050405020304" pitchFamily="18" charset="0"/>
                      </a:endParaRPr>
                    </a:p>
                  </a:txBody>
                  <a:tcPr marL="0" marR="0" marT="0" marB="0" anchor="b">
                    <a:lnL>
                      <a:noFill/>
                    </a:lnL>
                    <a:lnR>
                      <a:noFill/>
                    </a:lnR>
                    <a:lnT>
                      <a:noFill/>
                    </a:lnT>
                    <a:lnB>
                      <a:noFill/>
                    </a:lnB>
                    <a:solidFill>
                      <a:srgbClr val="FFFFFF"/>
                    </a:solidFill>
                  </a:tcPr>
                </a:tc>
                <a:tc>
                  <a:txBody>
                    <a:bodyPr/>
                    <a:lstStyle/>
                    <a:p>
                      <a:pPr algn="r"/>
                      <a:r>
                        <a:rPr lang="en-GB" sz="700" spc="-10">
                          <a:solidFill>
                            <a:srgbClr val="000000"/>
                          </a:solidFill>
                          <a:effectLst/>
                          <a:latin typeface="FrankfurtGothic"/>
                          <a:ea typeface="Times New Roman" panose="02020603050405020304" pitchFamily="18" charset="0"/>
                          <a:cs typeface="Times New Roman" panose="02020603050405020304" pitchFamily="18" charset="0"/>
                        </a:rPr>
                        <a:t>1.0</a:t>
                      </a:r>
                      <a:endParaRPr lang="da-DK" sz="900" spc="-10">
                        <a:effectLst/>
                        <a:latin typeface="FrankfurtGothic"/>
                        <a:ea typeface="Times New Roman" panose="02020603050405020304" pitchFamily="18" charset="0"/>
                        <a:cs typeface="Times New Roman" panose="02020603050405020304" pitchFamily="18" charset="0"/>
                      </a:endParaRPr>
                    </a:p>
                  </a:txBody>
                  <a:tcPr marL="0" marR="0" marT="0" marB="0" anchor="b">
                    <a:lnL>
                      <a:noFill/>
                    </a:lnL>
                    <a:lnR>
                      <a:noFill/>
                    </a:lnR>
                    <a:lnT>
                      <a:noFill/>
                    </a:lnT>
                    <a:lnB>
                      <a:noFill/>
                    </a:lnB>
                    <a:solidFill>
                      <a:srgbClr val="FFFFFF"/>
                    </a:solidFill>
                  </a:tcPr>
                </a:tc>
                <a:tc>
                  <a:txBody>
                    <a:bodyPr/>
                    <a:lstStyle/>
                    <a:p>
                      <a:pPr algn="r"/>
                      <a:r>
                        <a:rPr lang="en-GB" sz="700" spc="-10">
                          <a:solidFill>
                            <a:srgbClr val="000000"/>
                          </a:solidFill>
                          <a:effectLst/>
                          <a:latin typeface="FrankfurtGothic"/>
                          <a:ea typeface="Times New Roman" panose="02020603050405020304" pitchFamily="18" charset="0"/>
                          <a:cs typeface="Times New Roman" panose="02020603050405020304" pitchFamily="18" charset="0"/>
                        </a:rPr>
                        <a:t>1.5</a:t>
                      </a:r>
                      <a:endParaRPr lang="da-DK" sz="900" spc="-10">
                        <a:effectLst/>
                        <a:latin typeface="FrankfurtGothic"/>
                        <a:ea typeface="Times New Roman" panose="02020603050405020304" pitchFamily="18" charset="0"/>
                        <a:cs typeface="Times New Roman" panose="02020603050405020304" pitchFamily="18" charset="0"/>
                      </a:endParaRP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3584758869"/>
                  </a:ext>
                </a:extLst>
              </a:tr>
              <a:tr h="131964">
                <a:tc>
                  <a:txBody>
                    <a:bodyPr/>
                    <a:lstStyle/>
                    <a:p>
                      <a:r>
                        <a:rPr lang="en-GB" sz="700" spc="-10">
                          <a:solidFill>
                            <a:srgbClr val="000000"/>
                          </a:solidFill>
                          <a:effectLst/>
                          <a:latin typeface="FrankfurtGothic"/>
                          <a:ea typeface="Times New Roman" panose="02020603050405020304" pitchFamily="18" charset="0"/>
                          <a:cs typeface="Times New Roman" panose="02020603050405020304" pitchFamily="18" charset="0"/>
                        </a:rPr>
                        <a:t>Italy</a:t>
                      </a:r>
                      <a:endParaRPr lang="da-DK" sz="900" spc="-10">
                        <a:effectLst/>
                        <a:latin typeface="FrankfurtGothic"/>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solidFill>
                      <a:srgbClr val="FFFFFF"/>
                    </a:solidFill>
                  </a:tcPr>
                </a:tc>
                <a:tc>
                  <a:txBody>
                    <a:bodyPr/>
                    <a:lstStyle/>
                    <a:p>
                      <a:pPr algn="r"/>
                      <a:r>
                        <a:rPr lang="en-GB" sz="700" spc="-10">
                          <a:solidFill>
                            <a:srgbClr val="000000"/>
                          </a:solidFill>
                          <a:effectLst/>
                          <a:latin typeface="FrankfurtGothic"/>
                          <a:ea typeface="Times New Roman" panose="02020603050405020304" pitchFamily="18" charset="0"/>
                          <a:cs typeface="Times New Roman" panose="02020603050405020304" pitchFamily="18" charset="0"/>
                        </a:rPr>
                        <a:t>-3.6</a:t>
                      </a:r>
                      <a:endParaRPr lang="da-DK" sz="900" spc="-10">
                        <a:effectLst/>
                        <a:latin typeface="FrankfurtGothic"/>
                        <a:ea typeface="Times New Roman" panose="02020603050405020304" pitchFamily="18" charset="0"/>
                        <a:cs typeface="Times New Roman" panose="02020603050405020304" pitchFamily="18" charset="0"/>
                      </a:endParaRPr>
                    </a:p>
                  </a:txBody>
                  <a:tcPr marL="0" marR="0" marT="0" marB="0" anchor="b">
                    <a:lnL>
                      <a:noFill/>
                    </a:lnL>
                    <a:lnR>
                      <a:noFill/>
                    </a:lnR>
                    <a:lnT>
                      <a:noFill/>
                    </a:lnT>
                    <a:lnB>
                      <a:noFill/>
                    </a:lnB>
                    <a:solidFill>
                      <a:srgbClr val="FFFFFF"/>
                    </a:solidFill>
                  </a:tcPr>
                </a:tc>
                <a:tc>
                  <a:txBody>
                    <a:bodyPr/>
                    <a:lstStyle/>
                    <a:p>
                      <a:pPr algn="r"/>
                      <a:r>
                        <a:rPr lang="en-GB" sz="700" spc="-10">
                          <a:solidFill>
                            <a:srgbClr val="000000"/>
                          </a:solidFill>
                          <a:effectLst/>
                          <a:latin typeface="FrankfurtGothic"/>
                          <a:ea typeface="Times New Roman" panose="02020603050405020304" pitchFamily="18" charset="0"/>
                          <a:cs typeface="Times New Roman" panose="02020603050405020304" pitchFamily="18" charset="0"/>
                        </a:rPr>
                        <a:t>-1.3</a:t>
                      </a:r>
                      <a:endParaRPr lang="da-DK" sz="900" spc="-10">
                        <a:effectLst/>
                        <a:latin typeface="FrankfurtGothic"/>
                        <a:ea typeface="Times New Roman" panose="02020603050405020304" pitchFamily="18" charset="0"/>
                        <a:cs typeface="Times New Roman" panose="02020603050405020304" pitchFamily="18" charset="0"/>
                      </a:endParaRPr>
                    </a:p>
                  </a:txBody>
                  <a:tcPr marL="0" marR="0" marT="0" marB="0" anchor="b">
                    <a:lnL>
                      <a:noFill/>
                    </a:lnL>
                    <a:lnR>
                      <a:noFill/>
                    </a:lnR>
                    <a:lnT>
                      <a:noFill/>
                    </a:lnT>
                    <a:lnB>
                      <a:noFill/>
                    </a:lnB>
                    <a:solidFill>
                      <a:srgbClr val="FFFFFF"/>
                    </a:solidFill>
                  </a:tcPr>
                </a:tc>
                <a:tc>
                  <a:txBody>
                    <a:bodyPr/>
                    <a:lstStyle/>
                    <a:p>
                      <a:pPr algn="r"/>
                      <a:r>
                        <a:rPr lang="en-GB" sz="700" spc="-10">
                          <a:solidFill>
                            <a:srgbClr val="000000"/>
                          </a:solidFill>
                          <a:effectLst/>
                          <a:latin typeface="FrankfurtGothic"/>
                          <a:ea typeface="Times New Roman" panose="02020603050405020304" pitchFamily="18" charset="0"/>
                          <a:cs typeface="Times New Roman" panose="02020603050405020304" pitchFamily="18" charset="0"/>
                        </a:rPr>
                        <a:t>-2.6</a:t>
                      </a:r>
                      <a:endParaRPr lang="da-DK" sz="900" spc="-10">
                        <a:effectLst/>
                        <a:latin typeface="FrankfurtGothic"/>
                        <a:ea typeface="Times New Roman" panose="02020603050405020304" pitchFamily="18" charset="0"/>
                        <a:cs typeface="Times New Roman" panose="02020603050405020304" pitchFamily="18" charset="0"/>
                      </a:endParaRPr>
                    </a:p>
                  </a:txBody>
                  <a:tcPr marL="0" marR="0" marT="0" marB="0" anchor="b">
                    <a:lnL>
                      <a:noFill/>
                    </a:lnL>
                    <a:lnR>
                      <a:noFill/>
                    </a:lnR>
                    <a:lnT>
                      <a:noFill/>
                    </a:lnT>
                    <a:lnB>
                      <a:noFill/>
                    </a:lnB>
                    <a:solidFill>
                      <a:srgbClr val="FFFFFF"/>
                    </a:solidFill>
                  </a:tcPr>
                </a:tc>
                <a:tc>
                  <a:txBody>
                    <a:bodyPr/>
                    <a:lstStyle/>
                    <a:p>
                      <a:pPr algn="r"/>
                      <a:r>
                        <a:rPr lang="en-GB" sz="700" spc="-10">
                          <a:solidFill>
                            <a:srgbClr val="000000"/>
                          </a:solidFill>
                          <a:effectLst/>
                          <a:latin typeface="FrankfurtGothic"/>
                          <a:ea typeface="Times New Roman" panose="02020603050405020304" pitchFamily="18" charset="0"/>
                          <a:cs typeface="Times New Roman" panose="02020603050405020304" pitchFamily="18" charset="0"/>
                        </a:rPr>
                        <a:t>-5.1</a:t>
                      </a:r>
                      <a:endParaRPr lang="da-DK" sz="900" spc="-10">
                        <a:effectLst/>
                        <a:latin typeface="FrankfurtGothic"/>
                        <a:ea typeface="Times New Roman" panose="02020603050405020304" pitchFamily="18" charset="0"/>
                        <a:cs typeface="Times New Roman" panose="02020603050405020304" pitchFamily="18" charset="0"/>
                      </a:endParaRPr>
                    </a:p>
                  </a:txBody>
                  <a:tcPr marL="0" marR="0" marT="0" marB="0" anchor="b">
                    <a:lnL>
                      <a:noFill/>
                    </a:lnL>
                    <a:lnR>
                      <a:noFill/>
                    </a:lnR>
                    <a:lnT>
                      <a:noFill/>
                    </a:lnT>
                    <a:lnB>
                      <a:noFill/>
                    </a:lnB>
                    <a:solidFill>
                      <a:srgbClr val="FFFFFF"/>
                    </a:solidFill>
                  </a:tcPr>
                </a:tc>
                <a:tc>
                  <a:txBody>
                    <a:bodyPr/>
                    <a:lstStyle/>
                    <a:p>
                      <a:pPr algn="r"/>
                      <a:r>
                        <a:rPr lang="en-GB" sz="700" spc="-10">
                          <a:solidFill>
                            <a:srgbClr val="000000"/>
                          </a:solidFill>
                          <a:effectLst/>
                          <a:latin typeface="FrankfurtGothic"/>
                          <a:ea typeface="Times New Roman" panose="02020603050405020304" pitchFamily="18" charset="0"/>
                          <a:cs typeface="Times New Roman" panose="02020603050405020304" pitchFamily="18" charset="0"/>
                        </a:rPr>
                        <a:t>-4.2</a:t>
                      </a:r>
                      <a:endParaRPr lang="da-DK" sz="900" spc="-10">
                        <a:effectLst/>
                        <a:latin typeface="FrankfurtGothic"/>
                        <a:ea typeface="Times New Roman" panose="02020603050405020304" pitchFamily="18" charset="0"/>
                        <a:cs typeface="Times New Roman" panose="02020603050405020304" pitchFamily="18" charset="0"/>
                      </a:endParaRPr>
                    </a:p>
                  </a:txBody>
                  <a:tcPr marL="0" marR="0" marT="0" marB="0" anchor="b">
                    <a:lnL>
                      <a:noFill/>
                    </a:lnL>
                    <a:lnR>
                      <a:noFill/>
                    </a:lnR>
                    <a:lnT>
                      <a:noFill/>
                    </a:lnT>
                    <a:lnB>
                      <a:noFill/>
                    </a:lnB>
                    <a:solidFill>
                      <a:srgbClr val="FFFFFF"/>
                    </a:solidFill>
                  </a:tcPr>
                </a:tc>
                <a:tc>
                  <a:txBody>
                    <a:bodyPr/>
                    <a:lstStyle/>
                    <a:p>
                      <a:pPr algn="r"/>
                      <a:r>
                        <a:rPr lang="en-GB" sz="700" spc="-10">
                          <a:solidFill>
                            <a:srgbClr val="000000"/>
                          </a:solidFill>
                          <a:effectLst/>
                          <a:latin typeface="FrankfurtGothic"/>
                          <a:ea typeface="Times New Roman" panose="02020603050405020304" pitchFamily="18" charset="0"/>
                          <a:cs typeface="Times New Roman" panose="02020603050405020304" pitchFamily="18" charset="0"/>
                        </a:rPr>
                        <a:t>-3.6</a:t>
                      </a:r>
                      <a:endParaRPr lang="da-DK" sz="900" spc="-10">
                        <a:effectLst/>
                        <a:latin typeface="FrankfurtGothic"/>
                        <a:ea typeface="Times New Roman" panose="02020603050405020304" pitchFamily="18" charset="0"/>
                        <a:cs typeface="Times New Roman" panose="02020603050405020304" pitchFamily="18" charset="0"/>
                      </a:endParaRPr>
                    </a:p>
                  </a:txBody>
                  <a:tcPr marL="0" marR="0" marT="0" marB="0" anchor="b">
                    <a:lnL>
                      <a:noFill/>
                    </a:lnL>
                    <a:lnR>
                      <a:noFill/>
                    </a:lnR>
                    <a:lnT>
                      <a:noFill/>
                    </a:lnT>
                    <a:lnB>
                      <a:noFill/>
                    </a:lnB>
                    <a:solidFill>
                      <a:srgbClr val="FFFFFF"/>
                    </a:solidFill>
                  </a:tcPr>
                </a:tc>
                <a:tc>
                  <a:txBody>
                    <a:bodyPr/>
                    <a:lstStyle/>
                    <a:p>
                      <a:pPr algn="r"/>
                      <a:r>
                        <a:rPr lang="en-GB" sz="700" spc="-10">
                          <a:solidFill>
                            <a:srgbClr val="000000"/>
                          </a:solidFill>
                          <a:effectLst/>
                          <a:latin typeface="FrankfurtGothic"/>
                          <a:ea typeface="Times New Roman" panose="02020603050405020304" pitchFamily="18" charset="0"/>
                          <a:cs typeface="Times New Roman" panose="02020603050405020304" pitchFamily="18" charset="0"/>
                        </a:rPr>
                        <a:t>-2.9</a:t>
                      </a:r>
                      <a:endParaRPr lang="da-DK" sz="900" spc="-10">
                        <a:effectLst/>
                        <a:latin typeface="FrankfurtGothic"/>
                        <a:ea typeface="Times New Roman" panose="02020603050405020304" pitchFamily="18" charset="0"/>
                        <a:cs typeface="Times New Roman" panose="02020603050405020304" pitchFamily="18" charset="0"/>
                      </a:endParaRPr>
                    </a:p>
                  </a:txBody>
                  <a:tcPr marL="0" marR="0" marT="0" marB="0" anchor="b">
                    <a:lnL>
                      <a:noFill/>
                    </a:lnL>
                    <a:lnR>
                      <a:noFill/>
                    </a:lnR>
                    <a:lnT>
                      <a:noFill/>
                    </a:lnT>
                    <a:lnB>
                      <a:noFill/>
                    </a:lnB>
                    <a:solidFill>
                      <a:srgbClr val="FFFFFF"/>
                    </a:solidFill>
                  </a:tcPr>
                </a:tc>
                <a:tc>
                  <a:txBody>
                    <a:bodyPr/>
                    <a:lstStyle/>
                    <a:p>
                      <a:pPr algn="r"/>
                      <a:r>
                        <a:rPr lang="en-GB" sz="700" spc="-10">
                          <a:solidFill>
                            <a:srgbClr val="000000"/>
                          </a:solidFill>
                          <a:effectLst/>
                          <a:latin typeface="FrankfurtGothic"/>
                          <a:ea typeface="Times New Roman" panose="02020603050405020304" pitchFamily="18" charset="0"/>
                          <a:cs typeface="Times New Roman" panose="02020603050405020304" pitchFamily="18" charset="0"/>
                        </a:rPr>
                        <a:t>-2.9</a:t>
                      </a:r>
                      <a:endParaRPr lang="da-DK" sz="900" spc="-10">
                        <a:effectLst/>
                        <a:latin typeface="FrankfurtGothic"/>
                        <a:ea typeface="Times New Roman" panose="02020603050405020304" pitchFamily="18" charset="0"/>
                        <a:cs typeface="Times New Roman" panose="02020603050405020304" pitchFamily="18" charset="0"/>
                      </a:endParaRPr>
                    </a:p>
                  </a:txBody>
                  <a:tcPr marL="0" marR="0" marT="0" marB="0" anchor="b">
                    <a:lnL>
                      <a:noFill/>
                    </a:lnL>
                    <a:lnR>
                      <a:noFill/>
                    </a:lnR>
                    <a:lnT>
                      <a:noFill/>
                    </a:lnT>
                    <a:lnB>
                      <a:noFill/>
                    </a:lnB>
                    <a:solidFill>
                      <a:srgbClr val="FFFFFF"/>
                    </a:solidFill>
                  </a:tcPr>
                </a:tc>
                <a:tc>
                  <a:txBody>
                    <a:bodyPr/>
                    <a:lstStyle/>
                    <a:p>
                      <a:pPr algn="r"/>
                      <a:r>
                        <a:rPr lang="en-GB" sz="700" spc="-10">
                          <a:solidFill>
                            <a:srgbClr val="000000"/>
                          </a:solidFill>
                          <a:effectLst/>
                          <a:latin typeface="FrankfurtGothic"/>
                          <a:ea typeface="Times New Roman" panose="02020603050405020304" pitchFamily="18" charset="0"/>
                          <a:cs typeface="Times New Roman" panose="02020603050405020304" pitchFamily="18" charset="0"/>
                        </a:rPr>
                        <a:t>-3.0</a:t>
                      </a:r>
                      <a:endParaRPr lang="da-DK" sz="900" spc="-10">
                        <a:effectLst/>
                        <a:latin typeface="FrankfurtGothic"/>
                        <a:ea typeface="Times New Roman" panose="02020603050405020304" pitchFamily="18" charset="0"/>
                        <a:cs typeface="Times New Roman" panose="02020603050405020304" pitchFamily="18" charset="0"/>
                      </a:endParaRPr>
                    </a:p>
                  </a:txBody>
                  <a:tcPr marL="0" marR="0" marT="0" marB="0" anchor="b">
                    <a:lnL>
                      <a:noFill/>
                    </a:lnL>
                    <a:lnR>
                      <a:noFill/>
                    </a:lnR>
                    <a:lnT>
                      <a:noFill/>
                    </a:lnT>
                    <a:lnB>
                      <a:noFill/>
                    </a:lnB>
                    <a:solidFill>
                      <a:srgbClr val="FFFFFF"/>
                    </a:solidFill>
                  </a:tcPr>
                </a:tc>
                <a:tc>
                  <a:txBody>
                    <a:bodyPr/>
                    <a:lstStyle/>
                    <a:p>
                      <a:pPr algn="r"/>
                      <a:r>
                        <a:rPr lang="en-GB" sz="700" spc="-10">
                          <a:solidFill>
                            <a:srgbClr val="000000"/>
                          </a:solidFill>
                          <a:effectLst/>
                          <a:latin typeface="FrankfurtGothic"/>
                          <a:ea typeface="Times New Roman" panose="02020603050405020304" pitchFamily="18" charset="0"/>
                          <a:cs typeface="Times New Roman" panose="02020603050405020304" pitchFamily="18" charset="0"/>
                        </a:rPr>
                        <a:t>-2.6</a:t>
                      </a:r>
                      <a:endParaRPr lang="da-DK" sz="900" spc="-10">
                        <a:effectLst/>
                        <a:latin typeface="FrankfurtGothic"/>
                        <a:ea typeface="Times New Roman" panose="02020603050405020304" pitchFamily="18" charset="0"/>
                        <a:cs typeface="Times New Roman" panose="02020603050405020304" pitchFamily="18" charset="0"/>
                      </a:endParaRPr>
                    </a:p>
                  </a:txBody>
                  <a:tcPr marL="0" marR="0" marT="0" marB="0" anchor="b">
                    <a:lnL>
                      <a:noFill/>
                    </a:lnL>
                    <a:lnR>
                      <a:noFill/>
                    </a:lnR>
                    <a:lnT>
                      <a:noFill/>
                    </a:lnT>
                    <a:lnB>
                      <a:noFill/>
                    </a:lnB>
                    <a:solidFill>
                      <a:srgbClr val="FFFFFF"/>
                    </a:solidFill>
                  </a:tcPr>
                </a:tc>
                <a:tc>
                  <a:txBody>
                    <a:bodyPr/>
                    <a:lstStyle/>
                    <a:p>
                      <a:pPr algn="r"/>
                      <a:r>
                        <a:rPr lang="en-GB" sz="700" spc="-10">
                          <a:solidFill>
                            <a:srgbClr val="000000"/>
                          </a:solidFill>
                          <a:effectLst/>
                          <a:latin typeface="FrankfurtGothic"/>
                          <a:ea typeface="Times New Roman" panose="02020603050405020304" pitchFamily="18" charset="0"/>
                          <a:cs typeface="Times New Roman" panose="02020603050405020304" pitchFamily="18" charset="0"/>
                        </a:rPr>
                        <a:t>-2.4</a:t>
                      </a:r>
                      <a:endParaRPr lang="da-DK" sz="900" spc="-10">
                        <a:effectLst/>
                        <a:latin typeface="FrankfurtGothic"/>
                        <a:ea typeface="Times New Roman" panose="02020603050405020304" pitchFamily="18" charset="0"/>
                        <a:cs typeface="Times New Roman" panose="02020603050405020304" pitchFamily="18" charset="0"/>
                      </a:endParaRPr>
                    </a:p>
                  </a:txBody>
                  <a:tcPr marL="0" marR="0" marT="0" marB="0" anchor="b">
                    <a:lnL>
                      <a:noFill/>
                    </a:lnL>
                    <a:lnR>
                      <a:noFill/>
                    </a:lnR>
                    <a:lnT>
                      <a:noFill/>
                    </a:lnT>
                    <a:lnB>
                      <a:noFill/>
                    </a:lnB>
                    <a:solidFill>
                      <a:srgbClr val="FFFFFF"/>
                    </a:solidFill>
                  </a:tcPr>
                </a:tc>
                <a:tc>
                  <a:txBody>
                    <a:bodyPr/>
                    <a:lstStyle/>
                    <a:p>
                      <a:pPr algn="r"/>
                      <a:r>
                        <a:rPr lang="en-GB" sz="700" spc="-10">
                          <a:solidFill>
                            <a:srgbClr val="000000"/>
                          </a:solidFill>
                          <a:effectLst/>
                          <a:latin typeface="FrankfurtGothic"/>
                          <a:ea typeface="Times New Roman" panose="02020603050405020304" pitchFamily="18" charset="0"/>
                          <a:cs typeface="Times New Roman" panose="02020603050405020304" pitchFamily="18" charset="0"/>
                        </a:rPr>
                        <a:t>-2.4</a:t>
                      </a:r>
                      <a:endParaRPr lang="da-DK" sz="900" spc="-10">
                        <a:effectLst/>
                        <a:latin typeface="FrankfurtGothic"/>
                        <a:ea typeface="Times New Roman" panose="02020603050405020304" pitchFamily="18" charset="0"/>
                        <a:cs typeface="Times New Roman" panose="02020603050405020304" pitchFamily="18" charset="0"/>
                      </a:endParaRPr>
                    </a:p>
                  </a:txBody>
                  <a:tcPr marL="0" marR="0" marT="0" marB="0" anchor="b">
                    <a:lnL>
                      <a:noFill/>
                    </a:lnL>
                    <a:lnR>
                      <a:noFill/>
                    </a:lnR>
                    <a:lnT>
                      <a:noFill/>
                    </a:lnT>
                    <a:lnB>
                      <a:noFill/>
                    </a:lnB>
                    <a:solidFill>
                      <a:srgbClr val="FFFFFF"/>
                    </a:solidFill>
                  </a:tcPr>
                </a:tc>
                <a:tc>
                  <a:txBody>
                    <a:bodyPr/>
                    <a:lstStyle/>
                    <a:p>
                      <a:pPr algn="r"/>
                      <a:r>
                        <a:rPr lang="en-GB" sz="700" spc="-10">
                          <a:solidFill>
                            <a:srgbClr val="000000"/>
                          </a:solidFill>
                          <a:effectLst/>
                          <a:latin typeface="FrankfurtGothic"/>
                          <a:ea typeface="Times New Roman" panose="02020603050405020304" pitchFamily="18" charset="0"/>
                          <a:cs typeface="Times New Roman" panose="02020603050405020304" pitchFamily="18" charset="0"/>
                        </a:rPr>
                        <a:t>-2.2</a:t>
                      </a:r>
                      <a:endParaRPr lang="da-DK" sz="900" spc="-10">
                        <a:effectLst/>
                        <a:latin typeface="FrankfurtGothic"/>
                        <a:ea typeface="Times New Roman" panose="02020603050405020304" pitchFamily="18" charset="0"/>
                        <a:cs typeface="Times New Roman" panose="02020603050405020304" pitchFamily="18" charset="0"/>
                      </a:endParaRPr>
                    </a:p>
                  </a:txBody>
                  <a:tcPr marL="0" marR="0" marT="0" marB="0" anchor="b">
                    <a:lnL>
                      <a:noFill/>
                    </a:lnL>
                    <a:lnR>
                      <a:noFill/>
                    </a:lnR>
                    <a:lnT>
                      <a:noFill/>
                    </a:lnT>
                    <a:lnB>
                      <a:noFill/>
                    </a:lnB>
                    <a:solidFill>
                      <a:srgbClr val="FFFFFF"/>
                    </a:solidFill>
                  </a:tcPr>
                </a:tc>
                <a:tc>
                  <a:txBody>
                    <a:bodyPr/>
                    <a:lstStyle/>
                    <a:p>
                      <a:pPr algn="r"/>
                      <a:r>
                        <a:rPr lang="en-GB" sz="700" spc="-10">
                          <a:solidFill>
                            <a:srgbClr val="000000"/>
                          </a:solidFill>
                          <a:effectLst/>
                          <a:latin typeface="FrankfurtGothic"/>
                          <a:ea typeface="Times New Roman" panose="02020603050405020304" pitchFamily="18" charset="0"/>
                          <a:cs typeface="Times New Roman" panose="02020603050405020304" pitchFamily="18" charset="0"/>
                        </a:rPr>
                        <a:t>-1.6</a:t>
                      </a:r>
                      <a:endParaRPr lang="da-DK" sz="900" spc="-10">
                        <a:effectLst/>
                        <a:latin typeface="FrankfurtGothic"/>
                        <a:ea typeface="Times New Roman" panose="02020603050405020304" pitchFamily="18" charset="0"/>
                        <a:cs typeface="Times New Roman" panose="02020603050405020304" pitchFamily="18" charset="0"/>
                      </a:endParaRP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3949240160"/>
                  </a:ext>
                </a:extLst>
              </a:tr>
              <a:tr h="222296">
                <a:tc gridSpan="15">
                  <a:txBody>
                    <a:bodyPr/>
                    <a:lstStyle/>
                    <a:p>
                      <a:r>
                        <a:rPr lang="en-GB" sz="700" b="1" spc="-10">
                          <a:solidFill>
                            <a:srgbClr val="000000"/>
                          </a:solidFill>
                          <a:effectLst/>
                          <a:latin typeface="FrankfurtGothic"/>
                          <a:ea typeface="Times New Roman" panose="02020603050405020304" pitchFamily="18" charset="0"/>
                          <a:cs typeface="Times New Roman" panose="02020603050405020304" pitchFamily="18" charset="0"/>
                        </a:rPr>
                        <a:t>General government gross debt (Maastricht criterion)</a:t>
                      </a:r>
                      <a:endParaRPr lang="da-DK" sz="900" spc="-10">
                        <a:effectLst/>
                        <a:latin typeface="FrankfurtGothic"/>
                        <a:ea typeface="Times New Roman" panose="02020603050405020304" pitchFamily="18" charset="0"/>
                        <a:cs typeface="Times New Roman" panose="02020603050405020304" pitchFamily="18" charset="0"/>
                      </a:endParaRPr>
                    </a:p>
                  </a:txBody>
                  <a:tcPr marL="0" marR="0" marT="0" marB="0" anchor="b">
                    <a:lnL>
                      <a:noFill/>
                    </a:lnL>
                    <a:lnR>
                      <a:noFill/>
                    </a:lnR>
                    <a:lnT>
                      <a:noFill/>
                    </a:lnT>
                    <a:lnB>
                      <a:noFill/>
                    </a:lnB>
                    <a:solidFill>
                      <a:srgbClr val="FFFFFF"/>
                    </a:solidFill>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extLst>
                  <a:ext uri="{0D108BD9-81ED-4DB2-BD59-A6C34878D82A}">
                    <a16:rowId xmlns:a16="http://schemas.microsoft.com/office/drawing/2014/main" val="301944969"/>
                  </a:ext>
                </a:extLst>
              </a:tr>
              <a:tr h="131964">
                <a:tc>
                  <a:txBody>
                    <a:bodyPr/>
                    <a:lstStyle/>
                    <a:p>
                      <a:r>
                        <a:rPr lang="en-GB" sz="700" spc="-10">
                          <a:solidFill>
                            <a:srgbClr val="000000"/>
                          </a:solidFill>
                          <a:effectLst/>
                          <a:latin typeface="FrankfurtGothic"/>
                          <a:ea typeface="Times New Roman" panose="02020603050405020304" pitchFamily="18" charset="0"/>
                          <a:cs typeface="Times New Roman" panose="02020603050405020304" pitchFamily="18" charset="0"/>
                        </a:rPr>
                        <a:t>Denmark</a:t>
                      </a:r>
                      <a:endParaRPr lang="da-DK" sz="900" spc="-10">
                        <a:effectLst/>
                        <a:latin typeface="FrankfurtGothic"/>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solidFill>
                      <a:srgbClr val="FFFFFF"/>
                    </a:solidFill>
                  </a:tcPr>
                </a:tc>
                <a:tc>
                  <a:txBody>
                    <a:bodyPr/>
                    <a:lstStyle/>
                    <a:p>
                      <a:pPr algn="r"/>
                      <a:r>
                        <a:rPr lang="en-GB" sz="700" spc="-10">
                          <a:solidFill>
                            <a:srgbClr val="000000"/>
                          </a:solidFill>
                          <a:effectLst/>
                          <a:latin typeface="FrankfurtGothic"/>
                          <a:ea typeface="Times New Roman" panose="02020603050405020304" pitchFamily="18" charset="0"/>
                          <a:cs typeface="Times New Roman" panose="02020603050405020304" pitchFamily="18" charset="0"/>
                        </a:rPr>
                        <a:t>31.5</a:t>
                      </a:r>
                      <a:endParaRPr lang="da-DK" sz="900" spc="-10">
                        <a:effectLst/>
                        <a:latin typeface="FrankfurtGothic"/>
                        <a:ea typeface="Times New Roman" panose="02020603050405020304" pitchFamily="18" charset="0"/>
                        <a:cs typeface="Times New Roman" panose="02020603050405020304" pitchFamily="18" charset="0"/>
                      </a:endParaRPr>
                    </a:p>
                  </a:txBody>
                  <a:tcPr marL="0" marR="0" marT="0" marB="0" anchor="b">
                    <a:lnL>
                      <a:noFill/>
                    </a:lnL>
                    <a:lnR>
                      <a:noFill/>
                    </a:lnR>
                    <a:lnT>
                      <a:noFill/>
                    </a:lnT>
                    <a:lnB>
                      <a:noFill/>
                    </a:lnB>
                    <a:solidFill>
                      <a:srgbClr val="FFFFFF"/>
                    </a:solidFill>
                  </a:tcPr>
                </a:tc>
                <a:tc>
                  <a:txBody>
                    <a:bodyPr/>
                    <a:lstStyle/>
                    <a:p>
                      <a:pPr algn="r"/>
                      <a:r>
                        <a:rPr lang="en-GB" sz="700" spc="-10">
                          <a:solidFill>
                            <a:srgbClr val="000000"/>
                          </a:solidFill>
                          <a:effectLst/>
                          <a:latin typeface="FrankfurtGothic"/>
                          <a:ea typeface="Times New Roman" panose="02020603050405020304" pitchFamily="18" charset="0"/>
                          <a:cs typeface="Times New Roman" panose="02020603050405020304" pitchFamily="18" charset="0"/>
                        </a:rPr>
                        <a:t>27.3</a:t>
                      </a:r>
                      <a:endParaRPr lang="da-DK" sz="900" spc="-10">
                        <a:effectLst/>
                        <a:latin typeface="FrankfurtGothic"/>
                        <a:ea typeface="Times New Roman" panose="02020603050405020304" pitchFamily="18" charset="0"/>
                        <a:cs typeface="Times New Roman" panose="02020603050405020304" pitchFamily="18" charset="0"/>
                      </a:endParaRPr>
                    </a:p>
                  </a:txBody>
                  <a:tcPr marL="0" marR="0" marT="0" marB="0" anchor="b">
                    <a:lnL>
                      <a:noFill/>
                    </a:lnL>
                    <a:lnR>
                      <a:noFill/>
                    </a:lnR>
                    <a:lnT>
                      <a:noFill/>
                    </a:lnT>
                    <a:lnB>
                      <a:noFill/>
                    </a:lnB>
                    <a:solidFill>
                      <a:srgbClr val="FFFFFF"/>
                    </a:solidFill>
                  </a:tcPr>
                </a:tc>
                <a:tc>
                  <a:txBody>
                    <a:bodyPr/>
                    <a:lstStyle/>
                    <a:p>
                      <a:pPr algn="r"/>
                      <a:r>
                        <a:rPr lang="en-GB" sz="700" spc="-10">
                          <a:solidFill>
                            <a:srgbClr val="000000"/>
                          </a:solidFill>
                          <a:effectLst/>
                          <a:latin typeface="FrankfurtGothic"/>
                          <a:ea typeface="Times New Roman" panose="02020603050405020304" pitchFamily="18" charset="0"/>
                          <a:cs typeface="Times New Roman" panose="02020603050405020304" pitchFamily="18" charset="0"/>
                        </a:rPr>
                        <a:t>33.3</a:t>
                      </a:r>
                      <a:endParaRPr lang="da-DK" sz="900" spc="-10">
                        <a:effectLst/>
                        <a:latin typeface="FrankfurtGothic"/>
                        <a:ea typeface="Times New Roman" panose="02020603050405020304" pitchFamily="18" charset="0"/>
                        <a:cs typeface="Times New Roman" panose="02020603050405020304" pitchFamily="18" charset="0"/>
                      </a:endParaRPr>
                    </a:p>
                  </a:txBody>
                  <a:tcPr marL="0" marR="0" marT="0" marB="0" anchor="b">
                    <a:lnL>
                      <a:noFill/>
                    </a:lnL>
                    <a:lnR>
                      <a:noFill/>
                    </a:lnR>
                    <a:lnT>
                      <a:noFill/>
                    </a:lnT>
                    <a:lnB>
                      <a:noFill/>
                    </a:lnB>
                    <a:solidFill>
                      <a:srgbClr val="FFFFFF"/>
                    </a:solidFill>
                  </a:tcPr>
                </a:tc>
                <a:tc>
                  <a:txBody>
                    <a:bodyPr/>
                    <a:lstStyle/>
                    <a:p>
                      <a:pPr algn="r"/>
                      <a:r>
                        <a:rPr lang="en-GB" sz="700" spc="-10">
                          <a:solidFill>
                            <a:srgbClr val="000000"/>
                          </a:solidFill>
                          <a:effectLst/>
                          <a:latin typeface="FrankfurtGothic"/>
                          <a:ea typeface="Times New Roman" panose="02020603050405020304" pitchFamily="18" charset="0"/>
                          <a:cs typeface="Times New Roman" panose="02020603050405020304" pitchFamily="18" charset="0"/>
                        </a:rPr>
                        <a:t>40.2</a:t>
                      </a:r>
                      <a:endParaRPr lang="da-DK" sz="900" spc="-10">
                        <a:effectLst/>
                        <a:latin typeface="FrankfurtGothic"/>
                        <a:ea typeface="Times New Roman" panose="02020603050405020304" pitchFamily="18" charset="0"/>
                        <a:cs typeface="Times New Roman" panose="02020603050405020304" pitchFamily="18" charset="0"/>
                      </a:endParaRPr>
                    </a:p>
                  </a:txBody>
                  <a:tcPr marL="0" marR="0" marT="0" marB="0" anchor="b">
                    <a:lnL>
                      <a:noFill/>
                    </a:lnL>
                    <a:lnR>
                      <a:noFill/>
                    </a:lnR>
                    <a:lnT>
                      <a:noFill/>
                    </a:lnT>
                    <a:lnB>
                      <a:noFill/>
                    </a:lnB>
                    <a:solidFill>
                      <a:srgbClr val="FFFFFF"/>
                    </a:solidFill>
                  </a:tcPr>
                </a:tc>
                <a:tc>
                  <a:txBody>
                    <a:bodyPr/>
                    <a:lstStyle/>
                    <a:p>
                      <a:pPr algn="r"/>
                      <a:r>
                        <a:rPr lang="en-GB" sz="700" spc="-10">
                          <a:solidFill>
                            <a:srgbClr val="000000"/>
                          </a:solidFill>
                          <a:effectLst/>
                          <a:latin typeface="FrankfurtGothic"/>
                          <a:ea typeface="Times New Roman" panose="02020603050405020304" pitchFamily="18" charset="0"/>
                          <a:cs typeface="Times New Roman" panose="02020603050405020304" pitchFamily="18" charset="0"/>
                        </a:rPr>
                        <a:t>42.6</a:t>
                      </a:r>
                      <a:endParaRPr lang="da-DK" sz="900" spc="-10">
                        <a:effectLst/>
                        <a:latin typeface="FrankfurtGothic"/>
                        <a:ea typeface="Times New Roman" panose="02020603050405020304" pitchFamily="18" charset="0"/>
                        <a:cs typeface="Times New Roman" panose="02020603050405020304" pitchFamily="18" charset="0"/>
                      </a:endParaRPr>
                    </a:p>
                  </a:txBody>
                  <a:tcPr marL="0" marR="0" marT="0" marB="0" anchor="b">
                    <a:lnL>
                      <a:noFill/>
                    </a:lnL>
                    <a:lnR>
                      <a:noFill/>
                    </a:lnR>
                    <a:lnT>
                      <a:noFill/>
                    </a:lnT>
                    <a:lnB>
                      <a:noFill/>
                    </a:lnB>
                    <a:solidFill>
                      <a:srgbClr val="FFFFFF"/>
                    </a:solidFill>
                  </a:tcPr>
                </a:tc>
                <a:tc>
                  <a:txBody>
                    <a:bodyPr/>
                    <a:lstStyle/>
                    <a:p>
                      <a:pPr algn="r"/>
                      <a:r>
                        <a:rPr lang="en-GB" sz="700" spc="-10">
                          <a:solidFill>
                            <a:srgbClr val="000000"/>
                          </a:solidFill>
                          <a:effectLst/>
                          <a:latin typeface="FrankfurtGothic"/>
                          <a:ea typeface="Times New Roman" panose="02020603050405020304" pitchFamily="18" charset="0"/>
                          <a:cs typeface="Times New Roman" panose="02020603050405020304" pitchFamily="18" charset="0"/>
                        </a:rPr>
                        <a:t>46.1</a:t>
                      </a:r>
                      <a:endParaRPr lang="da-DK" sz="900" spc="-10">
                        <a:effectLst/>
                        <a:latin typeface="FrankfurtGothic"/>
                        <a:ea typeface="Times New Roman" panose="02020603050405020304" pitchFamily="18" charset="0"/>
                        <a:cs typeface="Times New Roman" panose="02020603050405020304" pitchFamily="18" charset="0"/>
                      </a:endParaRPr>
                    </a:p>
                  </a:txBody>
                  <a:tcPr marL="0" marR="0" marT="0" marB="0" anchor="b">
                    <a:lnL>
                      <a:noFill/>
                    </a:lnL>
                    <a:lnR>
                      <a:noFill/>
                    </a:lnR>
                    <a:lnT>
                      <a:noFill/>
                    </a:lnT>
                    <a:lnB>
                      <a:noFill/>
                    </a:lnB>
                    <a:solidFill>
                      <a:srgbClr val="FFFFFF"/>
                    </a:solidFill>
                  </a:tcPr>
                </a:tc>
                <a:tc>
                  <a:txBody>
                    <a:bodyPr/>
                    <a:lstStyle/>
                    <a:p>
                      <a:pPr algn="r"/>
                      <a:r>
                        <a:rPr lang="en-GB" sz="700" spc="-10">
                          <a:solidFill>
                            <a:srgbClr val="000000"/>
                          </a:solidFill>
                          <a:effectLst/>
                          <a:latin typeface="FrankfurtGothic"/>
                          <a:ea typeface="Times New Roman" panose="02020603050405020304" pitchFamily="18" charset="0"/>
                          <a:cs typeface="Times New Roman" panose="02020603050405020304" pitchFamily="18" charset="0"/>
                        </a:rPr>
                        <a:t>44.9</a:t>
                      </a:r>
                      <a:endParaRPr lang="da-DK" sz="900" spc="-10">
                        <a:effectLst/>
                        <a:latin typeface="FrankfurtGothic"/>
                        <a:ea typeface="Times New Roman" panose="02020603050405020304" pitchFamily="18" charset="0"/>
                        <a:cs typeface="Times New Roman" panose="02020603050405020304" pitchFamily="18" charset="0"/>
                      </a:endParaRPr>
                    </a:p>
                  </a:txBody>
                  <a:tcPr marL="0" marR="0" marT="0" marB="0" anchor="b">
                    <a:lnL>
                      <a:noFill/>
                    </a:lnL>
                    <a:lnR>
                      <a:noFill/>
                    </a:lnR>
                    <a:lnT>
                      <a:noFill/>
                    </a:lnT>
                    <a:lnB>
                      <a:noFill/>
                    </a:lnB>
                    <a:solidFill>
                      <a:srgbClr val="FFFFFF"/>
                    </a:solidFill>
                  </a:tcPr>
                </a:tc>
                <a:tc>
                  <a:txBody>
                    <a:bodyPr/>
                    <a:lstStyle/>
                    <a:p>
                      <a:pPr algn="r"/>
                      <a:r>
                        <a:rPr lang="en-GB" sz="700" spc="-10">
                          <a:solidFill>
                            <a:srgbClr val="000000"/>
                          </a:solidFill>
                          <a:effectLst/>
                          <a:latin typeface="FrankfurtGothic"/>
                          <a:ea typeface="Times New Roman" panose="02020603050405020304" pitchFamily="18" charset="0"/>
                          <a:cs typeface="Times New Roman" panose="02020603050405020304" pitchFamily="18" charset="0"/>
                        </a:rPr>
                        <a:t>44.0</a:t>
                      </a:r>
                      <a:endParaRPr lang="da-DK" sz="900" spc="-10">
                        <a:effectLst/>
                        <a:latin typeface="FrankfurtGothic"/>
                        <a:ea typeface="Times New Roman" panose="02020603050405020304" pitchFamily="18" charset="0"/>
                        <a:cs typeface="Times New Roman" panose="02020603050405020304" pitchFamily="18" charset="0"/>
                      </a:endParaRPr>
                    </a:p>
                  </a:txBody>
                  <a:tcPr marL="0" marR="0" marT="0" marB="0" anchor="b">
                    <a:lnL>
                      <a:noFill/>
                    </a:lnL>
                    <a:lnR>
                      <a:noFill/>
                    </a:lnR>
                    <a:lnT>
                      <a:noFill/>
                    </a:lnT>
                    <a:lnB>
                      <a:noFill/>
                    </a:lnB>
                    <a:solidFill>
                      <a:srgbClr val="FFFFFF"/>
                    </a:solidFill>
                  </a:tcPr>
                </a:tc>
                <a:tc>
                  <a:txBody>
                    <a:bodyPr/>
                    <a:lstStyle/>
                    <a:p>
                      <a:pPr algn="r"/>
                      <a:r>
                        <a:rPr lang="en-GB" sz="700" spc="-10">
                          <a:solidFill>
                            <a:srgbClr val="000000"/>
                          </a:solidFill>
                          <a:effectLst/>
                          <a:latin typeface="FrankfurtGothic"/>
                          <a:ea typeface="Times New Roman" panose="02020603050405020304" pitchFamily="18" charset="0"/>
                          <a:cs typeface="Times New Roman" panose="02020603050405020304" pitchFamily="18" charset="0"/>
                        </a:rPr>
                        <a:t>44.3</a:t>
                      </a:r>
                      <a:endParaRPr lang="da-DK" sz="900" spc="-10">
                        <a:effectLst/>
                        <a:latin typeface="FrankfurtGothic"/>
                        <a:ea typeface="Times New Roman" panose="02020603050405020304" pitchFamily="18" charset="0"/>
                        <a:cs typeface="Times New Roman" panose="02020603050405020304" pitchFamily="18" charset="0"/>
                      </a:endParaRPr>
                    </a:p>
                  </a:txBody>
                  <a:tcPr marL="0" marR="0" marT="0" marB="0" anchor="b">
                    <a:lnL>
                      <a:noFill/>
                    </a:lnL>
                    <a:lnR>
                      <a:noFill/>
                    </a:lnR>
                    <a:lnT>
                      <a:noFill/>
                    </a:lnT>
                    <a:lnB>
                      <a:noFill/>
                    </a:lnB>
                    <a:solidFill>
                      <a:srgbClr val="FFFFFF"/>
                    </a:solidFill>
                  </a:tcPr>
                </a:tc>
                <a:tc>
                  <a:txBody>
                    <a:bodyPr/>
                    <a:lstStyle/>
                    <a:p>
                      <a:pPr algn="r"/>
                      <a:r>
                        <a:rPr lang="en-GB" sz="700" spc="-10">
                          <a:solidFill>
                            <a:srgbClr val="000000"/>
                          </a:solidFill>
                          <a:effectLst/>
                          <a:latin typeface="FrankfurtGothic"/>
                          <a:ea typeface="Times New Roman" panose="02020603050405020304" pitchFamily="18" charset="0"/>
                          <a:cs typeface="Times New Roman" panose="02020603050405020304" pitchFamily="18" charset="0"/>
                        </a:rPr>
                        <a:t>39.8</a:t>
                      </a:r>
                      <a:endParaRPr lang="da-DK" sz="900" spc="-10">
                        <a:effectLst/>
                        <a:latin typeface="FrankfurtGothic"/>
                        <a:ea typeface="Times New Roman" panose="02020603050405020304" pitchFamily="18" charset="0"/>
                        <a:cs typeface="Times New Roman" panose="02020603050405020304" pitchFamily="18" charset="0"/>
                      </a:endParaRPr>
                    </a:p>
                  </a:txBody>
                  <a:tcPr marL="0" marR="0" marT="0" marB="0" anchor="b">
                    <a:lnL>
                      <a:noFill/>
                    </a:lnL>
                    <a:lnR>
                      <a:noFill/>
                    </a:lnR>
                    <a:lnT>
                      <a:noFill/>
                    </a:lnT>
                    <a:lnB>
                      <a:noFill/>
                    </a:lnB>
                    <a:solidFill>
                      <a:srgbClr val="FFFFFF"/>
                    </a:solidFill>
                  </a:tcPr>
                </a:tc>
                <a:tc>
                  <a:txBody>
                    <a:bodyPr/>
                    <a:lstStyle/>
                    <a:p>
                      <a:pPr algn="r"/>
                      <a:r>
                        <a:rPr lang="en-GB" sz="700" spc="-10">
                          <a:solidFill>
                            <a:srgbClr val="000000"/>
                          </a:solidFill>
                          <a:effectLst/>
                          <a:latin typeface="FrankfurtGothic"/>
                          <a:ea typeface="Times New Roman" panose="02020603050405020304" pitchFamily="18" charset="0"/>
                          <a:cs typeface="Times New Roman" panose="02020603050405020304" pitchFamily="18" charset="0"/>
                        </a:rPr>
                        <a:t>37.2</a:t>
                      </a:r>
                      <a:endParaRPr lang="da-DK" sz="900" spc="-10">
                        <a:effectLst/>
                        <a:latin typeface="FrankfurtGothic"/>
                        <a:ea typeface="Times New Roman" panose="02020603050405020304" pitchFamily="18" charset="0"/>
                        <a:cs typeface="Times New Roman" panose="02020603050405020304" pitchFamily="18" charset="0"/>
                      </a:endParaRPr>
                    </a:p>
                  </a:txBody>
                  <a:tcPr marL="0" marR="0" marT="0" marB="0" anchor="b">
                    <a:lnL>
                      <a:noFill/>
                    </a:lnL>
                    <a:lnR>
                      <a:noFill/>
                    </a:lnR>
                    <a:lnT>
                      <a:noFill/>
                    </a:lnT>
                    <a:lnB>
                      <a:noFill/>
                    </a:lnB>
                    <a:solidFill>
                      <a:srgbClr val="FFFFFF"/>
                    </a:solidFill>
                  </a:tcPr>
                </a:tc>
                <a:tc>
                  <a:txBody>
                    <a:bodyPr/>
                    <a:lstStyle/>
                    <a:p>
                      <a:pPr algn="r"/>
                      <a:r>
                        <a:rPr lang="en-GB" sz="700" spc="-10">
                          <a:solidFill>
                            <a:srgbClr val="000000"/>
                          </a:solidFill>
                          <a:effectLst/>
                          <a:latin typeface="FrankfurtGothic"/>
                          <a:ea typeface="Times New Roman" panose="02020603050405020304" pitchFamily="18" charset="0"/>
                          <a:cs typeface="Times New Roman" panose="02020603050405020304" pitchFamily="18" charset="0"/>
                        </a:rPr>
                        <a:t>35.8</a:t>
                      </a:r>
                      <a:endParaRPr lang="da-DK" sz="900" spc="-10">
                        <a:effectLst/>
                        <a:latin typeface="FrankfurtGothic"/>
                        <a:ea typeface="Times New Roman" panose="02020603050405020304" pitchFamily="18" charset="0"/>
                        <a:cs typeface="Times New Roman" panose="02020603050405020304" pitchFamily="18" charset="0"/>
                      </a:endParaRPr>
                    </a:p>
                  </a:txBody>
                  <a:tcPr marL="0" marR="0" marT="0" marB="0" anchor="b">
                    <a:lnL>
                      <a:noFill/>
                    </a:lnL>
                    <a:lnR>
                      <a:noFill/>
                    </a:lnR>
                    <a:lnT>
                      <a:noFill/>
                    </a:lnT>
                    <a:lnB>
                      <a:noFill/>
                    </a:lnB>
                    <a:solidFill>
                      <a:srgbClr val="FFFFFF"/>
                    </a:solidFill>
                  </a:tcPr>
                </a:tc>
                <a:tc>
                  <a:txBody>
                    <a:bodyPr/>
                    <a:lstStyle/>
                    <a:p>
                      <a:pPr algn="r"/>
                      <a:r>
                        <a:rPr lang="en-GB" sz="700" spc="-10">
                          <a:solidFill>
                            <a:srgbClr val="000000"/>
                          </a:solidFill>
                          <a:effectLst/>
                          <a:latin typeface="FrankfurtGothic"/>
                          <a:ea typeface="Times New Roman" panose="02020603050405020304" pitchFamily="18" charset="0"/>
                          <a:cs typeface="Times New Roman" panose="02020603050405020304" pitchFamily="18" charset="0"/>
                        </a:rPr>
                        <a:t>34.0</a:t>
                      </a:r>
                      <a:endParaRPr lang="da-DK" sz="900" spc="-10">
                        <a:effectLst/>
                        <a:latin typeface="FrankfurtGothic"/>
                        <a:ea typeface="Times New Roman" panose="02020603050405020304" pitchFamily="18" charset="0"/>
                        <a:cs typeface="Times New Roman" panose="02020603050405020304" pitchFamily="18" charset="0"/>
                      </a:endParaRPr>
                    </a:p>
                  </a:txBody>
                  <a:tcPr marL="0" marR="0" marT="0" marB="0" anchor="b">
                    <a:lnL>
                      <a:noFill/>
                    </a:lnL>
                    <a:lnR>
                      <a:noFill/>
                    </a:lnR>
                    <a:lnT>
                      <a:noFill/>
                    </a:lnT>
                    <a:lnB>
                      <a:noFill/>
                    </a:lnB>
                    <a:solidFill>
                      <a:srgbClr val="FFFFFF"/>
                    </a:solidFill>
                  </a:tcPr>
                </a:tc>
                <a:tc>
                  <a:txBody>
                    <a:bodyPr/>
                    <a:lstStyle/>
                    <a:p>
                      <a:pPr algn="r"/>
                      <a:r>
                        <a:rPr lang="en-GB" sz="700" spc="-10">
                          <a:solidFill>
                            <a:srgbClr val="000000"/>
                          </a:solidFill>
                          <a:effectLst/>
                          <a:latin typeface="FrankfurtGothic"/>
                          <a:ea typeface="Times New Roman" panose="02020603050405020304" pitchFamily="18" charset="0"/>
                          <a:cs typeface="Times New Roman" panose="02020603050405020304" pitchFamily="18" charset="0"/>
                        </a:rPr>
                        <a:t>33.2</a:t>
                      </a:r>
                      <a:endParaRPr lang="da-DK" sz="900" spc="-10">
                        <a:effectLst/>
                        <a:latin typeface="FrankfurtGothic"/>
                        <a:ea typeface="Times New Roman" panose="02020603050405020304" pitchFamily="18" charset="0"/>
                        <a:cs typeface="Times New Roman" panose="02020603050405020304" pitchFamily="18" charset="0"/>
                      </a:endParaRP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3589520980"/>
                  </a:ext>
                </a:extLst>
              </a:tr>
              <a:tr h="131964">
                <a:tc>
                  <a:txBody>
                    <a:bodyPr/>
                    <a:lstStyle/>
                    <a:p>
                      <a:r>
                        <a:rPr lang="en-GB" sz="700" spc="-10">
                          <a:solidFill>
                            <a:srgbClr val="000000"/>
                          </a:solidFill>
                          <a:effectLst/>
                          <a:latin typeface="FrankfurtGothic"/>
                          <a:ea typeface="Times New Roman" panose="02020603050405020304" pitchFamily="18" charset="0"/>
                          <a:cs typeface="Times New Roman" panose="02020603050405020304" pitchFamily="18" charset="0"/>
                        </a:rPr>
                        <a:t>Sweden</a:t>
                      </a:r>
                      <a:endParaRPr lang="da-DK" sz="900" spc="-10">
                        <a:effectLst/>
                        <a:latin typeface="FrankfurtGothic"/>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solidFill>
                      <a:srgbClr val="FFFFFF"/>
                    </a:solidFill>
                  </a:tcPr>
                </a:tc>
                <a:tc>
                  <a:txBody>
                    <a:bodyPr/>
                    <a:lstStyle/>
                    <a:p>
                      <a:pPr algn="r"/>
                      <a:r>
                        <a:rPr lang="en-GB" sz="700" spc="-10">
                          <a:solidFill>
                            <a:srgbClr val="000000"/>
                          </a:solidFill>
                          <a:effectLst/>
                          <a:latin typeface="FrankfurtGothic"/>
                          <a:ea typeface="Times New Roman" panose="02020603050405020304" pitchFamily="18" charset="0"/>
                          <a:cs typeface="Times New Roman" panose="02020603050405020304" pitchFamily="18" charset="0"/>
                        </a:rPr>
                        <a:t>43.6</a:t>
                      </a:r>
                      <a:endParaRPr lang="da-DK" sz="900" spc="-10">
                        <a:effectLst/>
                        <a:latin typeface="FrankfurtGothic"/>
                        <a:ea typeface="Times New Roman" panose="02020603050405020304" pitchFamily="18" charset="0"/>
                        <a:cs typeface="Times New Roman" panose="02020603050405020304" pitchFamily="18" charset="0"/>
                      </a:endParaRPr>
                    </a:p>
                  </a:txBody>
                  <a:tcPr marL="0" marR="0" marT="0" marB="0" anchor="b">
                    <a:lnL>
                      <a:noFill/>
                    </a:lnL>
                    <a:lnR>
                      <a:noFill/>
                    </a:lnR>
                    <a:lnT>
                      <a:noFill/>
                    </a:lnT>
                    <a:lnB>
                      <a:noFill/>
                    </a:lnB>
                    <a:solidFill>
                      <a:srgbClr val="FFFFFF"/>
                    </a:solidFill>
                  </a:tcPr>
                </a:tc>
                <a:tc>
                  <a:txBody>
                    <a:bodyPr/>
                    <a:lstStyle/>
                    <a:p>
                      <a:pPr algn="r"/>
                      <a:r>
                        <a:rPr lang="en-GB" sz="700" spc="-10">
                          <a:solidFill>
                            <a:srgbClr val="000000"/>
                          </a:solidFill>
                          <a:effectLst/>
                          <a:latin typeface="FrankfurtGothic"/>
                          <a:ea typeface="Times New Roman" panose="02020603050405020304" pitchFamily="18" charset="0"/>
                          <a:cs typeface="Times New Roman" panose="02020603050405020304" pitchFamily="18" charset="0"/>
                        </a:rPr>
                        <a:t>38.9</a:t>
                      </a:r>
                      <a:endParaRPr lang="da-DK" sz="900" spc="-10">
                        <a:effectLst/>
                        <a:latin typeface="FrankfurtGothic"/>
                        <a:ea typeface="Times New Roman" panose="02020603050405020304" pitchFamily="18" charset="0"/>
                        <a:cs typeface="Times New Roman" panose="02020603050405020304" pitchFamily="18" charset="0"/>
                      </a:endParaRPr>
                    </a:p>
                  </a:txBody>
                  <a:tcPr marL="0" marR="0" marT="0" marB="0" anchor="b">
                    <a:lnL>
                      <a:noFill/>
                    </a:lnL>
                    <a:lnR>
                      <a:noFill/>
                    </a:lnR>
                    <a:lnT>
                      <a:noFill/>
                    </a:lnT>
                    <a:lnB>
                      <a:noFill/>
                    </a:lnB>
                    <a:solidFill>
                      <a:srgbClr val="FFFFFF"/>
                    </a:solidFill>
                  </a:tcPr>
                </a:tc>
                <a:tc>
                  <a:txBody>
                    <a:bodyPr/>
                    <a:lstStyle/>
                    <a:p>
                      <a:pPr algn="r"/>
                      <a:r>
                        <a:rPr lang="en-GB" sz="700" spc="-10">
                          <a:solidFill>
                            <a:srgbClr val="000000"/>
                          </a:solidFill>
                          <a:effectLst/>
                          <a:latin typeface="FrankfurtGothic"/>
                          <a:ea typeface="Times New Roman" panose="02020603050405020304" pitchFamily="18" charset="0"/>
                          <a:cs typeface="Times New Roman" panose="02020603050405020304" pitchFamily="18" charset="0"/>
                        </a:rPr>
                        <a:t>37.5</a:t>
                      </a:r>
                      <a:endParaRPr lang="da-DK" sz="900" spc="-10">
                        <a:effectLst/>
                        <a:latin typeface="FrankfurtGothic"/>
                        <a:ea typeface="Times New Roman" panose="02020603050405020304" pitchFamily="18" charset="0"/>
                        <a:cs typeface="Times New Roman" panose="02020603050405020304" pitchFamily="18" charset="0"/>
                      </a:endParaRPr>
                    </a:p>
                  </a:txBody>
                  <a:tcPr marL="0" marR="0" marT="0" marB="0" anchor="b">
                    <a:lnL>
                      <a:noFill/>
                    </a:lnL>
                    <a:lnR>
                      <a:noFill/>
                    </a:lnR>
                    <a:lnT>
                      <a:noFill/>
                    </a:lnT>
                    <a:lnB>
                      <a:noFill/>
                    </a:lnB>
                    <a:solidFill>
                      <a:srgbClr val="FFFFFF"/>
                    </a:solidFill>
                  </a:tcPr>
                </a:tc>
                <a:tc>
                  <a:txBody>
                    <a:bodyPr/>
                    <a:lstStyle/>
                    <a:p>
                      <a:pPr algn="r"/>
                      <a:r>
                        <a:rPr lang="en-GB" sz="700" spc="-10">
                          <a:solidFill>
                            <a:srgbClr val="000000"/>
                          </a:solidFill>
                          <a:effectLst/>
                          <a:latin typeface="FrankfurtGothic"/>
                          <a:ea typeface="Times New Roman" panose="02020603050405020304" pitchFamily="18" charset="0"/>
                          <a:cs typeface="Times New Roman" panose="02020603050405020304" pitchFamily="18" charset="0"/>
                        </a:rPr>
                        <a:t>40.7</a:t>
                      </a:r>
                      <a:endParaRPr lang="da-DK" sz="900" spc="-10">
                        <a:effectLst/>
                        <a:latin typeface="FrankfurtGothic"/>
                        <a:ea typeface="Times New Roman" panose="02020603050405020304" pitchFamily="18" charset="0"/>
                        <a:cs typeface="Times New Roman" panose="02020603050405020304" pitchFamily="18" charset="0"/>
                      </a:endParaRPr>
                    </a:p>
                  </a:txBody>
                  <a:tcPr marL="0" marR="0" marT="0" marB="0" anchor="b">
                    <a:lnL>
                      <a:noFill/>
                    </a:lnL>
                    <a:lnR>
                      <a:noFill/>
                    </a:lnR>
                    <a:lnT>
                      <a:noFill/>
                    </a:lnT>
                    <a:lnB>
                      <a:noFill/>
                    </a:lnB>
                    <a:solidFill>
                      <a:srgbClr val="FFFFFF"/>
                    </a:solidFill>
                  </a:tcPr>
                </a:tc>
                <a:tc>
                  <a:txBody>
                    <a:bodyPr/>
                    <a:lstStyle/>
                    <a:p>
                      <a:pPr algn="r"/>
                      <a:r>
                        <a:rPr lang="en-GB" sz="700" spc="-10">
                          <a:solidFill>
                            <a:srgbClr val="000000"/>
                          </a:solidFill>
                          <a:effectLst/>
                          <a:latin typeface="FrankfurtGothic"/>
                          <a:ea typeface="Times New Roman" panose="02020603050405020304" pitchFamily="18" charset="0"/>
                          <a:cs typeface="Times New Roman" panose="02020603050405020304" pitchFamily="18" charset="0"/>
                        </a:rPr>
                        <a:t>38.2</a:t>
                      </a:r>
                      <a:endParaRPr lang="da-DK" sz="900" spc="-10">
                        <a:effectLst/>
                        <a:latin typeface="FrankfurtGothic"/>
                        <a:ea typeface="Times New Roman" panose="02020603050405020304" pitchFamily="18" charset="0"/>
                        <a:cs typeface="Times New Roman" panose="02020603050405020304" pitchFamily="18" charset="0"/>
                      </a:endParaRPr>
                    </a:p>
                  </a:txBody>
                  <a:tcPr marL="0" marR="0" marT="0" marB="0" anchor="b">
                    <a:lnL>
                      <a:noFill/>
                    </a:lnL>
                    <a:lnR>
                      <a:noFill/>
                    </a:lnR>
                    <a:lnT>
                      <a:noFill/>
                    </a:lnT>
                    <a:lnB>
                      <a:noFill/>
                    </a:lnB>
                    <a:solidFill>
                      <a:srgbClr val="FFFFFF"/>
                    </a:solidFill>
                  </a:tcPr>
                </a:tc>
                <a:tc>
                  <a:txBody>
                    <a:bodyPr/>
                    <a:lstStyle/>
                    <a:p>
                      <a:pPr algn="r"/>
                      <a:r>
                        <a:rPr lang="en-GB" sz="700" spc="-10">
                          <a:solidFill>
                            <a:srgbClr val="000000"/>
                          </a:solidFill>
                          <a:effectLst/>
                          <a:latin typeface="FrankfurtGothic"/>
                          <a:ea typeface="Times New Roman" panose="02020603050405020304" pitchFamily="18" charset="0"/>
                          <a:cs typeface="Times New Roman" panose="02020603050405020304" pitchFamily="18" charset="0"/>
                        </a:rPr>
                        <a:t>37.2</a:t>
                      </a:r>
                      <a:endParaRPr lang="da-DK" sz="900" spc="-10">
                        <a:effectLst/>
                        <a:latin typeface="FrankfurtGothic"/>
                        <a:ea typeface="Times New Roman" panose="02020603050405020304" pitchFamily="18" charset="0"/>
                        <a:cs typeface="Times New Roman" panose="02020603050405020304" pitchFamily="18" charset="0"/>
                      </a:endParaRPr>
                    </a:p>
                  </a:txBody>
                  <a:tcPr marL="0" marR="0" marT="0" marB="0" anchor="b">
                    <a:lnL>
                      <a:noFill/>
                    </a:lnL>
                    <a:lnR>
                      <a:noFill/>
                    </a:lnR>
                    <a:lnT>
                      <a:noFill/>
                    </a:lnT>
                    <a:lnB>
                      <a:noFill/>
                    </a:lnB>
                    <a:solidFill>
                      <a:srgbClr val="FFFFFF"/>
                    </a:solidFill>
                  </a:tcPr>
                </a:tc>
                <a:tc>
                  <a:txBody>
                    <a:bodyPr/>
                    <a:lstStyle/>
                    <a:p>
                      <a:pPr algn="r"/>
                      <a:r>
                        <a:rPr lang="en-GB" sz="700" spc="-10">
                          <a:solidFill>
                            <a:srgbClr val="000000"/>
                          </a:solidFill>
                          <a:effectLst/>
                          <a:latin typeface="FrankfurtGothic"/>
                          <a:ea typeface="Times New Roman" panose="02020603050405020304" pitchFamily="18" charset="0"/>
                          <a:cs typeface="Times New Roman" panose="02020603050405020304" pitchFamily="18" charset="0"/>
                        </a:rPr>
                        <a:t>37.5</a:t>
                      </a:r>
                      <a:endParaRPr lang="da-DK" sz="900" spc="-10">
                        <a:effectLst/>
                        <a:latin typeface="FrankfurtGothic"/>
                        <a:ea typeface="Times New Roman" panose="02020603050405020304" pitchFamily="18" charset="0"/>
                        <a:cs typeface="Times New Roman" panose="02020603050405020304" pitchFamily="18" charset="0"/>
                      </a:endParaRPr>
                    </a:p>
                  </a:txBody>
                  <a:tcPr marL="0" marR="0" marT="0" marB="0" anchor="b">
                    <a:lnL>
                      <a:noFill/>
                    </a:lnL>
                    <a:lnR>
                      <a:noFill/>
                    </a:lnR>
                    <a:lnT>
                      <a:noFill/>
                    </a:lnT>
                    <a:lnB>
                      <a:noFill/>
                    </a:lnB>
                    <a:solidFill>
                      <a:srgbClr val="FFFFFF"/>
                    </a:solidFill>
                  </a:tcPr>
                </a:tc>
                <a:tc>
                  <a:txBody>
                    <a:bodyPr/>
                    <a:lstStyle/>
                    <a:p>
                      <a:pPr algn="r"/>
                      <a:r>
                        <a:rPr lang="en-GB" sz="700" spc="-10">
                          <a:solidFill>
                            <a:srgbClr val="000000"/>
                          </a:solidFill>
                          <a:effectLst/>
                          <a:latin typeface="FrankfurtGothic"/>
                          <a:ea typeface="Times New Roman" panose="02020603050405020304" pitchFamily="18" charset="0"/>
                          <a:cs typeface="Times New Roman" panose="02020603050405020304" pitchFamily="18" charset="0"/>
                        </a:rPr>
                        <a:t>40.2</a:t>
                      </a:r>
                      <a:endParaRPr lang="da-DK" sz="900" spc="-10">
                        <a:effectLst/>
                        <a:latin typeface="FrankfurtGothic"/>
                        <a:ea typeface="Times New Roman" panose="02020603050405020304" pitchFamily="18" charset="0"/>
                        <a:cs typeface="Times New Roman" panose="02020603050405020304" pitchFamily="18" charset="0"/>
                      </a:endParaRPr>
                    </a:p>
                  </a:txBody>
                  <a:tcPr marL="0" marR="0" marT="0" marB="0" anchor="b">
                    <a:lnL>
                      <a:noFill/>
                    </a:lnL>
                    <a:lnR>
                      <a:noFill/>
                    </a:lnR>
                    <a:lnT>
                      <a:noFill/>
                    </a:lnT>
                    <a:lnB>
                      <a:noFill/>
                    </a:lnB>
                    <a:solidFill>
                      <a:srgbClr val="FFFFFF"/>
                    </a:solidFill>
                  </a:tcPr>
                </a:tc>
                <a:tc>
                  <a:txBody>
                    <a:bodyPr/>
                    <a:lstStyle/>
                    <a:p>
                      <a:pPr algn="r"/>
                      <a:r>
                        <a:rPr lang="en-GB" sz="700" spc="-10">
                          <a:solidFill>
                            <a:srgbClr val="000000"/>
                          </a:solidFill>
                          <a:effectLst/>
                          <a:latin typeface="FrankfurtGothic"/>
                          <a:ea typeface="Times New Roman" panose="02020603050405020304" pitchFamily="18" charset="0"/>
                          <a:cs typeface="Times New Roman" panose="02020603050405020304" pitchFamily="18" charset="0"/>
                        </a:rPr>
                        <a:t>44.9</a:t>
                      </a:r>
                      <a:endParaRPr lang="da-DK" sz="900" spc="-10">
                        <a:effectLst/>
                        <a:latin typeface="FrankfurtGothic"/>
                        <a:ea typeface="Times New Roman" panose="02020603050405020304" pitchFamily="18" charset="0"/>
                        <a:cs typeface="Times New Roman" panose="02020603050405020304" pitchFamily="18" charset="0"/>
                      </a:endParaRPr>
                    </a:p>
                  </a:txBody>
                  <a:tcPr marL="0" marR="0" marT="0" marB="0" anchor="b">
                    <a:lnL>
                      <a:noFill/>
                    </a:lnL>
                    <a:lnR>
                      <a:noFill/>
                    </a:lnR>
                    <a:lnT>
                      <a:noFill/>
                    </a:lnT>
                    <a:lnB>
                      <a:noFill/>
                    </a:lnB>
                    <a:solidFill>
                      <a:srgbClr val="FFFFFF"/>
                    </a:solidFill>
                  </a:tcPr>
                </a:tc>
                <a:tc>
                  <a:txBody>
                    <a:bodyPr/>
                    <a:lstStyle/>
                    <a:p>
                      <a:pPr algn="r"/>
                      <a:r>
                        <a:rPr lang="en-GB" sz="700" spc="-10">
                          <a:solidFill>
                            <a:srgbClr val="000000"/>
                          </a:solidFill>
                          <a:effectLst/>
                          <a:latin typeface="FrankfurtGothic"/>
                          <a:ea typeface="Times New Roman" panose="02020603050405020304" pitchFamily="18" charset="0"/>
                          <a:cs typeface="Times New Roman" panose="02020603050405020304" pitchFamily="18" charset="0"/>
                        </a:rPr>
                        <a:t>43.8</a:t>
                      </a:r>
                      <a:endParaRPr lang="da-DK" sz="900" spc="-10">
                        <a:effectLst/>
                        <a:latin typeface="FrankfurtGothic"/>
                        <a:ea typeface="Times New Roman" panose="02020603050405020304" pitchFamily="18" charset="0"/>
                        <a:cs typeface="Times New Roman" panose="02020603050405020304" pitchFamily="18" charset="0"/>
                      </a:endParaRPr>
                    </a:p>
                  </a:txBody>
                  <a:tcPr marL="0" marR="0" marT="0" marB="0" anchor="b">
                    <a:lnL>
                      <a:noFill/>
                    </a:lnL>
                    <a:lnR>
                      <a:noFill/>
                    </a:lnR>
                    <a:lnT>
                      <a:noFill/>
                    </a:lnT>
                    <a:lnB>
                      <a:noFill/>
                    </a:lnB>
                    <a:solidFill>
                      <a:srgbClr val="FFFFFF"/>
                    </a:solidFill>
                  </a:tcPr>
                </a:tc>
                <a:tc>
                  <a:txBody>
                    <a:bodyPr/>
                    <a:lstStyle/>
                    <a:p>
                      <a:pPr algn="r"/>
                      <a:r>
                        <a:rPr lang="en-GB" sz="700" spc="-10">
                          <a:solidFill>
                            <a:srgbClr val="000000"/>
                          </a:solidFill>
                          <a:effectLst/>
                          <a:latin typeface="FrankfurtGothic"/>
                          <a:ea typeface="Times New Roman" panose="02020603050405020304" pitchFamily="18" charset="0"/>
                          <a:cs typeface="Times New Roman" panose="02020603050405020304" pitchFamily="18" charset="0"/>
                        </a:rPr>
                        <a:t>42.3</a:t>
                      </a:r>
                      <a:endParaRPr lang="da-DK" sz="900" spc="-10">
                        <a:effectLst/>
                        <a:latin typeface="FrankfurtGothic"/>
                        <a:ea typeface="Times New Roman" panose="02020603050405020304" pitchFamily="18" charset="0"/>
                        <a:cs typeface="Times New Roman" panose="02020603050405020304" pitchFamily="18" charset="0"/>
                      </a:endParaRPr>
                    </a:p>
                  </a:txBody>
                  <a:tcPr marL="0" marR="0" marT="0" marB="0" anchor="b">
                    <a:lnL>
                      <a:noFill/>
                    </a:lnL>
                    <a:lnR>
                      <a:noFill/>
                    </a:lnR>
                    <a:lnT>
                      <a:noFill/>
                    </a:lnT>
                    <a:lnB>
                      <a:noFill/>
                    </a:lnB>
                    <a:solidFill>
                      <a:srgbClr val="FFFFFF"/>
                    </a:solidFill>
                  </a:tcPr>
                </a:tc>
                <a:tc>
                  <a:txBody>
                    <a:bodyPr/>
                    <a:lstStyle/>
                    <a:p>
                      <a:pPr algn="r"/>
                      <a:r>
                        <a:rPr lang="en-GB" sz="700" spc="-10">
                          <a:solidFill>
                            <a:srgbClr val="000000"/>
                          </a:solidFill>
                          <a:effectLst/>
                          <a:latin typeface="FrankfurtGothic"/>
                          <a:ea typeface="Times New Roman" panose="02020603050405020304" pitchFamily="18" charset="0"/>
                          <a:cs typeface="Times New Roman" panose="02020603050405020304" pitchFamily="18" charset="0"/>
                        </a:rPr>
                        <a:t>40.7</a:t>
                      </a:r>
                      <a:endParaRPr lang="da-DK" sz="900" spc="-10">
                        <a:effectLst/>
                        <a:latin typeface="FrankfurtGothic"/>
                        <a:ea typeface="Times New Roman" panose="02020603050405020304" pitchFamily="18" charset="0"/>
                        <a:cs typeface="Times New Roman" panose="02020603050405020304" pitchFamily="18" charset="0"/>
                      </a:endParaRPr>
                    </a:p>
                  </a:txBody>
                  <a:tcPr marL="0" marR="0" marT="0" marB="0" anchor="b">
                    <a:lnL>
                      <a:noFill/>
                    </a:lnL>
                    <a:lnR>
                      <a:noFill/>
                    </a:lnR>
                    <a:lnT>
                      <a:noFill/>
                    </a:lnT>
                    <a:lnB>
                      <a:noFill/>
                    </a:lnB>
                    <a:solidFill>
                      <a:srgbClr val="FFFFFF"/>
                    </a:solidFill>
                  </a:tcPr>
                </a:tc>
                <a:tc>
                  <a:txBody>
                    <a:bodyPr/>
                    <a:lstStyle/>
                    <a:p>
                      <a:pPr algn="r"/>
                      <a:r>
                        <a:rPr lang="en-GB" sz="700" spc="-10">
                          <a:solidFill>
                            <a:srgbClr val="000000"/>
                          </a:solidFill>
                          <a:effectLst/>
                          <a:latin typeface="FrankfurtGothic"/>
                          <a:ea typeface="Times New Roman" panose="02020603050405020304" pitchFamily="18" charset="0"/>
                          <a:cs typeface="Times New Roman" panose="02020603050405020304" pitchFamily="18" charset="0"/>
                        </a:rPr>
                        <a:t>38.8</a:t>
                      </a:r>
                      <a:endParaRPr lang="da-DK" sz="900" spc="-10">
                        <a:effectLst/>
                        <a:latin typeface="FrankfurtGothic"/>
                        <a:ea typeface="Times New Roman" panose="02020603050405020304" pitchFamily="18" charset="0"/>
                        <a:cs typeface="Times New Roman" panose="02020603050405020304" pitchFamily="18" charset="0"/>
                      </a:endParaRPr>
                    </a:p>
                  </a:txBody>
                  <a:tcPr marL="0" marR="0" marT="0" marB="0" anchor="b">
                    <a:lnL>
                      <a:noFill/>
                    </a:lnL>
                    <a:lnR>
                      <a:noFill/>
                    </a:lnR>
                    <a:lnT>
                      <a:noFill/>
                    </a:lnT>
                    <a:lnB>
                      <a:noFill/>
                    </a:lnB>
                    <a:solidFill>
                      <a:srgbClr val="FFFFFF"/>
                    </a:solidFill>
                  </a:tcPr>
                </a:tc>
                <a:tc>
                  <a:txBody>
                    <a:bodyPr/>
                    <a:lstStyle/>
                    <a:p>
                      <a:pPr algn="r"/>
                      <a:r>
                        <a:rPr lang="en-GB" sz="700" spc="-10">
                          <a:solidFill>
                            <a:srgbClr val="000000"/>
                          </a:solidFill>
                          <a:effectLst/>
                          <a:latin typeface="FrankfurtGothic"/>
                          <a:ea typeface="Times New Roman" panose="02020603050405020304" pitchFamily="18" charset="0"/>
                          <a:cs typeface="Times New Roman" panose="02020603050405020304" pitchFamily="18" charset="0"/>
                        </a:rPr>
                        <a:t>35.1</a:t>
                      </a:r>
                      <a:endParaRPr lang="da-DK" sz="900" spc="-10">
                        <a:effectLst/>
                        <a:latin typeface="FrankfurtGothic"/>
                        <a:ea typeface="Times New Roman" panose="02020603050405020304" pitchFamily="18" charset="0"/>
                        <a:cs typeface="Times New Roman" panose="02020603050405020304" pitchFamily="18" charset="0"/>
                      </a:endParaRP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807571855"/>
                  </a:ext>
                </a:extLst>
              </a:tr>
              <a:tr h="131964">
                <a:tc>
                  <a:txBody>
                    <a:bodyPr/>
                    <a:lstStyle/>
                    <a:p>
                      <a:r>
                        <a:rPr lang="en-GB" sz="700" spc="-10">
                          <a:solidFill>
                            <a:srgbClr val="000000"/>
                          </a:solidFill>
                          <a:effectLst/>
                          <a:latin typeface="FrankfurtGothic"/>
                          <a:ea typeface="Times New Roman" panose="02020603050405020304" pitchFamily="18" charset="0"/>
                          <a:cs typeface="Times New Roman" panose="02020603050405020304" pitchFamily="18" charset="0"/>
                        </a:rPr>
                        <a:t>Eurozone </a:t>
                      </a:r>
                      <a:endParaRPr lang="da-DK" sz="900" spc="-10">
                        <a:effectLst/>
                        <a:latin typeface="FrankfurtGothic"/>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solidFill>
                      <a:srgbClr val="FFFFFF"/>
                    </a:solidFill>
                  </a:tcPr>
                </a:tc>
                <a:tc>
                  <a:txBody>
                    <a:bodyPr/>
                    <a:lstStyle/>
                    <a:p>
                      <a:pPr algn="r"/>
                      <a:r>
                        <a:rPr lang="en-GB" sz="700" spc="-10">
                          <a:solidFill>
                            <a:srgbClr val="000000"/>
                          </a:solidFill>
                          <a:effectLst/>
                          <a:latin typeface="FrankfurtGothic"/>
                          <a:ea typeface="Times New Roman" panose="02020603050405020304" pitchFamily="18" charset="0"/>
                          <a:cs typeface="Times New Roman" panose="02020603050405020304" pitchFamily="18" charset="0"/>
                        </a:rPr>
                        <a:t>68.3</a:t>
                      </a:r>
                      <a:endParaRPr lang="da-DK" sz="900" spc="-10">
                        <a:effectLst/>
                        <a:latin typeface="FrankfurtGothic"/>
                        <a:ea typeface="Times New Roman" panose="02020603050405020304" pitchFamily="18" charset="0"/>
                        <a:cs typeface="Times New Roman" panose="02020603050405020304" pitchFamily="18" charset="0"/>
                      </a:endParaRPr>
                    </a:p>
                  </a:txBody>
                  <a:tcPr marL="0" marR="0" marT="0" marB="0" anchor="b">
                    <a:lnL>
                      <a:noFill/>
                    </a:lnL>
                    <a:lnR>
                      <a:noFill/>
                    </a:lnR>
                    <a:lnT>
                      <a:noFill/>
                    </a:lnT>
                    <a:lnB>
                      <a:noFill/>
                    </a:lnB>
                    <a:solidFill>
                      <a:srgbClr val="FFFFFF"/>
                    </a:solidFill>
                  </a:tcPr>
                </a:tc>
                <a:tc>
                  <a:txBody>
                    <a:bodyPr/>
                    <a:lstStyle/>
                    <a:p>
                      <a:pPr algn="r"/>
                      <a:r>
                        <a:rPr lang="en-GB" sz="700" spc="-10">
                          <a:solidFill>
                            <a:srgbClr val="000000"/>
                          </a:solidFill>
                          <a:effectLst/>
                          <a:latin typeface="FrankfurtGothic"/>
                          <a:ea typeface="Times New Roman" panose="02020603050405020304" pitchFamily="18" charset="0"/>
                          <a:cs typeface="Times New Roman" panose="02020603050405020304" pitchFamily="18" charset="0"/>
                        </a:rPr>
                        <a:t>65.9</a:t>
                      </a:r>
                      <a:endParaRPr lang="da-DK" sz="900" spc="-10">
                        <a:effectLst/>
                        <a:latin typeface="FrankfurtGothic"/>
                        <a:ea typeface="Times New Roman" panose="02020603050405020304" pitchFamily="18" charset="0"/>
                        <a:cs typeface="Times New Roman" panose="02020603050405020304" pitchFamily="18" charset="0"/>
                      </a:endParaRPr>
                    </a:p>
                  </a:txBody>
                  <a:tcPr marL="0" marR="0" marT="0" marB="0" anchor="b">
                    <a:lnL>
                      <a:noFill/>
                    </a:lnL>
                    <a:lnR>
                      <a:noFill/>
                    </a:lnR>
                    <a:lnT>
                      <a:noFill/>
                    </a:lnT>
                    <a:lnB>
                      <a:noFill/>
                    </a:lnB>
                    <a:solidFill>
                      <a:srgbClr val="FFFFFF"/>
                    </a:solidFill>
                  </a:tcPr>
                </a:tc>
                <a:tc>
                  <a:txBody>
                    <a:bodyPr/>
                    <a:lstStyle/>
                    <a:p>
                      <a:pPr algn="r"/>
                      <a:r>
                        <a:rPr lang="en-GB" sz="700" spc="-10">
                          <a:solidFill>
                            <a:srgbClr val="000000"/>
                          </a:solidFill>
                          <a:effectLst/>
                          <a:latin typeface="FrankfurtGothic"/>
                          <a:ea typeface="Times New Roman" panose="02020603050405020304" pitchFamily="18" charset="0"/>
                          <a:cs typeface="Times New Roman" panose="02020603050405020304" pitchFamily="18" charset="0"/>
                        </a:rPr>
                        <a:t>69.7</a:t>
                      </a:r>
                      <a:endParaRPr lang="da-DK" sz="900" spc="-10">
                        <a:effectLst/>
                        <a:latin typeface="FrankfurtGothic"/>
                        <a:ea typeface="Times New Roman" panose="02020603050405020304" pitchFamily="18" charset="0"/>
                        <a:cs typeface="Times New Roman" panose="02020603050405020304" pitchFamily="18" charset="0"/>
                      </a:endParaRPr>
                    </a:p>
                  </a:txBody>
                  <a:tcPr marL="0" marR="0" marT="0" marB="0" anchor="b">
                    <a:lnL>
                      <a:noFill/>
                    </a:lnL>
                    <a:lnR>
                      <a:noFill/>
                    </a:lnR>
                    <a:lnT>
                      <a:noFill/>
                    </a:lnT>
                    <a:lnB>
                      <a:noFill/>
                    </a:lnB>
                    <a:solidFill>
                      <a:srgbClr val="FFFFFF"/>
                    </a:solidFill>
                  </a:tcPr>
                </a:tc>
                <a:tc>
                  <a:txBody>
                    <a:bodyPr/>
                    <a:lstStyle/>
                    <a:p>
                      <a:pPr algn="r"/>
                      <a:r>
                        <a:rPr lang="en-GB" sz="700" spc="-10">
                          <a:solidFill>
                            <a:srgbClr val="000000"/>
                          </a:solidFill>
                          <a:effectLst/>
                          <a:latin typeface="FrankfurtGothic"/>
                          <a:ea typeface="Times New Roman" panose="02020603050405020304" pitchFamily="18" charset="0"/>
                          <a:cs typeface="Times New Roman" panose="02020603050405020304" pitchFamily="18" charset="0"/>
                        </a:rPr>
                        <a:t>80.3</a:t>
                      </a:r>
                      <a:endParaRPr lang="da-DK" sz="900" spc="-10">
                        <a:effectLst/>
                        <a:latin typeface="FrankfurtGothic"/>
                        <a:ea typeface="Times New Roman" panose="02020603050405020304" pitchFamily="18" charset="0"/>
                        <a:cs typeface="Times New Roman" panose="02020603050405020304" pitchFamily="18" charset="0"/>
                      </a:endParaRPr>
                    </a:p>
                  </a:txBody>
                  <a:tcPr marL="0" marR="0" marT="0" marB="0" anchor="b">
                    <a:lnL>
                      <a:noFill/>
                    </a:lnL>
                    <a:lnR>
                      <a:noFill/>
                    </a:lnR>
                    <a:lnT>
                      <a:noFill/>
                    </a:lnT>
                    <a:lnB>
                      <a:noFill/>
                    </a:lnB>
                    <a:solidFill>
                      <a:srgbClr val="FFFFFF"/>
                    </a:solidFill>
                  </a:tcPr>
                </a:tc>
                <a:tc>
                  <a:txBody>
                    <a:bodyPr/>
                    <a:lstStyle/>
                    <a:p>
                      <a:pPr algn="r"/>
                      <a:r>
                        <a:rPr lang="en-GB" sz="700" spc="-10">
                          <a:solidFill>
                            <a:srgbClr val="000000"/>
                          </a:solidFill>
                          <a:effectLst/>
                          <a:latin typeface="FrankfurtGothic"/>
                          <a:ea typeface="Times New Roman" panose="02020603050405020304" pitchFamily="18" charset="0"/>
                          <a:cs typeface="Times New Roman" panose="02020603050405020304" pitchFamily="18" charset="0"/>
                        </a:rPr>
                        <a:t>86.2</a:t>
                      </a:r>
                      <a:endParaRPr lang="da-DK" sz="900" spc="-10">
                        <a:effectLst/>
                        <a:latin typeface="FrankfurtGothic"/>
                        <a:ea typeface="Times New Roman" panose="02020603050405020304" pitchFamily="18" charset="0"/>
                        <a:cs typeface="Times New Roman" panose="02020603050405020304" pitchFamily="18" charset="0"/>
                      </a:endParaRPr>
                    </a:p>
                  </a:txBody>
                  <a:tcPr marL="0" marR="0" marT="0" marB="0" anchor="b">
                    <a:lnL>
                      <a:noFill/>
                    </a:lnL>
                    <a:lnR>
                      <a:noFill/>
                    </a:lnR>
                    <a:lnT>
                      <a:noFill/>
                    </a:lnT>
                    <a:lnB>
                      <a:noFill/>
                    </a:lnB>
                    <a:solidFill>
                      <a:srgbClr val="FFFFFF"/>
                    </a:solidFill>
                  </a:tcPr>
                </a:tc>
                <a:tc>
                  <a:txBody>
                    <a:bodyPr/>
                    <a:lstStyle/>
                    <a:p>
                      <a:pPr algn="r"/>
                      <a:r>
                        <a:rPr lang="en-GB" sz="700" spc="-10">
                          <a:solidFill>
                            <a:srgbClr val="000000"/>
                          </a:solidFill>
                          <a:effectLst/>
                          <a:latin typeface="FrankfurtGothic"/>
                          <a:ea typeface="Times New Roman" panose="02020603050405020304" pitchFamily="18" charset="0"/>
                          <a:cs typeface="Times New Roman" panose="02020603050405020304" pitchFamily="18" charset="0"/>
                        </a:rPr>
                        <a:t>88.5</a:t>
                      </a:r>
                      <a:endParaRPr lang="da-DK" sz="900" spc="-10">
                        <a:effectLst/>
                        <a:latin typeface="FrankfurtGothic"/>
                        <a:ea typeface="Times New Roman" panose="02020603050405020304" pitchFamily="18" charset="0"/>
                        <a:cs typeface="Times New Roman" panose="02020603050405020304" pitchFamily="18" charset="0"/>
                      </a:endParaRPr>
                    </a:p>
                  </a:txBody>
                  <a:tcPr marL="0" marR="0" marT="0" marB="0" anchor="b">
                    <a:lnL>
                      <a:noFill/>
                    </a:lnL>
                    <a:lnR>
                      <a:noFill/>
                    </a:lnR>
                    <a:lnT>
                      <a:noFill/>
                    </a:lnT>
                    <a:lnB>
                      <a:noFill/>
                    </a:lnB>
                    <a:solidFill>
                      <a:srgbClr val="FFFFFF"/>
                    </a:solidFill>
                  </a:tcPr>
                </a:tc>
                <a:tc>
                  <a:txBody>
                    <a:bodyPr/>
                    <a:lstStyle/>
                    <a:p>
                      <a:pPr algn="r"/>
                      <a:r>
                        <a:rPr lang="en-GB" sz="700" spc="-10">
                          <a:solidFill>
                            <a:srgbClr val="000000"/>
                          </a:solidFill>
                          <a:effectLst/>
                          <a:latin typeface="FrankfurtGothic"/>
                          <a:ea typeface="Times New Roman" panose="02020603050405020304" pitchFamily="18" charset="0"/>
                          <a:cs typeface="Times New Roman" panose="02020603050405020304" pitchFamily="18" charset="0"/>
                        </a:rPr>
                        <a:t>92.7</a:t>
                      </a:r>
                      <a:endParaRPr lang="da-DK" sz="900" spc="-10">
                        <a:effectLst/>
                        <a:latin typeface="FrankfurtGothic"/>
                        <a:ea typeface="Times New Roman" panose="02020603050405020304" pitchFamily="18" charset="0"/>
                        <a:cs typeface="Times New Roman" panose="02020603050405020304" pitchFamily="18" charset="0"/>
                      </a:endParaRPr>
                    </a:p>
                  </a:txBody>
                  <a:tcPr marL="0" marR="0" marT="0" marB="0" anchor="b">
                    <a:lnL>
                      <a:noFill/>
                    </a:lnL>
                    <a:lnR>
                      <a:noFill/>
                    </a:lnR>
                    <a:lnT>
                      <a:noFill/>
                    </a:lnT>
                    <a:lnB>
                      <a:noFill/>
                    </a:lnB>
                    <a:solidFill>
                      <a:srgbClr val="FFFFFF"/>
                    </a:solidFill>
                  </a:tcPr>
                </a:tc>
                <a:tc>
                  <a:txBody>
                    <a:bodyPr/>
                    <a:lstStyle/>
                    <a:p>
                      <a:pPr algn="r"/>
                      <a:r>
                        <a:rPr lang="en-GB" sz="700" spc="-10">
                          <a:solidFill>
                            <a:srgbClr val="000000"/>
                          </a:solidFill>
                          <a:effectLst/>
                          <a:latin typeface="FrankfurtGothic"/>
                          <a:ea typeface="Times New Roman" panose="02020603050405020304" pitchFamily="18" charset="0"/>
                          <a:cs typeface="Times New Roman" panose="02020603050405020304" pitchFamily="18" charset="0"/>
                        </a:rPr>
                        <a:t>94.9</a:t>
                      </a:r>
                      <a:endParaRPr lang="da-DK" sz="900" spc="-10">
                        <a:effectLst/>
                        <a:latin typeface="FrankfurtGothic"/>
                        <a:ea typeface="Times New Roman" panose="02020603050405020304" pitchFamily="18" charset="0"/>
                        <a:cs typeface="Times New Roman" panose="02020603050405020304" pitchFamily="18" charset="0"/>
                      </a:endParaRPr>
                    </a:p>
                  </a:txBody>
                  <a:tcPr marL="0" marR="0" marT="0" marB="0" anchor="b">
                    <a:lnL>
                      <a:noFill/>
                    </a:lnL>
                    <a:lnR>
                      <a:noFill/>
                    </a:lnR>
                    <a:lnT>
                      <a:noFill/>
                    </a:lnT>
                    <a:lnB>
                      <a:noFill/>
                    </a:lnB>
                    <a:solidFill>
                      <a:srgbClr val="FFFFFF"/>
                    </a:solidFill>
                  </a:tcPr>
                </a:tc>
                <a:tc>
                  <a:txBody>
                    <a:bodyPr/>
                    <a:lstStyle/>
                    <a:p>
                      <a:pPr algn="r"/>
                      <a:r>
                        <a:rPr lang="en-GB" sz="700" spc="-10">
                          <a:solidFill>
                            <a:srgbClr val="000000"/>
                          </a:solidFill>
                          <a:effectLst/>
                          <a:latin typeface="FrankfurtGothic"/>
                          <a:ea typeface="Times New Roman" panose="02020603050405020304" pitchFamily="18" charset="0"/>
                          <a:cs typeface="Times New Roman" panose="02020603050405020304" pitchFamily="18" charset="0"/>
                        </a:rPr>
                        <a:t>95.1</a:t>
                      </a:r>
                      <a:endParaRPr lang="da-DK" sz="900" spc="-10">
                        <a:effectLst/>
                        <a:latin typeface="FrankfurtGothic"/>
                        <a:ea typeface="Times New Roman" panose="02020603050405020304" pitchFamily="18" charset="0"/>
                        <a:cs typeface="Times New Roman" panose="02020603050405020304" pitchFamily="18" charset="0"/>
                      </a:endParaRPr>
                    </a:p>
                  </a:txBody>
                  <a:tcPr marL="0" marR="0" marT="0" marB="0" anchor="b">
                    <a:lnL>
                      <a:noFill/>
                    </a:lnL>
                    <a:lnR>
                      <a:noFill/>
                    </a:lnR>
                    <a:lnT>
                      <a:noFill/>
                    </a:lnT>
                    <a:lnB>
                      <a:noFill/>
                    </a:lnB>
                    <a:solidFill>
                      <a:srgbClr val="FFFFFF"/>
                    </a:solidFill>
                  </a:tcPr>
                </a:tc>
                <a:tc>
                  <a:txBody>
                    <a:bodyPr/>
                    <a:lstStyle/>
                    <a:p>
                      <a:pPr algn="r"/>
                      <a:r>
                        <a:rPr lang="en-GB" sz="700" spc="-10">
                          <a:solidFill>
                            <a:srgbClr val="000000"/>
                          </a:solidFill>
                          <a:effectLst/>
                          <a:latin typeface="FrankfurtGothic"/>
                          <a:ea typeface="Times New Roman" panose="02020603050405020304" pitchFamily="18" charset="0"/>
                          <a:cs typeface="Times New Roman" panose="02020603050405020304" pitchFamily="18" charset="0"/>
                        </a:rPr>
                        <a:t>93.1</a:t>
                      </a:r>
                      <a:endParaRPr lang="da-DK" sz="900" spc="-10">
                        <a:effectLst/>
                        <a:latin typeface="FrankfurtGothic"/>
                        <a:ea typeface="Times New Roman" panose="02020603050405020304" pitchFamily="18" charset="0"/>
                        <a:cs typeface="Times New Roman" panose="02020603050405020304" pitchFamily="18" charset="0"/>
                      </a:endParaRPr>
                    </a:p>
                  </a:txBody>
                  <a:tcPr marL="0" marR="0" marT="0" marB="0" anchor="b">
                    <a:lnL>
                      <a:noFill/>
                    </a:lnL>
                    <a:lnR>
                      <a:noFill/>
                    </a:lnR>
                    <a:lnT>
                      <a:noFill/>
                    </a:lnT>
                    <a:lnB>
                      <a:noFill/>
                    </a:lnB>
                    <a:solidFill>
                      <a:srgbClr val="FFFFFF"/>
                    </a:solidFill>
                  </a:tcPr>
                </a:tc>
                <a:tc>
                  <a:txBody>
                    <a:bodyPr/>
                    <a:lstStyle/>
                    <a:p>
                      <a:pPr algn="r"/>
                      <a:r>
                        <a:rPr lang="en-GB" sz="700" spc="-10">
                          <a:solidFill>
                            <a:srgbClr val="000000"/>
                          </a:solidFill>
                          <a:effectLst/>
                          <a:latin typeface="FrankfurtGothic"/>
                          <a:ea typeface="Times New Roman" panose="02020603050405020304" pitchFamily="18" charset="0"/>
                          <a:cs typeface="Times New Roman" panose="02020603050405020304" pitchFamily="18" charset="0"/>
                        </a:rPr>
                        <a:t>92.2</a:t>
                      </a:r>
                      <a:endParaRPr lang="da-DK" sz="900" spc="-10">
                        <a:effectLst/>
                        <a:latin typeface="FrankfurtGothic"/>
                        <a:ea typeface="Times New Roman" panose="02020603050405020304" pitchFamily="18" charset="0"/>
                        <a:cs typeface="Times New Roman" panose="02020603050405020304" pitchFamily="18" charset="0"/>
                      </a:endParaRPr>
                    </a:p>
                  </a:txBody>
                  <a:tcPr marL="0" marR="0" marT="0" marB="0" anchor="b">
                    <a:lnL>
                      <a:noFill/>
                    </a:lnL>
                    <a:lnR>
                      <a:noFill/>
                    </a:lnR>
                    <a:lnT>
                      <a:noFill/>
                    </a:lnT>
                    <a:lnB>
                      <a:noFill/>
                    </a:lnB>
                    <a:solidFill>
                      <a:srgbClr val="FFFFFF"/>
                    </a:solidFill>
                  </a:tcPr>
                </a:tc>
                <a:tc>
                  <a:txBody>
                    <a:bodyPr/>
                    <a:lstStyle/>
                    <a:p>
                      <a:pPr algn="r"/>
                      <a:r>
                        <a:rPr lang="en-GB" sz="700" spc="-10">
                          <a:solidFill>
                            <a:srgbClr val="000000"/>
                          </a:solidFill>
                          <a:effectLst/>
                          <a:latin typeface="FrankfurtGothic"/>
                          <a:ea typeface="Times New Roman" panose="02020603050405020304" pitchFamily="18" charset="0"/>
                          <a:cs typeface="Times New Roman" panose="02020603050405020304" pitchFamily="18" charset="0"/>
                        </a:rPr>
                        <a:t>89.8</a:t>
                      </a:r>
                      <a:endParaRPr lang="da-DK" sz="900" spc="-10">
                        <a:effectLst/>
                        <a:latin typeface="FrankfurtGothic"/>
                        <a:ea typeface="Times New Roman" panose="02020603050405020304" pitchFamily="18" charset="0"/>
                        <a:cs typeface="Times New Roman" panose="02020603050405020304" pitchFamily="18" charset="0"/>
                      </a:endParaRPr>
                    </a:p>
                  </a:txBody>
                  <a:tcPr marL="0" marR="0" marT="0" marB="0" anchor="b">
                    <a:lnL>
                      <a:noFill/>
                    </a:lnL>
                    <a:lnR>
                      <a:noFill/>
                    </a:lnR>
                    <a:lnT>
                      <a:noFill/>
                    </a:lnT>
                    <a:lnB>
                      <a:noFill/>
                    </a:lnB>
                    <a:solidFill>
                      <a:srgbClr val="FFFFFF"/>
                    </a:solidFill>
                  </a:tcPr>
                </a:tc>
                <a:tc>
                  <a:txBody>
                    <a:bodyPr/>
                    <a:lstStyle/>
                    <a:p>
                      <a:pPr algn="r"/>
                      <a:r>
                        <a:rPr lang="en-GB" sz="700" spc="-10">
                          <a:solidFill>
                            <a:srgbClr val="000000"/>
                          </a:solidFill>
                          <a:effectLst/>
                          <a:latin typeface="FrankfurtGothic"/>
                          <a:ea typeface="Times New Roman" panose="02020603050405020304" pitchFamily="18" charset="0"/>
                          <a:cs typeface="Times New Roman" panose="02020603050405020304" pitchFamily="18" charset="0"/>
                        </a:rPr>
                        <a:t>87.8</a:t>
                      </a:r>
                      <a:endParaRPr lang="da-DK" sz="900" spc="-10">
                        <a:effectLst/>
                        <a:latin typeface="FrankfurtGothic"/>
                        <a:ea typeface="Times New Roman" panose="02020603050405020304" pitchFamily="18" charset="0"/>
                        <a:cs typeface="Times New Roman" panose="02020603050405020304" pitchFamily="18" charset="0"/>
                      </a:endParaRPr>
                    </a:p>
                  </a:txBody>
                  <a:tcPr marL="0" marR="0" marT="0" marB="0" anchor="b">
                    <a:lnL>
                      <a:noFill/>
                    </a:lnL>
                    <a:lnR>
                      <a:noFill/>
                    </a:lnR>
                    <a:lnT>
                      <a:noFill/>
                    </a:lnT>
                    <a:lnB>
                      <a:noFill/>
                    </a:lnB>
                    <a:solidFill>
                      <a:srgbClr val="FFFFFF"/>
                    </a:solidFill>
                  </a:tcPr>
                </a:tc>
                <a:tc>
                  <a:txBody>
                    <a:bodyPr/>
                    <a:lstStyle/>
                    <a:p>
                      <a:pPr algn="r"/>
                      <a:r>
                        <a:rPr lang="en-GB" sz="700" spc="-10">
                          <a:solidFill>
                            <a:srgbClr val="000000"/>
                          </a:solidFill>
                          <a:effectLst/>
                          <a:latin typeface="FrankfurtGothic"/>
                          <a:ea typeface="Times New Roman" panose="02020603050405020304" pitchFamily="18" charset="0"/>
                          <a:cs typeface="Times New Roman" panose="02020603050405020304" pitchFamily="18" charset="0"/>
                        </a:rPr>
                        <a:t>86.0</a:t>
                      </a:r>
                      <a:endParaRPr lang="da-DK" sz="900" spc="-10">
                        <a:effectLst/>
                        <a:latin typeface="FrankfurtGothic"/>
                        <a:ea typeface="Times New Roman" panose="02020603050405020304" pitchFamily="18" charset="0"/>
                        <a:cs typeface="Times New Roman" panose="02020603050405020304" pitchFamily="18" charset="0"/>
                      </a:endParaRP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1355971715"/>
                  </a:ext>
                </a:extLst>
              </a:tr>
              <a:tr h="131964">
                <a:tc>
                  <a:txBody>
                    <a:bodyPr/>
                    <a:lstStyle/>
                    <a:p>
                      <a:r>
                        <a:rPr lang="en-GB" sz="700" spc="-10">
                          <a:solidFill>
                            <a:srgbClr val="000000"/>
                          </a:solidFill>
                          <a:effectLst/>
                          <a:latin typeface="FrankfurtGothic"/>
                          <a:ea typeface="Times New Roman" panose="02020603050405020304" pitchFamily="18" charset="0"/>
                          <a:cs typeface="Times New Roman" panose="02020603050405020304" pitchFamily="18" charset="0"/>
                        </a:rPr>
                        <a:t>Greece</a:t>
                      </a:r>
                      <a:endParaRPr lang="da-DK" sz="900" spc="-10">
                        <a:effectLst/>
                        <a:latin typeface="FrankfurtGothic"/>
                        <a:ea typeface="Times New Roman" panose="02020603050405020304" pitchFamily="18" charset="0"/>
                        <a:cs typeface="Times New Roman" panose="02020603050405020304" pitchFamily="18" charset="0"/>
                      </a:endParaRPr>
                    </a:p>
                  </a:txBody>
                  <a:tcPr marL="0" marR="0" marT="0" marB="0" anchor="ctr">
                    <a:lnL>
                      <a:noFill/>
                    </a:lnL>
                    <a:lnR>
                      <a:noFill/>
                    </a:lnR>
                    <a:lnT>
                      <a:noFill/>
                    </a:lnT>
                    <a:lnB>
                      <a:noFill/>
                    </a:lnB>
                    <a:solidFill>
                      <a:srgbClr val="FFFFFF"/>
                    </a:solidFill>
                  </a:tcPr>
                </a:tc>
                <a:tc>
                  <a:txBody>
                    <a:bodyPr/>
                    <a:lstStyle/>
                    <a:p>
                      <a:pPr algn="r"/>
                      <a:r>
                        <a:rPr lang="en-GB" sz="700" spc="-10">
                          <a:solidFill>
                            <a:srgbClr val="000000"/>
                          </a:solidFill>
                          <a:effectLst/>
                          <a:latin typeface="FrankfurtGothic"/>
                          <a:ea typeface="Times New Roman" panose="02020603050405020304" pitchFamily="18" charset="0"/>
                          <a:cs typeface="Times New Roman" panose="02020603050405020304" pitchFamily="18" charset="0"/>
                        </a:rPr>
                        <a:t>103.6</a:t>
                      </a:r>
                      <a:endParaRPr lang="da-DK" sz="900" spc="-10">
                        <a:effectLst/>
                        <a:latin typeface="FrankfurtGothic"/>
                        <a:ea typeface="Times New Roman" panose="02020603050405020304" pitchFamily="18" charset="0"/>
                        <a:cs typeface="Times New Roman" panose="02020603050405020304" pitchFamily="18" charset="0"/>
                      </a:endParaRPr>
                    </a:p>
                  </a:txBody>
                  <a:tcPr marL="0" marR="0" marT="0" marB="0" anchor="b">
                    <a:lnL>
                      <a:noFill/>
                    </a:lnL>
                    <a:lnR>
                      <a:noFill/>
                    </a:lnR>
                    <a:lnT>
                      <a:noFill/>
                    </a:lnT>
                    <a:lnB>
                      <a:noFill/>
                    </a:lnB>
                    <a:solidFill>
                      <a:srgbClr val="FFFFFF"/>
                    </a:solidFill>
                  </a:tcPr>
                </a:tc>
                <a:tc>
                  <a:txBody>
                    <a:bodyPr/>
                    <a:lstStyle/>
                    <a:p>
                      <a:pPr algn="r"/>
                      <a:r>
                        <a:rPr lang="en-GB" sz="700" spc="-10">
                          <a:solidFill>
                            <a:srgbClr val="000000"/>
                          </a:solidFill>
                          <a:effectLst/>
                          <a:latin typeface="FrankfurtGothic"/>
                          <a:ea typeface="Times New Roman" panose="02020603050405020304" pitchFamily="18" charset="0"/>
                          <a:cs typeface="Times New Roman" panose="02020603050405020304" pitchFamily="18" charset="0"/>
                        </a:rPr>
                        <a:t>103.1</a:t>
                      </a:r>
                      <a:endParaRPr lang="da-DK" sz="900" spc="-10">
                        <a:effectLst/>
                        <a:latin typeface="FrankfurtGothic"/>
                        <a:ea typeface="Times New Roman" panose="02020603050405020304" pitchFamily="18" charset="0"/>
                        <a:cs typeface="Times New Roman" panose="02020603050405020304" pitchFamily="18" charset="0"/>
                      </a:endParaRPr>
                    </a:p>
                  </a:txBody>
                  <a:tcPr marL="0" marR="0" marT="0" marB="0" anchor="b">
                    <a:lnL>
                      <a:noFill/>
                    </a:lnL>
                    <a:lnR>
                      <a:noFill/>
                    </a:lnR>
                    <a:lnT>
                      <a:noFill/>
                    </a:lnT>
                    <a:lnB>
                      <a:noFill/>
                    </a:lnB>
                    <a:solidFill>
                      <a:srgbClr val="FFFFFF"/>
                    </a:solidFill>
                  </a:tcPr>
                </a:tc>
                <a:tc>
                  <a:txBody>
                    <a:bodyPr/>
                    <a:lstStyle/>
                    <a:p>
                      <a:pPr algn="r"/>
                      <a:r>
                        <a:rPr lang="en-GB" sz="700" spc="-10">
                          <a:solidFill>
                            <a:srgbClr val="000000"/>
                          </a:solidFill>
                          <a:effectLst/>
                          <a:latin typeface="FrankfurtGothic"/>
                          <a:ea typeface="Times New Roman" panose="02020603050405020304" pitchFamily="18" charset="0"/>
                          <a:cs typeface="Times New Roman" panose="02020603050405020304" pitchFamily="18" charset="0"/>
                        </a:rPr>
                        <a:t>109.4</a:t>
                      </a:r>
                      <a:endParaRPr lang="da-DK" sz="900" spc="-10">
                        <a:effectLst/>
                        <a:latin typeface="FrankfurtGothic"/>
                        <a:ea typeface="Times New Roman" panose="02020603050405020304" pitchFamily="18" charset="0"/>
                        <a:cs typeface="Times New Roman" panose="02020603050405020304" pitchFamily="18" charset="0"/>
                      </a:endParaRPr>
                    </a:p>
                  </a:txBody>
                  <a:tcPr marL="0" marR="0" marT="0" marB="0" anchor="b">
                    <a:lnL>
                      <a:noFill/>
                    </a:lnL>
                    <a:lnR>
                      <a:noFill/>
                    </a:lnR>
                    <a:lnT>
                      <a:noFill/>
                    </a:lnT>
                    <a:lnB>
                      <a:noFill/>
                    </a:lnB>
                    <a:solidFill>
                      <a:srgbClr val="FFFFFF"/>
                    </a:solidFill>
                  </a:tcPr>
                </a:tc>
                <a:tc>
                  <a:txBody>
                    <a:bodyPr/>
                    <a:lstStyle/>
                    <a:p>
                      <a:pPr algn="r"/>
                      <a:r>
                        <a:rPr lang="en-GB" sz="700" spc="-10">
                          <a:solidFill>
                            <a:srgbClr val="000000"/>
                          </a:solidFill>
                          <a:effectLst/>
                          <a:latin typeface="FrankfurtGothic"/>
                          <a:ea typeface="Times New Roman" panose="02020603050405020304" pitchFamily="18" charset="0"/>
                          <a:cs typeface="Times New Roman" panose="02020603050405020304" pitchFamily="18" charset="0"/>
                        </a:rPr>
                        <a:t>126.7</a:t>
                      </a:r>
                      <a:endParaRPr lang="da-DK" sz="900" spc="-10">
                        <a:effectLst/>
                        <a:latin typeface="FrankfurtGothic"/>
                        <a:ea typeface="Times New Roman" panose="02020603050405020304" pitchFamily="18" charset="0"/>
                        <a:cs typeface="Times New Roman" panose="02020603050405020304" pitchFamily="18" charset="0"/>
                      </a:endParaRPr>
                    </a:p>
                  </a:txBody>
                  <a:tcPr marL="0" marR="0" marT="0" marB="0" anchor="b">
                    <a:lnL>
                      <a:noFill/>
                    </a:lnL>
                    <a:lnR>
                      <a:noFill/>
                    </a:lnR>
                    <a:lnT>
                      <a:noFill/>
                    </a:lnT>
                    <a:lnB>
                      <a:noFill/>
                    </a:lnB>
                    <a:solidFill>
                      <a:srgbClr val="FFFFFF"/>
                    </a:solidFill>
                  </a:tcPr>
                </a:tc>
                <a:tc>
                  <a:txBody>
                    <a:bodyPr/>
                    <a:lstStyle/>
                    <a:p>
                      <a:pPr algn="r"/>
                      <a:r>
                        <a:rPr lang="en-GB" sz="700" spc="-10">
                          <a:solidFill>
                            <a:srgbClr val="000000"/>
                          </a:solidFill>
                          <a:effectLst/>
                          <a:latin typeface="FrankfurtGothic"/>
                          <a:ea typeface="Times New Roman" panose="02020603050405020304" pitchFamily="18" charset="0"/>
                          <a:cs typeface="Times New Roman" panose="02020603050405020304" pitchFamily="18" charset="0"/>
                        </a:rPr>
                        <a:t>146.2</a:t>
                      </a:r>
                      <a:endParaRPr lang="da-DK" sz="900" spc="-10">
                        <a:effectLst/>
                        <a:latin typeface="FrankfurtGothic"/>
                        <a:ea typeface="Times New Roman" panose="02020603050405020304" pitchFamily="18" charset="0"/>
                        <a:cs typeface="Times New Roman" panose="02020603050405020304" pitchFamily="18" charset="0"/>
                      </a:endParaRPr>
                    </a:p>
                  </a:txBody>
                  <a:tcPr marL="0" marR="0" marT="0" marB="0" anchor="b">
                    <a:lnL>
                      <a:noFill/>
                    </a:lnL>
                    <a:lnR>
                      <a:noFill/>
                    </a:lnR>
                    <a:lnT>
                      <a:noFill/>
                    </a:lnT>
                    <a:lnB>
                      <a:noFill/>
                    </a:lnB>
                    <a:solidFill>
                      <a:srgbClr val="FFFFFF"/>
                    </a:solidFill>
                  </a:tcPr>
                </a:tc>
                <a:tc>
                  <a:txBody>
                    <a:bodyPr/>
                    <a:lstStyle/>
                    <a:p>
                      <a:pPr algn="r"/>
                      <a:r>
                        <a:rPr lang="en-GB" sz="700" spc="-10">
                          <a:solidFill>
                            <a:srgbClr val="000000"/>
                          </a:solidFill>
                          <a:effectLst/>
                          <a:latin typeface="FrankfurtGothic"/>
                          <a:ea typeface="Times New Roman" panose="02020603050405020304" pitchFamily="18" charset="0"/>
                          <a:cs typeface="Times New Roman" panose="02020603050405020304" pitchFamily="18" charset="0"/>
                        </a:rPr>
                        <a:t>172.1</a:t>
                      </a:r>
                      <a:endParaRPr lang="da-DK" sz="900" spc="-10">
                        <a:effectLst/>
                        <a:latin typeface="FrankfurtGothic"/>
                        <a:ea typeface="Times New Roman" panose="02020603050405020304" pitchFamily="18" charset="0"/>
                        <a:cs typeface="Times New Roman" panose="02020603050405020304" pitchFamily="18" charset="0"/>
                      </a:endParaRPr>
                    </a:p>
                  </a:txBody>
                  <a:tcPr marL="0" marR="0" marT="0" marB="0" anchor="b">
                    <a:lnL>
                      <a:noFill/>
                    </a:lnL>
                    <a:lnR>
                      <a:noFill/>
                    </a:lnR>
                    <a:lnT>
                      <a:noFill/>
                    </a:lnT>
                    <a:lnB>
                      <a:noFill/>
                    </a:lnB>
                    <a:solidFill>
                      <a:srgbClr val="FFFFFF"/>
                    </a:solidFill>
                  </a:tcPr>
                </a:tc>
                <a:tc>
                  <a:txBody>
                    <a:bodyPr/>
                    <a:lstStyle/>
                    <a:p>
                      <a:pPr algn="r"/>
                      <a:r>
                        <a:rPr lang="en-GB" sz="700" spc="-10">
                          <a:solidFill>
                            <a:srgbClr val="000000"/>
                          </a:solidFill>
                          <a:effectLst/>
                          <a:latin typeface="FrankfurtGothic"/>
                          <a:ea typeface="Times New Roman" panose="02020603050405020304" pitchFamily="18" charset="0"/>
                          <a:cs typeface="Times New Roman" panose="02020603050405020304" pitchFamily="18" charset="0"/>
                        </a:rPr>
                        <a:t>159.6</a:t>
                      </a:r>
                      <a:endParaRPr lang="da-DK" sz="900" spc="-10">
                        <a:effectLst/>
                        <a:latin typeface="FrankfurtGothic"/>
                        <a:ea typeface="Times New Roman" panose="02020603050405020304" pitchFamily="18" charset="0"/>
                        <a:cs typeface="Times New Roman" panose="02020603050405020304" pitchFamily="18" charset="0"/>
                      </a:endParaRPr>
                    </a:p>
                  </a:txBody>
                  <a:tcPr marL="0" marR="0" marT="0" marB="0" anchor="b">
                    <a:lnL>
                      <a:noFill/>
                    </a:lnL>
                    <a:lnR>
                      <a:noFill/>
                    </a:lnR>
                    <a:lnT>
                      <a:noFill/>
                    </a:lnT>
                    <a:lnB>
                      <a:noFill/>
                    </a:lnB>
                    <a:solidFill>
                      <a:srgbClr val="FFFFFF"/>
                    </a:solidFill>
                  </a:tcPr>
                </a:tc>
                <a:tc>
                  <a:txBody>
                    <a:bodyPr/>
                    <a:lstStyle/>
                    <a:p>
                      <a:pPr algn="r"/>
                      <a:r>
                        <a:rPr lang="en-GB" sz="700" spc="-10">
                          <a:solidFill>
                            <a:srgbClr val="000000"/>
                          </a:solidFill>
                          <a:effectLst/>
                          <a:latin typeface="FrankfurtGothic"/>
                          <a:ea typeface="Times New Roman" panose="02020603050405020304" pitchFamily="18" charset="0"/>
                          <a:cs typeface="Times New Roman" panose="02020603050405020304" pitchFamily="18" charset="0"/>
                        </a:rPr>
                        <a:t>177.4</a:t>
                      </a:r>
                      <a:endParaRPr lang="da-DK" sz="900" spc="-10">
                        <a:effectLst/>
                        <a:latin typeface="FrankfurtGothic"/>
                        <a:ea typeface="Times New Roman" panose="02020603050405020304" pitchFamily="18" charset="0"/>
                        <a:cs typeface="Times New Roman" panose="02020603050405020304" pitchFamily="18" charset="0"/>
                      </a:endParaRPr>
                    </a:p>
                  </a:txBody>
                  <a:tcPr marL="0" marR="0" marT="0" marB="0" anchor="b">
                    <a:lnL>
                      <a:noFill/>
                    </a:lnL>
                    <a:lnR>
                      <a:noFill/>
                    </a:lnR>
                    <a:lnT>
                      <a:noFill/>
                    </a:lnT>
                    <a:lnB>
                      <a:noFill/>
                    </a:lnB>
                    <a:solidFill>
                      <a:srgbClr val="FFFFFF"/>
                    </a:solidFill>
                  </a:tcPr>
                </a:tc>
                <a:tc>
                  <a:txBody>
                    <a:bodyPr/>
                    <a:lstStyle/>
                    <a:p>
                      <a:pPr algn="r"/>
                      <a:r>
                        <a:rPr lang="en-GB" sz="700" spc="-10">
                          <a:solidFill>
                            <a:srgbClr val="000000"/>
                          </a:solidFill>
                          <a:effectLst/>
                          <a:latin typeface="FrankfurtGothic"/>
                          <a:ea typeface="Times New Roman" panose="02020603050405020304" pitchFamily="18" charset="0"/>
                          <a:cs typeface="Times New Roman" panose="02020603050405020304" pitchFamily="18" charset="0"/>
                        </a:rPr>
                        <a:t>178.9</a:t>
                      </a:r>
                      <a:endParaRPr lang="da-DK" sz="900" spc="-10">
                        <a:effectLst/>
                        <a:latin typeface="FrankfurtGothic"/>
                        <a:ea typeface="Times New Roman" panose="02020603050405020304" pitchFamily="18" charset="0"/>
                        <a:cs typeface="Times New Roman" panose="02020603050405020304" pitchFamily="18" charset="0"/>
                      </a:endParaRPr>
                    </a:p>
                  </a:txBody>
                  <a:tcPr marL="0" marR="0" marT="0" marB="0" anchor="b">
                    <a:lnL>
                      <a:noFill/>
                    </a:lnL>
                    <a:lnR>
                      <a:noFill/>
                    </a:lnR>
                    <a:lnT>
                      <a:noFill/>
                    </a:lnT>
                    <a:lnB>
                      <a:noFill/>
                    </a:lnB>
                    <a:solidFill>
                      <a:srgbClr val="FFFFFF"/>
                    </a:solidFill>
                  </a:tcPr>
                </a:tc>
                <a:tc>
                  <a:txBody>
                    <a:bodyPr/>
                    <a:lstStyle/>
                    <a:p>
                      <a:pPr algn="r"/>
                      <a:r>
                        <a:rPr lang="en-GB" sz="700" spc="-10">
                          <a:solidFill>
                            <a:srgbClr val="000000"/>
                          </a:solidFill>
                          <a:effectLst/>
                          <a:latin typeface="FrankfurtGothic"/>
                          <a:ea typeface="Times New Roman" panose="02020603050405020304" pitchFamily="18" charset="0"/>
                          <a:cs typeface="Times New Roman" panose="02020603050405020304" pitchFamily="18" charset="0"/>
                        </a:rPr>
                        <a:t>175.9</a:t>
                      </a:r>
                      <a:endParaRPr lang="da-DK" sz="900" spc="-10">
                        <a:effectLst/>
                        <a:latin typeface="FrankfurtGothic"/>
                        <a:ea typeface="Times New Roman" panose="02020603050405020304" pitchFamily="18" charset="0"/>
                        <a:cs typeface="Times New Roman" panose="02020603050405020304" pitchFamily="18" charset="0"/>
                      </a:endParaRPr>
                    </a:p>
                  </a:txBody>
                  <a:tcPr marL="0" marR="0" marT="0" marB="0" anchor="b">
                    <a:lnL>
                      <a:noFill/>
                    </a:lnL>
                    <a:lnR>
                      <a:noFill/>
                    </a:lnR>
                    <a:lnT>
                      <a:noFill/>
                    </a:lnT>
                    <a:lnB>
                      <a:noFill/>
                    </a:lnB>
                    <a:solidFill>
                      <a:srgbClr val="FFFFFF"/>
                    </a:solidFill>
                  </a:tcPr>
                </a:tc>
                <a:tc>
                  <a:txBody>
                    <a:bodyPr/>
                    <a:lstStyle/>
                    <a:p>
                      <a:pPr algn="r"/>
                      <a:r>
                        <a:rPr lang="en-GB" sz="700" spc="-10">
                          <a:solidFill>
                            <a:srgbClr val="000000"/>
                          </a:solidFill>
                          <a:effectLst/>
                          <a:latin typeface="FrankfurtGothic"/>
                          <a:ea typeface="Times New Roman" panose="02020603050405020304" pitchFamily="18" charset="0"/>
                          <a:cs typeface="Times New Roman" panose="02020603050405020304" pitchFamily="18" charset="0"/>
                        </a:rPr>
                        <a:t>178.5</a:t>
                      </a:r>
                      <a:endParaRPr lang="da-DK" sz="900" spc="-10">
                        <a:effectLst/>
                        <a:latin typeface="FrankfurtGothic"/>
                        <a:ea typeface="Times New Roman" panose="02020603050405020304" pitchFamily="18" charset="0"/>
                        <a:cs typeface="Times New Roman" panose="02020603050405020304" pitchFamily="18" charset="0"/>
                      </a:endParaRPr>
                    </a:p>
                  </a:txBody>
                  <a:tcPr marL="0" marR="0" marT="0" marB="0" anchor="b">
                    <a:lnL>
                      <a:noFill/>
                    </a:lnL>
                    <a:lnR>
                      <a:noFill/>
                    </a:lnR>
                    <a:lnT>
                      <a:noFill/>
                    </a:lnT>
                    <a:lnB>
                      <a:noFill/>
                    </a:lnB>
                    <a:solidFill>
                      <a:srgbClr val="FFFFFF"/>
                    </a:solidFill>
                  </a:tcPr>
                </a:tc>
                <a:tc>
                  <a:txBody>
                    <a:bodyPr/>
                    <a:lstStyle/>
                    <a:p>
                      <a:pPr algn="r"/>
                      <a:r>
                        <a:rPr lang="en-GB" sz="700" spc="-10">
                          <a:solidFill>
                            <a:srgbClr val="000000"/>
                          </a:solidFill>
                          <a:effectLst/>
                          <a:latin typeface="FrankfurtGothic"/>
                          <a:ea typeface="Times New Roman" panose="02020603050405020304" pitchFamily="18" charset="0"/>
                          <a:cs typeface="Times New Roman" panose="02020603050405020304" pitchFamily="18" charset="0"/>
                        </a:rPr>
                        <a:t>176.2</a:t>
                      </a:r>
                      <a:endParaRPr lang="da-DK" sz="900" spc="-10">
                        <a:effectLst/>
                        <a:latin typeface="FrankfurtGothic"/>
                        <a:ea typeface="Times New Roman" panose="02020603050405020304" pitchFamily="18" charset="0"/>
                        <a:cs typeface="Times New Roman" panose="02020603050405020304" pitchFamily="18" charset="0"/>
                      </a:endParaRPr>
                    </a:p>
                  </a:txBody>
                  <a:tcPr marL="0" marR="0" marT="0" marB="0" anchor="b">
                    <a:lnL>
                      <a:noFill/>
                    </a:lnL>
                    <a:lnR>
                      <a:noFill/>
                    </a:lnR>
                    <a:lnT>
                      <a:noFill/>
                    </a:lnT>
                    <a:lnB>
                      <a:noFill/>
                    </a:lnB>
                    <a:solidFill>
                      <a:srgbClr val="FFFFFF"/>
                    </a:solidFill>
                  </a:tcPr>
                </a:tc>
                <a:tc>
                  <a:txBody>
                    <a:bodyPr/>
                    <a:lstStyle/>
                    <a:p>
                      <a:pPr algn="r"/>
                      <a:r>
                        <a:rPr lang="en-GB" sz="700" spc="-10">
                          <a:solidFill>
                            <a:srgbClr val="000000"/>
                          </a:solidFill>
                          <a:effectLst/>
                          <a:latin typeface="FrankfurtGothic"/>
                          <a:ea typeface="Times New Roman" panose="02020603050405020304" pitchFamily="18" charset="0"/>
                          <a:cs typeface="Times New Roman" panose="02020603050405020304" pitchFamily="18" charset="0"/>
                        </a:rPr>
                        <a:t>181.2</a:t>
                      </a:r>
                      <a:endParaRPr lang="da-DK" sz="900" spc="-10">
                        <a:effectLst/>
                        <a:latin typeface="FrankfurtGothic"/>
                        <a:ea typeface="Times New Roman" panose="02020603050405020304" pitchFamily="18" charset="0"/>
                        <a:cs typeface="Times New Roman" panose="02020603050405020304" pitchFamily="18" charset="0"/>
                      </a:endParaRPr>
                    </a:p>
                  </a:txBody>
                  <a:tcPr marL="0" marR="0" marT="0" marB="0" anchor="b">
                    <a:lnL>
                      <a:noFill/>
                    </a:lnL>
                    <a:lnR>
                      <a:noFill/>
                    </a:lnR>
                    <a:lnT>
                      <a:noFill/>
                    </a:lnT>
                    <a:lnB>
                      <a:noFill/>
                    </a:lnB>
                    <a:solidFill>
                      <a:srgbClr val="FFFFFF"/>
                    </a:solidFill>
                  </a:tcPr>
                </a:tc>
                <a:tc>
                  <a:txBody>
                    <a:bodyPr/>
                    <a:lstStyle/>
                    <a:p>
                      <a:pPr algn="r"/>
                      <a:r>
                        <a:rPr lang="en-GB" sz="700" spc="-10">
                          <a:solidFill>
                            <a:srgbClr val="000000"/>
                          </a:solidFill>
                          <a:effectLst/>
                          <a:latin typeface="FrankfurtGothic"/>
                          <a:ea typeface="Times New Roman" panose="02020603050405020304" pitchFamily="18" charset="0"/>
                          <a:cs typeface="Times New Roman" panose="02020603050405020304" pitchFamily="18" charset="0"/>
                        </a:rPr>
                        <a:t>176.5</a:t>
                      </a:r>
                      <a:endParaRPr lang="da-DK" sz="900" spc="-10">
                        <a:effectLst/>
                        <a:latin typeface="FrankfurtGothic"/>
                        <a:ea typeface="Times New Roman" panose="02020603050405020304" pitchFamily="18" charset="0"/>
                        <a:cs typeface="Times New Roman" panose="02020603050405020304" pitchFamily="18" charset="0"/>
                      </a:endParaRP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1696230657"/>
                  </a:ext>
                </a:extLst>
              </a:tr>
              <a:tr h="178308">
                <a:tc>
                  <a:txBody>
                    <a:bodyPr/>
                    <a:lstStyle/>
                    <a:p>
                      <a:r>
                        <a:rPr lang="en-GB" sz="700" spc="-10">
                          <a:solidFill>
                            <a:srgbClr val="000000"/>
                          </a:solidFill>
                          <a:effectLst/>
                          <a:latin typeface="FrankfurtGothic"/>
                          <a:ea typeface="Times New Roman" panose="02020603050405020304" pitchFamily="18" charset="0"/>
                          <a:cs typeface="Times New Roman" panose="02020603050405020304" pitchFamily="18" charset="0"/>
                        </a:rPr>
                        <a:t>Italy</a:t>
                      </a:r>
                      <a:endParaRPr lang="da-DK" sz="900" spc="-10">
                        <a:effectLst/>
                        <a:latin typeface="FrankfurtGothic"/>
                        <a:ea typeface="Times New Roman" panose="02020603050405020304" pitchFamily="18" charset="0"/>
                        <a:cs typeface="Times New Roman" panose="02020603050405020304" pitchFamily="18" charset="0"/>
                      </a:endParaRPr>
                    </a:p>
                  </a:txBody>
                  <a:tcPr marL="0" marR="0" marT="0" marB="0">
                    <a:lnL>
                      <a:noFill/>
                    </a:lnL>
                    <a:lnR>
                      <a:noFill/>
                    </a:lnR>
                    <a:lnT>
                      <a:noFill/>
                    </a:lnT>
                    <a:lnB w="12700" cap="flat" cmpd="sng" algn="ctr">
                      <a:solidFill>
                        <a:srgbClr val="7F9C90"/>
                      </a:solidFill>
                      <a:prstDash val="solid"/>
                      <a:round/>
                      <a:headEnd type="none" w="med" len="med"/>
                      <a:tailEnd type="none" w="med" len="med"/>
                    </a:lnB>
                    <a:solidFill>
                      <a:srgbClr val="FFFFFF"/>
                    </a:solidFill>
                  </a:tcPr>
                </a:tc>
                <a:tc>
                  <a:txBody>
                    <a:bodyPr/>
                    <a:lstStyle/>
                    <a:p>
                      <a:pPr algn="r"/>
                      <a:r>
                        <a:rPr lang="en-GB" sz="700" spc="-10">
                          <a:solidFill>
                            <a:srgbClr val="000000"/>
                          </a:solidFill>
                          <a:effectLst/>
                          <a:latin typeface="FrankfurtGothic"/>
                          <a:ea typeface="Times New Roman" panose="02020603050405020304" pitchFamily="18" charset="0"/>
                          <a:cs typeface="Times New Roman" panose="02020603050405020304" pitchFamily="18" charset="0"/>
                        </a:rPr>
                        <a:t>106.6</a:t>
                      </a:r>
                      <a:endParaRPr lang="da-DK" sz="900" spc="-10">
                        <a:effectLst/>
                        <a:latin typeface="FrankfurtGothic"/>
                        <a:ea typeface="Times New Roman" panose="02020603050405020304" pitchFamily="18" charset="0"/>
                        <a:cs typeface="Times New Roman" panose="02020603050405020304" pitchFamily="18" charset="0"/>
                      </a:endParaRPr>
                    </a:p>
                  </a:txBody>
                  <a:tcPr marL="0" marR="0" marT="0" marB="0">
                    <a:lnL>
                      <a:noFill/>
                    </a:lnL>
                    <a:lnR>
                      <a:noFill/>
                    </a:lnR>
                    <a:lnT>
                      <a:noFill/>
                    </a:lnT>
                    <a:lnB w="12700" cap="flat" cmpd="sng" algn="ctr">
                      <a:solidFill>
                        <a:srgbClr val="7F9C90"/>
                      </a:solidFill>
                      <a:prstDash val="solid"/>
                      <a:round/>
                      <a:headEnd type="none" w="med" len="med"/>
                      <a:tailEnd type="none" w="med" len="med"/>
                    </a:lnB>
                    <a:solidFill>
                      <a:srgbClr val="FFFFFF"/>
                    </a:solidFill>
                  </a:tcPr>
                </a:tc>
                <a:tc>
                  <a:txBody>
                    <a:bodyPr/>
                    <a:lstStyle/>
                    <a:p>
                      <a:pPr algn="r"/>
                      <a:r>
                        <a:rPr lang="en-GB" sz="700" spc="-10">
                          <a:solidFill>
                            <a:srgbClr val="000000"/>
                          </a:solidFill>
                          <a:effectLst/>
                          <a:latin typeface="FrankfurtGothic"/>
                          <a:ea typeface="Times New Roman" panose="02020603050405020304" pitchFamily="18" charset="0"/>
                          <a:cs typeface="Times New Roman" panose="02020603050405020304" pitchFamily="18" charset="0"/>
                        </a:rPr>
                        <a:t>103.9</a:t>
                      </a:r>
                      <a:endParaRPr lang="da-DK" sz="900" spc="-10">
                        <a:effectLst/>
                        <a:latin typeface="FrankfurtGothic"/>
                        <a:ea typeface="Times New Roman" panose="02020603050405020304" pitchFamily="18" charset="0"/>
                        <a:cs typeface="Times New Roman" panose="02020603050405020304" pitchFamily="18" charset="0"/>
                      </a:endParaRPr>
                    </a:p>
                  </a:txBody>
                  <a:tcPr marL="0" marR="0" marT="0" marB="0">
                    <a:lnL>
                      <a:noFill/>
                    </a:lnL>
                    <a:lnR>
                      <a:noFill/>
                    </a:lnR>
                    <a:lnT>
                      <a:noFill/>
                    </a:lnT>
                    <a:lnB w="12700" cap="flat" cmpd="sng" algn="ctr">
                      <a:solidFill>
                        <a:srgbClr val="7F9C90"/>
                      </a:solidFill>
                      <a:prstDash val="solid"/>
                      <a:round/>
                      <a:headEnd type="none" w="med" len="med"/>
                      <a:tailEnd type="none" w="med" len="med"/>
                    </a:lnB>
                    <a:solidFill>
                      <a:srgbClr val="FFFFFF"/>
                    </a:solidFill>
                  </a:tcPr>
                </a:tc>
                <a:tc>
                  <a:txBody>
                    <a:bodyPr/>
                    <a:lstStyle/>
                    <a:p>
                      <a:pPr algn="r"/>
                      <a:r>
                        <a:rPr lang="en-GB" sz="700" spc="-10">
                          <a:solidFill>
                            <a:srgbClr val="000000"/>
                          </a:solidFill>
                          <a:effectLst/>
                          <a:latin typeface="FrankfurtGothic"/>
                          <a:ea typeface="Times New Roman" panose="02020603050405020304" pitchFamily="18" charset="0"/>
                          <a:cs typeface="Times New Roman" panose="02020603050405020304" pitchFamily="18" charset="0"/>
                        </a:rPr>
                        <a:t>106.2</a:t>
                      </a:r>
                      <a:endParaRPr lang="da-DK" sz="900" spc="-10">
                        <a:effectLst/>
                        <a:latin typeface="FrankfurtGothic"/>
                        <a:ea typeface="Times New Roman" panose="02020603050405020304" pitchFamily="18" charset="0"/>
                        <a:cs typeface="Times New Roman" panose="02020603050405020304" pitchFamily="18" charset="0"/>
                      </a:endParaRPr>
                    </a:p>
                  </a:txBody>
                  <a:tcPr marL="0" marR="0" marT="0" marB="0">
                    <a:lnL>
                      <a:noFill/>
                    </a:lnL>
                    <a:lnR>
                      <a:noFill/>
                    </a:lnR>
                    <a:lnT>
                      <a:noFill/>
                    </a:lnT>
                    <a:lnB w="12700" cap="flat" cmpd="sng" algn="ctr">
                      <a:solidFill>
                        <a:srgbClr val="7F9C90"/>
                      </a:solidFill>
                      <a:prstDash val="solid"/>
                      <a:round/>
                      <a:headEnd type="none" w="med" len="med"/>
                      <a:tailEnd type="none" w="med" len="med"/>
                    </a:lnB>
                    <a:solidFill>
                      <a:srgbClr val="FFFFFF"/>
                    </a:solidFill>
                  </a:tcPr>
                </a:tc>
                <a:tc>
                  <a:txBody>
                    <a:bodyPr/>
                    <a:lstStyle/>
                    <a:p>
                      <a:pPr algn="r"/>
                      <a:r>
                        <a:rPr lang="en-GB" sz="700" spc="-10">
                          <a:solidFill>
                            <a:srgbClr val="000000"/>
                          </a:solidFill>
                          <a:effectLst/>
                          <a:latin typeface="FrankfurtGothic"/>
                          <a:ea typeface="Times New Roman" panose="02020603050405020304" pitchFamily="18" charset="0"/>
                          <a:cs typeface="Times New Roman" panose="02020603050405020304" pitchFamily="18" charset="0"/>
                        </a:rPr>
                        <a:t>116.7</a:t>
                      </a:r>
                      <a:endParaRPr lang="da-DK" sz="900" spc="-10">
                        <a:effectLst/>
                        <a:latin typeface="FrankfurtGothic"/>
                        <a:ea typeface="Times New Roman" panose="02020603050405020304" pitchFamily="18" charset="0"/>
                        <a:cs typeface="Times New Roman" panose="02020603050405020304" pitchFamily="18" charset="0"/>
                      </a:endParaRPr>
                    </a:p>
                  </a:txBody>
                  <a:tcPr marL="0" marR="0" marT="0" marB="0">
                    <a:lnL>
                      <a:noFill/>
                    </a:lnL>
                    <a:lnR>
                      <a:noFill/>
                    </a:lnR>
                    <a:lnT>
                      <a:noFill/>
                    </a:lnT>
                    <a:lnB w="12700" cap="flat" cmpd="sng" algn="ctr">
                      <a:solidFill>
                        <a:srgbClr val="7F9C90"/>
                      </a:solidFill>
                      <a:prstDash val="solid"/>
                      <a:round/>
                      <a:headEnd type="none" w="med" len="med"/>
                      <a:tailEnd type="none" w="med" len="med"/>
                    </a:lnB>
                    <a:solidFill>
                      <a:srgbClr val="FFFFFF"/>
                    </a:solidFill>
                  </a:tcPr>
                </a:tc>
                <a:tc>
                  <a:txBody>
                    <a:bodyPr/>
                    <a:lstStyle/>
                    <a:p>
                      <a:pPr algn="r"/>
                      <a:r>
                        <a:rPr lang="en-GB" sz="700" spc="-10">
                          <a:solidFill>
                            <a:srgbClr val="000000"/>
                          </a:solidFill>
                          <a:effectLst/>
                          <a:latin typeface="FrankfurtGothic"/>
                          <a:ea typeface="Times New Roman" panose="02020603050405020304" pitchFamily="18" charset="0"/>
                          <a:cs typeface="Times New Roman" panose="02020603050405020304" pitchFamily="18" charset="0"/>
                        </a:rPr>
                        <a:t>119.3</a:t>
                      </a:r>
                      <a:endParaRPr lang="da-DK" sz="900" spc="-10">
                        <a:effectLst/>
                        <a:latin typeface="FrankfurtGothic"/>
                        <a:ea typeface="Times New Roman" panose="02020603050405020304" pitchFamily="18" charset="0"/>
                        <a:cs typeface="Times New Roman" panose="02020603050405020304" pitchFamily="18" charset="0"/>
                      </a:endParaRPr>
                    </a:p>
                  </a:txBody>
                  <a:tcPr marL="0" marR="0" marT="0" marB="0">
                    <a:lnL>
                      <a:noFill/>
                    </a:lnL>
                    <a:lnR>
                      <a:noFill/>
                    </a:lnR>
                    <a:lnT>
                      <a:noFill/>
                    </a:lnT>
                    <a:lnB w="12700" cap="flat" cmpd="sng" algn="ctr">
                      <a:solidFill>
                        <a:srgbClr val="7F9C90"/>
                      </a:solidFill>
                      <a:prstDash val="solid"/>
                      <a:round/>
                      <a:headEnd type="none" w="med" len="med"/>
                      <a:tailEnd type="none" w="med" len="med"/>
                    </a:lnB>
                    <a:solidFill>
                      <a:srgbClr val="FFFFFF"/>
                    </a:solidFill>
                  </a:tcPr>
                </a:tc>
                <a:tc>
                  <a:txBody>
                    <a:bodyPr/>
                    <a:lstStyle/>
                    <a:p>
                      <a:pPr algn="r"/>
                      <a:r>
                        <a:rPr lang="en-GB" sz="700" spc="-10">
                          <a:solidFill>
                            <a:srgbClr val="000000"/>
                          </a:solidFill>
                          <a:effectLst/>
                          <a:latin typeface="FrankfurtGothic"/>
                          <a:ea typeface="Times New Roman" panose="02020603050405020304" pitchFamily="18" charset="0"/>
                          <a:cs typeface="Times New Roman" panose="02020603050405020304" pitchFamily="18" charset="0"/>
                        </a:rPr>
                        <a:t>119.7</a:t>
                      </a:r>
                      <a:endParaRPr lang="da-DK" sz="900" spc="-10">
                        <a:effectLst/>
                        <a:latin typeface="FrankfurtGothic"/>
                        <a:ea typeface="Times New Roman" panose="02020603050405020304" pitchFamily="18" charset="0"/>
                        <a:cs typeface="Times New Roman" panose="02020603050405020304" pitchFamily="18" charset="0"/>
                      </a:endParaRPr>
                    </a:p>
                  </a:txBody>
                  <a:tcPr marL="0" marR="0" marT="0" marB="0">
                    <a:lnL>
                      <a:noFill/>
                    </a:lnL>
                    <a:lnR>
                      <a:noFill/>
                    </a:lnR>
                    <a:lnT>
                      <a:noFill/>
                    </a:lnT>
                    <a:lnB w="12700" cap="flat" cmpd="sng" algn="ctr">
                      <a:solidFill>
                        <a:srgbClr val="7F9C90"/>
                      </a:solidFill>
                      <a:prstDash val="solid"/>
                      <a:round/>
                      <a:headEnd type="none" w="med" len="med"/>
                      <a:tailEnd type="none" w="med" len="med"/>
                    </a:lnB>
                    <a:solidFill>
                      <a:srgbClr val="FFFFFF"/>
                    </a:solidFill>
                  </a:tcPr>
                </a:tc>
                <a:tc>
                  <a:txBody>
                    <a:bodyPr/>
                    <a:lstStyle/>
                    <a:p>
                      <a:pPr algn="r"/>
                      <a:r>
                        <a:rPr lang="en-GB" sz="700" spc="-10">
                          <a:solidFill>
                            <a:srgbClr val="000000"/>
                          </a:solidFill>
                          <a:effectLst/>
                          <a:latin typeface="FrankfurtGothic"/>
                          <a:ea typeface="Times New Roman" panose="02020603050405020304" pitchFamily="18" charset="0"/>
                          <a:cs typeface="Times New Roman" panose="02020603050405020304" pitchFamily="18" charset="0"/>
                        </a:rPr>
                        <a:t>126.5</a:t>
                      </a:r>
                      <a:endParaRPr lang="da-DK" sz="900" spc="-10">
                        <a:effectLst/>
                        <a:latin typeface="FrankfurtGothic"/>
                        <a:ea typeface="Times New Roman" panose="02020603050405020304" pitchFamily="18" charset="0"/>
                        <a:cs typeface="Times New Roman" panose="02020603050405020304" pitchFamily="18" charset="0"/>
                      </a:endParaRPr>
                    </a:p>
                  </a:txBody>
                  <a:tcPr marL="0" marR="0" marT="0" marB="0">
                    <a:lnL>
                      <a:noFill/>
                    </a:lnL>
                    <a:lnR>
                      <a:noFill/>
                    </a:lnR>
                    <a:lnT>
                      <a:noFill/>
                    </a:lnT>
                    <a:lnB w="12700" cap="flat" cmpd="sng" algn="ctr">
                      <a:solidFill>
                        <a:srgbClr val="7F9C90"/>
                      </a:solidFill>
                      <a:prstDash val="solid"/>
                      <a:round/>
                      <a:headEnd type="none" w="med" len="med"/>
                      <a:tailEnd type="none" w="med" len="med"/>
                    </a:lnB>
                    <a:solidFill>
                      <a:srgbClr val="FFFFFF"/>
                    </a:solidFill>
                  </a:tcPr>
                </a:tc>
                <a:tc>
                  <a:txBody>
                    <a:bodyPr/>
                    <a:lstStyle/>
                    <a:p>
                      <a:pPr algn="r"/>
                      <a:r>
                        <a:rPr lang="en-GB" sz="700" spc="-10">
                          <a:solidFill>
                            <a:srgbClr val="000000"/>
                          </a:solidFill>
                          <a:effectLst/>
                          <a:latin typeface="FrankfurtGothic"/>
                          <a:ea typeface="Times New Roman" panose="02020603050405020304" pitchFamily="18" charset="0"/>
                          <a:cs typeface="Times New Roman" panose="02020603050405020304" pitchFamily="18" charset="0"/>
                        </a:rPr>
                        <a:t>132.5</a:t>
                      </a:r>
                      <a:endParaRPr lang="da-DK" sz="900" spc="-10">
                        <a:effectLst/>
                        <a:latin typeface="FrankfurtGothic"/>
                        <a:ea typeface="Times New Roman" panose="02020603050405020304" pitchFamily="18" charset="0"/>
                        <a:cs typeface="Times New Roman" panose="02020603050405020304" pitchFamily="18" charset="0"/>
                      </a:endParaRPr>
                    </a:p>
                  </a:txBody>
                  <a:tcPr marL="0" marR="0" marT="0" marB="0">
                    <a:lnL>
                      <a:noFill/>
                    </a:lnL>
                    <a:lnR>
                      <a:noFill/>
                    </a:lnR>
                    <a:lnT>
                      <a:noFill/>
                    </a:lnT>
                    <a:lnB w="12700" cap="flat" cmpd="sng" algn="ctr">
                      <a:solidFill>
                        <a:srgbClr val="7F9C90"/>
                      </a:solidFill>
                      <a:prstDash val="solid"/>
                      <a:round/>
                      <a:headEnd type="none" w="med" len="med"/>
                      <a:tailEnd type="none" w="med" len="med"/>
                    </a:lnB>
                    <a:solidFill>
                      <a:srgbClr val="FFFFFF"/>
                    </a:solidFill>
                  </a:tcPr>
                </a:tc>
                <a:tc>
                  <a:txBody>
                    <a:bodyPr/>
                    <a:lstStyle/>
                    <a:p>
                      <a:pPr algn="r"/>
                      <a:r>
                        <a:rPr lang="en-GB" sz="700" spc="-10">
                          <a:solidFill>
                            <a:srgbClr val="000000"/>
                          </a:solidFill>
                          <a:effectLst/>
                          <a:latin typeface="FrankfurtGothic"/>
                          <a:ea typeface="Times New Roman" panose="02020603050405020304" pitchFamily="18" charset="0"/>
                          <a:cs typeface="Times New Roman" panose="02020603050405020304" pitchFamily="18" charset="0"/>
                        </a:rPr>
                        <a:t>135.3</a:t>
                      </a:r>
                      <a:endParaRPr lang="da-DK" sz="900" spc="-10">
                        <a:effectLst/>
                        <a:latin typeface="FrankfurtGothic"/>
                        <a:ea typeface="Times New Roman" panose="02020603050405020304" pitchFamily="18" charset="0"/>
                        <a:cs typeface="Times New Roman" panose="02020603050405020304" pitchFamily="18" charset="0"/>
                      </a:endParaRPr>
                    </a:p>
                  </a:txBody>
                  <a:tcPr marL="0" marR="0" marT="0" marB="0">
                    <a:lnL>
                      <a:noFill/>
                    </a:lnL>
                    <a:lnR>
                      <a:noFill/>
                    </a:lnR>
                    <a:lnT>
                      <a:noFill/>
                    </a:lnT>
                    <a:lnB w="12700" cap="flat" cmpd="sng" algn="ctr">
                      <a:solidFill>
                        <a:srgbClr val="7F9C90"/>
                      </a:solidFill>
                      <a:prstDash val="solid"/>
                      <a:round/>
                      <a:headEnd type="none" w="med" len="med"/>
                      <a:tailEnd type="none" w="med" len="med"/>
                    </a:lnB>
                    <a:solidFill>
                      <a:srgbClr val="FFFFFF"/>
                    </a:solidFill>
                  </a:tcPr>
                </a:tc>
                <a:tc>
                  <a:txBody>
                    <a:bodyPr/>
                    <a:lstStyle/>
                    <a:p>
                      <a:pPr algn="r"/>
                      <a:r>
                        <a:rPr lang="en-GB" sz="700" spc="-10">
                          <a:solidFill>
                            <a:srgbClr val="000000"/>
                          </a:solidFill>
                          <a:effectLst/>
                          <a:latin typeface="FrankfurtGothic"/>
                          <a:ea typeface="Times New Roman" panose="02020603050405020304" pitchFamily="18" charset="0"/>
                          <a:cs typeface="Times New Roman" panose="02020603050405020304" pitchFamily="18" charset="0"/>
                        </a:rPr>
                        <a:t>135.4</a:t>
                      </a:r>
                      <a:endParaRPr lang="da-DK" sz="900" spc="-10">
                        <a:effectLst/>
                        <a:latin typeface="FrankfurtGothic"/>
                        <a:ea typeface="Times New Roman" panose="02020603050405020304" pitchFamily="18" charset="0"/>
                        <a:cs typeface="Times New Roman" panose="02020603050405020304" pitchFamily="18" charset="0"/>
                      </a:endParaRPr>
                    </a:p>
                  </a:txBody>
                  <a:tcPr marL="0" marR="0" marT="0" marB="0">
                    <a:lnL>
                      <a:noFill/>
                    </a:lnL>
                    <a:lnR>
                      <a:noFill/>
                    </a:lnR>
                    <a:lnT>
                      <a:noFill/>
                    </a:lnT>
                    <a:lnB w="12700" cap="flat" cmpd="sng" algn="ctr">
                      <a:solidFill>
                        <a:srgbClr val="7F9C90"/>
                      </a:solidFill>
                      <a:prstDash val="solid"/>
                      <a:round/>
                      <a:headEnd type="none" w="med" len="med"/>
                      <a:tailEnd type="none" w="med" len="med"/>
                    </a:lnB>
                    <a:solidFill>
                      <a:srgbClr val="FFFFFF"/>
                    </a:solidFill>
                  </a:tcPr>
                </a:tc>
                <a:tc>
                  <a:txBody>
                    <a:bodyPr/>
                    <a:lstStyle/>
                    <a:p>
                      <a:pPr algn="r"/>
                      <a:r>
                        <a:rPr lang="en-GB" sz="700" spc="-10">
                          <a:solidFill>
                            <a:srgbClr val="000000"/>
                          </a:solidFill>
                          <a:effectLst/>
                          <a:latin typeface="FrankfurtGothic"/>
                          <a:ea typeface="Times New Roman" panose="02020603050405020304" pitchFamily="18" charset="0"/>
                          <a:cs typeface="Times New Roman" panose="02020603050405020304" pitchFamily="18" charset="0"/>
                        </a:rPr>
                        <a:t>134.7</a:t>
                      </a:r>
                      <a:endParaRPr lang="da-DK" sz="900" spc="-10">
                        <a:effectLst/>
                        <a:latin typeface="FrankfurtGothic"/>
                        <a:ea typeface="Times New Roman" panose="02020603050405020304" pitchFamily="18" charset="0"/>
                        <a:cs typeface="Times New Roman" panose="02020603050405020304" pitchFamily="18" charset="0"/>
                      </a:endParaRPr>
                    </a:p>
                  </a:txBody>
                  <a:tcPr marL="0" marR="0" marT="0" marB="0">
                    <a:lnL>
                      <a:noFill/>
                    </a:lnL>
                    <a:lnR>
                      <a:noFill/>
                    </a:lnR>
                    <a:lnT>
                      <a:noFill/>
                    </a:lnT>
                    <a:lnB w="12700" cap="flat" cmpd="sng" algn="ctr">
                      <a:solidFill>
                        <a:srgbClr val="7F9C90"/>
                      </a:solidFill>
                      <a:prstDash val="solid"/>
                      <a:round/>
                      <a:headEnd type="none" w="med" len="med"/>
                      <a:tailEnd type="none" w="med" len="med"/>
                    </a:lnB>
                    <a:solidFill>
                      <a:srgbClr val="FFFFFF"/>
                    </a:solidFill>
                  </a:tcPr>
                </a:tc>
                <a:tc>
                  <a:txBody>
                    <a:bodyPr/>
                    <a:lstStyle/>
                    <a:p>
                      <a:pPr algn="r"/>
                      <a:r>
                        <a:rPr lang="en-GB" sz="700" spc="-10">
                          <a:solidFill>
                            <a:srgbClr val="000000"/>
                          </a:solidFill>
                          <a:effectLst/>
                          <a:latin typeface="FrankfurtGothic"/>
                          <a:ea typeface="Times New Roman" panose="02020603050405020304" pitchFamily="18" charset="0"/>
                          <a:cs typeface="Times New Roman" panose="02020603050405020304" pitchFamily="18" charset="0"/>
                        </a:rPr>
                        <a:t>134.0</a:t>
                      </a:r>
                      <a:endParaRPr lang="da-DK" sz="900" spc="-10">
                        <a:effectLst/>
                        <a:latin typeface="FrankfurtGothic"/>
                        <a:ea typeface="Times New Roman" panose="02020603050405020304" pitchFamily="18" charset="0"/>
                        <a:cs typeface="Times New Roman" panose="02020603050405020304" pitchFamily="18" charset="0"/>
                      </a:endParaRPr>
                    </a:p>
                  </a:txBody>
                  <a:tcPr marL="0" marR="0" marT="0" marB="0">
                    <a:lnL>
                      <a:noFill/>
                    </a:lnL>
                    <a:lnR>
                      <a:noFill/>
                    </a:lnR>
                    <a:lnT>
                      <a:noFill/>
                    </a:lnT>
                    <a:lnB w="12700" cap="flat" cmpd="sng" algn="ctr">
                      <a:solidFill>
                        <a:srgbClr val="7F9C90"/>
                      </a:solidFill>
                      <a:prstDash val="solid"/>
                      <a:round/>
                      <a:headEnd type="none" w="med" len="med"/>
                      <a:tailEnd type="none" w="med" len="med"/>
                    </a:lnB>
                    <a:solidFill>
                      <a:srgbClr val="FFFFFF"/>
                    </a:solidFill>
                  </a:tcPr>
                </a:tc>
                <a:tc>
                  <a:txBody>
                    <a:bodyPr/>
                    <a:lstStyle/>
                    <a:p>
                      <a:pPr algn="r"/>
                      <a:r>
                        <a:rPr lang="en-GB" sz="700" spc="-10">
                          <a:solidFill>
                            <a:srgbClr val="000000"/>
                          </a:solidFill>
                          <a:effectLst/>
                          <a:latin typeface="FrankfurtGothic"/>
                          <a:ea typeface="Times New Roman" panose="02020603050405020304" pitchFamily="18" charset="0"/>
                          <a:cs typeface="Times New Roman" panose="02020603050405020304" pitchFamily="18" charset="0"/>
                        </a:rPr>
                        <a:t>134.8</a:t>
                      </a:r>
                      <a:endParaRPr lang="da-DK" sz="900" spc="-10">
                        <a:effectLst/>
                        <a:latin typeface="FrankfurtGothic"/>
                        <a:ea typeface="Times New Roman" panose="02020603050405020304" pitchFamily="18" charset="0"/>
                        <a:cs typeface="Times New Roman" panose="02020603050405020304" pitchFamily="18" charset="0"/>
                      </a:endParaRPr>
                    </a:p>
                  </a:txBody>
                  <a:tcPr marL="0" marR="0" marT="0" marB="0">
                    <a:lnL>
                      <a:noFill/>
                    </a:lnL>
                    <a:lnR>
                      <a:noFill/>
                    </a:lnR>
                    <a:lnT>
                      <a:noFill/>
                    </a:lnT>
                    <a:lnB w="12700" cap="flat" cmpd="sng" algn="ctr">
                      <a:solidFill>
                        <a:srgbClr val="7F9C90"/>
                      </a:solidFill>
                      <a:prstDash val="solid"/>
                      <a:round/>
                      <a:headEnd type="none" w="med" len="med"/>
                      <a:tailEnd type="none" w="med" len="med"/>
                    </a:lnB>
                    <a:solidFill>
                      <a:srgbClr val="FFFFFF"/>
                    </a:solidFill>
                  </a:tcPr>
                </a:tc>
                <a:tc>
                  <a:txBody>
                    <a:bodyPr/>
                    <a:lstStyle/>
                    <a:p>
                      <a:pPr algn="r"/>
                      <a:r>
                        <a:rPr lang="en-GB" sz="700" spc="-10" dirty="0">
                          <a:solidFill>
                            <a:srgbClr val="000000"/>
                          </a:solidFill>
                          <a:effectLst/>
                          <a:latin typeface="FrankfurtGothic"/>
                          <a:ea typeface="Times New Roman" panose="02020603050405020304" pitchFamily="18" charset="0"/>
                          <a:cs typeface="Times New Roman" panose="02020603050405020304" pitchFamily="18" charset="0"/>
                        </a:rPr>
                        <a:t>134.8</a:t>
                      </a:r>
                      <a:endParaRPr lang="da-DK" sz="900" spc="-10" dirty="0">
                        <a:effectLst/>
                        <a:latin typeface="FrankfurtGothic"/>
                        <a:ea typeface="Times New Roman" panose="02020603050405020304" pitchFamily="18" charset="0"/>
                        <a:cs typeface="Times New Roman" panose="02020603050405020304" pitchFamily="18" charset="0"/>
                      </a:endParaRPr>
                    </a:p>
                  </a:txBody>
                  <a:tcPr marL="0" marR="0" marT="0" marB="0">
                    <a:lnL>
                      <a:noFill/>
                    </a:lnL>
                    <a:lnR>
                      <a:noFill/>
                    </a:lnR>
                    <a:lnT>
                      <a:noFill/>
                    </a:lnT>
                    <a:lnB w="12700" cap="flat" cmpd="sng" algn="ctr">
                      <a:solidFill>
                        <a:srgbClr val="7F9C90"/>
                      </a:solidFill>
                      <a:prstDash val="solid"/>
                      <a:round/>
                      <a:headEnd type="none" w="med" len="med"/>
                      <a:tailEnd type="none" w="med" len="med"/>
                    </a:lnB>
                    <a:solidFill>
                      <a:srgbClr val="FFFFFF"/>
                    </a:solidFill>
                  </a:tcPr>
                </a:tc>
                <a:extLst>
                  <a:ext uri="{0D108BD9-81ED-4DB2-BD59-A6C34878D82A}">
                    <a16:rowId xmlns:a16="http://schemas.microsoft.com/office/drawing/2014/main" val="2984560568"/>
                  </a:ext>
                </a:extLst>
              </a:tr>
            </a:tbl>
          </a:graphicData>
        </a:graphic>
      </p:graphicFrame>
      <p:sp>
        <p:nvSpPr>
          <p:cNvPr id="7" name="Tekstfelt 6">
            <a:extLst>
              <a:ext uri="{FF2B5EF4-FFF2-40B4-BE49-F238E27FC236}">
                <a16:creationId xmlns:a16="http://schemas.microsoft.com/office/drawing/2014/main" id="{B2E4BC41-A5CD-4728-8F8C-6A4EE32A10E5}"/>
              </a:ext>
            </a:extLst>
          </p:cNvPr>
          <p:cNvSpPr txBox="1"/>
          <p:nvPr/>
        </p:nvSpPr>
        <p:spPr>
          <a:xfrm>
            <a:off x="3515968" y="4517191"/>
            <a:ext cx="6097656" cy="276999"/>
          </a:xfrm>
          <a:prstGeom prst="rect">
            <a:avLst/>
          </a:prstGeom>
          <a:noFill/>
        </p:spPr>
        <p:txBody>
          <a:bodyPr wrap="square">
            <a:spAutoFit/>
          </a:bodyPr>
          <a:lstStyle/>
          <a:p>
            <a:pPr>
              <a:spcBef>
                <a:spcPts val="200"/>
              </a:spcBef>
              <a:spcAft>
                <a:spcPts val="1450"/>
              </a:spcAft>
            </a:pPr>
            <a:r>
              <a:rPr lang="en-GB" sz="1200" spc="-10">
                <a:effectLst/>
                <a:latin typeface="Times New Roman" panose="02020603050405020304" pitchFamily="18" charset="0"/>
                <a:ea typeface="Times New Roman" panose="02020603050405020304" pitchFamily="18" charset="0"/>
                <a:cs typeface="Times New Roman" panose="02020603050405020304" pitchFamily="18" charset="0"/>
              </a:rPr>
              <a:t>Source: OECD Economic Outlook No. 107 Database, (Edition 2020/1).</a:t>
            </a:r>
            <a:endParaRPr lang="da-DK" sz="1200" spc="-1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0" name="Tekstfelt 9">
            <a:extLst>
              <a:ext uri="{FF2B5EF4-FFF2-40B4-BE49-F238E27FC236}">
                <a16:creationId xmlns:a16="http://schemas.microsoft.com/office/drawing/2014/main" id="{932AF2BC-ADC8-484A-A89E-826114C0ED56}"/>
              </a:ext>
            </a:extLst>
          </p:cNvPr>
          <p:cNvSpPr txBox="1"/>
          <p:nvPr/>
        </p:nvSpPr>
        <p:spPr>
          <a:xfrm>
            <a:off x="3515968" y="2174316"/>
            <a:ext cx="6097656" cy="233397"/>
          </a:xfrm>
          <a:prstGeom prst="rect">
            <a:avLst/>
          </a:prstGeom>
          <a:noFill/>
        </p:spPr>
        <p:txBody>
          <a:bodyPr wrap="square">
            <a:spAutoFit/>
          </a:bodyPr>
          <a:lstStyle/>
          <a:p>
            <a:pPr algn="just">
              <a:lnSpc>
                <a:spcPts val="1100"/>
              </a:lnSpc>
              <a:spcAft>
                <a:spcPts val="600"/>
              </a:spcAft>
              <a:tabLst>
                <a:tab pos="161925" algn="l"/>
              </a:tabLst>
            </a:pPr>
            <a:r>
              <a:rPr lang="en-GB" sz="1000" spc="-10" dirty="0">
                <a:effectLst/>
                <a:latin typeface="Times New Roman" panose="02020603050405020304" pitchFamily="18" charset="0"/>
                <a:ea typeface="Times New Roman" panose="02020603050405020304" pitchFamily="18" charset="0"/>
                <a:cs typeface="Times New Roman" panose="02020603050405020304" pitchFamily="18" charset="0"/>
              </a:rPr>
              <a:t>Table 3.1: Selected fiscal indicators (as a percentage of GDP), 2006-2019</a:t>
            </a:r>
            <a:endParaRPr lang="da-DK" sz="1000" spc="-1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157718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 2">
            <a:extLst>
              <a:ext uri="{FF2B5EF4-FFF2-40B4-BE49-F238E27FC236}">
                <a16:creationId xmlns:a16="http://schemas.microsoft.com/office/drawing/2014/main" id="{1A6668FD-2F55-4A35-8F87-77B83C38A35C}"/>
              </a:ext>
            </a:extLst>
          </p:cNvPr>
          <p:cNvGraphicFramePr>
            <a:graphicFrameLocks noGrp="1"/>
          </p:cNvGraphicFramePr>
          <p:nvPr>
            <p:extLst>
              <p:ext uri="{D42A27DB-BD31-4B8C-83A1-F6EECF244321}">
                <p14:modId xmlns:p14="http://schemas.microsoft.com/office/powerpoint/2010/main" val="2826701393"/>
              </p:ext>
            </p:extLst>
          </p:nvPr>
        </p:nvGraphicFramePr>
        <p:xfrm>
          <a:off x="3678099" y="2287118"/>
          <a:ext cx="4676775" cy="1925955"/>
        </p:xfrm>
        <a:graphic>
          <a:graphicData uri="http://schemas.openxmlformats.org/drawingml/2006/table">
            <a:tbl>
              <a:tblPr firstRow="1" firstCol="1" bandRow="1"/>
              <a:tblGrid>
                <a:gridCol w="990428">
                  <a:extLst>
                    <a:ext uri="{9D8B030D-6E8A-4147-A177-3AD203B41FA5}">
                      <a16:colId xmlns:a16="http://schemas.microsoft.com/office/drawing/2014/main" val="1962529360"/>
                    </a:ext>
                  </a:extLst>
                </a:gridCol>
                <a:gridCol w="526621">
                  <a:extLst>
                    <a:ext uri="{9D8B030D-6E8A-4147-A177-3AD203B41FA5}">
                      <a16:colId xmlns:a16="http://schemas.microsoft.com/office/drawing/2014/main" val="492613924"/>
                    </a:ext>
                  </a:extLst>
                </a:gridCol>
                <a:gridCol w="526621">
                  <a:extLst>
                    <a:ext uri="{9D8B030D-6E8A-4147-A177-3AD203B41FA5}">
                      <a16:colId xmlns:a16="http://schemas.microsoft.com/office/drawing/2014/main" val="1063368121"/>
                    </a:ext>
                  </a:extLst>
                </a:gridCol>
                <a:gridCol w="526621">
                  <a:extLst>
                    <a:ext uri="{9D8B030D-6E8A-4147-A177-3AD203B41FA5}">
                      <a16:colId xmlns:a16="http://schemas.microsoft.com/office/drawing/2014/main" val="3465019340"/>
                    </a:ext>
                  </a:extLst>
                </a:gridCol>
                <a:gridCol w="526621">
                  <a:extLst>
                    <a:ext uri="{9D8B030D-6E8A-4147-A177-3AD203B41FA5}">
                      <a16:colId xmlns:a16="http://schemas.microsoft.com/office/drawing/2014/main" val="601024014"/>
                    </a:ext>
                  </a:extLst>
                </a:gridCol>
                <a:gridCol w="526621">
                  <a:extLst>
                    <a:ext uri="{9D8B030D-6E8A-4147-A177-3AD203B41FA5}">
                      <a16:colId xmlns:a16="http://schemas.microsoft.com/office/drawing/2014/main" val="2286727439"/>
                    </a:ext>
                  </a:extLst>
                </a:gridCol>
                <a:gridCol w="526621">
                  <a:extLst>
                    <a:ext uri="{9D8B030D-6E8A-4147-A177-3AD203B41FA5}">
                      <a16:colId xmlns:a16="http://schemas.microsoft.com/office/drawing/2014/main" val="3060117468"/>
                    </a:ext>
                  </a:extLst>
                </a:gridCol>
                <a:gridCol w="526621">
                  <a:extLst>
                    <a:ext uri="{9D8B030D-6E8A-4147-A177-3AD203B41FA5}">
                      <a16:colId xmlns:a16="http://schemas.microsoft.com/office/drawing/2014/main" val="1931403666"/>
                    </a:ext>
                  </a:extLst>
                </a:gridCol>
              </a:tblGrid>
              <a:tr h="0">
                <a:tc>
                  <a:txBody>
                    <a:bodyPr/>
                    <a:lstStyle/>
                    <a:p>
                      <a:endParaRPr lang="da-DK" sz="1000">
                        <a:effectLst/>
                        <a:latin typeface="Times New Roman" panose="02020603050405020304" pitchFamily="18" charset="0"/>
                      </a:endParaRPr>
                    </a:p>
                  </a:txBody>
                  <a:tcPr marL="44450" marR="44450" marT="0" marB="0">
                    <a:lnL>
                      <a:noFill/>
                    </a:lnL>
                    <a:lnR>
                      <a:noFill/>
                    </a:lnR>
                    <a:lnT w="12700" cap="flat" cmpd="sng" algn="ctr">
                      <a:solidFill>
                        <a:srgbClr val="7F9C90"/>
                      </a:solidFill>
                      <a:prstDash val="solid"/>
                      <a:round/>
                      <a:headEnd type="none" w="med" len="med"/>
                      <a:tailEnd type="none" w="med" len="med"/>
                    </a:lnT>
                    <a:lnB w="12700" cap="flat" cmpd="sng" algn="ctr">
                      <a:solidFill>
                        <a:srgbClr val="7F9C90"/>
                      </a:solidFill>
                      <a:prstDash val="solid"/>
                      <a:round/>
                      <a:headEnd type="none" w="med" len="med"/>
                      <a:tailEnd type="none" w="med" len="med"/>
                    </a:lnB>
                  </a:tcPr>
                </a:tc>
                <a:tc>
                  <a:txBody>
                    <a:bodyPr/>
                    <a:lstStyle/>
                    <a:p>
                      <a:pPr algn="ctr"/>
                      <a:r>
                        <a:rPr lang="en-GB" sz="900" spc="-10">
                          <a:effectLst/>
                          <a:latin typeface="FrankfurtGothic"/>
                          <a:ea typeface="Times New Roman" panose="02020603050405020304" pitchFamily="18" charset="0"/>
                          <a:cs typeface="Times New Roman" panose="02020603050405020304" pitchFamily="18" charset="0"/>
                        </a:rPr>
                        <a:t>2007</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7F9C90"/>
                      </a:solidFill>
                      <a:prstDash val="solid"/>
                      <a:round/>
                      <a:headEnd type="none" w="med" len="med"/>
                      <a:tailEnd type="none" w="med" len="med"/>
                    </a:lnT>
                    <a:lnB w="12700" cap="flat" cmpd="sng" algn="ctr">
                      <a:solidFill>
                        <a:srgbClr val="7F9C90"/>
                      </a:solidFill>
                      <a:prstDash val="solid"/>
                      <a:round/>
                      <a:headEnd type="none" w="med" len="med"/>
                      <a:tailEnd type="none" w="med" len="med"/>
                    </a:lnB>
                  </a:tcPr>
                </a:tc>
                <a:tc>
                  <a:txBody>
                    <a:bodyPr/>
                    <a:lstStyle/>
                    <a:p>
                      <a:pPr algn="ctr"/>
                      <a:r>
                        <a:rPr lang="en-GB" sz="900" spc="-10">
                          <a:effectLst/>
                          <a:latin typeface="FrankfurtGothic"/>
                          <a:ea typeface="Times New Roman" panose="02020603050405020304" pitchFamily="18" charset="0"/>
                          <a:cs typeface="Times New Roman" panose="02020603050405020304" pitchFamily="18" charset="0"/>
                        </a:rPr>
                        <a:t>2009</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7F9C90"/>
                      </a:solidFill>
                      <a:prstDash val="solid"/>
                      <a:round/>
                      <a:headEnd type="none" w="med" len="med"/>
                      <a:tailEnd type="none" w="med" len="med"/>
                    </a:lnT>
                    <a:lnB w="12700" cap="flat" cmpd="sng" algn="ctr">
                      <a:solidFill>
                        <a:srgbClr val="7F9C90"/>
                      </a:solidFill>
                      <a:prstDash val="solid"/>
                      <a:round/>
                      <a:headEnd type="none" w="med" len="med"/>
                      <a:tailEnd type="none" w="med" len="med"/>
                    </a:lnB>
                  </a:tcPr>
                </a:tc>
                <a:tc>
                  <a:txBody>
                    <a:bodyPr/>
                    <a:lstStyle/>
                    <a:p>
                      <a:pPr algn="ctr"/>
                      <a:r>
                        <a:rPr lang="en-GB" sz="900" spc="-10">
                          <a:effectLst/>
                          <a:latin typeface="FrankfurtGothic"/>
                          <a:ea typeface="Times New Roman" panose="02020603050405020304" pitchFamily="18" charset="0"/>
                          <a:cs typeface="Times New Roman" panose="02020603050405020304" pitchFamily="18" charset="0"/>
                        </a:rPr>
                        <a:t>2011</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7F9C90"/>
                      </a:solidFill>
                      <a:prstDash val="solid"/>
                      <a:round/>
                      <a:headEnd type="none" w="med" len="med"/>
                      <a:tailEnd type="none" w="med" len="med"/>
                    </a:lnT>
                    <a:lnB w="12700" cap="flat" cmpd="sng" algn="ctr">
                      <a:solidFill>
                        <a:srgbClr val="7F9C90"/>
                      </a:solidFill>
                      <a:prstDash val="solid"/>
                      <a:round/>
                      <a:headEnd type="none" w="med" len="med"/>
                      <a:tailEnd type="none" w="med" len="med"/>
                    </a:lnB>
                  </a:tcPr>
                </a:tc>
                <a:tc>
                  <a:txBody>
                    <a:bodyPr/>
                    <a:lstStyle/>
                    <a:p>
                      <a:pPr algn="ctr"/>
                      <a:r>
                        <a:rPr lang="en-GB" sz="900" spc="-10">
                          <a:effectLst/>
                          <a:latin typeface="FrankfurtGothic"/>
                          <a:ea typeface="Times New Roman" panose="02020603050405020304" pitchFamily="18" charset="0"/>
                          <a:cs typeface="Times New Roman" panose="02020603050405020304" pitchFamily="18" charset="0"/>
                        </a:rPr>
                        <a:t>2013</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7F9C90"/>
                      </a:solidFill>
                      <a:prstDash val="solid"/>
                      <a:round/>
                      <a:headEnd type="none" w="med" len="med"/>
                      <a:tailEnd type="none" w="med" len="med"/>
                    </a:lnT>
                    <a:lnB w="12700" cap="flat" cmpd="sng" algn="ctr">
                      <a:solidFill>
                        <a:srgbClr val="7F9C90"/>
                      </a:solidFill>
                      <a:prstDash val="solid"/>
                      <a:round/>
                      <a:headEnd type="none" w="med" len="med"/>
                      <a:tailEnd type="none" w="med" len="med"/>
                    </a:lnB>
                  </a:tcPr>
                </a:tc>
                <a:tc>
                  <a:txBody>
                    <a:bodyPr/>
                    <a:lstStyle/>
                    <a:p>
                      <a:pPr algn="ctr"/>
                      <a:r>
                        <a:rPr lang="en-GB" sz="900" spc="-10">
                          <a:effectLst/>
                          <a:latin typeface="FrankfurtGothic"/>
                          <a:ea typeface="Times New Roman" panose="02020603050405020304" pitchFamily="18" charset="0"/>
                          <a:cs typeface="Times New Roman" panose="02020603050405020304" pitchFamily="18" charset="0"/>
                        </a:rPr>
                        <a:t>2015</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7F9C90"/>
                      </a:solidFill>
                      <a:prstDash val="solid"/>
                      <a:round/>
                      <a:headEnd type="none" w="med" len="med"/>
                      <a:tailEnd type="none" w="med" len="med"/>
                    </a:lnT>
                    <a:lnB w="12700" cap="flat" cmpd="sng" algn="ctr">
                      <a:solidFill>
                        <a:srgbClr val="7F9C90"/>
                      </a:solidFill>
                      <a:prstDash val="solid"/>
                      <a:round/>
                      <a:headEnd type="none" w="med" len="med"/>
                      <a:tailEnd type="none" w="med" len="med"/>
                    </a:lnB>
                  </a:tcPr>
                </a:tc>
                <a:tc>
                  <a:txBody>
                    <a:bodyPr/>
                    <a:lstStyle/>
                    <a:p>
                      <a:pPr algn="ctr"/>
                      <a:r>
                        <a:rPr lang="en-GB" sz="900" spc="-10">
                          <a:effectLst/>
                          <a:latin typeface="FrankfurtGothic"/>
                          <a:ea typeface="Times New Roman" panose="02020603050405020304" pitchFamily="18" charset="0"/>
                          <a:cs typeface="Times New Roman" panose="02020603050405020304" pitchFamily="18" charset="0"/>
                        </a:rPr>
                        <a:t>2017</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7F9C90"/>
                      </a:solidFill>
                      <a:prstDash val="solid"/>
                      <a:round/>
                      <a:headEnd type="none" w="med" len="med"/>
                      <a:tailEnd type="none" w="med" len="med"/>
                    </a:lnT>
                    <a:lnB w="12700" cap="flat" cmpd="sng" algn="ctr">
                      <a:solidFill>
                        <a:srgbClr val="7F9C90"/>
                      </a:solidFill>
                      <a:prstDash val="solid"/>
                      <a:round/>
                      <a:headEnd type="none" w="med" len="med"/>
                      <a:tailEnd type="none" w="med" len="med"/>
                    </a:lnB>
                  </a:tcPr>
                </a:tc>
                <a:tc>
                  <a:txBody>
                    <a:bodyPr/>
                    <a:lstStyle/>
                    <a:p>
                      <a:pPr algn="ctr"/>
                      <a:r>
                        <a:rPr lang="en-GB" sz="900" spc="-10">
                          <a:effectLst/>
                          <a:latin typeface="FrankfurtGothic"/>
                          <a:ea typeface="Times New Roman" panose="02020603050405020304" pitchFamily="18" charset="0"/>
                          <a:cs typeface="Times New Roman" panose="02020603050405020304" pitchFamily="18" charset="0"/>
                        </a:rPr>
                        <a:t>2019</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7F9C90"/>
                      </a:solidFill>
                      <a:prstDash val="solid"/>
                      <a:round/>
                      <a:headEnd type="none" w="med" len="med"/>
                      <a:tailEnd type="none" w="med" len="med"/>
                    </a:lnT>
                    <a:lnB w="12700" cap="flat" cmpd="sng" algn="ctr">
                      <a:solidFill>
                        <a:srgbClr val="7F9C90"/>
                      </a:solidFill>
                      <a:prstDash val="solid"/>
                      <a:round/>
                      <a:headEnd type="none" w="med" len="med"/>
                      <a:tailEnd type="none" w="med" len="med"/>
                    </a:lnB>
                  </a:tcPr>
                </a:tc>
                <a:extLst>
                  <a:ext uri="{0D108BD9-81ED-4DB2-BD59-A6C34878D82A}">
                    <a16:rowId xmlns:a16="http://schemas.microsoft.com/office/drawing/2014/main" val="3328777502"/>
                  </a:ext>
                </a:extLst>
              </a:tr>
              <a:tr h="179705">
                <a:tc gridSpan="8">
                  <a:txBody>
                    <a:bodyPr/>
                    <a:lstStyle/>
                    <a:p>
                      <a:r>
                        <a:rPr lang="en-GB" sz="900" b="1" spc="-10">
                          <a:effectLst/>
                          <a:latin typeface="FrankfurtGothic"/>
                          <a:ea typeface="Times New Roman" panose="02020603050405020304" pitchFamily="18" charset="0"/>
                          <a:cs typeface="Times New Roman" panose="02020603050405020304" pitchFamily="18" charset="0"/>
                        </a:rPr>
                        <a:t>Cyclically adjusted budget balance (CAB)</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7F9C90"/>
                      </a:solidFill>
                      <a:prstDash val="solid"/>
                      <a:round/>
                      <a:headEnd type="none" w="med" len="med"/>
                      <a:tailEnd type="none" w="med" len="med"/>
                    </a:lnT>
                    <a:lnB>
                      <a:noFill/>
                    </a:lnB>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extLst>
                  <a:ext uri="{0D108BD9-81ED-4DB2-BD59-A6C34878D82A}">
                    <a16:rowId xmlns:a16="http://schemas.microsoft.com/office/drawing/2014/main" val="3315175480"/>
                  </a:ext>
                </a:extLst>
              </a:tr>
              <a:tr h="0">
                <a:tc>
                  <a:txBody>
                    <a:bodyPr/>
                    <a:lstStyle/>
                    <a:p>
                      <a:r>
                        <a:rPr lang="en-GB" sz="900" spc="-10">
                          <a:effectLst/>
                          <a:latin typeface="FrankfurtGothic"/>
                          <a:ea typeface="Times New Roman" panose="02020603050405020304" pitchFamily="18" charset="0"/>
                          <a:cs typeface="Times New Roman" panose="02020603050405020304" pitchFamily="18" charset="0"/>
                        </a:rPr>
                        <a:t>Denmark</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lnL>
                      <a:noFill/>
                    </a:lnL>
                    <a:lnR>
                      <a:noFill/>
                    </a:lnR>
                    <a:lnT>
                      <a:noFill/>
                    </a:lnT>
                    <a:lnB>
                      <a:noFill/>
                    </a:lnB>
                  </a:tcPr>
                </a:tc>
                <a:tc>
                  <a:txBody>
                    <a:bodyPr/>
                    <a:lstStyle/>
                    <a:p>
                      <a:pPr>
                        <a:tabLst>
                          <a:tab pos="316865" algn="dec"/>
                        </a:tabLst>
                      </a:pPr>
                      <a:r>
                        <a:rPr lang="en-GB" sz="900" spc="-10">
                          <a:effectLst/>
                          <a:latin typeface="FrankfurtGothic"/>
                          <a:ea typeface="Times New Roman" panose="02020603050405020304" pitchFamily="18" charset="0"/>
                          <a:cs typeface="Times New Roman" panose="02020603050405020304" pitchFamily="18" charset="0"/>
                        </a:rPr>
                        <a:t>2.6</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lnL>
                      <a:noFill/>
                    </a:lnL>
                    <a:lnR>
                      <a:noFill/>
                    </a:lnR>
                    <a:lnT>
                      <a:noFill/>
                    </a:lnT>
                    <a:lnB>
                      <a:noFill/>
                    </a:lnB>
                  </a:tcPr>
                </a:tc>
                <a:tc>
                  <a:txBody>
                    <a:bodyPr/>
                    <a:lstStyle/>
                    <a:p>
                      <a:pPr>
                        <a:tabLst>
                          <a:tab pos="316865" algn="dec"/>
                        </a:tabLst>
                      </a:pPr>
                      <a:r>
                        <a:rPr lang="en-GB" sz="900" spc="-10">
                          <a:effectLst/>
                          <a:latin typeface="FrankfurtGothic"/>
                          <a:ea typeface="Times New Roman" panose="02020603050405020304" pitchFamily="18" charset="0"/>
                          <a:cs typeface="Times New Roman" panose="02020603050405020304" pitchFamily="18" charset="0"/>
                        </a:rPr>
                        <a:t>-0.4</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lnL>
                      <a:noFill/>
                    </a:lnL>
                    <a:lnR>
                      <a:noFill/>
                    </a:lnR>
                    <a:lnT>
                      <a:noFill/>
                    </a:lnT>
                    <a:lnB>
                      <a:noFill/>
                    </a:lnB>
                  </a:tcPr>
                </a:tc>
                <a:tc>
                  <a:txBody>
                    <a:bodyPr/>
                    <a:lstStyle/>
                    <a:p>
                      <a:pPr>
                        <a:tabLst>
                          <a:tab pos="316865" algn="dec"/>
                        </a:tabLst>
                      </a:pPr>
                      <a:r>
                        <a:rPr lang="en-GB" sz="900" spc="-10">
                          <a:effectLst/>
                          <a:latin typeface="FrankfurtGothic"/>
                          <a:ea typeface="Times New Roman" panose="02020603050405020304" pitchFamily="18" charset="0"/>
                          <a:cs typeface="Times New Roman" panose="02020603050405020304" pitchFamily="18" charset="0"/>
                        </a:rPr>
                        <a:t>-0.5</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lnL>
                      <a:noFill/>
                    </a:lnL>
                    <a:lnR>
                      <a:noFill/>
                    </a:lnR>
                    <a:lnT>
                      <a:noFill/>
                    </a:lnT>
                    <a:lnB>
                      <a:noFill/>
                    </a:lnB>
                  </a:tcPr>
                </a:tc>
                <a:tc>
                  <a:txBody>
                    <a:bodyPr/>
                    <a:lstStyle/>
                    <a:p>
                      <a:pPr>
                        <a:tabLst>
                          <a:tab pos="316865" algn="dec"/>
                        </a:tabLst>
                      </a:pPr>
                      <a:r>
                        <a:rPr lang="en-GB" sz="900" spc="-10">
                          <a:effectLst/>
                          <a:latin typeface="FrankfurtGothic"/>
                          <a:ea typeface="Times New Roman" panose="02020603050405020304" pitchFamily="18" charset="0"/>
                          <a:cs typeface="Times New Roman" panose="02020603050405020304" pitchFamily="18" charset="0"/>
                        </a:rPr>
                        <a:t>0.8</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lnL>
                      <a:noFill/>
                    </a:lnL>
                    <a:lnR>
                      <a:noFill/>
                    </a:lnR>
                    <a:lnT>
                      <a:noFill/>
                    </a:lnT>
                    <a:lnB>
                      <a:noFill/>
                    </a:lnB>
                  </a:tcPr>
                </a:tc>
                <a:tc>
                  <a:txBody>
                    <a:bodyPr/>
                    <a:lstStyle/>
                    <a:p>
                      <a:pPr>
                        <a:tabLst>
                          <a:tab pos="316865" algn="dec"/>
                        </a:tabLst>
                      </a:pPr>
                      <a:r>
                        <a:rPr lang="en-GB" sz="900" spc="-10">
                          <a:effectLst/>
                          <a:latin typeface="FrankfurtGothic"/>
                          <a:ea typeface="Times New Roman" panose="02020603050405020304" pitchFamily="18" charset="0"/>
                          <a:cs typeface="Times New Roman" panose="02020603050405020304" pitchFamily="18" charset="0"/>
                        </a:rPr>
                        <a:t>0.0</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lnL>
                      <a:noFill/>
                    </a:lnL>
                    <a:lnR>
                      <a:noFill/>
                    </a:lnR>
                    <a:lnT>
                      <a:noFill/>
                    </a:lnT>
                    <a:lnB>
                      <a:noFill/>
                    </a:lnB>
                  </a:tcPr>
                </a:tc>
                <a:tc>
                  <a:txBody>
                    <a:bodyPr/>
                    <a:lstStyle/>
                    <a:p>
                      <a:pPr>
                        <a:tabLst>
                          <a:tab pos="316865" algn="dec"/>
                        </a:tabLst>
                      </a:pPr>
                      <a:r>
                        <a:rPr lang="en-GB" sz="900" spc="-10">
                          <a:effectLst/>
                          <a:latin typeface="FrankfurtGothic"/>
                          <a:ea typeface="Times New Roman" panose="02020603050405020304" pitchFamily="18" charset="0"/>
                          <a:cs typeface="Times New Roman" panose="02020603050405020304" pitchFamily="18" charset="0"/>
                        </a:rPr>
                        <a:t>2.0</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lnL>
                      <a:noFill/>
                    </a:lnL>
                    <a:lnR>
                      <a:noFill/>
                    </a:lnR>
                    <a:lnT>
                      <a:noFill/>
                    </a:lnT>
                    <a:lnB>
                      <a:noFill/>
                    </a:lnB>
                  </a:tcPr>
                </a:tc>
                <a:tc>
                  <a:txBody>
                    <a:bodyPr/>
                    <a:lstStyle/>
                    <a:p>
                      <a:pPr>
                        <a:tabLst>
                          <a:tab pos="316865" algn="dec"/>
                        </a:tabLst>
                      </a:pPr>
                      <a:r>
                        <a:rPr lang="en-GB" sz="900" spc="-10">
                          <a:effectLst/>
                          <a:latin typeface="FrankfurtGothic"/>
                          <a:ea typeface="Times New Roman" panose="02020603050405020304" pitchFamily="18" charset="0"/>
                          <a:cs typeface="Times New Roman" panose="02020603050405020304" pitchFamily="18" charset="0"/>
                        </a:rPr>
                        <a:t>3.5</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lnL>
                      <a:noFill/>
                    </a:lnL>
                    <a:lnR>
                      <a:noFill/>
                    </a:lnR>
                    <a:lnT>
                      <a:noFill/>
                    </a:lnT>
                    <a:lnB>
                      <a:noFill/>
                    </a:lnB>
                  </a:tcPr>
                </a:tc>
                <a:extLst>
                  <a:ext uri="{0D108BD9-81ED-4DB2-BD59-A6C34878D82A}">
                    <a16:rowId xmlns:a16="http://schemas.microsoft.com/office/drawing/2014/main" val="3662060079"/>
                  </a:ext>
                </a:extLst>
              </a:tr>
              <a:tr h="0">
                <a:tc>
                  <a:txBody>
                    <a:bodyPr/>
                    <a:lstStyle/>
                    <a:p>
                      <a:r>
                        <a:rPr lang="en-GB" sz="900" spc="-10">
                          <a:effectLst/>
                          <a:latin typeface="FrankfurtGothic"/>
                          <a:ea typeface="Times New Roman" panose="02020603050405020304" pitchFamily="18" charset="0"/>
                          <a:cs typeface="Times New Roman" panose="02020603050405020304" pitchFamily="18" charset="0"/>
                        </a:rPr>
                        <a:t>Sweden</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lnL>
                      <a:noFill/>
                    </a:lnL>
                    <a:lnR>
                      <a:noFill/>
                    </a:lnR>
                    <a:lnT>
                      <a:noFill/>
                    </a:lnT>
                    <a:lnB>
                      <a:noFill/>
                    </a:lnB>
                  </a:tcPr>
                </a:tc>
                <a:tc>
                  <a:txBody>
                    <a:bodyPr/>
                    <a:lstStyle/>
                    <a:p>
                      <a:pPr>
                        <a:tabLst>
                          <a:tab pos="316865" algn="dec"/>
                        </a:tabLst>
                      </a:pPr>
                      <a:r>
                        <a:rPr lang="en-GB" sz="900" spc="-10">
                          <a:effectLst/>
                          <a:latin typeface="FrankfurtGothic"/>
                          <a:ea typeface="Times New Roman" panose="02020603050405020304" pitchFamily="18" charset="0"/>
                          <a:cs typeface="Times New Roman" panose="02020603050405020304" pitchFamily="18" charset="0"/>
                        </a:rPr>
                        <a:t>1.5</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lnL>
                      <a:noFill/>
                    </a:lnL>
                    <a:lnR>
                      <a:noFill/>
                    </a:lnR>
                    <a:lnT>
                      <a:noFill/>
                    </a:lnT>
                    <a:lnB>
                      <a:noFill/>
                    </a:lnB>
                  </a:tcPr>
                </a:tc>
                <a:tc>
                  <a:txBody>
                    <a:bodyPr/>
                    <a:lstStyle/>
                    <a:p>
                      <a:pPr>
                        <a:tabLst>
                          <a:tab pos="316865" algn="dec"/>
                        </a:tabLst>
                      </a:pPr>
                      <a:r>
                        <a:rPr lang="en-GB" sz="900" spc="-10">
                          <a:effectLst/>
                          <a:latin typeface="FrankfurtGothic"/>
                          <a:ea typeface="Times New Roman" panose="02020603050405020304" pitchFamily="18" charset="0"/>
                          <a:cs typeface="Times New Roman" panose="02020603050405020304" pitchFamily="18" charset="0"/>
                        </a:rPr>
                        <a:t>2.2</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lnL>
                      <a:noFill/>
                    </a:lnL>
                    <a:lnR>
                      <a:noFill/>
                    </a:lnR>
                    <a:lnT>
                      <a:noFill/>
                    </a:lnT>
                    <a:lnB>
                      <a:noFill/>
                    </a:lnB>
                  </a:tcPr>
                </a:tc>
                <a:tc>
                  <a:txBody>
                    <a:bodyPr/>
                    <a:lstStyle/>
                    <a:p>
                      <a:pPr>
                        <a:tabLst>
                          <a:tab pos="316865" algn="dec"/>
                        </a:tabLst>
                      </a:pPr>
                      <a:r>
                        <a:rPr lang="en-GB" sz="900" spc="-10">
                          <a:effectLst/>
                          <a:latin typeface="FrankfurtGothic"/>
                          <a:ea typeface="Times New Roman" panose="02020603050405020304" pitchFamily="18" charset="0"/>
                          <a:cs typeface="Times New Roman" panose="02020603050405020304" pitchFamily="18" charset="0"/>
                        </a:rPr>
                        <a:t>-0.3</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lnL>
                      <a:noFill/>
                    </a:lnL>
                    <a:lnR>
                      <a:noFill/>
                    </a:lnR>
                    <a:lnT>
                      <a:noFill/>
                    </a:lnT>
                    <a:lnB>
                      <a:noFill/>
                    </a:lnB>
                  </a:tcPr>
                </a:tc>
                <a:tc>
                  <a:txBody>
                    <a:bodyPr/>
                    <a:lstStyle/>
                    <a:p>
                      <a:pPr>
                        <a:tabLst>
                          <a:tab pos="316865" algn="dec"/>
                        </a:tabLst>
                      </a:pPr>
                      <a:r>
                        <a:rPr lang="en-GB" sz="900" spc="-10">
                          <a:effectLst/>
                          <a:latin typeface="FrankfurtGothic"/>
                          <a:ea typeface="Times New Roman" panose="02020603050405020304" pitchFamily="18" charset="0"/>
                          <a:cs typeface="Times New Roman" panose="02020603050405020304" pitchFamily="18" charset="0"/>
                        </a:rPr>
                        <a:t>-0.1</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lnL>
                      <a:noFill/>
                    </a:lnL>
                    <a:lnR>
                      <a:noFill/>
                    </a:lnR>
                    <a:lnT>
                      <a:noFill/>
                    </a:lnT>
                    <a:lnB>
                      <a:noFill/>
                    </a:lnB>
                  </a:tcPr>
                </a:tc>
                <a:tc>
                  <a:txBody>
                    <a:bodyPr/>
                    <a:lstStyle/>
                    <a:p>
                      <a:pPr>
                        <a:tabLst>
                          <a:tab pos="316865" algn="dec"/>
                        </a:tabLst>
                      </a:pPr>
                      <a:r>
                        <a:rPr lang="en-GB" sz="900" spc="-10">
                          <a:effectLst/>
                          <a:latin typeface="FrankfurtGothic"/>
                          <a:ea typeface="Times New Roman" panose="02020603050405020304" pitchFamily="18" charset="0"/>
                          <a:cs typeface="Times New Roman" panose="02020603050405020304" pitchFamily="18" charset="0"/>
                        </a:rPr>
                        <a:t>-0.4</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lnL>
                      <a:noFill/>
                    </a:lnL>
                    <a:lnR>
                      <a:noFill/>
                    </a:lnR>
                    <a:lnT>
                      <a:noFill/>
                    </a:lnT>
                    <a:lnB>
                      <a:noFill/>
                    </a:lnB>
                  </a:tcPr>
                </a:tc>
                <a:tc>
                  <a:txBody>
                    <a:bodyPr/>
                    <a:lstStyle/>
                    <a:p>
                      <a:pPr>
                        <a:tabLst>
                          <a:tab pos="316865" algn="dec"/>
                        </a:tabLst>
                      </a:pPr>
                      <a:r>
                        <a:rPr lang="en-GB" sz="900" spc="-10">
                          <a:effectLst/>
                          <a:latin typeface="FrankfurtGothic"/>
                          <a:ea typeface="Times New Roman" panose="02020603050405020304" pitchFamily="18" charset="0"/>
                          <a:cs typeface="Times New Roman" panose="02020603050405020304" pitchFamily="18" charset="0"/>
                        </a:rPr>
                        <a:t>0.9</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lnL>
                      <a:noFill/>
                    </a:lnL>
                    <a:lnR>
                      <a:noFill/>
                    </a:lnR>
                    <a:lnT>
                      <a:noFill/>
                    </a:lnT>
                    <a:lnB>
                      <a:noFill/>
                    </a:lnB>
                  </a:tcPr>
                </a:tc>
                <a:tc>
                  <a:txBody>
                    <a:bodyPr/>
                    <a:lstStyle/>
                    <a:p>
                      <a:pPr>
                        <a:tabLst>
                          <a:tab pos="316865" algn="dec"/>
                        </a:tabLst>
                      </a:pPr>
                      <a:r>
                        <a:rPr lang="en-GB" sz="900" spc="-10">
                          <a:effectLst/>
                          <a:latin typeface="FrankfurtGothic"/>
                          <a:ea typeface="Times New Roman" panose="02020603050405020304" pitchFamily="18" charset="0"/>
                          <a:cs typeface="Times New Roman" panose="02020603050405020304" pitchFamily="18" charset="0"/>
                        </a:rPr>
                        <a:t>0.4</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lnL>
                      <a:noFill/>
                    </a:lnL>
                    <a:lnR>
                      <a:noFill/>
                    </a:lnR>
                    <a:lnT>
                      <a:noFill/>
                    </a:lnT>
                    <a:lnB>
                      <a:noFill/>
                    </a:lnB>
                  </a:tcPr>
                </a:tc>
                <a:extLst>
                  <a:ext uri="{0D108BD9-81ED-4DB2-BD59-A6C34878D82A}">
                    <a16:rowId xmlns:a16="http://schemas.microsoft.com/office/drawing/2014/main" val="507296"/>
                  </a:ext>
                </a:extLst>
              </a:tr>
              <a:tr h="0">
                <a:tc>
                  <a:txBody>
                    <a:bodyPr/>
                    <a:lstStyle/>
                    <a:p>
                      <a:r>
                        <a:rPr lang="en-GB" sz="900" spc="-10">
                          <a:effectLst/>
                          <a:latin typeface="FrankfurtGothic"/>
                          <a:ea typeface="Times New Roman" panose="02020603050405020304" pitchFamily="18" charset="0"/>
                          <a:cs typeface="Times New Roman" panose="02020603050405020304" pitchFamily="18" charset="0"/>
                        </a:rPr>
                        <a:t>Eurozone</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lnL>
                      <a:noFill/>
                    </a:lnL>
                    <a:lnR>
                      <a:noFill/>
                    </a:lnR>
                    <a:lnT>
                      <a:noFill/>
                    </a:lnT>
                    <a:lnB>
                      <a:noFill/>
                    </a:lnB>
                  </a:tcPr>
                </a:tc>
                <a:tc>
                  <a:txBody>
                    <a:bodyPr/>
                    <a:lstStyle/>
                    <a:p>
                      <a:pPr>
                        <a:tabLst>
                          <a:tab pos="316865" algn="dec"/>
                        </a:tabLst>
                      </a:pPr>
                      <a:r>
                        <a:rPr lang="en-GB" sz="900" spc="-10">
                          <a:effectLst/>
                          <a:latin typeface="FrankfurtGothic"/>
                          <a:ea typeface="Times New Roman" panose="02020603050405020304" pitchFamily="18" charset="0"/>
                          <a:cs typeface="Times New Roman" panose="02020603050405020304" pitchFamily="18" charset="0"/>
                        </a:rPr>
                        <a:t>-2.2</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lnL>
                      <a:noFill/>
                    </a:lnL>
                    <a:lnR>
                      <a:noFill/>
                    </a:lnR>
                    <a:lnT>
                      <a:noFill/>
                    </a:lnT>
                    <a:lnB>
                      <a:noFill/>
                    </a:lnB>
                  </a:tcPr>
                </a:tc>
                <a:tc>
                  <a:txBody>
                    <a:bodyPr/>
                    <a:lstStyle/>
                    <a:p>
                      <a:pPr>
                        <a:tabLst>
                          <a:tab pos="316865" algn="dec"/>
                        </a:tabLst>
                      </a:pPr>
                      <a:r>
                        <a:rPr lang="en-GB" sz="900" spc="-10">
                          <a:effectLst/>
                          <a:latin typeface="FrankfurtGothic"/>
                          <a:ea typeface="Times New Roman" panose="02020603050405020304" pitchFamily="18" charset="0"/>
                          <a:cs typeface="Times New Roman" panose="02020603050405020304" pitchFamily="18" charset="0"/>
                        </a:rPr>
                        <a:t>-4.3</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lnL>
                      <a:noFill/>
                    </a:lnL>
                    <a:lnR>
                      <a:noFill/>
                    </a:lnR>
                    <a:lnT>
                      <a:noFill/>
                    </a:lnT>
                    <a:lnB>
                      <a:noFill/>
                    </a:lnB>
                  </a:tcPr>
                </a:tc>
                <a:tc>
                  <a:txBody>
                    <a:bodyPr/>
                    <a:lstStyle/>
                    <a:p>
                      <a:pPr>
                        <a:tabLst>
                          <a:tab pos="316865" algn="dec"/>
                        </a:tabLst>
                      </a:pPr>
                      <a:r>
                        <a:rPr lang="en-GB" sz="900" spc="-10">
                          <a:effectLst/>
                          <a:latin typeface="FrankfurtGothic"/>
                          <a:ea typeface="Times New Roman" panose="02020603050405020304" pitchFamily="18" charset="0"/>
                          <a:cs typeface="Times New Roman" panose="02020603050405020304" pitchFamily="18" charset="0"/>
                        </a:rPr>
                        <a:t>-3.6</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lnL>
                      <a:noFill/>
                    </a:lnL>
                    <a:lnR>
                      <a:noFill/>
                    </a:lnR>
                    <a:lnT>
                      <a:noFill/>
                    </a:lnT>
                    <a:lnB>
                      <a:noFill/>
                    </a:lnB>
                  </a:tcPr>
                </a:tc>
                <a:tc>
                  <a:txBody>
                    <a:bodyPr/>
                    <a:lstStyle/>
                    <a:p>
                      <a:pPr>
                        <a:tabLst>
                          <a:tab pos="316865" algn="dec"/>
                        </a:tabLst>
                      </a:pPr>
                      <a:r>
                        <a:rPr lang="en-GB" sz="900" spc="-10">
                          <a:effectLst/>
                          <a:latin typeface="FrankfurtGothic"/>
                          <a:ea typeface="Times New Roman" panose="02020603050405020304" pitchFamily="18" charset="0"/>
                          <a:cs typeface="Times New Roman" panose="02020603050405020304" pitchFamily="18" charset="0"/>
                        </a:rPr>
                        <a:t>-1.3</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lnL>
                      <a:noFill/>
                    </a:lnL>
                    <a:lnR>
                      <a:noFill/>
                    </a:lnR>
                    <a:lnT>
                      <a:noFill/>
                    </a:lnT>
                    <a:lnB>
                      <a:noFill/>
                    </a:lnB>
                  </a:tcPr>
                </a:tc>
                <a:tc>
                  <a:txBody>
                    <a:bodyPr/>
                    <a:lstStyle/>
                    <a:p>
                      <a:pPr>
                        <a:tabLst>
                          <a:tab pos="316865" algn="dec"/>
                        </a:tabLst>
                      </a:pPr>
                      <a:r>
                        <a:rPr lang="en-GB" sz="900" spc="-10">
                          <a:effectLst/>
                          <a:latin typeface="FrankfurtGothic"/>
                          <a:ea typeface="Times New Roman" panose="02020603050405020304" pitchFamily="18" charset="0"/>
                          <a:cs typeface="Times New Roman" panose="02020603050405020304" pitchFamily="18" charset="0"/>
                        </a:rPr>
                        <a:t>-1.0</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lnL>
                      <a:noFill/>
                    </a:lnL>
                    <a:lnR>
                      <a:noFill/>
                    </a:lnR>
                    <a:lnT>
                      <a:noFill/>
                    </a:lnT>
                    <a:lnB>
                      <a:noFill/>
                    </a:lnB>
                  </a:tcPr>
                </a:tc>
                <a:tc>
                  <a:txBody>
                    <a:bodyPr/>
                    <a:lstStyle/>
                    <a:p>
                      <a:pPr>
                        <a:tabLst>
                          <a:tab pos="316865" algn="dec"/>
                        </a:tabLst>
                      </a:pPr>
                      <a:r>
                        <a:rPr lang="en-GB" sz="900" spc="-10">
                          <a:effectLst/>
                          <a:latin typeface="FrankfurtGothic"/>
                          <a:ea typeface="Times New Roman" panose="02020603050405020304" pitchFamily="18" charset="0"/>
                          <a:cs typeface="Times New Roman" panose="02020603050405020304" pitchFamily="18" charset="0"/>
                        </a:rPr>
                        <a:t>-1.3</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lnL>
                      <a:noFill/>
                    </a:lnL>
                    <a:lnR>
                      <a:noFill/>
                    </a:lnR>
                    <a:lnT>
                      <a:noFill/>
                    </a:lnT>
                    <a:lnB>
                      <a:noFill/>
                    </a:lnB>
                  </a:tcPr>
                </a:tc>
                <a:tc>
                  <a:txBody>
                    <a:bodyPr/>
                    <a:lstStyle/>
                    <a:p>
                      <a:pPr>
                        <a:tabLst>
                          <a:tab pos="316865" algn="dec"/>
                        </a:tabLst>
                      </a:pPr>
                      <a:r>
                        <a:rPr lang="en-GB" sz="900" spc="-10">
                          <a:effectLst/>
                          <a:latin typeface="FrankfurtGothic"/>
                          <a:ea typeface="Times New Roman" panose="02020603050405020304" pitchFamily="18" charset="0"/>
                          <a:cs typeface="Times New Roman" panose="02020603050405020304" pitchFamily="18" charset="0"/>
                        </a:rPr>
                        <a:t>-1.5</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lnL>
                      <a:noFill/>
                    </a:lnL>
                    <a:lnR>
                      <a:noFill/>
                    </a:lnR>
                    <a:lnT>
                      <a:noFill/>
                    </a:lnT>
                    <a:lnB>
                      <a:noFill/>
                    </a:lnB>
                  </a:tcPr>
                </a:tc>
                <a:extLst>
                  <a:ext uri="{0D108BD9-81ED-4DB2-BD59-A6C34878D82A}">
                    <a16:rowId xmlns:a16="http://schemas.microsoft.com/office/drawing/2014/main" val="486410077"/>
                  </a:ext>
                </a:extLst>
              </a:tr>
              <a:tr h="0">
                <a:tc>
                  <a:txBody>
                    <a:bodyPr/>
                    <a:lstStyle/>
                    <a:p>
                      <a:r>
                        <a:rPr lang="en-GB" sz="900" spc="-10">
                          <a:effectLst/>
                          <a:latin typeface="FrankfurtGothic"/>
                          <a:ea typeface="Times New Roman" panose="02020603050405020304" pitchFamily="18" charset="0"/>
                          <a:cs typeface="Times New Roman" panose="02020603050405020304" pitchFamily="18" charset="0"/>
                        </a:rPr>
                        <a:t>Greece</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lnL>
                      <a:noFill/>
                    </a:lnL>
                    <a:lnR>
                      <a:noFill/>
                    </a:lnR>
                    <a:lnT>
                      <a:noFill/>
                    </a:lnT>
                    <a:lnB>
                      <a:noFill/>
                    </a:lnB>
                  </a:tcPr>
                </a:tc>
                <a:tc>
                  <a:txBody>
                    <a:bodyPr/>
                    <a:lstStyle/>
                    <a:p>
                      <a:pPr>
                        <a:tabLst>
                          <a:tab pos="316865" algn="dec"/>
                        </a:tabLst>
                      </a:pPr>
                      <a:r>
                        <a:rPr lang="en-GB" sz="900" spc="-10">
                          <a:effectLst/>
                          <a:latin typeface="FrankfurtGothic"/>
                          <a:ea typeface="Times New Roman" panose="02020603050405020304" pitchFamily="18" charset="0"/>
                          <a:cs typeface="Times New Roman" panose="02020603050405020304" pitchFamily="18" charset="0"/>
                        </a:rPr>
                        <a:t>-9.6</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lnL>
                      <a:noFill/>
                    </a:lnL>
                    <a:lnR>
                      <a:noFill/>
                    </a:lnR>
                    <a:lnT>
                      <a:noFill/>
                    </a:lnT>
                    <a:lnB>
                      <a:noFill/>
                    </a:lnB>
                  </a:tcPr>
                </a:tc>
                <a:tc>
                  <a:txBody>
                    <a:bodyPr/>
                    <a:lstStyle/>
                    <a:p>
                      <a:pPr>
                        <a:tabLst>
                          <a:tab pos="316865" algn="dec"/>
                        </a:tabLst>
                      </a:pPr>
                      <a:r>
                        <a:rPr lang="en-GB" sz="900" spc="-10">
                          <a:effectLst/>
                          <a:latin typeface="FrankfurtGothic"/>
                          <a:ea typeface="Times New Roman" panose="02020603050405020304" pitchFamily="18" charset="0"/>
                          <a:cs typeface="Times New Roman" panose="02020603050405020304" pitchFamily="18" charset="0"/>
                        </a:rPr>
                        <a:t>-14.8</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lnL>
                      <a:noFill/>
                    </a:lnL>
                    <a:lnR>
                      <a:noFill/>
                    </a:lnR>
                    <a:lnT>
                      <a:noFill/>
                    </a:lnT>
                    <a:lnB>
                      <a:noFill/>
                    </a:lnB>
                  </a:tcPr>
                </a:tc>
                <a:tc>
                  <a:txBody>
                    <a:bodyPr/>
                    <a:lstStyle/>
                    <a:p>
                      <a:pPr>
                        <a:tabLst>
                          <a:tab pos="316865" algn="dec"/>
                        </a:tabLst>
                      </a:pPr>
                      <a:r>
                        <a:rPr lang="en-GB" sz="900" spc="-10">
                          <a:effectLst/>
                          <a:latin typeface="FrankfurtGothic"/>
                          <a:ea typeface="Times New Roman" panose="02020603050405020304" pitchFamily="18" charset="0"/>
                          <a:cs typeface="Times New Roman" panose="02020603050405020304" pitchFamily="18" charset="0"/>
                        </a:rPr>
                        <a:t>-3.9</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lnL>
                      <a:noFill/>
                    </a:lnL>
                    <a:lnR>
                      <a:noFill/>
                    </a:lnR>
                    <a:lnT>
                      <a:noFill/>
                    </a:lnT>
                    <a:lnB>
                      <a:noFill/>
                    </a:lnB>
                  </a:tcPr>
                </a:tc>
                <a:tc>
                  <a:txBody>
                    <a:bodyPr/>
                    <a:lstStyle/>
                    <a:p>
                      <a:pPr>
                        <a:tabLst>
                          <a:tab pos="316865" algn="dec"/>
                        </a:tabLst>
                      </a:pPr>
                      <a:r>
                        <a:rPr lang="en-GB" sz="900" spc="-10">
                          <a:effectLst/>
                          <a:latin typeface="FrankfurtGothic"/>
                          <a:ea typeface="Times New Roman" panose="02020603050405020304" pitchFamily="18" charset="0"/>
                          <a:cs typeface="Times New Roman" panose="02020603050405020304" pitchFamily="18" charset="0"/>
                        </a:rPr>
                        <a:t>-4.8</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lnL>
                      <a:noFill/>
                    </a:lnL>
                    <a:lnR>
                      <a:noFill/>
                    </a:lnR>
                    <a:lnT>
                      <a:noFill/>
                    </a:lnT>
                    <a:lnB>
                      <a:noFill/>
                    </a:lnB>
                  </a:tcPr>
                </a:tc>
                <a:tc>
                  <a:txBody>
                    <a:bodyPr/>
                    <a:lstStyle/>
                    <a:p>
                      <a:pPr>
                        <a:tabLst>
                          <a:tab pos="316865" algn="dec"/>
                        </a:tabLst>
                      </a:pPr>
                      <a:r>
                        <a:rPr lang="en-GB" sz="900" spc="-10">
                          <a:effectLst/>
                          <a:latin typeface="FrankfurtGothic"/>
                          <a:ea typeface="Times New Roman" panose="02020603050405020304" pitchFamily="18" charset="0"/>
                          <a:cs typeface="Times New Roman" panose="02020603050405020304" pitchFamily="18" charset="0"/>
                        </a:rPr>
                        <a:t>0.9</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lnL>
                      <a:noFill/>
                    </a:lnL>
                    <a:lnR>
                      <a:noFill/>
                    </a:lnR>
                    <a:lnT>
                      <a:noFill/>
                    </a:lnT>
                    <a:lnB>
                      <a:noFill/>
                    </a:lnB>
                  </a:tcPr>
                </a:tc>
                <a:tc>
                  <a:txBody>
                    <a:bodyPr/>
                    <a:lstStyle/>
                    <a:p>
                      <a:pPr>
                        <a:tabLst>
                          <a:tab pos="316865" algn="dec"/>
                        </a:tabLst>
                      </a:pPr>
                      <a:r>
                        <a:rPr lang="en-GB" sz="900" spc="-10">
                          <a:effectLst/>
                          <a:latin typeface="FrankfurtGothic"/>
                          <a:ea typeface="Times New Roman" panose="02020603050405020304" pitchFamily="18" charset="0"/>
                          <a:cs typeface="Times New Roman" panose="02020603050405020304" pitchFamily="18" charset="0"/>
                        </a:rPr>
                        <a:t>5.5</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lnL>
                      <a:noFill/>
                    </a:lnL>
                    <a:lnR>
                      <a:noFill/>
                    </a:lnR>
                    <a:lnT>
                      <a:noFill/>
                    </a:lnT>
                    <a:lnB>
                      <a:noFill/>
                    </a:lnB>
                  </a:tcPr>
                </a:tc>
                <a:tc>
                  <a:txBody>
                    <a:bodyPr/>
                    <a:lstStyle/>
                    <a:p>
                      <a:pPr>
                        <a:tabLst>
                          <a:tab pos="316865" algn="dec"/>
                        </a:tabLst>
                      </a:pPr>
                      <a:r>
                        <a:rPr lang="en-GB" sz="900" spc="-10">
                          <a:effectLst/>
                          <a:latin typeface="FrankfurtGothic"/>
                          <a:ea typeface="Times New Roman" panose="02020603050405020304" pitchFamily="18" charset="0"/>
                          <a:cs typeface="Times New Roman" panose="02020603050405020304" pitchFamily="18" charset="0"/>
                        </a:rPr>
                        <a:t>3.8</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lnL>
                      <a:noFill/>
                    </a:lnL>
                    <a:lnR>
                      <a:noFill/>
                    </a:lnR>
                    <a:lnT>
                      <a:noFill/>
                    </a:lnT>
                    <a:lnB>
                      <a:noFill/>
                    </a:lnB>
                  </a:tcPr>
                </a:tc>
                <a:extLst>
                  <a:ext uri="{0D108BD9-81ED-4DB2-BD59-A6C34878D82A}">
                    <a16:rowId xmlns:a16="http://schemas.microsoft.com/office/drawing/2014/main" val="2849895670"/>
                  </a:ext>
                </a:extLst>
              </a:tr>
              <a:tr h="0">
                <a:tc>
                  <a:txBody>
                    <a:bodyPr/>
                    <a:lstStyle/>
                    <a:p>
                      <a:r>
                        <a:rPr lang="en-GB" sz="900" spc="-10">
                          <a:effectLst/>
                          <a:latin typeface="FrankfurtGothic"/>
                          <a:ea typeface="Times New Roman" panose="02020603050405020304" pitchFamily="18" charset="0"/>
                          <a:cs typeface="Times New Roman" panose="02020603050405020304" pitchFamily="18" charset="0"/>
                        </a:rPr>
                        <a:t>Italy</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lnL>
                      <a:noFill/>
                    </a:lnL>
                    <a:lnR>
                      <a:noFill/>
                    </a:lnR>
                    <a:lnT>
                      <a:noFill/>
                    </a:lnT>
                    <a:lnB w="12700" cap="flat" cmpd="sng" algn="ctr">
                      <a:solidFill>
                        <a:srgbClr val="7F9C90"/>
                      </a:solidFill>
                      <a:prstDash val="solid"/>
                      <a:round/>
                      <a:headEnd type="none" w="med" len="med"/>
                      <a:tailEnd type="none" w="med" len="med"/>
                    </a:lnB>
                  </a:tcPr>
                </a:tc>
                <a:tc>
                  <a:txBody>
                    <a:bodyPr/>
                    <a:lstStyle/>
                    <a:p>
                      <a:pPr>
                        <a:tabLst>
                          <a:tab pos="316865" algn="dec"/>
                        </a:tabLst>
                      </a:pPr>
                      <a:r>
                        <a:rPr lang="en-GB" sz="900" spc="-10">
                          <a:effectLst/>
                          <a:latin typeface="FrankfurtGothic"/>
                          <a:ea typeface="Times New Roman" panose="02020603050405020304" pitchFamily="18" charset="0"/>
                          <a:cs typeface="Times New Roman" panose="02020603050405020304" pitchFamily="18" charset="0"/>
                        </a:rPr>
                        <a:t>-3.0</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lnL>
                      <a:noFill/>
                    </a:lnL>
                    <a:lnR>
                      <a:noFill/>
                    </a:lnR>
                    <a:lnT>
                      <a:noFill/>
                    </a:lnT>
                    <a:lnB w="12700" cap="flat" cmpd="sng" algn="ctr">
                      <a:solidFill>
                        <a:srgbClr val="7F9C90"/>
                      </a:solidFill>
                      <a:prstDash val="solid"/>
                      <a:round/>
                      <a:headEnd type="none" w="med" len="med"/>
                      <a:tailEnd type="none" w="med" len="med"/>
                    </a:lnB>
                  </a:tcPr>
                </a:tc>
                <a:tc>
                  <a:txBody>
                    <a:bodyPr/>
                    <a:lstStyle/>
                    <a:p>
                      <a:pPr>
                        <a:tabLst>
                          <a:tab pos="316865" algn="dec"/>
                        </a:tabLst>
                      </a:pPr>
                      <a:r>
                        <a:rPr lang="en-GB" sz="900" spc="-10">
                          <a:effectLst/>
                          <a:latin typeface="FrankfurtGothic"/>
                          <a:ea typeface="Times New Roman" panose="02020603050405020304" pitchFamily="18" charset="0"/>
                          <a:cs typeface="Times New Roman" panose="02020603050405020304" pitchFamily="18" charset="0"/>
                        </a:rPr>
                        <a:t>-3.3</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lnL>
                      <a:noFill/>
                    </a:lnL>
                    <a:lnR>
                      <a:noFill/>
                    </a:lnR>
                    <a:lnT>
                      <a:noFill/>
                    </a:lnT>
                    <a:lnB w="12700" cap="flat" cmpd="sng" algn="ctr">
                      <a:solidFill>
                        <a:srgbClr val="7F9C90"/>
                      </a:solidFill>
                      <a:prstDash val="solid"/>
                      <a:round/>
                      <a:headEnd type="none" w="med" len="med"/>
                      <a:tailEnd type="none" w="med" len="med"/>
                    </a:lnB>
                  </a:tcPr>
                </a:tc>
                <a:tc>
                  <a:txBody>
                    <a:bodyPr/>
                    <a:lstStyle/>
                    <a:p>
                      <a:pPr>
                        <a:tabLst>
                          <a:tab pos="316865" algn="dec"/>
                        </a:tabLst>
                      </a:pPr>
                      <a:r>
                        <a:rPr lang="en-GB" sz="900" spc="-10">
                          <a:effectLst/>
                          <a:latin typeface="FrankfurtGothic"/>
                          <a:ea typeface="Times New Roman" panose="02020603050405020304" pitchFamily="18" charset="0"/>
                          <a:cs typeface="Times New Roman" panose="02020603050405020304" pitchFamily="18" charset="0"/>
                        </a:rPr>
                        <a:t>-3.1</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lnL>
                      <a:noFill/>
                    </a:lnL>
                    <a:lnR>
                      <a:noFill/>
                    </a:lnR>
                    <a:lnT>
                      <a:noFill/>
                    </a:lnT>
                    <a:lnB w="12700" cap="flat" cmpd="sng" algn="ctr">
                      <a:solidFill>
                        <a:srgbClr val="7F9C90"/>
                      </a:solidFill>
                      <a:prstDash val="solid"/>
                      <a:round/>
                      <a:headEnd type="none" w="med" len="med"/>
                      <a:tailEnd type="none" w="med" len="med"/>
                    </a:lnB>
                  </a:tcPr>
                </a:tc>
                <a:tc>
                  <a:txBody>
                    <a:bodyPr/>
                    <a:lstStyle/>
                    <a:p>
                      <a:pPr>
                        <a:tabLst>
                          <a:tab pos="316865" algn="dec"/>
                        </a:tabLst>
                      </a:pPr>
                      <a:r>
                        <a:rPr lang="en-GB" sz="900" spc="-10">
                          <a:effectLst/>
                          <a:latin typeface="FrankfurtGothic"/>
                          <a:ea typeface="Times New Roman" panose="02020603050405020304" pitchFamily="18" charset="0"/>
                          <a:cs typeface="Times New Roman" panose="02020603050405020304" pitchFamily="18" charset="0"/>
                        </a:rPr>
                        <a:t>-0.4</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lnL>
                      <a:noFill/>
                    </a:lnL>
                    <a:lnR>
                      <a:noFill/>
                    </a:lnR>
                    <a:lnT>
                      <a:noFill/>
                    </a:lnT>
                    <a:lnB w="12700" cap="flat" cmpd="sng" algn="ctr">
                      <a:solidFill>
                        <a:srgbClr val="7F9C90"/>
                      </a:solidFill>
                      <a:prstDash val="solid"/>
                      <a:round/>
                      <a:headEnd type="none" w="med" len="med"/>
                      <a:tailEnd type="none" w="med" len="med"/>
                    </a:lnB>
                  </a:tcPr>
                </a:tc>
                <a:tc>
                  <a:txBody>
                    <a:bodyPr/>
                    <a:lstStyle/>
                    <a:p>
                      <a:pPr>
                        <a:tabLst>
                          <a:tab pos="316865" algn="dec"/>
                        </a:tabLst>
                      </a:pPr>
                      <a:r>
                        <a:rPr lang="en-GB" sz="900" spc="-10">
                          <a:effectLst/>
                          <a:latin typeface="FrankfurtGothic"/>
                          <a:ea typeface="Times New Roman" panose="02020603050405020304" pitchFamily="18" charset="0"/>
                          <a:cs typeface="Times New Roman" panose="02020603050405020304" pitchFamily="18" charset="0"/>
                        </a:rPr>
                        <a:t>-0.6</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lnL>
                      <a:noFill/>
                    </a:lnL>
                    <a:lnR>
                      <a:noFill/>
                    </a:lnR>
                    <a:lnT>
                      <a:noFill/>
                    </a:lnT>
                    <a:lnB w="12700" cap="flat" cmpd="sng" algn="ctr">
                      <a:solidFill>
                        <a:srgbClr val="7F9C90"/>
                      </a:solidFill>
                      <a:prstDash val="solid"/>
                      <a:round/>
                      <a:headEnd type="none" w="med" len="med"/>
                      <a:tailEnd type="none" w="med" len="med"/>
                    </a:lnB>
                  </a:tcPr>
                </a:tc>
                <a:tc>
                  <a:txBody>
                    <a:bodyPr/>
                    <a:lstStyle/>
                    <a:p>
                      <a:pPr>
                        <a:tabLst>
                          <a:tab pos="316865" algn="dec"/>
                        </a:tabLst>
                      </a:pPr>
                      <a:r>
                        <a:rPr lang="en-GB" sz="900" spc="-10">
                          <a:effectLst/>
                          <a:latin typeface="FrankfurtGothic"/>
                          <a:ea typeface="Times New Roman" panose="02020603050405020304" pitchFamily="18" charset="0"/>
                          <a:cs typeface="Times New Roman" panose="02020603050405020304" pitchFamily="18" charset="0"/>
                        </a:rPr>
                        <a:t>-2.2</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lnL>
                      <a:noFill/>
                    </a:lnL>
                    <a:lnR>
                      <a:noFill/>
                    </a:lnR>
                    <a:lnT>
                      <a:noFill/>
                    </a:lnT>
                    <a:lnB w="12700" cap="flat" cmpd="sng" algn="ctr">
                      <a:solidFill>
                        <a:srgbClr val="7F9C90"/>
                      </a:solidFill>
                      <a:prstDash val="solid"/>
                      <a:round/>
                      <a:headEnd type="none" w="med" len="med"/>
                      <a:tailEnd type="none" w="med" len="med"/>
                    </a:lnB>
                  </a:tcPr>
                </a:tc>
                <a:tc>
                  <a:txBody>
                    <a:bodyPr/>
                    <a:lstStyle/>
                    <a:p>
                      <a:pPr>
                        <a:tabLst>
                          <a:tab pos="316865" algn="dec"/>
                        </a:tabLst>
                      </a:pPr>
                      <a:r>
                        <a:rPr lang="en-GB" sz="900" spc="-10">
                          <a:effectLst/>
                          <a:latin typeface="FrankfurtGothic"/>
                          <a:ea typeface="Times New Roman" panose="02020603050405020304" pitchFamily="18" charset="0"/>
                          <a:cs typeface="Times New Roman" panose="02020603050405020304" pitchFamily="18" charset="0"/>
                        </a:rPr>
                        <a:t>-1.9</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lnL>
                      <a:noFill/>
                    </a:lnL>
                    <a:lnR>
                      <a:noFill/>
                    </a:lnR>
                    <a:lnT>
                      <a:noFill/>
                    </a:lnT>
                    <a:lnB w="12700" cap="flat" cmpd="sng" algn="ctr">
                      <a:solidFill>
                        <a:srgbClr val="7F9C90"/>
                      </a:solidFill>
                      <a:prstDash val="solid"/>
                      <a:round/>
                      <a:headEnd type="none" w="med" len="med"/>
                      <a:tailEnd type="none" w="med" len="med"/>
                    </a:lnB>
                  </a:tcPr>
                </a:tc>
                <a:extLst>
                  <a:ext uri="{0D108BD9-81ED-4DB2-BD59-A6C34878D82A}">
                    <a16:rowId xmlns:a16="http://schemas.microsoft.com/office/drawing/2014/main" val="2545245177"/>
                  </a:ext>
                </a:extLst>
              </a:tr>
              <a:tr h="179705">
                <a:tc>
                  <a:txBody>
                    <a:bodyPr/>
                    <a:lstStyle/>
                    <a:p>
                      <a:r>
                        <a:rPr lang="en-GB" sz="900" b="1" spc="-10">
                          <a:effectLst/>
                          <a:latin typeface="FrankfurtGothic"/>
                          <a:ea typeface="Times New Roman" panose="02020603050405020304" pitchFamily="18" charset="0"/>
                          <a:cs typeface="Times New Roman" panose="02020603050405020304" pitchFamily="18" charset="0"/>
                        </a:rPr>
                        <a:t>Output gap</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7F9C90"/>
                      </a:solidFill>
                      <a:prstDash val="solid"/>
                      <a:round/>
                      <a:headEnd type="none" w="med" len="med"/>
                      <a:tailEnd type="none" w="med" len="med"/>
                    </a:lnT>
                    <a:lnB>
                      <a:noFill/>
                    </a:lnB>
                  </a:tcPr>
                </a:tc>
                <a:tc>
                  <a:txBody>
                    <a:bodyPr/>
                    <a:lstStyle/>
                    <a:p>
                      <a:pPr>
                        <a:tabLst>
                          <a:tab pos="316230" algn="dec"/>
                        </a:tabLst>
                      </a:pPr>
                      <a:r>
                        <a:rPr lang="en-GB" sz="900" b="1" spc="-10">
                          <a:solidFill>
                            <a:srgbClr val="000000"/>
                          </a:solidFill>
                          <a:effectLst/>
                          <a:latin typeface="FrankfurtGothic"/>
                          <a:ea typeface="Times New Roman" panose="02020603050405020304" pitchFamily="18" charset="0"/>
                          <a:cs typeface="Times New Roman" panose="02020603050405020304" pitchFamily="18" charset="0"/>
                        </a:rPr>
                        <a:t> </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7F9C90"/>
                      </a:solidFill>
                      <a:prstDash val="solid"/>
                      <a:round/>
                      <a:headEnd type="none" w="med" len="med"/>
                      <a:tailEnd type="none" w="med" len="med"/>
                    </a:lnT>
                    <a:lnB>
                      <a:noFill/>
                    </a:lnB>
                  </a:tcPr>
                </a:tc>
                <a:tc>
                  <a:txBody>
                    <a:bodyPr/>
                    <a:lstStyle/>
                    <a:p>
                      <a:endParaRPr lang="da-DK" sz="1000">
                        <a:effectLst/>
                        <a:latin typeface="Times New Roman" panose="02020603050405020304" pitchFamily="18" charset="0"/>
                      </a:endParaRPr>
                    </a:p>
                  </a:txBody>
                  <a:tcPr marL="44450" marR="44450" marT="0" marB="0" anchor="b">
                    <a:lnL>
                      <a:noFill/>
                    </a:lnL>
                    <a:lnR>
                      <a:noFill/>
                    </a:lnR>
                    <a:lnT w="12700" cap="flat" cmpd="sng" algn="ctr">
                      <a:solidFill>
                        <a:srgbClr val="7F9C90"/>
                      </a:solidFill>
                      <a:prstDash val="solid"/>
                      <a:round/>
                      <a:headEnd type="none" w="med" len="med"/>
                      <a:tailEnd type="none" w="med" len="med"/>
                    </a:lnT>
                    <a:lnB>
                      <a:noFill/>
                    </a:lnB>
                  </a:tcPr>
                </a:tc>
                <a:tc>
                  <a:txBody>
                    <a:bodyPr/>
                    <a:lstStyle/>
                    <a:p>
                      <a:endParaRPr lang="da-DK" sz="1000">
                        <a:effectLst/>
                        <a:latin typeface="Times New Roman" panose="02020603050405020304" pitchFamily="18" charset="0"/>
                      </a:endParaRPr>
                    </a:p>
                  </a:txBody>
                  <a:tcPr marL="44450" marR="44450" marT="0" marB="0" anchor="b">
                    <a:lnL>
                      <a:noFill/>
                    </a:lnL>
                    <a:lnR>
                      <a:noFill/>
                    </a:lnR>
                    <a:lnT w="12700" cap="flat" cmpd="sng" algn="ctr">
                      <a:solidFill>
                        <a:srgbClr val="7F9C90"/>
                      </a:solidFill>
                      <a:prstDash val="solid"/>
                      <a:round/>
                      <a:headEnd type="none" w="med" len="med"/>
                      <a:tailEnd type="none" w="med" len="med"/>
                    </a:lnT>
                    <a:lnB>
                      <a:noFill/>
                    </a:lnB>
                  </a:tcPr>
                </a:tc>
                <a:tc>
                  <a:txBody>
                    <a:bodyPr/>
                    <a:lstStyle/>
                    <a:p>
                      <a:endParaRPr lang="da-DK" sz="1000">
                        <a:effectLst/>
                        <a:latin typeface="Times New Roman" panose="02020603050405020304" pitchFamily="18" charset="0"/>
                      </a:endParaRPr>
                    </a:p>
                  </a:txBody>
                  <a:tcPr marL="44450" marR="44450" marT="0" marB="0" anchor="b">
                    <a:lnL>
                      <a:noFill/>
                    </a:lnL>
                    <a:lnR>
                      <a:noFill/>
                    </a:lnR>
                    <a:lnT w="12700" cap="flat" cmpd="sng" algn="ctr">
                      <a:solidFill>
                        <a:srgbClr val="7F9C90"/>
                      </a:solidFill>
                      <a:prstDash val="solid"/>
                      <a:round/>
                      <a:headEnd type="none" w="med" len="med"/>
                      <a:tailEnd type="none" w="med" len="med"/>
                    </a:lnT>
                    <a:lnB>
                      <a:noFill/>
                    </a:lnB>
                  </a:tcPr>
                </a:tc>
                <a:tc>
                  <a:txBody>
                    <a:bodyPr/>
                    <a:lstStyle/>
                    <a:p>
                      <a:endParaRPr lang="da-DK" sz="1000">
                        <a:effectLst/>
                        <a:latin typeface="Times New Roman" panose="02020603050405020304" pitchFamily="18" charset="0"/>
                      </a:endParaRPr>
                    </a:p>
                  </a:txBody>
                  <a:tcPr marL="44450" marR="44450" marT="0" marB="0" anchor="b">
                    <a:lnL>
                      <a:noFill/>
                    </a:lnL>
                    <a:lnR>
                      <a:noFill/>
                    </a:lnR>
                    <a:lnT w="12700" cap="flat" cmpd="sng" algn="ctr">
                      <a:solidFill>
                        <a:srgbClr val="7F9C90"/>
                      </a:solidFill>
                      <a:prstDash val="solid"/>
                      <a:round/>
                      <a:headEnd type="none" w="med" len="med"/>
                      <a:tailEnd type="none" w="med" len="med"/>
                    </a:lnT>
                    <a:lnB>
                      <a:noFill/>
                    </a:lnB>
                  </a:tcPr>
                </a:tc>
                <a:tc>
                  <a:txBody>
                    <a:bodyPr/>
                    <a:lstStyle/>
                    <a:p>
                      <a:endParaRPr lang="da-DK" sz="1000">
                        <a:effectLst/>
                        <a:latin typeface="Times New Roman" panose="02020603050405020304" pitchFamily="18" charset="0"/>
                      </a:endParaRPr>
                    </a:p>
                  </a:txBody>
                  <a:tcPr marL="44450" marR="44450" marT="0" marB="0" anchor="b">
                    <a:lnL>
                      <a:noFill/>
                    </a:lnL>
                    <a:lnR>
                      <a:noFill/>
                    </a:lnR>
                    <a:lnT w="12700" cap="flat" cmpd="sng" algn="ctr">
                      <a:solidFill>
                        <a:srgbClr val="7F9C90"/>
                      </a:solidFill>
                      <a:prstDash val="solid"/>
                      <a:round/>
                      <a:headEnd type="none" w="med" len="med"/>
                      <a:tailEnd type="none" w="med" len="med"/>
                    </a:lnT>
                    <a:lnB>
                      <a:noFill/>
                    </a:lnB>
                  </a:tcPr>
                </a:tc>
                <a:tc>
                  <a:txBody>
                    <a:bodyPr/>
                    <a:lstStyle/>
                    <a:p>
                      <a:endParaRPr lang="da-DK" sz="1000">
                        <a:effectLst/>
                        <a:latin typeface="Times New Roman" panose="02020603050405020304" pitchFamily="18" charset="0"/>
                      </a:endParaRPr>
                    </a:p>
                  </a:txBody>
                  <a:tcPr marL="44450" marR="44450" marT="0" marB="0" anchor="b">
                    <a:lnL>
                      <a:noFill/>
                    </a:lnL>
                    <a:lnR>
                      <a:noFill/>
                    </a:lnR>
                    <a:lnT w="12700" cap="flat" cmpd="sng" algn="ctr">
                      <a:solidFill>
                        <a:srgbClr val="7F9C90"/>
                      </a:solidFill>
                      <a:prstDash val="solid"/>
                      <a:round/>
                      <a:headEnd type="none" w="med" len="med"/>
                      <a:tailEnd type="none" w="med" len="med"/>
                    </a:lnT>
                    <a:lnB>
                      <a:noFill/>
                    </a:lnB>
                  </a:tcPr>
                </a:tc>
                <a:extLst>
                  <a:ext uri="{0D108BD9-81ED-4DB2-BD59-A6C34878D82A}">
                    <a16:rowId xmlns:a16="http://schemas.microsoft.com/office/drawing/2014/main" val="3594926320"/>
                  </a:ext>
                </a:extLst>
              </a:tr>
              <a:tr h="0">
                <a:tc>
                  <a:txBody>
                    <a:bodyPr/>
                    <a:lstStyle/>
                    <a:p>
                      <a:r>
                        <a:rPr lang="en-GB" sz="900" spc="-10">
                          <a:effectLst/>
                          <a:latin typeface="FrankfurtGothic"/>
                          <a:ea typeface="Times New Roman" panose="02020603050405020304" pitchFamily="18" charset="0"/>
                          <a:cs typeface="Times New Roman" panose="02020603050405020304" pitchFamily="18" charset="0"/>
                        </a:rPr>
                        <a:t>Denmark</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lnL>
                      <a:noFill/>
                    </a:lnL>
                    <a:lnR>
                      <a:noFill/>
                    </a:lnR>
                    <a:lnT>
                      <a:noFill/>
                    </a:lnT>
                    <a:lnB>
                      <a:noFill/>
                    </a:lnB>
                  </a:tcPr>
                </a:tc>
                <a:tc>
                  <a:txBody>
                    <a:bodyPr/>
                    <a:lstStyle/>
                    <a:p>
                      <a:pPr>
                        <a:tabLst>
                          <a:tab pos="316230" algn="dec"/>
                        </a:tabLst>
                      </a:pPr>
                      <a:r>
                        <a:rPr lang="en-GB" sz="900" spc="-10">
                          <a:effectLst/>
                          <a:latin typeface="FrankfurtGothic"/>
                          <a:ea typeface="Times New Roman" panose="02020603050405020304" pitchFamily="18" charset="0"/>
                          <a:cs typeface="Times New Roman" panose="02020603050405020304" pitchFamily="18" charset="0"/>
                        </a:rPr>
                        <a:t>4.1</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lnL>
                      <a:noFill/>
                    </a:lnL>
                    <a:lnR>
                      <a:noFill/>
                    </a:lnR>
                    <a:lnT>
                      <a:noFill/>
                    </a:lnT>
                    <a:lnB>
                      <a:noFill/>
                    </a:lnB>
                  </a:tcPr>
                </a:tc>
                <a:tc>
                  <a:txBody>
                    <a:bodyPr/>
                    <a:lstStyle/>
                    <a:p>
                      <a:pPr>
                        <a:tabLst>
                          <a:tab pos="316230" algn="dec"/>
                        </a:tabLst>
                      </a:pPr>
                      <a:r>
                        <a:rPr lang="en-GB" sz="900" spc="-10">
                          <a:effectLst/>
                          <a:latin typeface="FrankfurtGothic"/>
                          <a:ea typeface="Times New Roman" panose="02020603050405020304" pitchFamily="18" charset="0"/>
                          <a:cs typeface="Times New Roman" panose="02020603050405020304" pitchFamily="18" charset="0"/>
                        </a:rPr>
                        <a:t>-4.1</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lnL>
                      <a:noFill/>
                    </a:lnL>
                    <a:lnR>
                      <a:noFill/>
                    </a:lnR>
                    <a:lnT>
                      <a:noFill/>
                    </a:lnT>
                    <a:lnB>
                      <a:noFill/>
                    </a:lnB>
                  </a:tcPr>
                </a:tc>
                <a:tc>
                  <a:txBody>
                    <a:bodyPr/>
                    <a:lstStyle/>
                    <a:p>
                      <a:pPr>
                        <a:tabLst>
                          <a:tab pos="316230" algn="dec"/>
                        </a:tabLst>
                      </a:pPr>
                      <a:r>
                        <a:rPr lang="en-GB" sz="900" spc="-10">
                          <a:effectLst/>
                          <a:latin typeface="FrankfurtGothic"/>
                          <a:ea typeface="Times New Roman" panose="02020603050405020304" pitchFamily="18" charset="0"/>
                          <a:cs typeface="Times New Roman" panose="02020603050405020304" pitchFamily="18" charset="0"/>
                        </a:rPr>
                        <a:t>-2.7</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lnL>
                      <a:noFill/>
                    </a:lnL>
                    <a:lnR>
                      <a:noFill/>
                    </a:lnR>
                    <a:lnT>
                      <a:noFill/>
                    </a:lnT>
                    <a:lnB>
                      <a:noFill/>
                    </a:lnB>
                  </a:tcPr>
                </a:tc>
                <a:tc>
                  <a:txBody>
                    <a:bodyPr/>
                    <a:lstStyle/>
                    <a:p>
                      <a:pPr>
                        <a:tabLst>
                          <a:tab pos="316230" algn="dec"/>
                        </a:tabLst>
                      </a:pPr>
                      <a:r>
                        <a:rPr lang="en-GB" sz="900" spc="-10">
                          <a:effectLst/>
                          <a:latin typeface="FrankfurtGothic"/>
                          <a:ea typeface="Times New Roman" panose="02020603050405020304" pitchFamily="18" charset="0"/>
                          <a:cs typeface="Times New Roman" panose="02020603050405020304" pitchFamily="18" charset="0"/>
                        </a:rPr>
                        <a:t>-3.4</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lnL>
                      <a:noFill/>
                    </a:lnL>
                    <a:lnR>
                      <a:noFill/>
                    </a:lnR>
                    <a:lnT>
                      <a:noFill/>
                    </a:lnT>
                    <a:lnB>
                      <a:noFill/>
                    </a:lnB>
                  </a:tcPr>
                </a:tc>
                <a:tc>
                  <a:txBody>
                    <a:bodyPr/>
                    <a:lstStyle/>
                    <a:p>
                      <a:pPr>
                        <a:tabLst>
                          <a:tab pos="316230" algn="dec"/>
                        </a:tabLst>
                      </a:pPr>
                      <a:r>
                        <a:rPr lang="en-GB" sz="900" spc="-10">
                          <a:effectLst/>
                          <a:latin typeface="FrankfurtGothic"/>
                          <a:ea typeface="Times New Roman" panose="02020603050405020304" pitchFamily="18" charset="0"/>
                          <a:cs typeface="Times New Roman" panose="02020603050405020304" pitchFamily="18" charset="0"/>
                        </a:rPr>
                        <a:t>-2.3</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lnL>
                      <a:noFill/>
                    </a:lnL>
                    <a:lnR>
                      <a:noFill/>
                    </a:lnR>
                    <a:lnT>
                      <a:noFill/>
                    </a:lnT>
                    <a:lnB>
                      <a:noFill/>
                    </a:lnB>
                  </a:tcPr>
                </a:tc>
                <a:tc>
                  <a:txBody>
                    <a:bodyPr/>
                    <a:lstStyle/>
                    <a:p>
                      <a:pPr>
                        <a:tabLst>
                          <a:tab pos="316230" algn="dec"/>
                        </a:tabLst>
                      </a:pPr>
                      <a:r>
                        <a:rPr lang="en-GB" sz="900" spc="-10">
                          <a:effectLst/>
                          <a:latin typeface="FrankfurtGothic"/>
                          <a:ea typeface="Times New Roman" panose="02020603050405020304" pitchFamily="18" charset="0"/>
                          <a:cs typeface="Times New Roman" panose="02020603050405020304" pitchFamily="18" charset="0"/>
                        </a:rPr>
                        <a:t>-0.3</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lnL>
                      <a:noFill/>
                    </a:lnL>
                    <a:lnR>
                      <a:noFill/>
                    </a:lnR>
                    <a:lnT>
                      <a:noFill/>
                    </a:lnT>
                    <a:lnB>
                      <a:noFill/>
                    </a:lnB>
                  </a:tcPr>
                </a:tc>
                <a:tc>
                  <a:txBody>
                    <a:bodyPr/>
                    <a:lstStyle/>
                    <a:p>
                      <a:pPr>
                        <a:tabLst>
                          <a:tab pos="316230" algn="dec"/>
                        </a:tabLst>
                      </a:pPr>
                      <a:r>
                        <a:rPr lang="en-GB" sz="900" spc="-10">
                          <a:effectLst/>
                          <a:latin typeface="FrankfurtGothic"/>
                          <a:ea typeface="Times New Roman" panose="02020603050405020304" pitchFamily="18" charset="0"/>
                          <a:cs typeface="Times New Roman" panose="02020603050405020304" pitchFamily="18" charset="0"/>
                        </a:rPr>
                        <a:t>0.6</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lnL>
                      <a:noFill/>
                    </a:lnL>
                    <a:lnR>
                      <a:noFill/>
                    </a:lnR>
                    <a:lnT>
                      <a:noFill/>
                    </a:lnT>
                    <a:lnB>
                      <a:noFill/>
                    </a:lnB>
                  </a:tcPr>
                </a:tc>
                <a:extLst>
                  <a:ext uri="{0D108BD9-81ED-4DB2-BD59-A6C34878D82A}">
                    <a16:rowId xmlns:a16="http://schemas.microsoft.com/office/drawing/2014/main" val="955534408"/>
                  </a:ext>
                </a:extLst>
              </a:tr>
              <a:tr h="0">
                <a:tc>
                  <a:txBody>
                    <a:bodyPr/>
                    <a:lstStyle/>
                    <a:p>
                      <a:r>
                        <a:rPr lang="en-GB" sz="900" spc="-10">
                          <a:effectLst/>
                          <a:latin typeface="FrankfurtGothic"/>
                          <a:ea typeface="Times New Roman" panose="02020603050405020304" pitchFamily="18" charset="0"/>
                          <a:cs typeface="Times New Roman" panose="02020603050405020304" pitchFamily="18" charset="0"/>
                        </a:rPr>
                        <a:t>Sweden</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lnL>
                      <a:noFill/>
                    </a:lnL>
                    <a:lnR>
                      <a:noFill/>
                    </a:lnR>
                    <a:lnT>
                      <a:noFill/>
                    </a:lnT>
                    <a:lnB>
                      <a:noFill/>
                    </a:lnB>
                  </a:tcPr>
                </a:tc>
                <a:tc>
                  <a:txBody>
                    <a:bodyPr/>
                    <a:lstStyle/>
                    <a:p>
                      <a:pPr>
                        <a:tabLst>
                          <a:tab pos="316230" algn="dec"/>
                        </a:tabLst>
                      </a:pPr>
                      <a:r>
                        <a:rPr lang="en-GB" sz="900" spc="-10">
                          <a:effectLst/>
                          <a:latin typeface="FrankfurtGothic"/>
                          <a:ea typeface="Times New Roman" panose="02020603050405020304" pitchFamily="18" charset="0"/>
                          <a:cs typeface="Times New Roman" panose="02020603050405020304" pitchFamily="18" charset="0"/>
                        </a:rPr>
                        <a:t>3.2</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lnL>
                      <a:noFill/>
                    </a:lnL>
                    <a:lnR>
                      <a:noFill/>
                    </a:lnR>
                    <a:lnT>
                      <a:noFill/>
                    </a:lnT>
                    <a:lnB>
                      <a:noFill/>
                    </a:lnB>
                  </a:tcPr>
                </a:tc>
                <a:tc>
                  <a:txBody>
                    <a:bodyPr/>
                    <a:lstStyle/>
                    <a:p>
                      <a:pPr>
                        <a:tabLst>
                          <a:tab pos="316230" algn="dec"/>
                        </a:tabLst>
                      </a:pPr>
                      <a:r>
                        <a:rPr lang="en-GB" sz="900" spc="-10">
                          <a:effectLst/>
                          <a:latin typeface="FrankfurtGothic"/>
                          <a:ea typeface="Times New Roman" panose="02020603050405020304" pitchFamily="18" charset="0"/>
                          <a:cs typeface="Times New Roman" panose="02020603050405020304" pitchFamily="18" charset="0"/>
                        </a:rPr>
                        <a:t>-5.3</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lnL>
                      <a:noFill/>
                    </a:lnL>
                    <a:lnR>
                      <a:noFill/>
                    </a:lnR>
                    <a:lnT>
                      <a:noFill/>
                    </a:lnT>
                    <a:lnB>
                      <a:noFill/>
                    </a:lnB>
                  </a:tcPr>
                </a:tc>
                <a:tc>
                  <a:txBody>
                    <a:bodyPr/>
                    <a:lstStyle/>
                    <a:p>
                      <a:pPr>
                        <a:tabLst>
                          <a:tab pos="316230" algn="dec"/>
                        </a:tabLst>
                      </a:pPr>
                      <a:r>
                        <a:rPr lang="en-GB" sz="900" spc="-10">
                          <a:effectLst/>
                          <a:latin typeface="FrankfurtGothic"/>
                          <a:ea typeface="Times New Roman" panose="02020603050405020304" pitchFamily="18" charset="0"/>
                          <a:cs typeface="Times New Roman" panose="02020603050405020304" pitchFamily="18" charset="0"/>
                        </a:rPr>
                        <a:t>0.1</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lnL>
                      <a:noFill/>
                    </a:lnL>
                    <a:lnR>
                      <a:noFill/>
                    </a:lnR>
                    <a:lnT>
                      <a:noFill/>
                    </a:lnT>
                    <a:lnB>
                      <a:noFill/>
                    </a:lnB>
                  </a:tcPr>
                </a:tc>
                <a:tc>
                  <a:txBody>
                    <a:bodyPr/>
                    <a:lstStyle/>
                    <a:p>
                      <a:pPr>
                        <a:tabLst>
                          <a:tab pos="316230" algn="dec"/>
                        </a:tabLst>
                      </a:pPr>
                      <a:r>
                        <a:rPr lang="en-GB" sz="900" spc="-10">
                          <a:effectLst/>
                          <a:latin typeface="FrankfurtGothic"/>
                          <a:ea typeface="Times New Roman" panose="02020603050405020304" pitchFamily="18" charset="0"/>
                          <a:cs typeface="Times New Roman" panose="02020603050405020304" pitchFamily="18" charset="0"/>
                        </a:rPr>
                        <a:t>-2.4</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lnL>
                      <a:noFill/>
                    </a:lnL>
                    <a:lnR>
                      <a:noFill/>
                    </a:lnR>
                    <a:lnT>
                      <a:noFill/>
                    </a:lnT>
                    <a:lnB>
                      <a:noFill/>
                    </a:lnB>
                  </a:tcPr>
                </a:tc>
                <a:tc>
                  <a:txBody>
                    <a:bodyPr/>
                    <a:lstStyle/>
                    <a:p>
                      <a:pPr>
                        <a:tabLst>
                          <a:tab pos="316230" algn="dec"/>
                        </a:tabLst>
                      </a:pPr>
                      <a:r>
                        <a:rPr lang="en-GB" sz="900" spc="-10">
                          <a:effectLst/>
                          <a:latin typeface="FrankfurtGothic"/>
                          <a:ea typeface="Times New Roman" panose="02020603050405020304" pitchFamily="18" charset="0"/>
                          <a:cs typeface="Times New Roman" panose="02020603050405020304" pitchFamily="18" charset="0"/>
                        </a:rPr>
                        <a:t>0.7</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lnL>
                      <a:noFill/>
                    </a:lnL>
                    <a:lnR>
                      <a:noFill/>
                    </a:lnR>
                    <a:lnT>
                      <a:noFill/>
                    </a:lnT>
                    <a:lnB>
                      <a:noFill/>
                    </a:lnB>
                  </a:tcPr>
                </a:tc>
                <a:tc>
                  <a:txBody>
                    <a:bodyPr/>
                    <a:lstStyle/>
                    <a:p>
                      <a:pPr>
                        <a:tabLst>
                          <a:tab pos="316230" algn="dec"/>
                        </a:tabLst>
                      </a:pPr>
                      <a:r>
                        <a:rPr lang="en-GB" sz="900" spc="-10">
                          <a:effectLst/>
                          <a:latin typeface="FrankfurtGothic"/>
                          <a:ea typeface="Times New Roman" panose="02020603050405020304" pitchFamily="18" charset="0"/>
                          <a:cs typeface="Times New Roman" panose="02020603050405020304" pitchFamily="18" charset="0"/>
                        </a:rPr>
                        <a:t>1.0</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lnL>
                      <a:noFill/>
                    </a:lnL>
                    <a:lnR>
                      <a:noFill/>
                    </a:lnR>
                    <a:lnT>
                      <a:noFill/>
                    </a:lnT>
                    <a:lnB>
                      <a:noFill/>
                    </a:lnB>
                  </a:tcPr>
                </a:tc>
                <a:tc>
                  <a:txBody>
                    <a:bodyPr/>
                    <a:lstStyle/>
                    <a:p>
                      <a:pPr>
                        <a:tabLst>
                          <a:tab pos="316230" algn="dec"/>
                        </a:tabLst>
                      </a:pPr>
                      <a:r>
                        <a:rPr lang="en-GB" sz="900" spc="-10">
                          <a:effectLst/>
                          <a:latin typeface="FrankfurtGothic"/>
                          <a:ea typeface="Times New Roman" panose="02020603050405020304" pitchFamily="18" charset="0"/>
                          <a:cs typeface="Times New Roman" panose="02020603050405020304" pitchFamily="18" charset="0"/>
                        </a:rPr>
                        <a:t>0.2</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lnL>
                      <a:noFill/>
                    </a:lnL>
                    <a:lnR>
                      <a:noFill/>
                    </a:lnR>
                    <a:lnT>
                      <a:noFill/>
                    </a:lnT>
                    <a:lnB>
                      <a:noFill/>
                    </a:lnB>
                  </a:tcPr>
                </a:tc>
                <a:extLst>
                  <a:ext uri="{0D108BD9-81ED-4DB2-BD59-A6C34878D82A}">
                    <a16:rowId xmlns:a16="http://schemas.microsoft.com/office/drawing/2014/main" val="2583971135"/>
                  </a:ext>
                </a:extLst>
              </a:tr>
              <a:tr h="0">
                <a:tc>
                  <a:txBody>
                    <a:bodyPr/>
                    <a:lstStyle/>
                    <a:p>
                      <a:r>
                        <a:rPr lang="en-GB" sz="900" spc="-10">
                          <a:effectLst/>
                          <a:latin typeface="FrankfurtGothic"/>
                          <a:ea typeface="Times New Roman" panose="02020603050405020304" pitchFamily="18" charset="0"/>
                          <a:cs typeface="Times New Roman" panose="02020603050405020304" pitchFamily="18" charset="0"/>
                        </a:rPr>
                        <a:t>Eurozone</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lnL>
                      <a:noFill/>
                    </a:lnL>
                    <a:lnR>
                      <a:noFill/>
                    </a:lnR>
                    <a:lnT>
                      <a:noFill/>
                    </a:lnT>
                    <a:lnB>
                      <a:noFill/>
                    </a:lnB>
                  </a:tcPr>
                </a:tc>
                <a:tc>
                  <a:txBody>
                    <a:bodyPr/>
                    <a:lstStyle/>
                    <a:p>
                      <a:pPr>
                        <a:tabLst>
                          <a:tab pos="316230" algn="dec"/>
                        </a:tabLst>
                      </a:pPr>
                      <a:r>
                        <a:rPr lang="en-GB" sz="900" spc="-10">
                          <a:effectLst/>
                          <a:latin typeface="FrankfurtGothic"/>
                          <a:ea typeface="Times New Roman" panose="02020603050405020304" pitchFamily="18" charset="0"/>
                          <a:cs typeface="Times New Roman" panose="02020603050405020304" pitchFamily="18" charset="0"/>
                        </a:rPr>
                        <a:t>2.8</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lnL>
                      <a:noFill/>
                    </a:lnL>
                    <a:lnR>
                      <a:noFill/>
                    </a:lnR>
                    <a:lnT>
                      <a:noFill/>
                    </a:lnT>
                    <a:lnB>
                      <a:noFill/>
                    </a:lnB>
                  </a:tcPr>
                </a:tc>
                <a:tc>
                  <a:txBody>
                    <a:bodyPr/>
                    <a:lstStyle/>
                    <a:p>
                      <a:pPr>
                        <a:tabLst>
                          <a:tab pos="316230" algn="dec"/>
                        </a:tabLst>
                      </a:pPr>
                      <a:r>
                        <a:rPr lang="en-GB" sz="900" spc="-10">
                          <a:effectLst/>
                          <a:latin typeface="FrankfurtGothic"/>
                          <a:ea typeface="Times New Roman" panose="02020603050405020304" pitchFamily="18" charset="0"/>
                          <a:cs typeface="Times New Roman" panose="02020603050405020304" pitchFamily="18" charset="0"/>
                        </a:rPr>
                        <a:t>-3.5</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lnL>
                      <a:noFill/>
                    </a:lnL>
                    <a:lnR>
                      <a:noFill/>
                    </a:lnR>
                    <a:lnT>
                      <a:noFill/>
                    </a:lnT>
                    <a:lnB>
                      <a:noFill/>
                    </a:lnB>
                  </a:tcPr>
                </a:tc>
                <a:tc>
                  <a:txBody>
                    <a:bodyPr/>
                    <a:lstStyle/>
                    <a:p>
                      <a:pPr>
                        <a:tabLst>
                          <a:tab pos="316230" algn="dec"/>
                        </a:tabLst>
                      </a:pPr>
                      <a:r>
                        <a:rPr lang="en-GB" sz="900" spc="-10">
                          <a:effectLst/>
                          <a:latin typeface="FrankfurtGothic"/>
                          <a:ea typeface="Times New Roman" panose="02020603050405020304" pitchFamily="18" charset="0"/>
                          <a:cs typeface="Times New Roman" panose="02020603050405020304" pitchFamily="18" charset="0"/>
                        </a:rPr>
                        <a:t>-1.1</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lnL>
                      <a:noFill/>
                    </a:lnL>
                    <a:lnR>
                      <a:noFill/>
                    </a:lnR>
                    <a:lnT>
                      <a:noFill/>
                    </a:lnT>
                    <a:lnB>
                      <a:noFill/>
                    </a:lnB>
                  </a:tcPr>
                </a:tc>
                <a:tc>
                  <a:txBody>
                    <a:bodyPr/>
                    <a:lstStyle/>
                    <a:p>
                      <a:pPr>
                        <a:tabLst>
                          <a:tab pos="316230" algn="dec"/>
                        </a:tabLst>
                      </a:pPr>
                      <a:r>
                        <a:rPr lang="en-GB" sz="900" spc="-10">
                          <a:effectLst/>
                          <a:latin typeface="FrankfurtGothic"/>
                          <a:ea typeface="Times New Roman" panose="02020603050405020304" pitchFamily="18" charset="0"/>
                          <a:cs typeface="Times New Roman" panose="02020603050405020304" pitchFamily="18" charset="0"/>
                        </a:rPr>
                        <a:t>-3.1</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lnL>
                      <a:noFill/>
                    </a:lnL>
                    <a:lnR>
                      <a:noFill/>
                    </a:lnR>
                    <a:lnT>
                      <a:noFill/>
                    </a:lnT>
                    <a:lnB>
                      <a:noFill/>
                    </a:lnB>
                  </a:tcPr>
                </a:tc>
                <a:tc>
                  <a:txBody>
                    <a:bodyPr/>
                    <a:lstStyle/>
                    <a:p>
                      <a:pPr>
                        <a:tabLst>
                          <a:tab pos="316230" algn="dec"/>
                        </a:tabLst>
                      </a:pPr>
                      <a:r>
                        <a:rPr lang="en-GB" sz="900" spc="-10">
                          <a:effectLst/>
                          <a:latin typeface="FrankfurtGothic"/>
                          <a:ea typeface="Times New Roman" panose="02020603050405020304" pitchFamily="18" charset="0"/>
                          <a:cs typeface="Times New Roman" panose="02020603050405020304" pitchFamily="18" charset="0"/>
                        </a:rPr>
                        <a:t>-1.7</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lnL>
                      <a:noFill/>
                    </a:lnL>
                    <a:lnR>
                      <a:noFill/>
                    </a:lnR>
                    <a:lnT>
                      <a:noFill/>
                    </a:lnT>
                    <a:lnB>
                      <a:noFill/>
                    </a:lnB>
                  </a:tcPr>
                </a:tc>
                <a:tc>
                  <a:txBody>
                    <a:bodyPr/>
                    <a:lstStyle/>
                    <a:p>
                      <a:pPr>
                        <a:tabLst>
                          <a:tab pos="316230" algn="dec"/>
                        </a:tabLst>
                      </a:pPr>
                      <a:r>
                        <a:rPr lang="en-GB" sz="900" spc="-10">
                          <a:effectLst/>
                          <a:latin typeface="FrankfurtGothic"/>
                          <a:ea typeface="Times New Roman" panose="02020603050405020304" pitchFamily="18" charset="0"/>
                          <a:cs typeface="Times New Roman" panose="02020603050405020304" pitchFamily="18" charset="0"/>
                        </a:rPr>
                        <a:t>0.6</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lnL>
                      <a:noFill/>
                    </a:lnL>
                    <a:lnR>
                      <a:noFill/>
                    </a:lnR>
                    <a:lnT>
                      <a:noFill/>
                    </a:lnT>
                    <a:lnB>
                      <a:noFill/>
                    </a:lnB>
                  </a:tcPr>
                </a:tc>
                <a:tc>
                  <a:txBody>
                    <a:bodyPr/>
                    <a:lstStyle/>
                    <a:p>
                      <a:pPr>
                        <a:tabLst>
                          <a:tab pos="316230" algn="dec"/>
                        </a:tabLst>
                      </a:pPr>
                      <a:r>
                        <a:rPr lang="en-GB" sz="900" spc="-10">
                          <a:effectLst/>
                          <a:latin typeface="FrankfurtGothic"/>
                          <a:ea typeface="Times New Roman" panose="02020603050405020304" pitchFamily="18" charset="0"/>
                          <a:cs typeface="Times New Roman" panose="02020603050405020304" pitchFamily="18" charset="0"/>
                        </a:rPr>
                        <a:t>1.5</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lnL>
                      <a:noFill/>
                    </a:lnL>
                    <a:lnR>
                      <a:noFill/>
                    </a:lnR>
                    <a:lnT>
                      <a:noFill/>
                    </a:lnT>
                    <a:lnB>
                      <a:noFill/>
                    </a:lnB>
                  </a:tcPr>
                </a:tc>
                <a:extLst>
                  <a:ext uri="{0D108BD9-81ED-4DB2-BD59-A6C34878D82A}">
                    <a16:rowId xmlns:a16="http://schemas.microsoft.com/office/drawing/2014/main" val="742779620"/>
                  </a:ext>
                </a:extLst>
              </a:tr>
              <a:tr h="0">
                <a:tc>
                  <a:txBody>
                    <a:bodyPr/>
                    <a:lstStyle/>
                    <a:p>
                      <a:r>
                        <a:rPr lang="en-GB" sz="900" spc="-10">
                          <a:effectLst/>
                          <a:latin typeface="FrankfurtGothic"/>
                          <a:ea typeface="Times New Roman" panose="02020603050405020304" pitchFamily="18" charset="0"/>
                          <a:cs typeface="Times New Roman" panose="02020603050405020304" pitchFamily="18" charset="0"/>
                        </a:rPr>
                        <a:t>Greece</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lnL>
                      <a:noFill/>
                    </a:lnL>
                    <a:lnR>
                      <a:noFill/>
                    </a:lnR>
                    <a:lnT>
                      <a:noFill/>
                    </a:lnT>
                    <a:lnB>
                      <a:noFill/>
                    </a:lnB>
                  </a:tcPr>
                </a:tc>
                <a:tc>
                  <a:txBody>
                    <a:bodyPr/>
                    <a:lstStyle/>
                    <a:p>
                      <a:pPr>
                        <a:tabLst>
                          <a:tab pos="316230" algn="dec"/>
                        </a:tabLst>
                      </a:pPr>
                      <a:r>
                        <a:rPr lang="en-GB" sz="900" spc="-10">
                          <a:effectLst/>
                          <a:latin typeface="FrankfurtGothic"/>
                          <a:ea typeface="Times New Roman" panose="02020603050405020304" pitchFamily="18" charset="0"/>
                          <a:cs typeface="Times New Roman" panose="02020603050405020304" pitchFamily="18" charset="0"/>
                        </a:rPr>
                        <a:t>5.5</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lnL>
                      <a:noFill/>
                    </a:lnL>
                    <a:lnR>
                      <a:noFill/>
                    </a:lnR>
                    <a:lnT>
                      <a:noFill/>
                    </a:lnT>
                    <a:lnB>
                      <a:noFill/>
                    </a:lnB>
                  </a:tcPr>
                </a:tc>
                <a:tc>
                  <a:txBody>
                    <a:bodyPr/>
                    <a:lstStyle/>
                    <a:p>
                      <a:pPr>
                        <a:tabLst>
                          <a:tab pos="316230" algn="dec"/>
                        </a:tabLst>
                      </a:pPr>
                      <a:r>
                        <a:rPr lang="en-GB" sz="900" spc="-10">
                          <a:effectLst/>
                          <a:latin typeface="FrankfurtGothic"/>
                          <a:ea typeface="Times New Roman" panose="02020603050405020304" pitchFamily="18" charset="0"/>
                          <a:cs typeface="Times New Roman" panose="02020603050405020304" pitchFamily="18" charset="0"/>
                        </a:rPr>
                        <a:t>-0.7</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lnL>
                      <a:noFill/>
                    </a:lnL>
                    <a:lnR>
                      <a:noFill/>
                    </a:lnR>
                    <a:lnT>
                      <a:noFill/>
                    </a:lnT>
                    <a:lnB>
                      <a:noFill/>
                    </a:lnB>
                  </a:tcPr>
                </a:tc>
                <a:tc>
                  <a:txBody>
                    <a:bodyPr/>
                    <a:lstStyle/>
                    <a:p>
                      <a:pPr>
                        <a:tabLst>
                          <a:tab pos="316230" algn="dec"/>
                        </a:tabLst>
                      </a:pPr>
                      <a:r>
                        <a:rPr lang="en-GB" sz="900" spc="-10">
                          <a:effectLst/>
                          <a:latin typeface="FrankfurtGothic"/>
                          <a:ea typeface="Times New Roman" panose="02020603050405020304" pitchFamily="18" charset="0"/>
                          <a:cs typeface="Times New Roman" panose="02020603050405020304" pitchFamily="18" charset="0"/>
                        </a:rPr>
                        <a:t>-12.6</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lnL>
                      <a:noFill/>
                    </a:lnL>
                    <a:lnR>
                      <a:noFill/>
                    </a:lnR>
                    <a:lnT>
                      <a:noFill/>
                    </a:lnT>
                    <a:lnB>
                      <a:noFill/>
                    </a:lnB>
                  </a:tcPr>
                </a:tc>
                <a:tc>
                  <a:txBody>
                    <a:bodyPr/>
                    <a:lstStyle/>
                    <a:p>
                      <a:pPr>
                        <a:tabLst>
                          <a:tab pos="316230" algn="dec"/>
                        </a:tabLst>
                      </a:pPr>
                      <a:r>
                        <a:rPr lang="en-GB" sz="900" spc="-10">
                          <a:effectLst/>
                          <a:latin typeface="FrankfurtGothic"/>
                          <a:ea typeface="Times New Roman" panose="02020603050405020304" pitchFamily="18" charset="0"/>
                          <a:cs typeface="Times New Roman" panose="02020603050405020304" pitchFamily="18" charset="0"/>
                        </a:rPr>
                        <a:t>-16.2</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lnL>
                      <a:noFill/>
                    </a:lnL>
                    <a:lnR>
                      <a:noFill/>
                    </a:lnR>
                    <a:lnT>
                      <a:noFill/>
                    </a:lnT>
                    <a:lnB>
                      <a:noFill/>
                    </a:lnB>
                  </a:tcPr>
                </a:tc>
                <a:tc>
                  <a:txBody>
                    <a:bodyPr/>
                    <a:lstStyle/>
                    <a:p>
                      <a:pPr>
                        <a:tabLst>
                          <a:tab pos="316230" algn="dec"/>
                        </a:tabLst>
                      </a:pPr>
                      <a:r>
                        <a:rPr lang="en-GB" sz="900" spc="-10">
                          <a:effectLst/>
                          <a:latin typeface="FrankfurtGothic"/>
                          <a:ea typeface="Times New Roman" panose="02020603050405020304" pitchFamily="18" charset="0"/>
                          <a:cs typeface="Times New Roman" panose="02020603050405020304" pitchFamily="18" charset="0"/>
                        </a:rPr>
                        <a:t>-12.6</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lnL>
                      <a:noFill/>
                    </a:lnL>
                    <a:lnR>
                      <a:noFill/>
                    </a:lnR>
                    <a:lnT>
                      <a:noFill/>
                    </a:lnT>
                    <a:lnB>
                      <a:noFill/>
                    </a:lnB>
                  </a:tcPr>
                </a:tc>
                <a:tc>
                  <a:txBody>
                    <a:bodyPr/>
                    <a:lstStyle/>
                    <a:p>
                      <a:pPr>
                        <a:tabLst>
                          <a:tab pos="316230" algn="dec"/>
                        </a:tabLst>
                      </a:pPr>
                      <a:r>
                        <a:rPr lang="en-GB" sz="900" spc="-10">
                          <a:effectLst/>
                          <a:latin typeface="FrankfurtGothic"/>
                          <a:ea typeface="Times New Roman" panose="02020603050405020304" pitchFamily="18" charset="0"/>
                          <a:cs typeface="Times New Roman" panose="02020603050405020304" pitchFamily="18" charset="0"/>
                        </a:rPr>
                        <a:t>-9.2</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lnL>
                      <a:noFill/>
                    </a:lnL>
                    <a:lnR>
                      <a:noFill/>
                    </a:lnR>
                    <a:lnT>
                      <a:noFill/>
                    </a:lnT>
                    <a:lnB>
                      <a:noFill/>
                    </a:lnB>
                  </a:tcPr>
                </a:tc>
                <a:tc>
                  <a:txBody>
                    <a:bodyPr/>
                    <a:lstStyle/>
                    <a:p>
                      <a:pPr>
                        <a:tabLst>
                          <a:tab pos="316230" algn="dec"/>
                        </a:tabLst>
                      </a:pPr>
                      <a:r>
                        <a:rPr lang="en-GB" sz="900" spc="-10">
                          <a:effectLst/>
                          <a:latin typeface="FrankfurtGothic"/>
                          <a:ea typeface="Times New Roman" panose="02020603050405020304" pitchFamily="18" charset="0"/>
                          <a:cs typeface="Times New Roman" panose="02020603050405020304" pitchFamily="18" charset="0"/>
                        </a:rPr>
                        <a:t>-4.4</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lnL>
                      <a:noFill/>
                    </a:lnL>
                    <a:lnR>
                      <a:noFill/>
                    </a:lnR>
                    <a:lnT>
                      <a:noFill/>
                    </a:lnT>
                    <a:lnB>
                      <a:noFill/>
                    </a:lnB>
                  </a:tcPr>
                </a:tc>
                <a:extLst>
                  <a:ext uri="{0D108BD9-81ED-4DB2-BD59-A6C34878D82A}">
                    <a16:rowId xmlns:a16="http://schemas.microsoft.com/office/drawing/2014/main" val="1200544117"/>
                  </a:ext>
                </a:extLst>
              </a:tr>
              <a:tr h="179705">
                <a:tc>
                  <a:txBody>
                    <a:bodyPr/>
                    <a:lstStyle/>
                    <a:p>
                      <a:r>
                        <a:rPr lang="en-GB" sz="900" spc="-10">
                          <a:effectLst/>
                          <a:latin typeface="FrankfurtGothic"/>
                          <a:ea typeface="Times New Roman" panose="02020603050405020304" pitchFamily="18" charset="0"/>
                          <a:cs typeface="Times New Roman" panose="02020603050405020304" pitchFamily="18" charset="0"/>
                        </a:rPr>
                        <a:t>Italy</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lnL>
                      <a:noFill/>
                    </a:lnL>
                    <a:lnR>
                      <a:noFill/>
                    </a:lnR>
                    <a:lnT>
                      <a:noFill/>
                    </a:lnT>
                    <a:lnB w="12700" cap="flat" cmpd="sng" algn="ctr">
                      <a:solidFill>
                        <a:srgbClr val="7F9C90"/>
                      </a:solidFill>
                      <a:prstDash val="solid"/>
                      <a:round/>
                      <a:headEnd type="none" w="med" len="med"/>
                      <a:tailEnd type="none" w="med" len="med"/>
                    </a:lnB>
                  </a:tcPr>
                </a:tc>
                <a:tc>
                  <a:txBody>
                    <a:bodyPr/>
                    <a:lstStyle/>
                    <a:p>
                      <a:pPr>
                        <a:tabLst>
                          <a:tab pos="316230" algn="dec"/>
                        </a:tabLst>
                      </a:pPr>
                      <a:r>
                        <a:rPr lang="en-GB" sz="900" spc="-10">
                          <a:effectLst/>
                          <a:latin typeface="FrankfurtGothic"/>
                          <a:ea typeface="Times New Roman" panose="02020603050405020304" pitchFamily="18" charset="0"/>
                          <a:cs typeface="Times New Roman" panose="02020603050405020304" pitchFamily="18" charset="0"/>
                        </a:rPr>
                        <a:t>3.0</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lnL>
                      <a:noFill/>
                    </a:lnL>
                    <a:lnR>
                      <a:noFill/>
                    </a:lnR>
                    <a:lnT>
                      <a:noFill/>
                    </a:lnT>
                    <a:lnB w="12700" cap="flat" cmpd="sng" algn="ctr">
                      <a:solidFill>
                        <a:srgbClr val="7F9C90"/>
                      </a:solidFill>
                      <a:prstDash val="solid"/>
                      <a:round/>
                      <a:headEnd type="none" w="med" len="med"/>
                      <a:tailEnd type="none" w="med" len="med"/>
                    </a:lnB>
                  </a:tcPr>
                </a:tc>
                <a:tc>
                  <a:txBody>
                    <a:bodyPr/>
                    <a:lstStyle/>
                    <a:p>
                      <a:pPr>
                        <a:tabLst>
                          <a:tab pos="316230" algn="dec"/>
                        </a:tabLst>
                      </a:pPr>
                      <a:r>
                        <a:rPr lang="en-GB" sz="900" spc="-10">
                          <a:effectLst/>
                          <a:latin typeface="FrankfurtGothic"/>
                          <a:ea typeface="Times New Roman" panose="02020603050405020304" pitchFamily="18" charset="0"/>
                          <a:cs typeface="Times New Roman" panose="02020603050405020304" pitchFamily="18" charset="0"/>
                        </a:rPr>
                        <a:t>-3.4</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lnL>
                      <a:noFill/>
                    </a:lnL>
                    <a:lnR>
                      <a:noFill/>
                    </a:lnR>
                    <a:lnT>
                      <a:noFill/>
                    </a:lnT>
                    <a:lnB w="12700" cap="flat" cmpd="sng" algn="ctr">
                      <a:solidFill>
                        <a:srgbClr val="7F9C90"/>
                      </a:solidFill>
                      <a:prstDash val="solid"/>
                      <a:round/>
                      <a:headEnd type="none" w="med" len="med"/>
                      <a:tailEnd type="none" w="med" len="med"/>
                    </a:lnB>
                  </a:tcPr>
                </a:tc>
                <a:tc>
                  <a:txBody>
                    <a:bodyPr/>
                    <a:lstStyle/>
                    <a:p>
                      <a:pPr>
                        <a:tabLst>
                          <a:tab pos="316230" algn="dec"/>
                        </a:tabLst>
                      </a:pPr>
                      <a:r>
                        <a:rPr lang="en-GB" sz="900" spc="-10">
                          <a:effectLst/>
                          <a:latin typeface="FrankfurtGothic"/>
                          <a:ea typeface="Times New Roman" panose="02020603050405020304" pitchFamily="18" charset="0"/>
                          <a:cs typeface="Times New Roman" panose="02020603050405020304" pitchFamily="18" charset="0"/>
                        </a:rPr>
                        <a:t>-0.9</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lnL>
                      <a:noFill/>
                    </a:lnL>
                    <a:lnR>
                      <a:noFill/>
                    </a:lnR>
                    <a:lnT>
                      <a:noFill/>
                    </a:lnT>
                    <a:lnB w="12700" cap="flat" cmpd="sng" algn="ctr">
                      <a:solidFill>
                        <a:srgbClr val="7F9C90"/>
                      </a:solidFill>
                      <a:prstDash val="solid"/>
                      <a:round/>
                      <a:headEnd type="none" w="med" len="med"/>
                      <a:tailEnd type="none" w="med" len="med"/>
                    </a:lnB>
                  </a:tcPr>
                </a:tc>
                <a:tc>
                  <a:txBody>
                    <a:bodyPr/>
                    <a:lstStyle/>
                    <a:p>
                      <a:pPr>
                        <a:tabLst>
                          <a:tab pos="316230" algn="dec"/>
                        </a:tabLst>
                      </a:pPr>
                      <a:r>
                        <a:rPr lang="en-GB" sz="900" spc="-10">
                          <a:effectLst/>
                          <a:latin typeface="FrankfurtGothic"/>
                          <a:ea typeface="Times New Roman" panose="02020603050405020304" pitchFamily="18" charset="0"/>
                          <a:cs typeface="Times New Roman" panose="02020603050405020304" pitchFamily="18" charset="0"/>
                        </a:rPr>
                        <a:t>-4.6</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lnL>
                      <a:noFill/>
                    </a:lnL>
                    <a:lnR>
                      <a:noFill/>
                    </a:lnR>
                    <a:lnT>
                      <a:noFill/>
                    </a:lnT>
                    <a:lnB w="12700" cap="flat" cmpd="sng" algn="ctr">
                      <a:solidFill>
                        <a:srgbClr val="7F9C90"/>
                      </a:solidFill>
                      <a:prstDash val="solid"/>
                      <a:round/>
                      <a:headEnd type="none" w="med" len="med"/>
                      <a:tailEnd type="none" w="med" len="med"/>
                    </a:lnB>
                  </a:tcPr>
                </a:tc>
                <a:tc>
                  <a:txBody>
                    <a:bodyPr/>
                    <a:lstStyle/>
                    <a:p>
                      <a:pPr>
                        <a:tabLst>
                          <a:tab pos="316230" algn="dec"/>
                        </a:tabLst>
                      </a:pPr>
                      <a:r>
                        <a:rPr lang="en-GB" sz="900" spc="-10">
                          <a:effectLst/>
                          <a:latin typeface="FrankfurtGothic"/>
                          <a:ea typeface="Times New Roman" panose="02020603050405020304" pitchFamily="18" charset="0"/>
                          <a:cs typeface="Times New Roman" panose="02020603050405020304" pitchFamily="18" charset="0"/>
                        </a:rPr>
                        <a:t>-3.5</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lnL>
                      <a:noFill/>
                    </a:lnL>
                    <a:lnR>
                      <a:noFill/>
                    </a:lnR>
                    <a:lnT>
                      <a:noFill/>
                    </a:lnT>
                    <a:lnB w="12700" cap="flat" cmpd="sng" algn="ctr">
                      <a:solidFill>
                        <a:srgbClr val="7F9C90"/>
                      </a:solidFill>
                      <a:prstDash val="solid"/>
                      <a:round/>
                      <a:headEnd type="none" w="med" len="med"/>
                      <a:tailEnd type="none" w="med" len="med"/>
                    </a:lnB>
                  </a:tcPr>
                </a:tc>
                <a:tc>
                  <a:txBody>
                    <a:bodyPr/>
                    <a:lstStyle/>
                    <a:p>
                      <a:pPr>
                        <a:tabLst>
                          <a:tab pos="316230" algn="dec"/>
                        </a:tabLst>
                      </a:pPr>
                      <a:r>
                        <a:rPr lang="en-GB" sz="900" spc="-10">
                          <a:effectLst/>
                          <a:latin typeface="FrankfurtGothic"/>
                          <a:ea typeface="Times New Roman" panose="02020603050405020304" pitchFamily="18" charset="0"/>
                          <a:cs typeface="Times New Roman" panose="02020603050405020304" pitchFamily="18" charset="0"/>
                        </a:rPr>
                        <a:t>-0.4</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lnL>
                      <a:noFill/>
                    </a:lnL>
                    <a:lnR>
                      <a:noFill/>
                    </a:lnR>
                    <a:lnT>
                      <a:noFill/>
                    </a:lnT>
                    <a:lnB w="12700" cap="flat" cmpd="sng" algn="ctr">
                      <a:solidFill>
                        <a:srgbClr val="7F9C90"/>
                      </a:solidFill>
                      <a:prstDash val="solid"/>
                      <a:round/>
                      <a:headEnd type="none" w="med" len="med"/>
                      <a:tailEnd type="none" w="med" len="med"/>
                    </a:lnB>
                  </a:tcPr>
                </a:tc>
                <a:tc>
                  <a:txBody>
                    <a:bodyPr/>
                    <a:lstStyle/>
                    <a:p>
                      <a:pPr>
                        <a:tabLst>
                          <a:tab pos="316230" algn="dec"/>
                        </a:tabLst>
                      </a:pPr>
                      <a:r>
                        <a:rPr lang="en-GB" sz="900" spc="-10" dirty="0">
                          <a:effectLst/>
                          <a:latin typeface="FrankfurtGothic"/>
                          <a:ea typeface="Times New Roman" panose="02020603050405020304" pitchFamily="18" charset="0"/>
                          <a:cs typeface="Times New Roman" panose="02020603050405020304" pitchFamily="18" charset="0"/>
                        </a:rPr>
                        <a:t>0.5</a:t>
                      </a:r>
                      <a:endParaRPr lang="da-DK" sz="900" spc="-10" dirty="0">
                        <a:effectLst/>
                        <a:latin typeface="FrankfurtGothic"/>
                        <a:ea typeface="Times New Roman" panose="02020603050405020304" pitchFamily="18" charset="0"/>
                        <a:cs typeface="Times New Roman" panose="02020603050405020304" pitchFamily="18" charset="0"/>
                      </a:endParaRPr>
                    </a:p>
                  </a:txBody>
                  <a:tcPr marL="44450" marR="44450" marT="0" marB="0">
                    <a:lnL>
                      <a:noFill/>
                    </a:lnL>
                    <a:lnR>
                      <a:noFill/>
                    </a:lnR>
                    <a:lnT>
                      <a:noFill/>
                    </a:lnT>
                    <a:lnB w="12700" cap="flat" cmpd="sng" algn="ctr">
                      <a:solidFill>
                        <a:srgbClr val="7F9C90"/>
                      </a:solidFill>
                      <a:prstDash val="solid"/>
                      <a:round/>
                      <a:headEnd type="none" w="med" len="med"/>
                      <a:tailEnd type="none" w="med" len="med"/>
                    </a:lnB>
                  </a:tcPr>
                </a:tc>
                <a:extLst>
                  <a:ext uri="{0D108BD9-81ED-4DB2-BD59-A6C34878D82A}">
                    <a16:rowId xmlns:a16="http://schemas.microsoft.com/office/drawing/2014/main" val="2371557673"/>
                  </a:ext>
                </a:extLst>
              </a:tr>
            </a:tbl>
          </a:graphicData>
        </a:graphic>
      </p:graphicFrame>
      <p:sp>
        <p:nvSpPr>
          <p:cNvPr id="5" name="Tekstfelt 4">
            <a:extLst>
              <a:ext uri="{FF2B5EF4-FFF2-40B4-BE49-F238E27FC236}">
                <a16:creationId xmlns:a16="http://schemas.microsoft.com/office/drawing/2014/main" id="{3CDB89B2-2833-41B0-968A-BB09B84CD696}"/>
              </a:ext>
            </a:extLst>
          </p:cNvPr>
          <p:cNvSpPr txBox="1"/>
          <p:nvPr/>
        </p:nvSpPr>
        <p:spPr>
          <a:xfrm>
            <a:off x="3678099" y="4253947"/>
            <a:ext cx="6097656" cy="276999"/>
          </a:xfrm>
          <a:prstGeom prst="rect">
            <a:avLst/>
          </a:prstGeom>
          <a:noFill/>
        </p:spPr>
        <p:txBody>
          <a:bodyPr wrap="square">
            <a:spAutoFit/>
          </a:bodyPr>
          <a:lstStyle/>
          <a:p>
            <a:pPr>
              <a:spcBef>
                <a:spcPts val="200"/>
              </a:spcBef>
              <a:spcAft>
                <a:spcPts val="1450"/>
              </a:spcAft>
            </a:pPr>
            <a:r>
              <a:rPr lang="en-GB" sz="1200" spc="-10" dirty="0">
                <a:effectLst/>
                <a:latin typeface="Times New Roman" panose="02020603050405020304" pitchFamily="18" charset="0"/>
                <a:ea typeface="Times New Roman" panose="02020603050405020304" pitchFamily="18" charset="0"/>
                <a:cs typeface="Times New Roman" panose="02020603050405020304" pitchFamily="18" charset="0"/>
              </a:rPr>
              <a:t>Source: European Commission, AMECO database (5 November 2020).</a:t>
            </a:r>
            <a:endParaRPr lang="da-DK" sz="1200" spc="-1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kstfelt 6">
            <a:extLst>
              <a:ext uri="{FF2B5EF4-FFF2-40B4-BE49-F238E27FC236}">
                <a16:creationId xmlns:a16="http://schemas.microsoft.com/office/drawing/2014/main" id="{47BD589B-EF75-4869-A9AC-22AA2CE9BA9C}"/>
              </a:ext>
            </a:extLst>
          </p:cNvPr>
          <p:cNvSpPr txBox="1"/>
          <p:nvPr/>
        </p:nvSpPr>
        <p:spPr>
          <a:xfrm>
            <a:off x="3678099" y="2002907"/>
            <a:ext cx="6097656" cy="233397"/>
          </a:xfrm>
          <a:prstGeom prst="rect">
            <a:avLst/>
          </a:prstGeom>
          <a:noFill/>
        </p:spPr>
        <p:txBody>
          <a:bodyPr wrap="square">
            <a:spAutoFit/>
          </a:bodyPr>
          <a:lstStyle/>
          <a:p>
            <a:pPr algn="just">
              <a:lnSpc>
                <a:spcPts val="1100"/>
              </a:lnSpc>
              <a:spcAft>
                <a:spcPts val="600"/>
              </a:spcAft>
              <a:tabLst>
                <a:tab pos="161925" algn="l"/>
              </a:tabLst>
            </a:pPr>
            <a:r>
              <a:rPr lang="en-GB" sz="1000" spc="-10" dirty="0">
                <a:effectLst/>
                <a:latin typeface="Times New Roman" panose="02020603050405020304" pitchFamily="18" charset="0"/>
                <a:ea typeface="Times New Roman" panose="02020603050405020304" pitchFamily="18" charset="0"/>
                <a:cs typeface="Times New Roman" panose="02020603050405020304" pitchFamily="18" charset="0"/>
              </a:rPr>
              <a:t>Table 3.2: Cyclically adjusted budget balance and output gap, 2007-2019</a:t>
            </a:r>
            <a:endParaRPr lang="da-DK" sz="1000" spc="-1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Titel 1">
            <a:extLst>
              <a:ext uri="{FF2B5EF4-FFF2-40B4-BE49-F238E27FC236}">
                <a16:creationId xmlns:a16="http://schemas.microsoft.com/office/drawing/2014/main" id="{CDA40821-A8E6-4D4A-BE73-9E96D1A8B9B6}"/>
              </a:ext>
            </a:extLst>
          </p:cNvPr>
          <p:cNvSpPr txBox="1">
            <a:spLocks/>
          </p:cNvSpPr>
          <p:nvPr/>
        </p:nvSpPr>
        <p:spPr>
          <a:xfrm>
            <a:off x="414455" y="246043"/>
            <a:ext cx="1808216" cy="89138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sz="2000" b="1" dirty="0" err="1">
                <a:latin typeface="Times New Roman" panose="02020603050405020304" pitchFamily="18" charset="0"/>
                <a:cs typeface="Times New Roman" panose="02020603050405020304" pitchFamily="18" charset="0"/>
              </a:rPr>
              <a:t>Table</a:t>
            </a:r>
            <a:r>
              <a:rPr lang="da-DK" sz="2000" b="1" dirty="0">
                <a:latin typeface="Times New Roman" panose="02020603050405020304" pitchFamily="18" charset="0"/>
                <a:cs typeface="Times New Roman" panose="02020603050405020304" pitchFamily="18" charset="0"/>
              </a:rPr>
              <a:t> 3.2</a:t>
            </a:r>
          </a:p>
        </p:txBody>
      </p:sp>
    </p:spTree>
    <p:extLst>
      <p:ext uri="{BB962C8B-B14F-4D97-AF65-F5344CB8AC3E}">
        <p14:creationId xmlns:p14="http://schemas.microsoft.com/office/powerpoint/2010/main" val="35135541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 2">
            <a:extLst>
              <a:ext uri="{FF2B5EF4-FFF2-40B4-BE49-F238E27FC236}">
                <a16:creationId xmlns:a16="http://schemas.microsoft.com/office/drawing/2014/main" id="{EB9D3552-7E56-4226-B24C-B2BE7F8E155E}"/>
              </a:ext>
            </a:extLst>
          </p:cNvPr>
          <p:cNvGraphicFramePr>
            <a:graphicFrameLocks noGrp="1"/>
          </p:cNvGraphicFramePr>
          <p:nvPr>
            <p:extLst>
              <p:ext uri="{D42A27DB-BD31-4B8C-83A1-F6EECF244321}">
                <p14:modId xmlns:p14="http://schemas.microsoft.com/office/powerpoint/2010/main" val="3753829076"/>
              </p:ext>
            </p:extLst>
          </p:nvPr>
        </p:nvGraphicFramePr>
        <p:xfrm>
          <a:off x="3757613" y="2428078"/>
          <a:ext cx="4676774" cy="2001844"/>
        </p:xfrm>
        <a:graphic>
          <a:graphicData uri="http://schemas.openxmlformats.org/drawingml/2006/table">
            <a:tbl>
              <a:tblPr firstRow="1" firstCol="1" bandRow="1"/>
              <a:tblGrid>
                <a:gridCol w="724246">
                  <a:extLst>
                    <a:ext uri="{9D8B030D-6E8A-4147-A177-3AD203B41FA5}">
                      <a16:colId xmlns:a16="http://schemas.microsoft.com/office/drawing/2014/main" val="2154357310"/>
                    </a:ext>
                  </a:extLst>
                </a:gridCol>
                <a:gridCol w="552370">
                  <a:extLst>
                    <a:ext uri="{9D8B030D-6E8A-4147-A177-3AD203B41FA5}">
                      <a16:colId xmlns:a16="http://schemas.microsoft.com/office/drawing/2014/main" val="1834789471"/>
                    </a:ext>
                  </a:extLst>
                </a:gridCol>
                <a:gridCol w="552370">
                  <a:extLst>
                    <a:ext uri="{9D8B030D-6E8A-4147-A177-3AD203B41FA5}">
                      <a16:colId xmlns:a16="http://schemas.microsoft.com/office/drawing/2014/main" val="108257849"/>
                    </a:ext>
                  </a:extLst>
                </a:gridCol>
                <a:gridCol w="552370">
                  <a:extLst>
                    <a:ext uri="{9D8B030D-6E8A-4147-A177-3AD203B41FA5}">
                      <a16:colId xmlns:a16="http://schemas.microsoft.com/office/drawing/2014/main" val="1032792634"/>
                    </a:ext>
                  </a:extLst>
                </a:gridCol>
                <a:gridCol w="551747">
                  <a:extLst>
                    <a:ext uri="{9D8B030D-6E8A-4147-A177-3AD203B41FA5}">
                      <a16:colId xmlns:a16="http://schemas.microsoft.com/office/drawing/2014/main" val="427512974"/>
                    </a:ext>
                  </a:extLst>
                </a:gridCol>
                <a:gridCol w="552370">
                  <a:extLst>
                    <a:ext uri="{9D8B030D-6E8A-4147-A177-3AD203B41FA5}">
                      <a16:colId xmlns:a16="http://schemas.microsoft.com/office/drawing/2014/main" val="395294525"/>
                    </a:ext>
                  </a:extLst>
                </a:gridCol>
                <a:gridCol w="552370">
                  <a:extLst>
                    <a:ext uri="{9D8B030D-6E8A-4147-A177-3AD203B41FA5}">
                      <a16:colId xmlns:a16="http://schemas.microsoft.com/office/drawing/2014/main" val="2868758236"/>
                    </a:ext>
                  </a:extLst>
                </a:gridCol>
                <a:gridCol w="638931">
                  <a:extLst>
                    <a:ext uri="{9D8B030D-6E8A-4147-A177-3AD203B41FA5}">
                      <a16:colId xmlns:a16="http://schemas.microsoft.com/office/drawing/2014/main" val="4053232336"/>
                    </a:ext>
                  </a:extLst>
                </a:gridCol>
              </a:tblGrid>
              <a:tr h="0">
                <a:tc>
                  <a:txBody>
                    <a:bodyPr/>
                    <a:lstStyle/>
                    <a:p>
                      <a:pPr algn="just">
                        <a:lnSpc>
                          <a:spcPts val="1275"/>
                        </a:lnSpc>
                        <a:tabLst>
                          <a:tab pos="161925" algn="l"/>
                          <a:tab pos="234315" algn="l"/>
                          <a:tab pos="306070" algn="l"/>
                          <a:tab pos="234315" algn="l"/>
                          <a:tab pos="306070" algn="l"/>
                        </a:tabLst>
                      </a:pPr>
                      <a:r>
                        <a:rPr lang="en-GB" sz="900" spc="-10">
                          <a:effectLst/>
                          <a:latin typeface="FrankfurtGothic"/>
                          <a:ea typeface="Times New Roman" panose="02020603050405020304" pitchFamily="18" charset="0"/>
                          <a:cs typeface="Times New Roman" panose="02020603050405020304" pitchFamily="18" charset="0"/>
                        </a:rPr>
                        <a:t> </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a:noFill/>
                    </a:lnR>
                    <a:lnT w="12700" cap="flat" cmpd="sng" algn="ctr">
                      <a:solidFill>
                        <a:srgbClr val="7F9C90"/>
                      </a:solidFill>
                      <a:prstDash val="solid"/>
                      <a:round/>
                      <a:headEnd type="none" w="med" len="med"/>
                      <a:tailEnd type="none" w="med" len="med"/>
                    </a:lnT>
                    <a:lnB w="12700" cap="flat" cmpd="sng" algn="ctr">
                      <a:solidFill>
                        <a:srgbClr val="7F9C90"/>
                      </a:solidFill>
                      <a:prstDash val="solid"/>
                      <a:round/>
                      <a:headEnd type="none" w="med" len="med"/>
                      <a:tailEnd type="none" w="med" len="med"/>
                    </a:lnB>
                  </a:tcPr>
                </a:tc>
                <a:tc>
                  <a:txBody>
                    <a:bodyPr/>
                    <a:lstStyle/>
                    <a:p>
                      <a:pPr algn="ctr">
                        <a:lnSpc>
                          <a:spcPts val="1275"/>
                        </a:lnSpc>
                        <a:tabLst>
                          <a:tab pos="161925" algn="l"/>
                          <a:tab pos="234315" algn="l"/>
                          <a:tab pos="306070" algn="l"/>
                          <a:tab pos="234315" algn="l"/>
                          <a:tab pos="306070" algn="l"/>
                        </a:tabLst>
                      </a:pPr>
                      <a:r>
                        <a:rPr lang="en-GB" sz="900" spc="-10">
                          <a:effectLst/>
                          <a:latin typeface="FrankfurtGothic"/>
                          <a:ea typeface="Times New Roman" panose="02020603050405020304" pitchFamily="18" charset="0"/>
                          <a:cs typeface="Times New Roman" panose="02020603050405020304" pitchFamily="18" charset="0"/>
                        </a:rPr>
                        <a:t>1961</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a:noFill/>
                    </a:lnR>
                    <a:lnT w="12700" cap="flat" cmpd="sng" algn="ctr">
                      <a:solidFill>
                        <a:srgbClr val="7F9C90"/>
                      </a:solidFill>
                      <a:prstDash val="solid"/>
                      <a:round/>
                      <a:headEnd type="none" w="med" len="med"/>
                      <a:tailEnd type="none" w="med" len="med"/>
                    </a:lnT>
                    <a:lnB w="12700" cap="flat" cmpd="sng" algn="ctr">
                      <a:solidFill>
                        <a:srgbClr val="7F9C90"/>
                      </a:solidFill>
                      <a:prstDash val="solid"/>
                      <a:round/>
                      <a:headEnd type="none" w="med" len="med"/>
                      <a:tailEnd type="none" w="med" len="med"/>
                    </a:lnB>
                  </a:tcPr>
                </a:tc>
                <a:tc>
                  <a:txBody>
                    <a:bodyPr/>
                    <a:lstStyle/>
                    <a:p>
                      <a:pPr algn="ctr">
                        <a:lnSpc>
                          <a:spcPts val="1275"/>
                        </a:lnSpc>
                        <a:tabLst>
                          <a:tab pos="161925" algn="l"/>
                          <a:tab pos="234315" algn="l"/>
                          <a:tab pos="306070" algn="l"/>
                          <a:tab pos="234315" algn="l"/>
                          <a:tab pos="306070" algn="l"/>
                        </a:tabLst>
                      </a:pPr>
                      <a:r>
                        <a:rPr lang="en-GB" sz="900" spc="-10">
                          <a:effectLst/>
                          <a:latin typeface="FrankfurtGothic"/>
                          <a:ea typeface="Times New Roman" panose="02020603050405020304" pitchFamily="18" charset="0"/>
                          <a:cs typeface="Times New Roman" panose="02020603050405020304" pitchFamily="18" charset="0"/>
                        </a:rPr>
                        <a:t>1970</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a:noFill/>
                    </a:lnR>
                    <a:lnT w="12700" cap="flat" cmpd="sng" algn="ctr">
                      <a:solidFill>
                        <a:srgbClr val="7F9C90"/>
                      </a:solidFill>
                      <a:prstDash val="solid"/>
                      <a:round/>
                      <a:headEnd type="none" w="med" len="med"/>
                      <a:tailEnd type="none" w="med" len="med"/>
                    </a:lnT>
                    <a:lnB w="12700" cap="flat" cmpd="sng" algn="ctr">
                      <a:solidFill>
                        <a:srgbClr val="7F9C90"/>
                      </a:solidFill>
                      <a:prstDash val="solid"/>
                      <a:round/>
                      <a:headEnd type="none" w="med" len="med"/>
                      <a:tailEnd type="none" w="med" len="med"/>
                    </a:lnB>
                  </a:tcPr>
                </a:tc>
                <a:tc>
                  <a:txBody>
                    <a:bodyPr/>
                    <a:lstStyle/>
                    <a:p>
                      <a:pPr algn="ctr">
                        <a:lnSpc>
                          <a:spcPts val="1275"/>
                        </a:lnSpc>
                        <a:tabLst>
                          <a:tab pos="161925" algn="l"/>
                          <a:tab pos="234315" algn="l"/>
                          <a:tab pos="306070" algn="l"/>
                          <a:tab pos="234315" algn="l"/>
                          <a:tab pos="306070" algn="l"/>
                        </a:tabLst>
                      </a:pPr>
                      <a:r>
                        <a:rPr lang="en-GB" sz="900" spc="-10">
                          <a:effectLst/>
                          <a:latin typeface="FrankfurtGothic"/>
                          <a:ea typeface="Times New Roman" panose="02020603050405020304" pitchFamily="18" charset="0"/>
                          <a:cs typeface="Times New Roman" panose="02020603050405020304" pitchFamily="18" charset="0"/>
                        </a:rPr>
                        <a:t>1980</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a:noFill/>
                    </a:lnR>
                    <a:lnT w="12700" cap="flat" cmpd="sng" algn="ctr">
                      <a:solidFill>
                        <a:srgbClr val="7F9C90"/>
                      </a:solidFill>
                      <a:prstDash val="solid"/>
                      <a:round/>
                      <a:headEnd type="none" w="med" len="med"/>
                      <a:tailEnd type="none" w="med" len="med"/>
                    </a:lnT>
                    <a:lnB w="12700" cap="flat" cmpd="sng" algn="ctr">
                      <a:solidFill>
                        <a:srgbClr val="7F9C90"/>
                      </a:solidFill>
                      <a:prstDash val="solid"/>
                      <a:round/>
                      <a:headEnd type="none" w="med" len="med"/>
                      <a:tailEnd type="none" w="med" len="med"/>
                    </a:lnB>
                  </a:tcPr>
                </a:tc>
                <a:tc>
                  <a:txBody>
                    <a:bodyPr/>
                    <a:lstStyle/>
                    <a:p>
                      <a:pPr algn="ctr">
                        <a:lnSpc>
                          <a:spcPts val="1275"/>
                        </a:lnSpc>
                        <a:tabLst>
                          <a:tab pos="161925" algn="l"/>
                          <a:tab pos="234315" algn="l"/>
                          <a:tab pos="306070" algn="l"/>
                          <a:tab pos="234315" algn="l"/>
                          <a:tab pos="306070" algn="l"/>
                        </a:tabLst>
                      </a:pPr>
                      <a:r>
                        <a:rPr lang="en-GB" sz="900" spc="-10">
                          <a:effectLst/>
                          <a:latin typeface="FrankfurtGothic"/>
                          <a:ea typeface="Times New Roman" panose="02020603050405020304" pitchFamily="18" charset="0"/>
                          <a:cs typeface="Times New Roman" panose="02020603050405020304" pitchFamily="18" charset="0"/>
                        </a:rPr>
                        <a:t>1990</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a:noFill/>
                    </a:lnR>
                    <a:lnT w="12700" cap="flat" cmpd="sng" algn="ctr">
                      <a:solidFill>
                        <a:srgbClr val="7F9C90"/>
                      </a:solidFill>
                      <a:prstDash val="solid"/>
                      <a:round/>
                      <a:headEnd type="none" w="med" len="med"/>
                      <a:tailEnd type="none" w="med" len="med"/>
                    </a:lnT>
                    <a:lnB w="12700" cap="flat" cmpd="sng" algn="ctr">
                      <a:solidFill>
                        <a:srgbClr val="7F9C90"/>
                      </a:solidFill>
                      <a:prstDash val="solid"/>
                      <a:round/>
                      <a:headEnd type="none" w="med" len="med"/>
                      <a:tailEnd type="none" w="med" len="med"/>
                    </a:lnB>
                  </a:tcPr>
                </a:tc>
                <a:tc>
                  <a:txBody>
                    <a:bodyPr/>
                    <a:lstStyle/>
                    <a:p>
                      <a:pPr algn="ctr">
                        <a:lnSpc>
                          <a:spcPts val="1275"/>
                        </a:lnSpc>
                        <a:tabLst>
                          <a:tab pos="161925" algn="l"/>
                          <a:tab pos="234315" algn="l"/>
                          <a:tab pos="306070" algn="l"/>
                          <a:tab pos="234315" algn="l"/>
                          <a:tab pos="306070" algn="l"/>
                        </a:tabLst>
                      </a:pPr>
                      <a:r>
                        <a:rPr lang="en-GB" sz="900" spc="-10">
                          <a:effectLst/>
                          <a:latin typeface="FrankfurtGothic"/>
                          <a:ea typeface="Times New Roman" panose="02020603050405020304" pitchFamily="18" charset="0"/>
                          <a:cs typeface="Times New Roman" panose="02020603050405020304" pitchFamily="18" charset="0"/>
                        </a:rPr>
                        <a:t>2000</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a:noFill/>
                    </a:lnR>
                    <a:lnT w="12700" cap="flat" cmpd="sng" algn="ctr">
                      <a:solidFill>
                        <a:srgbClr val="7F9C90"/>
                      </a:solidFill>
                      <a:prstDash val="solid"/>
                      <a:round/>
                      <a:headEnd type="none" w="med" len="med"/>
                      <a:tailEnd type="none" w="med" len="med"/>
                    </a:lnT>
                    <a:lnB w="12700" cap="flat" cmpd="sng" algn="ctr">
                      <a:solidFill>
                        <a:srgbClr val="7F9C90"/>
                      </a:solidFill>
                      <a:prstDash val="solid"/>
                      <a:round/>
                      <a:headEnd type="none" w="med" len="med"/>
                      <a:tailEnd type="none" w="med" len="med"/>
                    </a:lnB>
                  </a:tcPr>
                </a:tc>
                <a:tc>
                  <a:txBody>
                    <a:bodyPr/>
                    <a:lstStyle/>
                    <a:p>
                      <a:pPr algn="ctr">
                        <a:lnSpc>
                          <a:spcPts val="1275"/>
                        </a:lnSpc>
                        <a:tabLst>
                          <a:tab pos="161925" algn="l"/>
                          <a:tab pos="234315" algn="l"/>
                          <a:tab pos="306070" algn="l"/>
                          <a:tab pos="234315" algn="l"/>
                          <a:tab pos="306070" algn="l"/>
                        </a:tabLst>
                      </a:pPr>
                      <a:r>
                        <a:rPr lang="en-GB" sz="900" spc="-10">
                          <a:effectLst/>
                          <a:latin typeface="FrankfurtGothic"/>
                          <a:ea typeface="Times New Roman" panose="02020603050405020304" pitchFamily="18" charset="0"/>
                          <a:cs typeface="Times New Roman" panose="02020603050405020304" pitchFamily="18" charset="0"/>
                        </a:rPr>
                        <a:t>2010</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a:noFill/>
                    </a:lnR>
                    <a:lnT w="12700" cap="flat" cmpd="sng" algn="ctr">
                      <a:solidFill>
                        <a:srgbClr val="7F9C90"/>
                      </a:solidFill>
                      <a:prstDash val="solid"/>
                      <a:round/>
                      <a:headEnd type="none" w="med" len="med"/>
                      <a:tailEnd type="none" w="med" len="med"/>
                    </a:lnT>
                    <a:lnB w="12700" cap="flat" cmpd="sng" algn="ctr">
                      <a:solidFill>
                        <a:srgbClr val="7F9C90"/>
                      </a:solidFill>
                      <a:prstDash val="solid"/>
                      <a:round/>
                      <a:headEnd type="none" w="med" len="med"/>
                      <a:tailEnd type="none" w="med" len="med"/>
                    </a:lnB>
                  </a:tcPr>
                </a:tc>
                <a:tc>
                  <a:txBody>
                    <a:bodyPr/>
                    <a:lstStyle/>
                    <a:p>
                      <a:pPr algn="ctr">
                        <a:lnSpc>
                          <a:spcPts val="1275"/>
                        </a:lnSpc>
                        <a:tabLst>
                          <a:tab pos="161925" algn="l"/>
                          <a:tab pos="234315" algn="l"/>
                          <a:tab pos="306070" algn="l"/>
                          <a:tab pos="234315" algn="l"/>
                          <a:tab pos="306070" algn="l"/>
                        </a:tabLst>
                      </a:pPr>
                      <a:r>
                        <a:rPr lang="en-GB" sz="900" spc="-10">
                          <a:effectLst/>
                          <a:latin typeface="FrankfurtGothic"/>
                          <a:ea typeface="Times New Roman" panose="02020603050405020304" pitchFamily="18" charset="0"/>
                          <a:cs typeface="Times New Roman" panose="02020603050405020304" pitchFamily="18" charset="0"/>
                        </a:rPr>
                        <a:t>2019</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a:noFill/>
                    </a:lnR>
                    <a:lnT w="12700" cap="flat" cmpd="sng" algn="ctr">
                      <a:solidFill>
                        <a:srgbClr val="7F9C90"/>
                      </a:solidFill>
                      <a:prstDash val="solid"/>
                      <a:round/>
                      <a:headEnd type="none" w="med" len="med"/>
                      <a:tailEnd type="none" w="med" len="med"/>
                    </a:lnT>
                    <a:lnB w="12700" cap="flat" cmpd="sng" algn="ctr">
                      <a:solidFill>
                        <a:srgbClr val="7F9C90"/>
                      </a:solidFill>
                      <a:prstDash val="solid"/>
                      <a:round/>
                      <a:headEnd type="none" w="med" len="med"/>
                      <a:tailEnd type="none" w="med" len="med"/>
                    </a:lnB>
                  </a:tcPr>
                </a:tc>
                <a:extLst>
                  <a:ext uri="{0D108BD9-81ED-4DB2-BD59-A6C34878D82A}">
                    <a16:rowId xmlns:a16="http://schemas.microsoft.com/office/drawing/2014/main" val="1716844352"/>
                  </a:ext>
                </a:extLst>
              </a:tr>
              <a:tr h="0">
                <a:tc>
                  <a:txBody>
                    <a:bodyPr/>
                    <a:lstStyle/>
                    <a:p>
                      <a:pPr algn="just">
                        <a:lnSpc>
                          <a:spcPts val="1275"/>
                        </a:lnSpc>
                        <a:tabLst>
                          <a:tab pos="161925" algn="l"/>
                          <a:tab pos="234315" algn="l"/>
                          <a:tab pos="306070" algn="l"/>
                          <a:tab pos="234315" algn="l"/>
                          <a:tab pos="306070" algn="l"/>
                        </a:tabLst>
                      </a:pPr>
                      <a:r>
                        <a:rPr lang="en-GB" sz="900" spc="-10">
                          <a:effectLst/>
                          <a:latin typeface="FrankfurtGothic"/>
                          <a:ea typeface="Times New Roman" panose="02020603050405020304" pitchFamily="18" charset="0"/>
                          <a:cs typeface="Times New Roman" panose="02020603050405020304" pitchFamily="18" charset="0"/>
                        </a:rPr>
                        <a:t>Denmark</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a:noFill/>
                    </a:lnR>
                    <a:lnT w="12700" cap="flat" cmpd="sng" algn="ctr">
                      <a:solidFill>
                        <a:srgbClr val="7F9C90"/>
                      </a:solidFill>
                      <a:prstDash val="solid"/>
                      <a:round/>
                      <a:headEnd type="none" w="med" len="med"/>
                      <a:tailEnd type="none" w="med" len="med"/>
                    </a:lnT>
                    <a:lnB>
                      <a:noFill/>
                    </a:lnB>
                  </a:tcPr>
                </a:tc>
                <a:tc>
                  <a:txBody>
                    <a:bodyPr/>
                    <a:lstStyle/>
                    <a:p>
                      <a:pPr algn="just">
                        <a:lnSpc>
                          <a:spcPts val="1275"/>
                        </a:lnSpc>
                        <a:tabLst>
                          <a:tab pos="161925" algn="l"/>
                          <a:tab pos="234315" algn="l"/>
                          <a:tab pos="306070" algn="l"/>
                          <a:tab pos="313055" algn="dec"/>
                        </a:tabLst>
                      </a:pPr>
                      <a:r>
                        <a:rPr lang="en-GB" sz="900" spc="-10">
                          <a:effectLst/>
                          <a:latin typeface="FrankfurtGothic"/>
                          <a:ea typeface="Times New Roman" panose="02020603050405020304" pitchFamily="18" charset="0"/>
                          <a:cs typeface="Times New Roman" panose="02020603050405020304" pitchFamily="18" charset="0"/>
                        </a:rPr>
                        <a:t>-</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a:noFill/>
                    </a:lnR>
                    <a:lnT w="12700" cap="flat" cmpd="sng" algn="ctr">
                      <a:solidFill>
                        <a:srgbClr val="7F9C90"/>
                      </a:solidFill>
                      <a:prstDash val="solid"/>
                      <a:round/>
                      <a:headEnd type="none" w="med" len="med"/>
                      <a:tailEnd type="none" w="med" len="med"/>
                    </a:lnT>
                    <a:lnB>
                      <a:noFill/>
                    </a:lnB>
                  </a:tcPr>
                </a:tc>
                <a:tc>
                  <a:txBody>
                    <a:bodyPr/>
                    <a:lstStyle/>
                    <a:p>
                      <a:pPr algn="just">
                        <a:lnSpc>
                          <a:spcPts val="1275"/>
                        </a:lnSpc>
                        <a:tabLst>
                          <a:tab pos="161925" algn="l"/>
                          <a:tab pos="234315" algn="l"/>
                          <a:tab pos="306070" algn="l"/>
                          <a:tab pos="313055" algn="dec"/>
                        </a:tabLst>
                      </a:pPr>
                      <a:r>
                        <a:rPr lang="en-GB" sz="900" spc="-10">
                          <a:effectLst/>
                          <a:latin typeface="FrankfurtGothic"/>
                          <a:ea typeface="Times New Roman" panose="02020603050405020304" pitchFamily="18" charset="0"/>
                          <a:cs typeface="Times New Roman" panose="02020603050405020304" pitchFamily="18" charset="0"/>
                        </a:rPr>
                        <a:t>-</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a:noFill/>
                    </a:lnR>
                    <a:lnT w="12700" cap="flat" cmpd="sng" algn="ctr">
                      <a:solidFill>
                        <a:srgbClr val="7F9C90"/>
                      </a:solidFill>
                      <a:prstDash val="solid"/>
                      <a:round/>
                      <a:headEnd type="none" w="med" len="med"/>
                      <a:tailEnd type="none" w="med" len="med"/>
                    </a:lnT>
                    <a:lnB>
                      <a:noFill/>
                    </a:lnB>
                  </a:tcPr>
                </a:tc>
                <a:tc>
                  <a:txBody>
                    <a:bodyPr/>
                    <a:lstStyle/>
                    <a:p>
                      <a:pPr algn="just">
                        <a:lnSpc>
                          <a:spcPts val="1275"/>
                        </a:lnSpc>
                        <a:tabLst>
                          <a:tab pos="161925" algn="l"/>
                          <a:tab pos="234315" algn="l"/>
                          <a:tab pos="306070" algn="l"/>
                          <a:tab pos="313055" algn="dec"/>
                        </a:tabLst>
                      </a:pPr>
                      <a:r>
                        <a:rPr lang="en-GB" sz="900" spc="-10">
                          <a:effectLst/>
                          <a:latin typeface="FrankfurtGothic"/>
                          <a:ea typeface="Times New Roman" panose="02020603050405020304" pitchFamily="18" charset="0"/>
                          <a:cs typeface="Times New Roman" panose="02020603050405020304" pitchFamily="18" charset="0"/>
                        </a:rPr>
                        <a:t>-</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a:noFill/>
                    </a:lnR>
                    <a:lnT w="12700" cap="flat" cmpd="sng" algn="ctr">
                      <a:solidFill>
                        <a:srgbClr val="7F9C90"/>
                      </a:solidFill>
                      <a:prstDash val="solid"/>
                      <a:round/>
                      <a:headEnd type="none" w="med" len="med"/>
                      <a:tailEnd type="none" w="med" len="med"/>
                    </a:lnT>
                    <a:lnB>
                      <a:noFill/>
                    </a:lnB>
                  </a:tcPr>
                </a:tc>
                <a:tc>
                  <a:txBody>
                    <a:bodyPr/>
                    <a:lstStyle/>
                    <a:p>
                      <a:pPr algn="just">
                        <a:lnSpc>
                          <a:spcPts val="1275"/>
                        </a:lnSpc>
                        <a:tabLst>
                          <a:tab pos="161925" algn="l"/>
                          <a:tab pos="234315" algn="l"/>
                          <a:tab pos="306070" algn="l"/>
                          <a:tab pos="313055" algn="dec"/>
                        </a:tabLst>
                      </a:pPr>
                      <a:r>
                        <a:rPr lang="en-GB" sz="900" spc="-10">
                          <a:effectLst/>
                          <a:latin typeface="FrankfurtGothic"/>
                          <a:ea typeface="Times New Roman" panose="02020603050405020304" pitchFamily="18" charset="0"/>
                          <a:cs typeface="Times New Roman" panose="02020603050405020304" pitchFamily="18" charset="0"/>
                        </a:rPr>
                        <a:t>-</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a:noFill/>
                    </a:lnR>
                    <a:lnT w="12700" cap="flat" cmpd="sng" algn="ctr">
                      <a:solidFill>
                        <a:srgbClr val="7F9C90"/>
                      </a:solidFill>
                      <a:prstDash val="solid"/>
                      <a:round/>
                      <a:headEnd type="none" w="med" len="med"/>
                      <a:tailEnd type="none" w="med" len="med"/>
                    </a:lnT>
                    <a:lnB>
                      <a:noFill/>
                    </a:lnB>
                  </a:tcPr>
                </a:tc>
                <a:tc>
                  <a:txBody>
                    <a:bodyPr/>
                    <a:lstStyle/>
                    <a:p>
                      <a:pPr algn="just">
                        <a:lnSpc>
                          <a:spcPts val="1275"/>
                        </a:lnSpc>
                        <a:tabLst>
                          <a:tab pos="161925" algn="l"/>
                          <a:tab pos="234315" algn="l"/>
                          <a:tab pos="306070" algn="l"/>
                          <a:tab pos="313055" algn="dec"/>
                        </a:tabLst>
                      </a:pPr>
                      <a:r>
                        <a:rPr lang="en-GB" sz="900" spc="-10">
                          <a:effectLst/>
                          <a:latin typeface="FrankfurtGothic"/>
                          <a:ea typeface="Times New Roman" panose="02020603050405020304" pitchFamily="18" charset="0"/>
                          <a:cs typeface="Times New Roman" panose="02020603050405020304" pitchFamily="18" charset="0"/>
                        </a:rPr>
                        <a:t>-</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a:noFill/>
                    </a:lnR>
                    <a:lnT w="12700" cap="flat" cmpd="sng" algn="ctr">
                      <a:solidFill>
                        <a:srgbClr val="7F9C90"/>
                      </a:solidFill>
                      <a:prstDash val="solid"/>
                      <a:round/>
                      <a:headEnd type="none" w="med" len="med"/>
                      <a:tailEnd type="none" w="med" len="med"/>
                    </a:lnT>
                    <a:lnB>
                      <a:noFill/>
                    </a:lnB>
                  </a:tcPr>
                </a:tc>
                <a:tc>
                  <a:txBody>
                    <a:bodyPr/>
                    <a:lstStyle/>
                    <a:p>
                      <a:pPr algn="just">
                        <a:lnSpc>
                          <a:spcPts val="1275"/>
                        </a:lnSpc>
                        <a:tabLst>
                          <a:tab pos="161925" algn="l"/>
                          <a:tab pos="234315" algn="l"/>
                          <a:tab pos="306070" algn="l"/>
                          <a:tab pos="313055" algn="dec"/>
                        </a:tabLst>
                      </a:pPr>
                      <a:r>
                        <a:rPr lang="en-GB" sz="900" spc="-10">
                          <a:effectLst/>
                          <a:latin typeface="FrankfurtGothic"/>
                          <a:ea typeface="Times New Roman" panose="02020603050405020304" pitchFamily="18" charset="0"/>
                          <a:cs typeface="Times New Roman" panose="02020603050405020304" pitchFamily="18" charset="0"/>
                        </a:rPr>
                        <a:t>3.0</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a:noFill/>
                    </a:lnR>
                    <a:lnT w="12700" cap="flat" cmpd="sng" algn="ctr">
                      <a:solidFill>
                        <a:srgbClr val="7F9C90"/>
                      </a:solidFill>
                      <a:prstDash val="solid"/>
                      <a:round/>
                      <a:headEnd type="none" w="med" len="med"/>
                      <a:tailEnd type="none" w="med" len="med"/>
                    </a:lnT>
                    <a:lnB>
                      <a:noFill/>
                    </a:lnB>
                  </a:tcPr>
                </a:tc>
                <a:tc>
                  <a:txBody>
                    <a:bodyPr/>
                    <a:lstStyle/>
                    <a:p>
                      <a:pPr algn="ctr">
                        <a:lnSpc>
                          <a:spcPts val="1275"/>
                        </a:lnSpc>
                        <a:tabLst>
                          <a:tab pos="161925" algn="l"/>
                          <a:tab pos="234315" algn="l"/>
                          <a:tab pos="306070" algn="l"/>
                          <a:tab pos="828040" algn="l"/>
                        </a:tabLst>
                      </a:pPr>
                      <a:r>
                        <a:rPr lang="en-GB" sz="900" spc="-10">
                          <a:effectLst/>
                          <a:latin typeface="FrankfurtGothic"/>
                          <a:ea typeface="Times New Roman" panose="02020603050405020304" pitchFamily="18" charset="0"/>
                          <a:cs typeface="Times New Roman" panose="02020603050405020304" pitchFamily="18" charset="0"/>
                        </a:rPr>
                        <a:t>-1.3</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a:noFill/>
                    </a:lnR>
                    <a:lnT w="12700" cap="flat" cmpd="sng" algn="ctr">
                      <a:solidFill>
                        <a:srgbClr val="7F9C90"/>
                      </a:solidFill>
                      <a:prstDash val="solid"/>
                      <a:round/>
                      <a:headEnd type="none" w="med" len="med"/>
                      <a:tailEnd type="none" w="med" len="med"/>
                    </a:lnT>
                    <a:lnB>
                      <a:noFill/>
                    </a:lnB>
                  </a:tcPr>
                </a:tc>
                <a:extLst>
                  <a:ext uri="{0D108BD9-81ED-4DB2-BD59-A6C34878D82A}">
                    <a16:rowId xmlns:a16="http://schemas.microsoft.com/office/drawing/2014/main" val="1282332164"/>
                  </a:ext>
                </a:extLst>
              </a:tr>
              <a:tr h="0">
                <a:tc>
                  <a:txBody>
                    <a:bodyPr/>
                    <a:lstStyle/>
                    <a:p>
                      <a:pPr algn="just">
                        <a:lnSpc>
                          <a:spcPts val="1275"/>
                        </a:lnSpc>
                        <a:tabLst>
                          <a:tab pos="161925" algn="l"/>
                          <a:tab pos="234315" algn="l"/>
                          <a:tab pos="306070" algn="l"/>
                          <a:tab pos="234315" algn="l"/>
                          <a:tab pos="306070" algn="l"/>
                        </a:tabLst>
                      </a:pPr>
                      <a:r>
                        <a:rPr lang="en-GB" sz="900" spc="-10">
                          <a:effectLst/>
                          <a:latin typeface="FrankfurtGothic"/>
                          <a:ea typeface="Times New Roman" panose="02020603050405020304" pitchFamily="18" charset="0"/>
                          <a:cs typeface="Times New Roman" panose="02020603050405020304" pitchFamily="18" charset="0"/>
                        </a:rPr>
                        <a:t>Germany</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a:noFill/>
                    </a:lnR>
                    <a:lnT>
                      <a:noFill/>
                    </a:lnT>
                    <a:lnB>
                      <a:noFill/>
                    </a:lnB>
                  </a:tcPr>
                </a:tc>
                <a:tc>
                  <a:txBody>
                    <a:bodyPr/>
                    <a:lstStyle/>
                    <a:p>
                      <a:pPr algn="just">
                        <a:lnSpc>
                          <a:spcPts val="1275"/>
                        </a:lnSpc>
                        <a:tabLst>
                          <a:tab pos="161925" algn="l"/>
                          <a:tab pos="234315" algn="l"/>
                          <a:tab pos="306070" algn="l"/>
                          <a:tab pos="313055" algn="dec"/>
                        </a:tabLst>
                      </a:pPr>
                      <a:r>
                        <a:rPr lang="en-GB" sz="900" spc="-10">
                          <a:effectLst/>
                          <a:latin typeface="FrankfurtGothic"/>
                          <a:ea typeface="Times New Roman" panose="02020603050405020304" pitchFamily="18" charset="0"/>
                          <a:cs typeface="Times New Roman" panose="02020603050405020304" pitchFamily="18" charset="0"/>
                        </a:rPr>
                        <a:t>-</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a:noFill/>
                    </a:lnR>
                    <a:lnT>
                      <a:noFill/>
                    </a:lnT>
                    <a:lnB>
                      <a:noFill/>
                    </a:lnB>
                  </a:tcPr>
                </a:tc>
                <a:tc>
                  <a:txBody>
                    <a:bodyPr/>
                    <a:lstStyle/>
                    <a:p>
                      <a:pPr algn="just">
                        <a:lnSpc>
                          <a:spcPts val="1275"/>
                        </a:lnSpc>
                        <a:tabLst>
                          <a:tab pos="161925" algn="l"/>
                          <a:tab pos="234315" algn="l"/>
                          <a:tab pos="306070" algn="l"/>
                          <a:tab pos="313055" algn="dec"/>
                        </a:tabLst>
                      </a:pPr>
                      <a:r>
                        <a:rPr lang="en-GB" sz="900" spc="-10">
                          <a:effectLst/>
                          <a:latin typeface="FrankfurtGothic"/>
                          <a:ea typeface="Times New Roman" panose="02020603050405020304" pitchFamily="18" charset="0"/>
                          <a:cs typeface="Times New Roman" panose="02020603050405020304" pitchFamily="18" charset="0"/>
                        </a:rPr>
                        <a:t>-</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a:noFill/>
                    </a:lnR>
                    <a:lnT>
                      <a:noFill/>
                    </a:lnT>
                    <a:lnB>
                      <a:noFill/>
                    </a:lnB>
                  </a:tcPr>
                </a:tc>
                <a:tc>
                  <a:txBody>
                    <a:bodyPr/>
                    <a:lstStyle/>
                    <a:p>
                      <a:pPr algn="just">
                        <a:lnSpc>
                          <a:spcPts val="1275"/>
                        </a:lnSpc>
                        <a:tabLst>
                          <a:tab pos="161925" algn="l"/>
                          <a:tab pos="234315" algn="l"/>
                          <a:tab pos="306070" algn="l"/>
                          <a:tab pos="313055" algn="dec"/>
                        </a:tabLst>
                      </a:pPr>
                      <a:r>
                        <a:rPr lang="en-GB" sz="900" spc="-10">
                          <a:effectLst/>
                          <a:latin typeface="FrankfurtGothic"/>
                          <a:ea typeface="Times New Roman" panose="02020603050405020304" pitchFamily="18" charset="0"/>
                          <a:cs typeface="Times New Roman" panose="02020603050405020304" pitchFamily="18" charset="0"/>
                        </a:rPr>
                        <a:t>-</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a:noFill/>
                    </a:lnR>
                    <a:lnT>
                      <a:noFill/>
                    </a:lnT>
                    <a:lnB>
                      <a:noFill/>
                    </a:lnB>
                  </a:tcPr>
                </a:tc>
                <a:tc>
                  <a:txBody>
                    <a:bodyPr/>
                    <a:lstStyle/>
                    <a:p>
                      <a:pPr algn="just">
                        <a:lnSpc>
                          <a:spcPts val="1275"/>
                        </a:lnSpc>
                        <a:tabLst>
                          <a:tab pos="161925" algn="l"/>
                          <a:tab pos="234315" algn="l"/>
                          <a:tab pos="306070" algn="l"/>
                          <a:tab pos="313055" algn="dec"/>
                        </a:tabLst>
                      </a:pPr>
                      <a:r>
                        <a:rPr lang="en-GB" sz="900" spc="-10">
                          <a:effectLst/>
                          <a:latin typeface="FrankfurtGothic"/>
                          <a:ea typeface="Times New Roman" panose="02020603050405020304" pitchFamily="18" charset="0"/>
                          <a:cs typeface="Times New Roman" panose="02020603050405020304" pitchFamily="18" charset="0"/>
                        </a:rPr>
                        <a:t>-</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a:noFill/>
                    </a:lnR>
                    <a:lnT>
                      <a:noFill/>
                    </a:lnT>
                    <a:lnB>
                      <a:noFill/>
                    </a:lnB>
                  </a:tcPr>
                </a:tc>
                <a:tc>
                  <a:txBody>
                    <a:bodyPr/>
                    <a:lstStyle/>
                    <a:p>
                      <a:pPr algn="just">
                        <a:lnSpc>
                          <a:spcPts val="1275"/>
                        </a:lnSpc>
                        <a:tabLst>
                          <a:tab pos="161925" algn="l"/>
                          <a:tab pos="234315" algn="l"/>
                          <a:tab pos="306070" algn="l"/>
                          <a:tab pos="313055" algn="dec"/>
                        </a:tabLst>
                      </a:pPr>
                      <a:r>
                        <a:rPr lang="en-GB" sz="900" spc="-10">
                          <a:effectLst/>
                          <a:latin typeface="FrankfurtGothic"/>
                          <a:ea typeface="Times New Roman" panose="02020603050405020304" pitchFamily="18" charset="0"/>
                          <a:cs typeface="Times New Roman" panose="02020603050405020304" pitchFamily="18" charset="0"/>
                        </a:rPr>
                        <a:t>2.4</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a:noFill/>
                    </a:lnR>
                    <a:lnT>
                      <a:noFill/>
                    </a:lnT>
                    <a:lnB>
                      <a:noFill/>
                    </a:lnB>
                  </a:tcPr>
                </a:tc>
                <a:tc>
                  <a:txBody>
                    <a:bodyPr/>
                    <a:lstStyle/>
                    <a:p>
                      <a:pPr algn="just">
                        <a:lnSpc>
                          <a:spcPts val="1275"/>
                        </a:lnSpc>
                        <a:tabLst>
                          <a:tab pos="161925" algn="l"/>
                          <a:tab pos="234315" algn="l"/>
                          <a:tab pos="306070" algn="l"/>
                          <a:tab pos="313055" algn="dec"/>
                        </a:tabLst>
                      </a:pPr>
                      <a:r>
                        <a:rPr lang="en-GB" sz="900" spc="-10">
                          <a:effectLst/>
                          <a:latin typeface="FrankfurtGothic"/>
                          <a:ea typeface="Times New Roman" panose="02020603050405020304" pitchFamily="18" charset="0"/>
                          <a:cs typeface="Times New Roman" panose="02020603050405020304" pitchFamily="18" charset="0"/>
                        </a:rPr>
                        <a:t>3.1</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a:noFill/>
                    </a:lnR>
                    <a:lnT>
                      <a:noFill/>
                    </a:lnT>
                    <a:lnB>
                      <a:noFill/>
                    </a:lnB>
                  </a:tcPr>
                </a:tc>
                <a:tc>
                  <a:txBody>
                    <a:bodyPr/>
                    <a:lstStyle/>
                    <a:p>
                      <a:pPr algn="ctr">
                        <a:lnSpc>
                          <a:spcPts val="1275"/>
                        </a:lnSpc>
                        <a:tabLst>
                          <a:tab pos="161925" algn="l"/>
                          <a:tab pos="234315" algn="l"/>
                          <a:tab pos="306070" algn="l"/>
                          <a:tab pos="828040" algn="l"/>
                        </a:tabLst>
                      </a:pPr>
                      <a:r>
                        <a:rPr lang="en-GB" sz="900" spc="-10">
                          <a:effectLst/>
                          <a:latin typeface="FrankfurtGothic"/>
                          <a:ea typeface="Times New Roman" panose="02020603050405020304" pitchFamily="18" charset="0"/>
                          <a:cs typeface="Times New Roman" panose="02020603050405020304" pitchFamily="18" charset="0"/>
                        </a:rPr>
                        <a:t>-1.3</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a:noFill/>
                    </a:lnR>
                    <a:lnT>
                      <a:noFill/>
                    </a:lnT>
                    <a:lnB>
                      <a:noFill/>
                    </a:lnB>
                  </a:tcPr>
                </a:tc>
                <a:extLst>
                  <a:ext uri="{0D108BD9-81ED-4DB2-BD59-A6C34878D82A}">
                    <a16:rowId xmlns:a16="http://schemas.microsoft.com/office/drawing/2014/main" val="413130046"/>
                  </a:ext>
                </a:extLst>
              </a:tr>
              <a:tr h="0">
                <a:tc>
                  <a:txBody>
                    <a:bodyPr/>
                    <a:lstStyle/>
                    <a:p>
                      <a:pPr algn="just">
                        <a:lnSpc>
                          <a:spcPts val="1275"/>
                        </a:lnSpc>
                        <a:tabLst>
                          <a:tab pos="161925" algn="l"/>
                          <a:tab pos="234315" algn="l"/>
                          <a:tab pos="306070" algn="l"/>
                          <a:tab pos="234315" algn="l"/>
                          <a:tab pos="306070" algn="l"/>
                        </a:tabLst>
                      </a:pPr>
                      <a:r>
                        <a:rPr lang="en-GB" sz="900" spc="-10">
                          <a:effectLst/>
                          <a:latin typeface="FrankfurtGothic"/>
                          <a:ea typeface="Times New Roman" panose="02020603050405020304" pitchFamily="18" charset="0"/>
                          <a:cs typeface="Times New Roman" panose="02020603050405020304" pitchFamily="18" charset="0"/>
                        </a:rPr>
                        <a:t>Greece</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a:noFill/>
                    </a:lnR>
                    <a:lnT>
                      <a:noFill/>
                    </a:lnT>
                    <a:lnB>
                      <a:noFill/>
                    </a:lnB>
                  </a:tcPr>
                </a:tc>
                <a:tc>
                  <a:txBody>
                    <a:bodyPr/>
                    <a:lstStyle/>
                    <a:p>
                      <a:pPr algn="just">
                        <a:lnSpc>
                          <a:spcPts val="1275"/>
                        </a:lnSpc>
                        <a:tabLst>
                          <a:tab pos="161925" algn="l"/>
                          <a:tab pos="234315" algn="l"/>
                          <a:tab pos="306070" algn="l"/>
                          <a:tab pos="313055" algn="dec"/>
                        </a:tabLst>
                      </a:pPr>
                      <a:r>
                        <a:rPr lang="en-GB" sz="900" spc="-10">
                          <a:effectLst/>
                          <a:latin typeface="FrankfurtGothic"/>
                          <a:ea typeface="Times New Roman" panose="02020603050405020304" pitchFamily="18" charset="0"/>
                          <a:cs typeface="Times New Roman" panose="02020603050405020304" pitchFamily="18" charset="0"/>
                        </a:rPr>
                        <a:t>2.2</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a:noFill/>
                    </a:lnR>
                    <a:lnT>
                      <a:noFill/>
                    </a:lnT>
                    <a:lnB>
                      <a:noFill/>
                    </a:lnB>
                  </a:tcPr>
                </a:tc>
                <a:tc>
                  <a:txBody>
                    <a:bodyPr/>
                    <a:lstStyle/>
                    <a:p>
                      <a:pPr algn="just">
                        <a:lnSpc>
                          <a:spcPts val="1275"/>
                        </a:lnSpc>
                        <a:tabLst>
                          <a:tab pos="161925" algn="l"/>
                          <a:tab pos="234315" algn="l"/>
                          <a:tab pos="306070" algn="l"/>
                          <a:tab pos="313055" algn="dec"/>
                        </a:tabLst>
                      </a:pPr>
                      <a:r>
                        <a:rPr lang="en-GB" sz="900" spc="-10">
                          <a:effectLst/>
                          <a:latin typeface="FrankfurtGothic"/>
                          <a:ea typeface="Times New Roman" panose="02020603050405020304" pitchFamily="18" charset="0"/>
                          <a:cs typeface="Times New Roman" panose="02020603050405020304" pitchFamily="18" charset="0"/>
                        </a:rPr>
                        <a:t>3.3</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a:noFill/>
                    </a:lnR>
                    <a:lnT>
                      <a:noFill/>
                    </a:lnT>
                    <a:lnB>
                      <a:noFill/>
                    </a:lnB>
                  </a:tcPr>
                </a:tc>
                <a:tc>
                  <a:txBody>
                    <a:bodyPr/>
                    <a:lstStyle/>
                    <a:p>
                      <a:pPr algn="just">
                        <a:lnSpc>
                          <a:spcPts val="1275"/>
                        </a:lnSpc>
                        <a:tabLst>
                          <a:tab pos="161925" algn="l"/>
                          <a:tab pos="234315" algn="l"/>
                          <a:tab pos="306070" algn="l"/>
                          <a:tab pos="313055" algn="dec"/>
                        </a:tabLst>
                      </a:pPr>
                      <a:r>
                        <a:rPr lang="en-GB" sz="900" spc="-10">
                          <a:effectLst/>
                          <a:latin typeface="FrankfurtGothic"/>
                          <a:ea typeface="Times New Roman" panose="02020603050405020304" pitchFamily="18" charset="0"/>
                          <a:cs typeface="Times New Roman" panose="02020603050405020304" pitchFamily="18" charset="0"/>
                        </a:rPr>
                        <a:t>7.8</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a:noFill/>
                    </a:lnR>
                    <a:lnT>
                      <a:noFill/>
                    </a:lnT>
                    <a:lnB>
                      <a:noFill/>
                    </a:lnB>
                  </a:tcPr>
                </a:tc>
                <a:tc>
                  <a:txBody>
                    <a:bodyPr/>
                    <a:lstStyle/>
                    <a:p>
                      <a:pPr algn="just">
                        <a:lnSpc>
                          <a:spcPts val="1275"/>
                        </a:lnSpc>
                        <a:tabLst>
                          <a:tab pos="161925" algn="l"/>
                          <a:tab pos="234315" algn="l"/>
                          <a:tab pos="306070" algn="l"/>
                          <a:tab pos="313055" algn="dec"/>
                        </a:tabLst>
                      </a:pPr>
                      <a:r>
                        <a:rPr lang="en-GB" sz="900" spc="-10">
                          <a:effectLst/>
                          <a:latin typeface="FrankfurtGothic"/>
                          <a:ea typeface="Times New Roman" panose="02020603050405020304" pitchFamily="18" charset="0"/>
                          <a:cs typeface="Times New Roman" panose="02020603050405020304" pitchFamily="18" charset="0"/>
                        </a:rPr>
                        <a:t>6.4</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a:noFill/>
                    </a:lnR>
                    <a:lnT>
                      <a:noFill/>
                    </a:lnT>
                    <a:lnB>
                      <a:noFill/>
                    </a:lnB>
                  </a:tcPr>
                </a:tc>
                <a:tc>
                  <a:txBody>
                    <a:bodyPr/>
                    <a:lstStyle/>
                    <a:p>
                      <a:pPr algn="just">
                        <a:lnSpc>
                          <a:spcPts val="1275"/>
                        </a:lnSpc>
                        <a:tabLst>
                          <a:tab pos="161925" algn="l"/>
                          <a:tab pos="234315" algn="l"/>
                          <a:tab pos="306070" algn="l"/>
                          <a:tab pos="313055" algn="dec"/>
                        </a:tabLst>
                      </a:pPr>
                      <a:r>
                        <a:rPr lang="en-GB" sz="900" spc="-10">
                          <a:effectLst/>
                          <a:latin typeface="FrankfurtGothic"/>
                          <a:ea typeface="Times New Roman" panose="02020603050405020304" pitchFamily="18" charset="0"/>
                          <a:cs typeface="Times New Roman" panose="02020603050405020304" pitchFamily="18" charset="0"/>
                        </a:rPr>
                        <a:t>2.5</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a:noFill/>
                    </a:lnR>
                    <a:lnT>
                      <a:noFill/>
                    </a:lnT>
                    <a:lnB>
                      <a:noFill/>
                    </a:lnB>
                  </a:tcPr>
                </a:tc>
                <a:tc>
                  <a:txBody>
                    <a:bodyPr/>
                    <a:lstStyle/>
                    <a:p>
                      <a:pPr algn="just">
                        <a:lnSpc>
                          <a:spcPts val="1275"/>
                        </a:lnSpc>
                        <a:tabLst>
                          <a:tab pos="161925" algn="l"/>
                          <a:tab pos="234315" algn="l"/>
                          <a:tab pos="306070" algn="l"/>
                          <a:tab pos="313055" algn="dec"/>
                        </a:tabLst>
                      </a:pPr>
                      <a:r>
                        <a:rPr lang="en-GB" sz="900" spc="-10">
                          <a:effectLst/>
                          <a:latin typeface="FrankfurtGothic"/>
                          <a:ea typeface="Times New Roman" panose="02020603050405020304" pitchFamily="18" charset="0"/>
                          <a:cs typeface="Times New Roman" panose="02020603050405020304" pitchFamily="18" charset="0"/>
                        </a:rPr>
                        <a:t>2.1</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a:noFill/>
                    </a:lnR>
                    <a:lnT>
                      <a:noFill/>
                    </a:lnT>
                    <a:lnB>
                      <a:noFill/>
                    </a:lnB>
                  </a:tcPr>
                </a:tc>
                <a:tc>
                  <a:txBody>
                    <a:bodyPr/>
                    <a:lstStyle/>
                    <a:p>
                      <a:pPr algn="ctr">
                        <a:lnSpc>
                          <a:spcPts val="1275"/>
                        </a:lnSpc>
                        <a:tabLst>
                          <a:tab pos="161925" algn="l"/>
                          <a:tab pos="234315" algn="l"/>
                          <a:tab pos="306070" algn="l"/>
                          <a:tab pos="828040" algn="l"/>
                        </a:tabLst>
                      </a:pPr>
                      <a:r>
                        <a:rPr lang="en-GB" sz="900" spc="-10">
                          <a:effectLst/>
                          <a:latin typeface="FrankfurtGothic"/>
                          <a:ea typeface="Times New Roman" panose="02020603050405020304" pitchFamily="18" charset="0"/>
                          <a:cs typeface="Times New Roman" panose="02020603050405020304" pitchFamily="18" charset="0"/>
                        </a:rPr>
                        <a:t>-0.9</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a:noFill/>
                    </a:lnR>
                    <a:lnT>
                      <a:noFill/>
                    </a:lnT>
                    <a:lnB>
                      <a:noFill/>
                    </a:lnB>
                  </a:tcPr>
                </a:tc>
                <a:extLst>
                  <a:ext uri="{0D108BD9-81ED-4DB2-BD59-A6C34878D82A}">
                    <a16:rowId xmlns:a16="http://schemas.microsoft.com/office/drawing/2014/main" val="3530486047"/>
                  </a:ext>
                </a:extLst>
              </a:tr>
              <a:tr h="0">
                <a:tc>
                  <a:txBody>
                    <a:bodyPr/>
                    <a:lstStyle/>
                    <a:p>
                      <a:pPr algn="just">
                        <a:lnSpc>
                          <a:spcPts val="1275"/>
                        </a:lnSpc>
                        <a:tabLst>
                          <a:tab pos="161925" algn="l"/>
                          <a:tab pos="234315" algn="l"/>
                          <a:tab pos="306070" algn="l"/>
                          <a:tab pos="234315" algn="l"/>
                          <a:tab pos="306070" algn="l"/>
                        </a:tabLst>
                      </a:pPr>
                      <a:r>
                        <a:rPr lang="en-GB" sz="900" spc="-10">
                          <a:effectLst/>
                          <a:latin typeface="FrankfurtGothic"/>
                          <a:ea typeface="Times New Roman" panose="02020603050405020304" pitchFamily="18" charset="0"/>
                          <a:cs typeface="Times New Roman" panose="02020603050405020304" pitchFamily="18" charset="0"/>
                        </a:rPr>
                        <a:t>Spain</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a:noFill/>
                    </a:lnR>
                    <a:lnT>
                      <a:noFill/>
                    </a:lnT>
                    <a:lnB>
                      <a:noFill/>
                    </a:lnB>
                  </a:tcPr>
                </a:tc>
                <a:tc>
                  <a:txBody>
                    <a:bodyPr/>
                    <a:lstStyle/>
                    <a:p>
                      <a:pPr algn="just">
                        <a:lnSpc>
                          <a:spcPts val="1275"/>
                        </a:lnSpc>
                        <a:tabLst>
                          <a:tab pos="161925" algn="l"/>
                          <a:tab pos="234315" algn="l"/>
                          <a:tab pos="306070" algn="l"/>
                          <a:tab pos="313055" algn="dec"/>
                        </a:tabLst>
                      </a:pPr>
                      <a:r>
                        <a:rPr lang="en-GB" sz="900" spc="-10">
                          <a:effectLst/>
                          <a:latin typeface="FrankfurtGothic"/>
                          <a:ea typeface="Times New Roman" panose="02020603050405020304" pitchFamily="18" charset="0"/>
                          <a:cs typeface="Times New Roman" panose="02020603050405020304" pitchFamily="18" charset="0"/>
                        </a:rPr>
                        <a:t>1.1</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a:noFill/>
                    </a:lnR>
                    <a:lnT>
                      <a:noFill/>
                    </a:lnT>
                    <a:lnB>
                      <a:noFill/>
                    </a:lnB>
                  </a:tcPr>
                </a:tc>
                <a:tc>
                  <a:txBody>
                    <a:bodyPr/>
                    <a:lstStyle/>
                    <a:p>
                      <a:pPr algn="just">
                        <a:lnSpc>
                          <a:spcPts val="1275"/>
                        </a:lnSpc>
                        <a:tabLst>
                          <a:tab pos="161925" algn="l"/>
                          <a:tab pos="234315" algn="l"/>
                          <a:tab pos="306070" algn="l"/>
                          <a:tab pos="313055" algn="dec"/>
                        </a:tabLst>
                      </a:pPr>
                      <a:r>
                        <a:rPr lang="en-GB" sz="900" spc="-10">
                          <a:effectLst/>
                          <a:latin typeface="FrankfurtGothic"/>
                          <a:ea typeface="Times New Roman" panose="02020603050405020304" pitchFamily="18" charset="0"/>
                          <a:cs typeface="Times New Roman" panose="02020603050405020304" pitchFamily="18" charset="0"/>
                        </a:rPr>
                        <a:t>0.3</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a:noFill/>
                    </a:lnR>
                    <a:lnT>
                      <a:noFill/>
                    </a:lnT>
                    <a:lnB>
                      <a:noFill/>
                    </a:lnB>
                  </a:tcPr>
                </a:tc>
                <a:tc>
                  <a:txBody>
                    <a:bodyPr/>
                    <a:lstStyle/>
                    <a:p>
                      <a:pPr algn="just">
                        <a:lnSpc>
                          <a:spcPts val="1275"/>
                        </a:lnSpc>
                        <a:tabLst>
                          <a:tab pos="161925" algn="l"/>
                          <a:tab pos="234315" algn="l"/>
                          <a:tab pos="306070" algn="l"/>
                          <a:tab pos="313055" algn="dec"/>
                        </a:tabLst>
                      </a:pPr>
                      <a:r>
                        <a:rPr lang="en-GB" sz="900" spc="-10">
                          <a:effectLst/>
                          <a:latin typeface="FrankfurtGothic"/>
                          <a:ea typeface="Times New Roman" panose="02020603050405020304" pitchFamily="18" charset="0"/>
                          <a:cs typeface="Times New Roman" panose="02020603050405020304" pitchFamily="18" charset="0"/>
                        </a:rPr>
                        <a:t>5.7</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a:noFill/>
                    </a:lnR>
                    <a:lnT>
                      <a:noFill/>
                    </a:lnT>
                    <a:lnB>
                      <a:noFill/>
                    </a:lnB>
                  </a:tcPr>
                </a:tc>
                <a:tc>
                  <a:txBody>
                    <a:bodyPr/>
                    <a:lstStyle/>
                    <a:p>
                      <a:pPr algn="just">
                        <a:lnSpc>
                          <a:spcPts val="1275"/>
                        </a:lnSpc>
                        <a:tabLst>
                          <a:tab pos="161925" algn="l"/>
                          <a:tab pos="234315" algn="l"/>
                          <a:tab pos="306070" algn="l"/>
                          <a:tab pos="313055" algn="dec"/>
                        </a:tabLst>
                      </a:pPr>
                      <a:r>
                        <a:rPr lang="en-GB" sz="900" spc="-10">
                          <a:effectLst/>
                          <a:latin typeface="FrankfurtGothic"/>
                          <a:ea typeface="Times New Roman" panose="02020603050405020304" pitchFamily="18" charset="0"/>
                          <a:cs typeface="Times New Roman" panose="02020603050405020304" pitchFamily="18" charset="0"/>
                        </a:rPr>
                        <a:t>5.2</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a:noFill/>
                    </a:lnR>
                    <a:lnT>
                      <a:noFill/>
                    </a:lnT>
                    <a:lnB>
                      <a:noFill/>
                    </a:lnB>
                  </a:tcPr>
                </a:tc>
                <a:tc>
                  <a:txBody>
                    <a:bodyPr/>
                    <a:lstStyle/>
                    <a:p>
                      <a:pPr algn="just">
                        <a:lnSpc>
                          <a:spcPts val="1275"/>
                        </a:lnSpc>
                        <a:tabLst>
                          <a:tab pos="161925" algn="l"/>
                          <a:tab pos="234315" algn="l"/>
                          <a:tab pos="306070" algn="l"/>
                          <a:tab pos="313055" algn="dec"/>
                        </a:tabLst>
                      </a:pPr>
                      <a:r>
                        <a:rPr lang="en-GB" sz="900" spc="-10">
                          <a:effectLst/>
                          <a:latin typeface="FrankfurtGothic"/>
                          <a:ea typeface="Times New Roman" panose="02020603050405020304" pitchFamily="18" charset="0"/>
                          <a:cs typeface="Times New Roman" panose="02020603050405020304" pitchFamily="18" charset="0"/>
                        </a:rPr>
                        <a:t>3.4</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a:noFill/>
                    </a:lnR>
                    <a:lnT>
                      <a:noFill/>
                    </a:lnT>
                    <a:lnB>
                      <a:noFill/>
                    </a:lnB>
                  </a:tcPr>
                </a:tc>
                <a:tc>
                  <a:txBody>
                    <a:bodyPr/>
                    <a:lstStyle/>
                    <a:p>
                      <a:pPr algn="just">
                        <a:lnSpc>
                          <a:spcPts val="1275"/>
                        </a:lnSpc>
                        <a:tabLst>
                          <a:tab pos="161925" algn="l"/>
                          <a:tab pos="234315" algn="l"/>
                          <a:tab pos="306070" algn="l"/>
                          <a:tab pos="313055" algn="dec"/>
                        </a:tabLst>
                      </a:pPr>
                      <a:r>
                        <a:rPr lang="en-GB" sz="900" spc="-10">
                          <a:effectLst/>
                          <a:latin typeface="FrankfurtGothic"/>
                          <a:ea typeface="Times New Roman" panose="02020603050405020304" pitchFamily="18" charset="0"/>
                          <a:cs typeface="Times New Roman" panose="02020603050405020304" pitchFamily="18" charset="0"/>
                        </a:rPr>
                        <a:t>1.5</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a:noFill/>
                    </a:lnR>
                    <a:lnT>
                      <a:noFill/>
                    </a:lnT>
                    <a:lnB>
                      <a:noFill/>
                    </a:lnB>
                  </a:tcPr>
                </a:tc>
                <a:tc>
                  <a:txBody>
                    <a:bodyPr/>
                    <a:lstStyle/>
                    <a:p>
                      <a:pPr algn="ctr">
                        <a:lnSpc>
                          <a:spcPts val="1275"/>
                        </a:lnSpc>
                        <a:tabLst>
                          <a:tab pos="161925" algn="l"/>
                          <a:tab pos="234315" algn="l"/>
                          <a:tab pos="306070" algn="l"/>
                          <a:tab pos="828040" algn="l"/>
                        </a:tabLst>
                      </a:pPr>
                      <a:r>
                        <a:rPr lang="en-GB" sz="900" spc="-10">
                          <a:effectLst/>
                          <a:latin typeface="FrankfurtGothic"/>
                          <a:ea typeface="Times New Roman" panose="02020603050405020304" pitchFamily="18" charset="0"/>
                          <a:cs typeface="Times New Roman" panose="02020603050405020304" pitchFamily="18" charset="0"/>
                        </a:rPr>
                        <a:t>-2.4</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a:noFill/>
                    </a:lnR>
                    <a:lnT>
                      <a:noFill/>
                    </a:lnT>
                    <a:lnB>
                      <a:noFill/>
                    </a:lnB>
                  </a:tcPr>
                </a:tc>
                <a:extLst>
                  <a:ext uri="{0D108BD9-81ED-4DB2-BD59-A6C34878D82A}">
                    <a16:rowId xmlns:a16="http://schemas.microsoft.com/office/drawing/2014/main" val="1648771913"/>
                  </a:ext>
                </a:extLst>
              </a:tr>
              <a:tr h="0">
                <a:tc>
                  <a:txBody>
                    <a:bodyPr/>
                    <a:lstStyle/>
                    <a:p>
                      <a:pPr algn="just">
                        <a:lnSpc>
                          <a:spcPts val="1275"/>
                        </a:lnSpc>
                        <a:tabLst>
                          <a:tab pos="161925" algn="l"/>
                          <a:tab pos="234315" algn="l"/>
                          <a:tab pos="306070" algn="l"/>
                          <a:tab pos="234315" algn="l"/>
                          <a:tab pos="306070" algn="l"/>
                        </a:tabLst>
                      </a:pPr>
                      <a:r>
                        <a:rPr lang="en-GB" sz="900" spc="-10">
                          <a:effectLst/>
                          <a:latin typeface="FrankfurtGothic"/>
                          <a:ea typeface="Times New Roman" panose="02020603050405020304" pitchFamily="18" charset="0"/>
                          <a:cs typeface="Times New Roman" panose="02020603050405020304" pitchFamily="18" charset="0"/>
                        </a:rPr>
                        <a:t>France</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a:noFill/>
                    </a:lnR>
                    <a:lnT>
                      <a:noFill/>
                    </a:lnT>
                    <a:lnB>
                      <a:noFill/>
                    </a:lnB>
                  </a:tcPr>
                </a:tc>
                <a:tc>
                  <a:txBody>
                    <a:bodyPr/>
                    <a:lstStyle/>
                    <a:p>
                      <a:pPr algn="just">
                        <a:lnSpc>
                          <a:spcPts val="1275"/>
                        </a:lnSpc>
                        <a:tabLst>
                          <a:tab pos="161925" algn="l"/>
                          <a:tab pos="234315" algn="l"/>
                          <a:tab pos="306070" algn="l"/>
                          <a:tab pos="313055" algn="dec"/>
                        </a:tabLst>
                      </a:pPr>
                      <a:r>
                        <a:rPr lang="en-GB" sz="900" spc="-10">
                          <a:effectLst/>
                          <a:latin typeface="FrankfurtGothic"/>
                          <a:ea typeface="Times New Roman" panose="02020603050405020304" pitchFamily="18" charset="0"/>
                          <a:cs typeface="Times New Roman" panose="02020603050405020304" pitchFamily="18" charset="0"/>
                        </a:rPr>
                        <a:t>-</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a:noFill/>
                    </a:lnR>
                    <a:lnT>
                      <a:noFill/>
                    </a:lnT>
                    <a:lnB>
                      <a:noFill/>
                    </a:lnB>
                  </a:tcPr>
                </a:tc>
                <a:tc>
                  <a:txBody>
                    <a:bodyPr/>
                    <a:lstStyle/>
                    <a:p>
                      <a:pPr algn="just">
                        <a:lnSpc>
                          <a:spcPts val="1275"/>
                        </a:lnSpc>
                        <a:tabLst>
                          <a:tab pos="161925" algn="l"/>
                          <a:tab pos="234315" algn="l"/>
                          <a:tab pos="306070" algn="l"/>
                          <a:tab pos="313055" algn="dec"/>
                        </a:tabLst>
                      </a:pPr>
                      <a:r>
                        <a:rPr lang="en-GB" sz="900" spc="-10">
                          <a:effectLst/>
                          <a:latin typeface="FrankfurtGothic"/>
                          <a:ea typeface="Times New Roman" panose="02020603050405020304" pitchFamily="18" charset="0"/>
                          <a:cs typeface="Times New Roman" panose="02020603050405020304" pitchFamily="18" charset="0"/>
                        </a:rPr>
                        <a:t>-</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a:noFill/>
                    </a:lnR>
                    <a:lnT>
                      <a:noFill/>
                    </a:lnT>
                    <a:lnB>
                      <a:noFill/>
                    </a:lnB>
                  </a:tcPr>
                </a:tc>
                <a:tc>
                  <a:txBody>
                    <a:bodyPr/>
                    <a:lstStyle/>
                    <a:p>
                      <a:pPr algn="just">
                        <a:lnSpc>
                          <a:spcPts val="1275"/>
                        </a:lnSpc>
                        <a:tabLst>
                          <a:tab pos="161925" algn="l"/>
                          <a:tab pos="234315" algn="l"/>
                          <a:tab pos="306070" algn="l"/>
                          <a:tab pos="313055" algn="dec"/>
                        </a:tabLst>
                      </a:pPr>
                      <a:r>
                        <a:rPr lang="en-GB" sz="900" spc="-10">
                          <a:effectLst/>
                          <a:latin typeface="FrankfurtGothic"/>
                          <a:ea typeface="Times New Roman" panose="02020603050405020304" pitchFamily="18" charset="0"/>
                          <a:cs typeface="Times New Roman" panose="02020603050405020304" pitchFamily="18" charset="0"/>
                        </a:rPr>
                        <a:t>-3.2</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a:noFill/>
                    </a:lnR>
                    <a:lnT>
                      <a:noFill/>
                    </a:lnT>
                    <a:lnB>
                      <a:noFill/>
                    </a:lnB>
                  </a:tcPr>
                </a:tc>
                <a:tc>
                  <a:txBody>
                    <a:bodyPr/>
                    <a:lstStyle/>
                    <a:p>
                      <a:pPr algn="just">
                        <a:lnSpc>
                          <a:spcPts val="1275"/>
                        </a:lnSpc>
                        <a:tabLst>
                          <a:tab pos="161925" algn="l"/>
                          <a:tab pos="234315" algn="l"/>
                          <a:tab pos="306070" algn="l"/>
                          <a:tab pos="313055" algn="dec"/>
                        </a:tabLst>
                      </a:pPr>
                      <a:r>
                        <a:rPr lang="en-GB" sz="900" spc="-10">
                          <a:effectLst/>
                          <a:latin typeface="FrankfurtGothic"/>
                          <a:ea typeface="Times New Roman" panose="02020603050405020304" pitchFamily="18" charset="0"/>
                          <a:cs typeface="Times New Roman" panose="02020603050405020304" pitchFamily="18" charset="0"/>
                        </a:rPr>
                        <a:t>-</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a:noFill/>
                    </a:lnR>
                    <a:lnT>
                      <a:noFill/>
                    </a:lnT>
                    <a:lnB>
                      <a:noFill/>
                    </a:lnB>
                  </a:tcPr>
                </a:tc>
                <a:tc>
                  <a:txBody>
                    <a:bodyPr/>
                    <a:lstStyle/>
                    <a:p>
                      <a:pPr algn="just">
                        <a:lnSpc>
                          <a:spcPts val="1275"/>
                        </a:lnSpc>
                        <a:tabLst>
                          <a:tab pos="161925" algn="l"/>
                          <a:tab pos="234315" algn="l"/>
                          <a:tab pos="306070" algn="l"/>
                          <a:tab pos="313055" algn="dec"/>
                        </a:tabLst>
                      </a:pPr>
                      <a:r>
                        <a:rPr lang="en-GB" sz="900" spc="-10">
                          <a:effectLst/>
                          <a:latin typeface="FrankfurtGothic"/>
                          <a:ea typeface="Times New Roman" panose="02020603050405020304" pitchFamily="18" charset="0"/>
                          <a:cs typeface="Times New Roman" panose="02020603050405020304" pitchFamily="18" charset="0"/>
                        </a:rPr>
                        <a:t>1.8</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a:noFill/>
                    </a:lnR>
                    <a:lnT>
                      <a:noFill/>
                    </a:lnT>
                    <a:lnB>
                      <a:noFill/>
                    </a:lnB>
                  </a:tcPr>
                </a:tc>
                <a:tc>
                  <a:txBody>
                    <a:bodyPr/>
                    <a:lstStyle/>
                    <a:p>
                      <a:pPr algn="just">
                        <a:lnSpc>
                          <a:spcPts val="1275"/>
                        </a:lnSpc>
                        <a:tabLst>
                          <a:tab pos="161925" algn="l"/>
                          <a:tab pos="234315" algn="l"/>
                          <a:tab pos="306070" algn="l"/>
                          <a:tab pos="313055" algn="dec"/>
                        </a:tabLst>
                      </a:pPr>
                      <a:r>
                        <a:rPr lang="en-GB" sz="900" spc="-10">
                          <a:effectLst/>
                          <a:latin typeface="FrankfurtGothic"/>
                          <a:ea typeface="Times New Roman" panose="02020603050405020304" pitchFamily="18" charset="0"/>
                          <a:cs typeface="Times New Roman" panose="02020603050405020304" pitchFamily="18" charset="0"/>
                        </a:rPr>
                        <a:t>14.7</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a:noFill/>
                    </a:lnR>
                    <a:lnT>
                      <a:noFill/>
                    </a:lnT>
                    <a:lnB>
                      <a:noFill/>
                    </a:lnB>
                  </a:tcPr>
                </a:tc>
                <a:tc>
                  <a:txBody>
                    <a:bodyPr/>
                    <a:lstStyle/>
                    <a:p>
                      <a:pPr algn="ctr">
                        <a:lnSpc>
                          <a:spcPts val="1275"/>
                        </a:lnSpc>
                        <a:tabLst>
                          <a:tab pos="161925" algn="l"/>
                          <a:tab pos="234315" algn="l"/>
                          <a:tab pos="306070" algn="l"/>
                          <a:tab pos="828040" algn="l"/>
                        </a:tabLst>
                      </a:pPr>
                      <a:r>
                        <a:rPr lang="en-GB" sz="900" spc="-10">
                          <a:effectLst/>
                          <a:latin typeface="FrankfurtGothic"/>
                          <a:ea typeface="Times New Roman" panose="02020603050405020304" pitchFamily="18" charset="0"/>
                          <a:cs typeface="Times New Roman" panose="02020603050405020304" pitchFamily="18" charset="0"/>
                        </a:rPr>
                        <a:t>2.4</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a:noFill/>
                    </a:lnR>
                    <a:lnT>
                      <a:noFill/>
                    </a:lnT>
                    <a:lnB>
                      <a:noFill/>
                    </a:lnB>
                  </a:tcPr>
                </a:tc>
                <a:extLst>
                  <a:ext uri="{0D108BD9-81ED-4DB2-BD59-A6C34878D82A}">
                    <a16:rowId xmlns:a16="http://schemas.microsoft.com/office/drawing/2014/main" val="3314216833"/>
                  </a:ext>
                </a:extLst>
              </a:tr>
              <a:tr h="0">
                <a:tc>
                  <a:txBody>
                    <a:bodyPr/>
                    <a:lstStyle/>
                    <a:p>
                      <a:pPr algn="just">
                        <a:lnSpc>
                          <a:spcPts val="1275"/>
                        </a:lnSpc>
                        <a:tabLst>
                          <a:tab pos="161925" algn="l"/>
                          <a:tab pos="234315" algn="l"/>
                          <a:tab pos="306070" algn="l"/>
                          <a:tab pos="234315" algn="l"/>
                          <a:tab pos="306070" algn="l"/>
                        </a:tabLst>
                      </a:pPr>
                      <a:r>
                        <a:rPr lang="en-GB" sz="900" spc="-10">
                          <a:effectLst/>
                          <a:latin typeface="FrankfurtGothic"/>
                          <a:ea typeface="Times New Roman" panose="02020603050405020304" pitchFamily="18" charset="0"/>
                          <a:cs typeface="Times New Roman" panose="02020603050405020304" pitchFamily="18" charset="0"/>
                        </a:rPr>
                        <a:t>Italy</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a:noFill/>
                    </a:lnR>
                    <a:lnT>
                      <a:noFill/>
                    </a:lnT>
                    <a:lnB>
                      <a:noFill/>
                    </a:lnB>
                  </a:tcPr>
                </a:tc>
                <a:tc>
                  <a:txBody>
                    <a:bodyPr/>
                    <a:lstStyle/>
                    <a:p>
                      <a:pPr algn="just">
                        <a:lnSpc>
                          <a:spcPts val="1275"/>
                        </a:lnSpc>
                        <a:tabLst>
                          <a:tab pos="161925" algn="l"/>
                          <a:tab pos="234315" algn="l"/>
                          <a:tab pos="306070" algn="l"/>
                          <a:tab pos="313055" algn="dec"/>
                        </a:tabLst>
                      </a:pPr>
                      <a:r>
                        <a:rPr lang="en-GB" sz="900" spc="-10">
                          <a:effectLst/>
                          <a:latin typeface="FrankfurtGothic"/>
                          <a:ea typeface="Times New Roman" panose="02020603050405020304" pitchFamily="18" charset="0"/>
                          <a:cs typeface="Times New Roman" panose="02020603050405020304" pitchFamily="18" charset="0"/>
                        </a:rPr>
                        <a:t>-</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a:noFill/>
                    </a:lnR>
                    <a:lnT>
                      <a:noFill/>
                    </a:lnT>
                    <a:lnB>
                      <a:noFill/>
                    </a:lnB>
                  </a:tcPr>
                </a:tc>
                <a:tc>
                  <a:txBody>
                    <a:bodyPr/>
                    <a:lstStyle/>
                    <a:p>
                      <a:pPr algn="just">
                        <a:lnSpc>
                          <a:spcPts val="1275"/>
                        </a:lnSpc>
                        <a:tabLst>
                          <a:tab pos="161925" algn="l"/>
                          <a:tab pos="234315" algn="l"/>
                          <a:tab pos="306070" algn="l"/>
                          <a:tab pos="313055" algn="dec"/>
                        </a:tabLst>
                      </a:pPr>
                      <a:r>
                        <a:rPr lang="en-GB" sz="900" spc="-10">
                          <a:effectLst/>
                          <a:latin typeface="FrankfurtGothic"/>
                          <a:ea typeface="Times New Roman" panose="02020603050405020304" pitchFamily="18" charset="0"/>
                          <a:cs typeface="Times New Roman" panose="02020603050405020304" pitchFamily="18" charset="0"/>
                        </a:rPr>
                        <a:t>-</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a:noFill/>
                    </a:lnR>
                    <a:lnT>
                      <a:noFill/>
                    </a:lnT>
                    <a:lnB>
                      <a:noFill/>
                    </a:lnB>
                  </a:tcPr>
                </a:tc>
                <a:tc>
                  <a:txBody>
                    <a:bodyPr/>
                    <a:lstStyle/>
                    <a:p>
                      <a:pPr algn="just">
                        <a:lnSpc>
                          <a:spcPts val="1275"/>
                        </a:lnSpc>
                        <a:tabLst>
                          <a:tab pos="161925" algn="l"/>
                          <a:tab pos="234315" algn="l"/>
                          <a:tab pos="306070" algn="l"/>
                          <a:tab pos="313055" algn="dec"/>
                        </a:tabLst>
                      </a:pPr>
                      <a:r>
                        <a:rPr lang="en-GB" sz="900" spc="-10">
                          <a:effectLst/>
                          <a:latin typeface="FrankfurtGothic"/>
                          <a:ea typeface="Times New Roman" panose="02020603050405020304" pitchFamily="18" charset="0"/>
                          <a:cs typeface="Times New Roman" panose="02020603050405020304" pitchFamily="18" charset="0"/>
                        </a:rPr>
                        <a:t>3.1</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a:noFill/>
                    </a:lnR>
                    <a:lnT>
                      <a:noFill/>
                    </a:lnT>
                    <a:lnB>
                      <a:noFill/>
                    </a:lnB>
                  </a:tcPr>
                </a:tc>
                <a:tc>
                  <a:txBody>
                    <a:bodyPr/>
                    <a:lstStyle/>
                    <a:p>
                      <a:pPr algn="just">
                        <a:lnSpc>
                          <a:spcPts val="1275"/>
                        </a:lnSpc>
                        <a:tabLst>
                          <a:tab pos="161925" algn="l"/>
                          <a:tab pos="234315" algn="l"/>
                          <a:tab pos="306070" algn="l"/>
                          <a:tab pos="313055" algn="dec"/>
                        </a:tabLst>
                      </a:pPr>
                      <a:r>
                        <a:rPr lang="en-GB" sz="900" spc="-10">
                          <a:effectLst/>
                          <a:latin typeface="FrankfurtGothic"/>
                          <a:ea typeface="Times New Roman" panose="02020603050405020304" pitchFamily="18" charset="0"/>
                          <a:cs typeface="Times New Roman" panose="02020603050405020304" pitchFamily="18" charset="0"/>
                        </a:rPr>
                        <a:t>4.2</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a:noFill/>
                    </a:lnR>
                    <a:lnT>
                      <a:noFill/>
                    </a:lnT>
                    <a:lnB>
                      <a:noFill/>
                    </a:lnB>
                  </a:tcPr>
                </a:tc>
                <a:tc>
                  <a:txBody>
                    <a:bodyPr/>
                    <a:lstStyle/>
                    <a:p>
                      <a:pPr algn="just">
                        <a:lnSpc>
                          <a:spcPts val="1275"/>
                        </a:lnSpc>
                        <a:tabLst>
                          <a:tab pos="161925" algn="l"/>
                          <a:tab pos="234315" algn="l"/>
                          <a:tab pos="306070" algn="l"/>
                          <a:tab pos="313055" algn="dec"/>
                        </a:tabLst>
                      </a:pPr>
                      <a:r>
                        <a:rPr lang="en-GB" sz="900" spc="-10">
                          <a:effectLst/>
                          <a:latin typeface="FrankfurtGothic"/>
                          <a:ea typeface="Times New Roman" panose="02020603050405020304" pitchFamily="18" charset="0"/>
                          <a:cs typeface="Times New Roman" panose="02020603050405020304" pitchFamily="18" charset="0"/>
                        </a:rPr>
                        <a:t>1.0</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a:noFill/>
                    </a:lnR>
                    <a:lnT>
                      <a:noFill/>
                    </a:lnT>
                    <a:lnB>
                      <a:noFill/>
                    </a:lnB>
                  </a:tcPr>
                </a:tc>
                <a:tc>
                  <a:txBody>
                    <a:bodyPr/>
                    <a:lstStyle/>
                    <a:p>
                      <a:pPr algn="just">
                        <a:lnSpc>
                          <a:spcPts val="1275"/>
                        </a:lnSpc>
                        <a:tabLst>
                          <a:tab pos="161925" algn="l"/>
                          <a:tab pos="234315" algn="l"/>
                          <a:tab pos="306070" algn="l"/>
                          <a:tab pos="313055" algn="dec"/>
                        </a:tabLst>
                      </a:pPr>
                      <a:r>
                        <a:rPr lang="en-GB" sz="900" spc="-10">
                          <a:effectLst/>
                          <a:latin typeface="FrankfurtGothic"/>
                          <a:ea typeface="Times New Roman" panose="02020603050405020304" pitchFamily="18" charset="0"/>
                          <a:cs typeface="Times New Roman" panose="02020603050405020304" pitchFamily="18" charset="0"/>
                        </a:rPr>
                        <a:t>5.5</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a:noFill/>
                    </a:lnR>
                    <a:lnT>
                      <a:noFill/>
                    </a:lnT>
                    <a:lnB>
                      <a:noFill/>
                    </a:lnB>
                  </a:tcPr>
                </a:tc>
                <a:tc>
                  <a:txBody>
                    <a:bodyPr/>
                    <a:lstStyle/>
                    <a:p>
                      <a:pPr algn="ctr">
                        <a:lnSpc>
                          <a:spcPts val="1275"/>
                        </a:lnSpc>
                        <a:tabLst>
                          <a:tab pos="161925" algn="l"/>
                          <a:tab pos="234315" algn="l"/>
                          <a:tab pos="306070" algn="l"/>
                          <a:tab pos="828040" algn="l"/>
                        </a:tabLst>
                      </a:pPr>
                      <a:r>
                        <a:rPr lang="en-GB" sz="900" spc="-10">
                          <a:effectLst/>
                          <a:latin typeface="FrankfurtGothic"/>
                          <a:ea typeface="Times New Roman" panose="02020603050405020304" pitchFamily="18" charset="0"/>
                          <a:cs typeface="Times New Roman" panose="02020603050405020304" pitchFamily="18" charset="0"/>
                        </a:rPr>
                        <a:t>-0.7</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a:noFill/>
                    </a:lnR>
                    <a:lnT>
                      <a:noFill/>
                    </a:lnT>
                    <a:lnB>
                      <a:noFill/>
                    </a:lnB>
                  </a:tcPr>
                </a:tc>
                <a:extLst>
                  <a:ext uri="{0D108BD9-81ED-4DB2-BD59-A6C34878D82A}">
                    <a16:rowId xmlns:a16="http://schemas.microsoft.com/office/drawing/2014/main" val="1706639938"/>
                  </a:ext>
                </a:extLst>
              </a:tr>
              <a:tr h="0">
                <a:tc>
                  <a:txBody>
                    <a:bodyPr/>
                    <a:lstStyle/>
                    <a:p>
                      <a:pPr algn="just">
                        <a:lnSpc>
                          <a:spcPts val="1275"/>
                        </a:lnSpc>
                        <a:tabLst>
                          <a:tab pos="161925" algn="l"/>
                          <a:tab pos="234315" algn="l"/>
                          <a:tab pos="306070" algn="l"/>
                          <a:tab pos="234315" algn="l"/>
                          <a:tab pos="306070" algn="l"/>
                        </a:tabLst>
                      </a:pPr>
                      <a:r>
                        <a:rPr lang="en-GB" sz="900" spc="-10">
                          <a:effectLst/>
                          <a:latin typeface="FrankfurtGothic"/>
                          <a:ea typeface="Times New Roman" panose="02020603050405020304" pitchFamily="18" charset="0"/>
                          <a:cs typeface="Times New Roman" panose="02020603050405020304" pitchFamily="18" charset="0"/>
                        </a:rPr>
                        <a:t>Portugal</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a:noFill/>
                    </a:lnR>
                    <a:lnT>
                      <a:noFill/>
                    </a:lnT>
                    <a:lnB>
                      <a:noFill/>
                    </a:lnB>
                  </a:tcPr>
                </a:tc>
                <a:tc>
                  <a:txBody>
                    <a:bodyPr/>
                    <a:lstStyle/>
                    <a:p>
                      <a:pPr algn="just">
                        <a:lnSpc>
                          <a:spcPts val="1275"/>
                        </a:lnSpc>
                        <a:tabLst>
                          <a:tab pos="161925" algn="l"/>
                          <a:tab pos="234315" algn="l"/>
                          <a:tab pos="306070" algn="l"/>
                          <a:tab pos="313055" algn="dec"/>
                        </a:tabLst>
                      </a:pPr>
                      <a:r>
                        <a:rPr lang="en-GB" sz="900" spc="-10">
                          <a:effectLst/>
                          <a:latin typeface="FrankfurtGothic"/>
                          <a:ea typeface="Times New Roman" panose="02020603050405020304" pitchFamily="18" charset="0"/>
                          <a:cs typeface="Times New Roman" panose="02020603050405020304" pitchFamily="18" charset="0"/>
                        </a:rPr>
                        <a:t>2.2</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a:noFill/>
                    </a:lnR>
                    <a:lnT>
                      <a:noFill/>
                    </a:lnT>
                    <a:lnB>
                      <a:noFill/>
                    </a:lnB>
                  </a:tcPr>
                </a:tc>
                <a:tc>
                  <a:txBody>
                    <a:bodyPr/>
                    <a:lstStyle/>
                    <a:p>
                      <a:pPr algn="just">
                        <a:lnSpc>
                          <a:spcPts val="1275"/>
                        </a:lnSpc>
                        <a:tabLst>
                          <a:tab pos="161925" algn="l"/>
                          <a:tab pos="234315" algn="l"/>
                          <a:tab pos="306070" algn="l"/>
                          <a:tab pos="313055" algn="dec"/>
                        </a:tabLst>
                      </a:pPr>
                      <a:r>
                        <a:rPr lang="en-GB" sz="900" spc="-10">
                          <a:effectLst/>
                          <a:latin typeface="FrankfurtGothic"/>
                          <a:ea typeface="Times New Roman" panose="02020603050405020304" pitchFamily="18" charset="0"/>
                          <a:cs typeface="Times New Roman" panose="02020603050405020304" pitchFamily="18" charset="0"/>
                        </a:rPr>
                        <a:t>1.7</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a:noFill/>
                    </a:lnR>
                    <a:lnT>
                      <a:noFill/>
                    </a:lnT>
                    <a:lnB>
                      <a:noFill/>
                    </a:lnB>
                  </a:tcPr>
                </a:tc>
                <a:tc>
                  <a:txBody>
                    <a:bodyPr/>
                    <a:lstStyle/>
                    <a:p>
                      <a:pPr algn="just">
                        <a:lnSpc>
                          <a:spcPts val="1275"/>
                        </a:lnSpc>
                        <a:tabLst>
                          <a:tab pos="161925" algn="l"/>
                          <a:tab pos="234315" algn="l"/>
                          <a:tab pos="306070" algn="l"/>
                          <a:tab pos="313055" algn="dec"/>
                        </a:tabLst>
                      </a:pPr>
                      <a:r>
                        <a:rPr lang="en-GB" sz="900" spc="-10">
                          <a:effectLst/>
                          <a:latin typeface="FrankfurtGothic"/>
                          <a:ea typeface="Times New Roman" panose="02020603050405020304" pitchFamily="18" charset="0"/>
                          <a:cs typeface="Times New Roman" panose="02020603050405020304" pitchFamily="18" charset="0"/>
                        </a:rPr>
                        <a:t>3.7</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a:noFill/>
                    </a:lnR>
                    <a:lnT>
                      <a:noFill/>
                    </a:lnT>
                    <a:lnB>
                      <a:noFill/>
                    </a:lnB>
                  </a:tcPr>
                </a:tc>
                <a:tc>
                  <a:txBody>
                    <a:bodyPr/>
                    <a:lstStyle/>
                    <a:p>
                      <a:pPr algn="just">
                        <a:lnSpc>
                          <a:spcPts val="1275"/>
                        </a:lnSpc>
                        <a:tabLst>
                          <a:tab pos="161925" algn="l"/>
                          <a:tab pos="234315" algn="l"/>
                          <a:tab pos="306070" algn="l"/>
                          <a:tab pos="313055" algn="dec"/>
                        </a:tabLst>
                      </a:pPr>
                      <a:r>
                        <a:rPr lang="en-GB" sz="900" spc="-10">
                          <a:effectLst/>
                          <a:latin typeface="FrankfurtGothic"/>
                          <a:ea typeface="Times New Roman" panose="02020603050405020304" pitchFamily="18" charset="0"/>
                          <a:cs typeface="Times New Roman" panose="02020603050405020304" pitchFamily="18" charset="0"/>
                        </a:rPr>
                        <a:t>6.3</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a:noFill/>
                    </a:lnR>
                    <a:lnT>
                      <a:noFill/>
                    </a:lnT>
                    <a:lnB>
                      <a:noFill/>
                    </a:lnB>
                  </a:tcPr>
                </a:tc>
                <a:tc>
                  <a:txBody>
                    <a:bodyPr/>
                    <a:lstStyle/>
                    <a:p>
                      <a:pPr algn="just">
                        <a:lnSpc>
                          <a:spcPts val="1275"/>
                        </a:lnSpc>
                        <a:tabLst>
                          <a:tab pos="161925" algn="l"/>
                          <a:tab pos="234315" algn="l"/>
                          <a:tab pos="306070" algn="l"/>
                          <a:tab pos="313055" algn="dec"/>
                        </a:tabLst>
                      </a:pPr>
                      <a:r>
                        <a:rPr lang="en-GB" sz="900" spc="-10">
                          <a:effectLst/>
                          <a:latin typeface="FrankfurtGothic"/>
                          <a:ea typeface="Times New Roman" panose="02020603050405020304" pitchFamily="18" charset="0"/>
                          <a:cs typeface="Times New Roman" panose="02020603050405020304" pitchFamily="18" charset="0"/>
                        </a:rPr>
                        <a:t>2.9</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a:noFill/>
                    </a:lnR>
                    <a:lnT>
                      <a:noFill/>
                    </a:lnT>
                    <a:lnB>
                      <a:noFill/>
                    </a:lnB>
                  </a:tcPr>
                </a:tc>
                <a:tc>
                  <a:txBody>
                    <a:bodyPr/>
                    <a:lstStyle/>
                    <a:p>
                      <a:pPr algn="just">
                        <a:lnSpc>
                          <a:spcPts val="1275"/>
                        </a:lnSpc>
                        <a:tabLst>
                          <a:tab pos="161925" algn="l"/>
                          <a:tab pos="234315" algn="l"/>
                          <a:tab pos="306070" algn="l"/>
                          <a:tab pos="313055" algn="dec"/>
                        </a:tabLst>
                      </a:pPr>
                      <a:r>
                        <a:rPr lang="en-GB" sz="900" spc="-10">
                          <a:effectLst/>
                          <a:latin typeface="FrankfurtGothic"/>
                          <a:ea typeface="Times New Roman" panose="02020603050405020304" pitchFamily="18" charset="0"/>
                          <a:cs typeface="Times New Roman" panose="02020603050405020304" pitchFamily="18" charset="0"/>
                        </a:rPr>
                        <a:t>2.3</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a:noFill/>
                    </a:lnR>
                    <a:lnT>
                      <a:noFill/>
                    </a:lnT>
                    <a:lnB>
                      <a:noFill/>
                    </a:lnB>
                  </a:tcPr>
                </a:tc>
                <a:tc>
                  <a:txBody>
                    <a:bodyPr/>
                    <a:lstStyle/>
                    <a:p>
                      <a:pPr algn="ctr">
                        <a:lnSpc>
                          <a:spcPts val="1275"/>
                        </a:lnSpc>
                        <a:tabLst>
                          <a:tab pos="161925" algn="l"/>
                          <a:tab pos="234315" algn="l"/>
                          <a:tab pos="306070" algn="l"/>
                          <a:tab pos="828040" algn="l"/>
                        </a:tabLst>
                      </a:pPr>
                      <a:r>
                        <a:rPr lang="en-GB" sz="900" spc="-10">
                          <a:effectLst/>
                          <a:latin typeface="FrankfurtGothic"/>
                          <a:ea typeface="Times New Roman" panose="02020603050405020304" pitchFamily="18" charset="0"/>
                          <a:cs typeface="Times New Roman" panose="02020603050405020304" pitchFamily="18" charset="0"/>
                        </a:rPr>
                        <a:t>-1.1</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a:noFill/>
                    </a:lnR>
                    <a:lnT>
                      <a:noFill/>
                    </a:lnT>
                    <a:lnB>
                      <a:noFill/>
                    </a:lnB>
                  </a:tcPr>
                </a:tc>
                <a:extLst>
                  <a:ext uri="{0D108BD9-81ED-4DB2-BD59-A6C34878D82A}">
                    <a16:rowId xmlns:a16="http://schemas.microsoft.com/office/drawing/2014/main" val="3739471567"/>
                  </a:ext>
                </a:extLst>
              </a:tr>
              <a:tr h="0">
                <a:tc>
                  <a:txBody>
                    <a:bodyPr/>
                    <a:lstStyle/>
                    <a:p>
                      <a:pPr algn="just">
                        <a:lnSpc>
                          <a:spcPts val="1275"/>
                        </a:lnSpc>
                        <a:tabLst>
                          <a:tab pos="161925" algn="l"/>
                          <a:tab pos="234315" algn="l"/>
                          <a:tab pos="306070" algn="l"/>
                          <a:tab pos="234315" algn="l"/>
                          <a:tab pos="306070" algn="l"/>
                        </a:tabLst>
                      </a:pPr>
                      <a:r>
                        <a:rPr lang="en-GB" sz="900" spc="-10">
                          <a:effectLst/>
                          <a:latin typeface="FrankfurtGothic"/>
                          <a:ea typeface="Times New Roman" panose="02020603050405020304" pitchFamily="18" charset="0"/>
                          <a:cs typeface="Times New Roman" panose="02020603050405020304" pitchFamily="18" charset="0"/>
                        </a:rPr>
                        <a:t>Finland</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a:noFill/>
                    </a:lnR>
                    <a:lnT>
                      <a:noFill/>
                    </a:lnT>
                    <a:lnB>
                      <a:noFill/>
                    </a:lnB>
                  </a:tcPr>
                </a:tc>
                <a:tc>
                  <a:txBody>
                    <a:bodyPr/>
                    <a:lstStyle/>
                    <a:p>
                      <a:pPr algn="just">
                        <a:lnSpc>
                          <a:spcPts val="1275"/>
                        </a:lnSpc>
                        <a:tabLst>
                          <a:tab pos="161925" algn="l"/>
                          <a:tab pos="234315" algn="l"/>
                          <a:tab pos="306070" algn="l"/>
                          <a:tab pos="313055" algn="dec"/>
                        </a:tabLst>
                      </a:pPr>
                      <a:r>
                        <a:rPr lang="en-GB" sz="900" spc="-10">
                          <a:effectLst/>
                          <a:latin typeface="FrankfurtGothic"/>
                          <a:ea typeface="Times New Roman" panose="02020603050405020304" pitchFamily="18" charset="0"/>
                          <a:cs typeface="Times New Roman" panose="02020603050405020304" pitchFamily="18" charset="0"/>
                        </a:rPr>
                        <a:t>0.9</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a:noFill/>
                    </a:lnR>
                    <a:lnT>
                      <a:noFill/>
                    </a:lnT>
                    <a:lnB>
                      <a:noFill/>
                    </a:lnB>
                  </a:tcPr>
                </a:tc>
                <a:tc>
                  <a:txBody>
                    <a:bodyPr/>
                    <a:lstStyle/>
                    <a:p>
                      <a:pPr algn="just">
                        <a:lnSpc>
                          <a:spcPts val="1275"/>
                        </a:lnSpc>
                        <a:tabLst>
                          <a:tab pos="161925" algn="l"/>
                          <a:tab pos="234315" algn="l"/>
                          <a:tab pos="306070" algn="l"/>
                          <a:tab pos="313055" algn="dec"/>
                        </a:tabLst>
                      </a:pPr>
                      <a:r>
                        <a:rPr lang="en-GB" sz="900" spc="-10">
                          <a:effectLst/>
                          <a:latin typeface="FrankfurtGothic"/>
                          <a:ea typeface="Times New Roman" panose="02020603050405020304" pitchFamily="18" charset="0"/>
                          <a:cs typeface="Times New Roman" panose="02020603050405020304" pitchFamily="18" charset="0"/>
                        </a:rPr>
                        <a:t>-0.4</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a:noFill/>
                    </a:lnR>
                    <a:lnT>
                      <a:noFill/>
                    </a:lnT>
                    <a:lnB>
                      <a:noFill/>
                    </a:lnB>
                  </a:tcPr>
                </a:tc>
                <a:tc>
                  <a:txBody>
                    <a:bodyPr/>
                    <a:lstStyle/>
                    <a:p>
                      <a:pPr algn="just">
                        <a:lnSpc>
                          <a:spcPts val="1275"/>
                        </a:lnSpc>
                        <a:tabLst>
                          <a:tab pos="161925" algn="l"/>
                          <a:tab pos="234315" algn="l"/>
                          <a:tab pos="306070" algn="l"/>
                          <a:tab pos="313055" algn="dec"/>
                        </a:tabLst>
                      </a:pPr>
                      <a:r>
                        <a:rPr lang="en-GB" sz="900" spc="-10">
                          <a:effectLst/>
                          <a:latin typeface="FrankfurtGothic"/>
                          <a:ea typeface="Times New Roman" panose="02020603050405020304" pitchFamily="18" charset="0"/>
                          <a:cs typeface="Times New Roman" panose="02020603050405020304" pitchFamily="18" charset="0"/>
                        </a:rPr>
                        <a:t>0.1</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a:noFill/>
                    </a:lnR>
                    <a:lnT>
                      <a:noFill/>
                    </a:lnT>
                    <a:lnB>
                      <a:noFill/>
                    </a:lnB>
                  </a:tcPr>
                </a:tc>
                <a:tc>
                  <a:txBody>
                    <a:bodyPr/>
                    <a:lstStyle/>
                    <a:p>
                      <a:pPr algn="just">
                        <a:lnSpc>
                          <a:spcPts val="1275"/>
                        </a:lnSpc>
                        <a:tabLst>
                          <a:tab pos="161925" algn="l"/>
                          <a:tab pos="234315" algn="l"/>
                          <a:tab pos="306070" algn="l"/>
                          <a:tab pos="313055" algn="dec"/>
                        </a:tabLst>
                      </a:pPr>
                      <a:r>
                        <a:rPr lang="en-GB" sz="900" spc="-10">
                          <a:effectLst/>
                          <a:latin typeface="FrankfurtGothic"/>
                          <a:ea typeface="Times New Roman" panose="02020603050405020304" pitchFamily="18" charset="0"/>
                          <a:cs typeface="Times New Roman" panose="02020603050405020304" pitchFamily="18" charset="0"/>
                        </a:rPr>
                        <a:t>5.1</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a:noFill/>
                    </a:lnR>
                    <a:lnT>
                      <a:noFill/>
                    </a:lnT>
                    <a:lnB>
                      <a:noFill/>
                    </a:lnB>
                  </a:tcPr>
                </a:tc>
                <a:tc>
                  <a:txBody>
                    <a:bodyPr/>
                    <a:lstStyle/>
                    <a:p>
                      <a:pPr algn="just">
                        <a:lnSpc>
                          <a:spcPts val="1275"/>
                        </a:lnSpc>
                        <a:tabLst>
                          <a:tab pos="161925" algn="l"/>
                          <a:tab pos="234315" algn="l"/>
                          <a:tab pos="306070" algn="l"/>
                          <a:tab pos="313055" algn="dec"/>
                        </a:tabLst>
                      </a:pPr>
                      <a:r>
                        <a:rPr lang="en-GB" sz="900" spc="-10">
                          <a:effectLst/>
                          <a:latin typeface="FrankfurtGothic"/>
                          <a:ea typeface="Times New Roman" panose="02020603050405020304" pitchFamily="18" charset="0"/>
                          <a:cs typeface="Times New Roman" panose="02020603050405020304" pitchFamily="18" charset="0"/>
                        </a:rPr>
                        <a:t>2.1</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a:noFill/>
                    </a:lnR>
                    <a:lnT>
                      <a:noFill/>
                    </a:lnT>
                    <a:lnB>
                      <a:noFill/>
                    </a:lnB>
                  </a:tcPr>
                </a:tc>
                <a:tc>
                  <a:txBody>
                    <a:bodyPr/>
                    <a:lstStyle/>
                    <a:p>
                      <a:pPr algn="just">
                        <a:lnSpc>
                          <a:spcPts val="1275"/>
                        </a:lnSpc>
                        <a:tabLst>
                          <a:tab pos="161925" algn="l"/>
                          <a:tab pos="234315" algn="l"/>
                          <a:tab pos="306070" algn="l"/>
                          <a:tab pos="313055" algn="dec"/>
                        </a:tabLst>
                      </a:pPr>
                      <a:r>
                        <a:rPr lang="en-GB" sz="900" spc="-10">
                          <a:effectLst/>
                          <a:latin typeface="FrankfurtGothic"/>
                          <a:ea typeface="Times New Roman" panose="02020603050405020304" pitchFamily="18" charset="0"/>
                          <a:cs typeface="Times New Roman" panose="02020603050405020304" pitchFamily="18" charset="0"/>
                        </a:rPr>
                        <a:t>3.8</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a:noFill/>
                    </a:lnR>
                    <a:lnT>
                      <a:noFill/>
                    </a:lnT>
                    <a:lnB>
                      <a:noFill/>
                    </a:lnB>
                  </a:tcPr>
                </a:tc>
                <a:tc>
                  <a:txBody>
                    <a:bodyPr/>
                    <a:lstStyle/>
                    <a:p>
                      <a:pPr algn="ctr">
                        <a:lnSpc>
                          <a:spcPts val="1275"/>
                        </a:lnSpc>
                        <a:tabLst>
                          <a:tab pos="161925" algn="l"/>
                          <a:tab pos="234315" algn="l"/>
                          <a:tab pos="306070" algn="l"/>
                          <a:tab pos="828040" algn="l"/>
                        </a:tabLst>
                      </a:pPr>
                      <a:r>
                        <a:rPr lang="en-GB" sz="900" spc="-10">
                          <a:effectLst/>
                          <a:latin typeface="FrankfurtGothic"/>
                          <a:ea typeface="Times New Roman" panose="02020603050405020304" pitchFamily="18" charset="0"/>
                          <a:cs typeface="Times New Roman" panose="02020603050405020304" pitchFamily="18" charset="0"/>
                        </a:rPr>
                        <a:t>1.2</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a:noFill/>
                    </a:lnR>
                    <a:lnT>
                      <a:noFill/>
                    </a:lnT>
                    <a:lnB>
                      <a:noFill/>
                    </a:lnB>
                  </a:tcPr>
                </a:tc>
                <a:extLst>
                  <a:ext uri="{0D108BD9-81ED-4DB2-BD59-A6C34878D82A}">
                    <a16:rowId xmlns:a16="http://schemas.microsoft.com/office/drawing/2014/main" val="1431593861"/>
                  </a:ext>
                </a:extLst>
              </a:tr>
              <a:tr h="0">
                <a:tc>
                  <a:txBody>
                    <a:bodyPr/>
                    <a:lstStyle/>
                    <a:p>
                      <a:pPr algn="just">
                        <a:lnSpc>
                          <a:spcPts val="1275"/>
                        </a:lnSpc>
                        <a:tabLst>
                          <a:tab pos="161925" algn="l"/>
                          <a:tab pos="234315" algn="l"/>
                          <a:tab pos="306070" algn="l"/>
                          <a:tab pos="234315" algn="l"/>
                          <a:tab pos="306070" algn="l"/>
                        </a:tabLst>
                      </a:pPr>
                      <a:r>
                        <a:rPr lang="en-GB" sz="900" spc="-10">
                          <a:effectLst/>
                          <a:latin typeface="FrankfurtGothic"/>
                          <a:ea typeface="Times New Roman" panose="02020603050405020304" pitchFamily="18" charset="0"/>
                          <a:cs typeface="Times New Roman" panose="02020603050405020304" pitchFamily="18" charset="0"/>
                        </a:rPr>
                        <a:t>Sweden</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a:noFill/>
                    </a:lnR>
                    <a:lnT>
                      <a:noFill/>
                    </a:lnT>
                    <a:lnB>
                      <a:noFill/>
                    </a:lnB>
                  </a:tcPr>
                </a:tc>
                <a:tc>
                  <a:txBody>
                    <a:bodyPr/>
                    <a:lstStyle/>
                    <a:p>
                      <a:pPr algn="just">
                        <a:lnSpc>
                          <a:spcPts val="1275"/>
                        </a:lnSpc>
                        <a:tabLst>
                          <a:tab pos="161925" algn="l"/>
                          <a:tab pos="234315" algn="l"/>
                          <a:tab pos="306070" algn="l"/>
                          <a:tab pos="313055" algn="dec"/>
                        </a:tabLst>
                      </a:pPr>
                      <a:r>
                        <a:rPr lang="en-GB" sz="900" spc="-10">
                          <a:effectLst/>
                          <a:latin typeface="FrankfurtGothic"/>
                          <a:ea typeface="Times New Roman" panose="02020603050405020304" pitchFamily="18" charset="0"/>
                          <a:cs typeface="Times New Roman" panose="02020603050405020304" pitchFamily="18" charset="0"/>
                        </a:rPr>
                        <a:t>-</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a:noFill/>
                    </a:lnR>
                    <a:lnT>
                      <a:noFill/>
                    </a:lnT>
                    <a:lnB>
                      <a:noFill/>
                    </a:lnB>
                  </a:tcPr>
                </a:tc>
                <a:tc>
                  <a:txBody>
                    <a:bodyPr/>
                    <a:lstStyle/>
                    <a:p>
                      <a:pPr algn="just">
                        <a:lnSpc>
                          <a:spcPts val="1275"/>
                        </a:lnSpc>
                        <a:tabLst>
                          <a:tab pos="161925" algn="l"/>
                          <a:tab pos="234315" algn="l"/>
                          <a:tab pos="306070" algn="l"/>
                          <a:tab pos="313055" algn="dec"/>
                        </a:tabLst>
                      </a:pPr>
                      <a:r>
                        <a:rPr lang="en-GB" sz="900" spc="-10">
                          <a:effectLst/>
                          <a:latin typeface="FrankfurtGothic"/>
                          <a:ea typeface="Times New Roman" panose="02020603050405020304" pitchFamily="18" charset="0"/>
                          <a:cs typeface="Times New Roman" panose="02020603050405020304" pitchFamily="18" charset="0"/>
                        </a:rPr>
                        <a:t>-</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a:noFill/>
                    </a:lnR>
                    <a:lnT>
                      <a:noFill/>
                    </a:lnT>
                    <a:lnB>
                      <a:noFill/>
                    </a:lnB>
                  </a:tcPr>
                </a:tc>
                <a:tc>
                  <a:txBody>
                    <a:bodyPr/>
                    <a:lstStyle/>
                    <a:p>
                      <a:pPr algn="just">
                        <a:lnSpc>
                          <a:spcPts val="1275"/>
                        </a:lnSpc>
                        <a:tabLst>
                          <a:tab pos="161925" algn="l"/>
                          <a:tab pos="234315" algn="l"/>
                          <a:tab pos="306070" algn="l"/>
                          <a:tab pos="313055" algn="dec"/>
                        </a:tabLst>
                      </a:pPr>
                      <a:r>
                        <a:rPr lang="en-GB" sz="900" spc="-10">
                          <a:effectLst/>
                          <a:latin typeface="FrankfurtGothic"/>
                          <a:ea typeface="Times New Roman" panose="02020603050405020304" pitchFamily="18" charset="0"/>
                          <a:cs typeface="Times New Roman" panose="02020603050405020304" pitchFamily="18" charset="0"/>
                        </a:rPr>
                        <a:t>-</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a:noFill/>
                    </a:lnR>
                    <a:lnT>
                      <a:noFill/>
                    </a:lnT>
                    <a:lnB>
                      <a:noFill/>
                    </a:lnB>
                  </a:tcPr>
                </a:tc>
                <a:tc>
                  <a:txBody>
                    <a:bodyPr/>
                    <a:lstStyle/>
                    <a:p>
                      <a:pPr algn="just">
                        <a:lnSpc>
                          <a:spcPts val="1275"/>
                        </a:lnSpc>
                        <a:tabLst>
                          <a:tab pos="161925" algn="l"/>
                          <a:tab pos="234315" algn="l"/>
                          <a:tab pos="306070" algn="l"/>
                          <a:tab pos="313055" algn="dec"/>
                        </a:tabLst>
                      </a:pPr>
                      <a:r>
                        <a:rPr lang="en-GB" sz="900" spc="-10">
                          <a:effectLst/>
                          <a:latin typeface="FrankfurtGothic"/>
                          <a:ea typeface="Times New Roman" panose="02020603050405020304" pitchFamily="18" charset="0"/>
                          <a:cs typeface="Times New Roman" panose="02020603050405020304" pitchFamily="18" charset="0"/>
                        </a:rPr>
                        <a:t>3.3</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a:noFill/>
                    </a:lnR>
                    <a:lnT>
                      <a:noFill/>
                    </a:lnT>
                    <a:lnB>
                      <a:noFill/>
                    </a:lnB>
                  </a:tcPr>
                </a:tc>
                <a:tc>
                  <a:txBody>
                    <a:bodyPr/>
                    <a:lstStyle/>
                    <a:p>
                      <a:pPr algn="just">
                        <a:lnSpc>
                          <a:spcPts val="1275"/>
                        </a:lnSpc>
                        <a:tabLst>
                          <a:tab pos="161925" algn="l"/>
                          <a:tab pos="234315" algn="l"/>
                          <a:tab pos="306070" algn="l"/>
                          <a:tab pos="313055" algn="dec"/>
                        </a:tabLst>
                      </a:pPr>
                      <a:r>
                        <a:rPr lang="en-GB" sz="900" spc="-10">
                          <a:effectLst/>
                          <a:latin typeface="FrankfurtGothic"/>
                          <a:ea typeface="Times New Roman" panose="02020603050405020304" pitchFamily="18" charset="0"/>
                          <a:cs typeface="Times New Roman" panose="02020603050405020304" pitchFamily="18" charset="0"/>
                        </a:rPr>
                        <a:t>1.4</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a:noFill/>
                    </a:lnR>
                    <a:lnT>
                      <a:noFill/>
                    </a:lnT>
                    <a:lnB>
                      <a:noFill/>
                    </a:lnB>
                  </a:tcPr>
                </a:tc>
                <a:tc>
                  <a:txBody>
                    <a:bodyPr/>
                    <a:lstStyle/>
                    <a:p>
                      <a:pPr algn="just">
                        <a:lnSpc>
                          <a:spcPts val="1275"/>
                        </a:lnSpc>
                        <a:tabLst>
                          <a:tab pos="161925" algn="l"/>
                          <a:tab pos="234315" algn="l"/>
                          <a:tab pos="306070" algn="l"/>
                          <a:tab pos="313055" algn="dec"/>
                        </a:tabLst>
                      </a:pPr>
                      <a:r>
                        <a:rPr lang="en-GB" sz="900" spc="-10">
                          <a:effectLst/>
                          <a:latin typeface="FrankfurtGothic"/>
                          <a:ea typeface="Times New Roman" panose="02020603050405020304" pitchFamily="18" charset="0"/>
                          <a:cs typeface="Times New Roman" panose="02020603050405020304" pitchFamily="18" charset="0"/>
                        </a:rPr>
                        <a:t>10.5</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a:noFill/>
                    </a:lnR>
                    <a:lnT>
                      <a:noFill/>
                    </a:lnT>
                    <a:lnB>
                      <a:noFill/>
                    </a:lnB>
                  </a:tcPr>
                </a:tc>
                <a:tc>
                  <a:txBody>
                    <a:bodyPr/>
                    <a:lstStyle/>
                    <a:p>
                      <a:pPr algn="ctr">
                        <a:lnSpc>
                          <a:spcPts val="1275"/>
                        </a:lnSpc>
                        <a:tabLst>
                          <a:tab pos="161925" algn="l"/>
                          <a:tab pos="234315" algn="l"/>
                          <a:tab pos="306070" algn="l"/>
                          <a:tab pos="828040" algn="l"/>
                        </a:tabLst>
                      </a:pPr>
                      <a:r>
                        <a:rPr lang="en-GB" sz="900" spc="-10">
                          <a:effectLst/>
                          <a:latin typeface="FrankfurtGothic"/>
                          <a:ea typeface="Times New Roman" panose="02020603050405020304" pitchFamily="18" charset="0"/>
                          <a:cs typeface="Times New Roman" panose="02020603050405020304" pitchFamily="18" charset="0"/>
                        </a:rPr>
                        <a:t>-0.9</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a:noFill/>
                    </a:lnR>
                    <a:lnT>
                      <a:noFill/>
                    </a:lnT>
                    <a:lnB>
                      <a:noFill/>
                    </a:lnB>
                  </a:tcPr>
                </a:tc>
                <a:extLst>
                  <a:ext uri="{0D108BD9-81ED-4DB2-BD59-A6C34878D82A}">
                    <a16:rowId xmlns:a16="http://schemas.microsoft.com/office/drawing/2014/main" val="3989158113"/>
                  </a:ext>
                </a:extLst>
              </a:tr>
              <a:tr h="0">
                <a:tc>
                  <a:txBody>
                    <a:bodyPr/>
                    <a:lstStyle/>
                    <a:p>
                      <a:pPr algn="just">
                        <a:lnSpc>
                          <a:spcPts val="1275"/>
                        </a:lnSpc>
                        <a:tabLst>
                          <a:tab pos="161925" algn="l"/>
                          <a:tab pos="234315" algn="l"/>
                          <a:tab pos="306070" algn="l"/>
                          <a:tab pos="234315" algn="l"/>
                          <a:tab pos="306070" algn="l"/>
                        </a:tabLst>
                      </a:pPr>
                      <a:r>
                        <a:rPr lang="en-GB" sz="900" spc="-10">
                          <a:effectLst/>
                          <a:latin typeface="FrankfurtGothic"/>
                          <a:ea typeface="Times New Roman" panose="02020603050405020304" pitchFamily="18" charset="0"/>
                          <a:cs typeface="Times New Roman" panose="02020603050405020304" pitchFamily="18" charset="0"/>
                        </a:rPr>
                        <a:t>UK</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a:noFill/>
                    </a:lnR>
                    <a:lnT>
                      <a:noFill/>
                    </a:lnT>
                    <a:lnB>
                      <a:noFill/>
                    </a:lnB>
                  </a:tcPr>
                </a:tc>
                <a:tc>
                  <a:txBody>
                    <a:bodyPr/>
                    <a:lstStyle/>
                    <a:p>
                      <a:pPr algn="just">
                        <a:lnSpc>
                          <a:spcPts val="1275"/>
                        </a:lnSpc>
                        <a:tabLst>
                          <a:tab pos="161925" algn="l"/>
                          <a:tab pos="234315" algn="l"/>
                          <a:tab pos="306070" algn="l"/>
                          <a:tab pos="313055" algn="dec"/>
                        </a:tabLst>
                      </a:pPr>
                      <a:r>
                        <a:rPr lang="en-GB" sz="900" spc="-10">
                          <a:effectLst/>
                          <a:latin typeface="FrankfurtGothic"/>
                          <a:ea typeface="Times New Roman" panose="02020603050405020304" pitchFamily="18" charset="0"/>
                          <a:cs typeface="Times New Roman" panose="02020603050405020304" pitchFamily="18" charset="0"/>
                        </a:rPr>
                        <a:t>1.2</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a:noFill/>
                    </a:lnR>
                    <a:lnT>
                      <a:noFill/>
                    </a:lnT>
                    <a:lnB>
                      <a:noFill/>
                    </a:lnB>
                  </a:tcPr>
                </a:tc>
                <a:tc>
                  <a:txBody>
                    <a:bodyPr/>
                    <a:lstStyle/>
                    <a:p>
                      <a:pPr algn="just">
                        <a:lnSpc>
                          <a:spcPts val="1275"/>
                        </a:lnSpc>
                        <a:tabLst>
                          <a:tab pos="161925" algn="l"/>
                          <a:tab pos="234315" algn="l"/>
                          <a:tab pos="306070" algn="l"/>
                          <a:tab pos="313055" algn="dec"/>
                        </a:tabLst>
                      </a:pPr>
                      <a:r>
                        <a:rPr lang="en-GB" sz="900" spc="-10">
                          <a:effectLst/>
                          <a:latin typeface="FrankfurtGothic"/>
                          <a:ea typeface="Times New Roman" panose="02020603050405020304" pitchFamily="18" charset="0"/>
                          <a:cs typeface="Times New Roman" panose="02020603050405020304" pitchFamily="18" charset="0"/>
                        </a:rPr>
                        <a:t>0.7</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a:noFill/>
                    </a:lnR>
                    <a:lnT>
                      <a:noFill/>
                    </a:lnT>
                    <a:lnB>
                      <a:noFill/>
                    </a:lnB>
                  </a:tcPr>
                </a:tc>
                <a:tc>
                  <a:txBody>
                    <a:bodyPr/>
                    <a:lstStyle/>
                    <a:p>
                      <a:pPr algn="just">
                        <a:lnSpc>
                          <a:spcPts val="1275"/>
                        </a:lnSpc>
                        <a:tabLst>
                          <a:tab pos="161925" algn="l"/>
                          <a:tab pos="234315" algn="l"/>
                          <a:tab pos="306070" algn="l"/>
                          <a:tab pos="313055" algn="dec"/>
                        </a:tabLst>
                      </a:pPr>
                      <a:r>
                        <a:rPr lang="en-GB" sz="900" spc="-10">
                          <a:effectLst/>
                          <a:latin typeface="FrankfurtGothic"/>
                          <a:ea typeface="Times New Roman" panose="02020603050405020304" pitchFamily="18" charset="0"/>
                          <a:cs typeface="Times New Roman" panose="02020603050405020304" pitchFamily="18" charset="0"/>
                        </a:rPr>
                        <a:t>0.7</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a:noFill/>
                    </a:lnR>
                    <a:lnT>
                      <a:noFill/>
                    </a:lnT>
                    <a:lnB>
                      <a:noFill/>
                    </a:lnB>
                  </a:tcPr>
                </a:tc>
                <a:tc>
                  <a:txBody>
                    <a:bodyPr/>
                    <a:lstStyle/>
                    <a:p>
                      <a:pPr algn="just">
                        <a:lnSpc>
                          <a:spcPts val="1275"/>
                        </a:lnSpc>
                        <a:tabLst>
                          <a:tab pos="161925" algn="l"/>
                          <a:tab pos="234315" algn="l"/>
                          <a:tab pos="306070" algn="l"/>
                          <a:tab pos="313055" algn="dec"/>
                        </a:tabLst>
                      </a:pPr>
                      <a:r>
                        <a:rPr lang="en-GB" sz="900" spc="-10">
                          <a:effectLst/>
                          <a:latin typeface="FrankfurtGothic"/>
                          <a:ea typeface="Times New Roman" panose="02020603050405020304" pitchFamily="18" charset="0"/>
                          <a:cs typeface="Times New Roman" panose="02020603050405020304" pitchFamily="18" charset="0"/>
                        </a:rPr>
                        <a:t>9.6</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a:noFill/>
                    </a:lnR>
                    <a:lnT>
                      <a:noFill/>
                    </a:lnT>
                    <a:lnB>
                      <a:noFill/>
                    </a:lnB>
                  </a:tcPr>
                </a:tc>
                <a:tc>
                  <a:txBody>
                    <a:bodyPr/>
                    <a:lstStyle/>
                    <a:p>
                      <a:pPr algn="just">
                        <a:lnSpc>
                          <a:spcPts val="1275"/>
                        </a:lnSpc>
                        <a:tabLst>
                          <a:tab pos="161925" algn="l"/>
                          <a:tab pos="234315" algn="l"/>
                          <a:tab pos="306070" algn="l"/>
                          <a:tab pos="313055" algn="dec"/>
                        </a:tabLst>
                      </a:pPr>
                      <a:r>
                        <a:rPr lang="en-GB" sz="900" spc="-10">
                          <a:effectLst/>
                          <a:latin typeface="FrankfurtGothic"/>
                          <a:ea typeface="Times New Roman" panose="02020603050405020304" pitchFamily="18" charset="0"/>
                          <a:cs typeface="Times New Roman" panose="02020603050405020304" pitchFamily="18" charset="0"/>
                        </a:rPr>
                        <a:t>1.7</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a:noFill/>
                    </a:lnR>
                    <a:lnT>
                      <a:noFill/>
                    </a:lnT>
                    <a:lnB>
                      <a:noFill/>
                    </a:lnB>
                  </a:tcPr>
                </a:tc>
                <a:tc>
                  <a:txBody>
                    <a:bodyPr/>
                    <a:lstStyle/>
                    <a:p>
                      <a:pPr algn="just">
                        <a:lnSpc>
                          <a:spcPts val="1275"/>
                        </a:lnSpc>
                        <a:tabLst>
                          <a:tab pos="161925" algn="l"/>
                          <a:tab pos="234315" algn="l"/>
                          <a:tab pos="306070" algn="l"/>
                          <a:tab pos="313055" algn="dec"/>
                        </a:tabLst>
                      </a:pPr>
                      <a:r>
                        <a:rPr lang="en-GB" sz="900" spc="-10">
                          <a:effectLst/>
                          <a:latin typeface="FrankfurtGothic"/>
                          <a:ea typeface="Times New Roman" panose="02020603050405020304" pitchFamily="18" charset="0"/>
                          <a:cs typeface="Times New Roman" panose="02020603050405020304" pitchFamily="18" charset="0"/>
                        </a:rPr>
                        <a:t>0.4</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a:noFill/>
                    </a:lnR>
                    <a:lnT>
                      <a:noFill/>
                    </a:lnT>
                    <a:lnB>
                      <a:noFill/>
                    </a:lnB>
                  </a:tcPr>
                </a:tc>
                <a:tc>
                  <a:txBody>
                    <a:bodyPr/>
                    <a:lstStyle/>
                    <a:p>
                      <a:pPr algn="ctr">
                        <a:lnSpc>
                          <a:spcPts val="1275"/>
                        </a:lnSpc>
                        <a:tabLst>
                          <a:tab pos="161925" algn="l"/>
                          <a:tab pos="234315" algn="l"/>
                          <a:tab pos="306070" algn="l"/>
                          <a:tab pos="828040" algn="l"/>
                        </a:tabLst>
                      </a:pPr>
                      <a:r>
                        <a:rPr lang="en-GB" sz="900" spc="-10">
                          <a:effectLst/>
                          <a:latin typeface="FrankfurtGothic"/>
                          <a:ea typeface="Times New Roman" panose="02020603050405020304" pitchFamily="18" charset="0"/>
                          <a:cs typeface="Times New Roman" panose="02020603050405020304" pitchFamily="18" charset="0"/>
                        </a:rPr>
                        <a:t>-1.7</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a:noFill/>
                    </a:lnR>
                    <a:lnT>
                      <a:noFill/>
                    </a:lnT>
                    <a:lnB>
                      <a:noFill/>
                    </a:lnB>
                  </a:tcPr>
                </a:tc>
                <a:extLst>
                  <a:ext uri="{0D108BD9-81ED-4DB2-BD59-A6C34878D82A}">
                    <a16:rowId xmlns:a16="http://schemas.microsoft.com/office/drawing/2014/main" val="3781614331"/>
                  </a:ext>
                </a:extLst>
              </a:tr>
              <a:tr h="0">
                <a:tc>
                  <a:txBody>
                    <a:bodyPr/>
                    <a:lstStyle/>
                    <a:p>
                      <a:pPr algn="just">
                        <a:lnSpc>
                          <a:spcPts val="1275"/>
                        </a:lnSpc>
                        <a:tabLst>
                          <a:tab pos="161925" algn="l"/>
                          <a:tab pos="234315" algn="l"/>
                          <a:tab pos="306070" algn="l"/>
                          <a:tab pos="234315" algn="l"/>
                          <a:tab pos="306070" algn="l"/>
                        </a:tabLst>
                      </a:pPr>
                      <a:r>
                        <a:rPr lang="en-GB" sz="900" spc="-10">
                          <a:effectLst/>
                          <a:latin typeface="FrankfurtGothic"/>
                          <a:ea typeface="Times New Roman" panose="02020603050405020304" pitchFamily="18" charset="0"/>
                          <a:cs typeface="Times New Roman" panose="02020603050405020304" pitchFamily="18" charset="0"/>
                        </a:rPr>
                        <a:t>Japan</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a:noFill/>
                    </a:lnR>
                    <a:lnT>
                      <a:noFill/>
                    </a:lnT>
                    <a:lnB>
                      <a:noFill/>
                    </a:lnB>
                  </a:tcPr>
                </a:tc>
                <a:tc>
                  <a:txBody>
                    <a:bodyPr/>
                    <a:lstStyle/>
                    <a:p>
                      <a:pPr algn="just">
                        <a:lnSpc>
                          <a:spcPts val="1275"/>
                        </a:lnSpc>
                        <a:tabLst>
                          <a:tab pos="161925" algn="l"/>
                          <a:tab pos="234315" algn="l"/>
                          <a:tab pos="306070" algn="l"/>
                          <a:tab pos="313055" algn="dec"/>
                        </a:tabLst>
                      </a:pPr>
                      <a:r>
                        <a:rPr lang="en-GB" sz="900" spc="-10">
                          <a:effectLst/>
                          <a:latin typeface="FrankfurtGothic"/>
                          <a:ea typeface="Times New Roman" panose="02020603050405020304" pitchFamily="18" charset="0"/>
                          <a:cs typeface="Times New Roman" panose="02020603050405020304" pitchFamily="18" charset="0"/>
                        </a:rPr>
                        <a:t>2.5</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a:noFill/>
                    </a:lnR>
                    <a:lnT>
                      <a:noFill/>
                    </a:lnT>
                    <a:lnB>
                      <a:noFill/>
                    </a:lnB>
                  </a:tcPr>
                </a:tc>
                <a:tc>
                  <a:txBody>
                    <a:bodyPr/>
                    <a:lstStyle/>
                    <a:p>
                      <a:pPr algn="just">
                        <a:lnSpc>
                          <a:spcPts val="1275"/>
                        </a:lnSpc>
                        <a:tabLst>
                          <a:tab pos="161925" algn="l"/>
                          <a:tab pos="234315" algn="l"/>
                          <a:tab pos="306070" algn="l"/>
                          <a:tab pos="313055" algn="dec"/>
                        </a:tabLst>
                      </a:pPr>
                      <a:r>
                        <a:rPr lang="en-GB" sz="900" spc="-10">
                          <a:effectLst/>
                          <a:latin typeface="FrankfurtGothic"/>
                          <a:ea typeface="Times New Roman" panose="02020603050405020304" pitchFamily="18" charset="0"/>
                          <a:cs typeface="Times New Roman" panose="02020603050405020304" pitchFamily="18" charset="0"/>
                        </a:rPr>
                        <a:t>0.0</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a:noFill/>
                    </a:lnR>
                    <a:lnT>
                      <a:noFill/>
                    </a:lnT>
                    <a:lnB>
                      <a:noFill/>
                    </a:lnB>
                  </a:tcPr>
                </a:tc>
                <a:tc>
                  <a:txBody>
                    <a:bodyPr/>
                    <a:lstStyle/>
                    <a:p>
                      <a:pPr algn="just">
                        <a:lnSpc>
                          <a:spcPts val="1275"/>
                        </a:lnSpc>
                        <a:tabLst>
                          <a:tab pos="161925" algn="l"/>
                          <a:tab pos="234315" algn="l"/>
                          <a:tab pos="306070" algn="l"/>
                          <a:tab pos="313055" algn="dec"/>
                        </a:tabLst>
                      </a:pPr>
                      <a:r>
                        <a:rPr lang="en-GB" sz="900" spc="-10">
                          <a:effectLst/>
                          <a:latin typeface="FrankfurtGothic"/>
                          <a:ea typeface="Times New Roman" panose="02020603050405020304" pitchFamily="18" charset="0"/>
                          <a:cs typeface="Times New Roman" panose="02020603050405020304" pitchFamily="18" charset="0"/>
                        </a:rPr>
                        <a:t>3.6</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a:noFill/>
                    </a:lnR>
                    <a:lnT>
                      <a:noFill/>
                    </a:lnT>
                    <a:lnB>
                      <a:noFill/>
                    </a:lnB>
                  </a:tcPr>
                </a:tc>
                <a:tc>
                  <a:txBody>
                    <a:bodyPr/>
                    <a:lstStyle/>
                    <a:p>
                      <a:pPr algn="just">
                        <a:lnSpc>
                          <a:spcPts val="1275"/>
                        </a:lnSpc>
                        <a:tabLst>
                          <a:tab pos="161925" algn="l"/>
                          <a:tab pos="234315" algn="l"/>
                          <a:tab pos="306070" algn="l"/>
                          <a:tab pos="313055" algn="dec"/>
                        </a:tabLst>
                      </a:pPr>
                      <a:r>
                        <a:rPr lang="en-GB" sz="900" spc="-10">
                          <a:effectLst/>
                          <a:latin typeface="FrankfurtGothic"/>
                          <a:ea typeface="Times New Roman" panose="02020603050405020304" pitchFamily="18" charset="0"/>
                          <a:cs typeface="Times New Roman" panose="02020603050405020304" pitchFamily="18" charset="0"/>
                        </a:rPr>
                        <a:t>2.0</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a:noFill/>
                    </a:lnR>
                    <a:lnT>
                      <a:noFill/>
                    </a:lnT>
                    <a:lnB>
                      <a:noFill/>
                    </a:lnB>
                  </a:tcPr>
                </a:tc>
                <a:tc>
                  <a:txBody>
                    <a:bodyPr/>
                    <a:lstStyle/>
                    <a:p>
                      <a:pPr algn="just">
                        <a:lnSpc>
                          <a:spcPts val="1275"/>
                        </a:lnSpc>
                        <a:tabLst>
                          <a:tab pos="161925" algn="l"/>
                          <a:tab pos="234315" algn="l"/>
                          <a:tab pos="306070" algn="l"/>
                          <a:tab pos="313055" algn="dec"/>
                        </a:tabLst>
                      </a:pPr>
                      <a:r>
                        <a:rPr lang="en-GB" sz="900" spc="-10">
                          <a:effectLst/>
                          <a:latin typeface="FrankfurtGothic"/>
                          <a:ea typeface="Times New Roman" panose="02020603050405020304" pitchFamily="18" charset="0"/>
                          <a:cs typeface="Times New Roman" panose="02020603050405020304" pitchFamily="18" charset="0"/>
                        </a:rPr>
                        <a:t>2.6</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a:noFill/>
                    </a:lnR>
                    <a:lnT>
                      <a:noFill/>
                    </a:lnT>
                    <a:lnB>
                      <a:noFill/>
                    </a:lnB>
                  </a:tcPr>
                </a:tc>
                <a:tc>
                  <a:txBody>
                    <a:bodyPr/>
                    <a:lstStyle/>
                    <a:p>
                      <a:pPr algn="just">
                        <a:lnSpc>
                          <a:spcPts val="1275"/>
                        </a:lnSpc>
                        <a:tabLst>
                          <a:tab pos="161925" algn="l"/>
                          <a:tab pos="234315" algn="l"/>
                          <a:tab pos="306070" algn="l"/>
                          <a:tab pos="313055" algn="dec"/>
                        </a:tabLst>
                      </a:pPr>
                      <a:r>
                        <a:rPr lang="en-GB" sz="900" spc="-10">
                          <a:effectLst/>
                          <a:latin typeface="FrankfurtGothic"/>
                          <a:ea typeface="Times New Roman" panose="02020603050405020304" pitchFamily="18" charset="0"/>
                          <a:cs typeface="Times New Roman" panose="02020603050405020304" pitchFamily="18" charset="0"/>
                        </a:rPr>
                        <a:t>1.5</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a:noFill/>
                    </a:lnR>
                    <a:lnT>
                      <a:noFill/>
                    </a:lnT>
                    <a:lnB>
                      <a:noFill/>
                    </a:lnB>
                  </a:tcPr>
                </a:tc>
                <a:tc>
                  <a:txBody>
                    <a:bodyPr/>
                    <a:lstStyle/>
                    <a:p>
                      <a:pPr algn="ctr">
                        <a:lnSpc>
                          <a:spcPts val="1275"/>
                        </a:lnSpc>
                        <a:tabLst>
                          <a:tab pos="161925" algn="l"/>
                          <a:tab pos="234315" algn="l"/>
                          <a:tab pos="306070" algn="l"/>
                          <a:tab pos="828040" algn="l"/>
                        </a:tabLst>
                      </a:pPr>
                      <a:r>
                        <a:rPr lang="en-GB" sz="900" spc="-10">
                          <a:effectLst/>
                          <a:latin typeface="FrankfurtGothic"/>
                          <a:ea typeface="Times New Roman" panose="02020603050405020304" pitchFamily="18" charset="0"/>
                          <a:cs typeface="Times New Roman" panose="02020603050405020304" pitchFamily="18" charset="0"/>
                        </a:rPr>
                        <a:t>-2.6</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a:noFill/>
                    </a:lnR>
                    <a:lnT>
                      <a:noFill/>
                    </a:lnT>
                    <a:lnB>
                      <a:noFill/>
                    </a:lnB>
                  </a:tcPr>
                </a:tc>
                <a:extLst>
                  <a:ext uri="{0D108BD9-81ED-4DB2-BD59-A6C34878D82A}">
                    <a16:rowId xmlns:a16="http://schemas.microsoft.com/office/drawing/2014/main" val="3878467922"/>
                  </a:ext>
                </a:extLst>
              </a:tr>
              <a:tr h="144145">
                <a:tc>
                  <a:txBody>
                    <a:bodyPr/>
                    <a:lstStyle/>
                    <a:p>
                      <a:pPr algn="just">
                        <a:lnSpc>
                          <a:spcPts val="1275"/>
                        </a:lnSpc>
                        <a:tabLst>
                          <a:tab pos="161925" algn="l"/>
                          <a:tab pos="234315" algn="l"/>
                          <a:tab pos="306070" algn="l"/>
                          <a:tab pos="234315" algn="l"/>
                          <a:tab pos="306070" algn="l"/>
                        </a:tabLst>
                      </a:pPr>
                      <a:r>
                        <a:rPr lang="en-GB" sz="900" spc="-10">
                          <a:effectLst/>
                          <a:latin typeface="FrankfurtGothic"/>
                          <a:ea typeface="Times New Roman" panose="02020603050405020304" pitchFamily="18" charset="0"/>
                          <a:cs typeface="Times New Roman" panose="02020603050405020304" pitchFamily="18" charset="0"/>
                        </a:rPr>
                        <a:t>US</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a:noFill/>
                    </a:lnR>
                    <a:lnT>
                      <a:noFill/>
                    </a:lnT>
                    <a:lnB w="12700" cap="flat" cmpd="sng" algn="ctr">
                      <a:solidFill>
                        <a:srgbClr val="7F9C90"/>
                      </a:solidFill>
                      <a:prstDash val="solid"/>
                      <a:round/>
                      <a:headEnd type="none" w="med" len="med"/>
                      <a:tailEnd type="none" w="med" len="med"/>
                    </a:lnB>
                  </a:tcPr>
                </a:tc>
                <a:tc>
                  <a:txBody>
                    <a:bodyPr/>
                    <a:lstStyle/>
                    <a:p>
                      <a:pPr algn="just">
                        <a:lnSpc>
                          <a:spcPts val="1275"/>
                        </a:lnSpc>
                        <a:tabLst>
                          <a:tab pos="161925" algn="l"/>
                          <a:tab pos="234315" algn="l"/>
                          <a:tab pos="306070" algn="l"/>
                          <a:tab pos="313055" algn="dec"/>
                        </a:tabLst>
                      </a:pPr>
                      <a:r>
                        <a:rPr lang="en-GB" sz="900" spc="-10">
                          <a:effectLst/>
                          <a:latin typeface="FrankfurtGothic"/>
                          <a:ea typeface="Times New Roman" panose="02020603050405020304" pitchFamily="18" charset="0"/>
                          <a:cs typeface="Times New Roman" panose="02020603050405020304" pitchFamily="18" charset="0"/>
                        </a:rPr>
                        <a:t>2.4</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a:noFill/>
                    </a:lnR>
                    <a:lnT>
                      <a:noFill/>
                    </a:lnT>
                    <a:lnB w="12700" cap="flat" cmpd="sng" algn="ctr">
                      <a:solidFill>
                        <a:srgbClr val="7F9C90"/>
                      </a:solidFill>
                      <a:prstDash val="solid"/>
                      <a:round/>
                      <a:headEnd type="none" w="med" len="med"/>
                      <a:tailEnd type="none" w="med" len="med"/>
                    </a:lnB>
                  </a:tcPr>
                </a:tc>
                <a:tc>
                  <a:txBody>
                    <a:bodyPr/>
                    <a:lstStyle/>
                    <a:p>
                      <a:pPr algn="just">
                        <a:lnSpc>
                          <a:spcPts val="1275"/>
                        </a:lnSpc>
                        <a:tabLst>
                          <a:tab pos="161925" algn="l"/>
                          <a:tab pos="234315" algn="l"/>
                          <a:tab pos="306070" algn="l"/>
                          <a:tab pos="313055" algn="dec"/>
                        </a:tabLst>
                      </a:pPr>
                      <a:r>
                        <a:rPr lang="en-GB" sz="900" spc="-10">
                          <a:effectLst/>
                          <a:latin typeface="FrankfurtGothic"/>
                          <a:ea typeface="Times New Roman" panose="02020603050405020304" pitchFamily="18" charset="0"/>
                          <a:cs typeface="Times New Roman" panose="02020603050405020304" pitchFamily="18" charset="0"/>
                        </a:rPr>
                        <a:t>0.6</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a:noFill/>
                    </a:lnR>
                    <a:lnT>
                      <a:noFill/>
                    </a:lnT>
                    <a:lnB w="12700" cap="flat" cmpd="sng" algn="ctr">
                      <a:solidFill>
                        <a:srgbClr val="7F9C90"/>
                      </a:solidFill>
                      <a:prstDash val="solid"/>
                      <a:round/>
                      <a:headEnd type="none" w="med" len="med"/>
                      <a:tailEnd type="none" w="med" len="med"/>
                    </a:lnB>
                  </a:tcPr>
                </a:tc>
                <a:tc>
                  <a:txBody>
                    <a:bodyPr/>
                    <a:lstStyle/>
                    <a:p>
                      <a:pPr algn="just">
                        <a:lnSpc>
                          <a:spcPts val="1275"/>
                        </a:lnSpc>
                        <a:tabLst>
                          <a:tab pos="161925" algn="l"/>
                          <a:tab pos="234315" algn="l"/>
                          <a:tab pos="306070" algn="l"/>
                          <a:tab pos="313055" algn="dec"/>
                        </a:tabLst>
                      </a:pPr>
                      <a:r>
                        <a:rPr lang="en-GB" sz="900" spc="-10">
                          <a:effectLst/>
                          <a:latin typeface="FrankfurtGothic"/>
                          <a:ea typeface="Times New Roman" panose="02020603050405020304" pitchFamily="18" charset="0"/>
                          <a:cs typeface="Times New Roman" panose="02020603050405020304" pitchFamily="18" charset="0"/>
                        </a:rPr>
                        <a:t>2.1</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a:noFill/>
                    </a:lnR>
                    <a:lnT>
                      <a:noFill/>
                    </a:lnT>
                    <a:lnB w="12700" cap="flat" cmpd="sng" algn="ctr">
                      <a:solidFill>
                        <a:srgbClr val="7F9C90"/>
                      </a:solidFill>
                      <a:prstDash val="solid"/>
                      <a:round/>
                      <a:headEnd type="none" w="med" len="med"/>
                      <a:tailEnd type="none" w="med" len="med"/>
                    </a:lnB>
                  </a:tcPr>
                </a:tc>
                <a:tc>
                  <a:txBody>
                    <a:bodyPr/>
                    <a:lstStyle/>
                    <a:p>
                      <a:pPr algn="just">
                        <a:lnSpc>
                          <a:spcPts val="1275"/>
                        </a:lnSpc>
                        <a:tabLst>
                          <a:tab pos="161925" algn="l"/>
                          <a:tab pos="234315" algn="l"/>
                          <a:tab pos="306070" algn="l"/>
                          <a:tab pos="313055" algn="dec"/>
                        </a:tabLst>
                      </a:pPr>
                      <a:r>
                        <a:rPr lang="en-GB" sz="900" spc="-10">
                          <a:effectLst/>
                          <a:latin typeface="FrankfurtGothic"/>
                          <a:ea typeface="Times New Roman" panose="02020603050405020304" pitchFamily="18" charset="0"/>
                          <a:cs typeface="Times New Roman" panose="02020603050405020304" pitchFamily="18" charset="0"/>
                        </a:rPr>
                        <a:t>3.3</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a:noFill/>
                    </a:lnR>
                    <a:lnT>
                      <a:noFill/>
                    </a:lnT>
                    <a:lnB w="12700" cap="flat" cmpd="sng" algn="ctr">
                      <a:solidFill>
                        <a:srgbClr val="7F9C90"/>
                      </a:solidFill>
                      <a:prstDash val="solid"/>
                      <a:round/>
                      <a:headEnd type="none" w="med" len="med"/>
                      <a:tailEnd type="none" w="med" len="med"/>
                    </a:lnB>
                  </a:tcPr>
                </a:tc>
                <a:tc>
                  <a:txBody>
                    <a:bodyPr/>
                    <a:lstStyle/>
                    <a:p>
                      <a:pPr algn="just">
                        <a:lnSpc>
                          <a:spcPts val="1275"/>
                        </a:lnSpc>
                        <a:tabLst>
                          <a:tab pos="161925" algn="l"/>
                          <a:tab pos="234315" algn="l"/>
                          <a:tab pos="306070" algn="l"/>
                          <a:tab pos="313055" algn="dec"/>
                        </a:tabLst>
                      </a:pPr>
                      <a:r>
                        <a:rPr lang="en-GB" sz="900" spc="-10">
                          <a:effectLst/>
                          <a:latin typeface="FrankfurtGothic"/>
                          <a:ea typeface="Times New Roman" panose="02020603050405020304" pitchFamily="18" charset="0"/>
                          <a:cs typeface="Times New Roman" panose="02020603050405020304" pitchFamily="18" charset="0"/>
                        </a:rPr>
                        <a:t>3.9</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a:noFill/>
                    </a:lnR>
                    <a:lnT>
                      <a:noFill/>
                    </a:lnT>
                    <a:lnB w="12700" cap="flat" cmpd="sng" algn="ctr">
                      <a:solidFill>
                        <a:srgbClr val="7F9C90"/>
                      </a:solidFill>
                      <a:prstDash val="solid"/>
                      <a:round/>
                      <a:headEnd type="none" w="med" len="med"/>
                      <a:tailEnd type="none" w="med" len="med"/>
                    </a:lnB>
                  </a:tcPr>
                </a:tc>
                <a:tc>
                  <a:txBody>
                    <a:bodyPr/>
                    <a:lstStyle/>
                    <a:p>
                      <a:pPr algn="just">
                        <a:lnSpc>
                          <a:spcPts val="1275"/>
                        </a:lnSpc>
                        <a:tabLst>
                          <a:tab pos="161925" algn="l"/>
                          <a:tab pos="234315" algn="l"/>
                          <a:tab pos="306070" algn="l"/>
                          <a:tab pos="313055" algn="dec"/>
                        </a:tabLst>
                      </a:pPr>
                      <a:r>
                        <a:rPr lang="en-GB" sz="900" spc="-10">
                          <a:effectLst/>
                          <a:latin typeface="FrankfurtGothic"/>
                          <a:ea typeface="Times New Roman" panose="02020603050405020304" pitchFamily="18" charset="0"/>
                          <a:cs typeface="Times New Roman" panose="02020603050405020304" pitchFamily="18" charset="0"/>
                        </a:rPr>
                        <a:t>1.0</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a:noFill/>
                    </a:lnR>
                    <a:lnT>
                      <a:noFill/>
                    </a:lnT>
                    <a:lnB w="12700" cap="flat" cmpd="sng" algn="ctr">
                      <a:solidFill>
                        <a:srgbClr val="7F9C90"/>
                      </a:solidFill>
                      <a:prstDash val="solid"/>
                      <a:round/>
                      <a:headEnd type="none" w="med" len="med"/>
                      <a:tailEnd type="none" w="med" len="med"/>
                    </a:lnB>
                  </a:tcPr>
                </a:tc>
                <a:tc>
                  <a:txBody>
                    <a:bodyPr/>
                    <a:lstStyle/>
                    <a:p>
                      <a:pPr algn="ctr">
                        <a:lnSpc>
                          <a:spcPts val="1275"/>
                        </a:lnSpc>
                        <a:tabLst>
                          <a:tab pos="161925" algn="l"/>
                          <a:tab pos="234315" algn="l"/>
                          <a:tab pos="306070" algn="l"/>
                          <a:tab pos="828040" algn="l"/>
                        </a:tabLst>
                      </a:pPr>
                      <a:r>
                        <a:rPr lang="en-GB" sz="900" spc="-10" dirty="0">
                          <a:effectLst/>
                          <a:latin typeface="FrankfurtGothic"/>
                          <a:ea typeface="Times New Roman" panose="02020603050405020304" pitchFamily="18" charset="0"/>
                          <a:cs typeface="Times New Roman" panose="02020603050405020304" pitchFamily="18" charset="0"/>
                        </a:rPr>
                        <a:t>-1.2</a:t>
                      </a:r>
                      <a:endParaRPr lang="da-DK" sz="900" spc="-10" dirty="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a:noFill/>
                    </a:lnR>
                    <a:lnT>
                      <a:noFill/>
                    </a:lnT>
                    <a:lnB w="12700" cap="flat" cmpd="sng" algn="ctr">
                      <a:solidFill>
                        <a:srgbClr val="7F9C90"/>
                      </a:solidFill>
                      <a:prstDash val="solid"/>
                      <a:round/>
                      <a:headEnd type="none" w="med" len="med"/>
                      <a:tailEnd type="none" w="med" len="med"/>
                    </a:lnB>
                  </a:tcPr>
                </a:tc>
                <a:extLst>
                  <a:ext uri="{0D108BD9-81ED-4DB2-BD59-A6C34878D82A}">
                    <a16:rowId xmlns:a16="http://schemas.microsoft.com/office/drawing/2014/main" val="4171142257"/>
                  </a:ext>
                </a:extLst>
              </a:tr>
            </a:tbl>
          </a:graphicData>
        </a:graphic>
      </p:graphicFrame>
      <p:sp>
        <p:nvSpPr>
          <p:cNvPr id="5" name="Tekstfelt 4">
            <a:extLst>
              <a:ext uri="{FF2B5EF4-FFF2-40B4-BE49-F238E27FC236}">
                <a16:creationId xmlns:a16="http://schemas.microsoft.com/office/drawing/2014/main" id="{D0FF7F1B-F24D-4AC1-BDE4-951B96354812}"/>
              </a:ext>
            </a:extLst>
          </p:cNvPr>
          <p:cNvSpPr txBox="1"/>
          <p:nvPr/>
        </p:nvSpPr>
        <p:spPr>
          <a:xfrm>
            <a:off x="3757613" y="2164864"/>
            <a:ext cx="6097656" cy="233397"/>
          </a:xfrm>
          <a:prstGeom prst="rect">
            <a:avLst/>
          </a:prstGeom>
          <a:noFill/>
        </p:spPr>
        <p:txBody>
          <a:bodyPr wrap="square">
            <a:spAutoFit/>
          </a:bodyPr>
          <a:lstStyle/>
          <a:p>
            <a:pPr algn="just">
              <a:lnSpc>
                <a:spcPts val="1100"/>
              </a:lnSpc>
              <a:spcAft>
                <a:spcPts val="600"/>
              </a:spcAft>
              <a:tabLst>
                <a:tab pos="161925" algn="l"/>
              </a:tabLst>
            </a:pPr>
            <a:r>
              <a:rPr lang="en-GB" sz="1000" spc="-10" dirty="0">
                <a:effectLst/>
                <a:latin typeface="Times New Roman" panose="02020603050405020304" pitchFamily="18" charset="0"/>
                <a:ea typeface="Times New Roman" panose="02020603050405020304" pitchFamily="18" charset="0"/>
                <a:cs typeface="Times New Roman" panose="02020603050405020304" pitchFamily="18" charset="0"/>
              </a:rPr>
              <a:t>Table 3.3: Real long-term interest rates in selected countries, 1961-2019</a:t>
            </a:r>
            <a:endParaRPr lang="da-DK" sz="1000" spc="-1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kstfelt 6">
            <a:extLst>
              <a:ext uri="{FF2B5EF4-FFF2-40B4-BE49-F238E27FC236}">
                <a16:creationId xmlns:a16="http://schemas.microsoft.com/office/drawing/2014/main" id="{5D6E549C-1DD2-4FB3-BF04-AE79A28E3F4C}"/>
              </a:ext>
            </a:extLst>
          </p:cNvPr>
          <p:cNvSpPr txBox="1"/>
          <p:nvPr/>
        </p:nvSpPr>
        <p:spPr>
          <a:xfrm>
            <a:off x="3757613" y="4556300"/>
            <a:ext cx="6097656" cy="276999"/>
          </a:xfrm>
          <a:prstGeom prst="rect">
            <a:avLst/>
          </a:prstGeom>
          <a:noFill/>
        </p:spPr>
        <p:txBody>
          <a:bodyPr wrap="square">
            <a:spAutoFit/>
          </a:bodyPr>
          <a:lstStyle/>
          <a:p>
            <a:pPr>
              <a:spcBef>
                <a:spcPts val="200"/>
              </a:spcBef>
              <a:spcAft>
                <a:spcPts val="1450"/>
              </a:spcAft>
            </a:pPr>
            <a:r>
              <a:rPr lang="en-GB" sz="1200" spc="-10" dirty="0">
                <a:effectLst/>
                <a:latin typeface="Times New Roman" panose="02020603050405020304" pitchFamily="18" charset="0"/>
                <a:ea typeface="Times New Roman" panose="02020603050405020304" pitchFamily="18" charset="0"/>
                <a:cs typeface="Times New Roman" panose="02020603050405020304" pitchFamily="18" charset="0"/>
              </a:rPr>
              <a:t>Source: EU Commission (AMECO).</a:t>
            </a:r>
            <a:endParaRPr lang="da-DK" sz="1200" spc="-1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Titel 1">
            <a:extLst>
              <a:ext uri="{FF2B5EF4-FFF2-40B4-BE49-F238E27FC236}">
                <a16:creationId xmlns:a16="http://schemas.microsoft.com/office/drawing/2014/main" id="{5F7B4718-DC4B-4840-B343-4DBD9EA2A0F6}"/>
              </a:ext>
            </a:extLst>
          </p:cNvPr>
          <p:cNvSpPr txBox="1">
            <a:spLocks/>
          </p:cNvSpPr>
          <p:nvPr/>
        </p:nvSpPr>
        <p:spPr>
          <a:xfrm>
            <a:off x="414455" y="246043"/>
            <a:ext cx="1808216" cy="89138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sz="2000" b="1" dirty="0" err="1">
                <a:latin typeface="Times New Roman" panose="02020603050405020304" pitchFamily="18" charset="0"/>
                <a:cs typeface="Times New Roman" panose="02020603050405020304" pitchFamily="18" charset="0"/>
              </a:rPr>
              <a:t>Table</a:t>
            </a:r>
            <a:r>
              <a:rPr lang="da-DK" sz="2000" b="1" dirty="0">
                <a:latin typeface="Times New Roman" panose="02020603050405020304" pitchFamily="18" charset="0"/>
                <a:cs typeface="Times New Roman" panose="02020603050405020304" pitchFamily="18" charset="0"/>
              </a:rPr>
              <a:t> 3.3</a:t>
            </a:r>
          </a:p>
        </p:txBody>
      </p:sp>
    </p:spTree>
    <p:extLst>
      <p:ext uri="{BB962C8B-B14F-4D97-AF65-F5344CB8AC3E}">
        <p14:creationId xmlns:p14="http://schemas.microsoft.com/office/powerpoint/2010/main" val="38966342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3AA04A-2851-4418-A1DF-667A8A64A4BD}"/>
              </a:ext>
            </a:extLst>
          </p:cNvPr>
          <p:cNvSpPr txBox="1">
            <a:spLocks/>
          </p:cNvSpPr>
          <p:nvPr/>
        </p:nvSpPr>
        <p:spPr>
          <a:xfrm>
            <a:off x="0" y="710500"/>
            <a:ext cx="12192000" cy="89138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a-DK" sz="3600" b="1" dirty="0" err="1">
                <a:latin typeface="Times New Roman" panose="02020603050405020304" pitchFamily="18" charset="0"/>
                <a:cs typeface="Times New Roman" panose="02020603050405020304" pitchFamily="18" charset="0"/>
              </a:rPr>
              <a:t>Chapter</a:t>
            </a:r>
            <a:r>
              <a:rPr lang="da-DK" sz="3600" b="1" dirty="0">
                <a:latin typeface="Times New Roman" panose="02020603050405020304" pitchFamily="18" charset="0"/>
                <a:cs typeface="Times New Roman" panose="02020603050405020304" pitchFamily="18" charset="0"/>
              </a:rPr>
              <a:t> 4</a:t>
            </a:r>
          </a:p>
        </p:txBody>
      </p:sp>
    </p:spTree>
    <p:extLst>
      <p:ext uri="{BB962C8B-B14F-4D97-AF65-F5344CB8AC3E}">
        <p14:creationId xmlns:p14="http://schemas.microsoft.com/office/powerpoint/2010/main" val="33943369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F23F8E-6D4B-4BD2-B402-2E49F6E74C90}"/>
              </a:ext>
            </a:extLst>
          </p:cNvPr>
          <p:cNvSpPr txBox="1">
            <a:spLocks/>
          </p:cNvSpPr>
          <p:nvPr/>
        </p:nvSpPr>
        <p:spPr>
          <a:xfrm>
            <a:off x="414455" y="246043"/>
            <a:ext cx="1808216" cy="89138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sz="2000" b="1" dirty="0" err="1">
                <a:latin typeface="Times New Roman" panose="02020603050405020304" pitchFamily="18" charset="0"/>
                <a:cs typeface="Times New Roman" panose="02020603050405020304" pitchFamily="18" charset="0"/>
              </a:rPr>
              <a:t>Table</a:t>
            </a:r>
            <a:r>
              <a:rPr lang="da-DK" sz="2000" b="1" dirty="0">
                <a:latin typeface="Times New Roman" panose="02020603050405020304" pitchFamily="18" charset="0"/>
                <a:cs typeface="Times New Roman" panose="02020603050405020304" pitchFamily="18" charset="0"/>
              </a:rPr>
              <a:t> 4.1</a:t>
            </a:r>
          </a:p>
        </p:txBody>
      </p:sp>
      <p:graphicFrame>
        <p:nvGraphicFramePr>
          <p:cNvPr id="4" name="Tabel 3">
            <a:extLst>
              <a:ext uri="{FF2B5EF4-FFF2-40B4-BE49-F238E27FC236}">
                <a16:creationId xmlns:a16="http://schemas.microsoft.com/office/drawing/2014/main" id="{8F6FEF12-B93E-4C43-BE5B-B24187EA5E4F}"/>
              </a:ext>
            </a:extLst>
          </p:cNvPr>
          <p:cNvGraphicFramePr>
            <a:graphicFrameLocks noGrp="1"/>
          </p:cNvGraphicFramePr>
          <p:nvPr>
            <p:extLst>
              <p:ext uri="{D42A27DB-BD31-4B8C-83A1-F6EECF244321}">
                <p14:modId xmlns:p14="http://schemas.microsoft.com/office/powerpoint/2010/main" val="1512143579"/>
              </p:ext>
            </p:extLst>
          </p:nvPr>
        </p:nvGraphicFramePr>
        <p:xfrm>
          <a:off x="3636376" y="2060081"/>
          <a:ext cx="4919248" cy="1902950"/>
        </p:xfrm>
        <a:graphic>
          <a:graphicData uri="http://schemas.openxmlformats.org/drawingml/2006/table">
            <a:tbl>
              <a:tblPr/>
              <a:tblGrid>
                <a:gridCol w="1798586">
                  <a:extLst>
                    <a:ext uri="{9D8B030D-6E8A-4147-A177-3AD203B41FA5}">
                      <a16:colId xmlns:a16="http://schemas.microsoft.com/office/drawing/2014/main" val="1562879393"/>
                    </a:ext>
                  </a:extLst>
                </a:gridCol>
                <a:gridCol w="1039776">
                  <a:extLst>
                    <a:ext uri="{9D8B030D-6E8A-4147-A177-3AD203B41FA5}">
                      <a16:colId xmlns:a16="http://schemas.microsoft.com/office/drawing/2014/main" val="1833070286"/>
                    </a:ext>
                  </a:extLst>
                </a:gridCol>
                <a:gridCol w="1040443">
                  <a:extLst>
                    <a:ext uri="{9D8B030D-6E8A-4147-A177-3AD203B41FA5}">
                      <a16:colId xmlns:a16="http://schemas.microsoft.com/office/drawing/2014/main" val="2578274435"/>
                    </a:ext>
                  </a:extLst>
                </a:gridCol>
                <a:gridCol w="1040443">
                  <a:extLst>
                    <a:ext uri="{9D8B030D-6E8A-4147-A177-3AD203B41FA5}">
                      <a16:colId xmlns:a16="http://schemas.microsoft.com/office/drawing/2014/main" val="3928113975"/>
                    </a:ext>
                  </a:extLst>
                </a:gridCol>
              </a:tblGrid>
              <a:tr h="336502">
                <a:tc>
                  <a:txBody>
                    <a:bodyPr/>
                    <a:lstStyle/>
                    <a:p>
                      <a:r>
                        <a:rPr lang="en-GB" sz="900" spc="-10">
                          <a:effectLst/>
                          <a:latin typeface="FrankfurtGothic"/>
                          <a:ea typeface="Times New Roman" panose="02020603050405020304" pitchFamily="18" charset="0"/>
                          <a:cs typeface="Times New Roman" panose="02020603050405020304" pitchFamily="18" charset="0"/>
                        </a:rPr>
                        <a:t> </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nchor="b">
                    <a:lnL>
                      <a:noFill/>
                    </a:lnL>
                    <a:lnR>
                      <a:noFill/>
                    </a:lnR>
                    <a:lnT w="12700" cap="flat" cmpd="sng" algn="ctr">
                      <a:solidFill>
                        <a:srgbClr val="7F9C90"/>
                      </a:solidFill>
                      <a:prstDash val="solid"/>
                      <a:round/>
                      <a:headEnd type="none" w="med" len="med"/>
                      <a:tailEnd type="none" w="med" len="med"/>
                    </a:lnT>
                    <a:lnB w="12700" cap="flat" cmpd="sng" algn="ctr">
                      <a:solidFill>
                        <a:srgbClr val="7F9C90"/>
                      </a:solidFill>
                      <a:prstDash val="solid"/>
                      <a:round/>
                      <a:headEnd type="none" w="med" len="med"/>
                      <a:tailEnd type="none" w="med" len="med"/>
                    </a:lnB>
                  </a:tcPr>
                </a:tc>
                <a:tc>
                  <a:txBody>
                    <a:bodyPr/>
                    <a:lstStyle/>
                    <a:p>
                      <a:pPr algn="ctr"/>
                      <a:r>
                        <a:rPr lang="en-GB" sz="900" spc="-10">
                          <a:effectLst/>
                          <a:latin typeface="FrankfurtGothic"/>
                          <a:ea typeface="Times New Roman" panose="02020603050405020304" pitchFamily="18" charset="0"/>
                          <a:cs typeface="Times New Roman" panose="02020603050405020304" pitchFamily="18" charset="0"/>
                        </a:rPr>
                        <a:t>Balance, </a:t>
                      </a:r>
                      <a:br>
                        <a:rPr lang="en-GB" sz="900" spc="-10">
                          <a:effectLst/>
                          <a:latin typeface="FrankfurtGothic"/>
                          <a:ea typeface="Times New Roman" panose="02020603050405020304" pitchFamily="18" charset="0"/>
                          <a:cs typeface="Times New Roman" panose="02020603050405020304" pitchFamily="18" charset="0"/>
                        </a:rPr>
                      </a:br>
                      <a:r>
                        <a:rPr lang="en-GB" sz="900" spc="-10">
                          <a:effectLst/>
                          <a:latin typeface="FrankfurtGothic"/>
                          <a:ea typeface="Times New Roman" panose="02020603050405020304" pitchFamily="18" charset="0"/>
                          <a:cs typeface="Times New Roman" panose="02020603050405020304" pitchFamily="18" charset="0"/>
                        </a:rPr>
                        <a:t>Bill. DKK</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a:noFill/>
                    </a:lnR>
                    <a:lnT w="12700" cap="flat" cmpd="sng" algn="ctr">
                      <a:solidFill>
                        <a:srgbClr val="7F9C90"/>
                      </a:solidFill>
                      <a:prstDash val="solid"/>
                      <a:round/>
                      <a:headEnd type="none" w="med" len="med"/>
                      <a:tailEnd type="none" w="med" len="med"/>
                    </a:lnT>
                    <a:lnB w="12700" cap="flat" cmpd="sng" algn="ctr">
                      <a:solidFill>
                        <a:srgbClr val="7F9C90"/>
                      </a:solidFill>
                      <a:prstDash val="solid"/>
                      <a:round/>
                      <a:headEnd type="none" w="med" len="med"/>
                      <a:tailEnd type="none" w="med" len="med"/>
                    </a:lnB>
                  </a:tcPr>
                </a:tc>
                <a:tc>
                  <a:txBody>
                    <a:bodyPr/>
                    <a:lstStyle/>
                    <a:p>
                      <a:pPr algn="ctr"/>
                      <a:r>
                        <a:rPr lang="en-GB" sz="900" spc="-10">
                          <a:effectLst/>
                          <a:latin typeface="FrankfurtGothic"/>
                          <a:ea typeface="Times New Roman" panose="02020603050405020304" pitchFamily="18" charset="0"/>
                          <a:cs typeface="Times New Roman" panose="02020603050405020304" pitchFamily="18" charset="0"/>
                        </a:rPr>
                        <a:t>Number of institutions</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a:noFill/>
                    </a:lnR>
                    <a:lnT w="12700" cap="flat" cmpd="sng" algn="ctr">
                      <a:solidFill>
                        <a:srgbClr val="7F9C90"/>
                      </a:solidFill>
                      <a:prstDash val="solid"/>
                      <a:round/>
                      <a:headEnd type="none" w="med" len="med"/>
                      <a:tailEnd type="none" w="med" len="med"/>
                    </a:lnT>
                    <a:lnB w="12700" cap="flat" cmpd="sng" algn="ctr">
                      <a:solidFill>
                        <a:srgbClr val="7F9C90"/>
                      </a:solidFill>
                      <a:prstDash val="solid"/>
                      <a:round/>
                      <a:headEnd type="none" w="med" len="med"/>
                      <a:tailEnd type="none" w="med" len="med"/>
                    </a:lnB>
                  </a:tcPr>
                </a:tc>
                <a:tc>
                  <a:txBody>
                    <a:bodyPr/>
                    <a:lstStyle/>
                    <a:p>
                      <a:pPr algn="ctr"/>
                      <a:r>
                        <a:rPr lang="en-GB" sz="900" spc="-10">
                          <a:effectLst/>
                          <a:latin typeface="FrankfurtGothic"/>
                          <a:ea typeface="Times New Roman" panose="02020603050405020304" pitchFamily="18" charset="0"/>
                          <a:cs typeface="Times New Roman" panose="02020603050405020304" pitchFamily="18" charset="0"/>
                        </a:rPr>
                        <a:t>Number of employees</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a:noFill/>
                    </a:lnR>
                    <a:lnT w="12700" cap="flat" cmpd="sng" algn="ctr">
                      <a:solidFill>
                        <a:srgbClr val="7F9C90"/>
                      </a:solidFill>
                      <a:prstDash val="solid"/>
                      <a:round/>
                      <a:headEnd type="none" w="med" len="med"/>
                      <a:tailEnd type="none" w="med" len="med"/>
                    </a:lnT>
                    <a:lnB w="12700" cap="flat" cmpd="sng" algn="ctr">
                      <a:solidFill>
                        <a:srgbClr val="7F9C90"/>
                      </a:solidFill>
                      <a:prstDash val="solid"/>
                      <a:round/>
                      <a:headEnd type="none" w="med" len="med"/>
                      <a:tailEnd type="none" w="med" len="med"/>
                    </a:lnB>
                  </a:tcPr>
                </a:tc>
                <a:extLst>
                  <a:ext uri="{0D108BD9-81ED-4DB2-BD59-A6C34878D82A}">
                    <a16:rowId xmlns:a16="http://schemas.microsoft.com/office/drawing/2014/main" val="995133781"/>
                  </a:ext>
                </a:extLst>
              </a:tr>
              <a:tr h="168251">
                <a:tc>
                  <a:txBody>
                    <a:bodyPr/>
                    <a:lstStyle/>
                    <a:p>
                      <a:r>
                        <a:rPr lang="en-GB" sz="900" spc="-10">
                          <a:effectLst/>
                          <a:latin typeface="FrankfurtGothic"/>
                          <a:ea typeface="Times New Roman" panose="02020603050405020304" pitchFamily="18" charset="0"/>
                          <a:cs typeface="Times New Roman" panose="02020603050405020304" pitchFamily="18" charset="0"/>
                        </a:rPr>
                        <a:t>Banks</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nchor="b">
                    <a:lnL>
                      <a:noFill/>
                    </a:lnL>
                    <a:lnR>
                      <a:noFill/>
                    </a:lnR>
                    <a:lnT w="12700" cap="flat" cmpd="sng" algn="ctr">
                      <a:solidFill>
                        <a:srgbClr val="7F9C90"/>
                      </a:solidFill>
                      <a:prstDash val="solid"/>
                      <a:round/>
                      <a:headEnd type="none" w="med" len="med"/>
                      <a:tailEnd type="none" w="med" len="med"/>
                    </a:lnT>
                    <a:lnB>
                      <a:noFill/>
                    </a:lnB>
                  </a:tcPr>
                </a:tc>
                <a:tc>
                  <a:txBody>
                    <a:bodyPr/>
                    <a:lstStyle/>
                    <a:p>
                      <a:pPr algn="r"/>
                      <a:r>
                        <a:rPr lang="en-GB" sz="900" spc="-10">
                          <a:effectLst/>
                          <a:latin typeface="FrankfurtGothic"/>
                          <a:ea typeface="Times New Roman" panose="02020603050405020304" pitchFamily="18" charset="0"/>
                          <a:cs typeface="Times New Roman" panose="02020603050405020304" pitchFamily="18" charset="0"/>
                        </a:rPr>
                        <a:t>3,569</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288290" marT="0" marB="0">
                    <a:lnL>
                      <a:noFill/>
                    </a:lnL>
                    <a:lnR>
                      <a:noFill/>
                    </a:lnR>
                    <a:lnT w="12700" cap="flat" cmpd="sng" algn="ctr">
                      <a:solidFill>
                        <a:srgbClr val="7F9C90"/>
                      </a:solidFill>
                      <a:prstDash val="solid"/>
                      <a:round/>
                      <a:headEnd type="none" w="med" len="med"/>
                      <a:tailEnd type="none" w="med" len="med"/>
                    </a:lnT>
                    <a:lnB>
                      <a:noFill/>
                    </a:lnB>
                  </a:tcPr>
                </a:tc>
                <a:tc>
                  <a:txBody>
                    <a:bodyPr/>
                    <a:lstStyle/>
                    <a:p>
                      <a:pPr algn="r"/>
                      <a:r>
                        <a:rPr lang="en-GB" sz="900" spc="-10">
                          <a:effectLst/>
                          <a:latin typeface="FrankfurtGothic"/>
                          <a:ea typeface="Times New Roman" panose="02020603050405020304" pitchFamily="18" charset="0"/>
                          <a:cs typeface="Times New Roman" panose="02020603050405020304" pitchFamily="18" charset="0"/>
                        </a:rPr>
                        <a:t>67</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288290" marT="0" marB="0">
                    <a:lnL>
                      <a:noFill/>
                    </a:lnL>
                    <a:lnR>
                      <a:noFill/>
                    </a:lnR>
                    <a:lnT w="12700" cap="flat" cmpd="sng" algn="ctr">
                      <a:solidFill>
                        <a:srgbClr val="7F9C90"/>
                      </a:solidFill>
                      <a:prstDash val="solid"/>
                      <a:round/>
                      <a:headEnd type="none" w="med" len="med"/>
                      <a:tailEnd type="none" w="med" len="med"/>
                    </a:lnT>
                    <a:lnB>
                      <a:noFill/>
                    </a:lnB>
                  </a:tcPr>
                </a:tc>
                <a:tc>
                  <a:txBody>
                    <a:bodyPr/>
                    <a:lstStyle/>
                    <a:p>
                      <a:pPr algn="r"/>
                      <a:r>
                        <a:rPr lang="en-GB" sz="900" spc="-10">
                          <a:effectLst/>
                          <a:latin typeface="FrankfurtGothic"/>
                          <a:ea typeface="Times New Roman" panose="02020603050405020304" pitchFamily="18" charset="0"/>
                          <a:cs typeface="Times New Roman" panose="02020603050405020304" pitchFamily="18" charset="0"/>
                        </a:rPr>
                        <a:t>35,669</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288290" marT="0" marB="0">
                    <a:lnL>
                      <a:noFill/>
                    </a:lnL>
                    <a:lnR>
                      <a:noFill/>
                    </a:lnR>
                    <a:lnT w="12700" cap="flat" cmpd="sng" algn="ctr">
                      <a:solidFill>
                        <a:srgbClr val="7F9C90"/>
                      </a:solidFill>
                      <a:prstDash val="solid"/>
                      <a:round/>
                      <a:headEnd type="none" w="med" len="med"/>
                      <a:tailEnd type="none" w="med" len="med"/>
                    </a:lnT>
                    <a:lnB>
                      <a:noFill/>
                    </a:lnB>
                  </a:tcPr>
                </a:tc>
                <a:extLst>
                  <a:ext uri="{0D108BD9-81ED-4DB2-BD59-A6C34878D82A}">
                    <a16:rowId xmlns:a16="http://schemas.microsoft.com/office/drawing/2014/main" val="1085896218"/>
                  </a:ext>
                </a:extLst>
              </a:tr>
              <a:tr h="168251">
                <a:tc>
                  <a:txBody>
                    <a:bodyPr/>
                    <a:lstStyle/>
                    <a:p>
                      <a:r>
                        <a:rPr lang="en-GB" sz="900" spc="-10">
                          <a:effectLst/>
                          <a:latin typeface="FrankfurtGothic"/>
                          <a:ea typeface="Times New Roman" panose="02020603050405020304" pitchFamily="18" charset="0"/>
                          <a:cs typeface="Times New Roman" panose="02020603050405020304" pitchFamily="18" charset="0"/>
                        </a:rPr>
                        <a:t>Mortgage credit institutions</a:t>
                      </a:r>
                      <a:r>
                        <a:rPr lang="en-GB" sz="900" spc="-10" baseline="30000">
                          <a:effectLst/>
                          <a:latin typeface="FrankfurtGothic"/>
                          <a:ea typeface="Times New Roman" panose="02020603050405020304" pitchFamily="18" charset="0"/>
                          <a:cs typeface="Times New Roman" panose="02020603050405020304" pitchFamily="18" charset="0"/>
                        </a:rPr>
                        <a:t>1</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nchor="b">
                    <a:lnL>
                      <a:noFill/>
                    </a:lnL>
                    <a:lnR>
                      <a:noFill/>
                    </a:lnR>
                    <a:lnT>
                      <a:noFill/>
                    </a:lnT>
                    <a:lnB>
                      <a:noFill/>
                    </a:lnB>
                  </a:tcPr>
                </a:tc>
                <a:tc>
                  <a:txBody>
                    <a:bodyPr/>
                    <a:lstStyle/>
                    <a:p>
                      <a:pPr algn="r"/>
                      <a:r>
                        <a:rPr lang="en-GB" sz="900" spc="-10">
                          <a:effectLst/>
                          <a:latin typeface="FrankfurtGothic"/>
                          <a:ea typeface="Times New Roman" panose="02020603050405020304" pitchFamily="18" charset="0"/>
                          <a:cs typeface="Times New Roman" panose="02020603050405020304" pitchFamily="18" charset="0"/>
                        </a:rPr>
                        <a:t>4,450</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288290" marT="0" marB="0">
                    <a:lnL>
                      <a:noFill/>
                    </a:lnL>
                    <a:lnR>
                      <a:noFill/>
                    </a:lnR>
                    <a:lnT>
                      <a:noFill/>
                    </a:lnT>
                    <a:lnB>
                      <a:noFill/>
                    </a:lnB>
                  </a:tcPr>
                </a:tc>
                <a:tc>
                  <a:txBody>
                    <a:bodyPr/>
                    <a:lstStyle/>
                    <a:p>
                      <a:pPr algn="r"/>
                      <a:r>
                        <a:rPr lang="en-GB" sz="900" spc="-10">
                          <a:effectLst/>
                          <a:latin typeface="FrankfurtGothic"/>
                          <a:ea typeface="Times New Roman" panose="02020603050405020304" pitchFamily="18" charset="0"/>
                          <a:cs typeface="Times New Roman" panose="02020603050405020304" pitchFamily="18" charset="0"/>
                        </a:rPr>
                        <a:t>8</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288290" marT="0" marB="0">
                    <a:lnL>
                      <a:noFill/>
                    </a:lnL>
                    <a:lnR>
                      <a:noFill/>
                    </a:lnR>
                    <a:lnT>
                      <a:noFill/>
                    </a:lnT>
                    <a:lnB>
                      <a:noFill/>
                    </a:lnB>
                  </a:tcPr>
                </a:tc>
                <a:tc>
                  <a:txBody>
                    <a:bodyPr/>
                    <a:lstStyle/>
                    <a:p>
                      <a:pPr algn="r"/>
                      <a:r>
                        <a:rPr lang="en-GB" sz="900" spc="-10">
                          <a:effectLst/>
                          <a:latin typeface="FrankfurtGothic"/>
                          <a:ea typeface="Times New Roman" panose="02020603050405020304" pitchFamily="18" charset="0"/>
                          <a:cs typeface="Times New Roman" panose="02020603050405020304" pitchFamily="18" charset="0"/>
                        </a:rPr>
                        <a:t>3,203</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288290" marT="0" marB="0">
                    <a:lnL>
                      <a:noFill/>
                    </a:lnL>
                    <a:lnR>
                      <a:noFill/>
                    </a:lnR>
                    <a:lnT>
                      <a:noFill/>
                    </a:lnT>
                    <a:lnB>
                      <a:noFill/>
                    </a:lnB>
                  </a:tcPr>
                </a:tc>
                <a:extLst>
                  <a:ext uri="{0D108BD9-81ED-4DB2-BD59-A6C34878D82A}">
                    <a16:rowId xmlns:a16="http://schemas.microsoft.com/office/drawing/2014/main" val="614297510"/>
                  </a:ext>
                </a:extLst>
              </a:tr>
              <a:tr h="168251">
                <a:tc>
                  <a:txBody>
                    <a:bodyPr/>
                    <a:lstStyle/>
                    <a:p>
                      <a:r>
                        <a:rPr lang="en-GB" sz="900" spc="-10">
                          <a:effectLst/>
                          <a:latin typeface="FrankfurtGothic"/>
                          <a:ea typeface="Times New Roman" panose="02020603050405020304" pitchFamily="18" charset="0"/>
                          <a:cs typeface="Times New Roman" panose="02020603050405020304" pitchFamily="18" charset="0"/>
                        </a:rPr>
                        <a:t>Stockbrokers</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nchor="b">
                    <a:lnL>
                      <a:noFill/>
                    </a:lnL>
                    <a:lnR>
                      <a:noFill/>
                    </a:lnR>
                    <a:lnT>
                      <a:noFill/>
                    </a:lnT>
                    <a:lnB>
                      <a:noFill/>
                    </a:lnB>
                  </a:tcPr>
                </a:tc>
                <a:tc>
                  <a:txBody>
                    <a:bodyPr/>
                    <a:lstStyle/>
                    <a:p>
                      <a:pPr algn="r"/>
                      <a:r>
                        <a:rPr lang="en-GB" sz="900" spc="-10">
                          <a:effectLst/>
                          <a:latin typeface="FrankfurtGothic"/>
                          <a:ea typeface="Times New Roman" panose="02020603050405020304" pitchFamily="18" charset="0"/>
                          <a:cs typeface="Times New Roman" panose="02020603050405020304" pitchFamily="18" charset="0"/>
                        </a:rPr>
                        <a:t>4</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288290" marT="0" marB="0">
                    <a:lnL>
                      <a:noFill/>
                    </a:lnL>
                    <a:lnR>
                      <a:noFill/>
                    </a:lnR>
                    <a:lnT>
                      <a:noFill/>
                    </a:lnT>
                    <a:lnB>
                      <a:noFill/>
                    </a:lnB>
                  </a:tcPr>
                </a:tc>
                <a:tc>
                  <a:txBody>
                    <a:bodyPr/>
                    <a:lstStyle/>
                    <a:p>
                      <a:pPr algn="r"/>
                      <a:r>
                        <a:rPr lang="en-GB" sz="900" spc="-10">
                          <a:effectLst/>
                          <a:latin typeface="FrankfurtGothic"/>
                          <a:ea typeface="Times New Roman" panose="02020603050405020304" pitchFamily="18" charset="0"/>
                          <a:cs typeface="Times New Roman" panose="02020603050405020304" pitchFamily="18" charset="0"/>
                        </a:rPr>
                        <a:t>49</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288290" marT="0" marB="0">
                    <a:lnL>
                      <a:noFill/>
                    </a:lnL>
                    <a:lnR>
                      <a:noFill/>
                    </a:lnR>
                    <a:lnT>
                      <a:noFill/>
                    </a:lnT>
                    <a:lnB>
                      <a:noFill/>
                    </a:lnB>
                  </a:tcPr>
                </a:tc>
                <a:tc>
                  <a:txBody>
                    <a:bodyPr/>
                    <a:lstStyle/>
                    <a:p>
                      <a:pPr algn="r"/>
                      <a:r>
                        <a:rPr lang="en-GB" sz="900" spc="-10">
                          <a:effectLst/>
                          <a:latin typeface="FrankfurtGothic"/>
                          <a:ea typeface="Times New Roman" panose="02020603050405020304" pitchFamily="18" charset="0"/>
                          <a:cs typeface="Times New Roman" panose="02020603050405020304" pitchFamily="18" charset="0"/>
                        </a:rPr>
                        <a:t>656</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288290" marT="0" marB="0">
                    <a:lnL>
                      <a:noFill/>
                    </a:lnL>
                    <a:lnR>
                      <a:noFill/>
                    </a:lnR>
                    <a:lnT>
                      <a:noFill/>
                    </a:lnT>
                    <a:lnB>
                      <a:noFill/>
                    </a:lnB>
                  </a:tcPr>
                </a:tc>
                <a:extLst>
                  <a:ext uri="{0D108BD9-81ED-4DB2-BD59-A6C34878D82A}">
                    <a16:rowId xmlns:a16="http://schemas.microsoft.com/office/drawing/2014/main" val="1826107511"/>
                  </a:ext>
                </a:extLst>
              </a:tr>
              <a:tr h="168251">
                <a:tc>
                  <a:txBody>
                    <a:bodyPr/>
                    <a:lstStyle/>
                    <a:p>
                      <a:r>
                        <a:rPr lang="en-GB" sz="900" spc="-10">
                          <a:effectLst/>
                          <a:latin typeface="FrankfurtGothic"/>
                          <a:ea typeface="Times New Roman" panose="02020603050405020304" pitchFamily="18" charset="0"/>
                          <a:cs typeface="Times New Roman" panose="02020603050405020304" pitchFamily="18" charset="0"/>
                        </a:rPr>
                        <a:t>Investment funds</a:t>
                      </a:r>
                      <a:r>
                        <a:rPr lang="en-GB" sz="900" spc="-10" baseline="30000">
                          <a:effectLst/>
                          <a:latin typeface="FrankfurtGothic"/>
                          <a:ea typeface="Times New Roman" panose="02020603050405020304" pitchFamily="18" charset="0"/>
                          <a:cs typeface="Times New Roman" panose="02020603050405020304" pitchFamily="18" charset="0"/>
                        </a:rPr>
                        <a:t>2</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nchor="b">
                    <a:lnL>
                      <a:noFill/>
                    </a:lnL>
                    <a:lnR>
                      <a:noFill/>
                    </a:lnR>
                    <a:lnT>
                      <a:noFill/>
                    </a:lnT>
                    <a:lnB>
                      <a:noFill/>
                    </a:lnB>
                  </a:tcPr>
                </a:tc>
                <a:tc>
                  <a:txBody>
                    <a:bodyPr/>
                    <a:lstStyle/>
                    <a:p>
                      <a:pPr algn="r"/>
                      <a:r>
                        <a:rPr lang="en-GB" sz="900" spc="-10">
                          <a:effectLst/>
                          <a:latin typeface="FrankfurtGothic"/>
                          <a:ea typeface="Times New Roman" panose="02020603050405020304" pitchFamily="18" charset="0"/>
                          <a:cs typeface="Times New Roman" panose="02020603050405020304" pitchFamily="18" charset="0"/>
                        </a:rPr>
                        <a:t>3</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288290" marT="0" marB="0">
                    <a:lnL>
                      <a:noFill/>
                    </a:lnL>
                    <a:lnR>
                      <a:noFill/>
                    </a:lnR>
                    <a:lnT>
                      <a:noFill/>
                    </a:lnT>
                    <a:lnB>
                      <a:noFill/>
                    </a:lnB>
                  </a:tcPr>
                </a:tc>
                <a:tc>
                  <a:txBody>
                    <a:bodyPr/>
                    <a:lstStyle/>
                    <a:p>
                      <a:pPr algn="r"/>
                      <a:r>
                        <a:rPr lang="en-GB" sz="900" spc="-10">
                          <a:effectLst/>
                          <a:latin typeface="FrankfurtGothic"/>
                          <a:ea typeface="Times New Roman" panose="02020603050405020304" pitchFamily="18" charset="0"/>
                          <a:cs typeface="Times New Roman" panose="02020603050405020304" pitchFamily="18" charset="0"/>
                        </a:rPr>
                        <a:t>12</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288290" marT="0" marB="0">
                    <a:lnL>
                      <a:noFill/>
                    </a:lnL>
                    <a:lnR>
                      <a:noFill/>
                    </a:lnR>
                    <a:lnT>
                      <a:noFill/>
                    </a:lnT>
                    <a:lnB>
                      <a:noFill/>
                    </a:lnB>
                  </a:tcPr>
                </a:tc>
                <a:tc>
                  <a:txBody>
                    <a:bodyPr/>
                    <a:lstStyle/>
                    <a:p>
                      <a:pPr algn="r"/>
                      <a:r>
                        <a:rPr lang="en-GB" sz="900" spc="-10">
                          <a:effectLst/>
                          <a:latin typeface="FrankfurtGothic"/>
                          <a:ea typeface="Times New Roman" panose="02020603050405020304" pitchFamily="18" charset="0"/>
                          <a:cs typeface="Times New Roman" panose="02020603050405020304" pitchFamily="18" charset="0"/>
                        </a:rPr>
                        <a:t>145</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288290" marT="0" marB="0">
                    <a:lnL>
                      <a:noFill/>
                    </a:lnL>
                    <a:lnR>
                      <a:noFill/>
                    </a:lnR>
                    <a:lnT>
                      <a:noFill/>
                    </a:lnT>
                    <a:lnB>
                      <a:noFill/>
                    </a:lnB>
                  </a:tcPr>
                </a:tc>
                <a:extLst>
                  <a:ext uri="{0D108BD9-81ED-4DB2-BD59-A6C34878D82A}">
                    <a16:rowId xmlns:a16="http://schemas.microsoft.com/office/drawing/2014/main" val="3879711711"/>
                  </a:ext>
                </a:extLst>
              </a:tr>
              <a:tr h="168251">
                <a:tc>
                  <a:txBody>
                    <a:bodyPr/>
                    <a:lstStyle/>
                    <a:p>
                      <a:r>
                        <a:rPr lang="en-GB" sz="900" spc="-10">
                          <a:effectLst/>
                          <a:latin typeface="FrankfurtGothic"/>
                          <a:ea typeface="Times New Roman" panose="02020603050405020304" pitchFamily="18" charset="0"/>
                          <a:cs typeface="Times New Roman" panose="02020603050405020304" pitchFamily="18" charset="0"/>
                        </a:rPr>
                        <a:t>Non-life insurance companies</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nchor="b">
                    <a:lnL>
                      <a:noFill/>
                    </a:lnL>
                    <a:lnR>
                      <a:noFill/>
                    </a:lnR>
                    <a:lnT>
                      <a:noFill/>
                    </a:lnT>
                    <a:lnB>
                      <a:noFill/>
                    </a:lnB>
                  </a:tcPr>
                </a:tc>
                <a:tc>
                  <a:txBody>
                    <a:bodyPr/>
                    <a:lstStyle/>
                    <a:p>
                      <a:pPr algn="r"/>
                      <a:r>
                        <a:rPr lang="en-GB" sz="900" spc="-10">
                          <a:effectLst/>
                          <a:latin typeface="FrankfurtGothic"/>
                          <a:ea typeface="Times New Roman" panose="02020603050405020304" pitchFamily="18" charset="0"/>
                          <a:cs typeface="Times New Roman" panose="02020603050405020304" pitchFamily="18" charset="0"/>
                        </a:rPr>
                        <a:t>203</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288290" marT="0" marB="0">
                    <a:lnL>
                      <a:noFill/>
                    </a:lnL>
                    <a:lnR>
                      <a:noFill/>
                    </a:lnR>
                    <a:lnT>
                      <a:noFill/>
                    </a:lnT>
                    <a:lnB>
                      <a:noFill/>
                    </a:lnB>
                  </a:tcPr>
                </a:tc>
                <a:tc>
                  <a:txBody>
                    <a:bodyPr/>
                    <a:lstStyle/>
                    <a:p>
                      <a:pPr algn="r"/>
                      <a:r>
                        <a:rPr lang="en-GB" sz="900" spc="-10">
                          <a:effectLst/>
                          <a:latin typeface="FrankfurtGothic"/>
                          <a:ea typeface="Times New Roman" panose="02020603050405020304" pitchFamily="18" charset="0"/>
                          <a:cs typeface="Times New Roman" panose="02020603050405020304" pitchFamily="18" charset="0"/>
                        </a:rPr>
                        <a:t>62</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288290" marT="0" marB="0">
                    <a:lnL>
                      <a:noFill/>
                    </a:lnL>
                    <a:lnR>
                      <a:noFill/>
                    </a:lnR>
                    <a:lnT>
                      <a:noFill/>
                    </a:lnT>
                    <a:lnB>
                      <a:noFill/>
                    </a:lnB>
                  </a:tcPr>
                </a:tc>
                <a:tc>
                  <a:txBody>
                    <a:bodyPr/>
                    <a:lstStyle/>
                    <a:p>
                      <a:pPr algn="r"/>
                      <a:r>
                        <a:rPr lang="en-GB" sz="900" spc="-10">
                          <a:effectLst/>
                          <a:latin typeface="FrankfurtGothic"/>
                          <a:ea typeface="Times New Roman" panose="02020603050405020304" pitchFamily="18" charset="0"/>
                          <a:cs typeface="Times New Roman" panose="02020603050405020304" pitchFamily="18" charset="0"/>
                        </a:rPr>
                        <a:t>10,636</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288290" marT="0" marB="0">
                    <a:lnL>
                      <a:noFill/>
                    </a:lnL>
                    <a:lnR>
                      <a:noFill/>
                    </a:lnR>
                    <a:lnT>
                      <a:noFill/>
                    </a:lnT>
                    <a:lnB>
                      <a:noFill/>
                    </a:lnB>
                  </a:tcPr>
                </a:tc>
                <a:extLst>
                  <a:ext uri="{0D108BD9-81ED-4DB2-BD59-A6C34878D82A}">
                    <a16:rowId xmlns:a16="http://schemas.microsoft.com/office/drawing/2014/main" val="3868956231"/>
                  </a:ext>
                </a:extLst>
              </a:tr>
              <a:tr h="168251">
                <a:tc>
                  <a:txBody>
                    <a:bodyPr/>
                    <a:lstStyle/>
                    <a:p>
                      <a:r>
                        <a:rPr lang="en-GB" sz="900" spc="-10">
                          <a:effectLst/>
                          <a:latin typeface="FrankfurtGothic"/>
                          <a:ea typeface="Times New Roman" panose="02020603050405020304" pitchFamily="18" charset="0"/>
                          <a:cs typeface="Times New Roman" panose="02020603050405020304" pitchFamily="18" charset="0"/>
                        </a:rPr>
                        <a:t>Life insurance companies</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nchor="b">
                    <a:lnL>
                      <a:noFill/>
                    </a:lnL>
                    <a:lnR>
                      <a:noFill/>
                    </a:lnR>
                    <a:lnT>
                      <a:noFill/>
                    </a:lnT>
                    <a:lnB>
                      <a:noFill/>
                    </a:lnB>
                  </a:tcPr>
                </a:tc>
                <a:tc>
                  <a:txBody>
                    <a:bodyPr/>
                    <a:lstStyle/>
                    <a:p>
                      <a:pPr algn="r"/>
                      <a:r>
                        <a:rPr lang="en-GB" sz="900" spc="-10">
                          <a:effectLst/>
                          <a:latin typeface="FrankfurtGothic"/>
                          <a:ea typeface="Times New Roman" panose="02020603050405020304" pitchFamily="18" charset="0"/>
                          <a:cs typeface="Times New Roman" panose="02020603050405020304" pitchFamily="18" charset="0"/>
                        </a:rPr>
                        <a:t>2,710</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288290" marT="0" marB="0">
                    <a:lnL>
                      <a:noFill/>
                    </a:lnL>
                    <a:lnR>
                      <a:noFill/>
                    </a:lnR>
                    <a:lnT>
                      <a:noFill/>
                    </a:lnT>
                    <a:lnB>
                      <a:noFill/>
                    </a:lnB>
                  </a:tcPr>
                </a:tc>
                <a:tc>
                  <a:txBody>
                    <a:bodyPr/>
                    <a:lstStyle/>
                    <a:p>
                      <a:pPr algn="r"/>
                      <a:r>
                        <a:rPr lang="en-GB" sz="900" spc="-10">
                          <a:effectLst/>
                          <a:latin typeface="FrankfurtGothic"/>
                          <a:ea typeface="Times New Roman" panose="02020603050405020304" pitchFamily="18" charset="0"/>
                          <a:cs typeface="Times New Roman" panose="02020603050405020304" pitchFamily="18" charset="0"/>
                        </a:rPr>
                        <a:t>17</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288290" marT="0" marB="0">
                    <a:lnL>
                      <a:noFill/>
                    </a:lnL>
                    <a:lnR>
                      <a:noFill/>
                    </a:lnR>
                    <a:lnT>
                      <a:noFill/>
                    </a:lnT>
                    <a:lnB>
                      <a:noFill/>
                    </a:lnB>
                  </a:tcPr>
                </a:tc>
                <a:tc>
                  <a:txBody>
                    <a:bodyPr/>
                    <a:lstStyle/>
                    <a:p>
                      <a:pPr algn="r"/>
                      <a:r>
                        <a:rPr lang="en-GB" sz="900" spc="-10">
                          <a:effectLst/>
                          <a:latin typeface="FrankfurtGothic"/>
                          <a:ea typeface="Times New Roman" panose="02020603050405020304" pitchFamily="18" charset="0"/>
                          <a:cs typeface="Times New Roman" panose="02020603050405020304" pitchFamily="18" charset="0"/>
                        </a:rPr>
                        <a:t>3,565</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288290" marT="0" marB="0">
                    <a:lnL>
                      <a:noFill/>
                    </a:lnL>
                    <a:lnR>
                      <a:noFill/>
                    </a:lnR>
                    <a:lnT>
                      <a:noFill/>
                    </a:lnT>
                    <a:lnB>
                      <a:noFill/>
                    </a:lnB>
                  </a:tcPr>
                </a:tc>
                <a:extLst>
                  <a:ext uri="{0D108BD9-81ED-4DB2-BD59-A6C34878D82A}">
                    <a16:rowId xmlns:a16="http://schemas.microsoft.com/office/drawing/2014/main" val="2001697671"/>
                  </a:ext>
                </a:extLst>
              </a:tr>
              <a:tr h="168251">
                <a:tc>
                  <a:txBody>
                    <a:bodyPr/>
                    <a:lstStyle/>
                    <a:p>
                      <a:r>
                        <a:rPr lang="en-GB" sz="900" spc="-10">
                          <a:effectLst/>
                          <a:latin typeface="FrankfurtGothic"/>
                          <a:ea typeface="Times New Roman" panose="02020603050405020304" pitchFamily="18" charset="0"/>
                          <a:cs typeface="Times New Roman" panose="02020603050405020304" pitchFamily="18" charset="0"/>
                        </a:rPr>
                        <a:t>Pension funds</a:t>
                      </a:r>
                      <a:r>
                        <a:rPr lang="en-GB" sz="900" spc="-10" baseline="30000">
                          <a:effectLst/>
                          <a:latin typeface="FrankfurtGothic"/>
                          <a:ea typeface="Times New Roman" panose="02020603050405020304" pitchFamily="18" charset="0"/>
                          <a:cs typeface="Times New Roman" panose="02020603050405020304" pitchFamily="18" charset="0"/>
                        </a:rPr>
                        <a:t>3</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nchor="b">
                    <a:lnL>
                      <a:noFill/>
                    </a:lnL>
                    <a:lnR>
                      <a:noFill/>
                    </a:lnR>
                    <a:lnT>
                      <a:noFill/>
                    </a:lnT>
                    <a:lnB>
                      <a:noFill/>
                    </a:lnB>
                  </a:tcPr>
                </a:tc>
                <a:tc>
                  <a:txBody>
                    <a:bodyPr/>
                    <a:lstStyle/>
                    <a:p>
                      <a:pPr algn="r"/>
                      <a:r>
                        <a:rPr lang="en-GB" sz="900" spc="-10">
                          <a:effectLst/>
                          <a:latin typeface="FrankfurtGothic"/>
                          <a:ea typeface="Times New Roman" panose="02020603050405020304" pitchFamily="18" charset="0"/>
                          <a:cs typeface="Times New Roman" panose="02020603050405020304" pitchFamily="18" charset="0"/>
                        </a:rPr>
                        <a:t>916</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288290" marT="0" marB="0">
                    <a:lnL>
                      <a:noFill/>
                    </a:lnL>
                    <a:lnR>
                      <a:noFill/>
                    </a:lnR>
                    <a:lnT>
                      <a:noFill/>
                    </a:lnT>
                    <a:lnB>
                      <a:noFill/>
                    </a:lnB>
                  </a:tcPr>
                </a:tc>
                <a:tc>
                  <a:txBody>
                    <a:bodyPr/>
                    <a:lstStyle/>
                    <a:p>
                      <a:pPr algn="r"/>
                      <a:r>
                        <a:rPr lang="en-GB" sz="900" spc="-10">
                          <a:effectLst/>
                          <a:latin typeface="FrankfurtGothic"/>
                          <a:ea typeface="Times New Roman" panose="02020603050405020304" pitchFamily="18" charset="0"/>
                          <a:cs typeface="Times New Roman" panose="02020603050405020304" pitchFamily="18" charset="0"/>
                        </a:rPr>
                        <a:t>32</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288290" marT="0" marB="0">
                    <a:lnL>
                      <a:noFill/>
                    </a:lnL>
                    <a:lnR>
                      <a:noFill/>
                    </a:lnR>
                    <a:lnT>
                      <a:noFill/>
                    </a:lnT>
                    <a:lnB>
                      <a:noFill/>
                    </a:lnB>
                  </a:tcPr>
                </a:tc>
                <a:tc>
                  <a:txBody>
                    <a:bodyPr/>
                    <a:lstStyle/>
                    <a:p>
                      <a:pPr algn="r"/>
                      <a:r>
                        <a:rPr lang="en-GB" sz="900" spc="-10">
                          <a:effectLst/>
                          <a:latin typeface="FrankfurtGothic"/>
                          <a:ea typeface="Times New Roman" panose="02020603050405020304" pitchFamily="18" charset="0"/>
                          <a:cs typeface="Times New Roman" panose="02020603050405020304" pitchFamily="18" charset="0"/>
                        </a:rPr>
                        <a:t>253</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288290" marT="0" marB="0">
                    <a:lnL>
                      <a:noFill/>
                    </a:lnL>
                    <a:lnR>
                      <a:noFill/>
                    </a:lnR>
                    <a:lnT>
                      <a:noFill/>
                    </a:lnT>
                    <a:lnB>
                      <a:noFill/>
                    </a:lnB>
                  </a:tcPr>
                </a:tc>
                <a:extLst>
                  <a:ext uri="{0D108BD9-81ED-4DB2-BD59-A6C34878D82A}">
                    <a16:rowId xmlns:a16="http://schemas.microsoft.com/office/drawing/2014/main" val="1950102103"/>
                  </a:ext>
                </a:extLst>
              </a:tr>
              <a:tr h="168251">
                <a:tc>
                  <a:txBody>
                    <a:bodyPr/>
                    <a:lstStyle/>
                    <a:p>
                      <a:r>
                        <a:rPr lang="en-GB" sz="900" spc="-10">
                          <a:effectLst/>
                          <a:latin typeface="FrankfurtGothic"/>
                          <a:ea typeface="Times New Roman" panose="02020603050405020304" pitchFamily="18" charset="0"/>
                          <a:cs typeface="Times New Roman" panose="02020603050405020304" pitchFamily="18" charset="0"/>
                        </a:rPr>
                        <a:t>ATP, LD, and AES</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nchor="b">
                    <a:lnL>
                      <a:noFill/>
                    </a:lnL>
                    <a:lnR>
                      <a:noFill/>
                    </a:lnR>
                    <a:lnT>
                      <a:noFill/>
                    </a:lnT>
                    <a:lnB>
                      <a:noFill/>
                    </a:lnB>
                  </a:tcPr>
                </a:tc>
                <a:tc>
                  <a:txBody>
                    <a:bodyPr/>
                    <a:lstStyle/>
                    <a:p>
                      <a:pPr algn="r"/>
                      <a:r>
                        <a:rPr lang="en-GB" sz="900" spc="-10">
                          <a:effectLst/>
                          <a:latin typeface="FrankfurtGothic"/>
                          <a:ea typeface="Times New Roman" panose="02020603050405020304" pitchFamily="18" charset="0"/>
                          <a:cs typeface="Times New Roman" panose="02020603050405020304" pitchFamily="18" charset="0"/>
                        </a:rPr>
                        <a:t>1,066</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288290" marT="0" marB="0">
                    <a:lnL>
                      <a:noFill/>
                    </a:lnL>
                    <a:lnR>
                      <a:noFill/>
                    </a:lnR>
                    <a:lnT>
                      <a:noFill/>
                    </a:lnT>
                    <a:lnB>
                      <a:noFill/>
                    </a:lnB>
                  </a:tcPr>
                </a:tc>
                <a:tc>
                  <a:txBody>
                    <a:bodyPr/>
                    <a:lstStyle/>
                    <a:p>
                      <a:pPr algn="r"/>
                      <a:r>
                        <a:rPr lang="en-GB" sz="900" spc="-10">
                          <a:effectLst/>
                          <a:latin typeface="FrankfurtGothic"/>
                          <a:ea typeface="Times New Roman" panose="02020603050405020304" pitchFamily="18" charset="0"/>
                          <a:cs typeface="Times New Roman" panose="02020603050405020304" pitchFamily="18" charset="0"/>
                        </a:rPr>
                        <a:t>3</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288290" marT="0" marB="0">
                    <a:lnL>
                      <a:noFill/>
                    </a:lnL>
                    <a:lnR>
                      <a:noFill/>
                    </a:lnR>
                    <a:lnT>
                      <a:noFill/>
                    </a:lnT>
                    <a:lnB>
                      <a:noFill/>
                    </a:lnB>
                  </a:tcPr>
                </a:tc>
                <a:tc>
                  <a:txBody>
                    <a:bodyPr/>
                    <a:lstStyle/>
                    <a:p>
                      <a:pPr algn="r"/>
                      <a:r>
                        <a:rPr lang="en-GB" sz="900" spc="-10">
                          <a:effectLst/>
                          <a:latin typeface="FrankfurtGothic"/>
                          <a:ea typeface="Times New Roman" panose="02020603050405020304" pitchFamily="18" charset="0"/>
                          <a:cs typeface="Times New Roman" panose="02020603050405020304" pitchFamily="18" charset="0"/>
                        </a:rPr>
                        <a:t>2,583</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288290" marT="0" marB="0">
                    <a:lnL>
                      <a:noFill/>
                    </a:lnL>
                    <a:lnR>
                      <a:noFill/>
                    </a:lnR>
                    <a:lnT>
                      <a:noFill/>
                    </a:lnT>
                    <a:lnB>
                      <a:noFill/>
                    </a:lnB>
                  </a:tcPr>
                </a:tc>
                <a:extLst>
                  <a:ext uri="{0D108BD9-81ED-4DB2-BD59-A6C34878D82A}">
                    <a16:rowId xmlns:a16="http://schemas.microsoft.com/office/drawing/2014/main" val="1060050068"/>
                  </a:ext>
                </a:extLst>
              </a:tr>
              <a:tr h="220440">
                <a:tc>
                  <a:txBody>
                    <a:bodyPr/>
                    <a:lstStyle/>
                    <a:p>
                      <a:r>
                        <a:rPr lang="en-GB" sz="900" spc="-10">
                          <a:effectLst/>
                          <a:latin typeface="FrankfurtGothic"/>
                          <a:ea typeface="Times New Roman" panose="02020603050405020304" pitchFamily="18" charset="0"/>
                          <a:cs typeface="Times New Roman" panose="02020603050405020304" pitchFamily="18" charset="0"/>
                        </a:rPr>
                        <a:t>Total</a:t>
                      </a:r>
                      <a:r>
                        <a:rPr lang="en-GB" sz="900" spc="-10" baseline="30000">
                          <a:effectLst/>
                          <a:latin typeface="FrankfurtGothic"/>
                          <a:ea typeface="Times New Roman" panose="02020603050405020304" pitchFamily="18" charset="0"/>
                          <a:cs typeface="Times New Roman" panose="02020603050405020304" pitchFamily="18" charset="0"/>
                        </a:rPr>
                        <a:t>1</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a:noFill/>
                    </a:lnR>
                    <a:lnT>
                      <a:noFill/>
                    </a:lnT>
                    <a:lnB w="12700" cap="flat" cmpd="sng" algn="ctr">
                      <a:solidFill>
                        <a:srgbClr val="7F9C90"/>
                      </a:solidFill>
                      <a:prstDash val="solid"/>
                      <a:round/>
                      <a:headEnd type="none" w="med" len="med"/>
                      <a:tailEnd type="none" w="med" len="med"/>
                    </a:lnB>
                  </a:tcPr>
                </a:tc>
                <a:tc>
                  <a:txBody>
                    <a:bodyPr/>
                    <a:lstStyle/>
                    <a:p>
                      <a:pPr algn="r"/>
                      <a:r>
                        <a:rPr lang="en-GB" sz="900" spc="-10">
                          <a:effectLst/>
                          <a:latin typeface="FrankfurtGothic"/>
                          <a:ea typeface="Times New Roman" panose="02020603050405020304" pitchFamily="18" charset="0"/>
                          <a:cs typeface="Times New Roman" panose="02020603050405020304" pitchFamily="18" charset="0"/>
                        </a:rPr>
                        <a:t>12,922</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288290" marT="0" marB="0">
                    <a:lnL>
                      <a:noFill/>
                    </a:lnL>
                    <a:lnR>
                      <a:noFill/>
                    </a:lnR>
                    <a:lnT>
                      <a:noFill/>
                    </a:lnT>
                    <a:lnB w="12700" cap="flat" cmpd="sng" algn="ctr">
                      <a:solidFill>
                        <a:srgbClr val="7F9C90"/>
                      </a:solidFill>
                      <a:prstDash val="solid"/>
                      <a:round/>
                      <a:headEnd type="none" w="med" len="med"/>
                      <a:tailEnd type="none" w="med" len="med"/>
                    </a:lnB>
                  </a:tcPr>
                </a:tc>
                <a:tc>
                  <a:txBody>
                    <a:bodyPr/>
                    <a:lstStyle/>
                    <a:p>
                      <a:pPr algn="r"/>
                      <a:r>
                        <a:rPr lang="en-GB" sz="900" spc="-10">
                          <a:effectLst/>
                          <a:latin typeface="FrankfurtGothic"/>
                          <a:ea typeface="Times New Roman" panose="02020603050405020304" pitchFamily="18" charset="0"/>
                          <a:cs typeface="Times New Roman" panose="02020603050405020304" pitchFamily="18" charset="0"/>
                        </a:rPr>
                        <a:t>250</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288290" marT="0" marB="0">
                    <a:lnL>
                      <a:noFill/>
                    </a:lnL>
                    <a:lnR>
                      <a:noFill/>
                    </a:lnR>
                    <a:lnT>
                      <a:noFill/>
                    </a:lnT>
                    <a:lnB w="12700" cap="flat" cmpd="sng" algn="ctr">
                      <a:solidFill>
                        <a:srgbClr val="7F9C90"/>
                      </a:solidFill>
                      <a:prstDash val="solid"/>
                      <a:round/>
                      <a:headEnd type="none" w="med" len="med"/>
                      <a:tailEnd type="none" w="med" len="med"/>
                    </a:lnB>
                  </a:tcPr>
                </a:tc>
                <a:tc>
                  <a:txBody>
                    <a:bodyPr/>
                    <a:lstStyle/>
                    <a:p>
                      <a:pPr algn="r"/>
                      <a:r>
                        <a:rPr lang="en-GB" sz="900" spc="-10" dirty="0">
                          <a:effectLst/>
                          <a:latin typeface="FrankfurtGothic"/>
                          <a:ea typeface="Times New Roman" panose="02020603050405020304" pitchFamily="18" charset="0"/>
                          <a:cs typeface="Times New Roman" panose="02020603050405020304" pitchFamily="18" charset="0"/>
                        </a:rPr>
                        <a:t>62245</a:t>
                      </a:r>
                      <a:endParaRPr lang="da-DK" sz="900" spc="-10" dirty="0">
                        <a:effectLst/>
                        <a:latin typeface="FrankfurtGothic"/>
                        <a:ea typeface="Times New Roman" panose="02020603050405020304" pitchFamily="18" charset="0"/>
                        <a:cs typeface="Times New Roman" panose="02020603050405020304" pitchFamily="18" charset="0"/>
                      </a:endParaRPr>
                    </a:p>
                  </a:txBody>
                  <a:tcPr marL="43180" marR="288290" marT="0" marB="0">
                    <a:lnL>
                      <a:noFill/>
                    </a:lnL>
                    <a:lnR>
                      <a:noFill/>
                    </a:lnR>
                    <a:lnT>
                      <a:noFill/>
                    </a:lnT>
                    <a:lnB w="12700" cap="flat" cmpd="sng" algn="ctr">
                      <a:solidFill>
                        <a:srgbClr val="7F9C90"/>
                      </a:solidFill>
                      <a:prstDash val="solid"/>
                      <a:round/>
                      <a:headEnd type="none" w="med" len="med"/>
                      <a:tailEnd type="none" w="med" len="med"/>
                    </a:lnB>
                  </a:tcPr>
                </a:tc>
                <a:extLst>
                  <a:ext uri="{0D108BD9-81ED-4DB2-BD59-A6C34878D82A}">
                    <a16:rowId xmlns:a16="http://schemas.microsoft.com/office/drawing/2014/main" val="3933985044"/>
                  </a:ext>
                </a:extLst>
              </a:tr>
            </a:tbl>
          </a:graphicData>
        </a:graphic>
      </p:graphicFrame>
      <p:sp>
        <p:nvSpPr>
          <p:cNvPr id="6" name="Tekstfelt 5">
            <a:extLst>
              <a:ext uri="{FF2B5EF4-FFF2-40B4-BE49-F238E27FC236}">
                <a16:creationId xmlns:a16="http://schemas.microsoft.com/office/drawing/2014/main" id="{5ED83F46-435A-4D67-913D-45E96B28555D}"/>
              </a:ext>
            </a:extLst>
          </p:cNvPr>
          <p:cNvSpPr txBox="1"/>
          <p:nvPr/>
        </p:nvSpPr>
        <p:spPr>
          <a:xfrm>
            <a:off x="3133466" y="4199251"/>
            <a:ext cx="5925068" cy="1195199"/>
          </a:xfrm>
          <a:prstGeom prst="rect">
            <a:avLst/>
          </a:prstGeom>
          <a:noFill/>
        </p:spPr>
        <p:txBody>
          <a:bodyPr wrap="square">
            <a:spAutoFit/>
          </a:bodyPr>
          <a:lstStyle/>
          <a:p>
            <a:pPr algn="just">
              <a:spcBef>
                <a:spcPts val="400"/>
              </a:spcBef>
              <a:spcAft>
                <a:spcPts val="400"/>
              </a:spcAft>
            </a:pPr>
            <a:r>
              <a:rPr lang="en-GB" sz="1200" spc="-10" dirty="0">
                <a:effectLst/>
                <a:latin typeface="Times New Roman" panose="02020603050405020304" pitchFamily="18" charset="0"/>
                <a:ea typeface="Times New Roman" panose="02020603050405020304" pitchFamily="18" charset="0"/>
                <a:cs typeface="Times New Roman" panose="02020603050405020304" pitchFamily="18" charset="0"/>
              </a:rPr>
              <a:t>Note: 1) Including specialised credit institutions, 2) Including investment management companies and authorised alternative funds, 3) Lateral and company pension funds. Columns may not sum due to rounding errors. The table does not include labour market pension funds.</a:t>
            </a:r>
          </a:p>
          <a:p>
            <a:pPr algn="just">
              <a:spcBef>
                <a:spcPts val="400"/>
              </a:spcBef>
              <a:spcAft>
                <a:spcPts val="400"/>
              </a:spcAft>
            </a:pPr>
            <a:endParaRPr lang="da-DK" sz="1200" spc="-1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Bef>
                <a:spcPts val="200"/>
              </a:spcBef>
              <a:spcAft>
                <a:spcPts val="1450"/>
              </a:spcAft>
            </a:pPr>
            <a:r>
              <a:rPr lang="da-DK" sz="1200" spc="-10" dirty="0">
                <a:effectLst/>
                <a:latin typeface="Times New Roman" panose="02020603050405020304" pitchFamily="18" charset="0"/>
                <a:ea typeface="Times New Roman" panose="02020603050405020304" pitchFamily="18" charset="0"/>
                <a:cs typeface="Times New Roman" panose="02020603050405020304" pitchFamily="18" charset="0"/>
              </a:rPr>
              <a:t>Source: Finanstilsynet. Hovedtal fra Finanstilsynet 2019, www.finanstilsynet.dk.</a:t>
            </a:r>
          </a:p>
        </p:txBody>
      </p:sp>
      <p:sp>
        <p:nvSpPr>
          <p:cNvPr id="8" name="Tekstfelt 7">
            <a:extLst>
              <a:ext uri="{FF2B5EF4-FFF2-40B4-BE49-F238E27FC236}">
                <a16:creationId xmlns:a16="http://schemas.microsoft.com/office/drawing/2014/main" id="{4B7B29B0-619B-44FC-9C5A-01FAAA700AF6}"/>
              </a:ext>
            </a:extLst>
          </p:cNvPr>
          <p:cNvSpPr txBox="1"/>
          <p:nvPr/>
        </p:nvSpPr>
        <p:spPr>
          <a:xfrm>
            <a:off x="3545784" y="1707162"/>
            <a:ext cx="6097656" cy="233397"/>
          </a:xfrm>
          <a:prstGeom prst="rect">
            <a:avLst/>
          </a:prstGeom>
          <a:noFill/>
        </p:spPr>
        <p:txBody>
          <a:bodyPr wrap="square">
            <a:spAutoFit/>
          </a:bodyPr>
          <a:lstStyle/>
          <a:p>
            <a:pPr algn="just">
              <a:lnSpc>
                <a:spcPts val="1100"/>
              </a:lnSpc>
              <a:spcAft>
                <a:spcPts val="600"/>
              </a:spcAft>
              <a:tabLst>
                <a:tab pos="161925" algn="l"/>
              </a:tabLst>
            </a:pPr>
            <a:r>
              <a:rPr lang="en-GB" sz="1000" spc="-10" dirty="0">
                <a:effectLst/>
                <a:latin typeface="Times New Roman" panose="02020603050405020304" pitchFamily="18" charset="0"/>
                <a:ea typeface="Times New Roman" panose="02020603050405020304" pitchFamily="18" charset="0"/>
                <a:cs typeface="Times New Roman" panose="02020603050405020304" pitchFamily="18" charset="0"/>
              </a:rPr>
              <a:t>Table 4.1: Financial institutions, Denmark, 2019</a:t>
            </a:r>
            <a:endParaRPr lang="da-DK" sz="1000" spc="-1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910099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6D3594-F3C0-4A24-BCFC-0118402FB929}"/>
              </a:ext>
            </a:extLst>
          </p:cNvPr>
          <p:cNvSpPr txBox="1">
            <a:spLocks/>
          </p:cNvSpPr>
          <p:nvPr/>
        </p:nvSpPr>
        <p:spPr>
          <a:xfrm>
            <a:off x="0" y="710500"/>
            <a:ext cx="12192000" cy="89138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a-DK" sz="3600" b="1" dirty="0" err="1">
                <a:latin typeface="Times New Roman" panose="02020603050405020304" pitchFamily="18" charset="0"/>
                <a:cs typeface="Times New Roman" panose="02020603050405020304" pitchFamily="18" charset="0"/>
              </a:rPr>
              <a:t>Chapter</a:t>
            </a:r>
            <a:r>
              <a:rPr lang="da-DK" sz="3600" b="1" dirty="0">
                <a:latin typeface="Times New Roman" panose="02020603050405020304" pitchFamily="18" charset="0"/>
                <a:cs typeface="Times New Roman" panose="02020603050405020304" pitchFamily="18" charset="0"/>
              </a:rPr>
              <a:t> 5</a:t>
            </a:r>
          </a:p>
        </p:txBody>
      </p:sp>
    </p:spTree>
    <p:extLst>
      <p:ext uri="{BB962C8B-B14F-4D97-AF65-F5344CB8AC3E}">
        <p14:creationId xmlns:p14="http://schemas.microsoft.com/office/powerpoint/2010/main" val="227929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759B33-634A-4520-9AD2-C727BC022E67}"/>
              </a:ext>
            </a:extLst>
          </p:cNvPr>
          <p:cNvSpPr txBox="1">
            <a:spLocks/>
          </p:cNvSpPr>
          <p:nvPr/>
        </p:nvSpPr>
        <p:spPr>
          <a:xfrm>
            <a:off x="414455" y="246043"/>
            <a:ext cx="1808216" cy="89138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sz="2000" b="1" dirty="0" err="1">
                <a:latin typeface="Times New Roman" panose="02020603050405020304" pitchFamily="18" charset="0"/>
                <a:cs typeface="Times New Roman" panose="02020603050405020304" pitchFamily="18" charset="0"/>
              </a:rPr>
              <a:t>Table</a:t>
            </a:r>
            <a:r>
              <a:rPr lang="da-DK" sz="2000" b="1" dirty="0">
                <a:latin typeface="Times New Roman" panose="02020603050405020304" pitchFamily="18" charset="0"/>
                <a:cs typeface="Times New Roman" panose="02020603050405020304" pitchFamily="18" charset="0"/>
              </a:rPr>
              <a:t> 5.1</a:t>
            </a:r>
          </a:p>
        </p:txBody>
      </p:sp>
      <p:graphicFrame>
        <p:nvGraphicFramePr>
          <p:cNvPr id="4" name="Tabel 3">
            <a:extLst>
              <a:ext uri="{FF2B5EF4-FFF2-40B4-BE49-F238E27FC236}">
                <a16:creationId xmlns:a16="http://schemas.microsoft.com/office/drawing/2014/main" id="{8C4627E0-E851-46A0-BC4A-450B39214E0F}"/>
              </a:ext>
            </a:extLst>
          </p:cNvPr>
          <p:cNvGraphicFramePr>
            <a:graphicFrameLocks noGrp="1"/>
          </p:cNvGraphicFramePr>
          <p:nvPr>
            <p:extLst>
              <p:ext uri="{D42A27DB-BD31-4B8C-83A1-F6EECF244321}">
                <p14:modId xmlns:p14="http://schemas.microsoft.com/office/powerpoint/2010/main" val="2765283974"/>
              </p:ext>
            </p:extLst>
          </p:nvPr>
        </p:nvGraphicFramePr>
        <p:xfrm>
          <a:off x="3588647" y="1766003"/>
          <a:ext cx="5028580" cy="2428309"/>
        </p:xfrm>
        <a:graphic>
          <a:graphicData uri="http://schemas.openxmlformats.org/drawingml/2006/table">
            <a:tbl>
              <a:tblPr firstRow="1" firstCol="1" bandRow="1"/>
              <a:tblGrid>
                <a:gridCol w="536368">
                  <a:extLst>
                    <a:ext uri="{9D8B030D-6E8A-4147-A177-3AD203B41FA5}">
                      <a16:colId xmlns:a16="http://schemas.microsoft.com/office/drawing/2014/main" val="1329134403"/>
                    </a:ext>
                  </a:extLst>
                </a:gridCol>
                <a:gridCol w="374351">
                  <a:extLst>
                    <a:ext uri="{9D8B030D-6E8A-4147-A177-3AD203B41FA5}">
                      <a16:colId xmlns:a16="http://schemas.microsoft.com/office/drawing/2014/main" val="3626366313"/>
                    </a:ext>
                  </a:extLst>
                </a:gridCol>
                <a:gridCol w="374351">
                  <a:extLst>
                    <a:ext uri="{9D8B030D-6E8A-4147-A177-3AD203B41FA5}">
                      <a16:colId xmlns:a16="http://schemas.microsoft.com/office/drawing/2014/main" val="4054538409"/>
                    </a:ext>
                  </a:extLst>
                </a:gridCol>
                <a:gridCol w="374351">
                  <a:extLst>
                    <a:ext uri="{9D8B030D-6E8A-4147-A177-3AD203B41FA5}">
                      <a16:colId xmlns:a16="http://schemas.microsoft.com/office/drawing/2014/main" val="4251889680"/>
                    </a:ext>
                  </a:extLst>
                </a:gridCol>
                <a:gridCol w="374351">
                  <a:extLst>
                    <a:ext uri="{9D8B030D-6E8A-4147-A177-3AD203B41FA5}">
                      <a16:colId xmlns:a16="http://schemas.microsoft.com/office/drawing/2014/main" val="697784142"/>
                    </a:ext>
                  </a:extLst>
                </a:gridCol>
                <a:gridCol w="374351">
                  <a:extLst>
                    <a:ext uri="{9D8B030D-6E8A-4147-A177-3AD203B41FA5}">
                      <a16:colId xmlns:a16="http://schemas.microsoft.com/office/drawing/2014/main" val="4213956941"/>
                    </a:ext>
                  </a:extLst>
                </a:gridCol>
                <a:gridCol w="374351">
                  <a:extLst>
                    <a:ext uri="{9D8B030D-6E8A-4147-A177-3AD203B41FA5}">
                      <a16:colId xmlns:a16="http://schemas.microsoft.com/office/drawing/2014/main" val="1527636882"/>
                    </a:ext>
                  </a:extLst>
                </a:gridCol>
                <a:gridCol w="374351">
                  <a:extLst>
                    <a:ext uri="{9D8B030D-6E8A-4147-A177-3AD203B41FA5}">
                      <a16:colId xmlns:a16="http://schemas.microsoft.com/office/drawing/2014/main" val="3371698510"/>
                    </a:ext>
                  </a:extLst>
                </a:gridCol>
                <a:gridCol w="374351">
                  <a:extLst>
                    <a:ext uri="{9D8B030D-6E8A-4147-A177-3AD203B41FA5}">
                      <a16:colId xmlns:a16="http://schemas.microsoft.com/office/drawing/2014/main" val="594313061"/>
                    </a:ext>
                  </a:extLst>
                </a:gridCol>
                <a:gridCol w="374351">
                  <a:extLst>
                    <a:ext uri="{9D8B030D-6E8A-4147-A177-3AD203B41FA5}">
                      <a16:colId xmlns:a16="http://schemas.microsoft.com/office/drawing/2014/main" val="2080244594"/>
                    </a:ext>
                  </a:extLst>
                </a:gridCol>
                <a:gridCol w="374351">
                  <a:extLst>
                    <a:ext uri="{9D8B030D-6E8A-4147-A177-3AD203B41FA5}">
                      <a16:colId xmlns:a16="http://schemas.microsoft.com/office/drawing/2014/main" val="1746245569"/>
                    </a:ext>
                  </a:extLst>
                </a:gridCol>
                <a:gridCol w="374351">
                  <a:extLst>
                    <a:ext uri="{9D8B030D-6E8A-4147-A177-3AD203B41FA5}">
                      <a16:colId xmlns:a16="http://schemas.microsoft.com/office/drawing/2014/main" val="784394397"/>
                    </a:ext>
                  </a:extLst>
                </a:gridCol>
                <a:gridCol w="374351">
                  <a:extLst>
                    <a:ext uri="{9D8B030D-6E8A-4147-A177-3AD203B41FA5}">
                      <a16:colId xmlns:a16="http://schemas.microsoft.com/office/drawing/2014/main" val="235790975"/>
                    </a:ext>
                  </a:extLst>
                </a:gridCol>
              </a:tblGrid>
              <a:tr h="181953">
                <a:tc>
                  <a:txBody>
                    <a:bodyPr/>
                    <a:lstStyle/>
                    <a:p>
                      <a:endParaRPr lang="da-DK" sz="1000">
                        <a:effectLst/>
                        <a:latin typeface="Times New Roman" panose="02020603050405020304" pitchFamily="18" charset="0"/>
                      </a:endParaRPr>
                    </a:p>
                  </a:txBody>
                  <a:tcPr marL="44450" marR="44450" marT="0" marB="0" anchor="ctr">
                    <a:lnL>
                      <a:noFill/>
                    </a:lnL>
                    <a:lnR>
                      <a:noFill/>
                    </a:lnR>
                    <a:lnT w="12700" cap="flat" cmpd="sng" algn="ctr">
                      <a:solidFill>
                        <a:srgbClr val="7F9C90"/>
                      </a:solidFill>
                      <a:prstDash val="solid"/>
                      <a:round/>
                      <a:headEnd type="none" w="med" len="med"/>
                      <a:tailEnd type="none" w="med" len="med"/>
                    </a:lnT>
                    <a:lnB>
                      <a:noFill/>
                    </a:lnB>
                  </a:tcPr>
                </a:tc>
                <a:tc gridSpan="6">
                  <a:txBody>
                    <a:bodyPr/>
                    <a:lstStyle/>
                    <a:p>
                      <a:pPr algn="ctr"/>
                      <a:r>
                        <a:rPr lang="en-GB" sz="800" spc="-10">
                          <a:effectLst/>
                          <a:latin typeface="FrankfurtGothic"/>
                          <a:ea typeface="Times New Roman" panose="02020603050405020304" pitchFamily="18" charset="0"/>
                          <a:cs typeface="Times New Roman" panose="02020603050405020304" pitchFamily="18" charset="0"/>
                        </a:rPr>
                        <a:t>Exports</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lnL>
                      <a:noFill/>
                    </a:lnL>
                    <a:lnR w="12700" cap="flat" cmpd="sng" algn="ctr">
                      <a:solidFill>
                        <a:srgbClr val="7F9C90"/>
                      </a:solidFill>
                      <a:prstDash val="solid"/>
                      <a:round/>
                      <a:headEnd type="none" w="med" len="med"/>
                      <a:tailEnd type="none" w="med" len="med"/>
                    </a:lnR>
                    <a:lnT w="12700" cap="flat" cmpd="sng" algn="ctr">
                      <a:solidFill>
                        <a:srgbClr val="7F9C90"/>
                      </a:solidFill>
                      <a:prstDash val="solid"/>
                      <a:round/>
                      <a:headEnd type="none" w="med" len="med"/>
                      <a:tailEnd type="none" w="med" len="med"/>
                    </a:lnT>
                    <a:lnB>
                      <a:noFill/>
                    </a:lnB>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gridSpan="6">
                  <a:txBody>
                    <a:bodyPr/>
                    <a:lstStyle/>
                    <a:p>
                      <a:pPr algn="ctr"/>
                      <a:r>
                        <a:rPr lang="en-GB" sz="800" spc="-10">
                          <a:effectLst/>
                          <a:latin typeface="FrankfurtGothic"/>
                          <a:ea typeface="Times New Roman" panose="02020603050405020304" pitchFamily="18" charset="0"/>
                          <a:cs typeface="Times New Roman" panose="02020603050405020304" pitchFamily="18" charset="0"/>
                        </a:rPr>
                        <a:t>Imports</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lnL w="12700" cap="flat" cmpd="sng" algn="ctr">
                      <a:solidFill>
                        <a:srgbClr val="7F9C90"/>
                      </a:solidFill>
                      <a:prstDash val="solid"/>
                      <a:round/>
                      <a:headEnd type="none" w="med" len="med"/>
                      <a:tailEnd type="none" w="med" len="med"/>
                    </a:lnL>
                    <a:lnR>
                      <a:noFill/>
                    </a:lnR>
                    <a:lnT w="12700" cap="flat" cmpd="sng" algn="ctr">
                      <a:solidFill>
                        <a:srgbClr val="7F9C90"/>
                      </a:solidFill>
                      <a:prstDash val="solid"/>
                      <a:round/>
                      <a:headEnd type="none" w="med" len="med"/>
                      <a:tailEnd type="none" w="med" len="med"/>
                    </a:lnT>
                    <a:lnB>
                      <a:noFill/>
                    </a:lnB>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extLst>
                  <a:ext uri="{0D108BD9-81ED-4DB2-BD59-A6C34878D82A}">
                    <a16:rowId xmlns:a16="http://schemas.microsoft.com/office/drawing/2014/main" val="161659480"/>
                  </a:ext>
                </a:extLst>
              </a:tr>
              <a:tr h="181953">
                <a:tc>
                  <a:txBody>
                    <a:bodyPr/>
                    <a:lstStyle/>
                    <a:p>
                      <a:endParaRPr lang="da-DK" sz="1000">
                        <a:effectLst/>
                        <a:latin typeface="Times New Roman" panose="02020603050405020304" pitchFamily="18" charset="0"/>
                      </a:endParaRPr>
                    </a:p>
                  </a:txBody>
                  <a:tcPr marL="44450" marR="44450" marT="0" marB="0">
                    <a:lnL>
                      <a:noFill/>
                    </a:lnL>
                    <a:lnR>
                      <a:noFill/>
                    </a:lnR>
                    <a:lnT>
                      <a:noFill/>
                    </a:lnT>
                    <a:lnB w="12700" cap="flat" cmpd="sng" algn="ctr">
                      <a:solidFill>
                        <a:srgbClr val="7F9C90"/>
                      </a:solidFill>
                      <a:prstDash val="solid"/>
                      <a:round/>
                      <a:headEnd type="none" w="med" len="med"/>
                      <a:tailEnd type="none" w="med" len="med"/>
                    </a:lnB>
                  </a:tcPr>
                </a:tc>
                <a:tc>
                  <a:txBody>
                    <a:bodyPr/>
                    <a:lstStyle/>
                    <a:p>
                      <a:pPr algn="ctr"/>
                      <a:r>
                        <a:rPr lang="en-GB" sz="800" spc="-10">
                          <a:effectLst/>
                          <a:latin typeface="FrankfurtGothic"/>
                          <a:ea typeface="Times New Roman" panose="02020603050405020304" pitchFamily="18" charset="0"/>
                          <a:cs typeface="Times New Roman" panose="02020603050405020304" pitchFamily="18" charset="0"/>
                        </a:rPr>
                        <a:t>1950</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lnL>
                      <a:noFill/>
                    </a:lnL>
                    <a:lnR>
                      <a:noFill/>
                    </a:lnR>
                    <a:lnT>
                      <a:noFill/>
                    </a:lnT>
                    <a:lnB w="12700" cap="flat" cmpd="sng" algn="ctr">
                      <a:solidFill>
                        <a:srgbClr val="7F9C90"/>
                      </a:solidFill>
                      <a:prstDash val="solid"/>
                      <a:round/>
                      <a:headEnd type="none" w="med" len="med"/>
                      <a:tailEnd type="none" w="med" len="med"/>
                    </a:lnB>
                  </a:tcPr>
                </a:tc>
                <a:tc>
                  <a:txBody>
                    <a:bodyPr/>
                    <a:lstStyle/>
                    <a:p>
                      <a:pPr algn="ctr"/>
                      <a:r>
                        <a:rPr lang="en-GB" sz="800" spc="-10">
                          <a:effectLst/>
                          <a:latin typeface="FrankfurtGothic"/>
                          <a:ea typeface="Times New Roman" panose="02020603050405020304" pitchFamily="18" charset="0"/>
                          <a:cs typeface="Times New Roman" panose="02020603050405020304" pitchFamily="18" charset="0"/>
                        </a:rPr>
                        <a:t>1965</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lnL>
                      <a:noFill/>
                    </a:lnL>
                    <a:lnR>
                      <a:noFill/>
                    </a:lnR>
                    <a:lnT>
                      <a:noFill/>
                    </a:lnT>
                    <a:lnB w="12700" cap="flat" cmpd="sng" algn="ctr">
                      <a:solidFill>
                        <a:srgbClr val="7F9C90"/>
                      </a:solidFill>
                      <a:prstDash val="solid"/>
                      <a:round/>
                      <a:headEnd type="none" w="med" len="med"/>
                      <a:tailEnd type="none" w="med" len="med"/>
                    </a:lnB>
                  </a:tcPr>
                </a:tc>
                <a:tc>
                  <a:txBody>
                    <a:bodyPr/>
                    <a:lstStyle/>
                    <a:p>
                      <a:pPr algn="ctr"/>
                      <a:r>
                        <a:rPr lang="en-GB" sz="800" spc="-10">
                          <a:effectLst/>
                          <a:latin typeface="FrankfurtGothic"/>
                          <a:ea typeface="Times New Roman" panose="02020603050405020304" pitchFamily="18" charset="0"/>
                          <a:cs typeface="Times New Roman" panose="02020603050405020304" pitchFamily="18" charset="0"/>
                        </a:rPr>
                        <a:t>1980</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lnL>
                      <a:noFill/>
                    </a:lnL>
                    <a:lnR>
                      <a:noFill/>
                    </a:lnR>
                    <a:lnT>
                      <a:noFill/>
                    </a:lnT>
                    <a:lnB w="12700" cap="flat" cmpd="sng" algn="ctr">
                      <a:solidFill>
                        <a:srgbClr val="7F9C90"/>
                      </a:solidFill>
                      <a:prstDash val="solid"/>
                      <a:round/>
                      <a:headEnd type="none" w="med" len="med"/>
                      <a:tailEnd type="none" w="med" len="med"/>
                    </a:lnB>
                  </a:tcPr>
                </a:tc>
                <a:tc>
                  <a:txBody>
                    <a:bodyPr/>
                    <a:lstStyle/>
                    <a:p>
                      <a:pPr algn="ctr"/>
                      <a:r>
                        <a:rPr lang="en-GB" sz="800" spc="-10">
                          <a:effectLst/>
                          <a:latin typeface="FrankfurtGothic"/>
                          <a:ea typeface="Times New Roman" panose="02020603050405020304" pitchFamily="18" charset="0"/>
                          <a:cs typeface="Times New Roman" panose="02020603050405020304" pitchFamily="18" charset="0"/>
                        </a:rPr>
                        <a:t>1995</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lnL>
                      <a:noFill/>
                    </a:lnL>
                    <a:lnR>
                      <a:noFill/>
                    </a:lnR>
                    <a:lnT>
                      <a:noFill/>
                    </a:lnT>
                    <a:lnB w="12700" cap="flat" cmpd="sng" algn="ctr">
                      <a:solidFill>
                        <a:srgbClr val="7F9C90"/>
                      </a:solidFill>
                      <a:prstDash val="solid"/>
                      <a:round/>
                      <a:headEnd type="none" w="med" len="med"/>
                      <a:tailEnd type="none" w="med" len="med"/>
                    </a:lnB>
                  </a:tcPr>
                </a:tc>
                <a:tc>
                  <a:txBody>
                    <a:bodyPr/>
                    <a:lstStyle/>
                    <a:p>
                      <a:pPr algn="ctr"/>
                      <a:r>
                        <a:rPr lang="en-GB" sz="800" spc="-10">
                          <a:effectLst/>
                          <a:latin typeface="FrankfurtGothic"/>
                          <a:ea typeface="Times New Roman" panose="02020603050405020304" pitchFamily="18" charset="0"/>
                          <a:cs typeface="Times New Roman" panose="02020603050405020304" pitchFamily="18" charset="0"/>
                        </a:rPr>
                        <a:t>2010</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lnL>
                      <a:noFill/>
                    </a:lnL>
                    <a:lnR>
                      <a:noFill/>
                    </a:lnR>
                    <a:lnT>
                      <a:noFill/>
                    </a:lnT>
                    <a:lnB w="12700" cap="flat" cmpd="sng" algn="ctr">
                      <a:solidFill>
                        <a:srgbClr val="7F9C90"/>
                      </a:solidFill>
                      <a:prstDash val="solid"/>
                      <a:round/>
                      <a:headEnd type="none" w="med" len="med"/>
                      <a:tailEnd type="none" w="med" len="med"/>
                    </a:lnB>
                  </a:tcPr>
                </a:tc>
                <a:tc>
                  <a:txBody>
                    <a:bodyPr/>
                    <a:lstStyle/>
                    <a:p>
                      <a:pPr algn="ctr"/>
                      <a:r>
                        <a:rPr lang="en-GB" sz="800" spc="-10">
                          <a:effectLst/>
                          <a:latin typeface="FrankfurtGothic"/>
                          <a:ea typeface="Times New Roman" panose="02020603050405020304" pitchFamily="18" charset="0"/>
                          <a:cs typeface="Times New Roman" panose="02020603050405020304" pitchFamily="18" charset="0"/>
                        </a:rPr>
                        <a:t>2019</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lnL>
                      <a:noFill/>
                    </a:lnL>
                    <a:lnR w="12700" cap="flat" cmpd="sng" algn="ctr">
                      <a:solidFill>
                        <a:srgbClr val="7F9C90"/>
                      </a:solidFill>
                      <a:prstDash val="solid"/>
                      <a:round/>
                      <a:headEnd type="none" w="med" len="med"/>
                      <a:tailEnd type="none" w="med" len="med"/>
                    </a:lnR>
                    <a:lnT>
                      <a:noFill/>
                    </a:lnT>
                    <a:lnB w="12700" cap="flat" cmpd="sng" algn="ctr">
                      <a:solidFill>
                        <a:srgbClr val="7F9C90"/>
                      </a:solidFill>
                      <a:prstDash val="solid"/>
                      <a:round/>
                      <a:headEnd type="none" w="med" len="med"/>
                      <a:tailEnd type="none" w="med" len="med"/>
                    </a:lnB>
                  </a:tcPr>
                </a:tc>
                <a:tc>
                  <a:txBody>
                    <a:bodyPr/>
                    <a:lstStyle/>
                    <a:p>
                      <a:pPr algn="ctr"/>
                      <a:r>
                        <a:rPr lang="en-GB" sz="800" spc="-10">
                          <a:effectLst/>
                          <a:latin typeface="FrankfurtGothic"/>
                          <a:ea typeface="Times New Roman" panose="02020603050405020304" pitchFamily="18" charset="0"/>
                          <a:cs typeface="Times New Roman" panose="02020603050405020304" pitchFamily="18" charset="0"/>
                        </a:rPr>
                        <a:t>1950</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lnL w="12700" cap="flat" cmpd="sng" algn="ctr">
                      <a:solidFill>
                        <a:srgbClr val="7F9C90"/>
                      </a:solidFill>
                      <a:prstDash val="solid"/>
                      <a:round/>
                      <a:headEnd type="none" w="med" len="med"/>
                      <a:tailEnd type="none" w="med" len="med"/>
                    </a:lnL>
                    <a:lnR>
                      <a:noFill/>
                    </a:lnR>
                    <a:lnT>
                      <a:noFill/>
                    </a:lnT>
                    <a:lnB w="12700" cap="flat" cmpd="sng" algn="ctr">
                      <a:solidFill>
                        <a:srgbClr val="7F9C90"/>
                      </a:solidFill>
                      <a:prstDash val="solid"/>
                      <a:round/>
                      <a:headEnd type="none" w="med" len="med"/>
                      <a:tailEnd type="none" w="med" len="med"/>
                    </a:lnB>
                  </a:tcPr>
                </a:tc>
                <a:tc>
                  <a:txBody>
                    <a:bodyPr/>
                    <a:lstStyle/>
                    <a:p>
                      <a:pPr algn="ctr"/>
                      <a:r>
                        <a:rPr lang="en-GB" sz="800" spc="-10">
                          <a:effectLst/>
                          <a:latin typeface="FrankfurtGothic"/>
                          <a:ea typeface="Times New Roman" panose="02020603050405020304" pitchFamily="18" charset="0"/>
                          <a:cs typeface="Times New Roman" panose="02020603050405020304" pitchFamily="18" charset="0"/>
                        </a:rPr>
                        <a:t>1965</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lnL>
                      <a:noFill/>
                    </a:lnL>
                    <a:lnR>
                      <a:noFill/>
                    </a:lnR>
                    <a:lnT>
                      <a:noFill/>
                    </a:lnT>
                    <a:lnB w="12700" cap="flat" cmpd="sng" algn="ctr">
                      <a:solidFill>
                        <a:srgbClr val="7F9C90"/>
                      </a:solidFill>
                      <a:prstDash val="solid"/>
                      <a:round/>
                      <a:headEnd type="none" w="med" len="med"/>
                      <a:tailEnd type="none" w="med" len="med"/>
                    </a:lnB>
                  </a:tcPr>
                </a:tc>
                <a:tc>
                  <a:txBody>
                    <a:bodyPr/>
                    <a:lstStyle/>
                    <a:p>
                      <a:pPr algn="ctr"/>
                      <a:r>
                        <a:rPr lang="en-GB" sz="800" spc="-10">
                          <a:effectLst/>
                          <a:latin typeface="FrankfurtGothic"/>
                          <a:ea typeface="Times New Roman" panose="02020603050405020304" pitchFamily="18" charset="0"/>
                          <a:cs typeface="Times New Roman" panose="02020603050405020304" pitchFamily="18" charset="0"/>
                        </a:rPr>
                        <a:t>1980</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lnL>
                      <a:noFill/>
                    </a:lnL>
                    <a:lnR>
                      <a:noFill/>
                    </a:lnR>
                    <a:lnT>
                      <a:noFill/>
                    </a:lnT>
                    <a:lnB w="12700" cap="flat" cmpd="sng" algn="ctr">
                      <a:solidFill>
                        <a:srgbClr val="7F9C90"/>
                      </a:solidFill>
                      <a:prstDash val="solid"/>
                      <a:round/>
                      <a:headEnd type="none" w="med" len="med"/>
                      <a:tailEnd type="none" w="med" len="med"/>
                    </a:lnB>
                  </a:tcPr>
                </a:tc>
                <a:tc>
                  <a:txBody>
                    <a:bodyPr/>
                    <a:lstStyle/>
                    <a:p>
                      <a:pPr algn="ctr"/>
                      <a:r>
                        <a:rPr lang="en-GB" sz="800" spc="-10">
                          <a:effectLst/>
                          <a:latin typeface="FrankfurtGothic"/>
                          <a:ea typeface="Times New Roman" panose="02020603050405020304" pitchFamily="18" charset="0"/>
                          <a:cs typeface="Times New Roman" panose="02020603050405020304" pitchFamily="18" charset="0"/>
                        </a:rPr>
                        <a:t>1995</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lnL>
                      <a:noFill/>
                    </a:lnL>
                    <a:lnR>
                      <a:noFill/>
                    </a:lnR>
                    <a:lnT>
                      <a:noFill/>
                    </a:lnT>
                    <a:lnB w="12700" cap="flat" cmpd="sng" algn="ctr">
                      <a:solidFill>
                        <a:srgbClr val="7F9C90"/>
                      </a:solidFill>
                      <a:prstDash val="solid"/>
                      <a:round/>
                      <a:headEnd type="none" w="med" len="med"/>
                      <a:tailEnd type="none" w="med" len="med"/>
                    </a:lnB>
                  </a:tcPr>
                </a:tc>
                <a:tc>
                  <a:txBody>
                    <a:bodyPr/>
                    <a:lstStyle/>
                    <a:p>
                      <a:pPr algn="ctr"/>
                      <a:r>
                        <a:rPr lang="en-GB" sz="800" spc="-10">
                          <a:effectLst/>
                          <a:latin typeface="FrankfurtGothic"/>
                          <a:ea typeface="Times New Roman" panose="02020603050405020304" pitchFamily="18" charset="0"/>
                          <a:cs typeface="Times New Roman" panose="02020603050405020304" pitchFamily="18" charset="0"/>
                        </a:rPr>
                        <a:t>2010</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lnL>
                      <a:noFill/>
                    </a:lnL>
                    <a:lnR>
                      <a:noFill/>
                    </a:lnR>
                    <a:lnT>
                      <a:noFill/>
                    </a:lnT>
                    <a:lnB w="12700" cap="flat" cmpd="sng" algn="ctr">
                      <a:solidFill>
                        <a:srgbClr val="7F9C90"/>
                      </a:solidFill>
                      <a:prstDash val="solid"/>
                      <a:round/>
                      <a:headEnd type="none" w="med" len="med"/>
                      <a:tailEnd type="none" w="med" len="med"/>
                    </a:lnB>
                  </a:tcPr>
                </a:tc>
                <a:tc>
                  <a:txBody>
                    <a:bodyPr/>
                    <a:lstStyle/>
                    <a:p>
                      <a:pPr algn="ctr"/>
                      <a:r>
                        <a:rPr lang="en-GB" sz="800" spc="-10">
                          <a:effectLst/>
                          <a:latin typeface="FrankfurtGothic"/>
                          <a:ea typeface="Times New Roman" panose="02020603050405020304" pitchFamily="18" charset="0"/>
                          <a:cs typeface="Times New Roman" panose="02020603050405020304" pitchFamily="18" charset="0"/>
                        </a:rPr>
                        <a:t>2019</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lnL>
                      <a:noFill/>
                    </a:lnL>
                    <a:lnR>
                      <a:noFill/>
                    </a:lnR>
                    <a:lnT>
                      <a:noFill/>
                    </a:lnT>
                    <a:lnB w="12700" cap="flat" cmpd="sng" algn="ctr">
                      <a:solidFill>
                        <a:srgbClr val="7F9C90"/>
                      </a:solidFill>
                      <a:prstDash val="solid"/>
                      <a:round/>
                      <a:headEnd type="none" w="med" len="med"/>
                      <a:tailEnd type="none" w="med" len="med"/>
                    </a:lnB>
                  </a:tcPr>
                </a:tc>
                <a:extLst>
                  <a:ext uri="{0D108BD9-81ED-4DB2-BD59-A6C34878D82A}">
                    <a16:rowId xmlns:a16="http://schemas.microsoft.com/office/drawing/2014/main" val="2650519677"/>
                  </a:ext>
                </a:extLst>
              </a:tr>
              <a:tr h="145562">
                <a:tc>
                  <a:txBody>
                    <a:bodyPr/>
                    <a:lstStyle/>
                    <a:p>
                      <a:r>
                        <a:rPr lang="en-GB" sz="800" spc="-10">
                          <a:effectLst/>
                          <a:latin typeface="FrankfurtGothic"/>
                          <a:ea typeface="Times New Roman" panose="02020603050405020304" pitchFamily="18" charset="0"/>
                          <a:cs typeface="Times New Roman" panose="02020603050405020304" pitchFamily="18" charset="0"/>
                        </a:rPr>
                        <a:t>Eurozone</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7F9C90"/>
                      </a:solidFill>
                      <a:prstDash val="solid"/>
                      <a:round/>
                      <a:headEnd type="none" w="med" len="med"/>
                      <a:tailEnd type="none" w="med" len="med"/>
                    </a:lnT>
                    <a:lnB>
                      <a:noFill/>
                    </a:lnB>
                  </a:tcPr>
                </a:tc>
                <a:tc>
                  <a:txBody>
                    <a:bodyPr/>
                    <a:lstStyle/>
                    <a:p>
                      <a:pPr algn="r"/>
                      <a:r>
                        <a:rPr lang="en-GB" sz="800" spc="-10">
                          <a:effectLst/>
                          <a:latin typeface="FrankfurtGothic"/>
                          <a:ea typeface="Times New Roman" panose="02020603050405020304" pitchFamily="18" charset="0"/>
                          <a:cs typeface="Times New Roman" panose="02020603050405020304" pitchFamily="18" charset="0"/>
                        </a:rPr>
                        <a:t>32</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7F9C90"/>
                      </a:solidFill>
                      <a:prstDash val="solid"/>
                      <a:round/>
                      <a:headEnd type="none" w="med" len="med"/>
                      <a:tailEnd type="none" w="med" len="med"/>
                    </a:lnT>
                    <a:lnB>
                      <a:noFill/>
                    </a:lnB>
                  </a:tcPr>
                </a:tc>
                <a:tc>
                  <a:txBody>
                    <a:bodyPr/>
                    <a:lstStyle/>
                    <a:p>
                      <a:pPr algn="r"/>
                      <a:r>
                        <a:rPr lang="en-GB" sz="800" spc="-10">
                          <a:effectLst/>
                          <a:latin typeface="FrankfurtGothic"/>
                          <a:ea typeface="Times New Roman" panose="02020603050405020304" pitchFamily="18" charset="0"/>
                          <a:cs typeface="Times New Roman" panose="02020603050405020304" pitchFamily="18" charset="0"/>
                        </a:rPr>
                        <a:t>31</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7F9C90"/>
                      </a:solidFill>
                      <a:prstDash val="solid"/>
                      <a:round/>
                      <a:headEnd type="none" w="med" len="med"/>
                      <a:tailEnd type="none" w="med" len="med"/>
                    </a:lnT>
                    <a:lnB>
                      <a:noFill/>
                    </a:lnB>
                  </a:tcPr>
                </a:tc>
                <a:tc>
                  <a:txBody>
                    <a:bodyPr/>
                    <a:lstStyle/>
                    <a:p>
                      <a:pPr algn="r"/>
                      <a:r>
                        <a:rPr lang="en-GB" sz="800" spc="-10">
                          <a:effectLst/>
                          <a:latin typeface="FrankfurtGothic"/>
                          <a:ea typeface="Times New Roman" panose="02020603050405020304" pitchFamily="18" charset="0"/>
                          <a:cs typeface="Times New Roman" panose="02020603050405020304" pitchFamily="18" charset="0"/>
                        </a:rPr>
                        <a:t>41</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7F9C90"/>
                      </a:solidFill>
                      <a:prstDash val="solid"/>
                      <a:round/>
                      <a:headEnd type="none" w="med" len="med"/>
                      <a:tailEnd type="none" w="med" len="med"/>
                    </a:lnT>
                    <a:lnB>
                      <a:noFill/>
                    </a:lnB>
                  </a:tcPr>
                </a:tc>
                <a:tc>
                  <a:txBody>
                    <a:bodyPr/>
                    <a:lstStyle/>
                    <a:p>
                      <a:pPr algn="r"/>
                      <a:r>
                        <a:rPr lang="en-GB" sz="800" spc="-10">
                          <a:effectLst/>
                          <a:latin typeface="FrankfurtGothic"/>
                          <a:ea typeface="Times New Roman" panose="02020603050405020304" pitchFamily="18" charset="0"/>
                          <a:cs typeface="Times New Roman" panose="02020603050405020304" pitchFamily="18" charset="0"/>
                        </a:rPr>
                        <a:t>48</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7F9C90"/>
                      </a:solidFill>
                      <a:prstDash val="solid"/>
                      <a:round/>
                      <a:headEnd type="none" w="med" len="med"/>
                      <a:tailEnd type="none" w="med" len="med"/>
                    </a:lnT>
                    <a:lnB>
                      <a:noFill/>
                    </a:lnB>
                  </a:tcPr>
                </a:tc>
                <a:tc>
                  <a:txBody>
                    <a:bodyPr/>
                    <a:lstStyle/>
                    <a:p>
                      <a:pPr algn="r"/>
                      <a:r>
                        <a:rPr lang="en-GB" sz="800" spc="-10">
                          <a:effectLst/>
                          <a:latin typeface="FrankfurtGothic"/>
                          <a:ea typeface="Times New Roman" panose="02020603050405020304" pitchFamily="18" charset="0"/>
                          <a:cs typeface="Times New Roman" panose="02020603050405020304" pitchFamily="18" charset="0"/>
                        </a:rPr>
                        <a:t>40</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7F9C90"/>
                      </a:solidFill>
                      <a:prstDash val="solid"/>
                      <a:round/>
                      <a:headEnd type="none" w="med" len="med"/>
                      <a:tailEnd type="none" w="med" len="med"/>
                    </a:lnT>
                    <a:lnB>
                      <a:noFill/>
                    </a:lnB>
                  </a:tcPr>
                </a:tc>
                <a:tc>
                  <a:txBody>
                    <a:bodyPr/>
                    <a:lstStyle/>
                    <a:p>
                      <a:pPr algn="r"/>
                      <a:r>
                        <a:rPr lang="en-GB" sz="800" spc="-10">
                          <a:effectLst/>
                          <a:latin typeface="FrankfurtGothic"/>
                          <a:ea typeface="Times New Roman" panose="02020603050405020304" pitchFamily="18" charset="0"/>
                          <a:cs typeface="Times New Roman" panose="02020603050405020304" pitchFamily="18" charset="0"/>
                        </a:rPr>
                        <a:t>36</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nchor="b">
                    <a:lnL>
                      <a:noFill/>
                    </a:lnL>
                    <a:lnR w="12700" cap="flat" cmpd="sng" algn="ctr">
                      <a:solidFill>
                        <a:srgbClr val="7F9C90"/>
                      </a:solidFill>
                      <a:prstDash val="solid"/>
                      <a:round/>
                      <a:headEnd type="none" w="med" len="med"/>
                      <a:tailEnd type="none" w="med" len="med"/>
                    </a:lnR>
                    <a:lnT w="12700" cap="flat" cmpd="sng" algn="ctr">
                      <a:solidFill>
                        <a:srgbClr val="7F9C90"/>
                      </a:solidFill>
                      <a:prstDash val="solid"/>
                      <a:round/>
                      <a:headEnd type="none" w="med" len="med"/>
                      <a:tailEnd type="none" w="med" len="med"/>
                    </a:lnT>
                    <a:lnB>
                      <a:noFill/>
                    </a:lnB>
                  </a:tcPr>
                </a:tc>
                <a:tc>
                  <a:txBody>
                    <a:bodyPr/>
                    <a:lstStyle/>
                    <a:p>
                      <a:pPr algn="r"/>
                      <a:r>
                        <a:rPr lang="en-GB" sz="800" spc="-10">
                          <a:effectLst/>
                          <a:latin typeface="FrankfurtGothic"/>
                          <a:ea typeface="Times New Roman" panose="02020603050405020304" pitchFamily="18" charset="0"/>
                          <a:cs typeface="Times New Roman" panose="02020603050405020304" pitchFamily="18" charset="0"/>
                        </a:rPr>
                        <a:t>33</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7F9C90"/>
                      </a:solidFill>
                      <a:prstDash val="solid"/>
                      <a:round/>
                      <a:headEnd type="none" w="med" len="med"/>
                      <a:tailEnd type="none" w="med" len="med"/>
                    </a:lnL>
                    <a:lnR>
                      <a:noFill/>
                    </a:lnR>
                    <a:lnT w="12700" cap="flat" cmpd="sng" algn="ctr">
                      <a:solidFill>
                        <a:srgbClr val="7F9C90"/>
                      </a:solidFill>
                      <a:prstDash val="solid"/>
                      <a:round/>
                      <a:headEnd type="none" w="med" len="med"/>
                      <a:tailEnd type="none" w="med" len="med"/>
                    </a:lnT>
                    <a:lnB>
                      <a:noFill/>
                    </a:lnB>
                  </a:tcPr>
                </a:tc>
                <a:tc>
                  <a:txBody>
                    <a:bodyPr/>
                    <a:lstStyle/>
                    <a:p>
                      <a:pPr algn="r"/>
                      <a:r>
                        <a:rPr lang="en-GB" sz="800" spc="-10">
                          <a:effectLst/>
                          <a:latin typeface="FrankfurtGothic"/>
                          <a:ea typeface="Times New Roman" panose="02020603050405020304" pitchFamily="18" charset="0"/>
                          <a:cs typeface="Times New Roman" panose="02020603050405020304" pitchFamily="18" charset="0"/>
                        </a:rPr>
                        <a:t>41</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7F9C90"/>
                      </a:solidFill>
                      <a:prstDash val="solid"/>
                      <a:round/>
                      <a:headEnd type="none" w="med" len="med"/>
                      <a:tailEnd type="none" w="med" len="med"/>
                    </a:lnT>
                    <a:lnB>
                      <a:noFill/>
                    </a:lnB>
                  </a:tcPr>
                </a:tc>
                <a:tc>
                  <a:txBody>
                    <a:bodyPr/>
                    <a:lstStyle/>
                    <a:p>
                      <a:pPr algn="r"/>
                      <a:r>
                        <a:rPr lang="en-GB" sz="800" spc="-10">
                          <a:effectLst/>
                          <a:latin typeface="FrankfurtGothic"/>
                          <a:ea typeface="Times New Roman" panose="02020603050405020304" pitchFamily="18" charset="0"/>
                          <a:cs typeface="Times New Roman" panose="02020603050405020304" pitchFamily="18" charset="0"/>
                        </a:rPr>
                        <a:t>43</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7F9C90"/>
                      </a:solidFill>
                      <a:prstDash val="solid"/>
                      <a:round/>
                      <a:headEnd type="none" w="med" len="med"/>
                      <a:tailEnd type="none" w="med" len="med"/>
                    </a:lnT>
                    <a:lnB>
                      <a:noFill/>
                    </a:lnB>
                  </a:tcPr>
                </a:tc>
                <a:tc>
                  <a:txBody>
                    <a:bodyPr/>
                    <a:lstStyle/>
                    <a:p>
                      <a:pPr algn="r"/>
                      <a:r>
                        <a:rPr lang="en-GB" sz="800" spc="-10">
                          <a:effectLst/>
                          <a:latin typeface="FrankfurtGothic"/>
                          <a:ea typeface="Times New Roman" panose="02020603050405020304" pitchFamily="18" charset="0"/>
                          <a:cs typeface="Times New Roman" panose="02020603050405020304" pitchFamily="18" charset="0"/>
                        </a:rPr>
                        <a:t>52</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7F9C90"/>
                      </a:solidFill>
                      <a:prstDash val="solid"/>
                      <a:round/>
                      <a:headEnd type="none" w="med" len="med"/>
                      <a:tailEnd type="none" w="med" len="med"/>
                    </a:lnT>
                    <a:lnB>
                      <a:noFill/>
                    </a:lnB>
                  </a:tcPr>
                </a:tc>
                <a:tc>
                  <a:txBody>
                    <a:bodyPr/>
                    <a:lstStyle/>
                    <a:p>
                      <a:pPr algn="r"/>
                      <a:r>
                        <a:rPr lang="en-GB" sz="800" spc="-10">
                          <a:effectLst/>
                          <a:latin typeface="FrankfurtGothic"/>
                          <a:ea typeface="Times New Roman" panose="02020603050405020304" pitchFamily="18" charset="0"/>
                          <a:cs typeface="Times New Roman" panose="02020603050405020304" pitchFamily="18" charset="0"/>
                        </a:rPr>
                        <a:t>46</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7F9C90"/>
                      </a:solidFill>
                      <a:prstDash val="solid"/>
                      <a:round/>
                      <a:headEnd type="none" w="med" len="med"/>
                      <a:tailEnd type="none" w="med" len="med"/>
                    </a:lnT>
                    <a:lnB>
                      <a:noFill/>
                    </a:lnB>
                  </a:tcPr>
                </a:tc>
                <a:tc>
                  <a:txBody>
                    <a:bodyPr/>
                    <a:lstStyle/>
                    <a:p>
                      <a:pPr algn="r"/>
                      <a:r>
                        <a:rPr lang="en-GB" sz="800" spc="-10">
                          <a:effectLst/>
                          <a:latin typeface="FrankfurtGothic"/>
                          <a:ea typeface="Times New Roman" panose="02020603050405020304" pitchFamily="18" charset="0"/>
                          <a:cs typeface="Times New Roman" panose="02020603050405020304" pitchFamily="18" charset="0"/>
                        </a:rPr>
                        <a:t>47</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7F9C90"/>
                      </a:solidFill>
                      <a:prstDash val="solid"/>
                      <a:round/>
                      <a:headEnd type="none" w="med" len="med"/>
                      <a:tailEnd type="none" w="med" len="med"/>
                    </a:lnT>
                    <a:lnB>
                      <a:noFill/>
                    </a:lnB>
                  </a:tcPr>
                </a:tc>
                <a:extLst>
                  <a:ext uri="{0D108BD9-81ED-4DB2-BD59-A6C34878D82A}">
                    <a16:rowId xmlns:a16="http://schemas.microsoft.com/office/drawing/2014/main" val="76831861"/>
                  </a:ext>
                </a:extLst>
              </a:tr>
              <a:tr h="291124">
                <a:tc>
                  <a:txBody>
                    <a:bodyPr/>
                    <a:lstStyle/>
                    <a:p>
                      <a:r>
                        <a:rPr lang="en-GB" sz="800" spc="-10">
                          <a:effectLst/>
                          <a:latin typeface="FrankfurtGothic"/>
                          <a:ea typeface="Times New Roman" panose="02020603050405020304" pitchFamily="18" charset="0"/>
                          <a:cs typeface="Times New Roman" panose="02020603050405020304" pitchFamily="18" charset="0"/>
                        </a:rPr>
                        <a:t>European Union</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r>
                        <a:rPr lang="en-GB" sz="800" spc="-10">
                          <a:effectLst/>
                          <a:latin typeface="FrankfurtGothic"/>
                          <a:ea typeface="Times New Roman" panose="02020603050405020304" pitchFamily="18" charset="0"/>
                          <a:cs typeface="Times New Roman" panose="02020603050405020304" pitchFamily="18" charset="0"/>
                        </a:rPr>
                        <a:t>40</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r>
                        <a:rPr lang="en-GB" sz="800" spc="-10">
                          <a:effectLst/>
                          <a:latin typeface="FrankfurtGothic"/>
                          <a:ea typeface="Times New Roman" panose="02020603050405020304" pitchFamily="18" charset="0"/>
                          <a:cs typeface="Times New Roman" panose="02020603050405020304" pitchFamily="18" charset="0"/>
                        </a:rPr>
                        <a:t>45</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r>
                        <a:rPr lang="en-GB" sz="800" spc="-10">
                          <a:effectLst/>
                          <a:latin typeface="FrankfurtGothic"/>
                          <a:ea typeface="Times New Roman" panose="02020603050405020304" pitchFamily="18" charset="0"/>
                          <a:cs typeface="Times New Roman" panose="02020603050405020304" pitchFamily="18" charset="0"/>
                        </a:rPr>
                        <a:t>54</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r>
                        <a:rPr lang="en-GB" sz="800" spc="-10">
                          <a:effectLst/>
                          <a:latin typeface="FrankfurtGothic"/>
                          <a:ea typeface="Times New Roman" panose="02020603050405020304" pitchFamily="18" charset="0"/>
                          <a:cs typeface="Times New Roman" panose="02020603050405020304" pitchFamily="18" charset="0"/>
                        </a:rPr>
                        <a:t>60</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r>
                        <a:rPr lang="en-GB" sz="800" spc="-10">
                          <a:effectLst/>
                          <a:latin typeface="FrankfurtGothic"/>
                          <a:ea typeface="Times New Roman" panose="02020603050405020304" pitchFamily="18" charset="0"/>
                          <a:cs typeface="Times New Roman" panose="02020603050405020304" pitchFamily="18" charset="0"/>
                        </a:rPr>
                        <a:t>57</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r>
                        <a:rPr lang="en-GB" sz="800" spc="-10">
                          <a:effectLst/>
                          <a:latin typeface="FrankfurtGothic"/>
                          <a:ea typeface="Times New Roman" panose="02020603050405020304" pitchFamily="18" charset="0"/>
                          <a:cs typeface="Times New Roman" panose="02020603050405020304" pitchFamily="18" charset="0"/>
                        </a:rPr>
                        <a:t>52</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nchor="b">
                    <a:lnL>
                      <a:noFill/>
                    </a:lnL>
                    <a:lnR w="12700" cap="flat" cmpd="sng" algn="ctr">
                      <a:solidFill>
                        <a:srgbClr val="7F9C90"/>
                      </a:solidFill>
                      <a:prstDash val="solid"/>
                      <a:round/>
                      <a:headEnd type="none" w="med" len="med"/>
                      <a:tailEnd type="none" w="med" len="med"/>
                    </a:lnR>
                    <a:lnT>
                      <a:noFill/>
                    </a:lnT>
                    <a:lnB>
                      <a:noFill/>
                    </a:lnB>
                  </a:tcPr>
                </a:tc>
                <a:tc>
                  <a:txBody>
                    <a:bodyPr/>
                    <a:lstStyle/>
                    <a:p>
                      <a:pPr algn="r"/>
                      <a:r>
                        <a:rPr lang="en-GB" sz="800" spc="-10">
                          <a:effectLst/>
                          <a:latin typeface="FrankfurtGothic"/>
                          <a:ea typeface="Times New Roman" panose="02020603050405020304" pitchFamily="18" charset="0"/>
                          <a:cs typeface="Times New Roman" panose="02020603050405020304" pitchFamily="18" charset="0"/>
                        </a:rPr>
                        <a:t>44</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7F9C90"/>
                      </a:solidFill>
                      <a:prstDash val="solid"/>
                      <a:round/>
                      <a:headEnd type="none" w="med" len="med"/>
                      <a:tailEnd type="none" w="med" len="med"/>
                    </a:lnL>
                    <a:lnR>
                      <a:noFill/>
                    </a:lnR>
                    <a:lnT>
                      <a:noFill/>
                    </a:lnT>
                    <a:lnB>
                      <a:noFill/>
                    </a:lnB>
                  </a:tcPr>
                </a:tc>
                <a:tc>
                  <a:txBody>
                    <a:bodyPr/>
                    <a:lstStyle/>
                    <a:p>
                      <a:pPr algn="r"/>
                      <a:r>
                        <a:rPr lang="en-GB" sz="800" spc="-10">
                          <a:effectLst/>
                          <a:latin typeface="FrankfurtGothic"/>
                          <a:ea typeface="Times New Roman" panose="02020603050405020304" pitchFamily="18" charset="0"/>
                          <a:cs typeface="Times New Roman" panose="02020603050405020304" pitchFamily="18" charset="0"/>
                        </a:rPr>
                        <a:t>56</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r>
                        <a:rPr lang="en-GB" sz="800" spc="-10">
                          <a:effectLst/>
                          <a:latin typeface="FrankfurtGothic"/>
                          <a:ea typeface="Times New Roman" panose="02020603050405020304" pitchFamily="18" charset="0"/>
                          <a:cs typeface="Times New Roman" panose="02020603050405020304" pitchFamily="18" charset="0"/>
                        </a:rPr>
                        <a:t>58</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r>
                        <a:rPr lang="en-GB" sz="800" spc="-10">
                          <a:effectLst/>
                          <a:latin typeface="FrankfurtGothic"/>
                          <a:ea typeface="Times New Roman" panose="02020603050405020304" pitchFamily="18" charset="0"/>
                          <a:cs typeface="Times New Roman" panose="02020603050405020304" pitchFamily="18" charset="0"/>
                        </a:rPr>
                        <a:t>66</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r>
                        <a:rPr lang="en-GB" sz="800" spc="-10">
                          <a:effectLst/>
                          <a:latin typeface="FrankfurtGothic"/>
                          <a:ea typeface="Times New Roman" panose="02020603050405020304" pitchFamily="18" charset="0"/>
                          <a:cs typeface="Times New Roman" panose="02020603050405020304" pitchFamily="18" charset="0"/>
                        </a:rPr>
                        <a:t>64</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r>
                        <a:rPr lang="en-GB" sz="800" spc="-10">
                          <a:effectLst/>
                          <a:latin typeface="FrankfurtGothic"/>
                          <a:ea typeface="Times New Roman" panose="02020603050405020304" pitchFamily="18" charset="0"/>
                          <a:cs typeface="Times New Roman" panose="02020603050405020304" pitchFamily="18" charset="0"/>
                        </a:rPr>
                        <a:t>67</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extLst>
                  <a:ext uri="{0D108BD9-81ED-4DB2-BD59-A6C34878D82A}">
                    <a16:rowId xmlns:a16="http://schemas.microsoft.com/office/drawing/2014/main" val="1077080726"/>
                  </a:ext>
                </a:extLst>
              </a:tr>
              <a:tr h="145562">
                <a:tc>
                  <a:txBody>
                    <a:bodyPr/>
                    <a:lstStyle/>
                    <a:p>
                      <a:r>
                        <a:rPr lang="en-GB" sz="800" spc="-10">
                          <a:effectLst/>
                          <a:latin typeface="FrankfurtGothic"/>
                          <a:ea typeface="Times New Roman" panose="02020603050405020304" pitchFamily="18" charset="0"/>
                          <a:cs typeface="Times New Roman" panose="02020603050405020304" pitchFamily="18" charset="0"/>
                        </a:rPr>
                        <a:t>Germany</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r>
                        <a:rPr lang="en-GB" sz="800" spc="-10">
                          <a:effectLst/>
                          <a:latin typeface="FrankfurtGothic"/>
                          <a:ea typeface="Times New Roman" panose="02020603050405020304" pitchFamily="18" charset="0"/>
                          <a:cs typeface="Times New Roman" panose="02020603050405020304" pitchFamily="18" charset="0"/>
                        </a:rPr>
                        <a:t>19</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r>
                        <a:rPr lang="en-GB" sz="800" spc="-10">
                          <a:effectLst/>
                          <a:latin typeface="FrankfurtGothic"/>
                          <a:ea typeface="Times New Roman" panose="02020603050405020304" pitchFamily="18" charset="0"/>
                          <a:cs typeface="Times New Roman" panose="02020603050405020304" pitchFamily="18" charset="0"/>
                        </a:rPr>
                        <a:t>16</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r>
                        <a:rPr lang="en-GB" sz="800" spc="-10">
                          <a:effectLst/>
                          <a:latin typeface="FrankfurtGothic"/>
                          <a:ea typeface="Times New Roman" panose="02020603050405020304" pitchFamily="18" charset="0"/>
                          <a:cs typeface="Times New Roman" panose="02020603050405020304" pitchFamily="18" charset="0"/>
                        </a:rPr>
                        <a:t>19</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r>
                        <a:rPr lang="en-GB" sz="800" spc="-10">
                          <a:effectLst/>
                          <a:latin typeface="FrankfurtGothic"/>
                          <a:ea typeface="Times New Roman" panose="02020603050405020304" pitchFamily="18" charset="0"/>
                          <a:cs typeface="Times New Roman" panose="02020603050405020304" pitchFamily="18" charset="0"/>
                        </a:rPr>
                        <a:t>23</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r>
                        <a:rPr lang="en-GB" sz="800" spc="-10">
                          <a:effectLst/>
                          <a:latin typeface="FrankfurtGothic"/>
                          <a:ea typeface="Times New Roman" panose="02020603050405020304" pitchFamily="18" charset="0"/>
                          <a:cs typeface="Times New Roman" panose="02020603050405020304" pitchFamily="18" charset="0"/>
                        </a:rPr>
                        <a:t>17</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r>
                        <a:rPr lang="en-GB" sz="800" spc="-10">
                          <a:effectLst/>
                          <a:latin typeface="FrankfurtGothic"/>
                          <a:ea typeface="Times New Roman" panose="02020603050405020304" pitchFamily="18" charset="0"/>
                          <a:cs typeface="Times New Roman" panose="02020603050405020304" pitchFamily="18" charset="0"/>
                        </a:rPr>
                        <a:t>15</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nchor="b">
                    <a:lnL>
                      <a:noFill/>
                    </a:lnL>
                    <a:lnR w="12700" cap="flat" cmpd="sng" algn="ctr">
                      <a:solidFill>
                        <a:srgbClr val="7F9C90"/>
                      </a:solidFill>
                      <a:prstDash val="solid"/>
                      <a:round/>
                      <a:headEnd type="none" w="med" len="med"/>
                      <a:tailEnd type="none" w="med" len="med"/>
                    </a:lnR>
                    <a:lnT>
                      <a:noFill/>
                    </a:lnT>
                    <a:lnB>
                      <a:noFill/>
                    </a:lnB>
                  </a:tcPr>
                </a:tc>
                <a:tc>
                  <a:txBody>
                    <a:bodyPr/>
                    <a:lstStyle/>
                    <a:p>
                      <a:pPr algn="r"/>
                      <a:r>
                        <a:rPr lang="en-GB" sz="800" spc="-10">
                          <a:effectLst/>
                          <a:latin typeface="FrankfurtGothic"/>
                          <a:ea typeface="Times New Roman" panose="02020603050405020304" pitchFamily="18" charset="0"/>
                          <a:cs typeface="Times New Roman" panose="02020603050405020304" pitchFamily="18" charset="0"/>
                        </a:rPr>
                        <a:t>11</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7F9C90"/>
                      </a:solidFill>
                      <a:prstDash val="solid"/>
                      <a:round/>
                      <a:headEnd type="none" w="med" len="med"/>
                      <a:tailEnd type="none" w="med" len="med"/>
                    </a:lnL>
                    <a:lnR>
                      <a:noFill/>
                    </a:lnR>
                    <a:lnT>
                      <a:noFill/>
                    </a:lnT>
                    <a:lnB>
                      <a:noFill/>
                    </a:lnB>
                  </a:tcPr>
                </a:tc>
                <a:tc>
                  <a:txBody>
                    <a:bodyPr/>
                    <a:lstStyle/>
                    <a:p>
                      <a:pPr algn="r"/>
                      <a:r>
                        <a:rPr lang="en-GB" sz="800" spc="-10">
                          <a:effectLst/>
                          <a:latin typeface="FrankfurtGothic"/>
                          <a:ea typeface="Times New Roman" panose="02020603050405020304" pitchFamily="18" charset="0"/>
                          <a:cs typeface="Times New Roman" panose="02020603050405020304" pitchFamily="18" charset="0"/>
                        </a:rPr>
                        <a:t>22</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r>
                        <a:rPr lang="en-GB" sz="800" spc="-10">
                          <a:effectLst/>
                          <a:latin typeface="FrankfurtGothic"/>
                          <a:ea typeface="Times New Roman" panose="02020603050405020304" pitchFamily="18" charset="0"/>
                          <a:cs typeface="Times New Roman" panose="02020603050405020304" pitchFamily="18" charset="0"/>
                        </a:rPr>
                        <a:t>18</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r>
                        <a:rPr lang="en-GB" sz="800" spc="-10">
                          <a:effectLst/>
                          <a:latin typeface="FrankfurtGothic"/>
                          <a:ea typeface="Times New Roman" panose="02020603050405020304" pitchFamily="18" charset="0"/>
                          <a:cs typeface="Times New Roman" panose="02020603050405020304" pitchFamily="18" charset="0"/>
                        </a:rPr>
                        <a:t>23</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r>
                        <a:rPr lang="en-GB" sz="800" spc="-10">
                          <a:effectLst/>
                          <a:latin typeface="FrankfurtGothic"/>
                          <a:ea typeface="Times New Roman" panose="02020603050405020304" pitchFamily="18" charset="0"/>
                          <a:cs typeface="Times New Roman" panose="02020603050405020304" pitchFamily="18" charset="0"/>
                        </a:rPr>
                        <a:t>20</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r>
                        <a:rPr lang="en-GB" sz="800" spc="-10">
                          <a:effectLst/>
                          <a:latin typeface="FrankfurtGothic"/>
                          <a:ea typeface="Times New Roman" panose="02020603050405020304" pitchFamily="18" charset="0"/>
                          <a:cs typeface="Times New Roman" panose="02020603050405020304" pitchFamily="18" charset="0"/>
                        </a:rPr>
                        <a:t>22</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extLst>
                  <a:ext uri="{0D108BD9-81ED-4DB2-BD59-A6C34878D82A}">
                    <a16:rowId xmlns:a16="http://schemas.microsoft.com/office/drawing/2014/main" val="684241512"/>
                  </a:ext>
                </a:extLst>
              </a:tr>
              <a:tr h="145562">
                <a:tc>
                  <a:txBody>
                    <a:bodyPr/>
                    <a:lstStyle/>
                    <a:p>
                      <a:r>
                        <a:rPr lang="en-GB" sz="800" spc="-10">
                          <a:effectLst/>
                          <a:latin typeface="FrankfurtGothic"/>
                          <a:ea typeface="Times New Roman" panose="02020603050405020304" pitchFamily="18" charset="0"/>
                          <a:cs typeface="Times New Roman" panose="02020603050405020304" pitchFamily="18" charset="0"/>
                        </a:rPr>
                        <a:t>Sweden</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r>
                        <a:rPr lang="en-GB" sz="800" spc="-10">
                          <a:effectLst/>
                          <a:latin typeface="FrankfurtGothic"/>
                          <a:ea typeface="Times New Roman" panose="02020603050405020304" pitchFamily="18" charset="0"/>
                          <a:cs typeface="Times New Roman" panose="02020603050405020304" pitchFamily="18" charset="0"/>
                        </a:rPr>
                        <a:t>6</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r>
                        <a:rPr lang="en-GB" sz="800" spc="-10">
                          <a:effectLst/>
                          <a:latin typeface="FrankfurtGothic"/>
                          <a:ea typeface="Times New Roman" panose="02020603050405020304" pitchFamily="18" charset="0"/>
                          <a:cs typeface="Times New Roman" panose="02020603050405020304" pitchFamily="18" charset="0"/>
                        </a:rPr>
                        <a:t>12</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r>
                        <a:rPr lang="en-GB" sz="800" spc="-10">
                          <a:effectLst/>
                          <a:latin typeface="FrankfurtGothic"/>
                          <a:ea typeface="Times New Roman" panose="02020603050405020304" pitchFamily="18" charset="0"/>
                          <a:cs typeface="Times New Roman" panose="02020603050405020304" pitchFamily="18" charset="0"/>
                        </a:rPr>
                        <a:t>12</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r>
                        <a:rPr lang="en-GB" sz="800" spc="-10">
                          <a:effectLst/>
                          <a:latin typeface="FrankfurtGothic"/>
                          <a:ea typeface="Times New Roman" panose="02020603050405020304" pitchFamily="18" charset="0"/>
                          <a:cs typeface="Times New Roman" panose="02020603050405020304" pitchFamily="18" charset="0"/>
                        </a:rPr>
                        <a:t>10</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r>
                        <a:rPr lang="en-GB" sz="800" spc="-10">
                          <a:effectLst/>
                          <a:latin typeface="FrankfurtGothic"/>
                          <a:ea typeface="Times New Roman" panose="02020603050405020304" pitchFamily="18" charset="0"/>
                          <a:cs typeface="Times New Roman" panose="02020603050405020304" pitchFamily="18" charset="0"/>
                        </a:rPr>
                        <a:t>13</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r>
                        <a:rPr lang="en-GB" sz="800" spc="-10">
                          <a:effectLst/>
                          <a:latin typeface="FrankfurtGothic"/>
                          <a:ea typeface="Times New Roman" panose="02020603050405020304" pitchFamily="18" charset="0"/>
                          <a:cs typeface="Times New Roman" panose="02020603050405020304" pitchFamily="18" charset="0"/>
                        </a:rPr>
                        <a:t>11</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nchor="b">
                    <a:lnL>
                      <a:noFill/>
                    </a:lnL>
                    <a:lnR w="12700" cap="flat" cmpd="sng" algn="ctr">
                      <a:solidFill>
                        <a:srgbClr val="7F9C90"/>
                      </a:solidFill>
                      <a:prstDash val="solid"/>
                      <a:round/>
                      <a:headEnd type="none" w="med" len="med"/>
                      <a:tailEnd type="none" w="med" len="med"/>
                    </a:lnR>
                    <a:lnT>
                      <a:noFill/>
                    </a:lnT>
                    <a:lnB>
                      <a:noFill/>
                    </a:lnB>
                  </a:tcPr>
                </a:tc>
                <a:tc>
                  <a:txBody>
                    <a:bodyPr/>
                    <a:lstStyle/>
                    <a:p>
                      <a:pPr algn="r"/>
                      <a:r>
                        <a:rPr lang="en-GB" sz="800" spc="-10">
                          <a:effectLst/>
                          <a:latin typeface="FrankfurtGothic"/>
                          <a:ea typeface="Times New Roman" panose="02020603050405020304" pitchFamily="18" charset="0"/>
                          <a:cs typeface="Times New Roman" panose="02020603050405020304" pitchFamily="18" charset="0"/>
                        </a:rPr>
                        <a:t>8</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7F9C90"/>
                      </a:solidFill>
                      <a:prstDash val="solid"/>
                      <a:round/>
                      <a:headEnd type="none" w="med" len="med"/>
                      <a:tailEnd type="none" w="med" len="med"/>
                    </a:lnL>
                    <a:lnR>
                      <a:noFill/>
                    </a:lnR>
                    <a:lnT>
                      <a:noFill/>
                    </a:lnT>
                    <a:lnB>
                      <a:noFill/>
                    </a:lnB>
                  </a:tcPr>
                </a:tc>
                <a:tc>
                  <a:txBody>
                    <a:bodyPr/>
                    <a:lstStyle/>
                    <a:p>
                      <a:pPr algn="r"/>
                      <a:r>
                        <a:rPr lang="en-GB" sz="800" spc="-10">
                          <a:effectLst/>
                          <a:latin typeface="FrankfurtGothic"/>
                          <a:ea typeface="Times New Roman" panose="02020603050405020304" pitchFamily="18" charset="0"/>
                          <a:cs typeface="Times New Roman" panose="02020603050405020304" pitchFamily="18" charset="0"/>
                        </a:rPr>
                        <a:t>14</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r>
                        <a:rPr lang="en-GB" sz="800" spc="-10">
                          <a:effectLst/>
                          <a:latin typeface="FrankfurtGothic"/>
                          <a:ea typeface="Times New Roman" panose="02020603050405020304" pitchFamily="18" charset="0"/>
                          <a:cs typeface="Times New Roman" panose="02020603050405020304" pitchFamily="18" charset="0"/>
                        </a:rPr>
                        <a:t>13</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r>
                        <a:rPr lang="en-GB" sz="800" spc="-10">
                          <a:effectLst/>
                          <a:latin typeface="FrankfurtGothic"/>
                          <a:ea typeface="Times New Roman" panose="02020603050405020304" pitchFamily="18" charset="0"/>
                          <a:cs typeface="Times New Roman" panose="02020603050405020304" pitchFamily="18" charset="0"/>
                        </a:rPr>
                        <a:t>12</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r>
                        <a:rPr lang="en-GB" sz="800" spc="-10">
                          <a:effectLst/>
                          <a:latin typeface="FrankfurtGothic"/>
                          <a:ea typeface="Times New Roman" panose="02020603050405020304" pitchFamily="18" charset="0"/>
                          <a:cs typeface="Times New Roman" panose="02020603050405020304" pitchFamily="18" charset="0"/>
                        </a:rPr>
                        <a:t>13</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r>
                        <a:rPr lang="en-GB" sz="800" spc="-10">
                          <a:effectLst/>
                          <a:latin typeface="FrankfurtGothic"/>
                          <a:ea typeface="Times New Roman" panose="02020603050405020304" pitchFamily="18" charset="0"/>
                          <a:cs typeface="Times New Roman" panose="02020603050405020304" pitchFamily="18" charset="0"/>
                        </a:rPr>
                        <a:t>12</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extLst>
                  <a:ext uri="{0D108BD9-81ED-4DB2-BD59-A6C34878D82A}">
                    <a16:rowId xmlns:a16="http://schemas.microsoft.com/office/drawing/2014/main" val="1517452406"/>
                  </a:ext>
                </a:extLst>
              </a:tr>
              <a:tr h="145562">
                <a:tc>
                  <a:txBody>
                    <a:bodyPr/>
                    <a:lstStyle/>
                    <a:p>
                      <a:r>
                        <a:rPr lang="en-GB" sz="800" spc="-10">
                          <a:effectLst/>
                          <a:latin typeface="FrankfurtGothic"/>
                          <a:ea typeface="Times New Roman" panose="02020603050405020304" pitchFamily="18" charset="0"/>
                          <a:cs typeface="Times New Roman" panose="02020603050405020304" pitchFamily="18" charset="0"/>
                        </a:rPr>
                        <a:t>Non-EU</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r>
                        <a:rPr lang="en-GB" sz="800" spc="-10">
                          <a:effectLst/>
                          <a:latin typeface="FrankfurtGothic"/>
                          <a:ea typeface="Times New Roman" panose="02020603050405020304" pitchFamily="18" charset="0"/>
                          <a:cs typeface="Times New Roman" panose="02020603050405020304" pitchFamily="18" charset="0"/>
                        </a:rPr>
                        <a:t>60</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r>
                        <a:rPr lang="en-GB" sz="800" spc="-10">
                          <a:effectLst/>
                          <a:latin typeface="FrankfurtGothic"/>
                          <a:ea typeface="Times New Roman" panose="02020603050405020304" pitchFamily="18" charset="0"/>
                          <a:cs typeface="Times New Roman" panose="02020603050405020304" pitchFamily="18" charset="0"/>
                        </a:rPr>
                        <a:t>55</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r>
                        <a:rPr lang="en-GB" sz="800" spc="-10">
                          <a:effectLst/>
                          <a:latin typeface="FrankfurtGothic"/>
                          <a:ea typeface="Times New Roman" panose="02020603050405020304" pitchFamily="18" charset="0"/>
                          <a:cs typeface="Times New Roman" panose="02020603050405020304" pitchFamily="18" charset="0"/>
                        </a:rPr>
                        <a:t>46</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r>
                        <a:rPr lang="en-GB" sz="800" spc="-10">
                          <a:effectLst/>
                          <a:latin typeface="FrankfurtGothic"/>
                          <a:ea typeface="Times New Roman" panose="02020603050405020304" pitchFamily="18" charset="0"/>
                          <a:cs typeface="Times New Roman" panose="02020603050405020304" pitchFamily="18" charset="0"/>
                        </a:rPr>
                        <a:t>40</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r>
                        <a:rPr lang="en-GB" sz="800" spc="-10">
                          <a:effectLst/>
                          <a:latin typeface="FrankfurtGothic"/>
                          <a:ea typeface="Times New Roman" panose="02020603050405020304" pitchFamily="18" charset="0"/>
                          <a:cs typeface="Times New Roman" panose="02020603050405020304" pitchFamily="18" charset="0"/>
                        </a:rPr>
                        <a:t>43</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r>
                        <a:rPr lang="en-GB" sz="800" spc="-10">
                          <a:effectLst/>
                          <a:latin typeface="FrankfurtGothic"/>
                          <a:ea typeface="Times New Roman" panose="02020603050405020304" pitchFamily="18" charset="0"/>
                          <a:cs typeface="Times New Roman" panose="02020603050405020304" pitchFamily="18" charset="0"/>
                        </a:rPr>
                        <a:t>48</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nchor="b">
                    <a:lnL>
                      <a:noFill/>
                    </a:lnL>
                    <a:lnR w="12700" cap="flat" cmpd="sng" algn="ctr">
                      <a:solidFill>
                        <a:srgbClr val="7F9C90"/>
                      </a:solidFill>
                      <a:prstDash val="solid"/>
                      <a:round/>
                      <a:headEnd type="none" w="med" len="med"/>
                      <a:tailEnd type="none" w="med" len="med"/>
                    </a:lnR>
                    <a:lnT>
                      <a:noFill/>
                    </a:lnT>
                    <a:lnB>
                      <a:noFill/>
                    </a:lnB>
                  </a:tcPr>
                </a:tc>
                <a:tc>
                  <a:txBody>
                    <a:bodyPr/>
                    <a:lstStyle/>
                    <a:p>
                      <a:pPr algn="r"/>
                      <a:r>
                        <a:rPr lang="en-GB" sz="800" spc="-10">
                          <a:effectLst/>
                          <a:latin typeface="FrankfurtGothic"/>
                          <a:ea typeface="Times New Roman" panose="02020603050405020304" pitchFamily="18" charset="0"/>
                          <a:cs typeface="Times New Roman" panose="02020603050405020304" pitchFamily="18" charset="0"/>
                        </a:rPr>
                        <a:t>56</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7F9C90"/>
                      </a:solidFill>
                      <a:prstDash val="solid"/>
                      <a:round/>
                      <a:headEnd type="none" w="med" len="med"/>
                      <a:tailEnd type="none" w="med" len="med"/>
                    </a:lnL>
                    <a:lnR>
                      <a:noFill/>
                    </a:lnR>
                    <a:lnT>
                      <a:noFill/>
                    </a:lnT>
                    <a:lnB>
                      <a:noFill/>
                    </a:lnB>
                  </a:tcPr>
                </a:tc>
                <a:tc>
                  <a:txBody>
                    <a:bodyPr/>
                    <a:lstStyle/>
                    <a:p>
                      <a:pPr algn="r"/>
                      <a:r>
                        <a:rPr lang="en-GB" sz="800" spc="-10">
                          <a:effectLst/>
                          <a:latin typeface="FrankfurtGothic"/>
                          <a:ea typeface="Times New Roman" panose="02020603050405020304" pitchFamily="18" charset="0"/>
                          <a:cs typeface="Times New Roman" panose="02020603050405020304" pitchFamily="18" charset="0"/>
                        </a:rPr>
                        <a:t>44</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r>
                        <a:rPr lang="en-GB" sz="800" spc="-10">
                          <a:effectLst/>
                          <a:latin typeface="FrankfurtGothic"/>
                          <a:ea typeface="Times New Roman" panose="02020603050405020304" pitchFamily="18" charset="0"/>
                          <a:cs typeface="Times New Roman" panose="02020603050405020304" pitchFamily="18" charset="0"/>
                        </a:rPr>
                        <a:t>42</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r>
                        <a:rPr lang="en-GB" sz="800" spc="-10">
                          <a:effectLst/>
                          <a:latin typeface="FrankfurtGothic"/>
                          <a:ea typeface="Times New Roman" panose="02020603050405020304" pitchFamily="18" charset="0"/>
                          <a:cs typeface="Times New Roman" panose="02020603050405020304" pitchFamily="18" charset="0"/>
                        </a:rPr>
                        <a:t>34</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r>
                        <a:rPr lang="en-GB" sz="800" spc="-10">
                          <a:effectLst/>
                          <a:latin typeface="FrankfurtGothic"/>
                          <a:ea typeface="Times New Roman" panose="02020603050405020304" pitchFamily="18" charset="0"/>
                          <a:cs typeface="Times New Roman" panose="02020603050405020304" pitchFamily="18" charset="0"/>
                        </a:rPr>
                        <a:t>36</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r>
                        <a:rPr lang="en-GB" sz="800" spc="-10">
                          <a:effectLst/>
                          <a:latin typeface="FrankfurtGothic"/>
                          <a:ea typeface="Times New Roman" panose="02020603050405020304" pitchFamily="18" charset="0"/>
                          <a:cs typeface="Times New Roman" panose="02020603050405020304" pitchFamily="18" charset="0"/>
                        </a:rPr>
                        <a:t>33</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extLst>
                  <a:ext uri="{0D108BD9-81ED-4DB2-BD59-A6C34878D82A}">
                    <a16:rowId xmlns:a16="http://schemas.microsoft.com/office/drawing/2014/main" val="2487046726"/>
                  </a:ext>
                </a:extLst>
              </a:tr>
              <a:tr h="291124">
                <a:tc>
                  <a:txBody>
                    <a:bodyPr/>
                    <a:lstStyle/>
                    <a:p>
                      <a:r>
                        <a:rPr lang="en-GB" sz="800" spc="-10">
                          <a:effectLst/>
                          <a:latin typeface="FrankfurtGothic"/>
                          <a:ea typeface="Times New Roman" panose="02020603050405020304" pitchFamily="18" charset="0"/>
                          <a:cs typeface="Times New Roman" panose="02020603050405020304" pitchFamily="18" charset="0"/>
                        </a:rPr>
                        <a:t>United States</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r>
                        <a:rPr lang="en-GB" sz="800" spc="-10">
                          <a:effectLst/>
                          <a:latin typeface="FrankfurtGothic"/>
                          <a:ea typeface="Times New Roman" panose="02020603050405020304" pitchFamily="18" charset="0"/>
                          <a:cs typeface="Times New Roman" panose="02020603050405020304" pitchFamily="18" charset="0"/>
                        </a:rPr>
                        <a:t>2</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r>
                        <a:rPr lang="en-GB" sz="800" spc="-10">
                          <a:effectLst/>
                          <a:latin typeface="FrankfurtGothic"/>
                          <a:ea typeface="Times New Roman" panose="02020603050405020304" pitchFamily="18" charset="0"/>
                          <a:cs typeface="Times New Roman" panose="02020603050405020304" pitchFamily="18" charset="0"/>
                        </a:rPr>
                        <a:t>8</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r>
                        <a:rPr lang="en-GB" sz="800" spc="-10">
                          <a:effectLst/>
                          <a:latin typeface="FrankfurtGothic"/>
                          <a:ea typeface="Times New Roman" panose="02020603050405020304" pitchFamily="18" charset="0"/>
                          <a:cs typeface="Times New Roman" panose="02020603050405020304" pitchFamily="18" charset="0"/>
                        </a:rPr>
                        <a:t>5</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r>
                        <a:rPr lang="en-GB" sz="800" spc="-10">
                          <a:effectLst/>
                          <a:latin typeface="FrankfurtGothic"/>
                          <a:ea typeface="Times New Roman" panose="02020603050405020304" pitchFamily="18" charset="0"/>
                          <a:cs typeface="Times New Roman" panose="02020603050405020304" pitchFamily="18" charset="0"/>
                        </a:rPr>
                        <a:t>4</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r>
                        <a:rPr lang="en-GB" sz="800" spc="-10">
                          <a:effectLst/>
                          <a:latin typeface="FrankfurtGothic"/>
                          <a:ea typeface="Times New Roman" panose="02020603050405020304" pitchFamily="18" charset="0"/>
                          <a:cs typeface="Times New Roman" panose="02020603050405020304" pitchFamily="18" charset="0"/>
                        </a:rPr>
                        <a:t>6</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r>
                        <a:rPr lang="en-GB" sz="800" spc="-10">
                          <a:effectLst/>
                          <a:latin typeface="FrankfurtGothic"/>
                          <a:ea typeface="Times New Roman" panose="02020603050405020304" pitchFamily="18" charset="0"/>
                          <a:cs typeface="Times New Roman" panose="02020603050405020304" pitchFamily="18" charset="0"/>
                        </a:rPr>
                        <a:t>10</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nchor="b">
                    <a:lnL>
                      <a:noFill/>
                    </a:lnL>
                    <a:lnR w="12700" cap="flat" cmpd="sng" algn="ctr">
                      <a:solidFill>
                        <a:srgbClr val="7F9C90"/>
                      </a:solidFill>
                      <a:prstDash val="solid"/>
                      <a:round/>
                      <a:headEnd type="none" w="med" len="med"/>
                      <a:tailEnd type="none" w="med" len="med"/>
                    </a:lnR>
                    <a:lnT>
                      <a:noFill/>
                    </a:lnT>
                    <a:lnB>
                      <a:noFill/>
                    </a:lnB>
                  </a:tcPr>
                </a:tc>
                <a:tc>
                  <a:txBody>
                    <a:bodyPr/>
                    <a:lstStyle/>
                    <a:p>
                      <a:pPr algn="r"/>
                      <a:r>
                        <a:rPr lang="en-GB" sz="800" spc="-10">
                          <a:effectLst/>
                          <a:latin typeface="FrankfurtGothic"/>
                          <a:ea typeface="Times New Roman" panose="02020603050405020304" pitchFamily="18" charset="0"/>
                          <a:cs typeface="Times New Roman" panose="02020603050405020304" pitchFamily="18" charset="0"/>
                        </a:rPr>
                        <a:t>9</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7F9C90"/>
                      </a:solidFill>
                      <a:prstDash val="solid"/>
                      <a:round/>
                      <a:headEnd type="none" w="med" len="med"/>
                      <a:tailEnd type="none" w="med" len="med"/>
                    </a:lnL>
                    <a:lnR>
                      <a:noFill/>
                    </a:lnR>
                    <a:lnT>
                      <a:noFill/>
                    </a:lnT>
                    <a:lnB>
                      <a:noFill/>
                    </a:lnB>
                  </a:tcPr>
                </a:tc>
                <a:tc>
                  <a:txBody>
                    <a:bodyPr/>
                    <a:lstStyle/>
                    <a:p>
                      <a:pPr algn="r"/>
                      <a:r>
                        <a:rPr lang="en-GB" sz="800" spc="-10">
                          <a:effectLst/>
                          <a:latin typeface="FrankfurtGothic"/>
                          <a:ea typeface="Times New Roman" panose="02020603050405020304" pitchFamily="18" charset="0"/>
                          <a:cs typeface="Times New Roman" panose="02020603050405020304" pitchFamily="18" charset="0"/>
                        </a:rPr>
                        <a:t>8</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r>
                        <a:rPr lang="en-GB" sz="800" spc="-10">
                          <a:effectLst/>
                          <a:latin typeface="FrankfurtGothic"/>
                          <a:ea typeface="Times New Roman" panose="02020603050405020304" pitchFamily="18" charset="0"/>
                          <a:cs typeface="Times New Roman" panose="02020603050405020304" pitchFamily="18" charset="0"/>
                        </a:rPr>
                        <a:t>6</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r>
                        <a:rPr lang="en-GB" sz="800" spc="-10">
                          <a:effectLst/>
                          <a:latin typeface="FrankfurtGothic"/>
                          <a:ea typeface="Times New Roman" panose="02020603050405020304" pitchFamily="18" charset="0"/>
                          <a:cs typeface="Times New Roman" panose="02020603050405020304" pitchFamily="18" charset="0"/>
                        </a:rPr>
                        <a:t>5</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r>
                        <a:rPr lang="en-GB" sz="800" spc="-10">
                          <a:effectLst/>
                          <a:latin typeface="FrankfurtGothic"/>
                          <a:ea typeface="Times New Roman" panose="02020603050405020304" pitchFamily="18" charset="0"/>
                          <a:cs typeface="Times New Roman" panose="02020603050405020304" pitchFamily="18" charset="0"/>
                        </a:rPr>
                        <a:t>3</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r>
                        <a:rPr lang="en-GB" sz="800" spc="-10">
                          <a:effectLst/>
                          <a:latin typeface="FrankfurtGothic"/>
                          <a:ea typeface="Times New Roman" panose="02020603050405020304" pitchFamily="18" charset="0"/>
                          <a:cs typeface="Times New Roman" panose="02020603050405020304" pitchFamily="18" charset="0"/>
                        </a:rPr>
                        <a:t>3</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extLst>
                  <a:ext uri="{0D108BD9-81ED-4DB2-BD59-A6C34878D82A}">
                    <a16:rowId xmlns:a16="http://schemas.microsoft.com/office/drawing/2014/main" val="2966662416"/>
                  </a:ext>
                </a:extLst>
              </a:tr>
              <a:tr h="145562">
                <a:tc>
                  <a:txBody>
                    <a:bodyPr/>
                    <a:lstStyle/>
                    <a:p>
                      <a:r>
                        <a:rPr lang="en-GB" sz="800" spc="-10">
                          <a:effectLst/>
                          <a:latin typeface="FrankfurtGothic"/>
                          <a:ea typeface="Times New Roman" panose="02020603050405020304" pitchFamily="18" charset="0"/>
                          <a:cs typeface="Times New Roman" panose="02020603050405020304" pitchFamily="18" charset="0"/>
                        </a:rPr>
                        <a:t>Norway</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r>
                        <a:rPr lang="en-GB" sz="800" spc="-10">
                          <a:effectLst/>
                          <a:latin typeface="FrankfurtGothic"/>
                          <a:ea typeface="Times New Roman" panose="02020603050405020304" pitchFamily="18" charset="0"/>
                          <a:cs typeface="Times New Roman" panose="02020603050405020304" pitchFamily="18" charset="0"/>
                        </a:rPr>
                        <a:t>4</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r>
                        <a:rPr lang="en-GB" sz="800" spc="-10">
                          <a:effectLst/>
                          <a:latin typeface="FrankfurtGothic"/>
                          <a:ea typeface="Times New Roman" panose="02020603050405020304" pitchFamily="18" charset="0"/>
                          <a:cs typeface="Times New Roman" panose="02020603050405020304" pitchFamily="18" charset="0"/>
                        </a:rPr>
                        <a:t>6</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r>
                        <a:rPr lang="en-GB" sz="800" spc="-10">
                          <a:effectLst/>
                          <a:latin typeface="FrankfurtGothic"/>
                          <a:ea typeface="Times New Roman" panose="02020603050405020304" pitchFamily="18" charset="0"/>
                          <a:cs typeface="Times New Roman" panose="02020603050405020304" pitchFamily="18" charset="0"/>
                        </a:rPr>
                        <a:t>6</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r>
                        <a:rPr lang="en-GB" sz="800" spc="-10">
                          <a:effectLst/>
                          <a:latin typeface="FrankfurtGothic"/>
                          <a:ea typeface="Times New Roman" panose="02020603050405020304" pitchFamily="18" charset="0"/>
                          <a:cs typeface="Times New Roman" panose="02020603050405020304" pitchFamily="18" charset="0"/>
                        </a:rPr>
                        <a:t>6</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r>
                        <a:rPr lang="en-GB" sz="800" spc="-10">
                          <a:effectLst/>
                          <a:latin typeface="FrankfurtGothic"/>
                          <a:ea typeface="Times New Roman" panose="02020603050405020304" pitchFamily="18" charset="0"/>
                          <a:cs typeface="Times New Roman" panose="02020603050405020304" pitchFamily="18" charset="0"/>
                        </a:rPr>
                        <a:t>6</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r>
                        <a:rPr lang="en-GB" sz="800" spc="-10">
                          <a:effectLst/>
                          <a:latin typeface="FrankfurtGothic"/>
                          <a:ea typeface="Times New Roman" panose="02020603050405020304" pitchFamily="18" charset="0"/>
                          <a:cs typeface="Times New Roman" panose="02020603050405020304" pitchFamily="18" charset="0"/>
                        </a:rPr>
                        <a:t>6</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nchor="b">
                    <a:lnL>
                      <a:noFill/>
                    </a:lnL>
                    <a:lnR w="12700" cap="flat" cmpd="sng" algn="ctr">
                      <a:solidFill>
                        <a:srgbClr val="7F9C90"/>
                      </a:solidFill>
                      <a:prstDash val="solid"/>
                      <a:round/>
                      <a:headEnd type="none" w="med" len="med"/>
                      <a:tailEnd type="none" w="med" len="med"/>
                    </a:lnR>
                    <a:lnT>
                      <a:noFill/>
                    </a:lnT>
                    <a:lnB>
                      <a:noFill/>
                    </a:lnB>
                  </a:tcPr>
                </a:tc>
                <a:tc>
                  <a:txBody>
                    <a:bodyPr/>
                    <a:lstStyle/>
                    <a:p>
                      <a:pPr algn="r"/>
                      <a:r>
                        <a:rPr lang="en-GB" sz="800" spc="-10">
                          <a:effectLst/>
                          <a:latin typeface="FrankfurtGothic"/>
                          <a:ea typeface="Times New Roman" panose="02020603050405020304" pitchFamily="18" charset="0"/>
                          <a:cs typeface="Times New Roman" panose="02020603050405020304" pitchFamily="18" charset="0"/>
                        </a:rPr>
                        <a:t>4</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7F9C90"/>
                      </a:solidFill>
                      <a:prstDash val="solid"/>
                      <a:round/>
                      <a:headEnd type="none" w="med" len="med"/>
                      <a:tailEnd type="none" w="med" len="med"/>
                    </a:lnL>
                    <a:lnR>
                      <a:noFill/>
                    </a:lnR>
                    <a:lnT>
                      <a:noFill/>
                    </a:lnT>
                    <a:lnB>
                      <a:noFill/>
                    </a:lnB>
                  </a:tcPr>
                </a:tc>
                <a:tc>
                  <a:txBody>
                    <a:bodyPr/>
                    <a:lstStyle/>
                    <a:p>
                      <a:pPr algn="r"/>
                      <a:r>
                        <a:rPr lang="en-GB" sz="800" spc="-10">
                          <a:effectLst/>
                          <a:latin typeface="FrankfurtGothic"/>
                          <a:ea typeface="Times New Roman" panose="02020603050405020304" pitchFamily="18" charset="0"/>
                          <a:cs typeface="Times New Roman" panose="02020603050405020304" pitchFamily="18" charset="0"/>
                        </a:rPr>
                        <a:t>4</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r>
                        <a:rPr lang="en-GB" sz="800" spc="-10">
                          <a:effectLst/>
                          <a:latin typeface="FrankfurtGothic"/>
                          <a:ea typeface="Times New Roman" panose="02020603050405020304" pitchFamily="18" charset="0"/>
                          <a:cs typeface="Times New Roman" panose="02020603050405020304" pitchFamily="18" charset="0"/>
                        </a:rPr>
                        <a:t>4</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r>
                        <a:rPr lang="en-GB" sz="800" spc="-10">
                          <a:effectLst/>
                          <a:latin typeface="FrankfurtGothic"/>
                          <a:ea typeface="Times New Roman" panose="02020603050405020304" pitchFamily="18" charset="0"/>
                          <a:cs typeface="Times New Roman" panose="02020603050405020304" pitchFamily="18" charset="0"/>
                        </a:rPr>
                        <a:t>5</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r>
                        <a:rPr lang="en-GB" sz="800" spc="-10">
                          <a:effectLst/>
                          <a:latin typeface="FrankfurtGothic"/>
                          <a:ea typeface="Times New Roman" panose="02020603050405020304" pitchFamily="18" charset="0"/>
                          <a:cs typeface="Times New Roman" panose="02020603050405020304" pitchFamily="18" charset="0"/>
                        </a:rPr>
                        <a:t>6</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r>
                        <a:rPr lang="en-GB" sz="800" spc="-10">
                          <a:effectLst/>
                          <a:latin typeface="FrankfurtGothic"/>
                          <a:ea typeface="Times New Roman" panose="02020603050405020304" pitchFamily="18" charset="0"/>
                          <a:cs typeface="Times New Roman" panose="02020603050405020304" pitchFamily="18" charset="0"/>
                        </a:rPr>
                        <a:t>5</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extLst>
                  <a:ext uri="{0D108BD9-81ED-4DB2-BD59-A6C34878D82A}">
                    <a16:rowId xmlns:a16="http://schemas.microsoft.com/office/drawing/2014/main" val="1986232125"/>
                  </a:ext>
                </a:extLst>
              </a:tr>
              <a:tr h="291124">
                <a:tc>
                  <a:txBody>
                    <a:bodyPr/>
                    <a:lstStyle/>
                    <a:p>
                      <a:r>
                        <a:rPr lang="en-GB" sz="800" spc="-10">
                          <a:effectLst/>
                          <a:latin typeface="FrankfurtGothic"/>
                          <a:ea typeface="Times New Roman" panose="02020603050405020304" pitchFamily="18" charset="0"/>
                          <a:cs typeface="Times New Roman" panose="02020603050405020304" pitchFamily="18" charset="0"/>
                        </a:rPr>
                        <a:t>United Kingdom</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r>
                        <a:rPr lang="en-GB" sz="800" spc="-10">
                          <a:effectLst/>
                          <a:latin typeface="FrankfurtGothic"/>
                          <a:ea typeface="Times New Roman" panose="02020603050405020304" pitchFamily="18" charset="0"/>
                          <a:cs typeface="Times New Roman" panose="02020603050405020304" pitchFamily="18" charset="0"/>
                        </a:rPr>
                        <a:t>43</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r>
                        <a:rPr lang="en-GB" sz="800" spc="-10">
                          <a:effectLst/>
                          <a:latin typeface="FrankfurtGothic"/>
                          <a:ea typeface="Times New Roman" panose="02020603050405020304" pitchFamily="18" charset="0"/>
                          <a:cs typeface="Times New Roman" panose="02020603050405020304" pitchFamily="18" charset="0"/>
                        </a:rPr>
                        <a:t>23</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r>
                        <a:rPr lang="en-GB" sz="800" spc="-10">
                          <a:effectLst/>
                          <a:latin typeface="FrankfurtGothic"/>
                          <a:ea typeface="Times New Roman" panose="02020603050405020304" pitchFamily="18" charset="0"/>
                          <a:cs typeface="Times New Roman" panose="02020603050405020304" pitchFamily="18" charset="0"/>
                        </a:rPr>
                        <a:t>14</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r>
                        <a:rPr lang="en-GB" sz="800" spc="-10">
                          <a:effectLst/>
                          <a:latin typeface="FrankfurtGothic"/>
                          <a:ea typeface="Times New Roman" panose="02020603050405020304" pitchFamily="18" charset="0"/>
                          <a:cs typeface="Times New Roman" panose="02020603050405020304" pitchFamily="18" charset="0"/>
                        </a:rPr>
                        <a:t>8</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r>
                        <a:rPr lang="en-GB" sz="800" spc="-10">
                          <a:effectLst/>
                          <a:latin typeface="FrankfurtGothic"/>
                          <a:ea typeface="Times New Roman" panose="02020603050405020304" pitchFamily="18" charset="0"/>
                          <a:cs typeface="Times New Roman" panose="02020603050405020304" pitchFamily="18" charset="0"/>
                        </a:rPr>
                        <a:t>8</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r>
                        <a:rPr lang="en-GB" sz="800" spc="-10">
                          <a:effectLst/>
                          <a:latin typeface="FrankfurtGothic"/>
                          <a:ea typeface="Times New Roman" panose="02020603050405020304" pitchFamily="18" charset="0"/>
                          <a:cs typeface="Times New Roman" panose="02020603050405020304" pitchFamily="18" charset="0"/>
                        </a:rPr>
                        <a:t>6</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nchor="b">
                    <a:lnL>
                      <a:noFill/>
                    </a:lnL>
                    <a:lnR w="12700" cap="flat" cmpd="sng" algn="ctr">
                      <a:solidFill>
                        <a:srgbClr val="7F9C90"/>
                      </a:solidFill>
                      <a:prstDash val="solid"/>
                      <a:round/>
                      <a:headEnd type="none" w="med" len="med"/>
                      <a:tailEnd type="none" w="med" len="med"/>
                    </a:lnR>
                    <a:lnT>
                      <a:noFill/>
                    </a:lnT>
                    <a:lnB>
                      <a:noFill/>
                    </a:lnB>
                  </a:tcPr>
                </a:tc>
                <a:tc>
                  <a:txBody>
                    <a:bodyPr/>
                    <a:lstStyle/>
                    <a:p>
                      <a:pPr algn="r"/>
                      <a:r>
                        <a:rPr lang="en-GB" sz="800" spc="-10">
                          <a:effectLst/>
                          <a:latin typeface="FrankfurtGothic"/>
                          <a:ea typeface="Times New Roman" panose="02020603050405020304" pitchFamily="18" charset="0"/>
                          <a:cs typeface="Times New Roman" panose="02020603050405020304" pitchFamily="18" charset="0"/>
                        </a:rPr>
                        <a:t>32</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7F9C90"/>
                      </a:solidFill>
                      <a:prstDash val="solid"/>
                      <a:round/>
                      <a:headEnd type="none" w="med" len="med"/>
                      <a:tailEnd type="none" w="med" len="med"/>
                    </a:lnL>
                    <a:lnR>
                      <a:noFill/>
                    </a:lnR>
                    <a:lnT>
                      <a:noFill/>
                    </a:lnT>
                    <a:lnB>
                      <a:noFill/>
                    </a:lnB>
                  </a:tcPr>
                </a:tc>
                <a:tc>
                  <a:txBody>
                    <a:bodyPr/>
                    <a:lstStyle/>
                    <a:p>
                      <a:pPr algn="r"/>
                      <a:r>
                        <a:rPr lang="en-GB" sz="800" spc="-10">
                          <a:effectLst/>
                          <a:latin typeface="FrankfurtGothic"/>
                          <a:ea typeface="Times New Roman" panose="02020603050405020304" pitchFamily="18" charset="0"/>
                          <a:cs typeface="Times New Roman" panose="02020603050405020304" pitchFamily="18" charset="0"/>
                        </a:rPr>
                        <a:t>16</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r>
                        <a:rPr lang="en-GB" sz="800" spc="-10">
                          <a:effectLst/>
                          <a:latin typeface="FrankfurtGothic"/>
                          <a:ea typeface="Times New Roman" panose="02020603050405020304" pitchFamily="18" charset="0"/>
                          <a:cs typeface="Times New Roman" panose="02020603050405020304" pitchFamily="18" charset="0"/>
                        </a:rPr>
                        <a:t>12</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r>
                        <a:rPr lang="en-GB" sz="800" spc="-10">
                          <a:effectLst/>
                          <a:latin typeface="FrankfurtGothic"/>
                          <a:ea typeface="Times New Roman" panose="02020603050405020304" pitchFamily="18" charset="0"/>
                          <a:cs typeface="Times New Roman" panose="02020603050405020304" pitchFamily="18" charset="0"/>
                        </a:rPr>
                        <a:t>7</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r>
                        <a:rPr lang="en-GB" sz="800" spc="-10">
                          <a:effectLst/>
                          <a:latin typeface="FrankfurtGothic"/>
                          <a:ea typeface="Times New Roman" panose="02020603050405020304" pitchFamily="18" charset="0"/>
                          <a:cs typeface="Times New Roman" panose="02020603050405020304" pitchFamily="18" charset="0"/>
                        </a:rPr>
                        <a:t>6</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r>
                        <a:rPr lang="en-GB" sz="800" spc="-10">
                          <a:effectLst/>
                          <a:latin typeface="FrankfurtGothic"/>
                          <a:ea typeface="Times New Roman" panose="02020603050405020304" pitchFamily="18" charset="0"/>
                          <a:cs typeface="Times New Roman" panose="02020603050405020304" pitchFamily="18" charset="0"/>
                        </a:rPr>
                        <a:t>4</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extLst>
                  <a:ext uri="{0D108BD9-81ED-4DB2-BD59-A6C34878D82A}">
                    <a16:rowId xmlns:a16="http://schemas.microsoft.com/office/drawing/2014/main" val="1903214088"/>
                  </a:ext>
                </a:extLst>
              </a:tr>
              <a:tr h="145562">
                <a:tc>
                  <a:txBody>
                    <a:bodyPr/>
                    <a:lstStyle/>
                    <a:p>
                      <a:r>
                        <a:rPr lang="en-GB" sz="800" spc="-10">
                          <a:effectLst/>
                          <a:latin typeface="FrankfurtGothic"/>
                          <a:ea typeface="Times New Roman" panose="02020603050405020304" pitchFamily="18" charset="0"/>
                          <a:cs typeface="Times New Roman" panose="02020603050405020304" pitchFamily="18" charset="0"/>
                        </a:rPr>
                        <a:t>Japan</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r>
                        <a:rPr lang="en-GB" sz="800" spc="-10">
                          <a:effectLst/>
                          <a:latin typeface="FrankfurtGothic"/>
                          <a:ea typeface="Times New Roman" panose="02020603050405020304" pitchFamily="18" charset="0"/>
                          <a:cs typeface="Times New Roman" panose="02020603050405020304" pitchFamily="18" charset="0"/>
                        </a:rPr>
                        <a:t>0</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r>
                        <a:rPr lang="en-GB" sz="800" spc="-10">
                          <a:effectLst/>
                          <a:latin typeface="FrankfurtGothic"/>
                          <a:ea typeface="Times New Roman" panose="02020603050405020304" pitchFamily="18" charset="0"/>
                          <a:cs typeface="Times New Roman" panose="02020603050405020304" pitchFamily="18" charset="0"/>
                        </a:rPr>
                        <a:t>1</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r>
                        <a:rPr lang="en-GB" sz="800" spc="-10">
                          <a:effectLst/>
                          <a:latin typeface="FrankfurtGothic"/>
                          <a:ea typeface="Times New Roman" panose="02020603050405020304" pitchFamily="18" charset="0"/>
                          <a:cs typeface="Times New Roman" panose="02020603050405020304" pitchFamily="18" charset="0"/>
                        </a:rPr>
                        <a:t>2</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r>
                        <a:rPr lang="en-GB" sz="800" spc="-10">
                          <a:effectLst/>
                          <a:latin typeface="FrankfurtGothic"/>
                          <a:ea typeface="Times New Roman" panose="02020603050405020304" pitchFamily="18" charset="0"/>
                          <a:cs typeface="Times New Roman" panose="02020603050405020304" pitchFamily="18" charset="0"/>
                        </a:rPr>
                        <a:t>4</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r>
                        <a:rPr lang="en-GB" sz="800" spc="-10">
                          <a:effectLst/>
                          <a:latin typeface="FrankfurtGothic"/>
                          <a:ea typeface="Times New Roman" panose="02020603050405020304" pitchFamily="18" charset="0"/>
                          <a:cs typeface="Times New Roman" panose="02020603050405020304" pitchFamily="18" charset="0"/>
                        </a:rPr>
                        <a:t>2</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r>
                        <a:rPr lang="en-GB" sz="800" spc="-10">
                          <a:effectLst/>
                          <a:latin typeface="FrankfurtGothic"/>
                          <a:ea typeface="Times New Roman" panose="02020603050405020304" pitchFamily="18" charset="0"/>
                          <a:cs typeface="Times New Roman" panose="02020603050405020304" pitchFamily="18" charset="0"/>
                        </a:rPr>
                        <a:t>2</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nchor="b">
                    <a:lnL>
                      <a:noFill/>
                    </a:lnL>
                    <a:lnR w="12700" cap="flat" cmpd="sng" algn="ctr">
                      <a:solidFill>
                        <a:srgbClr val="7F9C90"/>
                      </a:solidFill>
                      <a:prstDash val="solid"/>
                      <a:round/>
                      <a:headEnd type="none" w="med" len="med"/>
                      <a:tailEnd type="none" w="med" len="med"/>
                    </a:lnR>
                    <a:lnT>
                      <a:noFill/>
                    </a:lnT>
                    <a:lnB>
                      <a:noFill/>
                    </a:lnB>
                  </a:tcPr>
                </a:tc>
                <a:tc>
                  <a:txBody>
                    <a:bodyPr/>
                    <a:lstStyle/>
                    <a:p>
                      <a:pPr algn="r"/>
                      <a:r>
                        <a:rPr lang="en-GB" sz="800" spc="-10">
                          <a:effectLst/>
                          <a:latin typeface="FrankfurtGothic"/>
                          <a:ea typeface="Times New Roman" panose="02020603050405020304" pitchFamily="18" charset="0"/>
                          <a:cs typeface="Times New Roman" panose="02020603050405020304" pitchFamily="18" charset="0"/>
                        </a:rPr>
                        <a:t>1</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7F9C90"/>
                      </a:solidFill>
                      <a:prstDash val="solid"/>
                      <a:round/>
                      <a:headEnd type="none" w="med" len="med"/>
                      <a:tailEnd type="none" w="med" len="med"/>
                    </a:lnL>
                    <a:lnR>
                      <a:noFill/>
                    </a:lnR>
                    <a:lnT>
                      <a:noFill/>
                    </a:lnT>
                    <a:lnB>
                      <a:noFill/>
                    </a:lnB>
                  </a:tcPr>
                </a:tc>
                <a:tc>
                  <a:txBody>
                    <a:bodyPr/>
                    <a:lstStyle/>
                    <a:p>
                      <a:pPr algn="r"/>
                      <a:r>
                        <a:rPr lang="en-GB" sz="800" spc="-10">
                          <a:effectLst/>
                          <a:latin typeface="FrankfurtGothic"/>
                          <a:ea typeface="Times New Roman" panose="02020603050405020304" pitchFamily="18" charset="0"/>
                          <a:cs typeface="Times New Roman" panose="02020603050405020304" pitchFamily="18" charset="0"/>
                        </a:rPr>
                        <a:t>1</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r>
                        <a:rPr lang="en-GB" sz="800" spc="-10">
                          <a:effectLst/>
                          <a:latin typeface="FrankfurtGothic"/>
                          <a:ea typeface="Times New Roman" panose="02020603050405020304" pitchFamily="18" charset="0"/>
                          <a:cs typeface="Times New Roman" panose="02020603050405020304" pitchFamily="18" charset="0"/>
                        </a:rPr>
                        <a:t>2</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r>
                        <a:rPr lang="en-GB" sz="800" spc="-10">
                          <a:effectLst/>
                          <a:latin typeface="FrankfurtGothic"/>
                          <a:ea typeface="Times New Roman" panose="02020603050405020304" pitchFamily="18" charset="0"/>
                          <a:cs typeface="Times New Roman" panose="02020603050405020304" pitchFamily="18" charset="0"/>
                        </a:rPr>
                        <a:t>3</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r>
                        <a:rPr lang="en-GB" sz="800" spc="-10">
                          <a:effectLst/>
                          <a:latin typeface="FrankfurtGothic"/>
                          <a:ea typeface="Times New Roman" panose="02020603050405020304" pitchFamily="18" charset="0"/>
                          <a:cs typeface="Times New Roman" panose="02020603050405020304" pitchFamily="18" charset="0"/>
                        </a:rPr>
                        <a:t>0</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r>
                        <a:rPr lang="en-GB" sz="800" spc="-10">
                          <a:effectLst/>
                          <a:latin typeface="FrankfurtGothic"/>
                          <a:ea typeface="Times New Roman" panose="02020603050405020304" pitchFamily="18" charset="0"/>
                          <a:cs typeface="Times New Roman" panose="02020603050405020304" pitchFamily="18" charset="0"/>
                        </a:rPr>
                        <a:t>0</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extLst>
                  <a:ext uri="{0D108BD9-81ED-4DB2-BD59-A6C34878D82A}">
                    <a16:rowId xmlns:a16="http://schemas.microsoft.com/office/drawing/2014/main" val="2246665683"/>
                  </a:ext>
                </a:extLst>
              </a:tr>
              <a:tr h="145562">
                <a:tc>
                  <a:txBody>
                    <a:bodyPr/>
                    <a:lstStyle/>
                    <a:p>
                      <a:r>
                        <a:rPr lang="en-GB" sz="800" spc="-10">
                          <a:effectLst/>
                          <a:latin typeface="FrankfurtGothic"/>
                          <a:ea typeface="Times New Roman" panose="02020603050405020304" pitchFamily="18" charset="0"/>
                          <a:cs typeface="Times New Roman" panose="02020603050405020304" pitchFamily="18" charset="0"/>
                        </a:rPr>
                        <a:t>China</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r>
                        <a:rPr lang="en-GB" sz="800" spc="-10">
                          <a:effectLst/>
                          <a:latin typeface="FrankfurtGothic"/>
                          <a:ea typeface="Times New Roman" panose="02020603050405020304" pitchFamily="18" charset="0"/>
                          <a:cs typeface="Times New Roman" panose="02020603050405020304" pitchFamily="18" charset="0"/>
                        </a:rPr>
                        <a:t>0</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r>
                        <a:rPr lang="en-GB" sz="800" spc="-10">
                          <a:effectLst/>
                          <a:latin typeface="FrankfurtGothic"/>
                          <a:ea typeface="Times New Roman" panose="02020603050405020304" pitchFamily="18" charset="0"/>
                          <a:cs typeface="Times New Roman" panose="02020603050405020304" pitchFamily="18" charset="0"/>
                        </a:rPr>
                        <a:t>0</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r>
                        <a:rPr lang="en-GB" sz="800" spc="-10">
                          <a:effectLst/>
                          <a:latin typeface="FrankfurtGothic"/>
                          <a:ea typeface="Times New Roman" panose="02020603050405020304" pitchFamily="18" charset="0"/>
                          <a:cs typeface="Times New Roman" panose="02020603050405020304" pitchFamily="18" charset="0"/>
                        </a:rPr>
                        <a:t>0</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r>
                        <a:rPr lang="en-GB" sz="800" spc="-10">
                          <a:effectLst/>
                          <a:latin typeface="FrankfurtGothic"/>
                          <a:ea typeface="Times New Roman" panose="02020603050405020304" pitchFamily="18" charset="0"/>
                          <a:cs typeface="Times New Roman" panose="02020603050405020304" pitchFamily="18" charset="0"/>
                        </a:rPr>
                        <a:t>1</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r>
                        <a:rPr lang="en-GB" sz="800" spc="-10">
                          <a:effectLst/>
                          <a:latin typeface="FrankfurtGothic"/>
                          <a:ea typeface="Times New Roman" panose="02020603050405020304" pitchFamily="18" charset="0"/>
                          <a:cs typeface="Times New Roman" panose="02020603050405020304" pitchFamily="18" charset="0"/>
                        </a:rPr>
                        <a:t>2</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r>
                        <a:rPr lang="en-GB" sz="800" spc="-10">
                          <a:effectLst/>
                          <a:latin typeface="FrankfurtGothic"/>
                          <a:ea typeface="Times New Roman" panose="02020603050405020304" pitchFamily="18" charset="0"/>
                          <a:cs typeface="Times New Roman" panose="02020603050405020304" pitchFamily="18" charset="0"/>
                        </a:rPr>
                        <a:t>5</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nchor="b">
                    <a:lnL>
                      <a:noFill/>
                    </a:lnL>
                    <a:lnR w="12700" cap="flat" cmpd="sng" algn="ctr">
                      <a:solidFill>
                        <a:srgbClr val="7F9C90"/>
                      </a:solidFill>
                      <a:prstDash val="solid"/>
                      <a:round/>
                      <a:headEnd type="none" w="med" len="med"/>
                      <a:tailEnd type="none" w="med" len="med"/>
                    </a:lnR>
                    <a:lnT>
                      <a:noFill/>
                    </a:lnT>
                    <a:lnB>
                      <a:noFill/>
                    </a:lnB>
                  </a:tcPr>
                </a:tc>
                <a:tc>
                  <a:txBody>
                    <a:bodyPr/>
                    <a:lstStyle/>
                    <a:p>
                      <a:pPr algn="r"/>
                      <a:r>
                        <a:rPr lang="en-GB" sz="800" spc="-10">
                          <a:effectLst/>
                          <a:latin typeface="FrankfurtGothic"/>
                          <a:ea typeface="Times New Roman" panose="02020603050405020304" pitchFamily="18" charset="0"/>
                          <a:cs typeface="Times New Roman" panose="02020603050405020304" pitchFamily="18" charset="0"/>
                        </a:rPr>
                        <a:t>0</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nchor="b">
                    <a:lnL w="12700" cap="flat" cmpd="sng" algn="ctr">
                      <a:solidFill>
                        <a:srgbClr val="7F9C90"/>
                      </a:solidFill>
                      <a:prstDash val="solid"/>
                      <a:round/>
                      <a:headEnd type="none" w="med" len="med"/>
                      <a:tailEnd type="none" w="med" len="med"/>
                    </a:lnL>
                    <a:lnR>
                      <a:noFill/>
                    </a:lnR>
                    <a:lnT>
                      <a:noFill/>
                    </a:lnT>
                    <a:lnB>
                      <a:noFill/>
                    </a:lnB>
                  </a:tcPr>
                </a:tc>
                <a:tc>
                  <a:txBody>
                    <a:bodyPr/>
                    <a:lstStyle/>
                    <a:p>
                      <a:pPr algn="r"/>
                      <a:r>
                        <a:rPr lang="en-GB" sz="800" spc="-10">
                          <a:effectLst/>
                          <a:latin typeface="FrankfurtGothic"/>
                          <a:ea typeface="Times New Roman" panose="02020603050405020304" pitchFamily="18" charset="0"/>
                          <a:cs typeface="Times New Roman" panose="02020603050405020304" pitchFamily="18" charset="0"/>
                        </a:rPr>
                        <a:t>0</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r>
                        <a:rPr lang="en-GB" sz="800" spc="-10">
                          <a:effectLst/>
                          <a:latin typeface="FrankfurtGothic"/>
                          <a:ea typeface="Times New Roman" panose="02020603050405020304" pitchFamily="18" charset="0"/>
                          <a:cs typeface="Times New Roman" panose="02020603050405020304" pitchFamily="18" charset="0"/>
                        </a:rPr>
                        <a:t>0</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r>
                        <a:rPr lang="en-GB" sz="800" spc="-10">
                          <a:effectLst/>
                          <a:latin typeface="FrankfurtGothic"/>
                          <a:ea typeface="Times New Roman" panose="02020603050405020304" pitchFamily="18" charset="0"/>
                          <a:cs typeface="Times New Roman" panose="02020603050405020304" pitchFamily="18" charset="0"/>
                        </a:rPr>
                        <a:t>2</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r>
                        <a:rPr lang="en-GB" sz="800" spc="-10">
                          <a:effectLst/>
                          <a:latin typeface="FrankfurtGothic"/>
                          <a:ea typeface="Times New Roman" panose="02020603050405020304" pitchFamily="18" charset="0"/>
                          <a:cs typeface="Times New Roman" panose="02020603050405020304" pitchFamily="18" charset="0"/>
                        </a:rPr>
                        <a:t>7</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r"/>
                      <a:r>
                        <a:rPr lang="en-GB" sz="800" spc="-10">
                          <a:effectLst/>
                          <a:latin typeface="FrankfurtGothic"/>
                          <a:ea typeface="Times New Roman" panose="02020603050405020304" pitchFamily="18" charset="0"/>
                          <a:cs typeface="Times New Roman" panose="02020603050405020304" pitchFamily="18" charset="0"/>
                        </a:rPr>
                        <a:t>7</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extLst>
                  <a:ext uri="{0D108BD9-81ED-4DB2-BD59-A6C34878D82A}">
                    <a16:rowId xmlns:a16="http://schemas.microsoft.com/office/drawing/2014/main" val="3466457254"/>
                  </a:ext>
                </a:extLst>
              </a:tr>
              <a:tr h="172097">
                <a:tc>
                  <a:txBody>
                    <a:bodyPr/>
                    <a:lstStyle/>
                    <a:p>
                      <a:r>
                        <a:rPr lang="en-GB" sz="800" spc="-10">
                          <a:effectLst/>
                          <a:latin typeface="FrankfurtGothic"/>
                          <a:ea typeface="Times New Roman" panose="02020603050405020304" pitchFamily="18" charset="0"/>
                          <a:cs typeface="Times New Roman" panose="02020603050405020304" pitchFamily="18" charset="0"/>
                        </a:rPr>
                        <a:t>Total</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lnL>
                      <a:noFill/>
                    </a:lnL>
                    <a:lnR>
                      <a:noFill/>
                    </a:lnR>
                    <a:lnT>
                      <a:noFill/>
                    </a:lnT>
                    <a:lnB w="12700" cap="flat" cmpd="sng" algn="ctr">
                      <a:solidFill>
                        <a:srgbClr val="7F9C90"/>
                      </a:solidFill>
                      <a:prstDash val="solid"/>
                      <a:round/>
                      <a:headEnd type="none" w="med" len="med"/>
                      <a:tailEnd type="none" w="med" len="med"/>
                    </a:lnB>
                  </a:tcPr>
                </a:tc>
                <a:tc>
                  <a:txBody>
                    <a:bodyPr/>
                    <a:lstStyle/>
                    <a:p>
                      <a:pPr algn="r"/>
                      <a:r>
                        <a:rPr lang="en-GB" sz="800" spc="-10">
                          <a:effectLst/>
                          <a:latin typeface="FrankfurtGothic"/>
                          <a:ea typeface="Times New Roman" panose="02020603050405020304" pitchFamily="18" charset="0"/>
                          <a:cs typeface="Times New Roman" panose="02020603050405020304" pitchFamily="18" charset="0"/>
                        </a:rPr>
                        <a:t>45</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lnL>
                      <a:noFill/>
                    </a:lnL>
                    <a:lnR>
                      <a:noFill/>
                    </a:lnR>
                    <a:lnT>
                      <a:noFill/>
                    </a:lnT>
                    <a:lnB w="12700" cap="flat" cmpd="sng" algn="ctr">
                      <a:solidFill>
                        <a:srgbClr val="7F9C90"/>
                      </a:solidFill>
                      <a:prstDash val="solid"/>
                      <a:round/>
                      <a:headEnd type="none" w="med" len="med"/>
                      <a:tailEnd type="none" w="med" len="med"/>
                    </a:lnB>
                  </a:tcPr>
                </a:tc>
                <a:tc>
                  <a:txBody>
                    <a:bodyPr/>
                    <a:lstStyle/>
                    <a:p>
                      <a:pPr algn="r"/>
                      <a:r>
                        <a:rPr lang="en-GB" sz="800" spc="-10">
                          <a:effectLst/>
                          <a:latin typeface="FrankfurtGothic"/>
                          <a:ea typeface="Times New Roman" panose="02020603050405020304" pitchFamily="18" charset="0"/>
                          <a:cs typeface="Times New Roman" panose="02020603050405020304" pitchFamily="18" charset="0"/>
                        </a:rPr>
                        <a:t>160</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lnL>
                      <a:noFill/>
                    </a:lnL>
                    <a:lnR>
                      <a:noFill/>
                    </a:lnR>
                    <a:lnT>
                      <a:noFill/>
                    </a:lnT>
                    <a:lnB w="12700" cap="flat" cmpd="sng" algn="ctr">
                      <a:solidFill>
                        <a:srgbClr val="7F9C90"/>
                      </a:solidFill>
                      <a:prstDash val="solid"/>
                      <a:round/>
                      <a:headEnd type="none" w="med" len="med"/>
                      <a:tailEnd type="none" w="med" len="med"/>
                    </a:lnB>
                  </a:tcPr>
                </a:tc>
                <a:tc>
                  <a:txBody>
                    <a:bodyPr/>
                    <a:lstStyle/>
                    <a:p>
                      <a:pPr algn="r"/>
                      <a:r>
                        <a:rPr lang="en-GB" sz="800" spc="-10">
                          <a:effectLst/>
                          <a:latin typeface="FrankfurtGothic"/>
                          <a:ea typeface="Times New Roman" panose="02020603050405020304" pitchFamily="18" charset="0"/>
                          <a:cs typeface="Times New Roman" panose="02020603050405020304" pitchFamily="18" charset="0"/>
                        </a:rPr>
                        <a:t>957</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lnL>
                      <a:noFill/>
                    </a:lnL>
                    <a:lnR>
                      <a:noFill/>
                    </a:lnR>
                    <a:lnT>
                      <a:noFill/>
                    </a:lnT>
                    <a:lnB w="12700" cap="flat" cmpd="sng" algn="ctr">
                      <a:solidFill>
                        <a:srgbClr val="7F9C90"/>
                      </a:solidFill>
                      <a:prstDash val="solid"/>
                      <a:round/>
                      <a:headEnd type="none" w="med" len="med"/>
                      <a:tailEnd type="none" w="med" len="med"/>
                    </a:lnB>
                  </a:tcPr>
                </a:tc>
                <a:tc>
                  <a:txBody>
                    <a:bodyPr/>
                    <a:lstStyle/>
                    <a:p>
                      <a:pPr algn="r"/>
                      <a:r>
                        <a:rPr lang="en-GB" sz="800" spc="-10">
                          <a:effectLst/>
                          <a:latin typeface="FrankfurtGothic"/>
                          <a:ea typeface="Times New Roman" panose="02020603050405020304" pitchFamily="18" charset="0"/>
                          <a:cs typeface="Times New Roman" panose="02020603050405020304" pitchFamily="18" charset="0"/>
                        </a:rPr>
                        <a:t>2660</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lnL>
                      <a:noFill/>
                    </a:lnL>
                    <a:lnR>
                      <a:noFill/>
                    </a:lnR>
                    <a:lnT>
                      <a:noFill/>
                    </a:lnT>
                    <a:lnB w="12700" cap="flat" cmpd="sng" algn="ctr">
                      <a:solidFill>
                        <a:srgbClr val="7F9C90"/>
                      </a:solidFill>
                      <a:prstDash val="solid"/>
                      <a:round/>
                      <a:headEnd type="none" w="med" len="med"/>
                      <a:tailEnd type="none" w="med" len="med"/>
                    </a:lnB>
                  </a:tcPr>
                </a:tc>
                <a:tc>
                  <a:txBody>
                    <a:bodyPr/>
                    <a:lstStyle/>
                    <a:p>
                      <a:pPr algn="r"/>
                      <a:r>
                        <a:rPr lang="en-GB" sz="800" spc="-10">
                          <a:effectLst/>
                          <a:latin typeface="FrankfurtGothic"/>
                          <a:ea typeface="Times New Roman" panose="02020603050405020304" pitchFamily="18" charset="0"/>
                          <a:cs typeface="Times New Roman" panose="02020603050405020304" pitchFamily="18" charset="0"/>
                        </a:rPr>
                        <a:t>5421</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lnL>
                      <a:noFill/>
                    </a:lnL>
                    <a:lnR>
                      <a:noFill/>
                    </a:lnR>
                    <a:lnT>
                      <a:noFill/>
                    </a:lnT>
                    <a:lnB w="12700" cap="flat" cmpd="sng" algn="ctr">
                      <a:solidFill>
                        <a:srgbClr val="7F9C90"/>
                      </a:solidFill>
                      <a:prstDash val="solid"/>
                      <a:round/>
                      <a:headEnd type="none" w="med" len="med"/>
                      <a:tailEnd type="none" w="med" len="med"/>
                    </a:lnB>
                  </a:tcPr>
                </a:tc>
                <a:tc>
                  <a:txBody>
                    <a:bodyPr/>
                    <a:lstStyle/>
                    <a:p>
                      <a:pPr algn="r"/>
                      <a:r>
                        <a:rPr lang="en-GB" sz="800" spc="-10">
                          <a:effectLst/>
                          <a:latin typeface="FrankfurtGothic"/>
                          <a:ea typeface="Times New Roman" panose="02020603050405020304" pitchFamily="18" charset="0"/>
                          <a:cs typeface="Times New Roman" panose="02020603050405020304" pitchFamily="18" charset="0"/>
                        </a:rPr>
                        <a:t>7388</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lnL>
                      <a:noFill/>
                    </a:lnL>
                    <a:lnR w="12700" cap="flat" cmpd="sng" algn="ctr">
                      <a:solidFill>
                        <a:srgbClr val="7F9C90"/>
                      </a:solidFill>
                      <a:prstDash val="solid"/>
                      <a:round/>
                      <a:headEnd type="none" w="med" len="med"/>
                      <a:tailEnd type="none" w="med" len="med"/>
                    </a:lnR>
                    <a:lnT>
                      <a:noFill/>
                    </a:lnT>
                    <a:lnB w="12700" cap="flat" cmpd="sng" algn="ctr">
                      <a:solidFill>
                        <a:srgbClr val="7F9C90"/>
                      </a:solidFill>
                      <a:prstDash val="solid"/>
                      <a:round/>
                      <a:headEnd type="none" w="med" len="med"/>
                      <a:tailEnd type="none" w="med" len="med"/>
                    </a:lnB>
                  </a:tcPr>
                </a:tc>
                <a:tc>
                  <a:txBody>
                    <a:bodyPr/>
                    <a:lstStyle/>
                    <a:p>
                      <a:pPr algn="r"/>
                      <a:r>
                        <a:rPr lang="en-GB" sz="800" spc="-10">
                          <a:effectLst/>
                          <a:latin typeface="FrankfurtGothic"/>
                          <a:ea typeface="Times New Roman" panose="02020603050405020304" pitchFamily="18" charset="0"/>
                          <a:cs typeface="Times New Roman" panose="02020603050405020304" pitchFamily="18" charset="0"/>
                        </a:rPr>
                        <a:t>58</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lnL w="12700" cap="flat" cmpd="sng" algn="ctr">
                      <a:solidFill>
                        <a:srgbClr val="7F9C90"/>
                      </a:solidFill>
                      <a:prstDash val="solid"/>
                      <a:round/>
                      <a:headEnd type="none" w="med" len="med"/>
                      <a:tailEnd type="none" w="med" len="med"/>
                    </a:lnL>
                    <a:lnR>
                      <a:noFill/>
                    </a:lnR>
                    <a:lnT>
                      <a:noFill/>
                    </a:lnT>
                    <a:lnB w="12700" cap="flat" cmpd="sng" algn="ctr">
                      <a:solidFill>
                        <a:srgbClr val="7F9C90"/>
                      </a:solidFill>
                      <a:prstDash val="solid"/>
                      <a:round/>
                      <a:headEnd type="none" w="med" len="med"/>
                      <a:tailEnd type="none" w="med" len="med"/>
                    </a:lnB>
                  </a:tcPr>
                </a:tc>
                <a:tc>
                  <a:txBody>
                    <a:bodyPr/>
                    <a:lstStyle/>
                    <a:p>
                      <a:pPr algn="r"/>
                      <a:r>
                        <a:rPr lang="en-GB" sz="800" spc="-10">
                          <a:effectLst/>
                          <a:latin typeface="FrankfurtGothic"/>
                          <a:ea typeface="Times New Roman" panose="02020603050405020304" pitchFamily="18" charset="0"/>
                          <a:cs typeface="Times New Roman" panose="02020603050405020304" pitchFamily="18" charset="0"/>
                        </a:rPr>
                        <a:t>195</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lnL>
                      <a:noFill/>
                    </a:lnL>
                    <a:lnR>
                      <a:noFill/>
                    </a:lnR>
                    <a:lnT>
                      <a:noFill/>
                    </a:lnT>
                    <a:lnB w="12700" cap="flat" cmpd="sng" algn="ctr">
                      <a:solidFill>
                        <a:srgbClr val="7F9C90"/>
                      </a:solidFill>
                      <a:prstDash val="solid"/>
                      <a:round/>
                      <a:headEnd type="none" w="med" len="med"/>
                      <a:tailEnd type="none" w="med" len="med"/>
                    </a:lnB>
                  </a:tcPr>
                </a:tc>
                <a:tc>
                  <a:txBody>
                    <a:bodyPr/>
                    <a:lstStyle/>
                    <a:p>
                      <a:pPr algn="r"/>
                      <a:r>
                        <a:rPr lang="en-GB" sz="800" spc="-10">
                          <a:effectLst/>
                          <a:latin typeface="FrankfurtGothic"/>
                          <a:ea typeface="Times New Roman" panose="02020603050405020304" pitchFamily="18" charset="0"/>
                          <a:cs typeface="Times New Roman" panose="02020603050405020304" pitchFamily="18" charset="0"/>
                        </a:rPr>
                        <a:t>1094</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lnL>
                      <a:noFill/>
                    </a:lnL>
                    <a:lnR>
                      <a:noFill/>
                    </a:lnR>
                    <a:lnT>
                      <a:noFill/>
                    </a:lnT>
                    <a:lnB w="12700" cap="flat" cmpd="sng" algn="ctr">
                      <a:solidFill>
                        <a:srgbClr val="7F9C90"/>
                      </a:solidFill>
                      <a:prstDash val="solid"/>
                      <a:round/>
                      <a:headEnd type="none" w="med" len="med"/>
                      <a:tailEnd type="none" w="med" len="med"/>
                    </a:lnB>
                  </a:tcPr>
                </a:tc>
                <a:tc>
                  <a:txBody>
                    <a:bodyPr/>
                    <a:lstStyle/>
                    <a:p>
                      <a:pPr algn="r"/>
                      <a:r>
                        <a:rPr lang="en-GB" sz="800" spc="-10">
                          <a:effectLst/>
                          <a:latin typeface="FrankfurtGothic"/>
                          <a:ea typeface="Times New Roman" panose="02020603050405020304" pitchFamily="18" charset="0"/>
                          <a:cs typeface="Times New Roman" panose="02020603050405020304" pitchFamily="18" charset="0"/>
                        </a:rPr>
                        <a:t>2366</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lnL>
                      <a:noFill/>
                    </a:lnL>
                    <a:lnR>
                      <a:noFill/>
                    </a:lnR>
                    <a:lnT>
                      <a:noFill/>
                    </a:lnT>
                    <a:lnB w="12700" cap="flat" cmpd="sng" algn="ctr">
                      <a:solidFill>
                        <a:srgbClr val="7F9C90"/>
                      </a:solidFill>
                      <a:prstDash val="solid"/>
                      <a:round/>
                      <a:headEnd type="none" w="med" len="med"/>
                      <a:tailEnd type="none" w="med" len="med"/>
                    </a:lnB>
                  </a:tcPr>
                </a:tc>
                <a:tc>
                  <a:txBody>
                    <a:bodyPr/>
                    <a:lstStyle/>
                    <a:p>
                      <a:pPr algn="r"/>
                      <a:r>
                        <a:rPr lang="en-GB" sz="800" spc="-10">
                          <a:effectLst/>
                          <a:latin typeface="FrankfurtGothic"/>
                          <a:ea typeface="Times New Roman" panose="02020603050405020304" pitchFamily="18" charset="0"/>
                          <a:cs typeface="Times New Roman" panose="02020603050405020304" pitchFamily="18" charset="0"/>
                        </a:rPr>
                        <a:t>4669</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lnL>
                      <a:noFill/>
                    </a:lnL>
                    <a:lnR>
                      <a:noFill/>
                    </a:lnR>
                    <a:lnT>
                      <a:noFill/>
                    </a:lnT>
                    <a:lnB w="12700" cap="flat" cmpd="sng" algn="ctr">
                      <a:solidFill>
                        <a:srgbClr val="7F9C90"/>
                      </a:solidFill>
                      <a:prstDash val="solid"/>
                      <a:round/>
                      <a:headEnd type="none" w="med" len="med"/>
                      <a:tailEnd type="none" w="med" len="med"/>
                    </a:lnB>
                  </a:tcPr>
                </a:tc>
                <a:tc>
                  <a:txBody>
                    <a:bodyPr/>
                    <a:lstStyle/>
                    <a:p>
                      <a:pPr algn="r"/>
                      <a:r>
                        <a:rPr lang="en-GB" sz="800" spc="-10" dirty="0">
                          <a:effectLst/>
                          <a:latin typeface="FrankfurtGothic"/>
                          <a:ea typeface="Times New Roman" panose="02020603050405020304" pitchFamily="18" charset="0"/>
                          <a:cs typeface="Times New Roman" panose="02020603050405020304" pitchFamily="18" charset="0"/>
                        </a:rPr>
                        <a:t>6524</a:t>
                      </a:r>
                      <a:endParaRPr lang="da-DK" sz="900" spc="-10" dirty="0">
                        <a:effectLst/>
                        <a:latin typeface="FrankfurtGothic"/>
                        <a:ea typeface="Times New Roman" panose="02020603050405020304" pitchFamily="18" charset="0"/>
                        <a:cs typeface="Times New Roman" panose="02020603050405020304" pitchFamily="18" charset="0"/>
                      </a:endParaRPr>
                    </a:p>
                  </a:txBody>
                  <a:tcPr marL="44450" marR="44450" marT="0" marB="0">
                    <a:lnL>
                      <a:noFill/>
                    </a:lnL>
                    <a:lnR>
                      <a:noFill/>
                    </a:lnR>
                    <a:lnT>
                      <a:noFill/>
                    </a:lnT>
                    <a:lnB w="12700" cap="flat" cmpd="sng" algn="ctr">
                      <a:solidFill>
                        <a:srgbClr val="7F9C90"/>
                      </a:solidFill>
                      <a:prstDash val="solid"/>
                      <a:round/>
                      <a:headEnd type="none" w="med" len="med"/>
                      <a:tailEnd type="none" w="med" len="med"/>
                    </a:lnB>
                  </a:tcPr>
                </a:tc>
                <a:extLst>
                  <a:ext uri="{0D108BD9-81ED-4DB2-BD59-A6C34878D82A}">
                    <a16:rowId xmlns:a16="http://schemas.microsoft.com/office/drawing/2014/main" val="3651669625"/>
                  </a:ext>
                </a:extLst>
              </a:tr>
            </a:tbl>
          </a:graphicData>
        </a:graphic>
      </p:graphicFrame>
      <p:sp>
        <p:nvSpPr>
          <p:cNvPr id="6" name="Tekstfelt 5">
            <a:extLst>
              <a:ext uri="{FF2B5EF4-FFF2-40B4-BE49-F238E27FC236}">
                <a16:creationId xmlns:a16="http://schemas.microsoft.com/office/drawing/2014/main" id="{324092E5-12E2-477F-A0C7-ED68C3DE3AD7}"/>
              </a:ext>
            </a:extLst>
          </p:cNvPr>
          <p:cNvSpPr txBox="1"/>
          <p:nvPr/>
        </p:nvSpPr>
        <p:spPr>
          <a:xfrm>
            <a:off x="3588647" y="1436061"/>
            <a:ext cx="6097656" cy="246221"/>
          </a:xfrm>
          <a:prstGeom prst="rect">
            <a:avLst/>
          </a:prstGeom>
          <a:noFill/>
        </p:spPr>
        <p:txBody>
          <a:bodyPr wrap="square">
            <a:spAutoFit/>
          </a:bodyPr>
          <a:lstStyle/>
          <a:p>
            <a:r>
              <a:rPr lang="en-GB" sz="1000" spc="-10" dirty="0">
                <a:effectLst/>
                <a:latin typeface="Times New Roman" panose="02020603050405020304" pitchFamily="18" charset="0"/>
                <a:ea typeface="Times New Roman" panose="02020603050405020304" pitchFamily="18" charset="0"/>
                <a:cs typeface="Times New Roman" panose="02020603050405020304" pitchFamily="18" charset="0"/>
              </a:rPr>
              <a:t>Table 5.1: Structure of Danish foreign trade with goods 1950-2019, percent of total</a:t>
            </a:r>
            <a:endParaRPr lang="da-DK" sz="1000" dirty="0">
              <a:latin typeface="Times New Roman" panose="02020603050405020304" pitchFamily="18" charset="0"/>
              <a:cs typeface="Times New Roman" panose="02020603050405020304" pitchFamily="18" charset="0"/>
            </a:endParaRPr>
          </a:p>
        </p:txBody>
      </p:sp>
      <p:sp>
        <p:nvSpPr>
          <p:cNvPr id="8" name="Tekstfelt 7">
            <a:extLst>
              <a:ext uri="{FF2B5EF4-FFF2-40B4-BE49-F238E27FC236}">
                <a16:creationId xmlns:a16="http://schemas.microsoft.com/office/drawing/2014/main" id="{18AEAC7A-2211-4AC5-AF3D-357BB030FBB2}"/>
              </a:ext>
            </a:extLst>
          </p:cNvPr>
          <p:cNvSpPr txBox="1"/>
          <p:nvPr/>
        </p:nvSpPr>
        <p:spPr>
          <a:xfrm>
            <a:off x="3588647" y="4377425"/>
            <a:ext cx="5217423" cy="723275"/>
          </a:xfrm>
          <a:prstGeom prst="rect">
            <a:avLst/>
          </a:prstGeom>
          <a:noFill/>
        </p:spPr>
        <p:txBody>
          <a:bodyPr wrap="square">
            <a:spAutoFit/>
          </a:bodyPr>
          <a:lstStyle/>
          <a:p>
            <a:pPr algn="just">
              <a:spcBef>
                <a:spcPts val="400"/>
              </a:spcBef>
              <a:spcAft>
                <a:spcPts val="400"/>
              </a:spcAft>
            </a:pPr>
            <a:r>
              <a:rPr lang="en-GB" sz="1200" spc="-10" dirty="0">
                <a:effectLst/>
                <a:latin typeface="Times New Roman" panose="02020603050405020304" pitchFamily="18" charset="0"/>
                <a:ea typeface="Times New Roman" panose="02020603050405020304" pitchFamily="18" charset="0"/>
                <a:cs typeface="Times New Roman" panose="02020603050405020304" pitchFamily="18" charset="0"/>
              </a:rPr>
              <a:t>Note: The Eurozone is defined as the 19 member countries in 2020. ‘Germany’ was only West Germany 1973. European Union includes the member countries in 2020. </a:t>
            </a:r>
            <a:endParaRPr lang="da-DK" sz="1200" spc="-1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Bef>
                <a:spcPts val="200"/>
              </a:spcBef>
              <a:spcAft>
                <a:spcPts val="1450"/>
              </a:spcAft>
            </a:pPr>
            <a:r>
              <a:rPr lang="en-GB" sz="1200" spc="-10" dirty="0">
                <a:effectLst/>
                <a:latin typeface="Times New Roman" panose="02020603050405020304" pitchFamily="18" charset="0"/>
                <a:ea typeface="Times New Roman" panose="02020603050405020304" pitchFamily="18" charset="0"/>
                <a:cs typeface="Times New Roman" panose="02020603050405020304" pitchFamily="18" charset="0"/>
              </a:rPr>
              <a:t>Source: IMF.</a:t>
            </a:r>
            <a:endParaRPr lang="da-DK" sz="1200" spc="-1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173925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 2">
            <a:extLst>
              <a:ext uri="{FF2B5EF4-FFF2-40B4-BE49-F238E27FC236}">
                <a16:creationId xmlns:a16="http://schemas.microsoft.com/office/drawing/2014/main" id="{0751F33A-5B40-4005-A0CF-5B06C18DA65F}"/>
              </a:ext>
            </a:extLst>
          </p:cNvPr>
          <p:cNvGraphicFramePr>
            <a:graphicFrameLocks noGrp="1"/>
          </p:cNvGraphicFramePr>
          <p:nvPr>
            <p:extLst>
              <p:ext uri="{D42A27DB-BD31-4B8C-83A1-F6EECF244321}">
                <p14:modId xmlns:p14="http://schemas.microsoft.com/office/powerpoint/2010/main" val="2365641365"/>
              </p:ext>
            </p:extLst>
          </p:nvPr>
        </p:nvGraphicFramePr>
        <p:xfrm>
          <a:off x="3606558" y="1556534"/>
          <a:ext cx="4978883" cy="3744932"/>
        </p:xfrm>
        <a:graphic>
          <a:graphicData uri="http://schemas.openxmlformats.org/drawingml/2006/table">
            <a:tbl>
              <a:tblPr firstRow="1" firstCol="1" bandRow="1"/>
              <a:tblGrid>
                <a:gridCol w="1533629">
                  <a:extLst>
                    <a:ext uri="{9D8B030D-6E8A-4147-A177-3AD203B41FA5}">
                      <a16:colId xmlns:a16="http://schemas.microsoft.com/office/drawing/2014/main" val="104111544"/>
                    </a:ext>
                  </a:extLst>
                </a:gridCol>
                <a:gridCol w="688542">
                  <a:extLst>
                    <a:ext uri="{9D8B030D-6E8A-4147-A177-3AD203B41FA5}">
                      <a16:colId xmlns:a16="http://schemas.microsoft.com/office/drawing/2014/main" val="3350633360"/>
                    </a:ext>
                  </a:extLst>
                </a:gridCol>
                <a:gridCol w="689178">
                  <a:extLst>
                    <a:ext uri="{9D8B030D-6E8A-4147-A177-3AD203B41FA5}">
                      <a16:colId xmlns:a16="http://schemas.microsoft.com/office/drawing/2014/main" val="1958532778"/>
                    </a:ext>
                  </a:extLst>
                </a:gridCol>
                <a:gridCol w="689178">
                  <a:extLst>
                    <a:ext uri="{9D8B030D-6E8A-4147-A177-3AD203B41FA5}">
                      <a16:colId xmlns:a16="http://schemas.microsoft.com/office/drawing/2014/main" val="2322958233"/>
                    </a:ext>
                  </a:extLst>
                </a:gridCol>
                <a:gridCol w="689178">
                  <a:extLst>
                    <a:ext uri="{9D8B030D-6E8A-4147-A177-3AD203B41FA5}">
                      <a16:colId xmlns:a16="http://schemas.microsoft.com/office/drawing/2014/main" val="892176861"/>
                    </a:ext>
                  </a:extLst>
                </a:gridCol>
                <a:gridCol w="689178">
                  <a:extLst>
                    <a:ext uri="{9D8B030D-6E8A-4147-A177-3AD203B41FA5}">
                      <a16:colId xmlns:a16="http://schemas.microsoft.com/office/drawing/2014/main" val="758465966"/>
                    </a:ext>
                  </a:extLst>
                </a:gridCol>
              </a:tblGrid>
              <a:tr h="208531">
                <a:tc>
                  <a:txBody>
                    <a:bodyPr/>
                    <a:lstStyle/>
                    <a:p>
                      <a:endParaRPr lang="da-DK" sz="1000">
                        <a:effectLst/>
                        <a:latin typeface="Times New Roman" panose="02020603050405020304" pitchFamily="18" charset="0"/>
                      </a:endParaRPr>
                    </a:p>
                  </a:txBody>
                  <a:tcPr marL="44450" marR="44450" marT="0" marB="0" anchor="ctr">
                    <a:lnL>
                      <a:noFill/>
                    </a:lnL>
                    <a:lnR>
                      <a:noFill/>
                    </a:lnR>
                    <a:lnT w="12700" cap="flat" cmpd="sng" algn="ctr">
                      <a:solidFill>
                        <a:srgbClr val="7F9C90"/>
                      </a:solidFill>
                      <a:prstDash val="solid"/>
                      <a:round/>
                      <a:headEnd type="none" w="med" len="med"/>
                      <a:tailEnd type="none" w="med" len="med"/>
                    </a:lnT>
                    <a:lnB w="12700" cap="flat" cmpd="sng" algn="ctr">
                      <a:solidFill>
                        <a:srgbClr val="7F9C90"/>
                      </a:solidFill>
                      <a:prstDash val="solid"/>
                      <a:round/>
                      <a:headEnd type="none" w="med" len="med"/>
                      <a:tailEnd type="none" w="med" len="med"/>
                    </a:lnB>
                  </a:tcPr>
                </a:tc>
                <a:tc>
                  <a:txBody>
                    <a:bodyPr/>
                    <a:lstStyle/>
                    <a:p>
                      <a:pPr algn="ctr"/>
                      <a:r>
                        <a:rPr lang="en-GB" sz="900" spc="-10">
                          <a:effectLst/>
                          <a:latin typeface="FrankfurtGothic"/>
                          <a:ea typeface="Times New Roman" panose="02020603050405020304" pitchFamily="18" charset="0"/>
                          <a:cs typeface="Times New Roman" panose="02020603050405020304" pitchFamily="18" charset="0"/>
                        </a:rPr>
                        <a:t>EU</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7F9C90"/>
                      </a:solidFill>
                      <a:prstDash val="solid"/>
                      <a:round/>
                      <a:headEnd type="none" w="med" len="med"/>
                      <a:tailEnd type="none" w="med" len="med"/>
                    </a:lnT>
                    <a:lnB w="12700" cap="flat" cmpd="sng" algn="ctr">
                      <a:solidFill>
                        <a:srgbClr val="7F9C90"/>
                      </a:solidFill>
                      <a:prstDash val="solid"/>
                      <a:round/>
                      <a:headEnd type="none" w="med" len="med"/>
                      <a:tailEnd type="none" w="med" len="med"/>
                    </a:lnB>
                  </a:tcPr>
                </a:tc>
                <a:tc>
                  <a:txBody>
                    <a:bodyPr/>
                    <a:lstStyle/>
                    <a:p>
                      <a:pPr algn="ctr"/>
                      <a:r>
                        <a:rPr lang="en-GB" sz="900" spc="-10">
                          <a:effectLst/>
                          <a:latin typeface="FrankfurtGothic"/>
                          <a:ea typeface="Times New Roman" panose="02020603050405020304" pitchFamily="18" charset="0"/>
                          <a:cs typeface="Times New Roman" panose="02020603050405020304" pitchFamily="18" charset="0"/>
                        </a:rPr>
                        <a:t>DNK</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7F9C90"/>
                      </a:solidFill>
                      <a:prstDash val="solid"/>
                      <a:round/>
                      <a:headEnd type="none" w="med" len="med"/>
                      <a:tailEnd type="none" w="med" len="med"/>
                    </a:lnT>
                    <a:lnB w="12700" cap="flat" cmpd="sng" algn="ctr">
                      <a:solidFill>
                        <a:srgbClr val="7F9C90"/>
                      </a:solidFill>
                      <a:prstDash val="solid"/>
                      <a:round/>
                      <a:headEnd type="none" w="med" len="med"/>
                      <a:tailEnd type="none" w="med" len="med"/>
                    </a:lnB>
                  </a:tcPr>
                </a:tc>
                <a:tc>
                  <a:txBody>
                    <a:bodyPr/>
                    <a:lstStyle/>
                    <a:p>
                      <a:pPr algn="ctr"/>
                      <a:r>
                        <a:rPr lang="en-GB" sz="900" spc="-10">
                          <a:effectLst/>
                          <a:latin typeface="FrankfurtGothic"/>
                          <a:ea typeface="Times New Roman" panose="02020603050405020304" pitchFamily="18" charset="0"/>
                          <a:cs typeface="Times New Roman" panose="02020603050405020304" pitchFamily="18" charset="0"/>
                        </a:rPr>
                        <a:t>FIN</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7F9C90"/>
                      </a:solidFill>
                      <a:prstDash val="solid"/>
                      <a:round/>
                      <a:headEnd type="none" w="med" len="med"/>
                      <a:tailEnd type="none" w="med" len="med"/>
                    </a:lnT>
                    <a:lnB w="12700" cap="flat" cmpd="sng" algn="ctr">
                      <a:solidFill>
                        <a:srgbClr val="7F9C90"/>
                      </a:solidFill>
                      <a:prstDash val="solid"/>
                      <a:round/>
                      <a:headEnd type="none" w="med" len="med"/>
                      <a:tailEnd type="none" w="med" len="med"/>
                    </a:lnB>
                  </a:tcPr>
                </a:tc>
                <a:tc>
                  <a:txBody>
                    <a:bodyPr/>
                    <a:lstStyle/>
                    <a:p>
                      <a:pPr algn="ctr"/>
                      <a:r>
                        <a:rPr lang="en-GB" sz="900" spc="-10">
                          <a:effectLst/>
                          <a:latin typeface="FrankfurtGothic"/>
                          <a:ea typeface="Times New Roman" panose="02020603050405020304" pitchFamily="18" charset="0"/>
                          <a:cs typeface="Times New Roman" panose="02020603050405020304" pitchFamily="18" charset="0"/>
                        </a:rPr>
                        <a:t>NED</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7F9C90"/>
                      </a:solidFill>
                      <a:prstDash val="solid"/>
                      <a:round/>
                      <a:headEnd type="none" w="med" len="med"/>
                      <a:tailEnd type="none" w="med" len="med"/>
                    </a:lnT>
                    <a:lnB w="12700" cap="flat" cmpd="sng" algn="ctr">
                      <a:solidFill>
                        <a:srgbClr val="7F9C90"/>
                      </a:solidFill>
                      <a:prstDash val="solid"/>
                      <a:round/>
                      <a:headEnd type="none" w="med" len="med"/>
                      <a:tailEnd type="none" w="med" len="med"/>
                    </a:lnB>
                  </a:tcPr>
                </a:tc>
                <a:tc>
                  <a:txBody>
                    <a:bodyPr/>
                    <a:lstStyle/>
                    <a:p>
                      <a:pPr algn="ctr"/>
                      <a:r>
                        <a:rPr lang="en-GB" sz="900" spc="-10">
                          <a:effectLst/>
                          <a:latin typeface="FrankfurtGothic"/>
                          <a:ea typeface="Times New Roman" panose="02020603050405020304" pitchFamily="18" charset="0"/>
                          <a:cs typeface="Times New Roman" panose="02020603050405020304" pitchFamily="18" charset="0"/>
                        </a:rPr>
                        <a:t>SWE</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7F9C90"/>
                      </a:solidFill>
                      <a:prstDash val="solid"/>
                      <a:round/>
                      <a:headEnd type="none" w="med" len="med"/>
                      <a:tailEnd type="none" w="med" len="med"/>
                    </a:lnT>
                    <a:lnB w="12700" cap="flat" cmpd="sng" algn="ctr">
                      <a:solidFill>
                        <a:srgbClr val="7F9C90"/>
                      </a:solidFill>
                      <a:prstDash val="solid"/>
                      <a:round/>
                      <a:headEnd type="none" w="med" len="med"/>
                      <a:tailEnd type="none" w="med" len="med"/>
                    </a:lnB>
                  </a:tcPr>
                </a:tc>
                <a:extLst>
                  <a:ext uri="{0D108BD9-81ED-4DB2-BD59-A6C34878D82A}">
                    <a16:rowId xmlns:a16="http://schemas.microsoft.com/office/drawing/2014/main" val="3038342259"/>
                  </a:ext>
                </a:extLst>
              </a:tr>
              <a:tr h="208531">
                <a:tc>
                  <a:txBody>
                    <a:bodyPr/>
                    <a:lstStyle/>
                    <a:p>
                      <a:r>
                        <a:rPr lang="en-GB" sz="900" spc="-10">
                          <a:effectLst/>
                          <a:latin typeface="FrankfurtGothic"/>
                          <a:ea typeface="Times New Roman" panose="02020603050405020304" pitchFamily="18" charset="0"/>
                          <a:cs typeface="Times New Roman" panose="02020603050405020304" pitchFamily="18" charset="0"/>
                        </a:rPr>
                        <a:t>Agricultural products</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7F9C90"/>
                      </a:solidFill>
                      <a:prstDash val="solid"/>
                      <a:round/>
                      <a:headEnd type="none" w="med" len="med"/>
                      <a:tailEnd type="none" w="med" len="med"/>
                    </a:lnT>
                    <a:lnB>
                      <a:noFill/>
                    </a:lnB>
                  </a:tcPr>
                </a:tc>
                <a:tc>
                  <a:txBody>
                    <a:bodyPr/>
                    <a:lstStyle/>
                    <a:p>
                      <a:pPr>
                        <a:tabLst>
                          <a:tab pos="349250" algn="dec"/>
                        </a:tabLst>
                      </a:pPr>
                      <a:r>
                        <a:rPr lang="en-GB" sz="900" spc="-10">
                          <a:effectLst/>
                          <a:latin typeface="FrankfurtGothic"/>
                          <a:ea typeface="Times New Roman" panose="02020603050405020304" pitchFamily="18" charset="0"/>
                          <a:cs typeface="Times New Roman" panose="02020603050405020304" pitchFamily="18" charset="0"/>
                        </a:rPr>
                        <a:t>11%</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7F9C90"/>
                      </a:solidFill>
                      <a:prstDash val="solid"/>
                      <a:round/>
                      <a:headEnd type="none" w="med" len="med"/>
                      <a:tailEnd type="none" w="med" len="med"/>
                    </a:lnT>
                    <a:lnB>
                      <a:noFill/>
                    </a:lnB>
                  </a:tcPr>
                </a:tc>
                <a:tc>
                  <a:txBody>
                    <a:bodyPr/>
                    <a:lstStyle/>
                    <a:p>
                      <a:pPr algn="ctr"/>
                      <a:r>
                        <a:rPr lang="en-GB" sz="900" spc="0">
                          <a:effectLst/>
                          <a:latin typeface="FrankfurtGothic"/>
                          <a:ea typeface="Times New Roman" panose="02020603050405020304" pitchFamily="18" charset="0"/>
                          <a:cs typeface="Calibri" panose="020F0502020204030204" pitchFamily="34" charset="0"/>
                        </a:rPr>
                        <a:t>1.9</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7F9C90"/>
                      </a:solidFill>
                      <a:prstDash val="solid"/>
                      <a:round/>
                      <a:headEnd type="none" w="med" len="med"/>
                      <a:tailEnd type="none" w="med" len="med"/>
                    </a:lnT>
                    <a:lnB>
                      <a:noFill/>
                    </a:lnB>
                  </a:tcPr>
                </a:tc>
                <a:tc>
                  <a:txBody>
                    <a:bodyPr/>
                    <a:lstStyle/>
                    <a:p>
                      <a:pPr algn="ctr"/>
                      <a:r>
                        <a:rPr lang="en-GB" sz="900" spc="0">
                          <a:effectLst/>
                          <a:latin typeface="FrankfurtGothic"/>
                          <a:ea typeface="Times New Roman" panose="02020603050405020304" pitchFamily="18" charset="0"/>
                          <a:cs typeface="Calibri" panose="020F0502020204030204" pitchFamily="34" charset="0"/>
                        </a:rPr>
                        <a:t>0.9</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7F9C90"/>
                      </a:solidFill>
                      <a:prstDash val="solid"/>
                      <a:round/>
                      <a:headEnd type="none" w="med" len="med"/>
                      <a:tailEnd type="none" w="med" len="med"/>
                    </a:lnT>
                    <a:lnB>
                      <a:noFill/>
                    </a:lnB>
                  </a:tcPr>
                </a:tc>
                <a:tc>
                  <a:txBody>
                    <a:bodyPr/>
                    <a:lstStyle/>
                    <a:p>
                      <a:pPr algn="ctr"/>
                      <a:r>
                        <a:rPr lang="en-GB" sz="900" spc="0">
                          <a:effectLst/>
                          <a:latin typeface="FrankfurtGothic"/>
                          <a:ea typeface="Times New Roman" panose="02020603050405020304" pitchFamily="18" charset="0"/>
                          <a:cs typeface="Calibri" panose="020F0502020204030204" pitchFamily="34" charset="0"/>
                        </a:rPr>
                        <a:t>1.4</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7F9C90"/>
                      </a:solidFill>
                      <a:prstDash val="solid"/>
                      <a:round/>
                      <a:headEnd type="none" w="med" len="med"/>
                      <a:tailEnd type="none" w="med" len="med"/>
                    </a:lnT>
                    <a:lnB>
                      <a:noFill/>
                    </a:lnB>
                  </a:tcPr>
                </a:tc>
                <a:tc>
                  <a:txBody>
                    <a:bodyPr/>
                    <a:lstStyle/>
                    <a:p>
                      <a:pPr algn="ctr"/>
                      <a:r>
                        <a:rPr lang="en-GB" sz="900" spc="0">
                          <a:effectLst/>
                          <a:latin typeface="FrankfurtGothic"/>
                          <a:ea typeface="Times New Roman" panose="02020603050405020304" pitchFamily="18" charset="0"/>
                          <a:cs typeface="Calibri" panose="020F0502020204030204" pitchFamily="34" charset="0"/>
                        </a:rPr>
                        <a:t>0.9</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7F9C90"/>
                      </a:solidFill>
                      <a:prstDash val="solid"/>
                      <a:round/>
                      <a:headEnd type="none" w="med" len="med"/>
                      <a:tailEnd type="none" w="med" len="med"/>
                    </a:lnT>
                    <a:lnB>
                      <a:noFill/>
                    </a:lnB>
                  </a:tcPr>
                </a:tc>
                <a:extLst>
                  <a:ext uri="{0D108BD9-81ED-4DB2-BD59-A6C34878D82A}">
                    <a16:rowId xmlns:a16="http://schemas.microsoft.com/office/drawing/2014/main" val="945997282"/>
                  </a:ext>
                </a:extLst>
              </a:tr>
              <a:tr h="208531">
                <a:tc>
                  <a:txBody>
                    <a:bodyPr/>
                    <a:lstStyle/>
                    <a:p>
                      <a:r>
                        <a:rPr lang="en-GB" sz="900" spc="-10">
                          <a:effectLst/>
                          <a:latin typeface="FrankfurtGothic"/>
                          <a:ea typeface="Times New Roman" panose="02020603050405020304" pitchFamily="18" charset="0"/>
                          <a:cs typeface="Times New Roman" panose="02020603050405020304" pitchFamily="18" charset="0"/>
                        </a:rPr>
                        <a:t>Fuels and mining products</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tabLst>
                          <a:tab pos="349250" algn="dec"/>
                        </a:tabLst>
                      </a:pPr>
                      <a:r>
                        <a:rPr lang="en-GB" sz="900" spc="-10">
                          <a:effectLst/>
                          <a:latin typeface="FrankfurtGothic"/>
                          <a:ea typeface="Times New Roman" panose="02020603050405020304" pitchFamily="18" charset="0"/>
                          <a:cs typeface="Times New Roman" panose="02020603050405020304" pitchFamily="18" charset="0"/>
                        </a:rPr>
                        <a:t>8%</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r>
                        <a:rPr lang="en-GB" sz="900" spc="0">
                          <a:effectLst/>
                          <a:latin typeface="FrankfurtGothic"/>
                          <a:ea typeface="Times New Roman" panose="02020603050405020304" pitchFamily="18" charset="0"/>
                          <a:cs typeface="Calibri" panose="020F0502020204030204" pitchFamily="34" charset="0"/>
                        </a:rPr>
                        <a:t>0.8</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r>
                        <a:rPr lang="en-GB" sz="900" spc="0">
                          <a:effectLst/>
                          <a:latin typeface="FrankfurtGothic"/>
                          <a:ea typeface="Times New Roman" panose="02020603050405020304" pitchFamily="18" charset="0"/>
                          <a:cs typeface="Calibri" panose="020F0502020204030204" pitchFamily="34" charset="0"/>
                        </a:rPr>
                        <a:t>1.9</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r>
                        <a:rPr lang="en-GB" sz="900" spc="0">
                          <a:effectLst/>
                          <a:latin typeface="FrankfurtGothic"/>
                          <a:ea typeface="Times New Roman" panose="02020603050405020304" pitchFamily="18" charset="0"/>
                          <a:cs typeface="Calibri" panose="020F0502020204030204" pitchFamily="34" charset="0"/>
                        </a:rPr>
                        <a:t>2.0</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r>
                        <a:rPr lang="en-GB" sz="900" spc="0">
                          <a:effectLst/>
                          <a:latin typeface="FrankfurtGothic"/>
                          <a:ea typeface="Times New Roman" panose="02020603050405020304" pitchFamily="18" charset="0"/>
                          <a:cs typeface="Calibri" panose="020F0502020204030204" pitchFamily="34" charset="0"/>
                        </a:rPr>
                        <a:t>1.4</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extLst>
                  <a:ext uri="{0D108BD9-81ED-4DB2-BD59-A6C34878D82A}">
                    <a16:rowId xmlns:a16="http://schemas.microsoft.com/office/drawing/2014/main" val="759882560"/>
                  </a:ext>
                </a:extLst>
              </a:tr>
              <a:tr h="208531">
                <a:tc>
                  <a:txBody>
                    <a:bodyPr/>
                    <a:lstStyle/>
                    <a:p>
                      <a:r>
                        <a:rPr lang="en-GB" sz="900" spc="-10">
                          <a:effectLst/>
                          <a:latin typeface="FrankfurtGothic"/>
                          <a:ea typeface="Times New Roman" panose="02020603050405020304" pitchFamily="18" charset="0"/>
                          <a:cs typeface="Times New Roman" panose="02020603050405020304" pitchFamily="18" charset="0"/>
                        </a:rPr>
                        <a:t>Manufactures</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tabLst>
                          <a:tab pos="349250" algn="dec"/>
                        </a:tabLst>
                      </a:pPr>
                      <a:r>
                        <a:rPr lang="en-GB" sz="900" spc="-10">
                          <a:effectLst/>
                          <a:latin typeface="FrankfurtGothic"/>
                          <a:ea typeface="Times New Roman" panose="02020603050405020304" pitchFamily="18" charset="0"/>
                          <a:cs typeface="Times New Roman" panose="02020603050405020304" pitchFamily="18" charset="0"/>
                        </a:rPr>
                        <a:t>80%</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r>
                        <a:rPr lang="en-GB" sz="900" spc="0">
                          <a:effectLst/>
                          <a:latin typeface="FrankfurtGothic"/>
                          <a:ea typeface="Times New Roman" panose="02020603050405020304" pitchFamily="18" charset="0"/>
                          <a:cs typeface="Calibri" panose="020F0502020204030204" pitchFamily="34" charset="0"/>
                        </a:rPr>
                        <a:t>0.9</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r>
                        <a:rPr lang="en-GB" sz="900" spc="0">
                          <a:effectLst/>
                          <a:latin typeface="FrankfurtGothic"/>
                          <a:ea typeface="Times New Roman" panose="02020603050405020304" pitchFamily="18" charset="0"/>
                          <a:cs typeface="Calibri" panose="020F0502020204030204" pitchFamily="34" charset="0"/>
                        </a:rPr>
                        <a:t>0.9</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r>
                        <a:rPr lang="en-GB" sz="900" spc="0">
                          <a:effectLst/>
                          <a:latin typeface="FrankfurtGothic"/>
                          <a:ea typeface="Times New Roman" panose="02020603050405020304" pitchFamily="18" charset="0"/>
                          <a:cs typeface="Calibri" panose="020F0502020204030204" pitchFamily="34" charset="0"/>
                        </a:rPr>
                        <a:t>0.8</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r>
                        <a:rPr lang="en-GB" sz="900" spc="0">
                          <a:effectLst/>
                          <a:latin typeface="FrankfurtGothic"/>
                          <a:ea typeface="Times New Roman" panose="02020603050405020304" pitchFamily="18" charset="0"/>
                          <a:cs typeface="Calibri" panose="020F0502020204030204" pitchFamily="34" charset="0"/>
                        </a:rPr>
                        <a:t>1.0</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extLst>
                  <a:ext uri="{0D108BD9-81ED-4DB2-BD59-A6C34878D82A}">
                    <a16:rowId xmlns:a16="http://schemas.microsoft.com/office/drawing/2014/main" val="4059704161"/>
                  </a:ext>
                </a:extLst>
              </a:tr>
              <a:tr h="208531">
                <a:tc>
                  <a:txBody>
                    <a:bodyPr/>
                    <a:lstStyle/>
                    <a:p>
                      <a:r>
                        <a:rPr lang="en-GB" sz="900" spc="-10">
                          <a:effectLst/>
                          <a:latin typeface="FrankfurtGothic"/>
                          <a:ea typeface="Times New Roman" panose="02020603050405020304" pitchFamily="18" charset="0"/>
                          <a:cs typeface="Times New Roman" panose="02020603050405020304" pitchFamily="18" charset="0"/>
                        </a:rPr>
                        <a:t>Iron and steel</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tabLst>
                          <a:tab pos="349250" algn="dec"/>
                        </a:tabLst>
                      </a:pPr>
                      <a:r>
                        <a:rPr lang="en-GB" sz="900" spc="-10">
                          <a:effectLst/>
                          <a:latin typeface="FrankfurtGothic"/>
                          <a:ea typeface="Times New Roman" panose="02020603050405020304" pitchFamily="18" charset="0"/>
                          <a:cs typeface="Times New Roman" panose="02020603050405020304" pitchFamily="18" charset="0"/>
                        </a:rPr>
                        <a:t>3%</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r>
                        <a:rPr lang="en-GB" sz="900" spc="0">
                          <a:effectLst/>
                          <a:latin typeface="FrankfurtGothic"/>
                          <a:ea typeface="Times New Roman" panose="02020603050405020304" pitchFamily="18" charset="0"/>
                          <a:cs typeface="Calibri" panose="020F0502020204030204" pitchFamily="34" charset="0"/>
                        </a:rPr>
                        <a:t>0.4</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r>
                        <a:rPr lang="en-GB" sz="900" spc="0">
                          <a:effectLst/>
                          <a:latin typeface="FrankfurtGothic"/>
                          <a:ea typeface="Times New Roman" panose="02020603050405020304" pitchFamily="18" charset="0"/>
                          <a:cs typeface="Calibri" panose="020F0502020204030204" pitchFamily="34" charset="0"/>
                        </a:rPr>
                        <a:t>3.0</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r>
                        <a:rPr lang="en-GB" sz="900" spc="0">
                          <a:effectLst/>
                          <a:latin typeface="FrankfurtGothic"/>
                          <a:ea typeface="Times New Roman" panose="02020603050405020304" pitchFamily="18" charset="0"/>
                          <a:cs typeface="Calibri" panose="020F0502020204030204" pitchFamily="34" charset="0"/>
                        </a:rPr>
                        <a:t>0.7</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r>
                        <a:rPr lang="en-GB" sz="900" spc="0">
                          <a:effectLst/>
                          <a:latin typeface="FrankfurtGothic"/>
                          <a:ea typeface="Times New Roman" panose="02020603050405020304" pitchFamily="18" charset="0"/>
                          <a:cs typeface="Calibri" panose="020F0502020204030204" pitchFamily="34" charset="0"/>
                        </a:rPr>
                        <a:t>1.8</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extLst>
                  <a:ext uri="{0D108BD9-81ED-4DB2-BD59-A6C34878D82A}">
                    <a16:rowId xmlns:a16="http://schemas.microsoft.com/office/drawing/2014/main" val="543130153"/>
                  </a:ext>
                </a:extLst>
              </a:tr>
              <a:tr h="208531">
                <a:tc>
                  <a:txBody>
                    <a:bodyPr/>
                    <a:lstStyle/>
                    <a:p>
                      <a:r>
                        <a:rPr lang="en-GB" sz="900" spc="-10">
                          <a:effectLst/>
                          <a:latin typeface="FrankfurtGothic"/>
                          <a:ea typeface="Times New Roman" panose="02020603050405020304" pitchFamily="18" charset="0"/>
                          <a:cs typeface="Times New Roman" panose="02020603050405020304" pitchFamily="18" charset="0"/>
                        </a:rPr>
                        <a:t>Chemicals</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tabLst>
                          <a:tab pos="349250" algn="dec"/>
                        </a:tabLst>
                      </a:pPr>
                      <a:r>
                        <a:rPr lang="en-GB" sz="900" spc="-10">
                          <a:effectLst/>
                          <a:latin typeface="FrankfurtGothic"/>
                          <a:ea typeface="Times New Roman" panose="02020603050405020304" pitchFamily="18" charset="0"/>
                          <a:cs typeface="Times New Roman" panose="02020603050405020304" pitchFamily="18" charset="0"/>
                        </a:rPr>
                        <a:t>17%</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r>
                        <a:rPr lang="en-GB" sz="900" spc="0">
                          <a:effectLst/>
                          <a:latin typeface="FrankfurtGothic"/>
                          <a:ea typeface="Times New Roman" panose="02020603050405020304" pitchFamily="18" charset="0"/>
                          <a:cs typeface="Calibri" panose="020F0502020204030204" pitchFamily="34" charset="0"/>
                        </a:rPr>
                        <a:t>1.4</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r>
                        <a:rPr lang="en-GB" sz="900" spc="0">
                          <a:effectLst/>
                          <a:latin typeface="FrankfurtGothic"/>
                          <a:ea typeface="Times New Roman" panose="02020603050405020304" pitchFamily="18" charset="0"/>
                          <a:cs typeface="Calibri" panose="020F0502020204030204" pitchFamily="34" charset="0"/>
                        </a:rPr>
                        <a:t>0.5</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r>
                        <a:rPr lang="en-GB" sz="900" spc="0">
                          <a:effectLst/>
                          <a:latin typeface="FrankfurtGothic"/>
                          <a:ea typeface="Times New Roman" panose="02020603050405020304" pitchFamily="18" charset="0"/>
                          <a:cs typeface="Calibri" panose="020F0502020204030204" pitchFamily="34" charset="0"/>
                        </a:rPr>
                        <a:t>1.0</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r>
                        <a:rPr lang="en-GB" sz="900" spc="0">
                          <a:effectLst/>
                          <a:latin typeface="FrankfurtGothic"/>
                          <a:ea typeface="Times New Roman" panose="02020603050405020304" pitchFamily="18" charset="0"/>
                          <a:cs typeface="Calibri" panose="020F0502020204030204" pitchFamily="34" charset="0"/>
                        </a:rPr>
                        <a:t>0.8</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extLst>
                  <a:ext uri="{0D108BD9-81ED-4DB2-BD59-A6C34878D82A}">
                    <a16:rowId xmlns:a16="http://schemas.microsoft.com/office/drawing/2014/main" val="3237037269"/>
                  </a:ext>
                </a:extLst>
              </a:tr>
              <a:tr h="208531">
                <a:tc>
                  <a:txBody>
                    <a:bodyPr/>
                    <a:lstStyle/>
                    <a:p>
                      <a:r>
                        <a:rPr lang="en-GB" sz="900" spc="-10">
                          <a:effectLst/>
                          <a:latin typeface="FrankfurtGothic"/>
                          <a:ea typeface="Times New Roman" panose="02020603050405020304" pitchFamily="18" charset="0"/>
                          <a:cs typeface="Times New Roman" panose="02020603050405020304" pitchFamily="18" charset="0"/>
                        </a:rPr>
                        <a:t>Pharmaceuticals</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tabLst>
                          <a:tab pos="349250" algn="dec"/>
                        </a:tabLst>
                      </a:pPr>
                      <a:r>
                        <a:rPr lang="en-GB" sz="900" spc="-10">
                          <a:effectLst/>
                          <a:latin typeface="FrankfurtGothic"/>
                          <a:ea typeface="Times New Roman" panose="02020603050405020304" pitchFamily="18" charset="0"/>
                          <a:cs typeface="Times New Roman" panose="02020603050405020304" pitchFamily="18" charset="0"/>
                        </a:rPr>
                        <a:t>7%</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r>
                        <a:rPr lang="en-GB" sz="900" spc="0">
                          <a:effectLst/>
                          <a:latin typeface="FrankfurtGothic"/>
                          <a:ea typeface="Times New Roman" panose="02020603050405020304" pitchFamily="18" charset="0"/>
                          <a:cs typeface="Calibri" panose="020F0502020204030204" pitchFamily="34" charset="0"/>
                        </a:rPr>
                        <a:t>2.4</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r>
                        <a:rPr lang="en-GB" sz="900" spc="0">
                          <a:effectLst/>
                          <a:latin typeface="FrankfurtGothic"/>
                          <a:ea typeface="Times New Roman" panose="02020603050405020304" pitchFamily="18" charset="0"/>
                          <a:cs typeface="Calibri" panose="020F0502020204030204" pitchFamily="34" charset="0"/>
                        </a:rPr>
                        <a:t>0.1</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r>
                        <a:rPr lang="en-GB" sz="900" spc="0">
                          <a:effectLst/>
                          <a:latin typeface="FrankfurtGothic"/>
                          <a:ea typeface="Times New Roman" panose="02020603050405020304" pitchFamily="18" charset="0"/>
                          <a:cs typeface="Calibri" panose="020F0502020204030204" pitchFamily="34" charset="0"/>
                        </a:rPr>
                        <a:t>1.0</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r>
                        <a:rPr lang="en-GB" sz="900" spc="0">
                          <a:effectLst/>
                          <a:latin typeface="FrankfurtGothic"/>
                          <a:ea typeface="Times New Roman" panose="02020603050405020304" pitchFamily="18" charset="0"/>
                          <a:cs typeface="Calibri" panose="020F0502020204030204" pitchFamily="34" charset="0"/>
                        </a:rPr>
                        <a:t>1.0</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extLst>
                  <a:ext uri="{0D108BD9-81ED-4DB2-BD59-A6C34878D82A}">
                    <a16:rowId xmlns:a16="http://schemas.microsoft.com/office/drawing/2014/main" val="4051929733"/>
                  </a:ext>
                </a:extLst>
              </a:tr>
              <a:tr h="310640">
                <a:tc>
                  <a:txBody>
                    <a:bodyPr/>
                    <a:lstStyle/>
                    <a:p>
                      <a:r>
                        <a:rPr lang="en-GB" sz="900" spc="-10">
                          <a:effectLst/>
                          <a:latin typeface="FrankfurtGothic"/>
                          <a:ea typeface="Times New Roman" panose="02020603050405020304" pitchFamily="18" charset="0"/>
                          <a:cs typeface="Times New Roman" panose="02020603050405020304" pitchFamily="18" charset="0"/>
                        </a:rPr>
                        <a:t>Office and telecom equipment</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tabLst>
                          <a:tab pos="349250" algn="dec"/>
                        </a:tabLst>
                      </a:pPr>
                      <a:r>
                        <a:rPr lang="en-GB" sz="900" spc="-10">
                          <a:effectLst/>
                          <a:latin typeface="FrankfurtGothic"/>
                          <a:ea typeface="Times New Roman" panose="02020603050405020304" pitchFamily="18" charset="0"/>
                          <a:cs typeface="Times New Roman" panose="02020603050405020304" pitchFamily="18" charset="0"/>
                        </a:rPr>
                        <a:t>6%</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r>
                        <a:rPr lang="en-GB" sz="900" spc="0">
                          <a:effectLst/>
                          <a:latin typeface="FrankfurtGothic"/>
                          <a:ea typeface="Times New Roman" panose="02020603050405020304" pitchFamily="18" charset="0"/>
                          <a:cs typeface="Calibri" panose="020F0502020204030204" pitchFamily="34" charset="0"/>
                        </a:rPr>
                        <a:t>0.6</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r>
                        <a:rPr lang="en-GB" sz="900" spc="0">
                          <a:effectLst/>
                          <a:latin typeface="FrankfurtGothic"/>
                          <a:ea typeface="Times New Roman" panose="02020603050405020304" pitchFamily="18" charset="0"/>
                          <a:cs typeface="Calibri" panose="020F0502020204030204" pitchFamily="34" charset="0"/>
                        </a:rPr>
                        <a:t>0.4</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r>
                        <a:rPr lang="en-GB" sz="900" spc="0">
                          <a:effectLst/>
                          <a:latin typeface="FrankfurtGothic"/>
                          <a:ea typeface="Times New Roman" panose="02020603050405020304" pitchFamily="18" charset="0"/>
                          <a:cs typeface="Calibri" panose="020F0502020204030204" pitchFamily="34" charset="0"/>
                        </a:rPr>
                        <a:t>2.4</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r>
                        <a:rPr lang="en-GB" sz="900" spc="0">
                          <a:effectLst/>
                          <a:latin typeface="FrankfurtGothic"/>
                          <a:ea typeface="Times New Roman" panose="02020603050405020304" pitchFamily="18" charset="0"/>
                          <a:cs typeface="Calibri" panose="020F0502020204030204" pitchFamily="34" charset="0"/>
                        </a:rPr>
                        <a:t>1.0</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extLst>
                  <a:ext uri="{0D108BD9-81ED-4DB2-BD59-A6C34878D82A}">
                    <a16:rowId xmlns:a16="http://schemas.microsoft.com/office/drawing/2014/main" val="3513158863"/>
                  </a:ext>
                </a:extLst>
              </a:tr>
              <a:tr h="310640">
                <a:tc>
                  <a:txBody>
                    <a:bodyPr/>
                    <a:lstStyle/>
                    <a:p>
                      <a:r>
                        <a:rPr lang="en-GB" sz="900" spc="-10">
                          <a:effectLst/>
                          <a:latin typeface="FrankfurtGothic"/>
                          <a:ea typeface="Times New Roman" panose="02020603050405020304" pitchFamily="18" charset="0"/>
                          <a:cs typeface="Times New Roman" panose="02020603050405020304" pitchFamily="18" charset="0"/>
                        </a:rPr>
                        <a:t>Electronic data processing and office equipment</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tabLst>
                          <a:tab pos="349250" algn="dec"/>
                        </a:tabLst>
                      </a:pPr>
                      <a:r>
                        <a:rPr lang="en-GB" sz="900" spc="-10">
                          <a:effectLst/>
                          <a:latin typeface="FrankfurtGothic"/>
                          <a:ea typeface="Times New Roman" panose="02020603050405020304" pitchFamily="18" charset="0"/>
                          <a:cs typeface="Times New Roman" panose="02020603050405020304" pitchFamily="18" charset="0"/>
                        </a:rPr>
                        <a:t>2%</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r>
                        <a:rPr lang="en-GB" sz="900" spc="0">
                          <a:effectLst/>
                          <a:latin typeface="FrankfurtGothic"/>
                          <a:ea typeface="Times New Roman" panose="02020603050405020304" pitchFamily="18" charset="0"/>
                          <a:cs typeface="Calibri" panose="020F0502020204030204" pitchFamily="34" charset="0"/>
                        </a:rPr>
                        <a:t>0.8</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r>
                        <a:rPr lang="en-GB" sz="900" spc="0">
                          <a:effectLst/>
                          <a:latin typeface="FrankfurtGothic"/>
                          <a:ea typeface="Times New Roman" panose="02020603050405020304" pitchFamily="18" charset="0"/>
                          <a:cs typeface="Calibri" panose="020F0502020204030204" pitchFamily="34" charset="0"/>
                        </a:rPr>
                        <a:t>0.3</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r>
                        <a:rPr lang="en-GB" sz="900" spc="0">
                          <a:effectLst/>
                          <a:latin typeface="FrankfurtGothic"/>
                          <a:ea typeface="Times New Roman" panose="02020603050405020304" pitchFamily="18" charset="0"/>
                          <a:cs typeface="Calibri" panose="020F0502020204030204" pitchFamily="34" charset="0"/>
                        </a:rPr>
                        <a:t>2.8</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r>
                        <a:rPr lang="en-GB" sz="900" spc="0">
                          <a:effectLst/>
                          <a:latin typeface="FrankfurtGothic"/>
                          <a:ea typeface="Times New Roman" panose="02020603050405020304" pitchFamily="18" charset="0"/>
                          <a:cs typeface="Calibri" panose="020F0502020204030204" pitchFamily="34" charset="0"/>
                        </a:rPr>
                        <a:t>0.7</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extLst>
                  <a:ext uri="{0D108BD9-81ED-4DB2-BD59-A6C34878D82A}">
                    <a16:rowId xmlns:a16="http://schemas.microsoft.com/office/drawing/2014/main" val="3343301986"/>
                  </a:ext>
                </a:extLst>
              </a:tr>
              <a:tr h="310640">
                <a:tc>
                  <a:txBody>
                    <a:bodyPr/>
                    <a:lstStyle/>
                    <a:p>
                      <a:r>
                        <a:rPr lang="en-GB" sz="900" spc="-10">
                          <a:effectLst/>
                          <a:latin typeface="FrankfurtGothic"/>
                          <a:ea typeface="Times New Roman" panose="02020603050405020304" pitchFamily="18" charset="0"/>
                          <a:cs typeface="Times New Roman" panose="02020603050405020304" pitchFamily="18" charset="0"/>
                        </a:rPr>
                        <a:t>Telecommunications equipment</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tabLst>
                          <a:tab pos="349250" algn="dec"/>
                        </a:tabLst>
                      </a:pPr>
                      <a:r>
                        <a:rPr lang="en-GB" sz="900" spc="-10">
                          <a:effectLst/>
                          <a:latin typeface="FrankfurtGothic"/>
                          <a:ea typeface="Times New Roman" panose="02020603050405020304" pitchFamily="18" charset="0"/>
                          <a:cs typeface="Times New Roman" panose="02020603050405020304" pitchFamily="18" charset="0"/>
                        </a:rPr>
                        <a:t>3%</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r>
                        <a:rPr lang="en-GB" sz="900" spc="0">
                          <a:effectLst/>
                          <a:latin typeface="FrankfurtGothic"/>
                          <a:ea typeface="Times New Roman" panose="02020603050405020304" pitchFamily="18" charset="0"/>
                          <a:cs typeface="Calibri" panose="020F0502020204030204" pitchFamily="34" charset="0"/>
                        </a:rPr>
                        <a:t>0.6</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r>
                        <a:rPr lang="en-GB" sz="900" spc="0">
                          <a:effectLst/>
                          <a:latin typeface="FrankfurtGothic"/>
                          <a:ea typeface="Times New Roman" panose="02020603050405020304" pitchFamily="18" charset="0"/>
                          <a:cs typeface="Calibri" panose="020F0502020204030204" pitchFamily="34" charset="0"/>
                        </a:rPr>
                        <a:t>0.4</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r>
                        <a:rPr lang="en-GB" sz="900" spc="0">
                          <a:effectLst/>
                          <a:latin typeface="FrankfurtGothic"/>
                          <a:ea typeface="Times New Roman" panose="02020603050405020304" pitchFamily="18" charset="0"/>
                          <a:cs typeface="Calibri" panose="020F0502020204030204" pitchFamily="34" charset="0"/>
                        </a:rPr>
                        <a:t>2.2</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r>
                        <a:rPr lang="en-GB" sz="900" spc="0">
                          <a:effectLst/>
                          <a:latin typeface="FrankfurtGothic"/>
                          <a:ea typeface="Times New Roman" panose="02020603050405020304" pitchFamily="18" charset="0"/>
                          <a:cs typeface="Calibri" panose="020F0502020204030204" pitchFamily="34" charset="0"/>
                        </a:rPr>
                        <a:t>1.5</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extLst>
                  <a:ext uri="{0D108BD9-81ED-4DB2-BD59-A6C34878D82A}">
                    <a16:rowId xmlns:a16="http://schemas.microsoft.com/office/drawing/2014/main" val="3554961714"/>
                  </a:ext>
                </a:extLst>
              </a:tr>
              <a:tr h="310640">
                <a:tc>
                  <a:txBody>
                    <a:bodyPr/>
                    <a:lstStyle/>
                    <a:p>
                      <a:r>
                        <a:rPr lang="en-GB" sz="900" spc="-10">
                          <a:effectLst/>
                          <a:latin typeface="FrankfurtGothic"/>
                          <a:ea typeface="Times New Roman" panose="02020603050405020304" pitchFamily="18" charset="0"/>
                          <a:cs typeface="Times New Roman" panose="02020603050405020304" pitchFamily="18" charset="0"/>
                        </a:rPr>
                        <a:t>Integrated circuits and electronic components</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tabLst>
                          <a:tab pos="349250" algn="dec"/>
                        </a:tabLst>
                      </a:pPr>
                      <a:r>
                        <a:rPr lang="en-GB" sz="900" spc="-10">
                          <a:effectLst/>
                          <a:latin typeface="FrankfurtGothic"/>
                          <a:ea typeface="Times New Roman" panose="02020603050405020304" pitchFamily="18" charset="0"/>
                          <a:cs typeface="Times New Roman" panose="02020603050405020304" pitchFamily="18" charset="0"/>
                        </a:rPr>
                        <a:t>1%</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r>
                        <a:rPr lang="en-GB" sz="900" spc="0">
                          <a:effectLst/>
                          <a:latin typeface="FrankfurtGothic"/>
                          <a:ea typeface="Times New Roman" panose="02020603050405020304" pitchFamily="18" charset="0"/>
                          <a:cs typeface="Calibri" panose="020F0502020204030204" pitchFamily="34" charset="0"/>
                        </a:rPr>
                        <a:t>0.3</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r>
                        <a:rPr lang="en-GB" sz="900" spc="0">
                          <a:effectLst/>
                          <a:latin typeface="FrankfurtGothic"/>
                          <a:ea typeface="Times New Roman" panose="02020603050405020304" pitchFamily="18" charset="0"/>
                          <a:cs typeface="Calibri" panose="020F0502020204030204" pitchFamily="34" charset="0"/>
                        </a:rPr>
                        <a:t>0.4</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r>
                        <a:rPr lang="en-GB" sz="900" spc="0">
                          <a:effectLst/>
                          <a:latin typeface="FrankfurtGothic"/>
                          <a:ea typeface="Times New Roman" panose="02020603050405020304" pitchFamily="18" charset="0"/>
                          <a:cs typeface="Calibri" panose="020F0502020204030204" pitchFamily="34" charset="0"/>
                        </a:rPr>
                        <a:t>2.2</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r>
                        <a:rPr lang="en-GB" sz="900" spc="0">
                          <a:effectLst/>
                          <a:latin typeface="FrankfurtGothic"/>
                          <a:ea typeface="Times New Roman" panose="02020603050405020304" pitchFamily="18" charset="0"/>
                          <a:cs typeface="Calibri" panose="020F0502020204030204" pitchFamily="34" charset="0"/>
                        </a:rPr>
                        <a:t>0.2</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extLst>
                  <a:ext uri="{0D108BD9-81ED-4DB2-BD59-A6C34878D82A}">
                    <a16:rowId xmlns:a16="http://schemas.microsoft.com/office/drawing/2014/main" val="158340757"/>
                  </a:ext>
                </a:extLst>
              </a:tr>
              <a:tr h="208531">
                <a:tc>
                  <a:txBody>
                    <a:bodyPr/>
                    <a:lstStyle/>
                    <a:p>
                      <a:r>
                        <a:rPr lang="en-GB" sz="900" spc="-10">
                          <a:effectLst/>
                          <a:latin typeface="FrankfurtGothic"/>
                          <a:ea typeface="Times New Roman" panose="02020603050405020304" pitchFamily="18" charset="0"/>
                          <a:cs typeface="Times New Roman" panose="02020603050405020304" pitchFamily="18" charset="0"/>
                        </a:rPr>
                        <a:t>Transport equipment</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tabLst>
                          <a:tab pos="349250" algn="dec"/>
                        </a:tabLst>
                      </a:pPr>
                      <a:r>
                        <a:rPr lang="en-GB" sz="900" spc="-10">
                          <a:effectLst/>
                          <a:latin typeface="FrankfurtGothic"/>
                          <a:ea typeface="Times New Roman" panose="02020603050405020304" pitchFamily="18" charset="0"/>
                          <a:cs typeface="Times New Roman" panose="02020603050405020304" pitchFamily="18" charset="0"/>
                        </a:rPr>
                        <a:t>16%</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r>
                        <a:rPr lang="en-GB" sz="900" spc="0">
                          <a:effectLst/>
                          <a:latin typeface="FrankfurtGothic"/>
                          <a:ea typeface="Times New Roman" panose="02020603050405020304" pitchFamily="18" charset="0"/>
                          <a:cs typeface="Calibri" panose="020F0502020204030204" pitchFamily="34" charset="0"/>
                        </a:rPr>
                        <a:t>0.3</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r>
                        <a:rPr lang="en-GB" sz="900" spc="0">
                          <a:effectLst/>
                          <a:latin typeface="FrankfurtGothic"/>
                          <a:ea typeface="Times New Roman" panose="02020603050405020304" pitchFamily="18" charset="0"/>
                          <a:cs typeface="Calibri" panose="020F0502020204030204" pitchFamily="34" charset="0"/>
                        </a:rPr>
                        <a:t>0.7</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r>
                        <a:rPr lang="en-GB" sz="900" spc="0">
                          <a:effectLst/>
                          <a:latin typeface="FrankfurtGothic"/>
                          <a:ea typeface="Times New Roman" panose="02020603050405020304" pitchFamily="18" charset="0"/>
                          <a:cs typeface="Calibri" panose="020F0502020204030204" pitchFamily="34" charset="0"/>
                        </a:rPr>
                        <a:t>0.3</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r>
                        <a:rPr lang="en-GB" sz="900" spc="0">
                          <a:effectLst/>
                          <a:latin typeface="FrankfurtGothic"/>
                          <a:ea typeface="Times New Roman" panose="02020603050405020304" pitchFamily="18" charset="0"/>
                          <a:cs typeface="Calibri" panose="020F0502020204030204" pitchFamily="34" charset="0"/>
                        </a:rPr>
                        <a:t>1.1</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extLst>
                  <a:ext uri="{0D108BD9-81ED-4DB2-BD59-A6C34878D82A}">
                    <a16:rowId xmlns:a16="http://schemas.microsoft.com/office/drawing/2014/main" val="1898156946"/>
                  </a:ext>
                </a:extLst>
              </a:tr>
              <a:tr h="208531">
                <a:tc>
                  <a:txBody>
                    <a:bodyPr/>
                    <a:lstStyle/>
                    <a:p>
                      <a:r>
                        <a:rPr lang="en-GB" sz="900" spc="-10">
                          <a:effectLst/>
                          <a:latin typeface="FrankfurtGothic"/>
                          <a:ea typeface="Times New Roman" panose="02020603050405020304" pitchFamily="18" charset="0"/>
                          <a:cs typeface="Times New Roman" panose="02020603050405020304" pitchFamily="18" charset="0"/>
                        </a:rPr>
                        <a:t>Automotive products</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tabLst>
                          <a:tab pos="349250" algn="dec"/>
                        </a:tabLst>
                      </a:pPr>
                      <a:r>
                        <a:rPr lang="en-GB" sz="900" spc="-10">
                          <a:effectLst/>
                          <a:latin typeface="FrankfurtGothic"/>
                          <a:ea typeface="Times New Roman" panose="02020603050405020304" pitchFamily="18" charset="0"/>
                          <a:cs typeface="Times New Roman" panose="02020603050405020304" pitchFamily="18" charset="0"/>
                        </a:rPr>
                        <a:t>12%</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r>
                        <a:rPr lang="en-GB" sz="900" spc="0">
                          <a:effectLst/>
                          <a:latin typeface="FrankfurtGothic"/>
                          <a:ea typeface="Times New Roman" panose="02020603050405020304" pitchFamily="18" charset="0"/>
                          <a:cs typeface="Calibri" panose="020F0502020204030204" pitchFamily="34" charset="0"/>
                        </a:rPr>
                        <a:t>0.2</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r>
                        <a:rPr lang="en-GB" sz="900" spc="0">
                          <a:effectLst/>
                          <a:latin typeface="FrankfurtGothic"/>
                          <a:ea typeface="Times New Roman" panose="02020603050405020304" pitchFamily="18" charset="0"/>
                          <a:cs typeface="Calibri" panose="020F0502020204030204" pitchFamily="34" charset="0"/>
                        </a:rPr>
                        <a:t>0.5</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r>
                        <a:rPr lang="en-GB" sz="900" spc="0">
                          <a:effectLst/>
                          <a:latin typeface="FrankfurtGothic"/>
                          <a:ea typeface="Times New Roman" panose="02020603050405020304" pitchFamily="18" charset="0"/>
                          <a:cs typeface="Calibri" panose="020F0502020204030204" pitchFamily="34" charset="0"/>
                        </a:rPr>
                        <a:t>0.3</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r>
                        <a:rPr lang="en-GB" sz="900" spc="0">
                          <a:effectLst/>
                          <a:latin typeface="FrankfurtGothic"/>
                          <a:ea typeface="Times New Roman" panose="02020603050405020304" pitchFamily="18" charset="0"/>
                          <a:cs typeface="Calibri" panose="020F0502020204030204" pitchFamily="34" charset="0"/>
                        </a:rPr>
                        <a:t>1.3</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extLst>
                  <a:ext uri="{0D108BD9-81ED-4DB2-BD59-A6C34878D82A}">
                    <a16:rowId xmlns:a16="http://schemas.microsoft.com/office/drawing/2014/main" val="1251909596"/>
                  </a:ext>
                </a:extLst>
              </a:tr>
              <a:tr h="208531">
                <a:tc>
                  <a:txBody>
                    <a:bodyPr/>
                    <a:lstStyle/>
                    <a:p>
                      <a:r>
                        <a:rPr lang="en-GB" sz="900" spc="-10">
                          <a:effectLst/>
                          <a:latin typeface="FrankfurtGothic"/>
                          <a:ea typeface="Times New Roman" panose="02020603050405020304" pitchFamily="18" charset="0"/>
                          <a:cs typeface="Times New Roman" panose="02020603050405020304" pitchFamily="18" charset="0"/>
                        </a:rPr>
                        <a:t>Textiles</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tabLst>
                          <a:tab pos="349250" algn="dec"/>
                        </a:tabLst>
                      </a:pPr>
                      <a:r>
                        <a:rPr lang="en-GB" sz="900" spc="-10">
                          <a:effectLst/>
                          <a:latin typeface="FrankfurtGothic"/>
                          <a:ea typeface="Times New Roman" panose="02020603050405020304" pitchFamily="18" charset="0"/>
                          <a:cs typeface="Times New Roman" panose="02020603050405020304" pitchFamily="18" charset="0"/>
                        </a:rPr>
                        <a:t>1%</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r>
                        <a:rPr lang="en-GB" sz="900" spc="0">
                          <a:effectLst/>
                          <a:latin typeface="FrankfurtGothic"/>
                          <a:ea typeface="Times New Roman" panose="02020603050405020304" pitchFamily="18" charset="0"/>
                          <a:cs typeface="Calibri" panose="020F0502020204030204" pitchFamily="34" charset="0"/>
                        </a:rPr>
                        <a:t>0.9</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r>
                        <a:rPr lang="en-GB" sz="900" spc="0">
                          <a:effectLst/>
                          <a:latin typeface="FrankfurtGothic"/>
                          <a:ea typeface="Times New Roman" panose="02020603050405020304" pitchFamily="18" charset="0"/>
                          <a:cs typeface="Calibri" panose="020F0502020204030204" pitchFamily="34" charset="0"/>
                        </a:rPr>
                        <a:t>0.4</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r>
                        <a:rPr lang="en-GB" sz="900" spc="0">
                          <a:effectLst/>
                          <a:latin typeface="FrankfurtGothic"/>
                          <a:ea typeface="Times New Roman" panose="02020603050405020304" pitchFamily="18" charset="0"/>
                          <a:cs typeface="Calibri" panose="020F0502020204030204" pitchFamily="34" charset="0"/>
                        </a:rPr>
                        <a:t>0.7</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ctr"/>
                      <a:r>
                        <a:rPr lang="en-GB" sz="900" spc="0">
                          <a:effectLst/>
                          <a:latin typeface="FrankfurtGothic"/>
                          <a:ea typeface="Times New Roman" panose="02020603050405020304" pitchFamily="18" charset="0"/>
                          <a:cs typeface="Calibri" panose="020F0502020204030204" pitchFamily="34" charset="0"/>
                        </a:rPr>
                        <a:t>0.5</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extLst>
                  <a:ext uri="{0D108BD9-81ED-4DB2-BD59-A6C34878D82A}">
                    <a16:rowId xmlns:a16="http://schemas.microsoft.com/office/drawing/2014/main" val="3857269068"/>
                  </a:ext>
                </a:extLst>
              </a:tr>
              <a:tr h="208531">
                <a:tc>
                  <a:txBody>
                    <a:bodyPr/>
                    <a:lstStyle/>
                    <a:p>
                      <a:r>
                        <a:rPr lang="en-GB" sz="900" spc="-10">
                          <a:effectLst/>
                          <a:latin typeface="FrankfurtGothic"/>
                          <a:ea typeface="Times New Roman" panose="02020603050405020304" pitchFamily="18" charset="0"/>
                          <a:cs typeface="Times New Roman" panose="02020603050405020304" pitchFamily="18" charset="0"/>
                        </a:rPr>
                        <a:t>Clothing</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w="12700" cap="flat" cmpd="sng" algn="ctr">
                      <a:solidFill>
                        <a:srgbClr val="7F9C90"/>
                      </a:solidFill>
                      <a:prstDash val="solid"/>
                      <a:round/>
                      <a:headEnd type="none" w="med" len="med"/>
                      <a:tailEnd type="none" w="med" len="med"/>
                    </a:lnB>
                  </a:tcPr>
                </a:tc>
                <a:tc>
                  <a:txBody>
                    <a:bodyPr/>
                    <a:lstStyle/>
                    <a:p>
                      <a:pPr>
                        <a:tabLst>
                          <a:tab pos="349250" algn="dec"/>
                        </a:tabLst>
                      </a:pPr>
                      <a:r>
                        <a:rPr lang="en-GB" sz="900" spc="-10">
                          <a:effectLst/>
                          <a:latin typeface="FrankfurtGothic"/>
                          <a:ea typeface="Times New Roman" panose="02020603050405020304" pitchFamily="18" charset="0"/>
                          <a:cs typeface="Times New Roman" panose="02020603050405020304" pitchFamily="18" charset="0"/>
                        </a:rPr>
                        <a:t>2%</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w="12700" cap="flat" cmpd="sng" algn="ctr">
                      <a:solidFill>
                        <a:srgbClr val="7F9C90"/>
                      </a:solidFill>
                      <a:prstDash val="solid"/>
                      <a:round/>
                      <a:headEnd type="none" w="med" len="med"/>
                      <a:tailEnd type="none" w="med" len="med"/>
                    </a:lnB>
                  </a:tcPr>
                </a:tc>
                <a:tc>
                  <a:txBody>
                    <a:bodyPr/>
                    <a:lstStyle/>
                    <a:p>
                      <a:pPr algn="ctr"/>
                      <a:r>
                        <a:rPr lang="en-GB" sz="900" spc="0">
                          <a:effectLst/>
                          <a:latin typeface="FrankfurtGothic"/>
                          <a:ea typeface="Times New Roman" panose="02020603050405020304" pitchFamily="18" charset="0"/>
                          <a:cs typeface="Calibri" panose="020F0502020204030204" pitchFamily="34" charset="0"/>
                        </a:rPr>
                        <a:t>1.7</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w="12700" cap="flat" cmpd="sng" algn="ctr">
                      <a:solidFill>
                        <a:srgbClr val="7F9C90"/>
                      </a:solidFill>
                      <a:prstDash val="solid"/>
                      <a:round/>
                      <a:headEnd type="none" w="med" len="med"/>
                      <a:tailEnd type="none" w="med" len="med"/>
                    </a:lnB>
                  </a:tcPr>
                </a:tc>
                <a:tc>
                  <a:txBody>
                    <a:bodyPr/>
                    <a:lstStyle/>
                    <a:p>
                      <a:pPr algn="ctr"/>
                      <a:r>
                        <a:rPr lang="en-GB" sz="900" spc="0">
                          <a:effectLst/>
                          <a:latin typeface="FrankfurtGothic"/>
                          <a:ea typeface="Times New Roman" panose="02020603050405020304" pitchFamily="18" charset="0"/>
                          <a:cs typeface="Calibri" panose="020F0502020204030204" pitchFamily="34" charset="0"/>
                        </a:rPr>
                        <a:t>0.2</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w="12700" cap="flat" cmpd="sng" algn="ctr">
                      <a:solidFill>
                        <a:srgbClr val="7F9C90"/>
                      </a:solidFill>
                      <a:prstDash val="solid"/>
                      <a:round/>
                      <a:headEnd type="none" w="med" len="med"/>
                      <a:tailEnd type="none" w="med" len="med"/>
                    </a:lnB>
                  </a:tcPr>
                </a:tc>
                <a:tc>
                  <a:txBody>
                    <a:bodyPr/>
                    <a:lstStyle/>
                    <a:p>
                      <a:pPr algn="ctr"/>
                      <a:r>
                        <a:rPr lang="en-GB" sz="900" spc="0">
                          <a:effectLst/>
                          <a:latin typeface="FrankfurtGothic"/>
                          <a:ea typeface="Times New Roman" panose="02020603050405020304" pitchFamily="18" charset="0"/>
                          <a:cs typeface="Calibri" panose="020F0502020204030204" pitchFamily="34" charset="0"/>
                        </a:rPr>
                        <a:t>0.8</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w="12700" cap="flat" cmpd="sng" algn="ctr">
                      <a:solidFill>
                        <a:srgbClr val="7F9C90"/>
                      </a:solidFill>
                      <a:prstDash val="solid"/>
                      <a:round/>
                      <a:headEnd type="none" w="med" len="med"/>
                      <a:tailEnd type="none" w="med" len="med"/>
                    </a:lnB>
                  </a:tcPr>
                </a:tc>
                <a:tc>
                  <a:txBody>
                    <a:bodyPr/>
                    <a:lstStyle/>
                    <a:p>
                      <a:pPr algn="ctr"/>
                      <a:r>
                        <a:rPr lang="en-GB" sz="900" spc="0">
                          <a:effectLst/>
                          <a:latin typeface="FrankfurtGothic"/>
                          <a:ea typeface="Times New Roman" panose="02020603050405020304" pitchFamily="18" charset="0"/>
                          <a:cs typeface="Calibri" panose="020F0502020204030204" pitchFamily="34" charset="0"/>
                        </a:rPr>
                        <a:t>0.6</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w="12700" cap="flat" cmpd="sng" algn="ctr">
                      <a:solidFill>
                        <a:srgbClr val="7F9C90"/>
                      </a:solidFill>
                      <a:prstDash val="solid"/>
                      <a:round/>
                      <a:headEnd type="none" w="med" len="med"/>
                      <a:tailEnd type="none" w="med" len="med"/>
                    </a:lnB>
                  </a:tcPr>
                </a:tc>
                <a:extLst>
                  <a:ext uri="{0D108BD9-81ED-4DB2-BD59-A6C34878D82A}">
                    <a16:rowId xmlns:a16="http://schemas.microsoft.com/office/drawing/2014/main" val="431207290"/>
                  </a:ext>
                </a:extLst>
              </a:tr>
              <a:tr h="208531">
                <a:tc>
                  <a:txBody>
                    <a:bodyPr/>
                    <a:lstStyle/>
                    <a:p>
                      <a:r>
                        <a:rPr lang="en-GB" sz="900" spc="-10">
                          <a:effectLst/>
                          <a:latin typeface="FrankfurtGothic"/>
                          <a:ea typeface="Times New Roman" panose="02020603050405020304" pitchFamily="18" charset="0"/>
                          <a:cs typeface="Times New Roman" panose="02020603050405020304" pitchFamily="18" charset="0"/>
                        </a:rPr>
                        <a:t>Total merchandise</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7F9C90"/>
                      </a:solidFill>
                      <a:prstDash val="solid"/>
                      <a:round/>
                      <a:headEnd type="none" w="med" len="med"/>
                      <a:tailEnd type="none" w="med" len="med"/>
                    </a:lnT>
                    <a:lnB w="12700" cap="flat" cmpd="sng" algn="ctr">
                      <a:solidFill>
                        <a:srgbClr val="7F9C90"/>
                      </a:solidFill>
                      <a:prstDash val="solid"/>
                      <a:round/>
                      <a:headEnd type="none" w="med" len="med"/>
                      <a:tailEnd type="none" w="med" len="med"/>
                    </a:lnB>
                  </a:tcPr>
                </a:tc>
                <a:tc>
                  <a:txBody>
                    <a:bodyPr/>
                    <a:lstStyle/>
                    <a:p>
                      <a:pPr>
                        <a:tabLst>
                          <a:tab pos="349250" algn="dec"/>
                        </a:tabLst>
                      </a:pPr>
                      <a:r>
                        <a:rPr lang="en-GB" sz="900" spc="-10">
                          <a:effectLst/>
                          <a:latin typeface="FrankfurtGothic"/>
                          <a:ea typeface="Times New Roman" panose="02020603050405020304" pitchFamily="18" charset="0"/>
                          <a:cs typeface="Times New Roman" panose="02020603050405020304" pitchFamily="18" charset="0"/>
                        </a:rPr>
                        <a:t>100%</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7F9C90"/>
                      </a:solidFill>
                      <a:prstDash val="solid"/>
                      <a:round/>
                      <a:headEnd type="none" w="med" len="med"/>
                      <a:tailEnd type="none" w="med" len="med"/>
                    </a:lnT>
                    <a:lnB w="12700" cap="flat" cmpd="sng" algn="ctr">
                      <a:solidFill>
                        <a:srgbClr val="7F9C90"/>
                      </a:solidFill>
                      <a:prstDash val="solid"/>
                      <a:round/>
                      <a:headEnd type="none" w="med" len="med"/>
                      <a:tailEnd type="none" w="med" len="med"/>
                    </a:lnB>
                  </a:tcPr>
                </a:tc>
                <a:tc>
                  <a:txBody>
                    <a:bodyPr/>
                    <a:lstStyle/>
                    <a:p>
                      <a:pPr algn="ctr"/>
                      <a:r>
                        <a:rPr lang="en-GB" sz="900" spc="0">
                          <a:effectLst/>
                          <a:latin typeface="FrankfurtGothic"/>
                          <a:ea typeface="Times New Roman" panose="02020603050405020304" pitchFamily="18" charset="0"/>
                          <a:cs typeface="Calibri" panose="020F0502020204030204" pitchFamily="34" charset="0"/>
                        </a:rPr>
                        <a:t>1.0</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7F9C90"/>
                      </a:solidFill>
                      <a:prstDash val="solid"/>
                      <a:round/>
                      <a:headEnd type="none" w="med" len="med"/>
                      <a:tailEnd type="none" w="med" len="med"/>
                    </a:lnT>
                    <a:lnB w="12700" cap="flat" cmpd="sng" algn="ctr">
                      <a:solidFill>
                        <a:srgbClr val="7F9C90"/>
                      </a:solidFill>
                      <a:prstDash val="solid"/>
                      <a:round/>
                      <a:headEnd type="none" w="med" len="med"/>
                      <a:tailEnd type="none" w="med" len="med"/>
                    </a:lnB>
                  </a:tcPr>
                </a:tc>
                <a:tc>
                  <a:txBody>
                    <a:bodyPr/>
                    <a:lstStyle/>
                    <a:p>
                      <a:pPr algn="ctr"/>
                      <a:r>
                        <a:rPr lang="en-GB" sz="900" spc="0">
                          <a:effectLst/>
                          <a:latin typeface="FrankfurtGothic"/>
                          <a:ea typeface="Times New Roman" panose="02020603050405020304" pitchFamily="18" charset="0"/>
                          <a:cs typeface="Calibri" panose="020F0502020204030204" pitchFamily="34" charset="0"/>
                        </a:rPr>
                        <a:t>1.0</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7F9C90"/>
                      </a:solidFill>
                      <a:prstDash val="solid"/>
                      <a:round/>
                      <a:headEnd type="none" w="med" len="med"/>
                      <a:tailEnd type="none" w="med" len="med"/>
                    </a:lnT>
                    <a:lnB w="12700" cap="flat" cmpd="sng" algn="ctr">
                      <a:solidFill>
                        <a:srgbClr val="7F9C90"/>
                      </a:solidFill>
                      <a:prstDash val="solid"/>
                      <a:round/>
                      <a:headEnd type="none" w="med" len="med"/>
                      <a:tailEnd type="none" w="med" len="med"/>
                    </a:lnB>
                  </a:tcPr>
                </a:tc>
                <a:tc>
                  <a:txBody>
                    <a:bodyPr/>
                    <a:lstStyle/>
                    <a:p>
                      <a:pPr algn="ctr"/>
                      <a:r>
                        <a:rPr lang="en-GB" sz="900" spc="0">
                          <a:effectLst/>
                          <a:latin typeface="FrankfurtGothic"/>
                          <a:ea typeface="Times New Roman" panose="02020603050405020304" pitchFamily="18" charset="0"/>
                          <a:cs typeface="Calibri" panose="020F0502020204030204" pitchFamily="34" charset="0"/>
                        </a:rPr>
                        <a:t>1.0</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7F9C90"/>
                      </a:solidFill>
                      <a:prstDash val="solid"/>
                      <a:round/>
                      <a:headEnd type="none" w="med" len="med"/>
                      <a:tailEnd type="none" w="med" len="med"/>
                    </a:lnT>
                    <a:lnB w="12700" cap="flat" cmpd="sng" algn="ctr">
                      <a:solidFill>
                        <a:srgbClr val="7F9C90"/>
                      </a:solidFill>
                      <a:prstDash val="solid"/>
                      <a:round/>
                      <a:headEnd type="none" w="med" len="med"/>
                      <a:tailEnd type="none" w="med" len="med"/>
                    </a:lnB>
                  </a:tcPr>
                </a:tc>
                <a:tc>
                  <a:txBody>
                    <a:bodyPr/>
                    <a:lstStyle/>
                    <a:p>
                      <a:pPr algn="ctr"/>
                      <a:r>
                        <a:rPr lang="en-GB" sz="900" spc="0" dirty="0">
                          <a:effectLst/>
                          <a:latin typeface="FrankfurtGothic"/>
                          <a:ea typeface="Times New Roman" panose="02020603050405020304" pitchFamily="18" charset="0"/>
                          <a:cs typeface="Calibri" panose="020F0502020204030204" pitchFamily="34" charset="0"/>
                        </a:rPr>
                        <a:t>1.0</a:t>
                      </a:r>
                      <a:endParaRPr lang="da-DK" sz="900" spc="-10" dirty="0">
                        <a:effectLst/>
                        <a:latin typeface="FrankfurtGothic"/>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7F9C90"/>
                      </a:solidFill>
                      <a:prstDash val="solid"/>
                      <a:round/>
                      <a:headEnd type="none" w="med" len="med"/>
                      <a:tailEnd type="none" w="med" len="med"/>
                    </a:lnT>
                    <a:lnB w="12700" cap="flat" cmpd="sng" algn="ctr">
                      <a:solidFill>
                        <a:srgbClr val="7F9C90"/>
                      </a:solidFill>
                      <a:prstDash val="solid"/>
                      <a:round/>
                      <a:headEnd type="none" w="med" len="med"/>
                      <a:tailEnd type="none" w="med" len="med"/>
                    </a:lnB>
                  </a:tcPr>
                </a:tc>
                <a:extLst>
                  <a:ext uri="{0D108BD9-81ED-4DB2-BD59-A6C34878D82A}">
                    <a16:rowId xmlns:a16="http://schemas.microsoft.com/office/drawing/2014/main" val="1397140245"/>
                  </a:ext>
                </a:extLst>
              </a:tr>
            </a:tbl>
          </a:graphicData>
        </a:graphic>
      </p:graphicFrame>
      <p:sp>
        <p:nvSpPr>
          <p:cNvPr id="5" name="Tekstfelt 4">
            <a:extLst>
              <a:ext uri="{FF2B5EF4-FFF2-40B4-BE49-F238E27FC236}">
                <a16:creationId xmlns:a16="http://schemas.microsoft.com/office/drawing/2014/main" id="{AE7A91DB-6693-4941-8BE0-BEA14B0A7529}"/>
              </a:ext>
            </a:extLst>
          </p:cNvPr>
          <p:cNvSpPr txBox="1"/>
          <p:nvPr/>
        </p:nvSpPr>
        <p:spPr>
          <a:xfrm>
            <a:off x="3606558" y="1252018"/>
            <a:ext cx="6097656" cy="233397"/>
          </a:xfrm>
          <a:prstGeom prst="rect">
            <a:avLst/>
          </a:prstGeom>
          <a:noFill/>
        </p:spPr>
        <p:txBody>
          <a:bodyPr wrap="square">
            <a:spAutoFit/>
          </a:bodyPr>
          <a:lstStyle/>
          <a:p>
            <a:pPr algn="just">
              <a:lnSpc>
                <a:spcPts val="1100"/>
              </a:lnSpc>
              <a:spcAft>
                <a:spcPts val="600"/>
              </a:spcAft>
              <a:tabLst>
                <a:tab pos="161925" algn="l"/>
              </a:tabLst>
            </a:pPr>
            <a:r>
              <a:rPr lang="en-GB" sz="1000" spc="-10" dirty="0">
                <a:effectLst/>
                <a:latin typeface="Times New Roman" panose="02020603050405020304" pitchFamily="18" charset="0"/>
                <a:ea typeface="Times New Roman" panose="02020603050405020304" pitchFamily="18" charset="0"/>
                <a:cs typeface="Times New Roman" panose="02020603050405020304" pitchFamily="18" charset="0"/>
              </a:rPr>
              <a:t>Table 5.2: Export specialisation</a:t>
            </a:r>
            <a:r>
              <a:rPr lang="en-GB" sz="1000" spc="-10" baseline="30000" dirty="0">
                <a:effectLst/>
                <a:latin typeface="Times New Roman" panose="02020603050405020304" pitchFamily="18" charset="0"/>
                <a:ea typeface="Times New Roman" panose="02020603050405020304" pitchFamily="18" charset="0"/>
                <a:cs typeface="Times New Roman" panose="02020603050405020304" pitchFamily="18" charset="0"/>
              </a:rPr>
              <a:t>1)</a:t>
            </a:r>
            <a:r>
              <a:rPr lang="en-GB" sz="1000" spc="-10" dirty="0">
                <a:effectLst/>
                <a:latin typeface="Times New Roman" panose="02020603050405020304" pitchFamily="18" charset="0"/>
                <a:ea typeface="Times New Roman" panose="02020603050405020304" pitchFamily="18" charset="0"/>
                <a:cs typeface="Times New Roman" panose="02020603050405020304" pitchFamily="18" charset="0"/>
              </a:rPr>
              <a:t> in the EU and countries, 2019</a:t>
            </a:r>
            <a:endParaRPr lang="da-DK" sz="1000" spc="-1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kstfelt 6">
            <a:extLst>
              <a:ext uri="{FF2B5EF4-FFF2-40B4-BE49-F238E27FC236}">
                <a16:creationId xmlns:a16="http://schemas.microsoft.com/office/drawing/2014/main" id="{AD2665F0-6FAA-42EA-B2A7-E8D65124593D}"/>
              </a:ext>
            </a:extLst>
          </p:cNvPr>
          <p:cNvSpPr txBox="1"/>
          <p:nvPr/>
        </p:nvSpPr>
        <p:spPr>
          <a:xfrm>
            <a:off x="1995279" y="5605982"/>
            <a:ext cx="8676033" cy="723275"/>
          </a:xfrm>
          <a:prstGeom prst="rect">
            <a:avLst/>
          </a:prstGeom>
          <a:noFill/>
        </p:spPr>
        <p:txBody>
          <a:bodyPr wrap="square">
            <a:spAutoFit/>
          </a:bodyPr>
          <a:lstStyle/>
          <a:p>
            <a:pPr marL="133350" indent="-133350">
              <a:spcBef>
                <a:spcPts val="400"/>
              </a:spcBef>
            </a:pPr>
            <a:r>
              <a:rPr lang="en-GB" sz="1200" spc="-10" dirty="0">
                <a:effectLst/>
                <a:latin typeface="Times New Roman" panose="02020603050405020304" pitchFamily="18" charset="0"/>
                <a:ea typeface="Times New Roman" panose="02020603050405020304" pitchFamily="18" charset="0"/>
                <a:cs typeface="Times New Roman" panose="02020603050405020304" pitchFamily="18" charset="0"/>
              </a:rPr>
              <a:t>1)	 Relative share of national exports compared with EU. If above 1 the country has an above-average export share – i.e. is specialised. </a:t>
            </a:r>
            <a:endParaRPr lang="da-DK" sz="1200" spc="-1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33350" indent="-133350">
              <a:spcAft>
                <a:spcPts val="400"/>
              </a:spcAft>
            </a:pPr>
            <a:r>
              <a:rPr lang="en-GB" sz="1200" spc="-10" dirty="0">
                <a:effectLst/>
                <a:latin typeface="Times New Roman" panose="02020603050405020304" pitchFamily="18" charset="0"/>
                <a:ea typeface="Times New Roman" panose="02020603050405020304" pitchFamily="18" charset="0"/>
                <a:cs typeface="Times New Roman" panose="02020603050405020304" pitchFamily="18" charset="0"/>
              </a:rPr>
              <a:t>2)	 Distribution of EU exports.</a:t>
            </a:r>
            <a:endParaRPr lang="da-DK" sz="1200" spc="-1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spcBef>
                <a:spcPts val="200"/>
              </a:spcBef>
              <a:spcAft>
                <a:spcPts val="1450"/>
              </a:spcAft>
            </a:pPr>
            <a:r>
              <a:rPr lang="en-GB" sz="1200" spc="-10" dirty="0">
                <a:effectLst/>
                <a:latin typeface="Times New Roman" panose="02020603050405020304" pitchFamily="18" charset="0"/>
                <a:ea typeface="Times New Roman" panose="02020603050405020304" pitchFamily="18" charset="0"/>
                <a:cs typeface="Times New Roman" panose="02020603050405020304" pitchFamily="18" charset="0"/>
              </a:rPr>
              <a:t>Source: WTO Stat.</a:t>
            </a:r>
            <a:endParaRPr lang="da-DK" sz="1200" spc="-1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Titel 1">
            <a:extLst>
              <a:ext uri="{FF2B5EF4-FFF2-40B4-BE49-F238E27FC236}">
                <a16:creationId xmlns:a16="http://schemas.microsoft.com/office/drawing/2014/main" id="{9DF45044-21EA-4F02-B6C7-87FFD431FB80}"/>
              </a:ext>
            </a:extLst>
          </p:cNvPr>
          <p:cNvSpPr txBox="1">
            <a:spLocks/>
          </p:cNvSpPr>
          <p:nvPr/>
        </p:nvSpPr>
        <p:spPr>
          <a:xfrm>
            <a:off x="414455" y="246043"/>
            <a:ext cx="1808216" cy="89138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sz="2000" b="1" dirty="0" err="1">
                <a:latin typeface="Times New Roman" panose="02020603050405020304" pitchFamily="18" charset="0"/>
                <a:cs typeface="Times New Roman" panose="02020603050405020304" pitchFamily="18" charset="0"/>
              </a:rPr>
              <a:t>Table</a:t>
            </a:r>
            <a:r>
              <a:rPr lang="da-DK" sz="2000" b="1" dirty="0">
                <a:latin typeface="Times New Roman" panose="02020603050405020304" pitchFamily="18" charset="0"/>
                <a:cs typeface="Times New Roman" panose="02020603050405020304" pitchFamily="18" charset="0"/>
              </a:rPr>
              <a:t> 5.2</a:t>
            </a:r>
          </a:p>
        </p:txBody>
      </p:sp>
    </p:spTree>
    <p:extLst>
      <p:ext uri="{BB962C8B-B14F-4D97-AF65-F5344CB8AC3E}">
        <p14:creationId xmlns:p14="http://schemas.microsoft.com/office/powerpoint/2010/main" val="38413688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737347-64E6-4FC7-8753-A816013EB47D}"/>
              </a:ext>
            </a:extLst>
          </p:cNvPr>
          <p:cNvSpPr txBox="1">
            <a:spLocks/>
          </p:cNvSpPr>
          <p:nvPr/>
        </p:nvSpPr>
        <p:spPr>
          <a:xfrm>
            <a:off x="414455" y="246043"/>
            <a:ext cx="1808216" cy="89138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sz="2000" b="1" dirty="0" err="1">
                <a:latin typeface="Times New Roman" panose="02020603050405020304" pitchFamily="18" charset="0"/>
                <a:cs typeface="Times New Roman" panose="02020603050405020304" pitchFamily="18" charset="0"/>
              </a:rPr>
              <a:t>Table</a:t>
            </a:r>
            <a:r>
              <a:rPr lang="da-DK" sz="2000" b="1" dirty="0">
                <a:latin typeface="Times New Roman" panose="02020603050405020304" pitchFamily="18" charset="0"/>
                <a:cs typeface="Times New Roman" panose="02020603050405020304" pitchFamily="18" charset="0"/>
              </a:rPr>
              <a:t> 1.1</a:t>
            </a:r>
          </a:p>
        </p:txBody>
      </p:sp>
      <p:pic>
        <p:nvPicPr>
          <p:cNvPr id="3" name="Picture 2" descr="Djøf Forlag | DenOffentlige.dk">
            <a:extLst>
              <a:ext uri="{FF2B5EF4-FFF2-40B4-BE49-F238E27FC236}">
                <a16:creationId xmlns:a16="http://schemas.microsoft.com/office/drawing/2014/main" id="{D0F4D672-02D1-4728-9982-E44876536D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84658" y="6193413"/>
            <a:ext cx="2376714" cy="54847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el 5">
            <a:extLst>
              <a:ext uri="{FF2B5EF4-FFF2-40B4-BE49-F238E27FC236}">
                <a16:creationId xmlns:a16="http://schemas.microsoft.com/office/drawing/2014/main" id="{847CE6D6-10F9-4498-951A-3DB521E4DA3D}"/>
              </a:ext>
            </a:extLst>
          </p:cNvPr>
          <p:cNvGraphicFramePr>
            <a:graphicFrameLocks noGrp="1"/>
          </p:cNvGraphicFramePr>
          <p:nvPr>
            <p:extLst>
              <p:ext uri="{D42A27DB-BD31-4B8C-83A1-F6EECF244321}">
                <p14:modId xmlns:p14="http://schemas.microsoft.com/office/powerpoint/2010/main" val="3654698732"/>
              </p:ext>
            </p:extLst>
          </p:nvPr>
        </p:nvGraphicFramePr>
        <p:xfrm>
          <a:off x="3671013" y="1743242"/>
          <a:ext cx="4676776" cy="2244090"/>
        </p:xfrm>
        <a:graphic>
          <a:graphicData uri="http://schemas.openxmlformats.org/drawingml/2006/table">
            <a:tbl>
              <a:tblPr firstRow="1" firstCol="1" bandRow="1"/>
              <a:tblGrid>
                <a:gridCol w="848304">
                  <a:extLst>
                    <a:ext uri="{9D8B030D-6E8A-4147-A177-3AD203B41FA5}">
                      <a16:colId xmlns:a16="http://schemas.microsoft.com/office/drawing/2014/main" val="76215981"/>
                    </a:ext>
                  </a:extLst>
                </a:gridCol>
                <a:gridCol w="956801">
                  <a:extLst>
                    <a:ext uri="{9D8B030D-6E8A-4147-A177-3AD203B41FA5}">
                      <a16:colId xmlns:a16="http://schemas.microsoft.com/office/drawing/2014/main" val="18083164"/>
                    </a:ext>
                  </a:extLst>
                </a:gridCol>
                <a:gridCol w="957435">
                  <a:extLst>
                    <a:ext uri="{9D8B030D-6E8A-4147-A177-3AD203B41FA5}">
                      <a16:colId xmlns:a16="http://schemas.microsoft.com/office/drawing/2014/main" val="3091185058"/>
                    </a:ext>
                  </a:extLst>
                </a:gridCol>
                <a:gridCol w="956801">
                  <a:extLst>
                    <a:ext uri="{9D8B030D-6E8A-4147-A177-3AD203B41FA5}">
                      <a16:colId xmlns:a16="http://schemas.microsoft.com/office/drawing/2014/main" val="2635848628"/>
                    </a:ext>
                  </a:extLst>
                </a:gridCol>
                <a:gridCol w="957435">
                  <a:extLst>
                    <a:ext uri="{9D8B030D-6E8A-4147-A177-3AD203B41FA5}">
                      <a16:colId xmlns:a16="http://schemas.microsoft.com/office/drawing/2014/main" val="219377467"/>
                    </a:ext>
                  </a:extLst>
                </a:gridCol>
              </a:tblGrid>
              <a:tr h="323850">
                <a:tc>
                  <a:txBody>
                    <a:bodyPr/>
                    <a:lstStyle/>
                    <a:p>
                      <a:endParaRPr lang="da-DK" sz="1000">
                        <a:effectLst/>
                        <a:latin typeface="Times New Roman" panose="02020603050405020304" pitchFamily="18" charset="0"/>
                      </a:endParaRPr>
                    </a:p>
                  </a:txBody>
                  <a:tcPr marL="36195" marR="36195" marT="0" marB="0" anchor="ctr">
                    <a:lnL>
                      <a:noFill/>
                    </a:lnL>
                    <a:lnR>
                      <a:noFill/>
                    </a:lnR>
                    <a:lnT w="12700" cap="flat" cmpd="sng" algn="ctr">
                      <a:solidFill>
                        <a:srgbClr val="7F9C90"/>
                      </a:solidFill>
                      <a:prstDash val="solid"/>
                      <a:round/>
                      <a:headEnd type="none" w="med" len="med"/>
                      <a:tailEnd type="none" w="med" len="med"/>
                    </a:lnT>
                    <a:lnB w="12700" cap="flat" cmpd="sng" algn="ctr">
                      <a:solidFill>
                        <a:srgbClr val="7F9C90"/>
                      </a:solidFill>
                      <a:prstDash val="solid"/>
                      <a:round/>
                      <a:headEnd type="none" w="med" len="med"/>
                      <a:tailEnd type="none" w="med" len="med"/>
                    </a:lnB>
                  </a:tcPr>
                </a:tc>
                <a:tc>
                  <a:txBody>
                    <a:bodyPr/>
                    <a:lstStyle/>
                    <a:p>
                      <a:pPr algn="ctr"/>
                      <a:r>
                        <a:rPr lang="en-GB" sz="900" spc="-10">
                          <a:effectLst/>
                          <a:latin typeface="FrankfurtGothic"/>
                          <a:ea typeface="Times New Roman" panose="02020603050405020304" pitchFamily="18" charset="0"/>
                          <a:cs typeface="Times New Roman" panose="02020603050405020304" pitchFamily="18" charset="0"/>
                        </a:rPr>
                        <a:t>Income</a:t>
                      </a:r>
                      <a:endParaRPr lang="da-DK" sz="900" spc="-10">
                        <a:effectLst/>
                        <a:latin typeface="FrankfurtGothic"/>
                        <a:ea typeface="Times New Roman" panose="02020603050405020304" pitchFamily="18" charset="0"/>
                        <a:cs typeface="Times New Roman" panose="02020603050405020304" pitchFamily="18" charset="0"/>
                      </a:endParaRPr>
                    </a:p>
                    <a:p>
                      <a:pPr algn="ctr"/>
                      <a:r>
                        <a:rPr lang="en-GB" sz="900" spc="-10">
                          <a:effectLst/>
                          <a:latin typeface="FrankfurtGothic"/>
                          <a:ea typeface="Times New Roman" panose="02020603050405020304" pitchFamily="18" charset="0"/>
                          <a:cs typeface="Times New Roman" panose="02020603050405020304" pitchFamily="18" charset="0"/>
                        </a:rPr>
                        <a:t>per capita</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nchor="ctr">
                    <a:lnL>
                      <a:noFill/>
                    </a:lnL>
                    <a:lnR>
                      <a:noFill/>
                    </a:lnR>
                    <a:lnT w="12700" cap="flat" cmpd="sng" algn="ctr">
                      <a:solidFill>
                        <a:srgbClr val="7F9C90"/>
                      </a:solidFill>
                      <a:prstDash val="solid"/>
                      <a:round/>
                      <a:headEnd type="none" w="med" len="med"/>
                      <a:tailEnd type="none" w="med" len="med"/>
                    </a:lnT>
                    <a:lnB w="12700" cap="flat" cmpd="sng" algn="ctr">
                      <a:solidFill>
                        <a:srgbClr val="7F9C90"/>
                      </a:solidFill>
                      <a:prstDash val="solid"/>
                      <a:round/>
                      <a:headEnd type="none" w="med" len="med"/>
                      <a:tailEnd type="none" w="med" len="med"/>
                    </a:lnB>
                  </a:tcPr>
                </a:tc>
                <a:tc>
                  <a:txBody>
                    <a:bodyPr/>
                    <a:lstStyle/>
                    <a:p>
                      <a:pPr algn="ctr"/>
                      <a:r>
                        <a:rPr lang="en-GB" sz="900" spc="-10">
                          <a:effectLst/>
                          <a:latin typeface="FrankfurtGothic"/>
                          <a:ea typeface="Times New Roman" panose="02020603050405020304" pitchFamily="18" charset="0"/>
                          <a:cs typeface="Times New Roman" panose="02020603050405020304" pitchFamily="18" charset="0"/>
                        </a:rPr>
                        <a:t>Employment/</a:t>
                      </a:r>
                      <a:endParaRPr lang="da-DK" sz="900" spc="-10">
                        <a:effectLst/>
                        <a:latin typeface="FrankfurtGothic"/>
                        <a:ea typeface="Times New Roman" panose="02020603050405020304" pitchFamily="18" charset="0"/>
                        <a:cs typeface="Times New Roman" panose="02020603050405020304" pitchFamily="18" charset="0"/>
                      </a:endParaRPr>
                    </a:p>
                    <a:p>
                      <a:pPr algn="ctr"/>
                      <a:r>
                        <a:rPr lang="en-GB" sz="900" spc="-10">
                          <a:effectLst/>
                          <a:latin typeface="FrankfurtGothic"/>
                          <a:ea typeface="Times New Roman" panose="02020603050405020304" pitchFamily="18" charset="0"/>
                          <a:cs typeface="Times New Roman" panose="02020603050405020304" pitchFamily="18" charset="0"/>
                        </a:rPr>
                        <a:t>population ratio</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nchor="ctr">
                    <a:lnL>
                      <a:noFill/>
                    </a:lnL>
                    <a:lnR>
                      <a:noFill/>
                    </a:lnR>
                    <a:lnT w="12700" cap="flat" cmpd="sng" algn="ctr">
                      <a:solidFill>
                        <a:srgbClr val="7F9C90"/>
                      </a:solidFill>
                      <a:prstDash val="solid"/>
                      <a:round/>
                      <a:headEnd type="none" w="med" len="med"/>
                      <a:tailEnd type="none" w="med" len="med"/>
                    </a:lnT>
                    <a:lnB w="12700" cap="flat" cmpd="sng" algn="ctr">
                      <a:solidFill>
                        <a:srgbClr val="7F9C90"/>
                      </a:solidFill>
                      <a:prstDash val="solid"/>
                      <a:round/>
                      <a:headEnd type="none" w="med" len="med"/>
                      <a:tailEnd type="none" w="med" len="med"/>
                    </a:lnB>
                  </a:tcPr>
                </a:tc>
                <a:tc>
                  <a:txBody>
                    <a:bodyPr/>
                    <a:lstStyle/>
                    <a:p>
                      <a:pPr algn="ctr"/>
                      <a:r>
                        <a:rPr lang="en-GB" sz="900" spc="-10">
                          <a:effectLst/>
                          <a:latin typeface="FrankfurtGothic"/>
                          <a:ea typeface="Times New Roman" panose="02020603050405020304" pitchFamily="18" charset="0"/>
                          <a:cs typeface="Times New Roman" panose="02020603050405020304" pitchFamily="18" charset="0"/>
                        </a:rPr>
                        <a:t>Annual working hours</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nchor="ctr">
                    <a:lnL>
                      <a:noFill/>
                    </a:lnL>
                    <a:lnR>
                      <a:noFill/>
                    </a:lnR>
                    <a:lnT w="12700" cap="flat" cmpd="sng" algn="ctr">
                      <a:solidFill>
                        <a:srgbClr val="7F9C90"/>
                      </a:solidFill>
                      <a:prstDash val="solid"/>
                      <a:round/>
                      <a:headEnd type="none" w="med" len="med"/>
                      <a:tailEnd type="none" w="med" len="med"/>
                    </a:lnT>
                    <a:lnB w="12700" cap="flat" cmpd="sng" algn="ctr">
                      <a:solidFill>
                        <a:srgbClr val="7F9C90"/>
                      </a:solidFill>
                      <a:prstDash val="solid"/>
                      <a:round/>
                      <a:headEnd type="none" w="med" len="med"/>
                      <a:tailEnd type="none" w="med" len="med"/>
                    </a:lnB>
                  </a:tcPr>
                </a:tc>
                <a:tc>
                  <a:txBody>
                    <a:bodyPr/>
                    <a:lstStyle/>
                    <a:p>
                      <a:pPr algn="ctr"/>
                      <a:r>
                        <a:rPr lang="en-GB" sz="900" spc="-10">
                          <a:effectLst/>
                          <a:latin typeface="FrankfurtGothic"/>
                          <a:ea typeface="Times New Roman" panose="02020603050405020304" pitchFamily="18" charset="0"/>
                          <a:cs typeface="Times New Roman" panose="02020603050405020304" pitchFamily="18" charset="0"/>
                        </a:rPr>
                        <a:t>Value added</a:t>
                      </a:r>
                      <a:br>
                        <a:rPr lang="en-GB" sz="900" spc="-10">
                          <a:effectLst/>
                          <a:latin typeface="FrankfurtGothic"/>
                          <a:ea typeface="Times New Roman" panose="02020603050405020304" pitchFamily="18" charset="0"/>
                          <a:cs typeface="Times New Roman" panose="02020603050405020304" pitchFamily="18" charset="0"/>
                        </a:rPr>
                      </a:br>
                      <a:r>
                        <a:rPr lang="en-GB" sz="900" spc="-10">
                          <a:effectLst/>
                          <a:latin typeface="FrankfurtGothic"/>
                          <a:ea typeface="Times New Roman" panose="02020603050405020304" pitchFamily="18" charset="0"/>
                          <a:cs typeface="Times New Roman" panose="02020603050405020304" pitchFamily="18" charset="0"/>
                        </a:rPr>
                        <a:t>per hour worked</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nchor="ctr">
                    <a:lnL>
                      <a:noFill/>
                    </a:lnL>
                    <a:lnR>
                      <a:noFill/>
                    </a:lnR>
                    <a:lnT w="12700" cap="flat" cmpd="sng" algn="ctr">
                      <a:solidFill>
                        <a:srgbClr val="7F9C90"/>
                      </a:solidFill>
                      <a:prstDash val="solid"/>
                      <a:round/>
                      <a:headEnd type="none" w="med" len="med"/>
                      <a:tailEnd type="none" w="med" len="med"/>
                    </a:lnT>
                    <a:lnB w="12700" cap="flat" cmpd="sng" algn="ctr">
                      <a:solidFill>
                        <a:srgbClr val="7F9C90"/>
                      </a:solidFill>
                      <a:prstDash val="solid"/>
                      <a:round/>
                      <a:headEnd type="none" w="med" len="med"/>
                      <a:tailEnd type="none" w="med" len="med"/>
                    </a:lnB>
                  </a:tcPr>
                </a:tc>
                <a:extLst>
                  <a:ext uri="{0D108BD9-81ED-4DB2-BD59-A6C34878D82A}">
                    <a16:rowId xmlns:a16="http://schemas.microsoft.com/office/drawing/2014/main" val="3864806891"/>
                  </a:ext>
                </a:extLst>
              </a:tr>
              <a:tr h="0">
                <a:tc>
                  <a:txBody>
                    <a:bodyPr/>
                    <a:lstStyle/>
                    <a:p>
                      <a:r>
                        <a:rPr lang="en-GB" sz="900" spc="-10">
                          <a:effectLst/>
                          <a:latin typeface="FrankfurtGothic"/>
                          <a:ea typeface="Times New Roman" panose="02020603050405020304" pitchFamily="18" charset="0"/>
                          <a:cs typeface="Times New Roman" panose="02020603050405020304" pitchFamily="18" charset="0"/>
                        </a:rPr>
                        <a:t>Luxembourg</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w="12700" cap="flat" cmpd="sng" algn="ctr">
                      <a:solidFill>
                        <a:srgbClr val="7F9C90"/>
                      </a:solidFill>
                      <a:prstDash val="solid"/>
                      <a:round/>
                      <a:headEnd type="none" w="med" len="med"/>
                      <a:tailEnd type="none" w="med" len="med"/>
                    </a:lnT>
                    <a:lnB>
                      <a:noFill/>
                    </a:lnB>
                  </a:tcPr>
                </a:tc>
                <a:tc>
                  <a:txBody>
                    <a:bodyPr/>
                    <a:lstStyle/>
                    <a:p>
                      <a:pPr algn="ctr"/>
                      <a:r>
                        <a:rPr lang="en-GB" sz="900" spc="-10">
                          <a:effectLst/>
                          <a:latin typeface="FrankfurtGothic"/>
                          <a:ea typeface="Times New Roman" panose="02020603050405020304" pitchFamily="18" charset="0"/>
                          <a:cs typeface="Times New Roman" panose="02020603050405020304" pitchFamily="18" charset="0"/>
                        </a:rPr>
                        <a:t>1.86</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w="12700" cap="flat" cmpd="sng" algn="ctr">
                      <a:solidFill>
                        <a:srgbClr val="7F9C90"/>
                      </a:solidFill>
                      <a:prstDash val="solid"/>
                      <a:round/>
                      <a:headEnd type="none" w="med" len="med"/>
                      <a:tailEnd type="none" w="med" len="med"/>
                    </a:lnT>
                    <a:lnB>
                      <a:noFill/>
                    </a:lnB>
                  </a:tcPr>
                </a:tc>
                <a:tc>
                  <a:txBody>
                    <a:bodyPr/>
                    <a:lstStyle/>
                    <a:p>
                      <a:pPr algn="ctr"/>
                      <a:r>
                        <a:rPr lang="en-GB" sz="900" spc="-10">
                          <a:effectLst/>
                          <a:latin typeface="FrankfurtGothic"/>
                          <a:ea typeface="Times New Roman" panose="02020603050405020304" pitchFamily="18" charset="0"/>
                          <a:cs typeface="Times New Roman" panose="02020603050405020304" pitchFamily="18" charset="0"/>
                        </a:rPr>
                        <a:t>0.99</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w="12700" cap="flat" cmpd="sng" algn="ctr">
                      <a:solidFill>
                        <a:srgbClr val="7F9C90"/>
                      </a:solidFill>
                      <a:prstDash val="solid"/>
                      <a:round/>
                      <a:headEnd type="none" w="med" len="med"/>
                      <a:tailEnd type="none" w="med" len="med"/>
                    </a:lnT>
                    <a:lnB>
                      <a:noFill/>
                    </a:lnB>
                  </a:tcPr>
                </a:tc>
                <a:tc>
                  <a:txBody>
                    <a:bodyPr/>
                    <a:lstStyle/>
                    <a:p>
                      <a:pPr algn="ctr"/>
                      <a:r>
                        <a:rPr lang="en-GB" sz="900" spc="-10">
                          <a:effectLst/>
                          <a:latin typeface="FrankfurtGothic"/>
                          <a:ea typeface="Times New Roman" panose="02020603050405020304" pitchFamily="18" charset="0"/>
                          <a:cs typeface="Times New Roman" panose="02020603050405020304" pitchFamily="18" charset="0"/>
                        </a:rPr>
                        <a:t>0.85</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w="12700" cap="flat" cmpd="sng" algn="ctr">
                      <a:solidFill>
                        <a:srgbClr val="7F9C90"/>
                      </a:solidFill>
                      <a:prstDash val="solid"/>
                      <a:round/>
                      <a:headEnd type="none" w="med" len="med"/>
                      <a:tailEnd type="none" w="med" len="med"/>
                    </a:lnT>
                    <a:lnB>
                      <a:noFill/>
                    </a:lnB>
                  </a:tcPr>
                </a:tc>
                <a:tc>
                  <a:txBody>
                    <a:bodyPr/>
                    <a:lstStyle/>
                    <a:p>
                      <a:pPr algn="ctr"/>
                      <a:r>
                        <a:rPr lang="en-GB" sz="900" spc="-10">
                          <a:effectLst/>
                          <a:latin typeface="FrankfurtGothic"/>
                          <a:ea typeface="Times New Roman" panose="02020603050405020304" pitchFamily="18" charset="0"/>
                          <a:cs typeface="Times New Roman" panose="02020603050405020304" pitchFamily="18" charset="0"/>
                        </a:rPr>
                        <a:t>2.22</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w="12700" cap="flat" cmpd="sng" algn="ctr">
                      <a:solidFill>
                        <a:srgbClr val="7F9C90"/>
                      </a:solidFill>
                      <a:prstDash val="solid"/>
                      <a:round/>
                      <a:headEnd type="none" w="med" len="med"/>
                      <a:tailEnd type="none" w="med" len="med"/>
                    </a:lnT>
                    <a:lnB>
                      <a:noFill/>
                    </a:lnB>
                  </a:tcPr>
                </a:tc>
                <a:extLst>
                  <a:ext uri="{0D108BD9-81ED-4DB2-BD59-A6C34878D82A}">
                    <a16:rowId xmlns:a16="http://schemas.microsoft.com/office/drawing/2014/main" val="1609507722"/>
                  </a:ext>
                </a:extLst>
              </a:tr>
              <a:tr h="0">
                <a:tc>
                  <a:txBody>
                    <a:bodyPr/>
                    <a:lstStyle/>
                    <a:p>
                      <a:r>
                        <a:rPr lang="en-GB" sz="900" spc="-10">
                          <a:effectLst/>
                          <a:latin typeface="FrankfurtGothic"/>
                          <a:ea typeface="Times New Roman" panose="02020603050405020304" pitchFamily="18" charset="0"/>
                          <a:cs typeface="Times New Roman" panose="02020603050405020304" pitchFamily="18" charset="0"/>
                        </a:rPr>
                        <a:t>Ireland</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a:noFill/>
                    </a:lnT>
                    <a:lnB>
                      <a:noFill/>
                    </a:lnB>
                  </a:tcPr>
                </a:tc>
                <a:tc>
                  <a:txBody>
                    <a:bodyPr/>
                    <a:lstStyle/>
                    <a:p>
                      <a:pPr algn="ctr"/>
                      <a:r>
                        <a:rPr lang="en-GB" sz="900" spc="-10">
                          <a:effectLst/>
                          <a:latin typeface="FrankfurtGothic"/>
                          <a:ea typeface="Times New Roman" panose="02020603050405020304" pitchFamily="18" charset="0"/>
                          <a:cs typeface="Times New Roman" panose="02020603050405020304" pitchFamily="18" charset="0"/>
                        </a:rPr>
                        <a:t>1.36</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a:noFill/>
                    </a:lnT>
                    <a:lnB>
                      <a:noFill/>
                    </a:lnB>
                  </a:tcPr>
                </a:tc>
                <a:tc>
                  <a:txBody>
                    <a:bodyPr/>
                    <a:lstStyle/>
                    <a:p>
                      <a:pPr algn="ctr"/>
                      <a:r>
                        <a:rPr lang="en-GB" sz="900" spc="-10">
                          <a:effectLst/>
                          <a:latin typeface="FrankfurtGothic"/>
                          <a:ea typeface="Times New Roman" panose="02020603050405020304" pitchFamily="18" charset="0"/>
                          <a:cs typeface="Times New Roman" panose="02020603050405020304" pitchFamily="18" charset="0"/>
                        </a:rPr>
                        <a:t>0.99</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a:noFill/>
                    </a:lnT>
                    <a:lnB>
                      <a:noFill/>
                    </a:lnB>
                  </a:tcPr>
                </a:tc>
                <a:tc>
                  <a:txBody>
                    <a:bodyPr/>
                    <a:lstStyle/>
                    <a:p>
                      <a:pPr algn="ctr"/>
                      <a:r>
                        <a:rPr lang="en-GB" sz="900" spc="-10">
                          <a:effectLst/>
                          <a:latin typeface="FrankfurtGothic"/>
                          <a:ea typeface="Times New Roman" panose="02020603050405020304" pitchFamily="18" charset="0"/>
                          <a:cs typeface="Times New Roman" panose="02020603050405020304" pitchFamily="18" charset="0"/>
                        </a:rPr>
                        <a:t>1.00</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a:noFill/>
                    </a:lnT>
                    <a:lnB>
                      <a:noFill/>
                    </a:lnB>
                  </a:tcPr>
                </a:tc>
                <a:tc>
                  <a:txBody>
                    <a:bodyPr/>
                    <a:lstStyle/>
                    <a:p>
                      <a:pPr algn="ctr"/>
                      <a:r>
                        <a:rPr lang="en-GB" sz="900" spc="-10">
                          <a:effectLst/>
                          <a:latin typeface="FrankfurtGothic"/>
                          <a:ea typeface="Times New Roman" panose="02020603050405020304" pitchFamily="18" charset="0"/>
                          <a:cs typeface="Times New Roman" panose="02020603050405020304" pitchFamily="18" charset="0"/>
                        </a:rPr>
                        <a:t>1.37</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a:noFill/>
                    </a:lnT>
                    <a:lnB>
                      <a:noFill/>
                    </a:lnB>
                  </a:tcPr>
                </a:tc>
                <a:extLst>
                  <a:ext uri="{0D108BD9-81ED-4DB2-BD59-A6C34878D82A}">
                    <a16:rowId xmlns:a16="http://schemas.microsoft.com/office/drawing/2014/main" val="2241089933"/>
                  </a:ext>
                </a:extLst>
              </a:tr>
              <a:tr h="0">
                <a:tc>
                  <a:txBody>
                    <a:bodyPr/>
                    <a:lstStyle/>
                    <a:p>
                      <a:r>
                        <a:rPr lang="en-GB" sz="900" spc="-10">
                          <a:effectLst/>
                          <a:latin typeface="FrankfurtGothic"/>
                          <a:ea typeface="Times New Roman" panose="02020603050405020304" pitchFamily="18" charset="0"/>
                          <a:cs typeface="Times New Roman" panose="02020603050405020304" pitchFamily="18" charset="0"/>
                        </a:rPr>
                        <a:t>Switzerland</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a:noFill/>
                    </a:lnT>
                    <a:lnB>
                      <a:noFill/>
                    </a:lnB>
                  </a:tcPr>
                </a:tc>
                <a:tc>
                  <a:txBody>
                    <a:bodyPr/>
                    <a:lstStyle/>
                    <a:p>
                      <a:pPr algn="ctr"/>
                      <a:r>
                        <a:rPr lang="en-GB" sz="900" spc="-10">
                          <a:effectLst/>
                          <a:latin typeface="FrankfurtGothic"/>
                          <a:ea typeface="Times New Roman" panose="02020603050405020304" pitchFamily="18" charset="0"/>
                          <a:cs typeface="Times New Roman" panose="02020603050405020304" pitchFamily="18" charset="0"/>
                        </a:rPr>
                        <a:t>1.09</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a:noFill/>
                    </a:lnT>
                    <a:lnB>
                      <a:noFill/>
                    </a:lnB>
                  </a:tcPr>
                </a:tc>
                <a:tc>
                  <a:txBody>
                    <a:bodyPr/>
                    <a:lstStyle/>
                    <a:p>
                      <a:pPr algn="ctr"/>
                      <a:r>
                        <a:rPr lang="en-GB" sz="900" spc="-10">
                          <a:effectLst/>
                          <a:latin typeface="FrankfurtGothic"/>
                          <a:ea typeface="Times New Roman" panose="02020603050405020304" pitchFamily="18" charset="0"/>
                          <a:cs typeface="Times New Roman" panose="02020603050405020304" pitchFamily="18" charset="0"/>
                        </a:rPr>
                        <a:t>1.15</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a:noFill/>
                    </a:lnT>
                    <a:lnB>
                      <a:noFill/>
                    </a:lnB>
                  </a:tcPr>
                </a:tc>
                <a:tc>
                  <a:txBody>
                    <a:bodyPr/>
                    <a:lstStyle/>
                    <a:p>
                      <a:pPr algn="ctr"/>
                      <a:r>
                        <a:rPr lang="en-GB" sz="900" spc="-10">
                          <a:effectLst/>
                          <a:latin typeface="FrankfurtGothic"/>
                          <a:ea typeface="Times New Roman" panose="02020603050405020304" pitchFamily="18" charset="0"/>
                          <a:cs typeface="Times New Roman" panose="02020603050405020304" pitchFamily="18" charset="0"/>
                        </a:rPr>
                        <a:t>0.88</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a:noFill/>
                    </a:lnT>
                    <a:lnB>
                      <a:noFill/>
                    </a:lnB>
                  </a:tcPr>
                </a:tc>
                <a:tc>
                  <a:txBody>
                    <a:bodyPr/>
                    <a:lstStyle/>
                    <a:p>
                      <a:pPr algn="ctr"/>
                      <a:r>
                        <a:rPr lang="en-GB" sz="900" spc="-10">
                          <a:effectLst/>
                          <a:latin typeface="FrankfurtGothic"/>
                          <a:ea typeface="Times New Roman" panose="02020603050405020304" pitchFamily="18" charset="0"/>
                          <a:cs typeface="Times New Roman" panose="02020603050405020304" pitchFamily="18" charset="0"/>
                        </a:rPr>
                        <a:t>1.08</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a:noFill/>
                    </a:lnT>
                    <a:lnB>
                      <a:noFill/>
                    </a:lnB>
                  </a:tcPr>
                </a:tc>
                <a:extLst>
                  <a:ext uri="{0D108BD9-81ED-4DB2-BD59-A6C34878D82A}">
                    <a16:rowId xmlns:a16="http://schemas.microsoft.com/office/drawing/2014/main" val="4172387073"/>
                  </a:ext>
                </a:extLst>
              </a:tr>
              <a:tr h="0">
                <a:tc>
                  <a:txBody>
                    <a:bodyPr/>
                    <a:lstStyle/>
                    <a:p>
                      <a:r>
                        <a:rPr lang="en-GB" sz="900" spc="-10">
                          <a:effectLst/>
                          <a:latin typeface="FrankfurtGothic"/>
                          <a:ea typeface="Times New Roman" panose="02020603050405020304" pitchFamily="18" charset="0"/>
                          <a:cs typeface="Times New Roman" panose="02020603050405020304" pitchFamily="18" charset="0"/>
                        </a:rPr>
                        <a:t>Norway</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a:noFill/>
                    </a:lnT>
                    <a:lnB>
                      <a:noFill/>
                    </a:lnB>
                  </a:tcPr>
                </a:tc>
                <a:tc>
                  <a:txBody>
                    <a:bodyPr/>
                    <a:lstStyle/>
                    <a:p>
                      <a:pPr algn="ctr"/>
                      <a:r>
                        <a:rPr lang="en-GB" sz="900" spc="-10">
                          <a:effectLst/>
                          <a:latin typeface="FrankfurtGothic"/>
                          <a:ea typeface="Times New Roman" panose="02020603050405020304" pitchFamily="18" charset="0"/>
                          <a:cs typeface="Times New Roman" panose="02020603050405020304" pitchFamily="18" charset="0"/>
                        </a:rPr>
                        <a:t>1.03</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a:noFill/>
                    </a:lnT>
                    <a:lnB>
                      <a:noFill/>
                    </a:lnB>
                  </a:tcPr>
                </a:tc>
                <a:tc>
                  <a:txBody>
                    <a:bodyPr/>
                    <a:lstStyle/>
                    <a:p>
                      <a:pPr algn="ctr"/>
                      <a:r>
                        <a:rPr lang="en-GB" sz="900" spc="-10">
                          <a:effectLst/>
                          <a:latin typeface="FrankfurtGothic"/>
                          <a:ea typeface="Times New Roman" panose="02020603050405020304" pitchFamily="18" charset="0"/>
                          <a:cs typeface="Times New Roman" panose="02020603050405020304" pitchFamily="18" charset="0"/>
                        </a:rPr>
                        <a:t>1.06</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a:noFill/>
                    </a:lnT>
                    <a:lnB>
                      <a:noFill/>
                    </a:lnB>
                  </a:tcPr>
                </a:tc>
                <a:tc>
                  <a:txBody>
                    <a:bodyPr/>
                    <a:lstStyle/>
                    <a:p>
                      <a:pPr algn="ctr"/>
                      <a:r>
                        <a:rPr lang="en-GB" sz="900" spc="-10">
                          <a:effectLst/>
                          <a:latin typeface="FrankfurtGothic"/>
                          <a:ea typeface="Times New Roman" panose="02020603050405020304" pitchFamily="18" charset="0"/>
                          <a:cs typeface="Times New Roman" panose="02020603050405020304" pitchFamily="18" charset="0"/>
                        </a:rPr>
                        <a:t>0.78</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a:noFill/>
                    </a:lnT>
                    <a:lnB>
                      <a:noFill/>
                    </a:lnB>
                  </a:tcPr>
                </a:tc>
                <a:tc>
                  <a:txBody>
                    <a:bodyPr/>
                    <a:lstStyle/>
                    <a:p>
                      <a:pPr algn="ctr"/>
                      <a:r>
                        <a:rPr lang="en-GB" sz="900" spc="-10">
                          <a:effectLst/>
                          <a:latin typeface="FrankfurtGothic"/>
                          <a:ea typeface="Times New Roman" panose="02020603050405020304" pitchFamily="18" charset="0"/>
                          <a:cs typeface="Times New Roman" panose="02020603050405020304" pitchFamily="18" charset="0"/>
                        </a:rPr>
                        <a:t>1.24</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a:noFill/>
                    </a:lnT>
                    <a:lnB>
                      <a:noFill/>
                    </a:lnB>
                  </a:tcPr>
                </a:tc>
                <a:extLst>
                  <a:ext uri="{0D108BD9-81ED-4DB2-BD59-A6C34878D82A}">
                    <a16:rowId xmlns:a16="http://schemas.microsoft.com/office/drawing/2014/main" val="3623081242"/>
                  </a:ext>
                </a:extLst>
              </a:tr>
              <a:tr h="0">
                <a:tc>
                  <a:txBody>
                    <a:bodyPr/>
                    <a:lstStyle/>
                    <a:p>
                      <a:r>
                        <a:rPr lang="en-GB" sz="900" spc="-10">
                          <a:effectLst/>
                          <a:latin typeface="FrankfurtGothic"/>
                          <a:ea typeface="Times New Roman" panose="02020603050405020304" pitchFamily="18" charset="0"/>
                          <a:cs typeface="Times New Roman" panose="02020603050405020304" pitchFamily="18" charset="0"/>
                        </a:rPr>
                        <a:t>United States</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a:noFill/>
                    </a:lnT>
                    <a:lnB>
                      <a:noFill/>
                    </a:lnB>
                  </a:tcPr>
                </a:tc>
                <a:tc>
                  <a:txBody>
                    <a:bodyPr/>
                    <a:lstStyle/>
                    <a:p>
                      <a:pPr algn="ctr"/>
                      <a:r>
                        <a:rPr lang="en-GB" sz="900" spc="-10">
                          <a:effectLst/>
                          <a:latin typeface="FrankfurtGothic"/>
                          <a:ea typeface="Times New Roman" panose="02020603050405020304" pitchFamily="18" charset="0"/>
                          <a:cs typeface="Times New Roman" panose="02020603050405020304" pitchFamily="18" charset="0"/>
                        </a:rPr>
                        <a:t>1.00</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a:noFill/>
                    </a:lnT>
                    <a:lnB>
                      <a:noFill/>
                    </a:lnB>
                  </a:tcPr>
                </a:tc>
                <a:tc>
                  <a:txBody>
                    <a:bodyPr/>
                    <a:lstStyle/>
                    <a:p>
                      <a:pPr algn="ctr"/>
                      <a:r>
                        <a:rPr lang="en-GB" sz="900" spc="-10">
                          <a:effectLst/>
                          <a:latin typeface="FrankfurtGothic"/>
                          <a:ea typeface="Times New Roman" panose="02020603050405020304" pitchFamily="18" charset="0"/>
                          <a:cs typeface="Times New Roman" panose="02020603050405020304" pitchFamily="18" charset="0"/>
                        </a:rPr>
                        <a:t>1.00</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a:noFill/>
                    </a:lnT>
                    <a:lnB>
                      <a:noFill/>
                    </a:lnB>
                  </a:tcPr>
                </a:tc>
                <a:tc>
                  <a:txBody>
                    <a:bodyPr/>
                    <a:lstStyle/>
                    <a:p>
                      <a:pPr algn="ctr"/>
                      <a:r>
                        <a:rPr lang="en-GB" sz="900" spc="-10">
                          <a:effectLst/>
                          <a:latin typeface="FrankfurtGothic"/>
                          <a:ea typeface="Times New Roman" panose="02020603050405020304" pitchFamily="18" charset="0"/>
                          <a:cs typeface="Times New Roman" panose="02020603050405020304" pitchFamily="18" charset="0"/>
                        </a:rPr>
                        <a:t>1.00</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a:noFill/>
                    </a:lnT>
                    <a:lnB>
                      <a:noFill/>
                    </a:lnB>
                  </a:tcPr>
                </a:tc>
                <a:tc>
                  <a:txBody>
                    <a:bodyPr/>
                    <a:lstStyle/>
                    <a:p>
                      <a:pPr algn="ctr"/>
                      <a:r>
                        <a:rPr lang="en-GB" sz="900" spc="-10">
                          <a:effectLst/>
                          <a:latin typeface="FrankfurtGothic"/>
                          <a:ea typeface="Times New Roman" panose="02020603050405020304" pitchFamily="18" charset="0"/>
                          <a:cs typeface="Times New Roman" panose="02020603050405020304" pitchFamily="18" charset="0"/>
                        </a:rPr>
                        <a:t>1.00</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a:noFill/>
                    </a:lnT>
                    <a:lnB>
                      <a:noFill/>
                    </a:lnB>
                  </a:tcPr>
                </a:tc>
                <a:extLst>
                  <a:ext uri="{0D108BD9-81ED-4DB2-BD59-A6C34878D82A}">
                    <a16:rowId xmlns:a16="http://schemas.microsoft.com/office/drawing/2014/main" val="2420512384"/>
                  </a:ext>
                </a:extLst>
              </a:tr>
              <a:tr h="0">
                <a:tc>
                  <a:txBody>
                    <a:bodyPr/>
                    <a:lstStyle/>
                    <a:p>
                      <a:r>
                        <a:rPr lang="en-GB" sz="900" spc="-10">
                          <a:effectLst/>
                          <a:latin typeface="FrankfurtGothic"/>
                          <a:ea typeface="Times New Roman" panose="02020603050405020304" pitchFamily="18" charset="0"/>
                          <a:cs typeface="Times New Roman" panose="02020603050405020304" pitchFamily="18" charset="0"/>
                        </a:rPr>
                        <a:t>Denmark</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a:noFill/>
                    </a:lnT>
                    <a:lnB>
                      <a:noFill/>
                    </a:lnB>
                  </a:tcPr>
                </a:tc>
                <a:tc>
                  <a:txBody>
                    <a:bodyPr/>
                    <a:lstStyle/>
                    <a:p>
                      <a:pPr algn="ctr"/>
                      <a:r>
                        <a:rPr lang="en-GB" sz="900" spc="-10">
                          <a:effectLst/>
                          <a:latin typeface="FrankfurtGothic"/>
                          <a:ea typeface="Times New Roman" panose="02020603050405020304" pitchFamily="18" charset="0"/>
                          <a:cs typeface="Times New Roman" panose="02020603050405020304" pitchFamily="18" charset="0"/>
                        </a:rPr>
                        <a:t>0.92</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a:noFill/>
                    </a:lnT>
                    <a:lnB>
                      <a:noFill/>
                    </a:lnB>
                  </a:tcPr>
                </a:tc>
                <a:tc>
                  <a:txBody>
                    <a:bodyPr/>
                    <a:lstStyle/>
                    <a:p>
                      <a:pPr algn="ctr"/>
                      <a:r>
                        <a:rPr lang="en-GB" sz="900" spc="-10">
                          <a:effectLst/>
                          <a:latin typeface="FrankfurtGothic"/>
                          <a:ea typeface="Times New Roman" panose="02020603050405020304" pitchFamily="18" charset="0"/>
                          <a:cs typeface="Times New Roman" panose="02020603050405020304" pitchFamily="18" charset="0"/>
                        </a:rPr>
                        <a:t>1.03</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a:noFill/>
                    </a:lnT>
                    <a:lnB>
                      <a:noFill/>
                    </a:lnB>
                  </a:tcPr>
                </a:tc>
                <a:tc>
                  <a:txBody>
                    <a:bodyPr/>
                    <a:lstStyle/>
                    <a:p>
                      <a:pPr algn="ctr"/>
                      <a:r>
                        <a:rPr lang="en-GB" sz="900" spc="-10">
                          <a:effectLst/>
                          <a:latin typeface="FrankfurtGothic"/>
                          <a:ea typeface="Times New Roman" panose="02020603050405020304" pitchFamily="18" charset="0"/>
                          <a:cs typeface="Times New Roman" panose="02020603050405020304" pitchFamily="18" charset="0"/>
                        </a:rPr>
                        <a:t>0.78</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a:noFill/>
                    </a:lnT>
                    <a:lnB>
                      <a:noFill/>
                    </a:lnB>
                  </a:tcPr>
                </a:tc>
                <a:tc>
                  <a:txBody>
                    <a:bodyPr/>
                    <a:lstStyle/>
                    <a:p>
                      <a:pPr algn="ctr"/>
                      <a:r>
                        <a:rPr lang="en-GB" sz="900" spc="-10">
                          <a:effectLst/>
                          <a:latin typeface="FrankfurtGothic"/>
                          <a:ea typeface="Times New Roman" panose="02020603050405020304" pitchFamily="18" charset="0"/>
                          <a:cs typeface="Times New Roman" panose="02020603050405020304" pitchFamily="18" charset="0"/>
                        </a:rPr>
                        <a:t>1.15</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a:noFill/>
                    </a:lnT>
                    <a:lnB>
                      <a:noFill/>
                    </a:lnB>
                  </a:tcPr>
                </a:tc>
                <a:extLst>
                  <a:ext uri="{0D108BD9-81ED-4DB2-BD59-A6C34878D82A}">
                    <a16:rowId xmlns:a16="http://schemas.microsoft.com/office/drawing/2014/main" val="3056500600"/>
                  </a:ext>
                </a:extLst>
              </a:tr>
              <a:tr h="0">
                <a:tc>
                  <a:txBody>
                    <a:bodyPr/>
                    <a:lstStyle/>
                    <a:p>
                      <a:r>
                        <a:rPr lang="en-GB" sz="900" spc="-10">
                          <a:effectLst/>
                          <a:latin typeface="FrankfurtGothic"/>
                          <a:ea typeface="Times New Roman" panose="02020603050405020304" pitchFamily="18" charset="0"/>
                          <a:cs typeface="Times New Roman" panose="02020603050405020304" pitchFamily="18" charset="0"/>
                        </a:rPr>
                        <a:t>Iceland</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a:noFill/>
                    </a:lnT>
                    <a:lnB>
                      <a:noFill/>
                    </a:lnB>
                  </a:tcPr>
                </a:tc>
                <a:tc>
                  <a:txBody>
                    <a:bodyPr/>
                    <a:lstStyle/>
                    <a:p>
                      <a:pPr algn="ctr"/>
                      <a:r>
                        <a:rPr lang="en-GB" sz="900" spc="-10">
                          <a:effectLst/>
                          <a:latin typeface="FrankfurtGothic"/>
                          <a:ea typeface="Times New Roman" panose="02020603050405020304" pitchFamily="18" charset="0"/>
                          <a:cs typeface="Times New Roman" panose="02020603050405020304" pitchFamily="18" charset="0"/>
                        </a:rPr>
                        <a:t>0.92</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a:noFill/>
                    </a:lnT>
                    <a:lnB>
                      <a:noFill/>
                    </a:lnB>
                  </a:tcPr>
                </a:tc>
                <a:tc>
                  <a:txBody>
                    <a:bodyPr/>
                    <a:lstStyle/>
                    <a:p>
                      <a:pPr algn="ctr"/>
                      <a:r>
                        <a:rPr lang="en-GB" sz="900" spc="-10">
                          <a:effectLst/>
                          <a:latin typeface="FrankfurtGothic"/>
                          <a:ea typeface="Times New Roman" panose="02020603050405020304" pitchFamily="18" charset="0"/>
                          <a:cs typeface="Times New Roman" panose="02020603050405020304" pitchFamily="18" charset="0"/>
                        </a:rPr>
                        <a:t>1.18</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a:noFill/>
                    </a:lnT>
                    <a:lnB>
                      <a:noFill/>
                    </a:lnB>
                  </a:tcPr>
                </a:tc>
                <a:tc>
                  <a:txBody>
                    <a:bodyPr/>
                    <a:lstStyle/>
                    <a:p>
                      <a:pPr algn="ctr"/>
                      <a:r>
                        <a:rPr lang="en-GB" sz="900" spc="-10">
                          <a:effectLst/>
                          <a:latin typeface="FrankfurtGothic"/>
                          <a:ea typeface="Times New Roman" panose="02020603050405020304" pitchFamily="18" charset="0"/>
                          <a:cs typeface="Times New Roman" panose="02020603050405020304" pitchFamily="18" charset="0"/>
                        </a:rPr>
                        <a:t>0.82</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a:noFill/>
                    </a:lnT>
                    <a:lnB>
                      <a:noFill/>
                    </a:lnB>
                  </a:tcPr>
                </a:tc>
                <a:tc>
                  <a:txBody>
                    <a:bodyPr/>
                    <a:lstStyle/>
                    <a:p>
                      <a:pPr algn="ctr"/>
                      <a:r>
                        <a:rPr lang="en-GB" sz="900" spc="-10">
                          <a:effectLst/>
                          <a:latin typeface="FrankfurtGothic"/>
                          <a:ea typeface="Times New Roman" panose="02020603050405020304" pitchFamily="18" charset="0"/>
                          <a:cs typeface="Times New Roman" panose="02020603050405020304" pitchFamily="18" charset="0"/>
                        </a:rPr>
                        <a:t>0.95</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a:noFill/>
                    </a:lnT>
                    <a:lnB>
                      <a:noFill/>
                    </a:lnB>
                  </a:tcPr>
                </a:tc>
                <a:extLst>
                  <a:ext uri="{0D108BD9-81ED-4DB2-BD59-A6C34878D82A}">
                    <a16:rowId xmlns:a16="http://schemas.microsoft.com/office/drawing/2014/main" val="2479018147"/>
                  </a:ext>
                </a:extLst>
              </a:tr>
              <a:tr h="0">
                <a:tc>
                  <a:txBody>
                    <a:bodyPr/>
                    <a:lstStyle/>
                    <a:p>
                      <a:r>
                        <a:rPr lang="en-GB" sz="900" spc="-10">
                          <a:effectLst/>
                          <a:latin typeface="FrankfurtGothic"/>
                          <a:ea typeface="Times New Roman" panose="02020603050405020304" pitchFamily="18" charset="0"/>
                          <a:cs typeface="Times New Roman" panose="02020603050405020304" pitchFamily="18" charset="0"/>
                        </a:rPr>
                        <a:t>Netherlands</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a:noFill/>
                    </a:lnT>
                    <a:lnB>
                      <a:noFill/>
                    </a:lnB>
                  </a:tcPr>
                </a:tc>
                <a:tc>
                  <a:txBody>
                    <a:bodyPr/>
                    <a:lstStyle/>
                    <a:p>
                      <a:pPr algn="ctr"/>
                      <a:r>
                        <a:rPr lang="en-GB" sz="900" spc="-10">
                          <a:effectLst/>
                          <a:latin typeface="FrankfurtGothic"/>
                          <a:ea typeface="Times New Roman" panose="02020603050405020304" pitchFamily="18" charset="0"/>
                          <a:cs typeface="Times New Roman" panose="02020603050405020304" pitchFamily="18" charset="0"/>
                        </a:rPr>
                        <a:t>0.91</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a:noFill/>
                    </a:lnT>
                    <a:lnB>
                      <a:noFill/>
                    </a:lnB>
                  </a:tcPr>
                </a:tc>
                <a:tc>
                  <a:txBody>
                    <a:bodyPr/>
                    <a:lstStyle/>
                    <a:p>
                      <a:pPr algn="ctr"/>
                      <a:r>
                        <a:rPr lang="en-GB" sz="900" spc="-10">
                          <a:effectLst/>
                          <a:latin typeface="FrankfurtGothic"/>
                          <a:ea typeface="Times New Roman" panose="02020603050405020304" pitchFamily="18" charset="0"/>
                          <a:cs typeface="Times New Roman" panose="02020603050405020304" pitchFamily="18" charset="0"/>
                        </a:rPr>
                        <a:t>1.08</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a:noFill/>
                    </a:lnT>
                    <a:lnB>
                      <a:noFill/>
                    </a:lnB>
                  </a:tcPr>
                </a:tc>
                <a:tc>
                  <a:txBody>
                    <a:bodyPr/>
                    <a:lstStyle/>
                    <a:p>
                      <a:pPr algn="ctr"/>
                      <a:r>
                        <a:rPr lang="en-GB" sz="900" spc="-10">
                          <a:effectLst/>
                          <a:latin typeface="FrankfurtGothic"/>
                          <a:ea typeface="Times New Roman" panose="02020603050405020304" pitchFamily="18" charset="0"/>
                          <a:cs typeface="Times New Roman" panose="02020603050405020304" pitchFamily="18" charset="0"/>
                        </a:rPr>
                        <a:t>0.81</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a:noFill/>
                    </a:lnT>
                    <a:lnB>
                      <a:noFill/>
                    </a:lnB>
                  </a:tcPr>
                </a:tc>
                <a:tc>
                  <a:txBody>
                    <a:bodyPr/>
                    <a:lstStyle/>
                    <a:p>
                      <a:pPr algn="ctr"/>
                      <a:r>
                        <a:rPr lang="en-GB" sz="900" spc="-10">
                          <a:effectLst/>
                          <a:latin typeface="FrankfurtGothic"/>
                          <a:ea typeface="Times New Roman" panose="02020603050405020304" pitchFamily="18" charset="0"/>
                          <a:cs typeface="Times New Roman" panose="02020603050405020304" pitchFamily="18" charset="0"/>
                        </a:rPr>
                        <a:t>1.05</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a:noFill/>
                    </a:lnT>
                    <a:lnB>
                      <a:noFill/>
                    </a:lnB>
                  </a:tcPr>
                </a:tc>
                <a:extLst>
                  <a:ext uri="{0D108BD9-81ED-4DB2-BD59-A6C34878D82A}">
                    <a16:rowId xmlns:a16="http://schemas.microsoft.com/office/drawing/2014/main" val="3972818965"/>
                  </a:ext>
                </a:extLst>
              </a:tr>
              <a:tr h="0">
                <a:tc>
                  <a:txBody>
                    <a:bodyPr/>
                    <a:lstStyle/>
                    <a:p>
                      <a:r>
                        <a:rPr lang="en-GB" sz="900" spc="-10">
                          <a:effectLst/>
                          <a:latin typeface="FrankfurtGothic"/>
                          <a:ea typeface="Times New Roman" panose="02020603050405020304" pitchFamily="18" charset="0"/>
                          <a:cs typeface="Times New Roman" panose="02020603050405020304" pitchFamily="18" charset="0"/>
                        </a:rPr>
                        <a:t>Austria</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a:noFill/>
                    </a:lnT>
                    <a:lnB>
                      <a:noFill/>
                    </a:lnB>
                  </a:tcPr>
                </a:tc>
                <a:tc>
                  <a:txBody>
                    <a:bodyPr/>
                    <a:lstStyle/>
                    <a:p>
                      <a:pPr algn="ctr"/>
                      <a:r>
                        <a:rPr lang="en-GB" sz="900" spc="-10">
                          <a:effectLst/>
                          <a:latin typeface="FrankfurtGothic"/>
                          <a:ea typeface="Times New Roman" panose="02020603050405020304" pitchFamily="18" charset="0"/>
                          <a:cs typeface="Times New Roman" panose="02020603050405020304" pitchFamily="18" charset="0"/>
                        </a:rPr>
                        <a:t>0.90</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a:noFill/>
                    </a:lnT>
                    <a:lnB>
                      <a:noFill/>
                    </a:lnB>
                  </a:tcPr>
                </a:tc>
                <a:tc>
                  <a:txBody>
                    <a:bodyPr/>
                    <a:lstStyle/>
                    <a:p>
                      <a:pPr algn="ctr"/>
                      <a:r>
                        <a:rPr lang="en-GB" sz="900" spc="-10">
                          <a:effectLst/>
                          <a:latin typeface="FrankfurtGothic"/>
                          <a:ea typeface="Times New Roman" panose="02020603050405020304" pitchFamily="18" charset="0"/>
                          <a:cs typeface="Times New Roman" panose="02020603050405020304" pitchFamily="18" charset="0"/>
                        </a:rPr>
                        <a:t>1.02</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a:noFill/>
                    </a:lnT>
                    <a:lnB>
                      <a:noFill/>
                    </a:lnB>
                  </a:tcPr>
                </a:tc>
                <a:tc>
                  <a:txBody>
                    <a:bodyPr/>
                    <a:lstStyle/>
                    <a:p>
                      <a:pPr algn="ctr"/>
                      <a:r>
                        <a:rPr lang="en-GB" sz="900" spc="-10">
                          <a:effectLst/>
                          <a:latin typeface="FrankfurtGothic"/>
                          <a:ea typeface="Times New Roman" panose="02020603050405020304" pitchFamily="18" charset="0"/>
                          <a:cs typeface="Times New Roman" panose="02020603050405020304" pitchFamily="18" charset="0"/>
                        </a:rPr>
                        <a:t>0.84</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a:noFill/>
                    </a:lnT>
                    <a:lnB>
                      <a:noFill/>
                    </a:lnB>
                  </a:tcPr>
                </a:tc>
                <a:tc>
                  <a:txBody>
                    <a:bodyPr/>
                    <a:lstStyle/>
                    <a:p>
                      <a:pPr algn="ctr"/>
                      <a:r>
                        <a:rPr lang="en-GB" sz="900" spc="-10">
                          <a:effectLst/>
                          <a:latin typeface="FrankfurtGothic"/>
                          <a:ea typeface="Times New Roman" panose="02020603050405020304" pitchFamily="18" charset="0"/>
                          <a:cs typeface="Times New Roman" panose="02020603050405020304" pitchFamily="18" charset="0"/>
                        </a:rPr>
                        <a:t>1.05</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a:noFill/>
                    </a:lnT>
                    <a:lnB>
                      <a:noFill/>
                    </a:lnB>
                  </a:tcPr>
                </a:tc>
                <a:extLst>
                  <a:ext uri="{0D108BD9-81ED-4DB2-BD59-A6C34878D82A}">
                    <a16:rowId xmlns:a16="http://schemas.microsoft.com/office/drawing/2014/main" val="1074423865"/>
                  </a:ext>
                </a:extLst>
              </a:tr>
              <a:tr h="0">
                <a:tc>
                  <a:txBody>
                    <a:bodyPr/>
                    <a:lstStyle/>
                    <a:p>
                      <a:r>
                        <a:rPr lang="en-GB" sz="900" spc="-10">
                          <a:effectLst/>
                          <a:latin typeface="FrankfurtGothic"/>
                          <a:ea typeface="Times New Roman" panose="02020603050405020304" pitchFamily="18" charset="0"/>
                          <a:cs typeface="Times New Roman" panose="02020603050405020304" pitchFamily="18" charset="0"/>
                        </a:rPr>
                        <a:t>Germany</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a:noFill/>
                    </a:lnT>
                    <a:lnB>
                      <a:noFill/>
                    </a:lnB>
                  </a:tcPr>
                </a:tc>
                <a:tc>
                  <a:txBody>
                    <a:bodyPr/>
                    <a:lstStyle/>
                    <a:p>
                      <a:pPr algn="ctr"/>
                      <a:r>
                        <a:rPr lang="en-GB" sz="900" spc="-10">
                          <a:effectLst/>
                          <a:latin typeface="FrankfurtGothic"/>
                          <a:ea typeface="Times New Roman" panose="02020603050405020304" pitchFamily="18" charset="0"/>
                          <a:cs typeface="Times New Roman" panose="02020603050405020304" pitchFamily="18" charset="0"/>
                        </a:rPr>
                        <a:t>0.86</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a:noFill/>
                    </a:lnT>
                    <a:lnB>
                      <a:noFill/>
                    </a:lnB>
                  </a:tcPr>
                </a:tc>
                <a:tc>
                  <a:txBody>
                    <a:bodyPr/>
                    <a:lstStyle/>
                    <a:p>
                      <a:pPr algn="ctr"/>
                      <a:r>
                        <a:rPr lang="en-GB" sz="900" spc="-10">
                          <a:effectLst/>
                          <a:latin typeface="FrankfurtGothic"/>
                          <a:ea typeface="Times New Roman" panose="02020603050405020304" pitchFamily="18" charset="0"/>
                          <a:cs typeface="Times New Roman" panose="02020603050405020304" pitchFamily="18" charset="0"/>
                        </a:rPr>
                        <a:t>1.06</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a:noFill/>
                    </a:lnT>
                    <a:lnB>
                      <a:noFill/>
                    </a:lnB>
                  </a:tcPr>
                </a:tc>
                <a:tc>
                  <a:txBody>
                    <a:bodyPr/>
                    <a:lstStyle/>
                    <a:p>
                      <a:pPr algn="ctr"/>
                      <a:r>
                        <a:rPr lang="en-GB" sz="900" spc="-10">
                          <a:effectLst/>
                          <a:latin typeface="FrankfurtGothic"/>
                          <a:ea typeface="Times New Roman" panose="02020603050405020304" pitchFamily="18" charset="0"/>
                          <a:cs typeface="Times New Roman" panose="02020603050405020304" pitchFamily="18" charset="0"/>
                        </a:rPr>
                        <a:t>0.78</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a:noFill/>
                    </a:lnT>
                    <a:lnB>
                      <a:noFill/>
                    </a:lnB>
                  </a:tcPr>
                </a:tc>
                <a:tc>
                  <a:txBody>
                    <a:bodyPr/>
                    <a:lstStyle/>
                    <a:p>
                      <a:pPr algn="ctr"/>
                      <a:r>
                        <a:rPr lang="en-GB" sz="900" spc="-10">
                          <a:effectLst/>
                          <a:latin typeface="FrankfurtGothic"/>
                          <a:ea typeface="Times New Roman" panose="02020603050405020304" pitchFamily="18" charset="0"/>
                          <a:cs typeface="Times New Roman" panose="02020603050405020304" pitchFamily="18" charset="0"/>
                        </a:rPr>
                        <a:t>1.04</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a:noFill/>
                    </a:lnT>
                    <a:lnB>
                      <a:noFill/>
                    </a:lnB>
                  </a:tcPr>
                </a:tc>
                <a:extLst>
                  <a:ext uri="{0D108BD9-81ED-4DB2-BD59-A6C34878D82A}">
                    <a16:rowId xmlns:a16="http://schemas.microsoft.com/office/drawing/2014/main" val="1951293246"/>
                  </a:ext>
                </a:extLst>
              </a:tr>
              <a:tr h="0">
                <a:tc>
                  <a:txBody>
                    <a:bodyPr/>
                    <a:lstStyle/>
                    <a:p>
                      <a:r>
                        <a:rPr lang="en-GB" sz="900" spc="-10">
                          <a:effectLst/>
                          <a:latin typeface="FrankfurtGothic"/>
                          <a:ea typeface="Times New Roman" panose="02020603050405020304" pitchFamily="18" charset="0"/>
                          <a:cs typeface="Times New Roman" panose="02020603050405020304" pitchFamily="18" charset="0"/>
                        </a:rPr>
                        <a:t>Australia</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a:noFill/>
                    </a:lnT>
                    <a:lnB>
                      <a:noFill/>
                    </a:lnB>
                  </a:tcPr>
                </a:tc>
                <a:tc>
                  <a:txBody>
                    <a:bodyPr/>
                    <a:lstStyle/>
                    <a:p>
                      <a:pPr algn="ctr"/>
                      <a:r>
                        <a:rPr lang="en-GB" sz="900" spc="-10">
                          <a:effectLst/>
                          <a:latin typeface="FrankfurtGothic"/>
                          <a:ea typeface="Times New Roman" panose="02020603050405020304" pitchFamily="18" charset="0"/>
                          <a:cs typeface="Times New Roman" panose="02020603050405020304" pitchFamily="18" charset="0"/>
                        </a:rPr>
                        <a:t>0.86</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a:noFill/>
                    </a:lnT>
                    <a:lnB>
                      <a:noFill/>
                    </a:lnB>
                  </a:tcPr>
                </a:tc>
                <a:tc>
                  <a:txBody>
                    <a:bodyPr/>
                    <a:lstStyle/>
                    <a:p>
                      <a:pPr algn="ctr"/>
                      <a:r>
                        <a:rPr lang="en-GB" sz="900" spc="-10">
                          <a:effectLst/>
                          <a:latin typeface="FrankfurtGothic"/>
                          <a:ea typeface="Times New Roman" panose="02020603050405020304" pitchFamily="18" charset="0"/>
                          <a:cs typeface="Times New Roman" panose="02020603050405020304" pitchFamily="18" charset="0"/>
                        </a:rPr>
                        <a:t>1.07</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a:noFill/>
                    </a:lnT>
                    <a:lnB>
                      <a:noFill/>
                    </a:lnB>
                  </a:tcPr>
                </a:tc>
                <a:tc>
                  <a:txBody>
                    <a:bodyPr/>
                    <a:lstStyle/>
                    <a:p>
                      <a:pPr algn="ctr"/>
                      <a:r>
                        <a:rPr lang="en-GB" sz="900" spc="-10">
                          <a:effectLst/>
                          <a:latin typeface="FrankfurtGothic"/>
                          <a:ea typeface="Times New Roman" panose="02020603050405020304" pitchFamily="18" charset="0"/>
                          <a:cs typeface="Times New Roman" panose="02020603050405020304" pitchFamily="18" charset="0"/>
                        </a:rPr>
                        <a:t>0.96</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a:noFill/>
                    </a:lnT>
                    <a:lnB>
                      <a:noFill/>
                    </a:lnB>
                  </a:tcPr>
                </a:tc>
                <a:tc>
                  <a:txBody>
                    <a:bodyPr/>
                    <a:lstStyle/>
                    <a:p>
                      <a:pPr algn="ctr"/>
                      <a:r>
                        <a:rPr lang="en-GB" sz="900" spc="-10">
                          <a:effectLst/>
                          <a:latin typeface="FrankfurtGothic"/>
                          <a:ea typeface="Times New Roman" panose="02020603050405020304" pitchFamily="18" charset="0"/>
                          <a:cs typeface="Times New Roman" panose="02020603050405020304" pitchFamily="18" charset="0"/>
                        </a:rPr>
                        <a:t>0.83</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a:noFill/>
                    </a:lnT>
                    <a:lnB>
                      <a:noFill/>
                    </a:lnB>
                  </a:tcPr>
                </a:tc>
                <a:extLst>
                  <a:ext uri="{0D108BD9-81ED-4DB2-BD59-A6C34878D82A}">
                    <a16:rowId xmlns:a16="http://schemas.microsoft.com/office/drawing/2014/main" val="1396843951"/>
                  </a:ext>
                </a:extLst>
              </a:tr>
              <a:tr h="0">
                <a:tc>
                  <a:txBody>
                    <a:bodyPr/>
                    <a:lstStyle/>
                    <a:p>
                      <a:r>
                        <a:rPr lang="en-GB" sz="900" spc="-10">
                          <a:effectLst/>
                          <a:latin typeface="FrankfurtGothic"/>
                          <a:ea typeface="Times New Roman" panose="02020603050405020304" pitchFamily="18" charset="0"/>
                          <a:cs typeface="Times New Roman" panose="02020603050405020304" pitchFamily="18" charset="0"/>
                        </a:rPr>
                        <a:t>Sweden</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a:noFill/>
                    </a:lnT>
                    <a:lnB>
                      <a:noFill/>
                    </a:lnB>
                  </a:tcPr>
                </a:tc>
                <a:tc>
                  <a:txBody>
                    <a:bodyPr/>
                    <a:lstStyle/>
                    <a:p>
                      <a:pPr algn="ctr"/>
                      <a:r>
                        <a:rPr lang="en-GB" sz="900" spc="-10">
                          <a:effectLst/>
                          <a:latin typeface="FrankfurtGothic"/>
                          <a:ea typeface="Times New Roman" panose="02020603050405020304" pitchFamily="18" charset="0"/>
                          <a:cs typeface="Times New Roman" panose="02020603050405020304" pitchFamily="18" charset="0"/>
                        </a:rPr>
                        <a:t>0.86</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a:noFill/>
                    </a:lnT>
                    <a:lnB>
                      <a:noFill/>
                    </a:lnB>
                  </a:tcPr>
                </a:tc>
                <a:tc>
                  <a:txBody>
                    <a:bodyPr/>
                    <a:lstStyle/>
                    <a:p>
                      <a:pPr algn="ctr"/>
                      <a:r>
                        <a:rPr lang="en-GB" sz="900" spc="-10">
                          <a:effectLst/>
                          <a:latin typeface="FrankfurtGothic"/>
                          <a:ea typeface="Times New Roman" panose="02020603050405020304" pitchFamily="18" charset="0"/>
                          <a:cs typeface="Times New Roman" panose="02020603050405020304" pitchFamily="18" charset="0"/>
                        </a:rPr>
                        <a:t>1.05</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a:noFill/>
                    </a:lnT>
                    <a:lnB>
                      <a:noFill/>
                    </a:lnB>
                  </a:tcPr>
                </a:tc>
                <a:tc>
                  <a:txBody>
                    <a:bodyPr/>
                    <a:lstStyle/>
                    <a:p>
                      <a:pPr algn="ctr"/>
                      <a:r>
                        <a:rPr lang="en-GB" sz="900" spc="-10">
                          <a:effectLst/>
                          <a:latin typeface="FrankfurtGothic"/>
                          <a:ea typeface="Times New Roman" panose="02020603050405020304" pitchFamily="18" charset="0"/>
                          <a:cs typeface="Times New Roman" panose="02020603050405020304" pitchFamily="18" charset="0"/>
                        </a:rPr>
                        <a:t>0.82</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a:noFill/>
                    </a:lnT>
                    <a:lnB>
                      <a:noFill/>
                    </a:lnB>
                  </a:tcPr>
                </a:tc>
                <a:tc>
                  <a:txBody>
                    <a:bodyPr/>
                    <a:lstStyle/>
                    <a:p>
                      <a:pPr algn="ctr"/>
                      <a:r>
                        <a:rPr lang="en-GB" sz="900" spc="-10">
                          <a:effectLst/>
                          <a:latin typeface="FrankfurtGothic"/>
                          <a:ea typeface="Times New Roman" panose="02020603050405020304" pitchFamily="18" charset="0"/>
                          <a:cs typeface="Times New Roman" panose="02020603050405020304" pitchFamily="18" charset="0"/>
                        </a:rPr>
                        <a:t>1.00</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a:noFill/>
                    </a:lnT>
                    <a:lnB>
                      <a:noFill/>
                    </a:lnB>
                  </a:tcPr>
                </a:tc>
                <a:extLst>
                  <a:ext uri="{0D108BD9-81ED-4DB2-BD59-A6C34878D82A}">
                    <a16:rowId xmlns:a16="http://schemas.microsoft.com/office/drawing/2014/main" val="3928490835"/>
                  </a:ext>
                </a:extLst>
              </a:tr>
              <a:tr h="0">
                <a:tc>
                  <a:txBody>
                    <a:bodyPr/>
                    <a:lstStyle/>
                    <a:p>
                      <a:r>
                        <a:rPr lang="en-GB" sz="900" spc="-10">
                          <a:effectLst/>
                          <a:latin typeface="FrankfurtGothic"/>
                          <a:ea typeface="Times New Roman" panose="02020603050405020304" pitchFamily="18" charset="0"/>
                          <a:cs typeface="Times New Roman" panose="02020603050405020304" pitchFamily="18" charset="0"/>
                        </a:rPr>
                        <a:t>Belgium</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a:noFill/>
                    </a:lnT>
                    <a:lnB>
                      <a:noFill/>
                    </a:lnB>
                  </a:tcPr>
                </a:tc>
                <a:tc>
                  <a:txBody>
                    <a:bodyPr/>
                    <a:lstStyle/>
                    <a:p>
                      <a:pPr algn="ctr"/>
                      <a:r>
                        <a:rPr lang="en-GB" sz="900" spc="-10">
                          <a:effectLst/>
                          <a:latin typeface="FrankfurtGothic"/>
                          <a:ea typeface="Times New Roman" panose="02020603050405020304" pitchFamily="18" charset="0"/>
                          <a:cs typeface="Times New Roman" panose="02020603050405020304" pitchFamily="18" charset="0"/>
                        </a:rPr>
                        <a:t>0.84</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a:noFill/>
                    </a:lnT>
                    <a:lnB>
                      <a:noFill/>
                    </a:lnB>
                  </a:tcPr>
                </a:tc>
                <a:tc>
                  <a:txBody>
                    <a:bodyPr/>
                    <a:lstStyle/>
                    <a:p>
                      <a:pPr algn="ctr"/>
                      <a:r>
                        <a:rPr lang="en-GB" sz="900" spc="-10">
                          <a:effectLst/>
                          <a:latin typeface="FrankfurtGothic"/>
                          <a:ea typeface="Times New Roman" panose="02020603050405020304" pitchFamily="18" charset="0"/>
                          <a:cs typeface="Times New Roman" panose="02020603050405020304" pitchFamily="18" charset="0"/>
                        </a:rPr>
                        <a:t>0.88</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a:noFill/>
                    </a:lnT>
                    <a:lnB>
                      <a:noFill/>
                    </a:lnB>
                  </a:tcPr>
                </a:tc>
                <a:tc>
                  <a:txBody>
                    <a:bodyPr/>
                    <a:lstStyle/>
                    <a:p>
                      <a:pPr algn="ctr"/>
                      <a:r>
                        <a:rPr lang="en-GB" sz="900" spc="-10">
                          <a:effectLst/>
                          <a:latin typeface="FrankfurtGothic"/>
                          <a:ea typeface="Times New Roman" panose="02020603050405020304" pitchFamily="18" charset="0"/>
                          <a:cs typeface="Times New Roman" panose="02020603050405020304" pitchFamily="18" charset="0"/>
                        </a:rPr>
                        <a:t>0.89</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a:noFill/>
                    </a:lnT>
                    <a:lnB>
                      <a:noFill/>
                    </a:lnB>
                  </a:tcPr>
                </a:tc>
                <a:tc>
                  <a:txBody>
                    <a:bodyPr/>
                    <a:lstStyle/>
                    <a:p>
                      <a:pPr algn="ctr"/>
                      <a:r>
                        <a:rPr lang="en-GB" sz="900" spc="-10">
                          <a:effectLst/>
                          <a:latin typeface="FrankfurtGothic"/>
                          <a:ea typeface="Times New Roman" panose="02020603050405020304" pitchFamily="18" charset="0"/>
                          <a:cs typeface="Times New Roman" panose="02020603050405020304" pitchFamily="18" charset="0"/>
                        </a:rPr>
                        <a:t>1.08</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a:noFill/>
                    </a:lnT>
                    <a:lnB>
                      <a:noFill/>
                    </a:lnB>
                  </a:tcPr>
                </a:tc>
                <a:extLst>
                  <a:ext uri="{0D108BD9-81ED-4DB2-BD59-A6C34878D82A}">
                    <a16:rowId xmlns:a16="http://schemas.microsoft.com/office/drawing/2014/main" val="4005778580"/>
                  </a:ext>
                </a:extLst>
              </a:tr>
              <a:tr h="0">
                <a:tc>
                  <a:txBody>
                    <a:bodyPr/>
                    <a:lstStyle/>
                    <a:p>
                      <a:r>
                        <a:rPr lang="en-GB" sz="900" spc="-10">
                          <a:effectLst/>
                          <a:latin typeface="FrankfurtGothic"/>
                          <a:ea typeface="Times New Roman" panose="02020603050405020304" pitchFamily="18" charset="0"/>
                          <a:cs typeface="Times New Roman" panose="02020603050405020304" pitchFamily="18" charset="0"/>
                        </a:rPr>
                        <a:t>Finland</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a:noFill/>
                    </a:lnT>
                    <a:lnB w="12700" cap="flat" cmpd="sng" algn="ctr">
                      <a:solidFill>
                        <a:srgbClr val="7F9C90"/>
                      </a:solidFill>
                      <a:prstDash val="solid"/>
                      <a:round/>
                      <a:headEnd type="none" w="med" len="med"/>
                      <a:tailEnd type="none" w="med" len="med"/>
                    </a:lnB>
                  </a:tcPr>
                </a:tc>
                <a:tc>
                  <a:txBody>
                    <a:bodyPr/>
                    <a:lstStyle/>
                    <a:p>
                      <a:pPr algn="ctr"/>
                      <a:r>
                        <a:rPr lang="en-GB" sz="900" spc="-10">
                          <a:effectLst/>
                          <a:latin typeface="FrankfurtGothic"/>
                          <a:ea typeface="Times New Roman" panose="02020603050405020304" pitchFamily="18" charset="0"/>
                          <a:cs typeface="Times New Roman" panose="02020603050405020304" pitchFamily="18" charset="0"/>
                        </a:rPr>
                        <a:t>0.79</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a:noFill/>
                    </a:lnT>
                    <a:lnB w="12700" cap="flat" cmpd="sng" algn="ctr">
                      <a:solidFill>
                        <a:srgbClr val="7F9C90"/>
                      </a:solidFill>
                      <a:prstDash val="solid"/>
                      <a:round/>
                      <a:headEnd type="none" w="med" len="med"/>
                      <a:tailEnd type="none" w="med" len="med"/>
                    </a:lnB>
                  </a:tcPr>
                </a:tc>
                <a:tc>
                  <a:txBody>
                    <a:bodyPr/>
                    <a:lstStyle/>
                    <a:p>
                      <a:pPr algn="ctr"/>
                      <a:r>
                        <a:rPr lang="en-GB" sz="900" spc="-10">
                          <a:effectLst/>
                          <a:latin typeface="FrankfurtGothic"/>
                          <a:ea typeface="Times New Roman" panose="02020603050405020304" pitchFamily="18" charset="0"/>
                          <a:cs typeface="Times New Roman" panose="02020603050405020304" pitchFamily="18" charset="0"/>
                        </a:rPr>
                        <a:t>0.97</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a:noFill/>
                    </a:lnT>
                    <a:lnB w="12700" cap="flat" cmpd="sng" algn="ctr">
                      <a:solidFill>
                        <a:srgbClr val="7F9C90"/>
                      </a:solidFill>
                      <a:prstDash val="solid"/>
                      <a:round/>
                      <a:headEnd type="none" w="med" len="med"/>
                      <a:tailEnd type="none" w="med" len="med"/>
                    </a:lnB>
                  </a:tcPr>
                </a:tc>
                <a:tc>
                  <a:txBody>
                    <a:bodyPr/>
                    <a:lstStyle/>
                    <a:p>
                      <a:pPr algn="ctr"/>
                      <a:r>
                        <a:rPr lang="en-GB" sz="900" spc="-10">
                          <a:effectLst/>
                          <a:latin typeface="FrankfurtGothic"/>
                          <a:ea typeface="Times New Roman" panose="02020603050405020304" pitchFamily="18" charset="0"/>
                          <a:cs typeface="Times New Roman" panose="02020603050405020304" pitchFamily="18" charset="0"/>
                        </a:rPr>
                        <a:t>0.87</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a:noFill/>
                    </a:lnT>
                    <a:lnB w="12700" cap="flat" cmpd="sng" algn="ctr">
                      <a:solidFill>
                        <a:srgbClr val="7F9C90"/>
                      </a:solidFill>
                      <a:prstDash val="solid"/>
                      <a:round/>
                      <a:headEnd type="none" w="med" len="med"/>
                      <a:tailEnd type="none" w="med" len="med"/>
                    </a:lnB>
                  </a:tcPr>
                </a:tc>
                <a:tc>
                  <a:txBody>
                    <a:bodyPr/>
                    <a:lstStyle/>
                    <a:p>
                      <a:pPr algn="ctr"/>
                      <a:r>
                        <a:rPr lang="en-GB" sz="900" spc="-10" dirty="0">
                          <a:effectLst/>
                          <a:latin typeface="FrankfurtGothic"/>
                          <a:ea typeface="Times New Roman" panose="02020603050405020304" pitchFamily="18" charset="0"/>
                          <a:cs typeface="Times New Roman" panose="02020603050405020304" pitchFamily="18" charset="0"/>
                        </a:rPr>
                        <a:t>0.94</a:t>
                      </a:r>
                      <a:endParaRPr lang="da-DK" sz="900" spc="-10" dirty="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a:noFill/>
                    </a:lnT>
                    <a:lnB w="12700" cap="flat" cmpd="sng" algn="ctr">
                      <a:solidFill>
                        <a:srgbClr val="7F9C90"/>
                      </a:solidFill>
                      <a:prstDash val="solid"/>
                      <a:round/>
                      <a:headEnd type="none" w="med" len="med"/>
                      <a:tailEnd type="none" w="med" len="med"/>
                    </a:lnB>
                  </a:tcPr>
                </a:tc>
                <a:extLst>
                  <a:ext uri="{0D108BD9-81ED-4DB2-BD59-A6C34878D82A}">
                    <a16:rowId xmlns:a16="http://schemas.microsoft.com/office/drawing/2014/main" val="549652793"/>
                  </a:ext>
                </a:extLst>
              </a:tr>
            </a:tbl>
          </a:graphicData>
        </a:graphic>
      </p:graphicFrame>
      <p:sp>
        <p:nvSpPr>
          <p:cNvPr id="9" name="Tekstfelt 8">
            <a:extLst>
              <a:ext uri="{FF2B5EF4-FFF2-40B4-BE49-F238E27FC236}">
                <a16:creationId xmlns:a16="http://schemas.microsoft.com/office/drawing/2014/main" id="{C56A94E9-0433-4EFD-A4A6-C3702287541A}"/>
              </a:ext>
            </a:extLst>
          </p:cNvPr>
          <p:cNvSpPr txBox="1"/>
          <p:nvPr/>
        </p:nvSpPr>
        <p:spPr>
          <a:xfrm>
            <a:off x="2885739" y="1241470"/>
            <a:ext cx="6094206" cy="233397"/>
          </a:xfrm>
          <a:prstGeom prst="rect">
            <a:avLst/>
          </a:prstGeom>
          <a:noFill/>
        </p:spPr>
        <p:txBody>
          <a:bodyPr wrap="square">
            <a:spAutoFit/>
          </a:bodyPr>
          <a:lstStyle/>
          <a:p>
            <a:pPr algn="just">
              <a:lnSpc>
                <a:spcPts val="1100"/>
              </a:lnSpc>
              <a:spcAft>
                <a:spcPts val="600"/>
              </a:spcAft>
              <a:tabLst>
                <a:tab pos="161925" algn="l"/>
              </a:tabLst>
            </a:pPr>
            <a:r>
              <a:rPr lang="en-GB" sz="1000" spc="-10">
                <a:effectLst/>
                <a:latin typeface="Times New Roman" panose="02020603050405020304" pitchFamily="18" charset="0"/>
                <a:ea typeface="Times New Roman" panose="02020603050405020304" pitchFamily="18" charset="0"/>
                <a:cs typeface="Times New Roman" panose="02020603050405020304" pitchFamily="18" charset="0"/>
              </a:rPr>
              <a:t>Table 1.1: Decomposition of income per capita for selected high-income OECD countries relative to the USA, 2019</a:t>
            </a:r>
            <a:endParaRPr lang="da-DK" sz="1000" spc="-1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3" name="Tekstfelt 12">
            <a:extLst>
              <a:ext uri="{FF2B5EF4-FFF2-40B4-BE49-F238E27FC236}">
                <a16:creationId xmlns:a16="http://schemas.microsoft.com/office/drawing/2014/main" id="{28AB5BF5-8161-47CA-9899-02D0A8367B75}"/>
              </a:ext>
            </a:extLst>
          </p:cNvPr>
          <p:cNvSpPr txBox="1"/>
          <p:nvPr/>
        </p:nvSpPr>
        <p:spPr>
          <a:xfrm>
            <a:off x="2563008" y="4345985"/>
            <a:ext cx="7344785" cy="1092607"/>
          </a:xfrm>
          <a:prstGeom prst="rect">
            <a:avLst/>
          </a:prstGeom>
          <a:noFill/>
        </p:spPr>
        <p:txBody>
          <a:bodyPr wrap="square">
            <a:spAutoFit/>
          </a:bodyPr>
          <a:lstStyle/>
          <a:p>
            <a:pPr algn="just">
              <a:spcBef>
                <a:spcPts val="400"/>
              </a:spcBef>
              <a:spcAft>
                <a:spcPts val="400"/>
              </a:spcAft>
            </a:pPr>
            <a:r>
              <a:rPr lang="en-GB" sz="1200" spc="-10" dirty="0">
                <a:effectLst/>
                <a:latin typeface="Times New Roman" panose="02020603050405020304" pitchFamily="18" charset="0"/>
                <a:ea typeface="Times New Roman" panose="02020603050405020304" pitchFamily="18" charset="0"/>
                <a:cs typeface="Times New Roman" panose="02020603050405020304" pitchFamily="18" charset="0"/>
              </a:rPr>
              <a:t>Note: Income is measured by GDP in PPP adjusted USD per capita. Value added per hour worked is defined as GDP in PPP adjusted USD divided by total working hours (equal to annual hours times employment rate). The decomposition is based on Y/P = (E/P)*H*(Y/HE), where Y = output, P = population, E = employment and H = working hours. All variables are measured relative to the corresponding values for the USA, i.e. USA is the index country.</a:t>
            </a:r>
            <a:endParaRPr lang="da-DK" sz="1200" spc="-1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Bef>
                <a:spcPts val="200"/>
              </a:spcBef>
              <a:spcAft>
                <a:spcPts val="1450"/>
              </a:spcAft>
            </a:pPr>
            <a:r>
              <a:rPr lang="en-GB" sz="1200" spc="-10" dirty="0">
                <a:effectLst/>
                <a:latin typeface="Times New Roman" panose="02020603050405020304" pitchFamily="18" charset="0"/>
                <a:ea typeface="Times New Roman" panose="02020603050405020304" pitchFamily="18" charset="0"/>
                <a:cs typeface="Times New Roman" panose="02020603050405020304" pitchFamily="18" charset="0"/>
              </a:rPr>
              <a:t>Source: Calculations based on data from </a:t>
            </a:r>
            <a:r>
              <a:rPr lang="en-GB" sz="1200" u="none" strike="noStrike" spc="-10" dirty="0">
                <a:effectLst/>
                <a:latin typeface="Times New Roman" panose="02020603050405020304" pitchFamily="18" charset="0"/>
                <a:ea typeface="Times New Roman" panose="02020603050405020304" pitchFamily="18" charset="0"/>
                <a:cs typeface="Times New Roman" panose="02020603050405020304" pitchFamily="18" charset="0"/>
                <a:hlinkClick r:id="rId3"/>
              </a:rPr>
              <a:t>www.oecd-ilibrary.org</a:t>
            </a:r>
            <a:r>
              <a:rPr lang="en-GB" sz="1200" spc="-1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da-DK" sz="1200" spc="-1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186691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 2">
            <a:extLst>
              <a:ext uri="{FF2B5EF4-FFF2-40B4-BE49-F238E27FC236}">
                <a16:creationId xmlns:a16="http://schemas.microsoft.com/office/drawing/2014/main" id="{6D4645CE-92AE-44B6-9A55-3C87AD2CD3F0}"/>
              </a:ext>
            </a:extLst>
          </p:cNvPr>
          <p:cNvGraphicFramePr>
            <a:graphicFrameLocks noGrp="1"/>
          </p:cNvGraphicFramePr>
          <p:nvPr>
            <p:extLst>
              <p:ext uri="{D42A27DB-BD31-4B8C-83A1-F6EECF244321}">
                <p14:modId xmlns:p14="http://schemas.microsoft.com/office/powerpoint/2010/main" val="3767967897"/>
              </p:ext>
            </p:extLst>
          </p:nvPr>
        </p:nvGraphicFramePr>
        <p:xfrm>
          <a:off x="3427655" y="1849520"/>
          <a:ext cx="5296936" cy="2025902"/>
        </p:xfrm>
        <a:graphic>
          <a:graphicData uri="http://schemas.openxmlformats.org/drawingml/2006/table">
            <a:tbl>
              <a:tblPr firstRow="1" firstCol="1" lastRow="1" lastCol="1" bandRow="1" bandCol="1"/>
              <a:tblGrid>
                <a:gridCol w="284020">
                  <a:extLst>
                    <a:ext uri="{9D8B030D-6E8A-4147-A177-3AD203B41FA5}">
                      <a16:colId xmlns:a16="http://schemas.microsoft.com/office/drawing/2014/main" val="3099144125"/>
                    </a:ext>
                  </a:extLst>
                </a:gridCol>
                <a:gridCol w="2506100">
                  <a:extLst>
                    <a:ext uri="{9D8B030D-6E8A-4147-A177-3AD203B41FA5}">
                      <a16:colId xmlns:a16="http://schemas.microsoft.com/office/drawing/2014/main" val="674483460"/>
                    </a:ext>
                  </a:extLst>
                </a:gridCol>
                <a:gridCol w="2506816">
                  <a:extLst>
                    <a:ext uri="{9D8B030D-6E8A-4147-A177-3AD203B41FA5}">
                      <a16:colId xmlns:a16="http://schemas.microsoft.com/office/drawing/2014/main" val="3794148467"/>
                    </a:ext>
                  </a:extLst>
                </a:gridCol>
              </a:tblGrid>
              <a:tr h="230370">
                <a:tc>
                  <a:txBody>
                    <a:bodyPr/>
                    <a:lstStyle/>
                    <a:p>
                      <a:r>
                        <a:rPr lang="en-GB" sz="900" spc="-10">
                          <a:effectLst/>
                          <a:latin typeface="FrankfurtGothic"/>
                          <a:ea typeface="Times New Roman" panose="02020603050405020304" pitchFamily="18" charset="0"/>
                          <a:cs typeface="Times New Roman" panose="02020603050405020304" pitchFamily="18" charset="0"/>
                        </a:rPr>
                        <a:t> </a:t>
                      </a:r>
                      <a:endParaRPr lang="da-DK" sz="900" spc="-10">
                        <a:effectLst/>
                        <a:latin typeface="FrankfurtGothic"/>
                        <a:ea typeface="Times New Roman" panose="02020603050405020304" pitchFamily="18" charset="0"/>
                        <a:cs typeface="Times New Roman" panose="02020603050405020304" pitchFamily="18" charset="0"/>
                      </a:endParaRPr>
                    </a:p>
                  </a:txBody>
                  <a:tcPr marL="68580" marR="68580" marT="17780" marB="17780">
                    <a:lnL>
                      <a:noFill/>
                    </a:lnL>
                    <a:lnR>
                      <a:noFill/>
                    </a:lnR>
                    <a:lnT w="12700" cap="flat" cmpd="sng" algn="ctr">
                      <a:solidFill>
                        <a:srgbClr val="7F9C90"/>
                      </a:solidFill>
                      <a:prstDash val="solid"/>
                      <a:round/>
                      <a:headEnd type="none" w="med" len="med"/>
                      <a:tailEnd type="none" w="med" len="med"/>
                    </a:lnT>
                    <a:lnB w="12700" cap="flat" cmpd="sng" algn="ctr">
                      <a:solidFill>
                        <a:srgbClr val="7F9C90"/>
                      </a:solidFill>
                      <a:prstDash val="solid"/>
                      <a:round/>
                      <a:headEnd type="none" w="med" len="med"/>
                      <a:tailEnd type="none" w="med" len="med"/>
                    </a:lnB>
                  </a:tcPr>
                </a:tc>
                <a:tc>
                  <a:txBody>
                    <a:bodyPr/>
                    <a:lstStyle/>
                    <a:p>
                      <a:r>
                        <a:rPr lang="en-GB" sz="900" spc="-10">
                          <a:effectLst/>
                          <a:latin typeface="FrankfurtGothic"/>
                          <a:ea typeface="Times New Roman" panose="02020603050405020304" pitchFamily="18" charset="0"/>
                          <a:cs typeface="Times New Roman" panose="02020603050405020304" pitchFamily="18" charset="0"/>
                        </a:rPr>
                        <a:t>Inflow of foreign currency</a:t>
                      </a:r>
                      <a:endParaRPr lang="da-DK" sz="900" spc="-10">
                        <a:effectLst/>
                        <a:latin typeface="FrankfurtGothic"/>
                        <a:ea typeface="Times New Roman" panose="02020603050405020304" pitchFamily="18" charset="0"/>
                        <a:cs typeface="Times New Roman" panose="02020603050405020304" pitchFamily="18" charset="0"/>
                      </a:endParaRPr>
                    </a:p>
                  </a:txBody>
                  <a:tcPr marL="0" marR="68580" marT="17780" marB="17780">
                    <a:lnL>
                      <a:noFill/>
                    </a:lnL>
                    <a:lnR>
                      <a:noFill/>
                    </a:lnR>
                    <a:lnT w="12700" cap="flat" cmpd="sng" algn="ctr">
                      <a:solidFill>
                        <a:srgbClr val="7F9C90"/>
                      </a:solidFill>
                      <a:prstDash val="solid"/>
                      <a:round/>
                      <a:headEnd type="none" w="med" len="med"/>
                      <a:tailEnd type="none" w="med" len="med"/>
                    </a:lnT>
                    <a:lnB w="12700" cap="flat" cmpd="sng" algn="ctr">
                      <a:solidFill>
                        <a:srgbClr val="7F9C90"/>
                      </a:solidFill>
                      <a:prstDash val="solid"/>
                      <a:round/>
                      <a:headEnd type="none" w="med" len="med"/>
                      <a:tailEnd type="none" w="med" len="med"/>
                    </a:lnB>
                  </a:tcPr>
                </a:tc>
                <a:tc>
                  <a:txBody>
                    <a:bodyPr/>
                    <a:lstStyle/>
                    <a:p>
                      <a:r>
                        <a:rPr lang="en-GB" sz="900" spc="-10">
                          <a:effectLst/>
                          <a:latin typeface="FrankfurtGothic"/>
                          <a:ea typeface="Times New Roman" panose="02020603050405020304" pitchFamily="18" charset="0"/>
                          <a:cs typeface="Times New Roman" panose="02020603050405020304" pitchFamily="18" charset="0"/>
                        </a:rPr>
                        <a:t>Outflow of foreign currency</a:t>
                      </a:r>
                      <a:endParaRPr lang="da-DK" sz="900" spc="-10">
                        <a:effectLst/>
                        <a:latin typeface="FrankfurtGothic"/>
                        <a:ea typeface="Times New Roman" panose="02020603050405020304" pitchFamily="18" charset="0"/>
                        <a:cs typeface="Times New Roman" panose="02020603050405020304" pitchFamily="18" charset="0"/>
                      </a:endParaRPr>
                    </a:p>
                  </a:txBody>
                  <a:tcPr marL="68580" marR="68580" marT="17780" marB="17780">
                    <a:lnL>
                      <a:noFill/>
                    </a:lnL>
                    <a:lnR>
                      <a:noFill/>
                    </a:lnR>
                    <a:lnT w="12700" cap="flat" cmpd="sng" algn="ctr">
                      <a:solidFill>
                        <a:srgbClr val="7F9C90"/>
                      </a:solidFill>
                      <a:prstDash val="solid"/>
                      <a:round/>
                      <a:headEnd type="none" w="med" len="med"/>
                      <a:tailEnd type="none" w="med" len="med"/>
                    </a:lnT>
                    <a:lnB w="12700" cap="flat" cmpd="sng" algn="ctr">
                      <a:solidFill>
                        <a:srgbClr val="7F9C90"/>
                      </a:solidFill>
                      <a:prstDash val="solid"/>
                      <a:round/>
                      <a:headEnd type="none" w="med" len="med"/>
                      <a:tailEnd type="none" w="med" len="med"/>
                    </a:lnB>
                  </a:tcPr>
                </a:tc>
                <a:extLst>
                  <a:ext uri="{0D108BD9-81ED-4DB2-BD59-A6C34878D82A}">
                    <a16:rowId xmlns:a16="http://schemas.microsoft.com/office/drawing/2014/main" val="2695848659"/>
                  </a:ext>
                </a:extLst>
              </a:tr>
              <a:tr h="230370">
                <a:tc>
                  <a:txBody>
                    <a:bodyPr/>
                    <a:lstStyle/>
                    <a:p>
                      <a:r>
                        <a:rPr lang="en-GB" sz="900" spc="-10">
                          <a:effectLst/>
                          <a:latin typeface="FrankfurtGothic"/>
                          <a:ea typeface="Times New Roman" panose="02020603050405020304" pitchFamily="18" charset="0"/>
                          <a:cs typeface="Times New Roman" panose="02020603050405020304" pitchFamily="18" charset="0"/>
                        </a:rPr>
                        <a:t>1</a:t>
                      </a:r>
                      <a:endParaRPr lang="da-DK" sz="900" spc="-10">
                        <a:effectLst/>
                        <a:latin typeface="FrankfurtGothic"/>
                        <a:ea typeface="Times New Roman" panose="02020603050405020304" pitchFamily="18" charset="0"/>
                        <a:cs typeface="Times New Roman" panose="02020603050405020304" pitchFamily="18" charset="0"/>
                      </a:endParaRPr>
                    </a:p>
                  </a:txBody>
                  <a:tcPr marL="68580" marR="68580" marT="17780" marB="17780">
                    <a:lnL>
                      <a:noFill/>
                    </a:lnL>
                    <a:lnR>
                      <a:noFill/>
                    </a:lnR>
                    <a:lnT w="12700" cap="flat" cmpd="sng" algn="ctr">
                      <a:solidFill>
                        <a:srgbClr val="7F9C90"/>
                      </a:solidFill>
                      <a:prstDash val="solid"/>
                      <a:round/>
                      <a:headEnd type="none" w="med" len="med"/>
                      <a:tailEnd type="none" w="med" len="med"/>
                    </a:lnT>
                    <a:lnB>
                      <a:noFill/>
                    </a:lnB>
                  </a:tcPr>
                </a:tc>
                <a:tc>
                  <a:txBody>
                    <a:bodyPr/>
                    <a:lstStyle/>
                    <a:p>
                      <a:r>
                        <a:rPr lang="en-GB" sz="900" spc="-10">
                          <a:effectLst/>
                          <a:latin typeface="FrankfurtGothic"/>
                          <a:ea typeface="Times New Roman" panose="02020603050405020304" pitchFamily="18" charset="0"/>
                          <a:cs typeface="Times New Roman" panose="02020603050405020304" pitchFamily="18" charset="0"/>
                        </a:rPr>
                        <a:t>Export of goods</a:t>
                      </a:r>
                      <a:endParaRPr lang="da-DK" sz="900" spc="-10">
                        <a:effectLst/>
                        <a:latin typeface="FrankfurtGothic"/>
                        <a:ea typeface="Times New Roman" panose="02020603050405020304" pitchFamily="18" charset="0"/>
                        <a:cs typeface="Times New Roman" panose="02020603050405020304" pitchFamily="18" charset="0"/>
                      </a:endParaRPr>
                    </a:p>
                  </a:txBody>
                  <a:tcPr marL="0" marR="68580" marT="17780" marB="17780">
                    <a:lnL>
                      <a:noFill/>
                    </a:lnL>
                    <a:lnR>
                      <a:noFill/>
                    </a:lnR>
                    <a:lnT w="12700" cap="flat" cmpd="sng" algn="ctr">
                      <a:solidFill>
                        <a:srgbClr val="7F9C90"/>
                      </a:solidFill>
                      <a:prstDash val="solid"/>
                      <a:round/>
                      <a:headEnd type="none" w="med" len="med"/>
                      <a:tailEnd type="none" w="med" len="med"/>
                    </a:lnT>
                    <a:lnB>
                      <a:noFill/>
                    </a:lnB>
                  </a:tcPr>
                </a:tc>
                <a:tc>
                  <a:txBody>
                    <a:bodyPr/>
                    <a:lstStyle/>
                    <a:p>
                      <a:r>
                        <a:rPr lang="en-GB" sz="900" spc="-10">
                          <a:effectLst/>
                          <a:latin typeface="FrankfurtGothic"/>
                          <a:ea typeface="Times New Roman" panose="02020603050405020304" pitchFamily="18" charset="0"/>
                          <a:cs typeface="Times New Roman" panose="02020603050405020304" pitchFamily="18" charset="0"/>
                        </a:rPr>
                        <a:t>Import of goods</a:t>
                      </a:r>
                      <a:endParaRPr lang="da-DK" sz="900" spc="-10">
                        <a:effectLst/>
                        <a:latin typeface="FrankfurtGothic"/>
                        <a:ea typeface="Times New Roman" panose="02020603050405020304" pitchFamily="18" charset="0"/>
                        <a:cs typeface="Times New Roman" panose="02020603050405020304" pitchFamily="18" charset="0"/>
                      </a:endParaRPr>
                    </a:p>
                  </a:txBody>
                  <a:tcPr marL="68580" marR="68580" marT="17780" marB="17780">
                    <a:lnL>
                      <a:noFill/>
                    </a:lnL>
                    <a:lnR>
                      <a:noFill/>
                    </a:lnR>
                    <a:lnT w="12700" cap="flat" cmpd="sng" algn="ctr">
                      <a:solidFill>
                        <a:srgbClr val="7F9C90"/>
                      </a:solidFill>
                      <a:prstDash val="solid"/>
                      <a:round/>
                      <a:headEnd type="none" w="med" len="med"/>
                      <a:tailEnd type="none" w="med" len="med"/>
                    </a:lnT>
                    <a:lnB>
                      <a:noFill/>
                    </a:lnB>
                  </a:tcPr>
                </a:tc>
                <a:extLst>
                  <a:ext uri="{0D108BD9-81ED-4DB2-BD59-A6C34878D82A}">
                    <a16:rowId xmlns:a16="http://schemas.microsoft.com/office/drawing/2014/main" val="1884284642"/>
                  </a:ext>
                </a:extLst>
              </a:tr>
              <a:tr h="230370">
                <a:tc>
                  <a:txBody>
                    <a:bodyPr/>
                    <a:lstStyle/>
                    <a:p>
                      <a:r>
                        <a:rPr lang="en-GB" sz="900" spc="-10">
                          <a:effectLst/>
                          <a:latin typeface="FrankfurtGothic"/>
                          <a:ea typeface="Times New Roman" panose="02020603050405020304" pitchFamily="18" charset="0"/>
                          <a:cs typeface="Times New Roman" panose="02020603050405020304" pitchFamily="18" charset="0"/>
                        </a:rPr>
                        <a:t>2</a:t>
                      </a:r>
                      <a:endParaRPr lang="da-DK" sz="900" spc="-10">
                        <a:effectLst/>
                        <a:latin typeface="FrankfurtGothic"/>
                        <a:ea typeface="Times New Roman" panose="02020603050405020304" pitchFamily="18" charset="0"/>
                        <a:cs typeface="Times New Roman" panose="02020603050405020304" pitchFamily="18" charset="0"/>
                      </a:endParaRPr>
                    </a:p>
                  </a:txBody>
                  <a:tcPr marL="68580" marR="68580" marT="17780" marB="17780">
                    <a:lnL>
                      <a:noFill/>
                    </a:lnL>
                    <a:lnR>
                      <a:noFill/>
                    </a:lnR>
                    <a:lnT>
                      <a:noFill/>
                    </a:lnT>
                    <a:lnB>
                      <a:noFill/>
                    </a:lnB>
                  </a:tcPr>
                </a:tc>
                <a:tc>
                  <a:txBody>
                    <a:bodyPr/>
                    <a:lstStyle/>
                    <a:p>
                      <a:r>
                        <a:rPr lang="en-GB" sz="900" spc="-10">
                          <a:effectLst/>
                          <a:latin typeface="FrankfurtGothic"/>
                          <a:ea typeface="Times New Roman" panose="02020603050405020304" pitchFamily="18" charset="0"/>
                          <a:cs typeface="Times New Roman" panose="02020603050405020304" pitchFamily="18" charset="0"/>
                        </a:rPr>
                        <a:t>Export of services</a:t>
                      </a:r>
                      <a:endParaRPr lang="da-DK" sz="900" spc="-10">
                        <a:effectLst/>
                        <a:latin typeface="FrankfurtGothic"/>
                        <a:ea typeface="Times New Roman" panose="02020603050405020304" pitchFamily="18" charset="0"/>
                        <a:cs typeface="Times New Roman" panose="02020603050405020304" pitchFamily="18" charset="0"/>
                      </a:endParaRPr>
                    </a:p>
                  </a:txBody>
                  <a:tcPr marL="0" marR="68580" marT="17780" marB="17780">
                    <a:lnL>
                      <a:noFill/>
                    </a:lnL>
                    <a:lnR>
                      <a:noFill/>
                    </a:lnR>
                    <a:lnT>
                      <a:noFill/>
                    </a:lnT>
                    <a:lnB>
                      <a:noFill/>
                    </a:lnB>
                  </a:tcPr>
                </a:tc>
                <a:tc>
                  <a:txBody>
                    <a:bodyPr/>
                    <a:lstStyle/>
                    <a:p>
                      <a:r>
                        <a:rPr lang="en-GB" sz="900" spc="-10">
                          <a:effectLst/>
                          <a:latin typeface="FrankfurtGothic"/>
                          <a:ea typeface="Times New Roman" panose="02020603050405020304" pitchFamily="18" charset="0"/>
                          <a:cs typeface="Times New Roman" panose="02020603050405020304" pitchFamily="18" charset="0"/>
                        </a:rPr>
                        <a:t>Import of services</a:t>
                      </a:r>
                      <a:endParaRPr lang="da-DK" sz="900" spc="-10">
                        <a:effectLst/>
                        <a:latin typeface="FrankfurtGothic"/>
                        <a:ea typeface="Times New Roman" panose="02020603050405020304" pitchFamily="18" charset="0"/>
                        <a:cs typeface="Times New Roman" panose="02020603050405020304" pitchFamily="18" charset="0"/>
                      </a:endParaRPr>
                    </a:p>
                  </a:txBody>
                  <a:tcPr marL="68580" marR="68580" marT="17780" marB="17780">
                    <a:lnL>
                      <a:noFill/>
                    </a:lnL>
                    <a:lnR>
                      <a:noFill/>
                    </a:lnR>
                    <a:lnT>
                      <a:noFill/>
                    </a:lnT>
                    <a:lnB>
                      <a:noFill/>
                    </a:lnB>
                  </a:tcPr>
                </a:tc>
                <a:extLst>
                  <a:ext uri="{0D108BD9-81ED-4DB2-BD59-A6C34878D82A}">
                    <a16:rowId xmlns:a16="http://schemas.microsoft.com/office/drawing/2014/main" val="288372945"/>
                  </a:ext>
                </a:extLst>
              </a:tr>
              <a:tr h="413312">
                <a:tc>
                  <a:txBody>
                    <a:bodyPr/>
                    <a:lstStyle/>
                    <a:p>
                      <a:r>
                        <a:rPr lang="en-GB" sz="900" spc="-10">
                          <a:effectLst/>
                          <a:latin typeface="FrankfurtGothic"/>
                          <a:ea typeface="Times New Roman" panose="02020603050405020304" pitchFamily="18" charset="0"/>
                          <a:cs typeface="Times New Roman" panose="02020603050405020304" pitchFamily="18" charset="0"/>
                        </a:rPr>
                        <a:t>3</a:t>
                      </a:r>
                      <a:endParaRPr lang="da-DK" sz="900" spc="-10">
                        <a:effectLst/>
                        <a:latin typeface="FrankfurtGothic"/>
                        <a:ea typeface="Times New Roman" panose="02020603050405020304" pitchFamily="18" charset="0"/>
                        <a:cs typeface="Times New Roman" panose="02020603050405020304" pitchFamily="18" charset="0"/>
                      </a:endParaRPr>
                    </a:p>
                  </a:txBody>
                  <a:tcPr marL="68580" marR="68580" marT="17780" marB="17780">
                    <a:lnL>
                      <a:noFill/>
                    </a:lnL>
                    <a:lnR>
                      <a:noFill/>
                    </a:lnR>
                    <a:lnT>
                      <a:noFill/>
                    </a:lnT>
                    <a:lnB>
                      <a:noFill/>
                    </a:lnB>
                  </a:tcPr>
                </a:tc>
                <a:tc>
                  <a:txBody>
                    <a:bodyPr/>
                    <a:lstStyle/>
                    <a:p>
                      <a:r>
                        <a:rPr lang="en-GB" sz="900" spc="-10">
                          <a:effectLst/>
                          <a:latin typeface="FrankfurtGothic"/>
                          <a:ea typeface="Times New Roman" panose="02020603050405020304" pitchFamily="18" charset="0"/>
                          <a:cs typeface="Times New Roman" panose="02020603050405020304" pitchFamily="18" charset="0"/>
                        </a:rPr>
                        <a:t>Factor payments, transfers, etc., from abroad</a:t>
                      </a:r>
                      <a:endParaRPr lang="da-DK" sz="900" spc="-10">
                        <a:effectLst/>
                        <a:latin typeface="FrankfurtGothic"/>
                        <a:ea typeface="Times New Roman" panose="02020603050405020304" pitchFamily="18" charset="0"/>
                        <a:cs typeface="Times New Roman" panose="02020603050405020304" pitchFamily="18" charset="0"/>
                      </a:endParaRPr>
                    </a:p>
                  </a:txBody>
                  <a:tcPr marL="0" marR="68580" marT="17780" marB="17780">
                    <a:lnL>
                      <a:noFill/>
                    </a:lnL>
                    <a:lnR>
                      <a:noFill/>
                    </a:lnR>
                    <a:lnT>
                      <a:noFill/>
                    </a:lnT>
                    <a:lnB>
                      <a:noFill/>
                    </a:lnB>
                  </a:tcPr>
                </a:tc>
                <a:tc>
                  <a:txBody>
                    <a:bodyPr/>
                    <a:lstStyle/>
                    <a:p>
                      <a:r>
                        <a:rPr lang="en-GB" sz="900" spc="-10">
                          <a:effectLst/>
                          <a:latin typeface="FrankfurtGothic"/>
                          <a:ea typeface="Times New Roman" panose="02020603050405020304" pitchFamily="18" charset="0"/>
                          <a:cs typeface="Times New Roman" panose="02020603050405020304" pitchFamily="18" charset="0"/>
                        </a:rPr>
                        <a:t>Factor payments, transfers, etc., to foreign countries</a:t>
                      </a:r>
                      <a:endParaRPr lang="da-DK" sz="900" spc="-10">
                        <a:effectLst/>
                        <a:latin typeface="FrankfurtGothic"/>
                        <a:ea typeface="Times New Roman" panose="02020603050405020304" pitchFamily="18" charset="0"/>
                        <a:cs typeface="Times New Roman" panose="02020603050405020304" pitchFamily="18" charset="0"/>
                      </a:endParaRPr>
                    </a:p>
                  </a:txBody>
                  <a:tcPr marL="68580" marR="68580" marT="17780" marB="17780">
                    <a:lnL>
                      <a:noFill/>
                    </a:lnL>
                    <a:lnR>
                      <a:noFill/>
                    </a:lnR>
                    <a:lnT>
                      <a:noFill/>
                    </a:lnT>
                    <a:lnB>
                      <a:noFill/>
                    </a:lnB>
                  </a:tcPr>
                </a:tc>
                <a:extLst>
                  <a:ext uri="{0D108BD9-81ED-4DB2-BD59-A6C34878D82A}">
                    <a16:rowId xmlns:a16="http://schemas.microsoft.com/office/drawing/2014/main" val="2942469217"/>
                  </a:ext>
                </a:extLst>
              </a:tr>
              <a:tr h="230370">
                <a:tc>
                  <a:txBody>
                    <a:bodyPr/>
                    <a:lstStyle/>
                    <a:p>
                      <a:r>
                        <a:rPr lang="en-GB" sz="900" spc="-10">
                          <a:effectLst/>
                          <a:latin typeface="FrankfurtGothic"/>
                          <a:ea typeface="Times New Roman" panose="02020603050405020304" pitchFamily="18" charset="0"/>
                          <a:cs typeface="Times New Roman" panose="02020603050405020304" pitchFamily="18" charset="0"/>
                        </a:rPr>
                        <a:t>4</a:t>
                      </a:r>
                      <a:endParaRPr lang="da-DK" sz="900" spc="-10">
                        <a:effectLst/>
                        <a:latin typeface="FrankfurtGothic"/>
                        <a:ea typeface="Times New Roman" panose="02020603050405020304" pitchFamily="18" charset="0"/>
                        <a:cs typeface="Times New Roman" panose="02020603050405020304" pitchFamily="18" charset="0"/>
                      </a:endParaRPr>
                    </a:p>
                  </a:txBody>
                  <a:tcPr marL="68580" marR="68580" marT="17780" marB="17780">
                    <a:lnL>
                      <a:noFill/>
                    </a:lnL>
                    <a:lnR>
                      <a:noFill/>
                    </a:lnR>
                    <a:lnT>
                      <a:noFill/>
                    </a:lnT>
                    <a:lnB>
                      <a:noFill/>
                    </a:lnB>
                  </a:tcPr>
                </a:tc>
                <a:tc>
                  <a:txBody>
                    <a:bodyPr/>
                    <a:lstStyle/>
                    <a:p>
                      <a:r>
                        <a:rPr lang="en-GB" sz="900" spc="-10">
                          <a:effectLst/>
                          <a:latin typeface="FrankfurtGothic"/>
                          <a:ea typeface="Times New Roman" panose="02020603050405020304" pitchFamily="18" charset="0"/>
                          <a:cs typeface="Times New Roman" panose="02020603050405020304" pitchFamily="18" charset="0"/>
                        </a:rPr>
                        <a:t>Capital transfers, etc., from abroad</a:t>
                      </a:r>
                      <a:endParaRPr lang="da-DK" sz="900" spc="-10">
                        <a:effectLst/>
                        <a:latin typeface="FrankfurtGothic"/>
                        <a:ea typeface="Times New Roman" panose="02020603050405020304" pitchFamily="18" charset="0"/>
                        <a:cs typeface="Times New Roman" panose="02020603050405020304" pitchFamily="18" charset="0"/>
                      </a:endParaRPr>
                    </a:p>
                  </a:txBody>
                  <a:tcPr marL="0" marR="68580" marT="17780" marB="17780">
                    <a:lnL>
                      <a:noFill/>
                    </a:lnL>
                    <a:lnR>
                      <a:noFill/>
                    </a:lnR>
                    <a:lnT>
                      <a:noFill/>
                    </a:lnT>
                    <a:lnB>
                      <a:noFill/>
                    </a:lnB>
                  </a:tcPr>
                </a:tc>
                <a:tc>
                  <a:txBody>
                    <a:bodyPr/>
                    <a:lstStyle/>
                    <a:p>
                      <a:r>
                        <a:rPr lang="en-GB" sz="900" spc="-10">
                          <a:effectLst/>
                          <a:latin typeface="FrankfurtGothic"/>
                          <a:ea typeface="Times New Roman" panose="02020603050405020304" pitchFamily="18" charset="0"/>
                          <a:cs typeface="Times New Roman" panose="02020603050405020304" pitchFamily="18" charset="0"/>
                        </a:rPr>
                        <a:t>Capital transfers, etc., to foreign countries</a:t>
                      </a:r>
                      <a:endParaRPr lang="da-DK" sz="900" spc="-10">
                        <a:effectLst/>
                        <a:latin typeface="FrankfurtGothic"/>
                        <a:ea typeface="Times New Roman" panose="02020603050405020304" pitchFamily="18" charset="0"/>
                        <a:cs typeface="Times New Roman" panose="02020603050405020304" pitchFamily="18" charset="0"/>
                      </a:endParaRPr>
                    </a:p>
                  </a:txBody>
                  <a:tcPr marL="68580" marR="68580" marT="17780" marB="17780">
                    <a:lnL>
                      <a:noFill/>
                    </a:lnL>
                    <a:lnR>
                      <a:noFill/>
                    </a:lnR>
                    <a:lnT>
                      <a:noFill/>
                    </a:lnT>
                    <a:lnB>
                      <a:noFill/>
                    </a:lnB>
                  </a:tcPr>
                </a:tc>
                <a:extLst>
                  <a:ext uri="{0D108BD9-81ED-4DB2-BD59-A6C34878D82A}">
                    <a16:rowId xmlns:a16="http://schemas.microsoft.com/office/drawing/2014/main" val="1120092055"/>
                  </a:ext>
                </a:extLst>
              </a:tr>
              <a:tr h="230370">
                <a:tc>
                  <a:txBody>
                    <a:bodyPr/>
                    <a:lstStyle/>
                    <a:p>
                      <a:r>
                        <a:rPr lang="en-GB" sz="900" spc="-10">
                          <a:effectLst/>
                          <a:latin typeface="FrankfurtGothic"/>
                          <a:ea typeface="Times New Roman" panose="02020603050405020304" pitchFamily="18" charset="0"/>
                          <a:cs typeface="Times New Roman" panose="02020603050405020304" pitchFamily="18" charset="0"/>
                        </a:rPr>
                        <a:t>5</a:t>
                      </a:r>
                      <a:endParaRPr lang="da-DK" sz="900" spc="-10">
                        <a:effectLst/>
                        <a:latin typeface="FrankfurtGothic"/>
                        <a:ea typeface="Times New Roman" panose="02020603050405020304" pitchFamily="18" charset="0"/>
                        <a:cs typeface="Times New Roman" panose="02020603050405020304" pitchFamily="18" charset="0"/>
                      </a:endParaRPr>
                    </a:p>
                  </a:txBody>
                  <a:tcPr marL="68580" marR="68580" marT="17780" marB="17780">
                    <a:lnL>
                      <a:noFill/>
                    </a:lnL>
                    <a:lnR>
                      <a:noFill/>
                    </a:lnR>
                    <a:lnT>
                      <a:noFill/>
                    </a:lnT>
                    <a:lnB>
                      <a:noFill/>
                    </a:lnB>
                  </a:tcPr>
                </a:tc>
                <a:tc>
                  <a:txBody>
                    <a:bodyPr/>
                    <a:lstStyle/>
                    <a:p>
                      <a:r>
                        <a:rPr lang="en-GB" sz="900" spc="-10">
                          <a:effectLst/>
                          <a:latin typeface="FrankfurtGothic"/>
                          <a:ea typeface="Times New Roman" panose="02020603050405020304" pitchFamily="18" charset="0"/>
                          <a:cs typeface="Times New Roman" panose="02020603050405020304" pitchFamily="18" charset="0"/>
                        </a:rPr>
                        <a:t>Selling financial assets abroad</a:t>
                      </a:r>
                      <a:endParaRPr lang="da-DK" sz="900" spc="-10">
                        <a:effectLst/>
                        <a:latin typeface="FrankfurtGothic"/>
                        <a:ea typeface="Times New Roman" panose="02020603050405020304" pitchFamily="18" charset="0"/>
                        <a:cs typeface="Times New Roman" panose="02020603050405020304" pitchFamily="18" charset="0"/>
                      </a:endParaRPr>
                    </a:p>
                  </a:txBody>
                  <a:tcPr marL="0" marR="68580" marT="17780" marB="17780">
                    <a:lnL>
                      <a:noFill/>
                    </a:lnL>
                    <a:lnR>
                      <a:noFill/>
                    </a:lnR>
                    <a:lnT>
                      <a:noFill/>
                    </a:lnT>
                    <a:lnB>
                      <a:noFill/>
                    </a:lnB>
                  </a:tcPr>
                </a:tc>
                <a:tc>
                  <a:txBody>
                    <a:bodyPr/>
                    <a:lstStyle/>
                    <a:p>
                      <a:r>
                        <a:rPr lang="en-GB" sz="900" spc="-10">
                          <a:effectLst/>
                          <a:latin typeface="FrankfurtGothic"/>
                          <a:ea typeface="Times New Roman" panose="02020603050405020304" pitchFamily="18" charset="0"/>
                          <a:cs typeface="Times New Roman" panose="02020603050405020304" pitchFamily="18" charset="0"/>
                        </a:rPr>
                        <a:t>Acquisition of financial assets abroad</a:t>
                      </a:r>
                      <a:endParaRPr lang="da-DK" sz="900" spc="-10">
                        <a:effectLst/>
                        <a:latin typeface="FrankfurtGothic"/>
                        <a:ea typeface="Times New Roman" panose="02020603050405020304" pitchFamily="18" charset="0"/>
                        <a:cs typeface="Times New Roman" panose="02020603050405020304" pitchFamily="18" charset="0"/>
                      </a:endParaRPr>
                    </a:p>
                  </a:txBody>
                  <a:tcPr marL="68580" marR="68580" marT="17780" marB="17780">
                    <a:lnL>
                      <a:noFill/>
                    </a:lnL>
                    <a:lnR>
                      <a:noFill/>
                    </a:lnR>
                    <a:lnT>
                      <a:noFill/>
                    </a:lnT>
                    <a:lnB>
                      <a:noFill/>
                    </a:lnB>
                  </a:tcPr>
                </a:tc>
                <a:extLst>
                  <a:ext uri="{0D108BD9-81ED-4DB2-BD59-A6C34878D82A}">
                    <a16:rowId xmlns:a16="http://schemas.microsoft.com/office/drawing/2014/main" val="1581937797"/>
                  </a:ext>
                </a:extLst>
              </a:tr>
              <a:tr h="230370">
                <a:tc>
                  <a:txBody>
                    <a:bodyPr/>
                    <a:lstStyle/>
                    <a:p>
                      <a:r>
                        <a:rPr lang="en-GB" sz="900" spc="-10">
                          <a:effectLst/>
                          <a:latin typeface="FrankfurtGothic"/>
                          <a:ea typeface="Times New Roman" panose="02020603050405020304" pitchFamily="18" charset="0"/>
                          <a:cs typeface="Times New Roman" panose="02020603050405020304" pitchFamily="18" charset="0"/>
                        </a:rPr>
                        <a:t>6</a:t>
                      </a:r>
                      <a:endParaRPr lang="da-DK" sz="900" spc="-10">
                        <a:effectLst/>
                        <a:latin typeface="FrankfurtGothic"/>
                        <a:ea typeface="Times New Roman" panose="02020603050405020304" pitchFamily="18" charset="0"/>
                        <a:cs typeface="Times New Roman" panose="02020603050405020304" pitchFamily="18" charset="0"/>
                      </a:endParaRPr>
                    </a:p>
                  </a:txBody>
                  <a:tcPr marL="68580" marR="68580" marT="17780" marB="17780">
                    <a:lnL>
                      <a:noFill/>
                    </a:lnL>
                    <a:lnR>
                      <a:noFill/>
                    </a:lnR>
                    <a:lnT>
                      <a:noFill/>
                    </a:lnT>
                    <a:lnB>
                      <a:noFill/>
                    </a:lnB>
                  </a:tcPr>
                </a:tc>
                <a:tc>
                  <a:txBody>
                    <a:bodyPr/>
                    <a:lstStyle/>
                    <a:p>
                      <a:r>
                        <a:rPr lang="en-GB" sz="900" spc="-10">
                          <a:effectLst/>
                          <a:latin typeface="FrankfurtGothic"/>
                          <a:ea typeface="Times New Roman" panose="02020603050405020304" pitchFamily="18" charset="0"/>
                          <a:cs typeface="Times New Roman" panose="02020603050405020304" pitchFamily="18" charset="0"/>
                        </a:rPr>
                        <a:t>Direct foreign investments in Denmark</a:t>
                      </a:r>
                      <a:endParaRPr lang="da-DK" sz="900" spc="-10">
                        <a:effectLst/>
                        <a:latin typeface="FrankfurtGothic"/>
                        <a:ea typeface="Times New Roman" panose="02020603050405020304" pitchFamily="18" charset="0"/>
                        <a:cs typeface="Times New Roman" panose="02020603050405020304" pitchFamily="18" charset="0"/>
                      </a:endParaRPr>
                    </a:p>
                  </a:txBody>
                  <a:tcPr marL="0" marR="68580" marT="17780" marB="17780">
                    <a:lnL>
                      <a:noFill/>
                    </a:lnL>
                    <a:lnR>
                      <a:noFill/>
                    </a:lnR>
                    <a:lnT>
                      <a:noFill/>
                    </a:lnT>
                    <a:lnB>
                      <a:noFill/>
                    </a:lnB>
                  </a:tcPr>
                </a:tc>
                <a:tc>
                  <a:txBody>
                    <a:bodyPr/>
                    <a:lstStyle/>
                    <a:p>
                      <a:r>
                        <a:rPr lang="en-GB" sz="900" spc="-10">
                          <a:effectLst/>
                          <a:latin typeface="FrankfurtGothic"/>
                          <a:ea typeface="Times New Roman" panose="02020603050405020304" pitchFamily="18" charset="0"/>
                          <a:cs typeface="Times New Roman" panose="02020603050405020304" pitchFamily="18" charset="0"/>
                        </a:rPr>
                        <a:t>Direct Danish investments abroad</a:t>
                      </a:r>
                      <a:endParaRPr lang="da-DK" sz="900" spc="-10">
                        <a:effectLst/>
                        <a:latin typeface="FrankfurtGothic"/>
                        <a:ea typeface="Times New Roman" panose="02020603050405020304" pitchFamily="18" charset="0"/>
                        <a:cs typeface="Times New Roman" panose="02020603050405020304" pitchFamily="18" charset="0"/>
                      </a:endParaRPr>
                    </a:p>
                  </a:txBody>
                  <a:tcPr marL="68580" marR="68580" marT="17780" marB="17780">
                    <a:lnL>
                      <a:noFill/>
                    </a:lnL>
                    <a:lnR>
                      <a:noFill/>
                    </a:lnR>
                    <a:lnT>
                      <a:noFill/>
                    </a:lnT>
                    <a:lnB>
                      <a:noFill/>
                    </a:lnB>
                  </a:tcPr>
                </a:tc>
                <a:extLst>
                  <a:ext uri="{0D108BD9-81ED-4DB2-BD59-A6C34878D82A}">
                    <a16:rowId xmlns:a16="http://schemas.microsoft.com/office/drawing/2014/main" val="3790777101"/>
                  </a:ext>
                </a:extLst>
              </a:tr>
              <a:tr h="230370">
                <a:tc>
                  <a:txBody>
                    <a:bodyPr/>
                    <a:lstStyle/>
                    <a:p>
                      <a:r>
                        <a:rPr lang="en-GB" sz="900" spc="-10">
                          <a:effectLst/>
                          <a:latin typeface="FrankfurtGothic"/>
                          <a:ea typeface="Times New Roman" panose="02020603050405020304" pitchFamily="18" charset="0"/>
                          <a:cs typeface="Times New Roman" panose="02020603050405020304" pitchFamily="18" charset="0"/>
                        </a:rPr>
                        <a:t>7</a:t>
                      </a:r>
                      <a:endParaRPr lang="da-DK" sz="900" spc="-10">
                        <a:effectLst/>
                        <a:latin typeface="FrankfurtGothic"/>
                        <a:ea typeface="Times New Roman" panose="02020603050405020304" pitchFamily="18" charset="0"/>
                        <a:cs typeface="Times New Roman" panose="02020603050405020304" pitchFamily="18" charset="0"/>
                      </a:endParaRPr>
                    </a:p>
                  </a:txBody>
                  <a:tcPr marL="68580" marR="68580" marT="17780" marB="17780">
                    <a:lnL>
                      <a:noFill/>
                    </a:lnL>
                    <a:lnR>
                      <a:noFill/>
                    </a:lnR>
                    <a:lnT>
                      <a:noFill/>
                    </a:lnT>
                    <a:lnB w="12700" cap="flat" cmpd="sng" algn="ctr">
                      <a:solidFill>
                        <a:srgbClr val="7F9C90"/>
                      </a:solidFill>
                      <a:prstDash val="solid"/>
                      <a:round/>
                      <a:headEnd type="none" w="med" len="med"/>
                      <a:tailEnd type="none" w="med" len="med"/>
                    </a:lnB>
                  </a:tcPr>
                </a:tc>
                <a:tc>
                  <a:txBody>
                    <a:bodyPr/>
                    <a:lstStyle/>
                    <a:p>
                      <a:r>
                        <a:rPr lang="en-GB" sz="900" spc="-10">
                          <a:effectLst/>
                          <a:latin typeface="FrankfurtGothic"/>
                          <a:ea typeface="Times New Roman" panose="02020603050405020304" pitchFamily="18" charset="0"/>
                          <a:cs typeface="Times New Roman" panose="02020603050405020304" pitchFamily="18" charset="0"/>
                        </a:rPr>
                        <a:t>Decrease in stock of foreign reserves</a:t>
                      </a:r>
                      <a:endParaRPr lang="da-DK" sz="900" spc="-10">
                        <a:effectLst/>
                        <a:latin typeface="FrankfurtGothic"/>
                        <a:ea typeface="Times New Roman" panose="02020603050405020304" pitchFamily="18" charset="0"/>
                        <a:cs typeface="Times New Roman" panose="02020603050405020304" pitchFamily="18" charset="0"/>
                      </a:endParaRPr>
                    </a:p>
                  </a:txBody>
                  <a:tcPr marL="0" marR="68580" marT="17780" marB="17780">
                    <a:lnL>
                      <a:noFill/>
                    </a:lnL>
                    <a:lnR>
                      <a:noFill/>
                    </a:lnR>
                    <a:lnT>
                      <a:noFill/>
                    </a:lnT>
                    <a:lnB w="12700" cap="flat" cmpd="sng" algn="ctr">
                      <a:solidFill>
                        <a:srgbClr val="7F9C90"/>
                      </a:solidFill>
                      <a:prstDash val="solid"/>
                      <a:round/>
                      <a:headEnd type="none" w="med" len="med"/>
                      <a:tailEnd type="none" w="med" len="med"/>
                    </a:lnB>
                  </a:tcPr>
                </a:tc>
                <a:tc>
                  <a:txBody>
                    <a:bodyPr/>
                    <a:lstStyle/>
                    <a:p>
                      <a:r>
                        <a:rPr lang="en-GB" sz="900" spc="-10" dirty="0">
                          <a:effectLst/>
                          <a:latin typeface="FrankfurtGothic"/>
                          <a:ea typeface="Times New Roman" panose="02020603050405020304" pitchFamily="18" charset="0"/>
                          <a:cs typeface="Times New Roman" panose="02020603050405020304" pitchFamily="18" charset="0"/>
                        </a:rPr>
                        <a:t>Increase in stock of foreign reserves</a:t>
                      </a:r>
                      <a:endParaRPr lang="da-DK" sz="900" spc="-10" dirty="0">
                        <a:effectLst/>
                        <a:latin typeface="FrankfurtGothic"/>
                        <a:ea typeface="Times New Roman" panose="02020603050405020304" pitchFamily="18" charset="0"/>
                        <a:cs typeface="Times New Roman" panose="02020603050405020304" pitchFamily="18" charset="0"/>
                      </a:endParaRPr>
                    </a:p>
                  </a:txBody>
                  <a:tcPr marL="68580" marR="68580" marT="17780" marB="17780">
                    <a:lnL>
                      <a:noFill/>
                    </a:lnL>
                    <a:lnR>
                      <a:noFill/>
                    </a:lnR>
                    <a:lnT>
                      <a:noFill/>
                    </a:lnT>
                    <a:lnB w="12700" cap="flat" cmpd="sng" algn="ctr">
                      <a:solidFill>
                        <a:srgbClr val="7F9C90"/>
                      </a:solidFill>
                      <a:prstDash val="solid"/>
                      <a:round/>
                      <a:headEnd type="none" w="med" len="med"/>
                      <a:tailEnd type="none" w="med" len="med"/>
                    </a:lnB>
                  </a:tcPr>
                </a:tc>
                <a:extLst>
                  <a:ext uri="{0D108BD9-81ED-4DB2-BD59-A6C34878D82A}">
                    <a16:rowId xmlns:a16="http://schemas.microsoft.com/office/drawing/2014/main" val="545209768"/>
                  </a:ext>
                </a:extLst>
              </a:tr>
            </a:tbl>
          </a:graphicData>
        </a:graphic>
      </p:graphicFrame>
      <p:sp>
        <p:nvSpPr>
          <p:cNvPr id="5" name="Tekstfelt 4">
            <a:extLst>
              <a:ext uri="{FF2B5EF4-FFF2-40B4-BE49-F238E27FC236}">
                <a16:creationId xmlns:a16="http://schemas.microsoft.com/office/drawing/2014/main" id="{E8EBE8B7-B1B6-4FE7-A4B2-0AC596D9A975}"/>
              </a:ext>
            </a:extLst>
          </p:cNvPr>
          <p:cNvSpPr txBox="1"/>
          <p:nvPr/>
        </p:nvSpPr>
        <p:spPr>
          <a:xfrm>
            <a:off x="3427655" y="1530314"/>
            <a:ext cx="6097656" cy="233397"/>
          </a:xfrm>
          <a:prstGeom prst="rect">
            <a:avLst/>
          </a:prstGeom>
          <a:noFill/>
        </p:spPr>
        <p:txBody>
          <a:bodyPr wrap="square">
            <a:spAutoFit/>
          </a:bodyPr>
          <a:lstStyle/>
          <a:p>
            <a:pPr algn="just">
              <a:lnSpc>
                <a:spcPts val="1100"/>
              </a:lnSpc>
              <a:spcAft>
                <a:spcPts val="600"/>
              </a:spcAft>
              <a:tabLst>
                <a:tab pos="161925" algn="l"/>
              </a:tabLst>
            </a:pPr>
            <a:r>
              <a:rPr lang="en-GB" sz="1000" spc="-10" dirty="0">
                <a:effectLst/>
                <a:latin typeface="Times New Roman" panose="02020603050405020304" pitchFamily="18" charset="0"/>
                <a:ea typeface="Times New Roman" panose="02020603050405020304" pitchFamily="18" charset="0"/>
                <a:cs typeface="Times New Roman" panose="02020603050405020304" pitchFamily="18" charset="0"/>
              </a:rPr>
              <a:t>Table 5.3: Balance of payments – basic principles</a:t>
            </a:r>
            <a:endParaRPr lang="da-DK" sz="1000" spc="-1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Titel 1">
            <a:extLst>
              <a:ext uri="{FF2B5EF4-FFF2-40B4-BE49-F238E27FC236}">
                <a16:creationId xmlns:a16="http://schemas.microsoft.com/office/drawing/2014/main" id="{BEC25A81-6E33-42AA-97C1-758E870A9542}"/>
              </a:ext>
            </a:extLst>
          </p:cNvPr>
          <p:cNvSpPr txBox="1">
            <a:spLocks/>
          </p:cNvSpPr>
          <p:nvPr/>
        </p:nvSpPr>
        <p:spPr>
          <a:xfrm>
            <a:off x="414455" y="246043"/>
            <a:ext cx="1808216" cy="89138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sz="2000" b="1" dirty="0" err="1">
                <a:latin typeface="Times New Roman" panose="02020603050405020304" pitchFamily="18" charset="0"/>
                <a:cs typeface="Times New Roman" panose="02020603050405020304" pitchFamily="18" charset="0"/>
              </a:rPr>
              <a:t>Table</a:t>
            </a:r>
            <a:r>
              <a:rPr lang="da-DK" sz="2000" b="1" dirty="0">
                <a:latin typeface="Times New Roman" panose="02020603050405020304" pitchFamily="18" charset="0"/>
                <a:cs typeface="Times New Roman" panose="02020603050405020304" pitchFamily="18" charset="0"/>
              </a:rPr>
              <a:t> 5.3</a:t>
            </a:r>
          </a:p>
        </p:txBody>
      </p:sp>
    </p:spTree>
    <p:extLst>
      <p:ext uri="{BB962C8B-B14F-4D97-AF65-F5344CB8AC3E}">
        <p14:creationId xmlns:p14="http://schemas.microsoft.com/office/powerpoint/2010/main" val="25316067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 2">
            <a:extLst>
              <a:ext uri="{FF2B5EF4-FFF2-40B4-BE49-F238E27FC236}">
                <a16:creationId xmlns:a16="http://schemas.microsoft.com/office/drawing/2014/main" id="{B8B20E45-EEF5-4A3E-B54D-DFAFAEE0943B}"/>
              </a:ext>
            </a:extLst>
          </p:cNvPr>
          <p:cNvGraphicFramePr>
            <a:graphicFrameLocks noGrp="1"/>
          </p:cNvGraphicFramePr>
          <p:nvPr>
            <p:extLst>
              <p:ext uri="{D42A27DB-BD31-4B8C-83A1-F6EECF244321}">
                <p14:modId xmlns:p14="http://schemas.microsoft.com/office/powerpoint/2010/main" val="3477638444"/>
              </p:ext>
            </p:extLst>
          </p:nvPr>
        </p:nvGraphicFramePr>
        <p:xfrm>
          <a:off x="3333232" y="1682924"/>
          <a:ext cx="5644805" cy="2498240"/>
        </p:xfrm>
        <a:graphic>
          <a:graphicData uri="http://schemas.openxmlformats.org/drawingml/2006/table">
            <a:tbl>
              <a:tblPr firstRow="1" firstCol="1" bandRow="1"/>
              <a:tblGrid>
                <a:gridCol w="304793">
                  <a:extLst>
                    <a:ext uri="{9D8B030D-6E8A-4147-A177-3AD203B41FA5}">
                      <a16:colId xmlns:a16="http://schemas.microsoft.com/office/drawing/2014/main" val="1192751474"/>
                    </a:ext>
                  </a:extLst>
                </a:gridCol>
                <a:gridCol w="2627503">
                  <a:extLst>
                    <a:ext uri="{9D8B030D-6E8A-4147-A177-3AD203B41FA5}">
                      <a16:colId xmlns:a16="http://schemas.microsoft.com/office/drawing/2014/main" val="2633286804"/>
                    </a:ext>
                  </a:extLst>
                </a:gridCol>
                <a:gridCol w="903659">
                  <a:extLst>
                    <a:ext uri="{9D8B030D-6E8A-4147-A177-3AD203B41FA5}">
                      <a16:colId xmlns:a16="http://schemas.microsoft.com/office/drawing/2014/main" val="4058634520"/>
                    </a:ext>
                  </a:extLst>
                </a:gridCol>
                <a:gridCol w="904425">
                  <a:extLst>
                    <a:ext uri="{9D8B030D-6E8A-4147-A177-3AD203B41FA5}">
                      <a16:colId xmlns:a16="http://schemas.microsoft.com/office/drawing/2014/main" val="3046404060"/>
                    </a:ext>
                  </a:extLst>
                </a:gridCol>
                <a:gridCol w="904425">
                  <a:extLst>
                    <a:ext uri="{9D8B030D-6E8A-4147-A177-3AD203B41FA5}">
                      <a16:colId xmlns:a16="http://schemas.microsoft.com/office/drawing/2014/main" val="2026198176"/>
                    </a:ext>
                  </a:extLst>
                </a:gridCol>
              </a:tblGrid>
              <a:tr h="249824">
                <a:tc>
                  <a:txBody>
                    <a:bodyPr/>
                    <a:lstStyle/>
                    <a:p>
                      <a:pPr algn="just">
                        <a:lnSpc>
                          <a:spcPts val="1275"/>
                        </a:lnSpc>
                        <a:tabLst>
                          <a:tab pos="161925" algn="l"/>
                          <a:tab pos="234315" algn="l"/>
                          <a:tab pos="306070" algn="l"/>
                          <a:tab pos="234315" algn="l"/>
                          <a:tab pos="306070" algn="l"/>
                        </a:tabLst>
                      </a:pPr>
                      <a:r>
                        <a:rPr lang="en-GB" sz="900" spc="-10">
                          <a:effectLst/>
                          <a:latin typeface="FrankfurtGothic"/>
                          <a:ea typeface="Times New Roman" panose="02020603050405020304" pitchFamily="18" charset="0"/>
                          <a:cs typeface="Times New Roman" panose="02020603050405020304" pitchFamily="18" charset="0"/>
                        </a:rPr>
                        <a:t> </a:t>
                      </a:r>
                      <a:endParaRPr lang="da-DK" sz="900" spc="-10">
                        <a:effectLst/>
                        <a:latin typeface="FrankfurtGothic"/>
                        <a:ea typeface="Times New Roman" panose="02020603050405020304" pitchFamily="18" charset="0"/>
                        <a:cs typeface="Times New Roman" panose="02020603050405020304" pitchFamily="18" charset="0"/>
                      </a:endParaRPr>
                    </a:p>
                  </a:txBody>
                  <a:tcPr marL="68580" marR="68580" marT="17780" marB="17780">
                    <a:lnL>
                      <a:noFill/>
                    </a:lnL>
                    <a:lnR>
                      <a:noFill/>
                    </a:lnR>
                    <a:lnT w="12700" cap="flat" cmpd="sng" algn="ctr">
                      <a:solidFill>
                        <a:srgbClr val="7F9C90"/>
                      </a:solidFill>
                      <a:prstDash val="solid"/>
                      <a:round/>
                      <a:headEnd type="none" w="med" len="med"/>
                      <a:tailEnd type="none" w="med" len="med"/>
                    </a:lnT>
                    <a:lnB w="12700" cap="flat" cmpd="sng" algn="ctr">
                      <a:solidFill>
                        <a:srgbClr val="7F9C90"/>
                      </a:solidFill>
                      <a:prstDash val="solid"/>
                      <a:round/>
                      <a:headEnd type="none" w="med" len="med"/>
                      <a:tailEnd type="none" w="med" len="med"/>
                    </a:lnB>
                  </a:tcPr>
                </a:tc>
                <a:tc>
                  <a:txBody>
                    <a:bodyPr/>
                    <a:lstStyle/>
                    <a:p>
                      <a:pPr algn="just">
                        <a:lnSpc>
                          <a:spcPts val="1275"/>
                        </a:lnSpc>
                        <a:tabLst>
                          <a:tab pos="161925" algn="l"/>
                          <a:tab pos="234315" algn="l"/>
                          <a:tab pos="306070" algn="l"/>
                          <a:tab pos="234315" algn="l"/>
                          <a:tab pos="306070" algn="l"/>
                        </a:tabLst>
                      </a:pPr>
                      <a:r>
                        <a:rPr lang="en-GB" sz="900" spc="-10">
                          <a:effectLst/>
                          <a:latin typeface="FrankfurtGothic"/>
                          <a:ea typeface="Times New Roman" panose="02020603050405020304" pitchFamily="18" charset="0"/>
                          <a:cs typeface="Times New Roman" panose="02020603050405020304" pitchFamily="18" charset="0"/>
                        </a:rPr>
                        <a:t> </a:t>
                      </a:r>
                      <a:endParaRPr lang="da-DK" sz="900" spc="-10">
                        <a:effectLst/>
                        <a:latin typeface="FrankfurtGothic"/>
                        <a:ea typeface="Times New Roman" panose="02020603050405020304" pitchFamily="18" charset="0"/>
                        <a:cs typeface="Times New Roman" panose="02020603050405020304" pitchFamily="18" charset="0"/>
                      </a:endParaRPr>
                    </a:p>
                  </a:txBody>
                  <a:tcPr marL="68580" marR="68580" marT="17780" marB="17780">
                    <a:lnL>
                      <a:noFill/>
                    </a:lnL>
                    <a:lnR>
                      <a:noFill/>
                    </a:lnR>
                    <a:lnT w="12700" cap="flat" cmpd="sng" algn="ctr">
                      <a:solidFill>
                        <a:srgbClr val="7F9C90"/>
                      </a:solidFill>
                      <a:prstDash val="solid"/>
                      <a:round/>
                      <a:headEnd type="none" w="med" len="med"/>
                      <a:tailEnd type="none" w="med" len="med"/>
                    </a:lnT>
                    <a:lnB w="12700" cap="flat" cmpd="sng" algn="ctr">
                      <a:solidFill>
                        <a:srgbClr val="7F9C90"/>
                      </a:solidFill>
                      <a:prstDash val="solid"/>
                      <a:round/>
                      <a:headEnd type="none" w="med" len="med"/>
                      <a:tailEnd type="none" w="med" len="med"/>
                    </a:lnB>
                  </a:tcPr>
                </a:tc>
                <a:tc>
                  <a:txBody>
                    <a:bodyPr/>
                    <a:lstStyle/>
                    <a:p>
                      <a:pPr algn="ctr">
                        <a:lnSpc>
                          <a:spcPts val="1275"/>
                        </a:lnSpc>
                        <a:tabLst>
                          <a:tab pos="161925" algn="l"/>
                          <a:tab pos="234315" algn="l"/>
                          <a:tab pos="306070" algn="l"/>
                          <a:tab pos="234315" algn="l"/>
                          <a:tab pos="306070" algn="l"/>
                        </a:tabLst>
                      </a:pPr>
                      <a:r>
                        <a:rPr lang="en-GB" sz="900" spc="-10">
                          <a:effectLst/>
                          <a:latin typeface="FrankfurtGothic"/>
                          <a:ea typeface="Times New Roman" panose="02020603050405020304" pitchFamily="18" charset="0"/>
                          <a:cs typeface="Times New Roman" panose="02020603050405020304" pitchFamily="18" charset="0"/>
                        </a:rPr>
                        <a:t>Inflow</a:t>
                      </a:r>
                      <a:endParaRPr lang="da-DK" sz="900" spc="-10">
                        <a:effectLst/>
                        <a:latin typeface="FrankfurtGothic"/>
                        <a:ea typeface="Times New Roman" panose="02020603050405020304" pitchFamily="18" charset="0"/>
                        <a:cs typeface="Times New Roman" panose="02020603050405020304" pitchFamily="18" charset="0"/>
                      </a:endParaRPr>
                    </a:p>
                  </a:txBody>
                  <a:tcPr marL="68580" marR="68580" marT="17780" marB="17780">
                    <a:lnL>
                      <a:noFill/>
                    </a:lnL>
                    <a:lnR>
                      <a:noFill/>
                    </a:lnR>
                    <a:lnT w="12700" cap="flat" cmpd="sng" algn="ctr">
                      <a:solidFill>
                        <a:srgbClr val="7F9C90"/>
                      </a:solidFill>
                      <a:prstDash val="solid"/>
                      <a:round/>
                      <a:headEnd type="none" w="med" len="med"/>
                      <a:tailEnd type="none" w="med" len="med"/>
                    </a:lnT>
                    <a:lnB w="12700" cap="flat" cmpd="sng" algn="ctr">
                      <a:solidFill>
                        <a:srgbClr val="7F9C90"/>
                      </a:solidFill>
                      <a:prstDash val="solid"/>
                      <a:round/>
                      <a:headEnd type="none" w="med" len="med"/>
                      <a:tailEnd type="none" w="med" len="med"/>
                    </a:lnB>
                  </a:tcPr>
                </a:tc>
                <a:tc>
                  <a:txBody>
                    <a:bodyPr/>
                    <a:lstStyle/>
                    <a:p>
                      <a:pPr algn="ctr">
                        <a:lnSpc>
                          <a:spcPts val="1275"/>
                        </a:lnSpc>
                        <a:tabLst>
                          <a:tab pos="161925" algn="l"/>
                          <a:tab pos="234315" algn="l"/>
                          <a:tab pos="306070" algn="l"/>
                          <a:tab pos="234315" algn="l"/>
                          <a:tab pos="306070" algn="l"/>
                        </a:tabLst>
                      </a:pPr>
                      <a:r>
                        <a:rPr lang="en-GB" sz="900" spc="-10">
                          <a:effectLst/>
                          <a:latin typeface="FrankfurtGothic"/>
                          <a:ea typeface="Times New Roman" panose="02020603050405020304" pitchFamily="18" charset="0"/>
                          <a:cs typeface="Times New Roman" panose="02020603050405020304" pitchFamily="18" charset="0"/>
                        </a:rPr>
                        <a:t>Outflow</a:t>
                      </a:r>
                      <a:endParaRPr lang="da-DK" sz="900" spc="-10">
                        <a:effectLst/>
                        <a:latin typeface="FrankfurtGothic"/>
                        <a:ea typeface="Times New Roman" panose="02020603050405020304" pitchFamily="18" charset="0"/>
                        <a:cs typeface="Times New Roman" panose="02020603050405020304" pitchFamily="18" charset="0"/>
                      </a:endParaRPr>
                    </a:p>
                  </a:txBody>
                  <a:tcPr marL="68580" marR="68580" marT="17780" marB="17780">
                    <a:lnL>
                      <a:noFill/>
                    </a:lnL>
                    <a:lnR>
                      <a:noFill/>
                    </a:lnR>
                    <a:lnT w="12700" cap="flat" cmpd="sng" algn="ctr">
                      <a:solidFill>
                        <a:srgbClr val="7F9C90"/>
                      </a:solidFill>
                      <a:prstDash val="solid"/>
                      <a:round/>
                      <a:headEnd type="none" w="med" len="med"/>
                      <a:tailEnd type="none" w="med" len="med"/>
                    </a:lnT>
                    <a:lnB w="12700" cap="flat" cmpd="sng" algn="ctr">
                      <a:solidFill>
                        <a:srgbClr val="7F9C90"/>
                      </a:solidFill>
                      <a:prstDash val="solid"/>
                      <a:round/>
                      <a:headEnd type="none" w="med" len="med"/>
                      <a:tailEnd type="none" w="med" len="med"/>
                    </a:lnB>
                  </a:tcPr>
                </a:tc>
                <a:tc>
                  <a:txBody>
                    <a:bodyPr/>
                    <a:lstStyle/>
                    <a:p>
                      <a:pPr algn="ctr">
                        <a:lnSpc>
                          <a:spcPts val="1275"/>
                        </a:lnSpc>
                        <a:tabLst>
                          <a:tab pos="161925" algn="l"/>
                          <a:tab pos="234315" algn="l"/>
                          <a:tab pos="306070" algn="l"/>
                          <a:tab pos="234315" algn="l"/>
                          <a:tab pos="306070" algn="l"/>
                        </a:tabLst>
                      </a:pPr>
                      <a:r>
                        <a:rPr lang="en-GB" sz="900" spc="-10">
                          <a:effectLst/>
                          <a:latin typeface="FrankfurtGothic"/>
                          <a:ea typeface="Times New Roman" panose="02020603050405020304" pitchFamily="18" charset="0"/>
                          <a:cs typeface="Times New Roman" panose="02020603050405020304" pitchFamily="18" charset="0"/>
                        </a:rPr>
                        <a:t>Net</a:t>
                      </a:r>
                      <a:endParaRPr lang="da-DK" sz="900" spc="-10">
                        <a:effectLst/>
                        <a:latin typeface="FrankfurtGothic"/>
                        <a:ea typeface="Times New Roman" panose="02020603050405020304" pitchFamily="18" charset="0"/>
                        <a:cs typeface="Times New Roman" panose="02020603050405020304" pitchFamily="18" charset="0"/>
                      </a:endParaRPr>
                    </a:p>
                  </a:txBody>
                  <a:tcPr marL="68580" marR="68580" marT="17780" marB="17780">
                    <a:lnL>
                      <a:noFill/>
                    </a:lnL>
                    <a:lnR>
                      <a:noFill/>
                    </a:lnR>
                    <a:lnT w="12700" cap="flat" cmpd="sng" algn="ctr">
                      <a:solidFill>
                        <a:srgbClr val="7F9C90"/>
                      </a:solidFill>
                      <a:prstDash val="solid"/>
                      <a:round/>
                      <a:headEnd type="none" w="med" len="med"/>
                      <a:tailEnd type="none" w="med" len="med"/>
                    </a:lnT>
                    <a:lnB w="12700" cap="flat" cmpd="sng" algn="ctr">
                      <a:solidFill>
                        <a:srgbClr val="7F9C90"/>
                      </a:solidFill>
                      <a:prstDash val="solid"/>
                      <a:round/>
                      <a:headEnd type="none" w="med" len="med"/>
                      <a:tailEnd type="none" w="med" len="med"/>
                    </a:lnB>
                  </a:tcPr>
                </a:tc>
                <a:extLst>
                  <a:ext uri="{0D108BD9-81ED-4DB2-BD59-A6C34878D82A}">
                    <a16:rowId xmlns:a16="http://schemas.microsoft.com/office/drawing/2014/main" val="258367556"/>
                  </a:ext>
                </a:extLst>
              </a:tr>
              <a:tr h="249824">
                <a:tc>
                  <a:txBody>
                    <a:bodyPr/>
                    <a:lstStyle/>
                    <a:p>
                      <a:pPr algn="just">
                        <a:lnSpc>
                          <a:spcPts val="1275"/>
                        </a:lnSpc>
                        <a:tabLst>
                          <a:tab pos="161925" algn="l"/>
                          <a:tab pos="234315" algn="l"/>
                          <a:tab pos="306070" algn="l"/>
                          <a:tab pos="234315" algn="l"/>
                          <a:tab pos="306070" algn="l"/>
                        </a:tabLst>
                      </a:pPr>
                      <a:r>
                        <a:rPr lang="en-GB" sz="900" spc="-10">
                          <a:effectLst/>
                          <a:latin typeface="FrankfurtGothic"/>
                          <a:ea typeface="Times New Roman" panose="02020603050405020304" pitchFamily="18" charset="0"/>
                          <a:cs typeface="Times New Roman" panose="02020603050405020304" pitchFamily="18" charset="0"/>
                        </a:rPr>
                        <a:t>1</a:t>
                      </a:r>
                      <a:endParaRPr lang="da-DK" sz="900" spc="-10">
                        <a:effectLst/>
                        <a:latin typeface="FrankfurtGothic"/>
                        <a:ea typeface="Times New Roman" panose="02020603050405020304" pitchFamily="18" charset="0"/>
                        <a:cs typeface="Times New Roman" panose="02020603050405020304" pitchFamily="18" charset="0"/>
                      </a:endParaRPr>
                    </a:p>
                  </a:txBody>
                  <a:tcPr marL="68580" marR="68580" marT="17780" marB="17780">
                    <a:lnL>
                      <a:noFill/>
                    </a:lnL>
                    <a:lnR>
                      <a:noFill/>
                    </a:lnR>
                    <a:lnT w="12700" cap="flat" cmpd="sng" algn="ctr">
                      <a:solidFill>
                        <a:srgbClr val="7F9C90"/>
                      </a:solidFill>
                      <a:prstDash val="solid"/>
                      <a:round/>
                      <a:headEnd type="none" w="med" len="med"/>
                      <a:tailEnd type="none" w="med" len="med"/>
                    </a:lnT>
                    <a:lnB>
                      <a:noFill/>
                    </a:lnB>
                  </a:tcPr>
                </a:tc>
                <a:tc>
                  <a:txBody>
                    <a:bodyPr/>
                    <a:lstStyle/>
                    <a:p>
                      <a:pPr algn="just">
                        <a:lnSpc>
                          <a:spcPts val="1275"/>
                        </a:lnSpc>
                        <a:tabLst>
                          <a:tab pos="161925" algn="l"/>
                          <a:tab pos="234315" algn="l"/>
                          <a:tab pos="306070" algn="l"/>
                          <a:tab pos="234315" algn="l"/>
                          <a:tab pos="306070" algn="l"/>
                        </a:tabLst>
                      </a:pPr>
                      <a:r>
                        <a:rPr lang="en-GB" sz="900" spc="-10">
                          <a:effectLst/>
                          <a:latin typeface="FrankfurtGothic"/>
                          <a:ea typeface="Times New Roman" panose="02020603050405020304" pitchFamily="18" charset="0"/>
                          <a:cs typeface="Times New Roman" panose="02020603050405020304" pitchFamily="18" charset="0"/>
                        </a:rPr>
                        <a:t>Goods</a:t>
                      </a:r>
                      <a:endParaRPr lang="da-DK" sz="900" spc="-10">
                        <a:effectLst/>
                        <a:latin typeface="FrankfurtGothic"/>
                        <a:ea typeface="Times New Roman" panose="02020603050405020304" pitchFamily="18" charset="0"/>
                        <a:cs typeface="Times New Roman" panose="02020603050405020304" pitchFamily="18" charset="0"/>
                      </a:endParaRPr>
                    </a:p>
                  </a:txBody>
                  <a:tcPr marL="0" marR="68580" marT="17780" marB="17780">
                    <a:lnL>
                      <a:noFill/>
                    </a:lnL>
                    <a:lnR>
                      <a:noFill/>
                    </a:lnR>
                    <a:lnT w="12700" cap="flat" cmpd="sng" algn="ctr">
                      <a:solidFill>
                        <a:srgbClr val="7F9C90"/>
                      </a:solidFill>
                      <a:prstDash val="solid"/>
                      <a:round/>
                      <a:headEnd type="none" w="med" len="med"/>
                      <a:tailEnd type="none" w="med" len="med"/>
                    </a:lnT>
                    <a:lnB>
                      <a:noFill/>
                    </a:lnB>
                  </a:tcPr>
                </a:tc>
                <a:tc>
                  <a:txBody>
                    <a:bodyPr/>
                    <a:lstStyle/>
                    <a:p>
                      <a:pPr algn="ctr">
                        <a:lnSpc>
                          <a:spcPts val="1275"/>
                        </a:lnSpc>
                        <a:tabLst>
                          <a:tab pos="161925" algn="l"/>
                          <a:tab pos="234315" algn="l"/>
                          <a:tab pos="306070" algn="l"/>
                          <a:tab pos="234315" algn="l"/>
                          <a:tab pos="306070" algn="l"/>
                          <a:tab pos="471170" algn="dec"/>
                        </a:tabLst>
                      </a:pPr>
                      <a:r>
                        <a:rPr lang="en-GB" sz="900" spc="-10">
                          <a:effectLst/>
                          <a:latin typeface="FrankfurtGothic"/>
                          <a:ea typeface="Times New Roman" panose="02020603050405020304" pitchFamily="18" charset="0"/>
                          <a:cs typeface="Times New Roman" panose="02020603050405020304" pitchFamily="18" charset="0"/>
                        </a:rPr>
                        <a:t>804.7</a:t>
                      </a:r>
                      <a:endParaRPr lang="da-DK" sz="900" spc="-10">
                        <a:effectLst/>
                        <a:latin typeface="FrankfurtGothic"/>
                        <a:ea typeface="Times New Roman" panose="02020603050405020304" pitchFamily="18" charset="0"/>
                        <a:cs typeface="Times New Roman" panose="02020603050405020304" pitchFamily="18" charset="0"/>
                      </a:endParaRPr>
                    </a:p>
                  </a:txBody>
                  <a:tcPr marL="68580" marR="68580" marT="17780" marB="17780">
                    <a:lnL>
                      <a:noFill/>
                    </a:lnL>
                    <a:lnR>
                      <a:noFill/>
                    </a:lnR>
                    <a:lnT w="12700" cap="flat" cmpd="sng" algn="ctr">
                      <a:solidFill>
                        <a:srgbClr val="7F9C90"/>
                      </a:solidFill>
                      <a:prstDash val="solid"/>
                      <a:round/>
                      <a:headEnd type="none" w="med" len="med"/>
                      <a:tailEnd type="none" w="med" len="med"/>
                    </a:lnT>
                    <a:lnB>
                      <a:noFill/>
                    </a:lnB>
                  </a:tcPr>
                </a:tc>
                <a:tc>
                  <a:txBody>
                    <a:bodyPr/>
                    <a:lstStyle/>
                    <a:p>
                      <a:pPr algn="ctr">
                        <a:lnSpc>
                          <a:spcPts val="1275"/>
                        </a:lnSpc>
                        <a:tabLst>
                          <a:tab pos="161925" algn="l"/>
                          <a:tab pos="234315" algn="l"/>
                          <a:tab pos="306070" algn="l"/>
                          <a:tab pos="234315" algn="l"/>
                          <a:tab pos="306070" algn="l"/>
                          <a:tab pos="471170" algn="dec"/>
                        </a:tabLst>
                      </a:pPr>
                      <a:r>
                        <a:rPr lang="en-GB" sz="900" spc="-10">
                          <a:effectLst/>
                          <a:latin typeface="FrankfurtGothic"/>
                          <a:ea typeface="Times New Roman" panose="02020603050405020304" pitchFamily="18" charset="0"/>
                          <a:cs typeface="Times New Roman" panose="02020603050405020304" pitchFamily="18" charset="0"/>
                        </a:rPr>
                        <a:t>683.3</a:t>
                      </a:r>
                      <a:endParaRPr lang="da-DK" sz="900" spc="-10">
                        <a:effectLst/>
                        <a:latin typeface="FrankfurtGothic"/>
                        <a:ea typeface="Times New Roman" panose="02020603050405020304" pitchFamily="18" charset="0"/>
                        <a:cs typeface="Times New Roman" panose="02020603050405020304" pitchFamily="18" charset="0"/>
                      </a:endParaRPr>
                    </a:p>
                  </a:txBody>
                  <a:tcPr marL="68580" marR="68580" marT="17780" marB="17780">
                    <a:lnL>
                      <a:noFill/>
                    </a:lnL>
                    <a:lnR>
                      <a:noFill/>
                    </a:lnR>
                    <a:lnT w="12700" cap="flat" cmpd="sng" algn="ctr">
                      <a:solidFill>
                        <a:srgbClr val="7F9C90"/>
                      </a:solidFill>
                      <a:prstDash val="solid"/>
                      <a:round/>
                      <a:headEnd type="none" w="med" len="med"/>
                      <a:tailEnd type="none" w="med" len="med"/>
                    </a:lnT>
                    <a:lnB>
                      <a:noFill/>
                    </a:lnB>
                  </a:tcPr>
                </a:tc>
                <a:tc>
                  <a:txBody>
                    <a:bodyPr/>
                    <a:lstStyle/>
                    <a:p>
                      <a:pPr algn="just">
                        <a:lnSpc>
                          <a:spcPts val="1275"/>
                        </a:lnSpc>
                        <a:tabLst>
                          <a:tab pos="161925" algn="l"/>
                          <a:tab pos="234315" algn="l"/>
                          <a:tab pos="306070" algn="l"/>
                          <a:tab pos="450215" algn="dec"/>
                        </a:tabLst>
                      </a:pPr>
                      <a:r>
                        <a:rPr lang="en-GB" sz="900" spc="-10">
                          <a:effectLst/>
                          <a:latin typeface="FrankfurtGothic"/>
                          <a:ea typeface="Times New Roman" panose="02020603050405020304" pitchFamily="18" charset="0"/>
                          <a:cs typeface="Times New Roman" panose="02020603050405020304" pitchFamily="18" charset="0"/>
                        </a:rPr>
                        <a:t>121.4</a:t>
                      </a:r>
                      <a:endParaRPr lang="da-DK" sz="900" spc="-10">
                        <a:effectLst/>
                        <a:latin typeface="FrankfurtGothic"/>
                        <a:ea typeface="Times New Roman" panose="02020603050405020304" pitchFamily="18" charset="0"/>
                        <a:cs typeface="Times New Roman" panose="02020603050405020304" pitchFamily="18" charset="0"/>
                      </a:endParaRPr>
                    </a:p>
                  </a:txBody>
                  <a:tcPr marL="68580" marR="68580" marT="17780" marB="17780">
                    <a:lnL>
                      <a:noFill/>
                    </a:lnL>
                    <a:lnR>
                      <a:noFill/>
                    </a:lnR>
                    <a:lnT w="12700" cap="flat" cmpd="sng" algn="ctr">
                      <a:solidFill>
                        <a:srgbClr val="7F9C90"/>
                      </a:solidFill>
                      <a:prstDash val="solid"/>
                      <a:round/>
                      <a:headEnd type="none" w="med" len="med"/>
                      <a:tailEnd type="none" w="med" len="med"/>
                    </a:lnT>
                    <a:lnB>
                      <a:noFill/>
                    </a:lnB>
                  </a:tcPr>
                </a:tc>
                <a:extLst>
                  <a:ext uri="{0D108BD9-81ED-4DB2-BD59-A6C34878D82A}">
                    <a16:rowId xmlns:a16="http://schemas.microsoft.com/office/drawing/2014/main" val="184792163"/>
                  </a:ext>
                </a:extLst>
              </a:tr>
              <a:tr h="249824">
                <a:tc>
                  <a:txBody>
                    <a:bodyPr/>
                    <a:lstStyle/>
                    <a:p>
                      <a:pPr algn="just">
                        <a:lnSpc>
                          <a:spcPts val="1275"/>
                        </a:lnSpc>
                        <a:tabLst>
                          <a:tab pos="161925" algn="l"/>
                          <a:tab pos="234315" algn="l"/>
                          <a:tab pos="306070" algn="l"/>
                          <a:tab pos="234315" algn="l"/>
                          <a:tab pos="306070" algn="l"/>
                        </a:tabLst>
                      </a:pPr>
                      <a:r>
                        <a:rPr lang="en-GB" sz="900" spc="-10">
                          <a:effectLst/>
                          <a:latin typeface="FrankfurtGothic"/>
                          <a:ea typeface="Times New Roman" panose="02020603050405020304" pitchFamily="18" charset="0"/>
                          <a:cs typeface="Times New Roman" panose="02020603050405020304" pitchFamily="18" charset="0"/>
                        </a:rPr>
                        <a:t>2</a:t>
                      </a:r>
                      <a:endParaRPr lang="da-DK" sz="900" spc="-10">
                        <a:effectLst/>
                        <a:latin typeface="FrankfurtGothic"/>
                        <a:ea typeface="Times New Roman" panose="02020603050405020304" pitchFamily="18" charset="0"/>
                        <a:cs typeface="Times New Roman" panose="02020603050405020304" pitchFamily="18" charset="0"/>
                      </a:endParaRPr>
                    </a:p>
                  </a:txBody>
                  <a:tcPr marL="68580" marR="68580" marT="17780" marB="17780">
                    <a:lnL>
                      <a:noFill/>
                    </a:lnL>
                    <a:lnR>
                      <a:noFill/>
                    </a:lnR>
                    <a:lnT>
                      <a:noFill/>
                    </a:lnT>
                    <a:lnB>
                      <a:noFill/>
                    </a:lnB>
                  </a:tcPr>
                </a:tc>
                <a:tc>
                  <a:txBody>
                    <a:bodyPr/>
                    <a:lstStyle/>
                    <a:p>
                      <a:pPr algn="just">
                        <a:lnSpc>
                          <a:spcPts val="1275"/>
                        </a:lnSpc>
                        <a:tabLst>
                          <a:tab pos="161925" algn="l"/>
                          <a:tab pos="234315" algn="l"/>
                          <a:tab pos="306070" algn="l"/>
                          <a:tab pos="234315" algn="l"/>
                          <a:tab pos="306070" algn="l"/>
                        </a:tabLst>
                      </a:pPr>
                      <a:r>
                        <a:rPr lang="en-GB" sz="900" spc="-10">
                          <a:effectLst/>
                          <a:latin typeface="FrankfurtGothic"/>
                          <a:ea typeface="Times New Roman" panose="02020603050405020304" pitchFamily="18" charset="0"/>
                          <a:cs typeface="Times New Roman" panose="02020603050405020304" pitchFamily="18" charset="0"/>
                        </a:rPr>
                        <a:t>Services</a:t>
                      </a:r>
                      <a:endParaRPr lang="da-DK" sz="900" spc="-10">
                        <a:effectLst/>
                        <a:latin typeface="FrankfurtGothic"/>
                        <a:ea typeface="Times New Roman" panose="02020603050405020304" pitchFamily="18" charset="0"/>
                        <a:cs typeface="Times New Roman" panose="02020603050405020304" pitchFamily="18" charset="0"/>
                      </a:endParaRPr>
                    </a:p>
                  </a:txBody>
                  <a:tcPr marL="0" marR="68580" marT="17780" marB="17780">
                    <a:lnL>
                      <a:noFill/>
                    </a:lnL>
                    <a:lnR>
                      <a:noFill/>
                    </a:lnR>
                    <a:lnT>
                      <a:noFill/>
                    </a:lnT>
                    <a:lnB>
                      <a:noFill/>
                    </a:lnB>
                  </a:tcPr>
                </a:tc>
                <a:tc>
                  <a:txBody>
                    <a:bodyPr/>
                    <a:lstStyle/>
                    <a:p>
                      <a:pPr algn="ctr">
                        <a:lnSpc>
                          <a:spcPts val="1275"/>
                        </a:lnSpc>
                        <a:tabLst>
                          <a:tab pos="161925" algn="l"/>
                          <a:tab pos="234315" algn="l"/>
                          <a:tab pos="306070" algn="l"/>
                          <a:tab pos="234315" algn="l"/>
                          <a:tab pos="306070" algn="l"/>
                          <a:tab pos="471170" algn="dec"/>
                        </a:tabLst>
                      </a:pPr>
                      <a:r>
                        <a:rPr lang="en-GB" sz="900" spc="-10">
                          <a:effectLst/>
                          <a:latin typeface="FrankfurtGothic"/>
                          <a:ea typeface="Times New Roman" panose="02020603050405020304" pitchFamily="18" charset="0"/>
                          <a:cs typeface="Times New Roman" panose="02020603050405020304" pitchFamily="18" charset="0"/>
                        </a:rPr>
                        <a:t>557.1</a:t>
                      </a:r>
                      <a:endParaRPr lang="da-DK" sz="900" spc="-10">
                        <a:effectLst/>
                        <a:latin typeface="FrankfurtGothic"/>
                        <a:ea typeface="Times New Roman" panose="02020603050405020304" pitchFamily="18" charset="0"/>
                        <a:cs typeface="Times New Roman" panose="02020603050405020304" pitchFamily="18" charset="0"/>
                      </a:endParaRPr>
                    </a:p>
                  </a:txBody>
                  <a:tcPr marL="68580" marR="68580" marT="17780" marB="17780">
                    <a:lnL>
                      <a:noFill/>
                    </a:lnL>
                    <a:lnR>
                      <a:noFill/>
                    </a:lnR>
                    <a:lnT>
                      <a:noFill/>
                    </a:lnT>
                    <a:lnB>
                      <a:noFill/>
                    </a:lnB>
                  </a:tcPr>
                </a:tc>
                <a:tc>
                  <a:txBody>
                    <a:bodyPr/>
                    <a:lstStyle/>
                    <a:p>
                      <a:pPr algn="ctr">
                        <a:lnSpc>
                          <a:spcPts val="1275"/>
                        </a:lnSpc>
                        <a:tabLst>
                          <a:tab pos="161925" algn="l"/>
                          <a:tab pos="234315" algn="l"/>
                          <a:tab pos="306070" algn="l"/>
                          <a:tab pos="234315" algn="l"/>
                          <a:tab pos="306070" algn="l"/>
                          <a:tab pos="471170" algn="dec"/>
                        </a:tabLst>
                      </a:pPr>
                      <a:r>
                        <a:rPr lang="en-GB" sz="900" spc="-10">
                          <a:effectLst/>
                          <a:latin typeface="FrankfurtGothic"/>
                          <a:ea typeface="Times New Roman" panose="02020603050405020304" pitchFamily="18" charset="0"/>
                          <a:cs typeface="Times New Roman" panose="02020603050405020304" pitchFamily="18" charset="0"/>
                        </a:rPr>
                        <a:t>506.8</a:t>
                      </a:r>
                      <a:endParaRPr lang="da-DK" sz="900" spc="-10">
                        <a:effectLst/>
                        <a:latin typeface="FrankfurtGothic"/>
                        <a:ea typeface="Times New Roman" panose="02020603050405020304" pitchFamily="18" charset="0"/>
                        <a:cs typeface="Times New Roman" panose="02020603050405020304" pitchFamily="18" charset="0"/>
                      </a:endParaRPr>
                    </a:p>
                  </a:txBody>
                  <a:tcPr marL="68580" marR="68580" marT="17780" marB="17780">
                    <a:lnL>
                      <a:noFill/>
                    </a:lnL>
                    <a:lnR>
                      <a:noFill/>
                    </a:lnR>
                    <a:lnT>
                      <a:noFill/>
                    </a:lnT>
                    <a:lnB>
                      <a:noFill/>
                    </a:lnB>
                  </a:tcPr>
                </a:tc>
                <a:tc>
                  <a:txBody>
                    <a:bodyPr/>
                    <a:lstStyle/>
                    <a:p>
                      <a:pPr algn="just">
                        <a:lnSpc>
                          <a:spcPts val="1275"/>
                        </a:lnSpc>
                        <a:tabLst>
                          <a:tab pos="161925" algn="l"/>
                          <a:tab pos="234315" algn="l"/>
                          <a:tab pos="306070" algn="l"/>
                          <a:tab pos="450215" algn="dec"/>
                        </a:tabLst>
                      </a:pPr>
                      <a:r>
                        <a:rPr lang="en-GB" sz="900" spc="-10">
                          <a:effectLst/>
                          <a:latin typeface="FrankfurtGothic"/>
                          <a:ea typeface="Times New Roman" panose="02020603050405020304" pitchFamily="18" charset="0"/>
                          <a:cs typeface="Times New Roman" panose="02020603050405020304" pitchFamily="18" charset="0"/>
                        </a:rPr>
                        <a:t>50.2</a:t>
                      </a:r>
                      <a:endParaRPr lang="da-DK" sz="900" spc="-10">
                        <a:effectLst/>
                        <a:latin typeface="FrankfurtGothic"/>
                        <a:ea typeface="Times New Roman" panose="02020603050405020304" pitchFamily="18" charset="0"/>
                        <a:cs typeface="Times New Roman" panose="02020603050405020304" pitchFamily="18" charset="0"/>
                      </a:endParaRPr>
                    </a:p>
                  </a:txBody>
                  <a:tcPr marL="68580" marR="68580" marT="17780" marB="17780">
                    <a:lnL>
                      <a:noFill/>
                    </a:lnL>
                    <a:lnR>
                      <a:noFill/>
                    </a:lnR>
                    <a:lnT>
                      <a:noFill/>
                    </a:lnT>
                    <a:lnB>
                      <a:noFill/>
                    </a:lnB>
                  </a:tcPr>
                </a:tc>
                <a:extLst>
                  <a:ext uri="{0D108BD9-81ED-4DB2-BD59-A6C34878D82A}">
                    <a16:rowId xmlns:a16="http://schemas.microsoft.com/office/drawing/2014/main" val="2182259626"/>
                  </a:ext>
                </a:extLst>
              </a:tr>
              <a:tr h="249824">
                <a:tc>
                  <a:txBody>
                    <a:bodyPr/>
                    <a:lstStyle/>
                    <a:p>
                      <a:pPr algn="just">
                        <a:lnSpc>
                          <a:spcPts val="1275"/>
                        </a:lnSpc>
                        <a:tabLst>
                          <a:tab pos="161925" algn="l"/>
                          <a:tab pos="234315" algn="l"/>
                          <a:tab pos="306070" algn="l"/>
                          <a:tab pos="234315" algn="l"/>
                          <a:tab pos="306070" algn="l"/>
                        </a:tabLst>
                      </a:pPr>
                      <a:r>
                        <a:rPr lang="en-GB" sz="900" spc="-10">
                          <a:effectLst/>
                          <a:latin typeface="FrankfurtGothic"/>
                          <a:ea typeface="Times New Roman" panose="02020603050405020304" pitchFamily="18" charset="0"/>
                          <a:cs typeface="Times New Roman" panose="02020603050405020304" pitchFamily="18" charset="0"/>
                        </a:rPr>
                        <a:t>3</a:t>
                      </a:r>
                      <a:endParaRPr lang="da-DK" sz="900" spc="-10">
                        <a:effectLst/>
                        <a:latin typeface="FrankfurtGothic"/>
                        <a:ea typeface="Times New Roman" panose="02020603050405020304" pitchFamily="18" charset="0"/>
                        <a:cs typeface="Times New Roman" panose="02020603050405020304" pitchFamily="18" charset="0"/>
                      </a:endParaRPr>
                    </a:p>
                  </a:txBody>
                  <a:tcPr marL="68580" marR="68580" marT="17780" marB="17780">
                    <a:lnL>
                      <a:noFill/>
                    </a:lnL>
                    <a:lnR>
                      <a:noFill/>
                    </a:lnR>
                    <a:lnT>
                      <a:noFill/>
                    </a:lnT>
                    <a:lnB>
                      <a:noFill/>
                    </a:lnB>
                  </a:tcPr>
                </a:tc>
                <a:tc>
                  <a:txBody>
                    <a:bodyPr/>
                    <a:lstStyle/>
                    <a:p>
                      <a:pPr algn="just">
                        <a:lnSpc>
                          <a:spcPts val="1275"/>
                        </a:lnSpc>
                        <a:tabLst>
                          <a:tab pos="161925" algn="l"/>
                          <a:tab pos="234315" algn="l"/>
                          <a:tab pos="306070" algn="l"/>
                          <a:tab pos="234315" algn="l"/>
                          <a:tab pos="306070" algn="l"/>
                        </a:tabLst>
                      </a:pPr>
                      <a:r>
                        <a:rPr lang="en-GB" sz="900" spc="-10">
                          <a:effectLst/>
                          <a:latin typeface="FrankfurtGothic"/>
                          <a:ea typeface="Times New Roman" panose="02020603050405020304" pitchFamily="18" charset="0"/>
                          <a:cs typeface="Times New Roman" panose="02020603050405020304" pitchFamily="18" charset="0"/>
                        </a:rPr>
                        <a:t>Factor payments, transfers, etc.</a:t>
                      </a:r>
                      <a:endParaRPr lang="da-DK" sz="900" spc="-10">
                        <a:effectLst/>
                        <a:latin typeface="FrankfurtGothic"/>
                        <a:ea typeface="Times New Roman" panose="02020603050405020304" pitchFamily="18" charset="0"/>
                        <a:cs typeface="Times New Roman" panose="02020603050405020304" pitchFamily="18" charset="0"/>
                      </a:endParaRPr>
                    </a:p>
                  </a:txBody>
                  <a:tcPr marL="0" marR="68580" marT="17780" marB="17780">
                    <a:lnL>
                      <a:noFill/>
                    </a:lnL>
                    <a:lnR>
                      <a:noFill/>
                    </a:lnR>
                    <a:lnT>
                      <a:noFill/>
                    </a:lnT>
                    <a:lnB>
                      <a:noFill/>
                    </a:lnB>
                  </a:tcPr>
                </a:tc>
                <a:tc>
                  <a:txBody>
                    <a:bodyPr/>
                    <a:lstStyle/>
                    <a:p>
                      <a:pPr algn="ctr">
                        <a:lnSpc>
                          <a:spcPts val="1275"/>
                        </a:lnSpc>
                        <a:tabLst>
                          <a:tab pos="161925" algn="l"/>
                          <a:tab pos="234315" algn="l"/>
                          <a:tab pos="306070" algn="l"/>
                          <a:tab pos="234315" algn="l"/>
                          <a:tab pos="306070" algn="l"/>
                          <a:tab pos="471170" algn="dec"/>
                        </a:tabLst>
                      </a:pPr>
                      <a:r>
                        <a:rPr lang="en-GB" sz="900" spc="-10">
                          <a:effectLst/>
                          <a:latin typeface="FrankfurtGothic"/>
                          <a:ea typeface="Times New Roman" panose="02020603050405020304" pitchFamily="18" charset="0"/>
                          <a:cs typeface="Times New Roman" panose="02020603050405020304" pitchFamily="18" charset="0"/>
                        </a:rPr>
                        <a:t>234.2</a:t>
                      </a:r>
                      <a:endParaRPr lang="da-DK" sz="900" spc="-10">
                        <a:effectLst/>
                        <a:latin typeface="FrankfurtGothic"/>
                        <a:ea typeface="Times New Roman" panose="02020603050405020304" pitchFamily="18" charset="0"/>
                        <a:cs typeface="Times New Roman" panose="02020603050405020304" pitchFamily="18" charset="0"/>
                      </a:endParaRPr>
                    </a:p>
                  </a:txBody>
                  <a:tcPr marL="68580" marR="68580" marT="17780" marB="17780">
                    <a:lnL>
                      <a:noFill/>
                    </a:lnL>
                    <a:lnR>
                      <a:noFill/>
                    </a:lnR>
                    <a:lnT>
                      <a:noFill/>
                    </a:lnT>
                    <a:lnB>
                      <a:noFill/>
                    </a:lnB>
                  </a:tcPr>
                </a:tc>
                <a:tc>
                  <a:txBody>
                    <a:bodyPr/>
                    <a:lstStyle/>
                    <a:p>
                      <a:pPr algn="ctr">
                        <a:lnSpc>
                          <a:spcPts val="1275"/>
                        </a:lnSpc>
                        <a:tabLst>
                          <a:tab pos="161925" algn="l"/>
                          <a:tab pos="234315" algn="l"/>
                          <a:tab pos="306070" algn="l"/>
                          <a:tab pos="234315" algn="l"/>
                          <a:tab pos="306070" algn="l"/>
                          <a:tab pos="471170" algn="dec"/>
                        </a:tabLst>
                      </a:pPr>
                      <a:r>
                        <a:rPr lang="en-GB" sz="900" spc="-10">
                          <a:effectLst/>
                          <a:latin typeface="FrankfurtGothic"/>
                          <a:ea typeface="Times New Roman" panose="02020603050405020304" pitchFamily="18" charset="0"/>
                          <a:cs typeface="Times New Roman" panose="02020603050405020304" pitchFamily="18" charset="0"/>
                        </a:rPr>
                        <a:t>199.0</a:t>
                      </a:r>
                      <a:endParaRPr lang="da-DK" sz="900" spc="-10">
                        <a:effectLst/>
                        <a:latin typeface="FrankfurtGothic"/>
                        <a:ea typeface="Times New Roman" panose="02020603050405020304" pitchFamily="18" charset="0"/>
                        <a:cs typeface="Times New Roman" panose="02020603050405020304" pitchFamily="18" charset="0"/>
                      </a:endParaRPr>
                    </a:p>
                  </a:txBody>
                  <a:tcPr marL="68580" marR="68580" marT="17780" marB="17780">
                    <a:lnL>
                      <a:noFill/>
                    </a:lnL>
                    <a:lnR>
                      <a:noFill/>
                    </a:lnR>
                    <a:lnT>
                      <a:noFill/>
                    </a:lnT>
                    <a:lnB>
                      <a:noFill/>
                    </a:lnB>
                  </a:tcPr>
                </a:tc>
                <a:tc>
                  <a:txBody>
                    <a:bodyPr/>
                    <a:lstStyle/>
                    <a:p>
                      <a:pPr algn="just">
                        <a:lnSpc>
                          <a:spcPts val="1275"/>
                        </a:lnSpc>
                        <a:tabLst>
                          <a:tab pos="161925" algn="l"/>
                          <a:tab pos="234315" algn="l"/>
                          <a:tab pos="306070" algn="l"/>
                          <a:tab pos="450215" algn="dec"/>
                        </a:tabLst>
                      </a:pPr>
                      <a:r>
                        <a:rPr lang="en-GB" sz="900" spc="-10">
                          <a:effectLst/>
                          <a:latin typeface="FrankfurtGothic"/>
                          <a:ea typeface="Times New Roman" panose="02020603050405020304" pitchFamily="18" charset="0"/>
                          <a:cs typeface="Times New Roman" panose="02020603050405020304" pitchFamily="18" charset="0"/>
                        </a:rPr>
                        <a:t>35.2</a:t>
                      </a:r>
                      <a:endParaRPr lang="da-DK" sz="900" spc="-10">
                        <a:effectLst/>
                        <a:latin typeface="FrankfurtGothic"/>
                        <a:ea typeface="Times New Roman" panose="02020603050405020304" pitchFamily="18" charset="0"/>
                        <a:cs typeface="Times New Roman" panose="02020603050405020304" pitchFamily="18" charset="0"/>
                      </a:endParaRPr>
                    </a:p>
                  </a:txBody>
                  <a:tcPr marL="68580" marR="68580" marT="17780" marB="17780">
                    <a:lnL>
                      <a:noFill/>
                    </a:lnL>
                    <a:lnR>
                      <a:noFill/>
                    </a:lnR>
                    <a:lnT>
                      <a:noFill/>
                    </a:lnT>
                    <a:lnB>
                      <a:noFill/>
                    </a:lnB>
                  </a:tcPr>
                </a:tc>
                <a:extLst>
                  <a:ext uri="{0D108BD9-81ED-4DB2-BD59-A6C34878D82A}">
                    <a16:rowId xmlns:a16="http://schemas.microsoft.com/office/drawing/2014/main" val="4238864815"/>
                  </a:ext>
                </a:extLst>
              </a:tr>
              <a:tr h="249824">
                <a:tc>
                  <a:txBody>
                    <a:bodyPr/>
                    <a:lstStyle/>
                    <a:p>
                      <a:pPr algn="just">
                        <a:lnSpc>
                          <a:spcPts val="1275"/>
                        </a:lnSpc>
                        <a:tabLst>
                          <a:tab pos="161925" algn="l"/>
                          <a:tab pos="234315" algn="l"/>
                          <a:tab pos="306070" algn="l"/>
                          <a:tab pos="234315" algn="l"/>
                          <a:tab pos="306070" algn="l"/>
                        </a:tabLst>
                      </a:pPr>
                      <a:r>
                        <a:rPr lang="en-GB" sz="900" spc="-10">
                          <a:effectLst/>
                          <a:latin typeface="FrankfurtGothic"/>
                          <a:ea typeface="Times New Roman" panose="02020603050405020304" pitchFamily="18" charset="0"/>
                          <a:cs typeface="Times New Roman" panose="02020603050405020304" pitchFamily="18" charset="0"/>
                        </a:rPr>
                        <a:t>4</a:t>
                      </a:r>
                      <a:endParaRPr lang="da-DK" sz="900" spc="-10">
                        <a:effectLst/>
                        <a:latin typeface="FrankfurtGothic"/>
                        <a:ea typeface="Times New Roman" panose="02020603050405020304" pitchFamily="18" charset="0"/>
                        <a:cs typeface="Times New Roman" panose="02020603050405020304" pitchFamily="18" charset="0"/>
                      </a:endParaRPr>
                    </a:p>
                  </a:txBody>
                  <a:tcPr marL="68580" marR="68580" marT="17780" marB="17780">
                    <a:lnL>
                      <a:noFill/>
                    </a:lnL>
                    <a:lnR>
                      <a:noFill/>
                    </a:lnR>
                    <a:lnT>
                      <a:noFill/>
                    </a:lnT>
                    <a:lnB>
                      <a:noFill/>
                    </a:lnB>
                  </a:tcPr>
                </a:tc>
                <a:tc>
                  <a:txBody>
                    <a:bodyPr/>
                    <a:lstStyle/>
                    <a:p>
                      <a:pPr algn="just">
                        <a:lnSpc>
                          <a:spcPts val="1275"/>
                        </a:lnSpc>
                        <a:tabLst>
                          <a:tab pos="161925" algn="l"/>
                          <a:tab pos="234315" algn="l"/>
                          <a:tab pos="306070" algn="l"/>
                          <a:tab pos="234315" algn="l"/>
                          <a:tab pos="306070" algn="l"/>
                        </a:tabLst>
                      </a:pPr>
                      <a:r>
                        <a:rPr lang="en-GB" sz="900" spc="-10">
                          <a:effectLst/>
                          <a:latin typeface="FrankfurtGothic"/>
                          <a:ea typeface="Times New Roman" panose="02020603050405020304" pitchFamily="18" charset="0"/>
                          <a:cs typeface="Times New Roman" panose="02020603050405020304" pitchFamily="18" charset="0"/>
                        </a:rPr>
                        <a:t>Current account (1+2+3)</a:t>
                      </a:r>
                      <a:endParaRPr lang="da-DK" sz="900" spc="-10">
                        <a:effectLst/>
                        <a:latin typeface="FrankfurtGothic"/>
                        <a:ea typeface="Times New Roman" panose="02020603050405020304" pitchFamily="18" charset="0"/>
                        <a:cs typeface="Times New Roman" panose="02020603050405020304" pitchFamily="18" charset="0"/>
                      </a:endParaRPr>
                    </a:p>
                  </a:txBody>
                  <a:tcPr marL="0" marR="68580" marT="17780" marB="17780">
                    <a:lnL>
                      <a:noFill/>
                    </a:lnL>
                    <a:lnR>
                      <a:noFill/>
                    </a:lnR>
                    <a:lnT>
                      <a:noFill/>
                    </a:lnT>
                    <a:lnB>
                      <a:noFill/>
                    </a:lnB>
                  </a:tcPr>
                </a:tc>
                <a:tc>
                  <a:txBody>
                    <a:bodyPr/>
                    <a:lstStyle/>
                    <a:p>
                      <a:pPr algn="just">
                        <a:lnSpc>
                          <a:spcPts val="1275"/>
                        </a:lnSpc>
                        <a:tabLst>
                          <a:tab pos="161925" algn="l"/>
                          <a:tab pos="234315" algn="l"/>
                          <a:tab pos="306070" algn="l"/>
                          <a:tab pos="234315" algn="l"/>
                          <a:tab pos="306070" algn="l"/>
                          <a:tab pos="471170" algn="dec"/>
                        </a:tabLst>
                      </a:pPr>
                      <a:r>
                        <a:rPr lang="en-GB" sz="900" spc="-10">
                          <a:effectLst/>
                          <a:latin typeface="FrankfurtGothic"/>
                          <a:ea typeface="Times New Roman" panose="02020603050405020304" pitchFamily="18" charset="0"/>
                          <a:cs typeface="Times New Roman" panose="02020603050405020304" pitchFamily="18" charset="0"/>
                        </a:rPr>
                        <a:t> </a:t>
                      </a:r>
                      <a:endParaRPr lang="da-DK" sz="900" spc="-10">
                        <a:effectLst/>
                        <a:latin typeface="FrankfurtGothic"/>
                        <a:ea typeface="Times New Roman" panose="02020603050405020304" pitchFamily="18" charset="0"/>
                        <a:cs typeface="Times New Roman" panose="02020603050405020304" pitchFamily="18" charset="0"/>
                      </a:endParaRPr>
                    </a:p>
                  </a:txBody>
                  <a:tcPr marL="68580" marR="68580" marT="17780" marB="17780">
                    <a:lnL>
                      <a:noFill/>
                    </a:lnL>
                    <a:lnR>
                      <a:noFill/>
                    </a:lnR>
                    <a:lnT>
                      <a:noFill/>
                    </a:lnT>
                    <a:lnB>
                      <a:noFill/>
                    </a:lnB>
                  </a:tcPr>
                </a:tc>
                <a:tc>
                  <a:txBody>
                    <a:bodyPr/>
                    <a:lstStyle/>
                    <a:p>
                      <a:pPr algn="just">
                        <a:lnSpc>
                          <a:spcPts val="1275"/>
                        </a:lnSpc>
                        <a:tabLst>
                          <a:tab pos="161925" algn="l"/>
                          <a:tab pos="234315" algn="l"/>
                          <a:tab pos="306070" algn="l"/>
                          <a:tab pos="234315" algn="l"/>
                          <a:tab pos="306070" algn="l"/>
                          <a:tab pos="471170" algn="dec"/>
                        </a:tabLst>
                      </a:pPr>
                      <a:r>
                        <a:rPr lang="en-GB" sz="900" spc="-10">
                          <a:effectLst/>
                          <a:latin typeface="FrankfurtGothic"/>
                          <a:ea typeface="Times New Roman" panose="02020603050405020304" pitchFamily="18" charset="0"/>
                          <a:cs typeface="Times New Roman" panose="02020603050405020304" pitchFamily="18" charset="0"/>
                        </a:rPr>
                        <a:t> </a:t>
                      </a:r>
                      <a:endParaRPr lang="da-DK" sz="900" spc="-10">
                        <a:effectLst/>
                        <a:latin typeface="FrankfurtGothic"/>
                        <a:ea typeface="Times New Roman" panose="02020603050405020304" pitchFamily="18" charset="0"/>
                        <a:cs typeface="Times New Roman" panose="02020603050405020304" pitchFamily="18" charset="0"/>
                      </a:endParaRPr>
                    </a:p>
                  </a:txBody>
                  <a:tcPr marL="68580" marR="68580" marT="17780" marB="17780">
                    <a:lnL>
                      <a:noFill/>
                    </a:lnL>
                    <a:lnR>
                      <a:noFill/>
                    </a:lnR>
                    <a:lnT>
                      <a:noFill/>
                    </a:lnT>
                    <a:lnB>
                      <a:noFill/>
                    </a:lnB>
                  </a:tcPr>
                </a:tc>
                <a:tc>
                  <a:txBody>
                    <a:bodyPr/>
                    <a:lstStyle/>
                    <a:p>
                      <a:pPr algn="just">
                        <a:lnSpc>
                          <a:spcPts val="1275"/>
                        </a:lnSpc>
                        <a:tabLst>
                          <a:tab pos="161925" algn="l"/>
                          <a:tab pos="234315" algn="l"/>
                          <a:tab pos="306070" algn="l"/>
                          <a:tab pos="450215" algn="dec"/>
                        </a:tabLst>
                      </a:pPr>
                      <a:r>
                        <a:rPr lang="en-GB" sz="900" spc="-10">
                          <a:effectLst/>
                          <a:latin typeface="FrankfurtGothic"/>
                          <a:ea typeface="Times New Roman" panose="02020603050405020304" pitchFamily="18" charset="0"/>
                          <a:cs typeface="Times New Roman" panose="02020603050405020304" pitchFamily="18" charset="0"/>
                        </a:rPr>
                        <a:t>206.8</a:t>
                      </a:r>
                      <a:endParaRPr lang="da-DK" sz="900" spc="-10">
                        <a:effectLst/>
                        <a:latin typeface="FrankfurtGothic"/>
                        <a:ea typeface="Times New Roman" panose="02020603050405020304" pitchFamily="18" charset="0"/>
                        <a:cs typeface="Times New Roman" panose="02020603050405020304" pitchFamily="18" charset="0"/>
                      </a:endParaRPr>
                    </a:p>
                  </a:txBody>
                  <a:tcPr marL="68580" marR="68580" marT="17780" marB="17780">
                    <a:lnL>
                      <a:noFill/>
                    </a:lnL>
                    <a:lnR>
                      <a:noFill/>
                    </a:lnR>
                    <a:lnT>
                      <a:noFill/>
                    </a:lnT>
                    <a:lnB>
                      <a:noFill/>
                    </a:lnB>
                  </a:tcPr>
                </a:tc>
                <a:extLst>
                  <a:ext uri="{0D108BD9-81ED-4DB2-BD59-A6C34878D82A}">
                    <a16:rowId xmlns:a16="http://schemas.microsoft.com/office/drawing/2014/main" val="689281736"/>
                  </a:ext>
                </a:extLst>
              </a:tr>
              <a:tr h="249824">
                <a:tc>
                  <a:txBody>
                    <a:bodyPr/>
                    <a:lstStyle/>
                    <a:p>
                      <a:pPr algn="just">
                        <a:lnSpc>
                          <a:spcPts val="1275"/>
                        </a:lnSpc>
                        <a:tabLst>
                          <a:tab pos="161925" algn="l"/>
                          <a:tab pos="234315" algn="l"/>
                          <a:tab pos="306070" algn="l"/>
                          <a:tab pos="234315" algn="l"/>
                          <a:tab pos="306070" algn="l"/>
                        </a:tabLst>
                      </a:pPr>
                      <a:r>
                        <a:rPr lang="en-GB" sz="900" spc="-10">
                          <a:effectLst/>
                          <a:latin typeface="FrankfurtGothic"/>
                          <a:ea typeface="Times New Roman" panose="02020603050405020304" pitchFamily="18" charset="0"/>
                          <a:cs typeface="Times New Roman" panose="02020603050405020304" pitchFamily="18" charset="0"/>
                        </a:rPr>
                        <a:t>5</a:t>
                      </a:r>
                      <a:endParaRPr lang="da-DK" sz="900" spc="-10">
                        <a:effectLst/>
                        <a:latin typeface="FrankfurtGothic"/>
                        <a:ea typeface="Times New Roman" panose="02020603050405020304" pitchFamily="18" charset="0"/>
                        <a:cs typeface="Times New Roman" panose="02020603050405020304" pitchFamily="18" charset="0"/>
                      </a:endParaRPr>
                    </a:p>
                  </a:txBody>
                  <a:tcPr marL="68580" marR="68580" marT="17780" marB="17780">
                    <a:lnL>
                      <a:noFill/>
                    </a:lnL>
                    <a:lnR>
                      <a:noFill/>
                    </a:lnR>
                    <a:lnT>
                      <a:noFill/>
                    </a:lnT>
                    <a:lnB>
                      <a:noFill/>
                    </a:lnB>
                  </a:tcPr>
                </a:tc>
                <a:tc>
                  <a:txBody>
                    <a:bodyPr/>
                    <a:lstStyle/>
                    <a:p>
                      <a:pPr algn="just">
                        <a:lnSpc>
                          <a:spcPts val="1275"/>
                        </a:lnSpc>
                        <a:tabLst>
                          <a:tab pos="161925" algn="l"/>
                          <a:tab pos="234315" algn="l"/>
                          <a:tab pos="306070" algn="l"/>
                          <a:tab pos="234315" algn="l"/>
                          <a:tab pos="306070" algn="l"/>
                        </a:tabLst>
                      </a:pPr>
                      <a:r>
                        <a:rPr lang="en-GB" sz="900" spc="-10">
                          <a:effectLst/>
                          <a:latin typeface="FrankfurtGothic"/>
                          <a:ea typeface="Times New Roman" panose="02020603050405020304" pitchFamily="18" charset="0"/>
                          <a:cs typeface="Times New Roman" panose="02020603050405020304" pitchFamily="18" charset="0"/>
                        </a:rPr>
                        <a:t>Capital transfers, etc.</a:t>
                      </a:r>
                      <a:endParaRPr lang="da-DK" sz="900" spc="-10">
                        <a:effectLst/>
                        <a:latin typeface="FrankfurtGothic"/>
                        <a:ea typeface="Times New Roman" panose="02020603050405020304" pitchFamily="18" charset="0"/>
                        <a:cs typeface="Times New Roman" panose="02020603050405020304" pitchFamily="18" charset="0"/>
                      </a:endParaRPr>
                    </a:p>
                  </a:txBody>
                  <a:tcPr marL="0" marR="68580" marT="17780" marB="17780">
                    <a:lnL>
                      <a:noFill/>
                    </a:lnL>
                    <a:lnR>
                      <a:noFill/>
                    </a:lnR>
                    <a:lnT>
                      <a:noFill/>
                    </a:lnT>
                    <a:lnB>
                      <a:noFill/>
                    </a:lnB>
                  </a:tcPr>
                </a:tc>
                <a:tc>
                  <a:txBody>
                    <a:bodyPr/>
                    <a:lstStyle/>
                    <a:p>
                      <a:pPr algn="just">
                        <a:lnSpc>
                          <a:spcPts val="1275"/>
                        </a:lnSpc>
                        <a:tabLst>
                          <a:tab pos="161925" algn="l"/>
                          <a:tab pos="234315" algn="l"/>
                          <a:tab pos="306070" algn="l"/>
                          <a:tab pos="234315" algn="l"/>
                          <a:tab pos="306070" algn="l"/>
                          <a:tab pos="471170" algn="dec"/>
                        </a:tabLst>
                      </a:pPr>
                      <a:r>
                        <a:rPr lang="en-GB" sz="900" spc="-10">
                          <a:effectLst/>
                          <a:latin typeface="FrankfurtGothic"/>
                          <a:ea typeface="Times New Roman" panose="02020603050405020304" pitchFamily="18" charset="0"/>
                          <a:cs typeface="Times New Roman" panose="02020603050405020304" pitchFamily="18" charset="0"/>
                        </a:rPr>
                        <a:t> </a:t>
                      </a:r>
                      <a:endParaRPr lang="da-DK" sz="900" spc="-10">
                        <a:effectLst/>
                        <a:latin typeface="FrankfurtGothic"/>
                        <a:ea typeface="Times New Roman" panose="02020603050405020304" pitchFamily="18" charset="0"/>
                        <a:cs typeface="Times New Roman" panose="02020603050405020304" pitchFamily="18" charset="0"/>
                      </a:endParaRPr>
                    </a:p>
                  </a:txBody>
                  <a:tcPr marL="68580" marR="68580" marT="17780" marB="17780">
                    <a:lnL>
                      <a:noFill/>
                    </a:lnL>
                    <a:lnR>
                      <a:noFill/>
                    </a:lnR>
                    <a:lnT>
                      <a:noFill/>
                    </a:lnT>
                    <a:lnB>
                      <a:noFill/>
                    </a:lnB>
                  </a:tcPr>
                </a:tc>
                <a:tc>
                  <a:txBody>
                    <a:bodyPr/>
                    <a:lstStyle/>
                    <a:p>
                      <a:pPr algn="just">
                        <a:lnSpc>
                          <a:spcPts val="1275"/>
                        </a:lnSpc>
                        <a:tabLst>
                          <a:tab pos="161925" algn="l"/>
                          <a:tab pos="234315" algn="l"/>
                          <a:tab pos="306070" algn="l"/>
                          <a:tab pos="234315" algn="l"/>
                          <a:tab pos="306070" algn="l"/>
                          <a:tab pos="471170" algn="dec"/>
                        </a:tabLst>
                      </a:pPr>
                      <a:r>
                        <a:rPr lang="en-GB" sz="900" spc="-10">
                          <a:effectLst/>
                          <a:latin typeface="FrankfurtGothic"/>
                          <a:ea typeface="Times New Roman" panose="02020603050405020304" pitchFamily="18" charset="0"/>
                          <a:cs typeface="Times New Roman" panose="02020603050405020304" pitchFamily="18" charset="0"/>
                        </a:rPr>
                        <a:t> </a:t>
                      </a:r>
                      <a:endParaRPr lang="da-DK" sz="900" spc="-10">
                        <a:effectLst/>
                        <a:latin typeface="FrankfurtGothic"/>
                        <a:ea typeface="Times New Roman" panose="02020603050405020304" pitchFamily="18" charset="0"/>
                        <a:cs typeface="Times New Roman" panose="02020603050405020304" pitchFamily="18" charset="0"/>
                      </a:endParaRPr>
                    </a:p>
                  </a:txBody>
                  <a:tcPr marL="68580" marR="68580" marT="17780" marB="17780">
                    <a:lnL>
                      <a:noFill/>
                    </a:lnL>
                    <a:lnR>
                      <a:noFill/>
                    </a:lnR>
                    <a:lnT>
                      <a:noFill/>
                    </a:lnT>
                    <a:lnB>
                      <a:noFill/>
                    </a:lnB>
                  </a:tcPr>
                </a:tc>
                <a:tc>
                  <a:txBody>
                    <a:bodyPr/>
                    <a:lstStyle/>
                    <a:p>
                      <a:pPr algn="just">
                        <a:lnSpc>
                          <a:spcPts val="1275"/>
                        </a:lnSpc>
                        <a:tabLst>
                          <a:tab pos="161925" algn="l"/>
                          <a:tab pos="234315" algn="l"/>
                          <a:tab pos="306070" algn="l"/>
                          <a:tab pos="450215" algn="dec"/>
                        </a:tabLst>
                      </a:pPr>
                      <a:r>
                        <a:rPr lang="en-GB" sz="900" spc="-10">
                          <a:effectLst/>
                          <a:latin typeface="FrankfurtGothic"/>
                          <a:ea typeface="Times New Roman" panose="02020603050405020304" pitchFamily="18" charset="0"/>
                          <a:cs typeface="Times New Roman" panose="02020603050405020304" pitchFamily="18" charset="0"/>
                        </a:rPr>
                        <a:t>1.8</a:t>
                      </a:r>
                      <a:endParaRPr lang="da-DK" sz="900" spc="-10">
                        <a:effectLst/>
                        <a:latin typeface="FrankfurtGothic"/>
                        <a:ea typeface="Times New Roman" panose="02020603050405020304" pitchFamily="18" charset="0"/>
                        <a:cs typeface="Times New Roman" panose="02020603050405020304" pitchFamily="18" charset="0"/>
                      </a:endParaRPr>
                    </a:p>
                  </a:txBody>
                  <a:tcPr marL="68580" marR="68580" marT="17780" marB="17780">
                    <a:lnL>
                      <a:noFill/>
                    </a:lnL>
                    <a:lnR>
                      <a:noFill/>
                    </a:lnR>
                    <a:lnT>
                      <a:noFill/>
                    </a:lnT>
                    <a:lnB>
                      <a:noFill/>
                    </a:lnB>
                  </a:tcPr>
                </a:tc>
                <a:extLst>
                  <a:ext uri="{0D108BD9-81ED-4DB2-BD59-A6C34878D82A}">
                    <a16:rowId xmlns:a16="http://schemas.microsoft.com/office/drawing/2014/main" val="3437194830"/>
                  </a:ext>
                </a:extLst>
              </a:tr>
              <a:tr h="249824">
                <a:tc>
                  <a:txBody>
                    <a:bodyPr/>
                    <a:lstStyle/>
                    <a:p>
                      <a:pPr algn="just">
                        <a:lnSpc>
                          <a:spcPts val="1275"/>
                        </a:lnSpc>
                        <a:tabLst>
                          <a:tab pos="161925" algn="l"/>
                          <a:tab pos="234315" algn="l"/>
                          <a:tab pos="306070" algn="l"/>
                          <a:tab pos="234315" algn="l"/>
                          <a:tab pos="306070" algn="l"/>
                        </a:tabLst>
                      </a:pPr>
                      <a:r>
                        <a:rPr lang="en-GB" sz="900" spc="-10">
                          <a:effectLst/>
                          <a:latin typeface="FrankfurtGothic"/>
                          <a:ea typeface="Times New Roman" panose="02020603050405020304" pitchFamily="18" charset="0"/>
                          <a:cs typeface="Times New Roman" panose="02020603050405020304" pitchFamily="18" charset="0"/>
                        </a:rPr>
                        <a:t>6</a:t>
                      </a:r>
                      <a:endParaRPr lang="da-DK" sz="900" spc="-10">
                        <a:effectLst/>
                        <a:latin typeface="FrankfurtGothic"/>
                        <a:ea typeface="Times New Roman" panose="02020603050405020304" pitchFamily="18" charset="0"/>
                        <a:cs typeface="Times New Roman" panose="02020603050405020304" pitchFamily="18" charset="0"/>
                      </a:endParaRPr>
                    </a:p>
                  </a:txBody>
                  <a:tcPr marL="68580" marR="68580" marT="17780" marB="17780">
                    <a:lnL>
                      <a:noFill/>
                    </a:lnL>
                    <a:lnR>
                      <a:noFill/>
                    </a:lnR>
                    <a:lnT>
                      <a:noFill/>
                    </a:lnT>
                    <a:lnB>
                      <a:noFill/>
                    </a:lnB>
                  </a:tcPr>
                </a:tc>
                <a:tc>
                  <a:txBody>
                    <a:bodyPr/>
                    <a:lstStyle/>
                    <a:p>
                      <a:pPr algn="just">
                        <a:lnSpc>
                          <a:spcPts val="1275"/>
                        </a:lnSpc>
                        <a:tabLst>
                          <a:tab pos="161925" algn="l"/>
                          <a:tab pos="234315" algn="l"/>
                          <a:tab pos="306070" algn="l"/>
                          <a:tab pos="234315" algn="l"/>
                          <a:tab pos="306070" algn="l"/>
                        </a:tabLst>
                      </a:pPr>
                      <a:r>
                        <a:rPr lang="en-GB" sz="900" spc="-10">
                          <a:effectLst/>
                          <a:latin typeface="FrankfurtGothic"/>
                          <a:ea typeface="Times New Roman" panose="02020603050405020304" pitchFamily="18" charset="0"/>
                          <a:cs typeface="Times New Roman" panose="02020603050405020304" pitchFamily="18" charset="0"/>
                        </a:rPr>
                        <a:t>Net lending (4+5)</a:t>
                      </a:r>
                      <a:endParaRPr lang="da-DK" sz="900" spc="-10">
                        <a:effectLst/>
                        <a:latin typeface="FrankfurtGothic"/>
                        <a:ea typeface="Times New Roman" panose="02020603050405020304" pitchFamily="18" charset="0"/>
                        <a:cs typeface="Times New Roman" panose="02020603050405020304" pitchFamily="18" charset="0"/>
                      </a:endParaRPr>
                    </a:p>
                  </a:txBody>
                  <a:tcPr marL="0" marR="68580" marT="17780" marB="17780">
                    <a:lnL>
                      <a:noFill/>
                    </a:lnL>
                    <a:lnR>
                      <a:noFill/>
                    </a:lnR>
                    <a:lnT>
                      <a:noFill/>
                    </a:lnT>
                    <a:lnB>
                      <a:noFill/>
                    </a:lnB>
                  </a:tcPr>
                </a:tc>
                <a:tc>
                  <a:txBody>
                    <a:bodyPr/>
                    <a:lstStyle/>
                    <a:p>
                      <a:pPr algn="just">
                        <a:lnSpc>
                          <a:spcPts val="1275"/>
                        </a:lnSpc>
                        <a:tabLst>
                          <a:tab pos="161925" algn="l"/>
                          <a:tab pos="234315" algn="l"/>
                          <a:tab pos="306070" algn="l"/>
                          <a:tab pos="234315" algn="l"/>
                          <a:tab pos="306070" algn="l"/>
                          <a:tab pos="471170" algn="dec"/>
                        </a:tabLst>
                      </a:pPr>
                      <a:r>
                        <a:rPr lang="en-GB" sz="900" spc="-10">
                          <a:effectLst/>
                          <a:latin typeface="FrankfurtGothic"/>
                          <a:ea typeface="Times New Roman" panose="02020603050405020304" pitchFamily="18" charset="0"/>
                          <a:cs typeface="Times New Roman" panose="02020603050405020304" pitchFamily="18" charset="0"/>
                        </a:rPr>
                        <a:t> </a:t>
                      </a:r>
                      <a:endParaRPr lang="da-DK" sz="900" spc="-10">
                        <a:effectLst/>
                        <a:latin typeface="FrankfurtGothic"/>
                        <a:ea typeface="Times New Roman" panose="02020603050405020304" pitchFamily="18" charset="0"/>
                        <a:cs typeface="Times New Roman" panose="02020603050405020304" pitchFamily="18" charset="0"/>
                      </a:endParaRPr>
                    </a:p>
                  </a:txBody>
                  <a:tcPr marL="68580" marR="68580" marT="17780" marB="17780">
                    <a:lnL>
                      <a:noFill/>
                    </a:lnL>
                    <a:lnR>
                      <a:noFill/>
                    </a:lnR>
                    <a:lnT>
                      <a:noFill/>
                    </a:lnT>
                    <a:lnB>
                      <a:noFill/>
                    </a:lnB>
                  </a:tcPr>
                </a:tc>
                <a:tc>
                  <a:txBody>
                    <a:bodyPr/>
                    <a:lstStyle/>
                    <a:p>
                      <a:pPr algn="just">
                        <a:lnSpc>
                          <a:spcPts val="1275"/>
                        </a:lnSpc>
                        <a:tabLst>
                          <a:tab pos="161925" algn="l"/>
                          <a:tab pos="234315" algn="l"/>
                          <a:tab pos="306070" algn="l"/>
                          <a:tab pos="234315" algn="l"/>
                          <a:tab pos="306070" algn="l"/>
                          <a:tab pos="471170" algn="dec"/>
                        </a:tabLst>
                      </a:pPr>
                      <a:r>
                        <a:rPr lang="en-GB" sz="900" spc="-10">
                          <a:effectLst/>
                          <a:latin typeface="FrankfurtGothic"/>
                          <a:ea typeface="Times New Roman" panose="02020603050405020304" pitchFamily="18" charset="0"/>
                          <a:cs typeface="Times New Roman" panose="02020603050405020304" pitchFamily="18" charset="0"/>
                        </a:rPr>
                        <a:t> </a:t>
                      </a:r>
                      <a:endParaRPr lang="da-DK" sz="900" spc="-10">
                        <a:effectLst/>
                        <a:latin typeface="FrankfurtGothic"/>
                        <a:ea typeface="Times New Roman" panose="02020603050405020304" pitchFamily="18" charset="0"/>
                        <a:cs typeface="Times New Roman" panose="02020603050405020304" pitchFamily="18" charset="0"/>
                      </a:endParaRPr>
                    </a:p>
                  </a:txBody>
                  <a:tcPr marL="68580" marR="68580" marT="17780" marB="17780">
                    <a:lnL>
                      <a:noFill/>
                    </a:lnL>
                    <a:lnR>
                      <a:noFill/>
                    </a:lnR>
                    <a:lnT>
                      <a:noFill/>
                    </a:lnT>
                    <a:lnB>
                      <a:noFill/>
                    </a:lnB>
                  </a:tcPr>
                </a:tc>
                <a:tc>
                  <a:txBody>
                    <a:bodyPr/>
                    <a:lstStyle/>
                    <a:p>
                      <a:pPr algn="just">
                        <a:lnSpc>
                          <a:spcPts val="1275"/>
                        </a:lnSpc>
                        <a:tabLst>
                          <a:tab pos="161925" algn="l"/>
                          <a:tab pos="234315" algn="l"/>
                          <a:tab pos="306070" algn="l"/>
                          <a:tab pos="450215" algn="dec"/>
                        </a:tabLst>
                      </a:pPr>
                      <a:r>
                        <a:rPr lang="en-GB" sz="900" spc="-10">
                          <a:effectLst/>
                          <a:latin typeface="FrankfurtGothic"/>
                          <a:ea typeface="Times New Roman" panose="02020603050405020304" pitchFamily="18" charset="0"/>
                          <a:cs typeface="Times New Roman" panose="02020603050405020304" pitchFamily="18" charset="0"/>
                        </a:rPr>
                        <a:t>208.6</a:t>
                      </a:r>
                      <a:endParaRPr lang="da-DK" sz="900" spc="-10">
                        <a:effectLst/>
                        <a:latin typeface="FrankfurtGothic"/>
                        <a:ea typeface="Times New Roman" panose="02020603050405020304" pitchFamily="18" charset="0"/>
                        <a:cs typeface="Times New Roman" panose="02020603050405020304" pitchFamily="18" charset="0"/>
                      </a:endParaRPr>
                    </a:p>
                  </a:txBody>
                  <a:tcPr marL="68580" marR="68580" marT="17780" marB="17780">
                    <a:lnL>
                      <a:noFill/>
                    </a:lnL>
                    <a:lnR>
                      <a:noFill/>
                    </a:lnR>
                    <a:lnT>
                      <a:noFill/>
                    </a:lnT>
                    <a:lnB>
                      <a:noFill/>
                    </a:lnB>
                  </a:tcPr>
                </a:tc>
                <a:extLst>
                  <a:ext uri="{0D108BD9-81ED-4DB2-BD59-A6C34878D82A}">
                    <a16:rowId xmlns:a16="http://schemas.microsoft.com/office/drawing/2014/main" val="3506491945"/>
                  </a:ext>
                </a:extLst>
              </a:tr>
              <a:tr h="249824">
                <a:tc>
                  <a:txBody>
                    <a:bodyPr/>
                    <a:lstStyle/>
                    <a:p>
                      <a:pPr algn="just">
                        <a:lnSpc>
                          <a:spcPts val="1275"/>
                        </a:lnSpc>
                        <a:tabLst>
                          <a:tab pos="161925" algn="l"/>
                          <a:tab pos="234315" algn="l"/>
                          <a:tab pos="306070" algn="l"/>
                          <a:tab pos="234315" algn="l"/>
                          <a:tab pos="306070" algn="l"/>
                        </a:tabLst>
                      </a:pPr>
                      <a:r>
                        <a:rPr lang="en-GB" sz="900" spc="-10">
                          <a:effectLst/>
                          <a:latin typeface="FrankfurtGothic"/>
                          <a:ea typeface="Times New Roman" panose="02020603050405020304" pitchFamily="18" charset="0"/>
                          <a:cs typeface="Times New Roman" panose="02020603050405020304" pitchFamily="18" charset="0"/>
                        </a:rPr>
                        <a:t>7</a:t>
                      </a:r>
                      <a:endParaRPr lang="da-DK" sz="900" spc="-10">
                        <a:effectLst/>
                        <a:latin typeface="FrankfurtGothic"/>
                        <a:ea typeface="Times New Roman" panose="02020603050405020304" pitchFamily="18" charset="0"/>
                        <a:cs typeface="Times New Roman" panose="02020603050405020304" pitchFamily="18" charset="0"/>
                      </a:endParaRPr>
                    </a:p>
                  </a:txBody>
                  <a:tcPr marL="68580" marR="68580" marT="17780" marB="17780">
                    <a:lnL>
                      <a:noFill/>
                    </a:lnL>
                    <a:lnR>
                      <a:noFill/>
                    </a:lnR>
                    <a:lnT>
                      <a:noFill/>
                    </a:lnT>
                    <a:lnB>
                      <a:noFill/>
                    </a:lnB>
                  </a:tcPr>
                </a:tc>
                <a:tc>
                  <a:txBody>
                    <a:bodyPr/>
                    <a:lstStyle/>
                    <a:p>
                      <a:pPr algn="just">
                        <a:lnSpc>
                          <a:spcPts val="1275"/>
                        </a:lnSpc>
                        <a:tabLst>
                          <a:tab pos="161925" algn="l"/>
                          <a:tab pos="234315" algn="l"/>
                          <a:tab pos="306070" algn="l"/>
                          <a:tab pos="234315" algn="l"/>
                          <a:tab pos="306070" algn="l"/>
                        </a:tabLst>
                      </a:pPr>
                      <a:r>
                        <a:rPr lang="en-GB" sz="900" spc="-10">
                          <a:effectLst/>
                          <a:latin typeface="FrankfurtGothic"/>
                          <a:ea typeface="Times New Roman" panose="02020603050405020304" pitchFamily="18" charset="0"/>
                          <a:cs typeface="Times New Roman" panose="02020603050405020304" pitchFamily="18" charset="0"/>
                        </a:rPr>
                        <a:t>Financial account</a:t>
                      </a:r>
                      <a:endParaRPr lang="da-DK" sz="900" spc="-10">
                        <a:effectLst/>
                        <a:latin typeface="FrankfurtGothic"/>
                        <a:ea typeface="Times New Roman" panose="02020603050405020304" pitchFamily="18" charset="0"/>
                        <a:cs typeface="Times New Roman" panose="02020603050405020304" pitchFamily="18" charset="0"/>
                      </a:endParaRPr>
                    </a:p>
                  </a:txBody>
                  <a:tcPr marL="0" marR="68580" marT="17780" marB="17780">
                    <a:lnL>
                      <a:noFill/>
                    </a:lnL>
                    <a:lnR>
                      <a:noFill/>
                    </a:lnR>
                    <a:lnT>
                      <a:noFill/>
                    </a:lnT>
                    <a:lnB>
                      <a:noFill/>
                    </a:lnB>
                  </a:tcPr>
                </a:tc>
                <a:tc>
                  <a:txBody>
                    <a:bodyPr/>
                    <a:lstStyle/>
                    <a:p>
                      <a:pPr algn="just">
                        <a:lnSpc>
                          <a:spcPts val="1275"/>
                        </a:lnSpc>
                        <a:tabLst>
                          <a:tab pos="161925" algn="l"/>
                          <a:tab pos="234315" algn="l"/>
                          <a:tab pos="306070" algn="l"/>
                          <a:tab pos="234315" algn="l"/>
                          <a:tab pos="306070" algn="l"/>
                          <a:tab pos="471170" algn="dec"/>
                        </a:tabLst>
                      </a:pPr>
                      <a:r>
                        <a:rPr lang="en-GB" sz="900" spc="-10">
                          <a:effectLst/>
                          <a:latin typeface="FrankfurtGothic"/>
                          <a:ea typeface="Times New Roman" panose="02020603050405020304" pitchFamily="18" charset="0"/>
                          <a:cs typeface="Times New Roman" panose="02020603050405020304" pitchFamily="18" charset="0"/>
                        </a:rPr>
                        <a:t> </a:t>
                      </a:r>
                      <a:endParaRPr lang="da-DK" sz="900" spc="-10">
                        <a:effectLst/>
                        <a:latin typeface="FrankfurtGothic"/>
                        <a:ea typeface="Times New Roman" panose="02020603050405020304" pitchFamily="18" charset="0"/>
                        <a:cs typeface="Times New Roman" panose="02020603050405020304" pitchFamily="18" charset="0"/>
                      </a:endParaRPr>
                    </a:p>
                  </a:txBody>
                  <a:tcPr marL="68580" marR="68580" marT="17780" marB="17780">
                    <a:lnL>
                      <a:noFill/>
                    </a:lnL>
                    <a:lnR>
                      <a:noFill/>
                    </a:lnR>
                    <a:lnT>
                      <a:noFill/>
                    </a:lnT>
                    <a:lnB>
                      <a:noFill/>
                    </a:lnB>
                  </a:tcPr>
                </a:tc>
                <a:tc>
                  <a:txBody>
                    <a:bodyPr/>
                    <a:lstStyle/>
                    <a:p>
                      <a:pPr algn="just">
                        <a:lnSpc>
                          <a:spcPts val="1275"/>
                        </a:lnSpc>
                        <a:tabLst>
                          <a:tab pos="161925" algn="l"/>
                          <a:tab pos="234315" algn="l"/>
                          <a:tab pos="306070" algn="l"/>
                          <a:tab pos="234315" algn="l"/>
                          <a:tab pos="306070" algn="l"/>
                          <a:tab pos="471170" algn="dec"/>
                        </a:tabLst>
                      </a:pPr>
                      <a:r>
                        <a:rPr lang="en-GB" sz="900" spc="-10">
                          <a:effectLst/>
                          <a:latin typeface="FrankfurtGothic"/>
                          <a:ea typeface="Times New Roman" panose="02020603050405020304" pitchFamily="18" charset="0"/>
                          <a:cs typeface="Times New Roman" panose="02020603050405020304" pitchFamily="18" charset="0"/>
                        </a:rPr>
                        <a:t> </a:t>
                      </a:r>
                      <a:endParaRPr lang="da-DK" sz="900" spc="-10">
                        <a:effectLst/>
                        <a:latin typeface="FrankfurtGothic"/>
                        <a:ea typeface="Times New Roman" panose="02020603050405020304" pitchFamily="18" charset="0"/>
                        <a:cs typeface="Times New Roman" panose="02020603050405020304" pitchFamily="18" charset="0"/>
                      </a:endParaRPr>
                    </a:p>
                  </a:txBody>
                  <a:tcPr marL="68580" marR="68580" marT="17780" marB="17780">
                    <a:lnL>
                      <a:noFill/>
                    </a:lnL>
                    <a:lnR>
                      <a:noFill/>
                    </a:lnR>
                    <a:lnT>
                      <a:noFill/>
                    </a:lnT>
                    <a:lnB>
                      <a:noFill/>
                    </a:lnB>
                  </a:tcPr>
                </a:tc>
                <a:tc>
                  <a:txBody>
                    <a:bodyPr/>
                    <a:lstStyle/>
                    <a:p>
                      <a:pPr algn="just">
                        <a:lnSpc>
                          <a:spcPts val="1275"/>
                        </a:lnSpc>
                        <a:tabLst>
                          <a:tab pos="161925" algn="l"/>
                          <a:tab pos="234315" algn="l"/>
                          <a:tab pos="306070" algn="l"/>
                          <a:tab pos="450215" algn="dec"/>
                        </a:tabLst>
                      </a:pPr>
                      <a:r>
                        <a:rPr lang="en-GB" sz="900" spc="-10">
                          <a:effectLst/>
                          <a:latin typeface="FrankfurtGothic"/>
                          <a:ea typeface="Times New Roman" panose="02020603050405020304" pitchFamily="18" charset="0"/>
                          <a:cs typeface="Times New Roman" panose="02020603050405020304" pitchFamily="18" charset="0"/>
                        </a:rPr>
                        <a:t>-148.4</a:t>
                      </a:r>
                      <a:endParaRPr lang="da-DK" sz="900" spc="-10">
                        <a:effectLst/>
                        <a:latin typeface="FrankfurtGothic"/>
                        <a:ea typeface="Times New Roman" panose="02020603050405020304" pitchFamily="18" charset="0"/>
                        <a:cs typeface="Times New Roman" panose="02020603050405020304" pitchFamily="18" charset="0"/>
                      </a:endParaRPr>
                    </a:p>
                  </a:txBody>
                  <a:tcPr marL="68580" marR="68580" marT="17780" marB="17780">
                    <a:lnL>
                      <a:noFill/>
                    </a:lnL>
                    <a:lnR>
                      <a:noFill/>
                    </a:lnR>
                    <a:lnT>
                      <a:noFill/>
                    </a:lnT>
                    <a:lnB>
                      <a:noFill/>
                    </a:lnB>
                  </a:tcPr>
                </a:tc>
                <a:extLst>
                  <a:ext uri="{0D108BD9-81ED-4DB2-BD59-A6C34878D82A}">
                    <a16:rowId xmlns:a16="http://schemas.microsoft.com/office/drawing/2014/main" val="747131959"/>
                  </a:ext>
                </a:extLst>
              </a:tr>
              <a:tr h="249824">
                <a:tc>
                  <a:txBody>
                    <a:bodyPr/>
                    <a:lstStyle/>
                    <a:p>
                      <a:pPr algn="just">
                        <a:lnSpc>
                          <a:spcPts val="1275"/>
                        </a:lnSpc>
                        <a:tabLst>
                          <a:tab pos="161925" algn="l"/>
                          <a:tab pos="234315" algn="l"/>
                          <a:tab pos="306070" algn="l"/>
                          <a:tab pos="234315" algn="l"/>
                          <a:tab pos="306070" algn="l"/>
                        </a:tabLst>
                      </a:pPr>
                      <a:r>
                        <a:rPr lang="en-GB" sz="900" spc="-10">
                          <a:effectLst/>
                          <a:latin typeface="FrankfurtGothic"/>
                          <a:ea typeface="Times New Roman" panose="02020603050405020304" pitchFamily="18" charset="0"/>
                          <a:cs typeface="Times New Roman" panose="02020603050405020304" pitchFamily="18" charset="0"/>
                        </a:rPr>
                        <a:t>8</a:t>
                      </a:r>
                      <a:endParaRPr lang="da-DK" sz="900" spc="-10">
                        <a:effectLst/>
                        <a:latin typeface="FrankfurtGothic"/>
                        <a:ea typeface="Times New Roman" panose="02020603050405020304" pitchFamily="18" charset="0"/>
                        <a:cs typeface="Times New Roman" panose="02020603050405020304" pitchFamily="18" charset="0"/>
                      </a:endParaRPr>
                    </a:p>
                  </a:txBody>
                  <a:tcPr marL="68580" marR="68580" marT="17780" marB="17780">
                    <a:lnL>
                      <a:noFill/>
                    </a:lnL>
                    <a:lnR>
                      <a:noFill/>
                    </a:lnR>
                    <a:lnT>
                      <a:noFill/>
                    </a:lnT>
                    <a:lnB>
                      <a:noFill/>
                    </a:lnB>
                  </a:tcPr>
                </a:tc>
                <a:tc>
                  <a:txBody>
                    <a:bodyPr/>
                    <a:lstStyle/>
                    <a:p>
                      <a:pPr algn="just">
                        <a:lnSpc>
                          <a:spcPts val="1275"/>
                        </a:lnSpc>
                        <a:tabLst>
                          <a:tab pos="161925" algn="l"/>
                          <a:tab pos="234315" algn="l"/>
                          <a:tab pos="306070" algn="l"/>
                          <a:tab pos="234315" algn="l"/>
                          <a:tab pos="306070" algn="l"/>
                        </a:tabLst>
                      </a:pPr>
                      <a:r>
                        <a:rPr lang="en-GB" sz="900" spc="-10">
                          <a:effectLst/>
                          <a:latin typeface="FrankfurtGothic"/>
                          <a:ea typeface="Times New Roman" panose="02020603050405020304" pitchFamily="18" charset="0"/>
                          <a:cs typeface="Times New Roman" panose="02020603050405020304" pitchFamily="18" charset="0"/>
                        </a:rPr>
                        <a:t>Reduction in the stock of foreign reserves</a:t>
                      </a:r>
                      <a:endParaRPr lang="da-DK" sz="900" spc="-10">
                        <a:effectLst/>
                        <a:latin typeface="FrankfurtGothic"/>
                        <a:ea typeface="Times New Roman" panose="02020603050405020304" pitchFamily="18" charset="0"/>
                        <a:cs typeface="Times New Roman" panose="02020603050405020304" pitchFamily="18" charset="0"/>
                      </a:endParaRPr>
                    </a:p>
                  </a:txBody>
                  <a:tcPr marL="0" marR="68580" marT="17780" marB="17780">
                    <a:lnL>
                      <a:noFill/>
                    </a:lnL>
                    <a:lnR>
                      <a:noFill/>
                    </a:lnR>
                    <a:lnT>
                      <a:noFill/>
                    </a:lnT>
                    <a:lnB>
                      <a:noFill/>
                    </a:lnB>
                  </a:tcPr>
                </a:tc>
                <a:tc>
                  <a:txBody>
                    <a:bodyPr/>
                    <a:lstStyle/>
                    <a:p>
                      <a:pPr algn="just">
                        <a:lnSpc>
                          <a:spcPts val="1275"/>
                        </a:lnSpc>
                        <a:tabLst>
                          <a:tab pos="161925" algn="l"/>
                          <a:tab pos="234315" algn="l"/>
                          <a:tab pos="306070" algn="l"/>
                          <a:tab pos="234315" algn="l"/>
                          <a:tab pos="306070" algn="l"/>
                          <a:tab pos="471170" algn="dec"/>
                        </a:tabLst>
                      </a:pPr>
                      <a:r>
                        <a:rPr lang="en-GB" sz="900" spc="-10">
                          <a:effectLst/>
                          <a:latin typeface="FrankfurtGothic"/>
                          <a:ea typeface="Times New Roman" panose="02020603050405020304" pitchFamily="18" charset="0"/>
                          <a:cs typeface="Times New Roman" panose="02020603050405020304" pitchFamily="18" charset="0"/>
                        </a:rPr>
                        <a:t> </a:t>
                      </a:r>
                      <a:endParaRPr lang="da-DK" sz="900" spc="-10">
                        <a:effectLst/>
                        <a:latin typeface="FrankfurtGothic"/>
                        <a:ea typeface="Times New Roman" panose="02020603050405020304" pitchFamily="18" charset="0"/>
                        <a:cs typeface="Times New Roman" panose="02020603050405020304" pitchFamily="18" charset="0"/>
                      </a:endParaRPr>
                    </a:p>
                  </a:txBody>
                  <a:tcPr marL="68580" marR="68580" marT="17780" marB="17780">
                    <a:lnL>
                      <a:noFill/>
                    </a:lnL>
                    <a:lnR>
                      <a:noFill/>
                    </a:lnR>
                    <a:lnT>
                      <a:noFill/>
                    </a:lnT>
                    <a:lnB>
                      <a:noFill/>
                    </a:lnB>
                  </a:tcPr>
                </a:tc>
                <a:tc>
                  <a:txBody>
                    <a:bodyPr/>
                    <a:lstStyle/>
                    <a:p>
                      <a:pPr algn="just">
                        <a:lnSpc>
                          <a:spcPts val="1275"/>
                        </a:lnSpc>
                        <a:tabLst>
                          <a:tab pos="161925" algn="l"/>
                          <a:tab pos="234315" algn="l"/>
                          <a:tab pos="306070" algn="l"/>
                          <a:tab pos="234315" algn="l"/>
                          <a:tab pos="306070" algn="l"/>
                          <a:tab pos="471170" algn="dec"/>
                        </a:tabLst>
                      </a:pPr>
                      <a:r>
                        <a:rPr lang="en-GB" sz="900" spc="-10">
                          <a:effectLst/>
                          <a:latin typeface="FrankfurtGothic"/>
                          <a:ea typeface="Times New Roman" panose="02020603050405020304" pitchFamily="18" charset="0"/>
                          <a:cs typeface="Times New Roman" panose="02020603050405020304" pitchFamily="18" charset="0"/>
                        </a:rPr>
                        <a:t> </a:t>
                      </a:r>
                      <a:endParaRPr lang="da-DK" sz="900" spc="-10">
                        <a:effectLst/>
                        <a:latin typeface="FrankfurtGothic"/>
                        <a:ea typeface="Times New Roman" panose="02020603050405020304" pitchFamily="18" charset="0"/>
                        <a:cs typeface="Times New Roman" panose="02020603050405020304" pitchFamily="18" charset="0"/>
                      </a:endParaRPr>
                    </a:p>
                  </a:txBody>
                  <a:tcPr marL="68580" marR="68580" marT="17780" marB="17780">
                    <a:lnL>
                      <a:noFill/>
                    </a:lnL>
                    <a:lnR>
                      <a:noFill/>
                    </a:lnR>
                    <a:lnT>
                      <a:noFill/>
                    </a:lnT>
                    <a:lnB>
                      <a:noFill/>
                    </a:lnB>
                  </a:tcPr>
                </a:tc>
                <a:tc>
                  <a:txBody>
                    <a:bodyPr/>
                    <a:lstStyle/>
                    <a:p>
                      <a:pPr algn="just">
                        <a:lnSpc>
                          <a:spcPts val="1275"/>
                        </a:lnSpc>
                        <a:tabLst>
                          <a:tab pos="161925" algn="l"/>
                          <a:tab pos="234315" algn="l"/>
                          <a:tab pos="306070" algn="l"/>
                          <a:tab pos="450215" algn="dec"/>
                        </a:tabLst>
                      </a:pPr>
                      <a:r>
                        <a:rPr lang="en-GB" sz="900" spc="-10">
                          <a:effectLst/>
                          <a:latin typeface="FrankfurtGothic"/>
                          <a:ea typeface="Times New Roman" panose="02020603050405020304" pitchFamily="18" charset="0"/>
                          <a:cs typeface="Times New Roman" panose="02020603050405020304" pitchFamily="18" charset="0"/>
                        </a:rPr>
                        <a:t>60.3</a:t>
                      </a:r>
                      <a:endParaRPr lang="da-DK" sz="900" spc="-10">
                        <a:effectLst/>
                        <a:latin typeface="FrankfurtGothic"/>
                        <a:ea typeface="Times New Roman" panose="02020603050405020304" pitchFamily="18" charset="0"/>
                        <a:cs typeface="Times New Roman" panose="02020603050405020304" pitchFamily="18" charset="0"/>
                      </a:endParaRPr>
                    </a:p>
                  </a:txBody>
                  <a:tcPr marL="68580" marR="68580" marT="17780" marB="17780">
                    <a:lnL>
                      <a:noFill/>
                    </a:lnL>
                    <a:lnR>
                      <a:noFill/>
                    </a:lnR>
                    <a:lnT>
                      <a:noFill/>
                    </a:lnT>
                    <a:lnB>
                      <a:noFill/>
                    </a:lnB>
                  </a:tcPr>
                </a:tc>
                <a:extLst>
                  <a:ext uri="{0D108BD9-81ED-4DB2-BD59-A6C34878D82A}">
                    <a16:rowId xmlns:a16="http://schemas.microsoft.com/office/drawing/2014/main" val="4084725402"/>
                  </a:ext>
                </a:extLst>
              </a:tr>
              <a:tr h="249824">
                <a:tc>
                  <a:txBody>
                    <a:bodyPr/>
                    <a:lstStyle/>
                    <a:p>
                      <a:pPr algn="just">
                        <a:lnSpc>
                          <a:spcPts val="1275"/>
                        </a:lnSpc>
                        <a:tabLst>
                          <a:tab pos="161925" algn="l"/>
                          <a:tab pos="234315" algn="l"/>
                          <a:tab pos="306070" algn="l"/>
                          <a:tab pos="234315" algn="l"/>
                          <a:tab pos="306070" algn="l"/>
                        </a:tabLst>
                      </a:pPr>
                      <a:r>
                        <a:rPr lang="en-GB" sz="900" spc="-10">
                          <a:effectLst/>
                          <a:latin typeface="FrankfurtGothic"/>
                          <a:ea typeface="Times New Roman" panose="02020603050405020304" pitchFamily="18" charset="0"/>
                          <a:cs typeface="Times New Roman" panose="02020603050405020304" pitchFamily="18" charset="0"/>
                        </a:rPr>
                        <a:t>9</a:t>
                      </a:r>
                      <a:endParaRPr lang="da-DK" sz="900" spc="-10">
                        <a:effectLst/>
                        <a:latin typeface="FrankfurtGothic"/>
                        <a:ea typeface="Times New Roman" panose="02020603050405020304" pitchFamily="18" charset="0"/>
                        <a:cs typeface="Times New Roman" panose="02020603050405020304" pitchFamily="18" charset="0"/>
                      </a:endParaRPr>
                    </a:p>
                  </a:txBody>
                  <a:tcPr marL="68580" marR="68580" marT="17780" marB="17780">
                    <a:lnL>
                      <a:noFill/>
                    </a:lnL>
                    <a:lnR>
                      <a:noFill/>
                    </a:lnR>
                    <a:lnT>
                      <a:noFill/>
                    </a:lnT>
                    <a:lnB w="12700" cap="flat" cmpd="sng" algn="ctr">
                      <a:solidFill>
                        <a:srgbClr val="7F9C90"/>
                      </a:solidFill>
                      <a:prstDash val="solid"/>
                      <a:round/>
                      <a:headEnd type="none" w="med" len="med"/>
                      <a:tailEnd type="none" w="med" len="med"/>
                    </a:lnB>
                  </a:tcPr>
                </a:tc>
                <a:tc>
                  <a:txBody>
                    <a:bodyPr/>
                    <a:lstStyle/>
                    <a:p>
                      <a:pPr algn="just">
                        <a:lnSpc>
                          <a:spcPts val="1275"/>
                        </a:lnSpc>
                        <a:tabLst>
                          <a:tab pos="161925" algn="l"/>
                          <a:tab pos="234315" algn="l"/>
                          <a:tab pos="306070" algn="l"/>
                          <a:tab pos="234315" algn="l"/>
                          <a:tab pos="306070" algn="l"/>
                        </a:tabLst>
                      </a:pPr>
                      <a:r>
                        <a:rPr lang="en-GB" sz="900" spc="-10">
                          <a:effectLst/>
                          <a:latin typeface="FrankfurtGothic"/>
                          <a:ea typeface="Times New Roman" panose="02020603050405020304" pitchFamily="18" charset="0"/>
                          <a:cs typeface="Times New Roman" panose="02020603050405020304" pitchFamily="18" charset="0"/>
                        </a:rPr>
                        <a:t>The balance of payments (6+7+8)</a:t>
                      </a:r>
                      <a:endParaRPr lang="da-DK" sz="900" spc="-10">
                        <a:effectLst/>
                        <a:latin typeface="FrankfurtGothic"/>
                        <a:ea typeface="Times New Roman" panose="02020603050405020304" pitchFamily="18" charset="0"/>
                        <a:cs typeface="Times New Roman" panose="02020603050405020304" pitchFamily="18" charset="0"/>
                      </a:endParaRPr>
                    </a:p>
                  </a:txBody>
                  <a:tcPr marL="0" marR="68580" marT="17780" marB="17780">
                    <a:lnL>
                      <a:noFill/>
                    </a:lnL>
                    <a:lnR>
                      <a:noFill/>
                    </a:lnR>
                    <a:lnT>
                      <a:noFill/>
                    </a:lnT>
                    <a:lnB w="12700" cap="flat" cmpd="sng" algn="ctr">
                      <a:solidFill>
                        <a:srgbClr val="7F9C90"/>
                      </a:solidFill>
                      <a:prstDash val="solid"/>
                      <a:round/>
                      <a:headEnd type="none" w="med" len="med"/>
                      <a:tailEnd type="none" w="med" len="med"/>
                    </a:lnB>
                  </a:tcPr>
                </a:tc>
                <a:tc>
                  <a:txBody>
                    <a:bodyPr/>
                    <a:lstStyle/>
                    <a:p>
                      <a:pPr algn="just">
                        <a:lnSpc>
                          <a:spcPts val="1275"/>
                        </a:lnSpc>
                        <a:tabLst>
                          <a:tab pos="161925" algn="l"/>
                          <a:tab pos="234315" algn="l"/>
                          <a:tab pos="306070" algn="l"/>
                          <a:tab pos="234315" algn="l"/>
                          <a:tab pos="306070" algn="l"/>
                          <a:tab pos="471170" algn="dec"/>
                        </a:tabLst>
                      </a:pPr>
                      <a:r>
                        <a:rPr lang="en-GB" sz="900" spc="-10" dirty="0">
                          <a:effectLst/>
                          <a:latin typeface="FrankfurtGothic"/>
                          <a:ea typeface="Times New Roman" panose="02020603050405020304" pitchFamily="18" charset="0"/>
                          <a:cs typeface="Times New Roman" panose="02020603050405020304" pitchFamily="18" charset="0"/>
                        </a:rPr>
                        <a:t> </a:t>
                      </a:r>
                      <a:endParaRPr lang="da-DK" sz="900" spc="-10" dirty="0">
                        <a:effectLst/>
                        <a:latin typeface="FrankfurtGothic"/>
                        <a:ea typeface="Times New Roman" panose="02020603050405020304" pitchFamily="18" charset="0"/>
                        <a:cs typeface="Times New Roman" panose="02020603050405020304" pitchFamily="18" charset="0"/>
                      </a:endParaRPr>
                    </a:p>
                  </a:txBody>
                  <a:tcPr marL="68580" marR="68580" marT="17780" marB="17780">
                    <a:lnL>
                      <a:noFill/>
                    </a:lnL>
                    <a:lnR>
                      <a:noFill/>
                    </a:lnR>
                    <a:lnT>
                      <a:noFill/>
                    </a:lnT>
                    <a:lnB w="12700" cap="flat" cmpd="sng" algn="ctr">
                      <a:solidFill>
                        <a:srgbClr val="7F9C90"/>
                      </a:solidFill>
                      <a:prstDash val="solid"/>
                      <a:round/>
                      <a:headEnd type="none" w="med" len="med"/>
                      <a:tailEnd type="none" w="med" len="med"/>
                    </a:lnB>
                  </a:tcPr>
                </a:tc>
                <a:tc>
                  <a:txBody>
                    <a:bodyPr/>
                    <a:lstStyle/>
                    <a:p>
                      <a:pPr algn="just">
                        <a:lnSpc>
                          <a:spcPts val="1275"/>
                        </a:lnSpc>
                        <a:tabLst>
                          <a:tab pos="161925" algn="l"/>
                          <a:tab pos="234315" algn="l"/>
                          <a:tab pos="306070" algn="l"/>
                          <a:tab pos="234315" algn="l"/>
                          <a:tab pos="306070" algn="l"/>
                          <a:tab pos="471170" algn="dec"/>
                        </a:tabLst>
                      </a:pPr>
                      <a:r>
                        <a:rPr lang="en-GB" sz="900" spc="-10">
                          <a:effectLst/>
                          <a:latin typeface="FrankfurtGothic"/>
                          <a:ea typeface="Times New Roman" panose="02020603050405020304" pitchFamily="18" charset="0"/>
                          <a:cs typeface="Times New Roman" panose="02020603050405020304" pitchFamily="18" charset="0"/>
                        </a:rPr>
                        <a:t> </a:t>
                      </a:r>
                      <a:endParaRPr lang="da-DK" sz="900" spc="-10">
                        <a:effectLst/>
                        <a:latin typeface="FrankfurtGothic"/>
                        <a:ea typeface="Times New Roman" panose="02020603050405020304" pitchFamily="18" charset="0"/>
                        <a:cs typeface="Times New Roman" panose="02020603050405020304" pitchFamily="18" charset="0"/>
                      </a:endParaRPr>
                    </a:p>
                  </a:txBody>
                  <a:tcPr marL="68580" marR="68580" marT="17780" marB="17780">
                    <a:lnL>
                      <a:noFill/>
                    </a:lnL>
                    <a:lnR>
                      <a:noFill/>
                    </a:lnR>
                    <a:lnT>
                      <a:noFill/>
                    </a:lnT>
                    <a:lnB w="12700" cap="flat" cmpd="sng" algn="ctr">
                      <a:solidFill>
                        <a:srgbClr val="7F9C90"/>
                      </a:solidFill>
                      <a:prstDash val="solid"/>
                      <a:round/>
                      <a:headEnd type="none" w="med" len="med"/>
                      <a:tailEnd type="none" w="med" len="med"/>
                    </a:lnB>
                  </a:tcPr>
                </a:tc>
                <a:tc>
                  <a:txBody>
                    <a:bodyPr/>
                    <a:lstStyle/>
                    <a:p>
                      <a:pPr algn="just">
                        <a:lnSpc>
                          <a:spcPts val="1275"/>
                        </a:lnSpc>
                        <a:tabLst>
                          <a:tab pos="161925" algn="l"/>
                          <a:tab pos="234315" algn="l"/>
                          <a:tab pos="306070" algn="l"/>
                          <a:tab pos="450215" algn="dec"/>
                        </a:tabLst>
                      </a:pPr>
                      <a:r>
                        <a:rPr lang="en-GB" sz="900" spc="-10" dirty="0">
                          <a:effectLst/>
                          <a:latin typeface="FrankfurtGothic"/>
                          <a:ea typeface="Times New Roman" panose="02020603050405020304" pitchFamily="18" charset="0"/>
                          <a:cs typeface="Times New Roman" panose="02020603050405020304" pitchFamily="18" charset="0"/>
                        </a:rPr>
                        <a:t>0.0</a:t>
                      </a:r>
                      <a:endParaRPr lang="da-DK" sz="900" spc="-10" dirty="0">
                        <a:effectLst/>
                        <a:latin typeface="FrankfurtGothic"/>
                        <a:ea typeface="Times New Roman" panose="02020603050405020304" pitchFamily="18" charset="0"/>
                        <a:cs typeface="Times New Roman" panose="02020603050405020304" pitchFamily="18" charset="0"/>
                      </a:endParaRPr>
                    </a:p>
                  </a:txBody>
                  <a:tcPr marL="68580" marR="68580" marT="17780" marB="17780">
                    <a:lnL>
                      <a:noFill/>
                    </a:lnL>
                    <a:lnR>
                      <a:noFill/>
                    </a:lnR>
                    <a:lnT>
                      <a:noFill/>
                    </a:lnT>
                    <a:lnB w="12700" cap="flat" cmpd="sng" algn="ctr">
                      <a:solidFill>
                        <a:srgbClr val="7F9C90"/>
                      </a:solidFill>
                      <a:prstDash val="solid"/>
                      <a:round/>
                      <a:headEnd type="none" w="med" len="med"/>
                      <a:tailEnd type="none" w="med" len="med"/>
                    </a:lnB>
                  </a:tcPr>
                </a:tc>
                <a:extLst>
                  <a:ext uri="{0D108BD9-81ED-4DB2-BD59-A6C34878D82A}">
                    <a16:rowId xmlns:a16="http://schemas.microsoft.com/office/drawing/2014/main" val="963067687"/>
                  </a:ext>
                </a:extLst>
              </a:tr>
            </a:tbl>
          </a:graphicData>
        </a:graphic>
      </p:graphicFrame>
      <p:sp>
        <p:nvSpPr>
          <p:cNvPr id="5" name="Tekstfelt 4">
            <a:extLst>
              <a:ext uri="{FF2B5EF4-FFF2-40B4-BE49-F238E27FC236}">
                <a16:creationId xmlns:a16="http://schemas.microsoft.com/office/drawing/2014/main" id="{24C1DB63-5231-4B2A-81AF-879C68FF3FA0}"/>
              </a:ext>
            </a:extLst>
          </p:cNvPr>
          <p:cNvSpPr txBox="1"/>
          <p:nvPr/>
        </p:nvSpPr>
        <p:spPr>
          <a:xfrm>
            <a:off x="3396490" y="1360389"/>
            <a:ext cx="6097656" cy="233397"/>
          </a:xfrm>
          <a:prstGeom prst="rect">
            <a:avLst/>
          </a:prstGeom>
          <a:noFill/>
        </p:spPr>
        <p:txBody>
          <a:bodyPr wrap="square">
            <a:spAutoFit/>
          </a:bodyPr>
          <a:lstStyle/>
          <a:p>
            <a:pPr algn="just">
              <a:lnSpc>
                <a:spcPts val="1100"/>
              </a:lnSpc>
              <a:spcAft>
                <a:spcPts val="600"/>
              </a:spcAft>
              <a:tabLst>
                <a:tab pos="161925" algn="l"/>
              </a:tabLst>
            </a:pPr>
            <a:r>
              <a:rPr lang="en-GB" sz="1000" spc="-10" dirty="0">
                <a:effectLst/>
                <a:latin typeface="Times New Roman" panose="02020603050405020304" pitchFamily="18" charset="0"/>
                <a:ea typeface="Times New Roman" panose="02020603050405020304" pitchFamily="18" charset="0"/>
                <a:cs typeface="Times New Roman" panose="02020603050405020304" pitchFamily="18" charset="0"/>
              </a:rPr>
              <a:t>Table 5.4: The balance of payments, Denmark, 2019, billion of DKK</a:t>
            </a:r>
            <a:endParaRPr lang="da-DK" sz="1000" spc="-1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Tekstfelt 5">
            <a:extLst>
              <a:ext uri="{FF2B5EF4-FFF2-40B4-BE49-F238E27FC236}">
                <a16:creationId xmlns:a16="http://schemas.microsoft.com/office/drawing/2014/main" id="{EB532F13-495B-4D90-BF19-0FAA60350037}"/>
              </a:ext>
            </a:extLst>
          </p:cNvPr>
          <p:cNvSpPr txBox="1"/>
          <p:nvPr/>
        </p:nvSpPr>
        <p:spPr>
          <a:xfrm>
            <a:off x="2554824" y="4378676"/>
            <a:ext cx="7525268" cy="1379865"/>
          </a:xfrm>
          <a:prstGeom prst="rect">
            <a:avLst/>
          </a:prstGeom>
          <a:noFill/>
        </p:spPr>
        <p:txBody>
          <a:bodyPr wrap="square">
            <a:spAutoFit/>
          </a:bodyPr>
          <a:lstStyle/>
          <a:p>
            <a:pPr algn="just">
              <a:spcBef>
                <a:spcPts val="400"/>
              </a:spcBef>
            </a:pPr>
            <a:r>
              <a:rPr lang="en-GB" sz="1200" spc="-10" dirty="0">
                <a:effectLst/>
                <a:latin typeface="Times New Roman" panose="02020603050405020304" pitchFamily="18" charset="0"/>
                <a:ea typeface="Times New Roman" panose="02020603050405020304" pitchFamily="18" charset="0"/>
                <a:cs typeface="Times New Roman" panose="02020603050405020304" pitchFamily="18" charset="0"/>
              </a:rPr>
              <a:t>Note 1: Financial account item includes net errors and omissions. Numbers may not add due to rounding.</a:t>
            </a:r>
            <a:endParaRPr lang="da-DK" sz="1200" spc="-1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400"/>
              </a:spcAft>
            </a:pPr>
            <a:endParaRPr lang="en-GB" sz="1200" spc="-1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400"/>
              </a:spcAft>
            </a:pPr>
            <a:r>
              <a:rPr lang="en-GB" sz="1200" spc="-10" dirty="0">
                <a:effectLst/>
                <a:latin typeface="Times New Roman" panose="02020603050405020304" pitchFamily="18" charset="0"/>
                <a:ea typeface="Times New Roman" panose="02020603050405020304" pitchFamily="18" charset="0"/>
                <a:cs typeface="Times New Roman" panose="02020603050405020304" pitchFamily="18" charset="0"/>
              </a:rPr>
              <a:t>Note 2: The figures for items 1 to 3 deviate slightly from the figures in Chapter 2 due to minor data revisions. However, the figure for item 4, the current account, does not deviate from the corresponding figure in Chapter 2 in rounded terms. </a:t>
            </a:r>
          </a:p>
          <a:p>
            <a:pPr algn="just">
              <a:spcAft>
                <a:spcPts val="400"/>
              </a:spcAft>
            </a:pPr>
            <a:endParaRPr lang="da-DK" sz="1200" spc="-1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Bef>
                <a:spcPts val="200"/>
              </a:spcBef>
              <a:spcAft>
                <a:spcPts val="1450"/>
              </a:spcAft>
            </a:pPr>
            <a:r>
              <a:rPr lang="en-GB" sz="1200" spc="-10" dirty="0">
                <a:effectLst/>
                <a:latin typeface="Times New Roman" panose="02020603050405020304" pitchFamily="18" charset="0"/>
                <a:ea typeface="Times New Roman" panose="02020603050405020304" pitchFamily="18" charset="0"/>
                <a:cs typeface="Times New Roman" panose="02020603050405020304" pitchFamily="18" charset="0"/>
              </a:rPr>
              <a:t>Source: Statistics Denmark: STO 2020.</a:t>
            </a:r>
            <a:endParaRPr lang="da-DK" sz="1200" spc="-1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itel 1">
            <a:extLst>
              <a:ext uri="{FF2B5EF4-FFF2-40B4-BE49-F238E27FC236}">
                <a16:creationId xmlns:a16="http://schemas.microsoft.com/office/drawing/2014/main" id="{600075FB-D8F3-4DB1-B05F-EC1066B543D6}"/>
              </a:ext>
            </a:extLst>
          </p:cNvPr>
          <p:cNvSpPr txBox="1">
            <a:spLocks/>
          </p:cNvSpPr>
          <p:nvPr/>
        </p:nvSpPr>
        <p:spPr>
          <a:xfrm>
            <a:off x="414455" y="246043"/>
            <a:ext cx="1808216" cy="89138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sz="2000" b="1" dirty="0" err="1">
                <a:latin typeface="Times New Roman" panose="02020603050405020304" pitchFamily="18" charset="0"/>
                <a:cs typeface="Times New Roman" panose="02020603050405020304" pitchFamily="18" charset="0"/>
              </a:rPr>
              <a:t>Table</a:t>
            </a:r>
            <a:r>
              <a:rPr lang="da-DK" sz="2000" b="1" dirty="0">
                <a:latin typeface="Times New Roman" panose="02020603050405020304" pitchFamily="18" charset="0"/>
                <a:cs typeface="Times New Roman" panose="02020603050405020304" pitchFamily="18" charset="0"/>
              </a:rPr>
              <a:t> 5.4</a:t>
            </a:r>
          </a:p>
        </p:txBody>
      </p:sp>
    </p:spTree>
    <p:extLst>
      <p:ext uri="{BB962C8B-B14F-4D97-AF65-F5344CB8AC3E}">
        <p14:creationId xmlns:p14="http://schemas.microsoft.com/office/powerpoint/2010/main" val="27414534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285BA9-04EC-4660-837D-305B3305BB27}"/>
              </a:ext>
            </a:extLst>
          </p:cNvPr>
          <p:cNvSpPr txBox="1">
            <a:spLocks/>
          </p:cNvSpPr>
          <p:nvPr/>
        </p:nvSpPr>
        <p:spPr>
          <a:xfrm>
            <a:off x="0" y="710500"/>
            <a:ext cx="12192000" cy="89138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a-DK" sz="3600" b="1" dirty="0" err="1">
                <a:latin typeface="Times New Roman" panose="02020603050405020304" pitchFamily="18" charset="0"/>
                <a:cs typeface="Times New Roman" panose="02020603050405020304" pitchFamily="18" charset="0"/>
              </a:rPr>
              <a:t>Chapter</a:t>
            </a:r>
            <a:r>
              <a:rPr lang="da-DK" sz="3600" b="1" dirty="0">
                <a:latin typeface="Times New Roman" panose="02020603050405020304" pitchFamily="18" charset="0"/>
                <a:cs typeface="Times New Roman" panose="02020603050405020304" pitchFamily="18" charset="0"/>
              </a:rPr>
              <a:t> 6</a:t>
            </a:r>
          </a:p>
        </p:txBody>
      </p:sp>
    </p:spTree>
    <p:extLst>
      <p:ext uri="{BB962C8B-B14F-4D97-AF65-F5344CB8AC3E}">
        <p14:creationId xmlns:p14="http://schemas.microsoft.com/office/powerpoint/2010/main" val="20675222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 2">
            <a:extLst>
              <a:ext uri="{FF2B5EF4-FFF2-40B4-BE49-F238E27FC236}">
                <a16:creationId xmlns:a16="http://schemas.microsoft.com/office/drawing/2014/main" id="{6B843A3A-5F87-4CDA-98DB-210CDFAEAE9F}"/>
              </a:ext>
            </a:extLst>
          </p:cNvPr>
          <p:cNvGraphicFramePr>
            <a:graphicFrameLocks noGrp="1"/>
          </p:cNvGraphicFramePr>
          <p:nvPr>
            <p:extLst>
              <p:ext uri="{D42A27DB-BD31-4B8C-83A1-F6EECF244321}">
                <p14:modId xmlns:p14="http://schemas.microsoft.com/office/powerpoint/2010/main" val="2197108376"/>
              </p:ext>
            </p:extLst>
          </p:nvPr>
        </p:nvGraphicFramePr>
        <p:xfrm>
          <a:off x="3532014" y="1947418"/>
          <a:ext cx="5127972" cy="2963164"/>
        </p:xfrm>
        <a:graphic>
          <a:graphicData uri="http://schemas.openxmlformats.org/drawingml/2006/table">
            <a:tbl>
              <a:tblPr firstRow="1" firstCol="1" bandRow="1"/>
              <a:tblGrid>
                <a:gridCol w="1662712">
                  <a:extLst>
                    <a:ext uri="{9D8B030D-6E8A-4147-A177-3AD203B41FA5}">
                      <a16:colId xmlns:a16="http://schemas.microsoft.com/office/drawing/2014/main" val="3051924176"/>
                    </a:ext>
                  </a:extLst>
                </a:gridCol>
                <a:gridCol w="891186">
                  <a:extLst>
                    <a:ext uri="{9D8B030D-6E8A-4147-A177-3AD203B41FA5}">
                      <a16:colId xmlns:a16="http://schemas.microsoft.com/office/drawing/2014/main" val="1825853905"/>
                    </a:ext>
                  </a:extLst>
                </a:gridCol>
                <a:gridCol w="857793">
                  <a:extLst>
                    <a:ext uri="{9D8B030D-6E8A-4147-A177-3AD203B41FA5}">
                      <a16:colId xmlns:a16="http://schemas.microsoft.com/office/drawing/2014/main" val="857220011"/>
                    </a:ext>
                  </a:extLst>
                </a:gridCol>
                <a:gridCol w="857793">
                  <a:extLst>
                    <a:ext uri="{9D8B030D-6E8A-4147-A177-3AD203B41FA5}">
                      <a16:colId xmlns:a16="http://schemas.microsoft.com/office/drawing/2014/main" val="1578778073"/>
                    </a:ext>
                  </a:extLst>
                </a:gridCol>
                <a:gridCol w="858488">
                  <a:extLst>
                    <a:ext uri="{9D8B030D-6E8A-4147-A177-3AD203B41FA5}">
                      <a16:colId xmlns:a16="http://schemas.microsoft.com/office/drawing/2014/main" val="3773289614"/>
                    </a:ext>
                  </a:extLst>
                </a:gridCol>
              </a:tblGrid>
              <a:tr h="224666">
                <a:tc>
                  <a:txBody>
                    <a:bodyPr/>
                    <a:lstStyle/>
                    <a:p>
                      <a:endParaRPr lang="da-DK" sz="1000">
                        <a:effectLst/>
                        <a:latin typeface="Times New Roman" panose="02020603050405020304" pitchFamily="18" charset="0"/>
                      </a:endParaRPr>
                    </a:p>
                  </a:txBody>
                  <a:tcPr marL="43180" marR="43180" marT="17780" marB="17780" anchor="b">
                    <a:lnL>
                      <a:noFill/>
                    </a:lnL>
                    <a:lnR>
                      <a:noFill/>
                    </a:lnR>
                    <a:lnT w="12700" cap="flat" cmpd="sng" algn="ctr">
                      <a:solidFill>
                        <a:srgbClr val="7F9C90"/>
                      </a:solidFill>
                      <a:prstDash val="solid"/>
                      <a:round/>
                      <a:headEnd type="none" w="med" len="med"/>
                      <a:tailEnd type="none" w="med" len="med"/>
                    </a:lnT>
                    <a:lnB>
                      <a:noFill/>
                    </a:lnB>
                  </a:tcPr>
                </a:tc>
                <a:tc>
                  <a:txBody>
                    <a:bodyPr/>
                    <a:lstStyle/>
                    <a:p>
                      <a:pPr algn="ctr"/>
                      <a:r>
                        <a:rPr lang="en-GB" sz="900" spc="-10">
                          <a:effectLst/>
                          <a:latin typeface="FrankfurtGothic"/>
                          <a:ea typeface="Times New Roman" panose="02020603050405020304" pitchFamily="18" charset="0"/>
                          <a:cs typeface="Times New Roman" panose="02020603050405020304" pitchFamily="18" charset="0"/>
                        </a:rPr>
                        <a:t>Population</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17780" marB="17780">
                    <a:lnL>
                      <a:noFill/>
                    </a:lnL>
                    <a:lnR>
                      <a:noFill/>
                    </a:lnR>
                    <a:lnT w="12700" cap="flat" cmpd="sng" algn="ctr">
                      <a:solidFill>
                        <a:srgbClr val="7F9C90"/>
                      </a:solidFill>
                      <a:prstDash val="solid"/>
                      <a:round/>
                      <a:headEnd type="none" w="med" len="med"/>
                      <a:tailEnd type="none" w="med" len="med"/>
                    </a:lnT>
                    <a:lnB>
                      <a:noFill/>
                    </a:lnB>
                  </a:tcPr>
                </a:tc>
                <a:tc>
                  <a:txBody>
                    <a:bodyPr/>
                    <a:lstStyle/>
                    <a:p>
                      <a:pPr algn="ctr"/>
                      <a:r>
                        <a:rPr lang="en-GB" sz="900" spc="-10">
                          <a:effectLst/>
                          <a:latin typeface="FrankfurtGothic"/>
                          <a:ea typeface="Times New Roman" panose="02020603050405020304" pitchFamily="18" charset="0"/>
                          <a:cs typeface="Times New Roman" panose="02020603050405020304" pitchFamily="18" charset="0"/>
                        </a:rPr>
                        <a:t>Labour Force</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17780" marB="17780">
                    <a:lnL>
                      <a:noFill/>
                    </a:lnL>
                    <a:lnR>
                      <a:noFill/>
                    </a:lnR>
                    <a:lnT w="12700" cap="flat" cmpd="sng" algn="ctr">
                      <a:solidFill>
                        <a:srgbClr val="7F9C90"/>
                      </a:solidFill>
                      <a:prstDash val="solid"/>
                      <a:round/>
                      <a:headEnd type="none" w="med" len="med"/>
                      <a:tailEnd type="none" w="med" len="med"/>
                    </a:lnT>
                    <a:lnB>
                      <a:noFill/>
                    </a:lnB>
                  </a:tcPr>
                </a:tc>
                <a:tc gridSpan="2">
                  <a:txBody>
                    <a:bodyPr/>
                    <a:lstStyle/>
                    <a:p>
                      <a:pPr algn="ctr"/>
                      <a:r>
                        <a:rPr lang="en-GB" sz="900" spc="-10">
                          <a:effectLst/>
                          <a:latin typeface="FrankfurtGothic"/>
                          <a:ea typeface="Times New Roman" panose="02020603050405020304" pitchFamily="18" charset="0"/>
                          <a:cs typeface="Times New Roman" panose="02020603050405020304" pitchFamily="18" charset="0"/>
                        </a:rPr>
                        <a:t>Participation in %</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17780" marB="17780">
                    <a:lnL>
                      <a:noFill/>
                    </a:lnL>
                    <a:lnR>
                      <a:noFill/>
                    </a:lnR>
                    <a:lnT w="12700" cap="flat" cmpd="sng" algn="ctr">
                      <a:solidFill>
                        <a:srgbClr val="7F9C90"/>
                      </a:solidFill>
                      <a:prstDash val="solid"/>
                      <a:round/>
                      <a:headEnd type="none" w="med" len="med"/>
                      <a:tailEnd type="none" w="med" len="med"/>
                    </a:lnT>
                    <a:lnB>
                      <a:noFill/>
                    </a:lnB>
                  </a:tcPr>
                </a:tc>
                <a:tc hMerge="1">
                  <a:txBody>
                    <a:bodyPr/>
                    <a:lstStyle/>
                    <a:p>
                      <a:endParaRPr lang="da-DK"/>
                    </a:p>
                  </a:txBody>
                  <a:tcPr/>
                </a:tc>
                <a:extLst>
                  <a:ext uri="{0D108BD9-81ED-4DB2-BD59-A6C34878D82A}">
                    <a16:rowId xmlns:a16="http://schemas.microsoft.com/office/drawing/2014/main" val="1655931821"/>
                  </a:ext>
                </a:extLst>
              </a:tr>
              <a:tr h="224666">
                <a:tc>
                  <a:txBody>
                    <a:bodyPr/>
                    <a:lstStyle/>
                    <a:p>
                      <a:endParaRPr lang="da-DK" sz="1000">
                        <a:effectLst/>
                        <a:latin typeface="Times New Roman" panose="02020603050405020304" pitchFamily="18" charset="0"/>
                      </a:endParaRPr>
                    </a:p>
                  </a:txBody>
                  <a:tcPr marL="43180" marR="43180" marT="17780" marB="17780" anchor="b">
                    <a:lnL>
                      <a:noFill/>
                    </a:lnL>
                    <a:lnR>
                      <a:noFill/>
                    </a:lnR>
                    <a:lnT>
                      <a:noFill/>
                    </a:lnT>
                    <a:lnB w="12700" cap="flat" cmpd="sng" algn="ctr">
                      <a:solidFill>
                        <a:srgbClr val="7F9C90"/>
                      </a:solidFill>
                      <a:prstDash val="solid"/>
                      <a:round/>
                      <a:headEnd type="none" w="med" len="med"/>
                      <a:tailEnd type="none" w="med" len="med"/>
                    </a:lnB>
                  </a:tcPr>
                </a:tc>
                <a:tc>
                  <a:txBody>
                    <a:bodyPr/>
                    <a:lstStyle/>
                    <a:p>
                      <a:endParaRPr lang="da-DK" sz="1000">
                        <a:effectLst/>
                        <a:latin typeface="Times New Roman" panose="02020603050405020304" pitchFamily="18" charset="0"/>
                      </a:endParaRPr>
                    </a:p>
                  </a:txBody>
                  <a:tcPr marL="43180" marR="43180" marT="17780" marB="17780">
                    <a:lnL>
                      <a:noFill/>
                    </a:lnL>
                    <a:lnR>
                      <a:noFill/>
                    </a:lnR>
                    <a:lnT>
                      <a:noFill/>
                    </a:lnT>
                    <a:lnB w="12700" cap="flat" cmpd="sng" algn="ctr">
                      <a:solidFill>
                        <a:srgbClr val="7F9C90"/>
                      </a:solidFill>
                      <a:prstDash val="solid"/>
                      <a:round/>
                      <a:headEnd type="none" w="med" len="med"/>
                      <a:tailEnd type="none" w="med" len="med"/>
                    </a:lnB>
                  </a:tcPr>
                </a:tc>
                <a:tc>
                  <a:txBody>
                    <a:bodyPr/>
                    <a:lstStyle/>
                    <a:p>
                      <a:endParaRPr lang="da-DK" sz="1000">
                        <a:effectLst/>
                        <a:latin typeface="Times New Roman" panose="02020603050405020304" pitchFamily="18" charset="0"/>
                      </a:endParaRPr>
                    </a:p>
                  </a:txBody>
                  <a:tcPr marL="43180" marR="43180" marT="17780" marB="17780">
                    <a:lnL>
                      <a:noFill/>
                    </a:lnL>
                    <a:lnR>
                      <a:noFill/>
                    </a:lnR>
                    <a:lnT>
                      <a:noFill/>
                    </a:lnT>
                    <a:lnB w="12700" cap="flat" cmpd="sng" algn="ctr">
                      <a:solidFill>
                        <a:srgbClr val="7F9C90"/>
                      </a:solidFill>
                      <a:prstDash val="solid"/>
                      <a:round/>
                      <a:headEnd type="none" w="med" len="med"/>
                      <a:tailEnd type="none" w="med" len="med"/>
                    </a:lnB>
                  </a:tcPr>
                </a:tc>
                <a:tc>
                  <a:txBody>
                    <a:bodyPr/>
                    <a:lstStyle/>
                    <a:p>
                      <a:pPr algn="ctr"/>
                      <a:r>
                        <a:rPr lang="en-GB" sz="900" spc="-10">
                          <a:effectLst/>
                          <a:latin typeface="FrankfurtGothic"/>
                          <a:ea typeface="Times New Roman" panose="02020603050405020304" pitchFamily="18" charset="0"/>
                          <a:cs typeface="Times New Roman" panose="02020603050405020304" pitchFamily="18" charset="0"/>
                        </a:rPr>
                        <a:t>Men</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17780" marB="17780">
                    <a:lnL>
                      <a:noFill/>
                    </a:lnL>
                    <a:lnR>
                      <a:noFill/>
                    </a:lnR>
                    <a:lnT>
                      <a:noFill/>
                    </a:lnT>
                    <a:lnB w="12700" cap="flat" cmpd="sng" algn="ctr">
                      <a:solidFill>
                        <a:srgbClr val="7F9C90"/>
                      </a:solidFill>
                      <a:prstDash val="solid"/>
                      <a:round/>
                      <a:headEnd type="none" w="med" len="med"/>
                      <a:tailEnd type="none" w="med" len="med"/>
                    </a:lnB>
                  </a:tcPr>
                </a:tc>
                <a:tc>
                  <a:txBody>
                    <a:bodyPr/>
                    <a:lstStyle/>
                    <a:p>
                      <a:pPr algn="ctr"/>
                      <a:r>
                        <a:rPr lang="en-GB" sz="900" spc="-10">
                          <a:effectLst/>
                          <a:latin typeface="FrankfurtGothic"/>
                          <a:ea typeface="Times New Roman" panose="02020603050405020304" pitchFamily="18" charset="0"/>
                          <a:cs typeface="Times New Roman" panose="02020603050405020304" pitchFamily="18" charset="0"/>
                        </a:rPr>
                        <a:t>Women</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17780" marB="17780">
                    <a:lnL>
                      <a:noFill/>
                    </a:lnL>
                    <a:lnR>
                      <a:noFill/>
                    </a:lnR>
                    <a:lnT>
                      <a:noFill/>
                    </a:lnT>
                    <a:lnB w="12700" cap="flat" cmpd="sng" algn="ctr">
                      <a:solidFill>
                        <a:srgbClr val="7F9C90"/>
                      </a:solidFill>
                      <a:prstDash val="solid"/>
                      <a:round/>
                      <a:headEnd type="none" w="med" len="med"/>
                      <a:tailEnd type="none" w="med" len="med"/>
                    </a:lnB>
                  </a:tcPr>
                </a:tc>
                <a:extLst>
                  <a:ext uri="{0D108BD9-81ED-4DB2-BD59-A6C34878D82A}">
                    <a16:rowId xmlns:a16="http://schemas.microsoft.com/office/drawing/2014/main" val="3160080893"/>
                  </a:ext>
                </a:extLst>
              </a:tr>
              <a:tr h="206450">
                <a:tc>
                  <a:txBody>
                    <a:bodyPr/>
                    <a:lstStyle/>
                    <a:p>
                      <a:r>
                        <a:rPr lang="en-GB" sz="900" spc="-10">
                          <a:solidFill>
                            <a:srgbClr val="000000"/>
                          </a:solidFill>
                          <a:effectLst/>
                          <a:latin typeface="FrankfurtGothic"/>
                          <a:ea typeface="Times New Roman" panose="02020603050405020304" pitchFamily="18" charset="0"/>
                          <a:cs typeface="Calibri" panose="020F0502020204030204" pitchFamily="34" charset="0"/>
                        </a:rPr>
                        <a:t>1921</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17780" marB="17780" anchor="b">
                    <a:lnL>
                      <a:noFill/>
                    </a:lnL>
                    <a:lnR>
                      <a:noFill/>
                    </a:lnR>
                    <a:lnT w="12700" cap="flat" cmpd="sng" algn="ctr">
                      <a:solidFill>
                        <a:srgbClr val="7F9C90"/>
                      </a:solidFill>
                      <a:prstDash val="solid"/>
                      <a:round/>
                      <a:headEnd type="none" w="med" len="med"/>
                      <a:tailEnd type="none" w="med" len="med"/>
                    </a:lnT>
                    <a:lnB>
                      <a:noFill/>
                    </a:lnB>
                  </a:tcPr>
                </a:tc>
                <a:tc>
                  <a:txBody>
                    <a:bodyPr/>
                    <a:lstStyle/>
                    <a:p>
                      <a:pPr>
                        <a:tabLst>
                          <a:tab pos="263525" algn="dec"/>
                        </a:tabLst>
                      </a:pPr>
                      <a:r>
                        <a:rPr lang="en-GB" sz="900" spc="-10">
                          <a:effectLst/>
                          <a:latin typeface="FrankfurtGothic"/>
                          <a:ea typeface="Times New Roman" panose="02020603050405020304" pitchFamily="18" charset="0"/>
                          <a:cs typeface="Times New Roman" panose="02020603050405020304" pitchFamily="18" charset="0"/>
                        </a:rPr>
                        <a:t>3,061</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17780" marB="17780" anchor="b">
                    <a:lnL>
                      <a:noFill/>
                    </a:lnL>
                    <a:lnR>
                      <a:noFill/>
                    </a:lnR>
                    <a:lnT w="12700" cap="flat" cmpd="sng" algn="ctr">
                      <a:solidFill>
                        <a:srgbClr val="7F9C90"/>
                      </a:solidFill>
                      <a:prstDash val="solid"/>
                      <a:round/>
                      <a:headEnd type="none" w="med" len="med"/>
                      <a:tailEnd type="none" w="med" len="med"/>
                    </a:lnT>
                    <a:lnB>
                      <a:noFill/>
                    </a:lnB>
                  </a:tcPr>
                </a:tc>
                <a:tc>
                  <a:txBody>
                    <a:bodyPr/>
                    <a:lstStyle/>
                    <a:p>
                      <a:pPr>
                        <a:tabLst>
                          <a:tab pos="263525" algn="dec"/>
                        </a:tabLst>
                      </a:pPr>
                      <a:r>
                        <a:rPr lang="en-GB" sz="900" spc="-10">
                          <a:effectLst/>
                          <a:latin typeface="FrankfurtGothic"/>
                          <a:ea typeface="Times New Roman" panose="02020603050405020304" pitchFamily="18" charset="0"/>
                          <a:cs typeface="Times New Roman" panose="02020603050405020304" pitchFamily="18" charset="0"/>
                        </a:rPr>
                        <a:t>1,466</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17780" marB="17780" anchor="b">
                    <a:lnL>
                      <a:noFill/>
                    </a:lnL>
                    <a:lnR>
                      <a:noFill/>
                    </a:lnR>
                    <a:lnT w="12700" cap="flat" cmpd="sng" algn="ctr">
                      <a:solidFill>
                        <a:srgbClr val="7F9C90"/>
                      </a:solidFill>
                      <a:prstDash val="solid"/>
                      <a:round/>
                      <a:headEnd type="none" w="med" len="med"/>
                      <a:tailEnd type="none" w="med" len="med"/>
                    </a:lnT>
                    <a:lnB>
                      <a:noFill/>
                    </a:lnB>
                  </a:tcPr>
                </a:tc>
                <a:tc>
                  <a:txBody>
                    <a:bodyPr/>
                    <a:lstStyle/>
                    <a:p>
                      <a:pPr algn="ctr"/>
                      <a:r>
                        <a:rPr lang="en-GB" sz="900" spc="-10">
                          <a:effectLst/>
                          <a:latin typeface="FrankfurtGothic"/>
                          <a:ea typeface="Times New Roman" panose="02020603050405020304" pitchFamily="18" charset="0"/>
                          <a:cs typeface="Times New Roman" panose="02020603050405020304" pitchFamily="18" charset="0"/>
                        </a:rPr>
                        <a:t>59%</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17780" marB="17780">
                    <a:lnL>
                      <a:noFill/>
                    </a:lnL>
                    <a:lnR>
                      <a:noFill/>
                    </a:lnR>
                    <a:lnT w="12700" cap="flat" cmpd="sng" algn="ctr">
                      <a:solidFill>
                        <a:srgbClr val="7F9C90"/>
                      </a:solidFill>
                      <a:prstDash val="solid"/>
                      <a:round/>
                      <a:headEnd type="none" w="med" len="med"/>
                      <a:tailEnd type="none" w="med" len="med"/>
                    </a:lnT>
                    <a:lnB>
                      <a:noFill/>
                    </a:lnB>
                  </a:tcPr>
                </a:tc>
                <a:tc>
                  <a:txBody>
                    <a:bodyPr/>
                    <a:lstStyle/>
                    <a:p>
                      <a:pPr algn="ctr"/>
                      <a:r>
                        <a:rPr lang="en-GB" sz="900" spc="-10">
                          <a:effectLst/>
                          <a:latin typeface="FrankfurtGothic"/>
                          <a:ea typeface="Times New Roman" panose="02020603050405020304" pitchFamily="18" charset="0"/>
                          <a:cs typeface="Times New Roman" panose="02020603050405020304" pitchFamily="18" charset="0"/>
                        </a:rPr>
                        <a:t>31%</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17780" marB="17780">
                    <a:lnL>
                      <a:noFill/>
                    </a:lnL>
                    <a:lnR>
                      <a:noFill/>
                    </a:lnR>
                    <a:lnT w="12700" cap="flat" cmpd="sng" algn="ctr">
                      <a:solidFill>
                        <a:srgbClr val="7F9C90"/>
                      </a:solidFill>
                      <a:prstDash val="solid"/>
                      <a:round/>
                      <a:headEnd type="none" w="med" len="med"/>
                      <a:tailEnd type="none" w="med" len="med"/>
                    </a:lnT>
                    <a:lnB>
                      <a:noFill/>
                    </a:lnB>
                  </a:tcPr>
                </a:tc>
                <a:extLst>
                  <a:ext uri="{0D108BD9-81ED-4DB2-BD59-A6C34878D82A}">
                    <a16:rowId xmlns:a16="http://schemas.microsoft.com/office/drawing/2014/main" val="2552892417"/>
                  </a:ext>
                </a:extLst>
              </a:tr>
              <a:tr h="206450">
                <a:tc>
                  <a:txBody>
                    <a:bodyPr/>
                    <a:lstStyle/>
                    <a:p>
                      <a:r>
                        <a:rPr lang="en-GB" sz="900" spc="-10">
                          <a:solidFill>
                            <a:srgbClr val="000000"/>
                          </a:solidFill>
                          <a:effectLst/>
                          <a:latin typeface="FrankfurtGothic"/>
                          <a:ea typeface="Times New Roman" panose="02020603050405020304" pitchFamily="18" charset="0"/>
                          <a:cs typeface="Calibri" panose="020F0502020204030204" pitchFamily="34" charset="0"/>
                        </a:rPr>
                        <a:t>1940</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17780" marB="17780" anchor="b">
                    <a:lnL>
                      <a:noFill/>
                    </a:lnL>
                    <a:lnR>
                      <a:noFill/>
                    </a:lnR>
                    <a:lnT>
                      <a:noFill/>
                    </a:lnT>
                    <a:lnB>
                      <a:noFill/>
                    </a:lnB>
                  </a:tcPr>
                </a:tc>
                <a:tc>
                  <a:txBody>
                    <a:bodyPr/>
                    <a:lstStyle/>
                    <a:p>
                      <a:pPr>
                        <a:tabLst>
                          <a:tab pos="263525" algn="dec"/>
                        </a:tabLst>
                      </a:pPr>
                      <a:r>
                        <a:rPr lang="en-GB" sz="900" spc="-10">
                          <a:effectLst/>
                          <a:latin typeface="FrankfurtGothic"/>
                          <a:ea typeface="Times New Roman" panose="02020603050405020304" pitchFamily="18" charset="0"/>
                          <a:cs typeface="Times New Roman" panose="02020603050405020304" pitchFamily="18" charset="0"/>
                        </a:rPr>
                        <a:t>3,826</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17780" marB="17780" anchor="b">
                    <a:lnL>
                      <a:noFill/>
                    </a:lnL>
                    <a:lnR>
                      <a:noFill/>
                    </a:lnR>
                    <a:lnT>
                      <a:noFill/>
                    </a:lnT>
                    <a:lnB>
                      <a:noFill/>
                    </a:lnB>
                  </a:tcPr>
                </a:tc>
                <a:tc>
                  <a:txBody>
                    <a:bodyPr/>
                    <a:lstStyle/>
                    <a:p>
                      <a:pPr>
                        <a:tabLst>
                          <a:tab pos="263525" algn="dec"/>
                        </a:tabLst>
                      </a:pPr>
                      <a:r>
                        <a:rPr lang="en-GB" sz="900" spc="-10">
                          <a:effectLst/>
                          <a:latin typeface="FrankfurtGothic"/>
                          <a:ea typeface="Times New Roman" panose="02020603050405020304" pitchFamily="18" charset="0"/>
                          <a:cs typeface="Times New Roman" panose="02020603050405020304" pitchFamily="18" charset="0"/>
                        </a:rPr>
                        <a:t>1,939</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17780" marB="17780" anchor="b">
                    <a:lnL>
                      <a:noFill/>
                    </a:lnL>
                    <a:lnR>
                      <a:noFill/>
                    </a:lnR>
                    <a:lnT>
                      <a:noFill/>
                    </a:lnT>
                    <a:lnB>
                      <a:noFill/>
                    </a:lnB>
                  </a:tcPr>
                </a:tc>
                <a:tc>
                  <a:txBody>
                    <a:bodyPr/>
                    <a:lstStyle/>
                    <a:p>
                      <a:pPr algn="ctr"/>
                      <a:r>
                        <a:rPr lang="en-GB" sz="900" spc="-10">
                          <a:effectLst/>
                          <a:latin typeface="FrankfurtGothic"/>
                          <a:ea typeface="Times New Roman" panose="02020603050405020304" pitchFamily="18" charset="0"/>
                          <a:cs typeface="Times New Roman" panose="02020603050405020304" pitchFamily="18" charset="0"/>
                        </a:rPr>
                        <a:t>67%</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17780" marB="17780">
                    <a:lnL>
                      <a:noFill/>
                    </a:lnL>
                    <a:lnR>
                      <a:noFill/>
                    </a:lnR>
                    <a:lnT>
                      <a:noFill/>
                    </a:lnT>
                    <a:lnB>
                      <a:noFill/>
                    </a:lnB>
                  </a:tcPr>
                </a:tc>
                <a:tc>
                  <a:txBody>
                    <a:bodyPr/>
                    <a:lstStyle/>
                    <a:p>
                      <a:pPr algn="ctr"/>
                      <a:r>
                        <a:rPr lang="en-GB" sz="900" spc="-10">
                          <a:effectLst/>
                          <a:latin typeface="FrankfurtGothic"/>
                          <a:ea typeface="Times New Roman" panose="02020603050405020304" pitchFamily="18" charset="0"/>
                          <a:cs typeface="Times New Roman" panose="02020603050405020304" pitchFamily="18" charset="0"/>
                        </a:rPr>
                        <a:t>35%</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17780" marB="17780">
                    <a:lnL>
                      <a:noFill/>
                    </a:lnL>
                    <a:lnR>
                      <a:noFill/>
                    </a:lnR>
                    <a:lnT>
                      <a:noFill/>
                    </a:lnT>
                    <a:lnB>
                      <a:noFill/>
                    </a:lnB>
                  </a:tcPr>
                </a:tc>
                <a:extLst>
                  <a:ext uri="{0D108BD9-81ED-4DB2-BD59-A6C34878D82A}">
                    <a16:rowId xmlns:a16="http://schemas.microsoft.com/office/drawing/2014/main" val="1770329124"/>
                  </a:ext>
                </a:extLst>
              </a:tr>
              <a:tr h="206450">
                <a:tc>
                  <a:txBody>
                    <a:bodyPr/>
                    <a:lstStyle/>
                    <a:p>
                      <a:r>
                        <a:rPr lang="en-GB" sz="900" spc="-10">
                          <a:solidFill>
                            <a:srgbClr val="000000"/>
                          </a:solidFill>
                          <a:effectLst/>
                          <a:latin typeface="FrankfurtGothic"/>
                          <a:ea typeface="Times New Roman" panose="02020603050405020304" pitchFamily="18" charset="0"/>
                          <a:cs typeface="Calibri" panose="020F0502020204030204" pitchFamily="34" charset="0"/>
                        </a:rPr>
                        <a:t>1960</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17780" marB="17780" anchor="b">
                    <a:lnL>
                      <a:noFill/>
                    </a:lnL>
                    <a:lnR>
                      <a:noFill/>
                    </a:lnR>
                    <a:lnT>
                      <a:noFill/>
                    </a:lnT>
                    <a:lnB>
                      <a:noFill/>
                    </a:lnB>
                  </a:tcPr>
                </a:tc>
                <a:tc>
                  <a:txBody>
                    <a:bodyPr/>
                    <a:lstStyle/>
                    <a:p>
                      <a:pPr>
                        <a:tabLst>
                          <a:tab pos="263525" algn="dec"/>
                        </a:tabLst>
                      </a:pPr>
                      <a:r>
                        <a:rPr lang="en-GB" sz="900" spc="-10">
                          <a:effectLst/>
                          <a:latin typeface="FrankfurtGothic"/>
                          <a:ea typeface="Times New Roman" panose="02020603050405020304" pitchFamily="18" charset="0"/>
                          <a:cs typeface="Times New Roman" panose="02020603050405020304" pitchFamily="18" charset="0"/>
                        </a:rPr>
                        <a:t>4,566</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17780" marB="17780" anchor="b">
                    <a:lnL>
                      <a:noFill/>
                    </a:lnL>
                    <a:lnR>
                      <a:noFill/>
                    </a:lnR>
                    <a:lnT>
                      <a:noFill/>
                    </a:lnT>
                    <a:lnB>
                      <a:noFill/>
                    </a:lnB>
                  </a:tcPr>
                </a:tc>
                <a:tc>
                  <a:txBody>
                    <a:bodyPr/>
                    <a:lstStyle/>
                    <a:p>
                      <a:pPr>
                        <a:tabLst>
                          <a:tab pos="263525" algn="dec"/>
                        </a:tabLst>
                      </a:pPr>
                      <a:r>
                        <a:rPr lang="en-GB" sz="900" spc="-10">
                          <a:effectLst/>
                          <a:latin typeface="FrankfurtGothic"/>
                          <a:ea typeface="Times New Roman" panose="02020603050405020304" pitchFamily="18" charset="0"/>
                          <a:cs typeface="Times New Roman" panose="02020603050405020304" pitchFamily="18" charset="0"/>
                        </a:rPr>
                        <a:t>2,173</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17780" marB="17780" anchor="b">
                    <a:lnL>
                      <a:noFill/>
                    </a:lnL>
                    <a:lnR>
                      <a:noFill/>
                    </a:lnR>
                    <a:lnT>
                      <a:noFill/>
                    </a:lnT>
                    <a:lnB>
                      <a:noFill/>
                    </a:lnB>
                  </a:tcPr>
                </a:tc>
                <a:tc>
                  <a:txBody>
                    <a:bodyPr/>
                    <a:lstStyle/>
                    <a:p>
                      <a:pPr algn="ctr"/>
                      <a:r>
                        <a:rPr lang="en-GB" sz="900" spc="-10">
                          <a:effectLst/>
                          <a:latin typeface="FrankfurtGothic"/>
                          <a:ea typeface="Times New Roman" panose="02020603050405020304" pitchFamily="18" charset="0"/>
                          <a:cs typeface="Times New Roman" panose="02020603050405020304" pitchFamily="18" charset="0"/>
                        </a:rPr>
                        <a:t>64%</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17780" marB="17780">
                    <a:lnL>
                      <a:noFill/>
                    </a:lnL>
                    <a:lnR>
                      <a:noFill/>
                    </a:lnR>
                    <a:lnT>
                      <a:noFill/>
                    </a:lnT>
                    <a:lnB>
                      <a:noFill/>
                    </a:lnB>
                  </a:tcPr>
                </a:tc>
                <a:tc>
                  <a:txBody>
                    <a:bodyPr/>
                    <a:lstStyle/>
                    <a:p>
                      <a:pPr algn="ctr"/>
                      <a:r>
                        <a:rPr lang="en-GB" sz="900" spc="-10">
                          <a:effectLst/>
                          <a:latin typeface="FrankfurtGothic"/>
                          <a:ea typeface="Times New Roman" panose="02020603050405020304" pitchFamily="18" charset="0"/>
                          <a:cs typeface="Times New Roman" panose="02020603050405020304" pitchFamily="18" charset="0"/>
                        </a:rPr>
                        <a:t>32%</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17780" marB="17780">
                    <a:lnL>
                      <a:noFill/>
                    </a:lnL>
                    <a:lnR>
                      <a:noFill/>
                    </a:lnR>
                    <a:lnT>
                      <a:noFill/>
                    </a:lnT>
                    <a:lnB>
                      <a:noFill/>
                    </a:lnB>
                  </a:tcPr>
                </a:tc>
                <a:extLst>
                  <a:ext uri="{0D108BD9-81ED-4DB2-BD59-A6C34878D82A}">
                    <a16:rowId xmlns:a16="http://schemas.microsoft.com/office/drawing/2014/main" val="3555019183"/>
                  </a:ext>
                </a:extLst>
              </a:tr>
              <a:tr h="206450">
                <a:tc>
                  <a:txBody>
                    <a:bodyPr/>
                    <a:lstStyle/>
                    <a:p>
                      <a:r>
                        <a:rPr lang="en-GB" sz="900" spc="-10">
                          <a:solidFill>
                            <a:srgbClr val="000000"/>
                          </a:solidFill>
                          <a:effectLst/>
                          <a:latin typeface="FrankfurtGothic"/>
                          <a:ea typeface="Times New Roman" panose="02020603050405020304" pitchFamily="18" charset="0"/>
                          <a:cs typeface="Calibri" panose="020F0502020204030204" pitchFamily="34" charset="0"/>
                        </a:rPr>
                        <a:t>1970</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17780" marB="17780" anchor="b">
                    <a:lnL>
                      <a:noFill/>
                    </a:lnL>
                    <a:lnR>
                      <a:noFill/>
                    </a:lnR>
                    <a:lnT>
                      <a:noFill/>
                    </a:lnT>
                    <a:lnB>
                      <a:noFill/>
                    </a:lnB>
                  </a:tcPr>
                </a:tc>
                <a:tc>
                  <a:txBody>
                    <a:bodyPr/>
                    <a:lstStyle/>
                    <a:p>
                      <a:pPr>
                        <a:tabLst>
                          <a:tab pos="263525" algn="dec"/>
                        </a:tabLst>
                      </a:pPr>
                      <a:r>
                        <a:rPr lang="en-GB" sz="900" spc="-10">
                          <a:effectLst/>
                          <a:latin typeface="FrankfurtGothic"/>
                          <a:ea typeface="Times New Roman" panose="02020603050405020304" pitchFamily="18" charset="0"/>
                          <a:cs typeface="Times New Roman" panose="02020603050405020304" pitchFamily="18" charset="0"/>
                        </a:rPr>
                        <a:t>4,907</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17780" marB="17780" anchor="b">
                    <a:lnL>
                      <a:noFill/>
                    </a:lnL>
                    <a:lnR>
                      <a:noFill/>
                    </a:lnR>
                    <a:lnT>
                      <a:noFill/>
                    </a:lnT>
                    <a:lnB>
                      <a:noFill/>
                    </a:lnB>
                  </a:tcPr>
                </a:tc>
                <a:tc>
                  <a:txBody>
                    <a:bodyPr/>
                    <a:lstStyle/>
                    <a:p>
                      <a:pPr>
                        <a:tabLst>
                          <a:tab pos="263525" algn="dec"/>
                        </a:tabLst>
                      </a:pPr>
                      <a:r>
                        <a:rPr lang="en-GB" sz="900" spc="-10">
                          <a:effectLst/>
                          <a:latin typeface="FrankfurtGothic"/>
                          <a:ea typeface="Times New Roman" panose="02020603050405020304" pitchFamily="18" charset="0"/>
                          <a:cs typeface="Times New Roman" panose="02020603050405020304" pitchFamily="18" charset="0"/>
                        </a:rPr>
                        <a:t>2,313</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17780" marB="17780" anchor="b">
                    <a:lnL>
                      <a:noFill/>
                    </a:lnL>
                    <a:lnR>
                      <a:noFill/>
                    </a:lnR>
                    <a:lnT>
                      <a:noFill/>
                    </a:lnT>
                    <a:lnB>
                      <a:noFill/>
                    </a:lnB>
                  </a:tcPr>
                </a:tc>
                <a:tc>
                  <a:txBody>
                    <a:bodyPr/>
                    <a:lstStyle/>
                    <a:p>
                      <a:pPr algn="ctr"/>
                      <a:r>
                        <a:rPr lang="en-GB" sz="900" spc="-10">
                          <a:effectLst/>
                          <a:latin typeface="FrankfurtGothic"/>
                          <a:ea typeface="Times New Roman" panose="02020603050405020304" pitchFamily="18" charset="0"/>
                          <a:cs typeface="Times New Roman" panose="02020603050405020304" pitchFamily="18" charset="0"/>
                        </a:rPr>
                        <a:t>60%</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17780" marB="17780">
                    <a:lnL>
                      <a:noFill/>
                    </a:lnL>
                    <a:lnR>
                      <a:noFill/>
                    </a:lnR>
                    <a:lnT>
                      <a:noFill/>
                    </a:lnT>
                    <a:lnB>
                      <a:noFill/>
                    </a:lnB>
                  </a:tcPr>
                </a:tc>
                <a:tc>
                  <a:txBody>
                    <a:bodyPr/>
                    <a:lstStyle/>
                    <a:p>
                      <a:pPr algn="ctr"/>
                      <a:r>
                        <a:rPr lang="en-GB" sz="900" spc="-10">
                          <a:effectLst/>
                          <a:latin typeface="FrankfurtGothic"/>
                          <a:ea typeface="Times New Roman" panose="02020603050405020304" pitchFamily="18" charset="0"/>
                          <a:cs typeface="Times New Roman" panose="02020603050405020304" pitchFamily="18" charset="0"/>
                        </a:rPr>
                        <a:t>34%</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17780" marB="17780">
                    <a:lnL>
                      <a:noFill/>
                    </a:lnL>
                    <a:lnR>
                      <a:noFill/>
                    </a:lnR>
                    <a:lnT>
                      <a:noFill/>
                    </a:lnT>
                    <a:lnB>
                      <a:noFill/>
                    </a:lnB>
                  </a:tcPr>
                </a:tc>
                <a:extLst>
                  <a:ext uri="{0D108BD9-81ED-4DB2-BD59-A6C34878D82A}">
                    <a16:rowId xmlns:a16="http://schemas.microsoft.com/office/drawing/2014/main" val="915381876"/>
                  </a:ext>
                </a:extLst>
              </a:tr>
              <a:tr h="206450">
                <a:tc>
                  <a:txBody>
                    <a:bodyPr/>
                    <a:lstStyle/>
                    <a:p>
                      <a:r>
                        <a:rPr lang="en-GB" sz="900" spc="-10">
                          <a:solidFill>
                            <a:srgbClr val="000000"/>
                          </a:solidFill>
                          <a:effectLst/>
                          <a:latin typeface="FrankfurtGothic"/>
                          <a:ea typeface="Times New Roman" panose="02020603050405020304" pitchFamily="18" charset="0"/>
                          <a:cs typeface="Calibri" panose="020F0502020204030204" pitchFamily="34" charset="0"/>
                        </a:rPr>
                        <a:t>1980</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17780" marB="17780" anchor="b">
                    <a:lnL>
                      <a:noFill/>
                    </a:lnL>
                    <a:lnR>
                      <a:noFill/>
                    </a:lnR>
                    <a:lnT>
                      <a:noFill/>
                    </a:lnT>
                    <a:lnB>
                      <a:noFill/>
                    </a:lnB>
                  </a:tcPr>
                </a:tc>
                <a:tc>
                  <a:txBody>
                    <a:bodyPr/>
                    <a:lstStyle/>
                    <a:p>
                      <a:pPr>
                        <a:tabLst>
                          <a:tab pos="263525" algn="dec"/>
                        </a:tabLst>
                      </a:pPr>
                      <a:r>
                        <a:rPr lang="en-GB" sz="900" spc="-10">
                          <a:effectLst/>
                          <a:latin typeface="FrankfurtGothic"/>
                          <a:ea typeface="Times New Roman" panose="02020603050405020304" pitchFamily="18" charset="0"/>
                          <a:cs typeface="Times New Roman" panose="02020603050405020304" pitchFamily="18" charset="0"/>
                        </a:rPr>
                        <a:t>5,122</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17780" marB="17780" anchor="b">
                    <a:lnL>
                      <a:noFill/>
                    </a:lnL>
                    <a:lnR>
                      <a:noFill/>
                    </a:lnR>
                    <a:lnT>
                      <a:noFill/>
                    </a:lnT>
                    <a:lnB>
                      <a:noFill/>
                    </a:lnB>
                  </a:tcPr>
                </a:tc>
                <a:tc>
                  <a:txBody>
                    <a:bodyPr/>
                    <a:lstStyle/>
                    <a:p>
                      <a:pPr>
                        <a:tabLst>
                          <a:tab pos="263525" algn="dec"/>
                        </a:tabLst>
                      </a:pPr>
                      <a:r>
                        <a:rPr lang="en-GB" sz="900" spc="-10">
                          <a:effectLst/>
                          <a:latin typeface="FrankfurtGothic"/>
                          <a:ea typeface="Times New Roman" panose="02020603050405020304" pitchFamily="18" charset="0"/>
                          <a:cs typeface="Times New Roman" panose="02020603050405020304" pitchFamily="18" charset="0"/>
                        </a:rPr>
                        <a:t>2,746</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17780" marB="17780" anchor="b">
                    <a:lnL>
                      <a:noFill/>
                    </a:lnL>
                    <a:lnR>
                      <a:noFill/>
                    </a:lnR>
                    <a:lnT>
                      <a:noFill/>
                    </a:lnT>
                    <a:lnB>
                      <a:noFill/>
                    </a:lnB>
                  </a:tcPr>
                </a:tc>
                <a:tc>
                  <a:txBody>
                    <a:bodyPr/>
                    <a:lstStyle/>
                    <a:p>
                      <a:pPr algn="ctr"/>
                      <a:r>
                        <a:rPr lang="en-GB" sz="900" spc="-10">
                          <a:effectLst/>
                          <a:latin typeface="FrankfurtGothic"/>
                          <a:ea typeface="Times New Roman" panose="02020603050405020304" pitchFamily="18" charset="0"/>
                          <a:cs typeface="Times New Roman" panose="02020603050405020304" pitchFamily="18" charset="0"/>
                        </a:rPr>
                        <a:t>61%</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17780" marB="17780">
                    <a:lnL>
                      <a:noFill/>
                    </a:lnL>
                    <a:lnR>
                      <a:noFill/>
                    </a:lnR>
                    <a:lnT>
                      <a:noFill/>
                    </a:lnT>
                    <a:lnB>
                      <a:noFill/>
                    </a:lnB>
                  </a:tcPr>
                </a:tc>
                <a:tc>
                  <a:txBody>
                    <a:bodyPr/>
                    <a:lstStyle/>
                    <a:p>
                      <a:pPr algn="ctr"/>
                      <a:r>
                        <a:rPr lang="en-GB" sz="900" spc="-10">
                          <a:effectLst/>
                          <a:latin typeface="FrankfurtGothic"/>
                          <a:ea typeface="Times New Roman" panose="02020603050405020304" pitchFamily="18" charset="0"/>
                          <a:cs typeface="Times New Roman" panose="02020603050405020304" pitchFamily="18" charset="0"/>
                        </a:rPr>
                        <a:t>47%</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17780" marB="17780">
                    <a:lnL>
                      <a:noFill/>
                    </a:lnL>
                    <a:lnR>
                      <a:noFill/>
                    </a:lnR>
                    <a:lnT>
                      <a:noFill/>
                    </a:lnT>
                    <a:lnB>
                      <a:noFill/>
                    </a:lnB>
                  </a:tcPr>
                </a:tc>
                <a:extLst>
                  <a:ext uri="{0D108BD9-81ED-4DB2-BD59-A6C34878D82A}">
                    <a16:rowId xmlns:a16="http://schemas.microsoft.com/office/drawing/2014/main" val="2811536529"/>
                  </a:ext>
                </a:extLst>
              </a:tr>
              <a:tr h="206450">
                <a:tc>
                  <a:txBody>
                    <a:bodyPr/>
                    <a:lstStyle/>
                    <a:p>
                      <a:r>
                        <a:rPr lang="en-GB" sz="900" spc="-10">
                          <a:solidFill>
                            <a:srgbClr val="000000"/>
                          </a:solidFill>
                          <a:effectLst/>
                          <a:latin typeface="FrankfurtGothic"/>
                          <a:ea typeface="Times New Roman" panose="02020603050405020304" pitchFamily="18" charset="0"/>
                          <a:cs typeface="Calibri" panose="020F0502020204030204" pitchFamily="34" charset="0"/>
                        </a:rPr>
                        <a:t>1990</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17780" marB="17780" anchor="b">
                    <a:lnL>
                      <a:noFill/>
                    </a:lnL>
                    <a:lnR>
                      <a:noFill/>
                    </a:lnR>
                    <a:lnT>
                      <a:noFill/>
                    </a:lnT>
                    <a:lnB>
                      <a:noFill/>
                    </a:lnB>
                  </a:tcPr>
                </a:tc>
                <a:tc>
                  <a:txBody>
                    <a:bodyPr/>
                    <a:lstStyle/>
                    <a:p>
                      <a:pPr>
                        <a:tabLst>
                          <a:tab pos="263525" algn="dec"/>
                        </a:tabLst>
                      </a:pPr>
                      <a:r>
                        <a:rPr lang="en-GB" sz="900" spc="-10">
                          <a:effectLst/>
                          <a:latin typeface="FrankfurtGothic"/>
                          <a:ea typeface="Times New Roman" panose="02020603050405020304" pitchFamily="18" charset="0"/>
                          <a:cs typeface="Times New Roman" panose="02020603050405020304" pitchFamily="18" charset="0"/>
                        </a:rPr>
                        <a:t>5,135</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17780" marB="17780" anchor="b">
                    <a:lnL>
                      <a:noFill/>
                    </a:lnL>
                    <a:lnR>
                      <a:noFill/>
                    </a:lnR>
                    <a:lnT>
                      <a:noFill/>
                    </a:lnT>
                    <a:lnB>
                      <a:noFill/>
                    </a:lnB>
                  </a:tcPr>
                </a:tc>
                <a:tc>
                  <a:txBody>
                    <a:bodyPr/>
                    <a:lstStyle/>
                    <a:p>
                      <a:pPr>
                        <a:tabLst>
                          <a:tab pos="263525" algn="dec"/>
                        </a:tabLst>
                      </a:pPr>
                      <a:r>
                        <a:rPr lang="en-GB" sz="900" spc="-10">
                          <a:effectLst/>
                          <a:latin typeface="FrankfurtGothic"/>
                          <a:ea typeface="Times New Roman" panose="02020603050405020304" pitchFamily="18" charset="0"/>
                          <a:cs typeface="Times New Roman" panose="02020603050405020304" pitchFamily="18" charset="0"/>
                        </a:rPr>
                        <a:t>2,908</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17780" marB="17780" anchor="b">
                    <a:lnL>
                      <a:noFill/>
                    </a:lnL>
                    <a:lnR>
                      <a:noFill/>
                    </a:lnR>
                    <a:lnT>
                      <a:noFill/>
                    </a:lnT>
                    <a:lnB>
                      <a:noFill/>
                    </a:lnB>
                  </a:tcPr>
                </a:tc>
                <a:tc>
                  <a:txBody>
                    <a:bodyPr/>
                    <a:lstStyle/>
                    <a:p>
                      <a:pPr algn="ctr"/>
                      <a:r>
                        <a:rPr lang="en-GB" sz="900" spc="-10">
                          <a:effectLst/>
                          <a:latin typeface="FrankfurtGothic"/>
                          <a:ea typeface="Times New Roman" panose="02020603050405020304" pitchFamily="18" charset="0"/>
                          <a:cs typeface="Times New Roman" panose="02020603050405020304" pitchFamily="18" charset="0"/>
                        </a:rPr>
                        <a:t>62%</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17780" marB="17780">
                    <a:lnL>
                      <a:noFill/>
                    </a:lnL>
                    <a:lnR>
                      <a:noFill/>
                    </a:lnR>
                    <a:lnT>
                      <a:noFill/>
                    </a:lnT>
                    <a:lnB>
                      <a:noFill/>
                    </a:lnB>
                  </a:tcPr>
                </a:tc>
                <a:tc>
                  <a:txBody>
                    <a:bodyPr/>
                    <a:lstStyle/>
                    <a:p>
                      <a:pPr algn="ctr"/>
                      <a:r>
                        <a:rPr lang="en-GB" sz="900" spc="-10">
                          <a:effectLst/>
                          <a:latin typeface="FrankfurtGothic"/>
                          <a:ea typeface="Times New Roman" panose="02020603050405020304" pitchFamily="18" charset="0"/>
                          <a:cs typeface="Times New Roman" panose="02020603050405020304" pitchFamily="18" charset="0"/>
                        </a:rPr>
                        <a:t>52%</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17780" marB="17780">
                    <a:lnL>
                      <a:noFill/>
                    </a:lnL>
                    <a:lnR>
                      <a:noFill/>
                    </a:lnR>
                    <a:lnT>
                      <a:noFill/>
                    </a:lnT>
                    <a:lnB>
                      <a:noFill/>
                    </a:lnB>
                  </a:tcPr>
                </a:tc>
                <a:extLst>
                  <a:ext uri="{0D108BD9-81ED-4DB2-BD59-A6C34878D82A}">
                    <a16:rowId xmlns:a16="http://schemas.microsoft.com/office/drawing/2014/main" val="3623724651"/>
                  </a:ext>
                </a:extLst>
              </a:tr>
              <a:tr h="206450">
                <a:tc>
                  <a:txBody>
                    <a:bodyPr/>
                    <a:lstStyle/>
                    <a:p>
                      <a:r>
                        <a:rPr lang="en-GB" sz="900" spc="-10">
                          <a:solidFill>
                            <a:srgbClr val="000000"/>
                          </a:solidFill>
                          <a:effectLst/>
                          <a:latin typeface="FrankfurtGothic"/>
                          <a:ea typeface="Times New Roman" panose="02020603050405020304" pitchFamily="18" charset="0"/>
                          <a:cs typeface="Calibri" panose="020F0502020204030204" pitchFamily="34" charset="0"/>
                        </a:rPr>
                        <a:t>2000</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17780" marB="17780" anchor="b">
                    <a:lnL>
                      <a:noFill/>
                    </a:lnL>
                    <a:lnR>
                      <a:noFill/>
                    </a:lnR>
                    <a:lnT>
                      <a:noFill/>
                    </a:lnT>
                    <a:lnB>
                      <a:noFill/>
                    </a:lnB>
                  </a:tcPr>
                </a:tc>
                <a:tc>
                  <a:txBody>
                    <a:bodyPr/>
                    <a:lstStyle/>
                    <a:p>
                      <a:pPr>
                        <a:tabLst>
                          <a:tab pos="263525" algn="dec"/>
                        </a:tabLst>
                      </a:pPr>
                      <a:r>
                        <a:rPr lang="en-GB" sz="900" spc="-10" dirty="0">
                          <a:effectLst/>
                          <a:latin typeface="FrankfurtGothic"/>
                          <a:ea typeface="Times New Roman" panose="02020603050405020304" pitchFamily="18" charset="0"/>
                          <a:cs typeface="Times New Roman" panose="02020603050405020304" pitchFamily="18" charset="0"/>
                        </a:rPr>
                        <a:t>5,330</a:t>
                      </a:r>
                      <a:endParaRPr lang="da-DK" sz="900" spc="-10" dirty="0">
                        <a:effectLst/>
                        <a:latin typeface="FrankfurtGothic"/>
                        <a:ea typeface="Times New Roman" panose="02020603050405020304" pitchFamily="18" charset="0"/>
                        <a:cs typeface="Times New Roman" panose="02020603050405020304" pitchFamily="18" charset="0"/>
                      </a:endParaRPr>
                    </a:p>
                  </a:txBody>
                  <a:tcPr marL="43180" marR="43180" marT="17780" marB="17780" anchor="b">
                    <a:lnL>
                      <a:noFill/>
                    </a:lnL>
                    <a:lnR>
                      <a:noFill/>
                    </a:lnR>
                    <a:lnT>
                      <a:noFill/>
                    </a:lnT>
                    <a:lnB>
                      <a:noFill/>
                    </a:lnB>
                  </a:tcPr>
                </a:tc>
                <a:tc>
                  <a:txBody>
                    <a:bodyPr/>
                    <a:lstStyle/>
                    <a:p>
                      <a:pPr>
                        <a:tabLst>
                          <a:tab pos="263525" algn="dec"/>
                        </a:tabLst>
                      </a:pPr>
                      <a:r>
                        <a:rPr lang="en-GB" sz="900" spc="-10">
                          <a:effectLst/>
                          <a:latin typeface="FrankfurtGothic"/>
                          <a:ea typeface="Times New Roman" panose="02020603050405020304" pitchFamily="18" charset="0"/>
                          <a:cs typeface="Times New Roman" panose="02020603050405020304" pitchFamily="18" charset="0"/>
                        </a:rPr>
                        <a:t>2,877</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17780" marB="17780" anchor="b">
                    <a:lnL>
                      <a:noFill/>
                    </a:lnL>
                    <a:lnR>
                      <a:noFill/>
                    </a:lnR>
                    <a:lnT>
                      <a:noFill/>
                    </a:lnT>
                    <a:lnB>
                      <a:noFill/>
                    </a:lnB>
                  </a:tcPr>
                </a:tc>
                <a:tc>
                  <a:txBody>
                    <a:bodyPr/>
                    <a:lstStyle/>
                    <a:p>
                      <a:pPr algn="ctr"/>
                      <a:r>
                        <a:rPr lang="en-GB" sz="900" spc="-10">
                          <a:effectLst/>
                          <a:latin typeface="FrankfurtGothic"/>
                          <a:ea typeface="Times New Roman" panose="02020603050405020304" pitchFamily="18" charset="0"/>
                          <a:cs typeface="Times New Roman" panose="02020603050405020304" pitchFamily="18" charset="0"/>
                        </a:rPr>
                        <a:t>58%</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17780" marB="17780">
                    <a:lnL>
                      <a:noFill/>
                    </a:lnL>
                    <a:lnR>
                      <a:noFill/>
                    </a:lnR>
                    <a:lnT>
                      <a:noFill/>
                    </a:lnT>
                    <a:lnB>
                      <a:noFill/>
                    </a:lnB>
                  </a:tcPr>
                </a:tc>
                <a:tc>
                  <a:txBody>
                    <a:bodyPr/>
                    <a:lstStyle/>
                    <a:p>
                      <a:pPr algn="ctr"/>
                      <a:r>
                        <a:rPr lang="en-GB" sz="900" spc="-10">
                          <a:effectLst/>
                          <a:latin typeface="FrankfurtGothic"/>
                          <a:ea typeface="Times New Roman" panose="02020603050405020304" pitchFamily="18" charset="0"/>
                          <a:cs typeface="Times New Roman" panose="02020603050405020304" pitchFamily="18" charset="0"/>
                        </a:rPr>
                        <a:t>50%</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17780" marB="17780">
                    <a:lnL>
                      <a:noFill/>
                    </a:lnL>
                    <a:lnR>
                      <a:noFill/>
                    </a:lnR>
                    <a:lnT>
                      <a:noFill/>
                    </a:lnT>
                    <a:lnB>
                      <a:noFill/>
                    </a:lnB>
                  </a:tcPr>
                </a:tc>
                <a:extLst>
                  <a:ext uri="{0D108BD9-81ED-4DB2-BD59-A6C34878D82A}">
                    <a16:rowId xmlns:a16="http://schemas.microsoft.com/office/drawing/2014/main" val="2602986968"/>
                  </a:ext>
                </a:extLst>
              </a:tr>
              <a:tr h="206450">
                <a:tc>
                  <a:txBody>
                    <a:bodyPr/>
                    <a:lstStyle/>
                    <a:p>
                      <a:r>
                        <a:rPr lang="en-GB" sz="900" spc="-10">
                          <a:solidFill>
                            <a:srgbClr val="000000"/>
                          </a:solidFill>
                          <a:effectLst/>
                          <a:latin typeface="FrankfurtGothic"/>
                          <a:ea typeface="Times New Roman" panose="02020603050405020304" pitchFamily="18" charset="0"/>
                          <a:cs typeface="Calibri" panose="020F0502020204030204" pitchFamily="34" charset="0"/>
                        </a:rPr>
                        <a:t>2010</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17780" marB="17780" anchor="b">
                    <a:lnL>
                      <a:noFill/>
                    </a:lnL>
                    <a:lnR>
                      <a:noFill/>
                    </a:lnR>
                    <a:lnT>
                      <a:noFill/>
                    </a:lnT>
                    <a:lnB>
                      <a:noFill/>
                    </a:lnB>
                  </a:tcPr>
                </a:tc>
                <a:tc>
                  <a:txBody>
                    <a:bodyPr/>
                    <a:lstStyle/>
                    <a:p>
                      <a:pPr>
                        <a:tabLst>
                          <a:tab pos="263525" algn="dec"/>
                        </a:tabLst>
                      </a:pPr>
                      <a:r>
                        <a:rPr lang="en-GB" sz="900" spc="-10">
                          <a:effectLst/>
                          <a:latin typeface="FrankfurtGothic"/>
                          <a:ea typeface="Times New Roman" panose="02020603050405020304" pitchFamily="18" charset="0"/>
                          <a:cs typeface="Times New Roman" panose="02020603050405020304" pitchFamily="18" charset="0"/>
                        </a:rPr>
                        <a:t>5,535</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17780" marB="17780" anchor="b">
                    <a:lnL>
                      <a:noFill/>
                    </a:lnL>
                    <a:lnR>
                      <a:noFill/>
                    </a:lnR>
                    <a:lnT>
                      <a:noFill/>
                    </a:lnT>
                    <a:lnB>
                      <a:noFill/>
                    </a:lnB>
                  </a:tcPr>
                </a:tc>
                <a:tc>
                  <a:txBody>
                    <a:bodyPr/>
                    <a:lstStyle/>
                    <a:p>
                      <a:pPr>
                        <a:tabLst>
                          <a:tab pos="263525" algn="dec"/>
                        </a:tabLst>
                      </a:pPr>
                      <a:r>
                        <a:rPr lang="en-GB" sz="900" spc="-10">
                          <a:effectLst/>
                          <a:latin typeface="FrankfurtGothic"/>
                          <a:ea typeface="Times New Roman" panose="02020603050405020304" pitchFamily="18" charset="0"/>
                          <a:cs typeface="Times New Roman" panose="02020603050405020304" pitchFamily="18" charset="0"/>
                        </a:rPr>
                        <a:t>2,824</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17780" marB="17780" anchor="b">
                    <a:lnL>
                      <a:noFill/>
                    </a:lnL>
                    <a:lnR>
                      <a:noFill/>
                    </a:lnR>
                    <a:lnT>
                      <a:noFill/>
                    </a:lnT>
                    <a:lnB>
                      <a:noFill/>
                    </a:lnB>
                  </a:tcPr>
                </a:tc>
                <a:tc>
                  <a:txBody>
                    <a:bodyPr/>
                    <a:lstStyle/>
                    <a:p>
                      <a:pPr algn="ctr"/>
                      <a:r>
                        <a:rPr lang="en-GB" sz="900" spc="-10">
                          <a:effectLst/>
                          <a:latin typeface="FrankfurtGothic"/>
                          <a:ea typeface="Times New Roman" panose="02020603050405020304" pitchFamily="18" charset="0"/>
                          <a:cs typeface="Times New Roman" panose="02020603050405020304" pitchFamily="18" charset="0"/>
                        </a:rPr>
                        <a:t>54%</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17780" marB="17780">
                    <a:lnL>
                      <a:noFill/>
                    </a:lnL>
                    <a:lnR>
                      <a:noFill/>
                    </a:lnR>
                    <a:lnT>
                      <a:noFill/>
                    </a:lnT>
                    <a:lnB>
                      <a:noFill/>
                    </a:lnB>
                  </a:tcPr>
                </a:tc>
                <a:tc>
                  <a:txBody>
                    <a:bodyPr/>
                    <a:lstStyle/>
                    <a:p>
                      <a:pPr algn="ctr"/>
                      <a:r>
                        <a:rPr lang="en-GB" sz="900" spc="-10">
                          <a:effectLst/>
                          <a:latin typeface="FrankfurtGothic"/>
                          <a:ea typeface="Times New Roman" panose="02020603050405020304" pitchFamily="18" charset="0"/>
                          <a:cs typeface="Times New Roman" panose="02020603050405020304" pitchFamily="18" charset="0"/>
                        </a:rPr>
                        <a:t>48%</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17780" marB="17780">
                    <a:lnL>
                      <a:noFill/>
                    </a:lnL>
                    <a:lnR>
                      <a:noFill/>
                    </a:lnR>
                    <a:lnT>
                      <a:noFill/>
                    </a:lnT>
                    <a:lnB>
                      <a:noFill/>
                    </a:lnB>
                  </a:tcPr>
                </a:tc>
                <a:extLst>
                  <a:ext uri="{0D108BD9-81ED-4DB2-BD59-A6C34878D82A}">
                    <a16:rowId xmlns:a16="http://schemas.microsoft.com/office/drawing/2014/main" val="1705199970"/>
                  </a:ext>
                </a:extLst>
              </a:tr>
              <a:tr h="206450">
                <a:tc>
                  <a:txBody>
                    <a:bodyPr/>
                    <a:lstStyle/>
                    <a:p>
                      <a:r>
                        <a:rPr lang="en-GB" sz="900" spc="-10">
                          <a:solidFill>
                            <a:srgbClr val="000000"/>
                          </a:solidFill>
                          <a:effectLst/>
                          <a:latin typeface="FrankfurtGothic"/>
                          <a:ea typeface="Times New Roman" panose="02020603050405020304" pitchFamily="18" charset="0"/>
                          <a:cs typeface="Calibri" panose="020F0502020204030204" pitchFamily="34" charset="0"/>
                        </a:rPr>
                        <a:t>2015</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17780" marB="17780" anchor="b">
                    <a:lnL>
                      <a:noFill/>
                    </a:lnL>
                    <a:lnR>
                      <a:noFill/>
                    </a:lnR>
                    <a:lnT>
                      <a:noFill/>
                    </a:lnT>
                    <a:lnB>
                      <a:noFill/>
                    </a:lnB>
                  </a:tcPr>
                </a:tc>
                <a:tc>
                  <a:txBody>
                    <a:bodyPr/>
                    <a:lstStyle/>
                    <a:p>
                      <a:pPr>
                        <a:tabLst>
                          <a:tab pos="263525" algn="dec"/>
                        </a:tabLst>
                      </a:pPr>
                      <a:r>
                        <a:rPr lang="en-GB" sz="900" spc="-10">
                          <a:effectLst/>
                          <a:latin typeface="FrankfurtGothic"/>
                          <a:ea typeface="Times New Roman" panose="02020603050405020304" pitchFamily="18" charset="0"/>
                          <a:cs typeface="Times New Roman" panose="02020603050405020304" pitchFamily="18" charset="0"/>
                        </a:rPr>
                        <a:t>5,749</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17780" marB="17780" anchor="b">
                    <a:lnL>
                      <a:noFill/>
                    </a:lnL>
                    <a:lnR>
                      <a:noFill/>
                    </a:lnR>
                    <a:lnT>
                      <a:noFill/>
                    </a:lnT>
                    <a:lnB>
                      <a:noFill/>
                    </a:lnB>
                  </a:tcPr>
                </a:tc>
                <a:tc>
                  <a:txBody>
                    <a:bodyPr/>
                    <a:lstStyle/>
                    <a:p>
                      <a:pPr>
                        <a:tabLst>
                          <a:tab pos="263525" algn="dec"/>
                        </a:tabLst>
                      </a:pPr>
                      <a:r>
                        <a:rPr lang="en-GB" sz="900" spc="-10">
                          <a:effectLst/>
                          <a:latin typeface="FrankfurtGothic"/>
                          <a:ea typeface="Times New Roman" panose="02020603050405020304" pitchFamily="18" charset="0"/>
                          <a:cs typeface="Times New Roman" panose="02020603050405020304" pitchFamily="18" charset="0"/>
                        </a:rPr>
                        <a:t>2,805</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17780" marB="17780" anchor="b">
                    <a:lnL>
                      <a:noFill/>
                    </a:lnL>
                    <a:lnR>
                      <a:noFill/>
                    </a:lnR>
                    <a:lnT>
                      <a:noFill/>
                    </a:lnT>
                    <a:lnB>
                      <a:noFill/>
                    </a:lnB>
                  </a:tcPr>
                </a:tc>
                <a:tc>
                  <a:txBody>
                    <a:bodyPr/>
                    <a:lstStyle/>
                    <a:p>
                      <a:pPr algn="ctr"/>
                      <a:r>
                        <a:rPr lang="en-GB" sz="900" spc="-10">
                          <a:effectLst/>
                          <a:latin typeface="FrankfurtGothic"/>
                          <a:ea typeface="Times New Roman" panose="02020603050405020304" pitchFamily="18" charset="0"/>
                          <a:cs typeface="Times New Roman" panose="02020603050405020304" pitchFamily="18" charset="0"/>
                        </a:rPr>
                        <a:t>53%</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17780" marB="17780">
                    <a:lnL>
                      <a:noFill/>
                    </a:lnL>
                    <a:lnR>
                      <a:noFill/>
                    </a:lnR>
                    <a:lnT>
                      <a:noFill/>
                    </a:lnT>
                    <a:lnB>
                      <a:noFill/>
                    </a:lnB>
                  </a:tcPr>
                </a:tc>
                <a:tc>
                  <a:txBody>
                    <a:bodyPr/>
                    <a:lstStyle/>
                    <a:p>
                      <a:pPr algn="ctr"/>
                      <a:r>
                        <a:rPr lang="en-GB" sz="900" spc="-10">
                          <a:effectLst/>
                          <a:latin typeface="FrankfurtGothic"/>
                          <a:ea typeface="Times New Roman" panose="02020603050405020304" pitchFamily="18" charset="0"/>
                          <a:cs typeface="Times New Roman" panose="02020603050405020304" pitchFamily="18" charset="0"/>
                        </a:rPr>
                        <a:t>47%</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17780" marB="17780">
                    <a:lnL>
                      <a:noFill/>
                    </a:lnL>
                    <a:lnR>
                      <a:noFill/>
                    </a:lnR>
                    <a:lnT>
                      <a:noFill/>
                    </a:lnT>
                    <a:lnB>
                      <a:noFill/>
                    </a:lnB>
                  </a:tcPr>
                </a:tc>
                <a:extLst>
                  <a:ext uri="{0D108BD9-81ED-4DB2-BD59-A6C34878D82A}">
                    <a16:rowId xmlns:a16="http://schemas.microsoft.com/office/drawing/2014/main" val="3410863164"/>
                  </a:ext>
                </a:extLst>
              </a:tr>
              <a:tr h="206450">
                <a:tc>
                  <a:txBody>
                    <a:bodyPr/>
                    <a:lstStyle/>
                    <a:p>
                      <a:r>
                        <a:rPr lang="en-GB" sz="900" spc="-10">
                          <a:solidFill>
                            <a:srgbClr val="000000"/>
                          </a:solidFill>
                          <a:effectLst/>
                          <a:latin typeface="FrankfurtGothic"/>
                          <a:ea typeface="Times New Roman" panose="02020603050405020304" pitchFamily="18" charset="0"/>
                          <a:cs typeface="Calibri" panose="020F0502020204030204" pitchFamily="34" charset="0"/>
                        </a:rPr>
                        <a:t>2019</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17780" marB="17780" anchor="b">
                    <a:lnL>
                      <a:noFill/>
                    </a:lnL>
                    <a:lnR>
                      <a:noFill/>
                    </a:lnR>
                    <a:lnT>
                      <a:noFill/>
                    </a:lnT>
                    <a:lnB w="12700" cap="flat" cmpd="sng" algn="ctr">
                      <a:solidFill>
                        <a:srgbClr val="7F9C90"/>
                      </a:solidFill>
                      <a:prstDash val="solid"/>
                      <a:round/>
                      <a:headEnd type="none" w="med" len="med"/>
                      <a:tailEnd type="none" w="med" len="med"/>
                    </a:lnB>
                  </a:tcPr>
                </a:tc>
                <a:tc>
                  <a:txBody>
                    <a:bodyPr/>
                    <a:lstStyle/>
                    <a:p>
                      <a:pPr>
                        <a:tabLst>
                          <a:tab pos="263525" algn="dec"/>
                        </a:tabLst>
                      </a:pPr>
                      <a:r>
                        <a:rPr lang="en-GB" sz="900" spc="-10">
                          <a:effectLst/>
                          <a:latin typeface="FrankfurtGothic"/>
                          <a:ea typeface="Times New Roman" panose="02020603050405020304" pitchFamily="18" charset="0"/>
                          <a:cs typeface="Times New Roman" panose="02020603050405020304" pitchFamily="18" charset="0"/>
                        </a:rPr>
                        <a:t>5,805</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17780" marB="17780" anchor="b">
                    <a:lnL>
                      <a:noFill/>
                    </a:lnL>
                    <a:lnR>
                      <a:noFill/>
                    </a:lnR>
                    <a:lnT>
                      <a:noFill/>
                    </a:lnT>
                    <a:lnB w="12700" cap="flat" cmpd="sng" algn="ctr">
                      <a:solidFill>
                        <a:srgbClr val="7F9C90"/>
                      </a:solidFill>
                      <a:prstDash val="solid"/>
                      <a:round/>
                      <a:headEnd type="none" w="med" len="med"/>
                      <a:tailEnd type="none" w="med" len="med"/>
                    </a:lnB>
                  </a:tcPr>
                </a:tc>
                <a:tc>
                  <a:txBody>
                    <a:bodyPr/>
                    <a:lstStyle/>
                    <a:p>
                      <a:pPr>
                        <a:tabLst>
                          <a:tab pos="263525" algn="dec"/>
                        </a:tabLst>
                      </a:pPr>
                      <a:r>
                        <a:rPr lang="en-GB" sz="900" spc="-10">
                          <a:effectLst/>
                          <a:latin typeface="FrankfurtGothic"/>
                          <a:ea typeface="Times New Roman" panose="02020603050405020304" pitchFamily="18" charset="0"/>
                          <a:cs typeface="Times New Roman" panose="02020603050405020304" pitchFamily="18" charset="0"/>
                        </a:rPr>
                        <a:t>2,932</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17780" marB="17780" anchor="b">
                    <a:lnL>
                      <a:noFill/>
                    </a:lnL>
                    <a:lnR>
                      <a:noFill/>
                    </a:lnR>
                    <a:lnT>
                      <a:noFill/>
                    </a:lnT>
                    <a:lnB w="12700" cap="flat" cmpd="sng" algn="ctr">
                      <a:solidFill>
                        <a:srgbClr val="7F9C90"/>
                      </a:solidFill>
                      <a:prstDash val="solid"/>
                      <a:round/>
                      <a:headEnd type="none" w="med" len="med"/>
                      <a:tailEnd type="none" w="med" len="med"/>
                    </a:lnB>
                  </a:tcPr>
                </a:tc>
                <a:tc>
                  <a:txBody>
                    <a:bodyPr/>
                    <a:lstStyle/>
                    <a:p>
                      <a:pPr algn="ctr"/>
                      <a:r>
                        <a:rPr lang="en-GB" sz="900" spc="-10">
                          <a:effectLst/>
                          <a:latin typeface="FrankfurtGothic"/>
                          <a:ea typeface="Times New Roman" panose="02020603050405020304" pitchFamily="18" charset="0"/>
                          <a:cs typeface="Times New Roman" panose="02020603050405020304" pitchFamily="18" charset="0"/>
                        </a:rPr>
                        <a:t>53%</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17780" marB="17780">
                    <a:lnL>
                      <a:noFill/>
                    </a:lnL>
                    <a:lnR>
                      <a:noFill/>
                    </a:lnR>
                    <a:lnT>
                      <a:noFill/>
                    </a:lnT>
                    <a:lnB w="12700" cap="flat" cmpd="sng" algn="ctr">
                      <a:solidFill>
                        <a:srgbClr val="7F9C90"/>
                      </a:solidFill>
                      <a:prstDash val="solid"/>
                      <a:round/>
                      <a:headEnd type="none" w="med" len="med"/>
                      <a:tailEnd type="none" w="med" len="med"/>
                    </a:lnB>
                  </a:tcPr>
                </a:tc>
                <a:tc>
                  <a:txBody>
                    <a:bodyPr/>
                    <a:lstStyle/>
                    <a:p>
                      <a:pPr algn="ctr"/>
                      <a:r>
                        <a:rPr lang="en-GB" sz="900" spc="-10">
                          <a:effectLst/>
                          <a:latin typeface="FrankfurtGothic"/>
                          <a:ea typeface="Times New Roman" panose="02020603050405020304" pitchFamily="18" charset="0"/>
                          <a:cs typeface="Times New Roman" panose="02020603050405020304" pitchFamily="18" charset="0"/>
                        </a:rPr>
                        <a:t>48%</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17780" marB="17780">
                    <a:lnL>
                      <a:noFill/>
                    </a:lnL>
                    <a:lnR>
                      <a:noFill/>
                    </a:lnR>
                    <a:lnT>
                      <a:noFill/>
                    </a:lnT>
                    <a:lnB w="12700" cap="flat" cmpd="sng" algn="ctr">
                      <a:solidFill>
                        <a:srgbClr val="7F9C90"/>
                      </a:solidFill>
                      <a:prstDash val="solid"/>
                      <a:round/>
                      <a:headEnd type="none" w="med" len="med"/>
                      <a:tailEnd type="none" w="med" len="med"/>
                    </a:lnB>
                  </a:tcPr>
                </a:tc>
                <a:extLst>
                  <a:ext uri="{0D108BD9-81ED-4DB2-BD59-A6C34878D82A}">
                    <a16:rowId xmlns:a16="http://schemas.microsoft.com/office/drawing/2014/main" val="4053558239"/>
                  </a:ext>
                </a:extLst>
              </a:tr>
              <a:tr h="224666">
                <a:tc>
                  <a:txBody>
                    <a:bodyPr/>
                    <a:lstStyle/>
                    <a:p>
                      <a:r>
                        <a:rPr lang="en-GB" sz="900" spc="-10">
                          <a:solidFill>
                            <a:srgbClr val="000000"/>
                          </a:solidFill>
                          <a:effectLst/>
                          <a:latin typeface="FrankfurtGothic"/>
                          <a:ea typeface="Times New Roman" panose="02020603050405020304" pitchFamily="18" charset="0"/>
                          <a:cs typeface="Calibri" panose="020F0502020204030204" pitchFamily="34" charset="0"/>
                        </a:rPr>
                        <a:t>Growth 1921-1990, p.a.%</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17780" marB="17780" anchor="b">
                    <a:lnL>
                      <a:noFill/>
                    </a:lnL>
                    <a:lnR>
                      <a:noFill/>
                    </a:lnR>
                    <a:lnT w="12700" cap="flat" cmpd="sng" algn="ctr">
                      <a:solidFill>
                        <a:srgbClr val="7F9C90"/>
                      </a:solidFill>
                      <a:prstDash val="solid"/>
                      <a:round/>
                      <a:headEnd type="none" w="med" len="med"/>
                      <a:tailEnd type="none" w="med" len="med"/>
                    </a:lnT>
                    <a:lnB>
                      <a:noFill/>
                    </a:lnB>
                  </a:tcPr>
                </a:tc>
                <a:tc>
                  <a:txBody>
                    <a:bodyPr/>
                    <a:lstStyle/>
                    <a:p>
                      <a:pPr algn="ctr">
                        <a:tabLst>
                          <a:tab pos="263525" algn="dec"/>
                        </a:tabLst>
                      </a:pPr>
                      <a:r>
                        <a:rPr lang="en-GB" sz="900" spc="-10">
                          <a:effectLst/>
                          <a:latin typeface="FrankfurtGothic"/>
                          <a:ea typeface="Times New Roman" panose="02020603050405020304" pitchFamily="18" charset="0"/>
                          <a:cs typeface="Times New Roman" panose="02020603050405020304" pitchFamily="18" charset="0"/>
                        </a:rPr>
                        <a:t>0.75</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17780" marB="17780" anchor="b">
                    <a:lnL>
                      <a:noFill/>
                    </a:lnL>
                    <a:lnR>
                      <a:noFill/>
                    </a:lnR>
                    <a:lnT w="12700" cap="flat" cmpd="sng" algn="ctr">
                      <a:solidFill>
                        <a:srgbClr val="7F9C90"/>
                      </a:solidFill>
                      <a:prstDash val="solid"/>
                      <a:round/>
                      <a:headEnd type="none" w="med" len="med"/>
                      <a:tailEnd type="none" w="med" len="med"/>
                    </a:lnT>
                    <a:lnB>
                      <a:noFill/>
                    </a:lnB>
                  </a:tcPr>
                </a:tc>
                <a:tc>
                  <a:txBody>
                    <a:bodyPr/>
                    <a:lstStyle/>
                    <a:p>
                      <a:pPr algn="ctr">
                        <a:tabLst>
                          <a:tab pos="263525" algn="dec"/>
                        </a:tabLst>
                      </a:pPr>
                      <a:r>
                        <a:rPr lang="en-GB" sz="900" spc="-10">
                          <a:effectLst/>
                          <a:latin typeface="FrankfurtGothic"/>
                          <a:ea typeface="Times New Roman" panose="02020603050405020304" pitchFamily="18" charset="0"/>
                          <a:cs typeface="Times New Roman" panose="02020603050405020304" pitchFamily="18" charset="0"/>
                        </a:rPr>
                        <a:t>1.00</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17780" marB="17780" anchor="b">
                    <a:lnL>
                      <a:noFill/>
                    </a:lnL>
                    <a:lnR>
                      <a:noFill/>
                    </a:lnR>
                    <a:lnT w="12700" cap="flat" cmpd="sng" algn="ctr">
                      <a:solidFill>
                        <a:srgbClr val="7F9C90"/>
                      </a:solidFill>
                      <a:prstDash val="solid"/>
                      <a:round/>
                      <a:headEnd type="none" w="med" len="med"/>
                      <a:tailEnd type="none" w="med" len="med"/>
                    </a:lnT>
                    <a:lnB>
                      <a:noFill/>
                    </a:lnB>
                  </a:tcPr>
                </a:tc>
                <a:tc>
                  <a:txBody>
                    <a:bodyPr/>
                    <a:lstStyle/>
                    <a:p>
                      <a:endParaRPr lang="da-DK" sz="1000">
                        <a:effectLst/>
                        <a:latin typeface="Times New Roman" panose="02020603050405020304" pitchFamily="18" charset="0"/>
                      </a:endParaRPr>
                    </a:p>
                  </a:txBody>
                  <a:tcPr marL="43180" marR="43180" marT="17780" marB="17780" anchor="b">
                    <a:lnL>
                      <a:noFill/>
                    </a:lnL>
                    <a:lnR>
                      <a:noFill/>
                    </a:lnR>
                    <a:lnT w="12700" cap="flat" cmpd="sng" algn="ctr">
                      <a:solidFill>
                        <a:srgbClr val="7F9C90"/>
                      </a:solidFill>
                      <a:prstDash val="solid"/>
                      <a:round/>
                      <a:headEnd type="none" w="med" len="med"/>
                      <a:tailEnd type="none" w="med" len="med"/>
                    </a:lnT>
                    <a:lnB>
                      <a:noFill/>
                    </a:lnB>
                  </a:tcPr>
                </a:tc>
                <a:tc>
                  <a:txBody>
                    <a:bodyPr/>
                    <a:lstStyle/>
                    <a:p>
                      <a:endParaRPr lang="da-DK" sz="1000">
                        <a:effectLst/>
                        <a:latin typeface="Times New Roman" panose="02020603050405020304" pitchFamily="18" charset="0"/>
                      </a:endParaRPr>
                    </a:p>
                  </a:txBody>
                  <a:tcPr marL="43180" marR="43180" marT="17780" marB="17780" anchor="b">
                    <a:lnL>
                      <a:noFill/>
                    </a:lnL>
                    <a:lnR>
                      <a:noFill/>
                    </a:lnR>
                    <a:lnT w="12700" cap="flat" cmpd="sng" algn="ctr">
                      <a:solidFill>
                        <a:srgbClr val="7F9C90"/>
                      </a:solidFill>
                      <a:prstDash val="solid"/>
                      <a:round/>
                      <a:headEnd type="none" w="med" len="med"/>
                      <a:tailEnd type="none" w="med" len="med"/>
                    </a:lnT>
                    <a:lnB>
                      <a:noFill/>
                    </a:lnB>
                  </a:tcPr>
                </a:tc>
                <a:extLst>
                  <a:ext uri="{0D108BD9-81ED-4DB2-BD59-A6C34878D82A}">
                    <a16:rowId xmlns:a16="http://schemas.microsoft.com/office/drawing/2014/main" val="3557932195"/>
                  </a:ext>
                </a:extLst>
              </a:tr>
              <a:tr h="224666">
                <a:tc>
                  <a:txBody>
                    <a:bodyPr/>
                    <a:lstStyle/>
                    <a:p>
                      <a:r>
                        <a:rPr lang="en-GB" sz="900" spc="-10">
                          <a:solidFill>
                            <a:srgbClr val="000000"/>
                          </a:solidFill>
                          <a:effectLst/>
                          <a:latin typeface="FrankfurtGothic"/>
                          <a:ea typeface="Times New Roman" panose="02020603050405020304" pitchFamily="18" charset="0"/>
                          <a:cs typeface="Calibri" panose="020F0502020204030204" pitchFamily="34" charset="0"/>
                        </a:rPr>
                        <a:t>Growth 1990-2019, p.a.%</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17780" marB="17780" anchor="b">
                    <a:lnL>
                      <a:noFill/>
                    </a:lnL>
                    <a:lnR>
                      <a:noFill/>
                    </a:lnR>
                    <a:lnT>
                      <a:noFill/>
                    </a:lnT>
                    <a:lnB w="12700" cap="flat" cmpd="sng" algn="ctr">
                      <a:solidFill>
                        <a:srgbClr val="7F9C90"/>
                      </a:solidFill>
                      <a:prstDash val="solid"/>
                      <a:round/>
                      <a:headEnd type="none" w="med" len="med"/>
                      <a:tailEnd type="none" w="med" len="med"/>
                    </a:lnB>
                  </a:tcPr>
                </a:tc>
                <a:tc>
                  <a:txBody>
                    <a:bodyPr/>
                    <a:lstStyle/>
                    <a:p>
                      <a:pPr algn="ctr">
                        <a:tabLst>
                          <a:tab pos="263525" algn="dec"/>
                        </a:tabLst>
                      </a:pPr>
                      <a:r>
                        <a:rPr lang="en-GB" sz="900" spc="-10">
                          <a:effectLst/>
                          <a:latin typeface="FrankfurtGothic"/>
                          <a:ea typeface="Times New Roman" panose="02020603050405020304" pitchFamily="18" charset="0"/>
                          <a:cs typeface="Times New Roman" panose="02020603050405020304" pitchFamily="18" charset="0"/>
                        </a:rPr>
                        <a:t>0.42</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17780" marB="17780" anchor="b">
                    <a:lnL>
                      <a:noFill/>
                    </a:lnL>
                    <a:lnR>
                      <a:noFill/>
                    </a:lnR>
                    <a:lnT>
                      <a:noFill/>
                    </a:lnT>
                    <a:lnB w="12700" cap="flat" cmpd="sng" algn="ctr">
                      <a:solidFill>
                        <a:srgbClr val="7F9C90"/>
                      </a:solidFill>
                      <a:prstDash val="solid"/>
                      <a:round/>
                      <a:headEnd type="none" w="med" len="med"/>
                      <a:tailEnd type="none" w="med" len="med"/>
                    </a:lnB>
                  </a:tcPr>
                </a:tc>
                <a:tc>
                  <a:txBody>
                    <a:bodyPr/>
                    <a:lstStyle/>
                    <a:p>
                      <a:pPr algn="ctr">
                        <a:tabLst>
                          <a:tab pos="263525" algn="dec"/>
                        </a:tabLst>
                      </a:pPr>
                      <a:r>
                        <a:rPr lang="en-GB" sz="900" spc="-10">
                          <a:effectLst/>
                          <a:latin typeface="FrankfurtGothic"/>
                          <a:ea typeface="Times New Roman" panose="02020603050405020304" pitchFamily="18" charset="0"/>
                          <a:cs typeface="Times New Roman" panose="02020603050405020304" pitchFamily="18" charset="0"/>
                        </a:rPr>
                        <a:t>0.03</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17780" marB="17780" anchor="b">
                    <a:lnL>
                      <a:noFill/>
                    </a:lnL>
                    <a:lnR>
                      <a:noFill/>
                    </a:lnR>
                    <a:lnT>
                      <a:noFill/>
                    </a:lnT>
                    <a:lnB w="12700" cap="flat" cmpd="sng" algn="ctr">
                      <a:solidFill>
                        <a:srgbClr val="7F9C90"/>
                      </a:solidFill>
                      <a:prstDash val="solid"/>
                      <a:round/>
                      <a:headEnd type="none" w="med" len="med"/>
                      <a:tailEnd type="none" w="med" len="med"/>
                    </a:lnB>
                  </a:tcPr>
                </a:tc>
                <a:tc>
                  <a:txBody>
                    <a:bodyPr/>
                    <a:lstStyle/>
                    <a:p>
                      <a:endParaRPr lang="da-DK" sz="1000">
                        <a:effectLst/>
                        <a:latin typeface="Times New Roman" panose="02020603050405020304" pitchFamily="18" charset="0"/>
                      </a:endParaRPr>
                    </a:p>
                  </a:txBody>
                  <a:tcPr marL="43180" marR="43180" marT="17780" marB="17780" anchor="b">
                    <a:lnL>
                      <a:noFill/>
                    </a:lnL>
                    <a:lnR>
                      <a:noFill/>
                    </a:lnR>
                    <a:lnT>
                      <a:noFill/>
                    </a:lnT>
                    <a:lnB w="12700" cap="flat" cmpd="sng" algn="ctr">
                      <a:solidFill>
                        <a:srgbClr val="7F9C90"/>
                      </a:solidFill>
                      <a:prstDash val="solid"/>
                      <a:round/>
                      <a:headEnd type="none" w="med" len="med"/>
                      <a:tailEnd type="none" w="med" len="med"/>
                    </a:lnB>
                  </a:tcPr>
                </a:tc>
                <a:tc>
                  <a:txBody>
                    <a:bodyPr/>
                    <a:lstStyle/>
                    <a:p>
                      <a:endParaRPr lang="da-DK" sz="1000" dirty="0">
                        <a:effectLst/>
                        <a:latin typeface="Times New Roman" panose="02020603050405020304" pitchFamily="18" charset="0"/>
                      </a:endParaRPr>
                    </a:p>
                  </a:txBody>
                  <a:tcPr marL="43180" marR="43180" marT="17780" marB="17780" anchor="b">
                    <a:lnL>
                      <a:noFill/>
                    </a:lnL>
                    <a:lnR>
                      <a:noFill/>
                    </a:lnR>
                    <a:lnT>
                      <a:noFill/>
                    </a:lnT>
                    <a:lnB w="12700" cap="flat" cmpd="sng" algn="ctr">
                      <a:solidFill>
                        <a:srgbClr val="7F9C90"/>
                      </a:solidFill>
                      <a:prstDash val="solid"/>
                      <a:round/>
                      <a:headEnd type="none" w="med" len="med"/>
                      <a:tailEnd type="none" w="med" len="med"/>
                    </a:lnB>
                  </a:tcPr>
                </a:tc>
                <a:extLst>
                  <a:ext uri="{0D108BD9-81ED-4DB2-BD59-A6C34878D82A}">
                    <a16:rowId xmlns:a16="http://schemas.microsoft.com/office/drawing/2014/main" val="734913940"/>
                  </a:ext>
                </a:extLst>
              </a:tr>
            </a:tbl>
          </a:graphicData>
        </a:graphic>
      </p:graphicFrame>
      <p:sp>
        <p:nvSpPr>
          <p:cNvPr id="5" name="Tekstfelt 4">
            <a:extLst>
              <a:ext uri="{FF2B5EF4-FFF2-40B4-BE49-F238E27FC236}">
                <a16:creationId xmlns:a16="http://schemas.microsoft.com/office/drawing/2014/main" id="{1B6EF634-6E0D-4BDD-ABB1-7B43D251DBBE}"/>
              </a:ext>
            </a:extLst>
          </p:cNvPr>
          <p:cNvSpPr txBox="1"/>
          <p:nvPr/>
        </p:nvSpPr>
        <p:spPr>
          <a:xfrm>
            <a:off x="3532014" y="1637064"/>
            <a:ext cx="6097656" cy="233397"/>
          </a:xfrm>
          <a:prstGeom prst="rect">
            <a:avLst/>
          </a:prstGeom>
          <a:noFill/>
        </p:spPr>
        <p:txBody>
          <a:bodyPr wrap="square">
            <a:spAutoFit/>
          </a:bodyPr>
          <a:lstStyle/>
          <a:p>
            <a:pPr algn="just">
              <a:lnSpc>
                <a:spcPts val="1100"/>
              </a:lnSpc>
              <a:spcAft>
                <a:spcPts val="600"/>
              </a:spcAft>
              <a:tabLst>
                <a:tab pos="161925" algn="l"/>
              </a:tabLst>
            </a:pPr>
            <a:r>
              <a:rPr lang="en-GB" sz="1000" spc="-10" dirty="0">
                <a:effectLst/>
                <a:latin typeface="Times New Roman" panose="02020603050405020304" pitchFamily="18" charset="0"/>
                <a:ea typeface="Times New Roman" panose="02020603050405020304" pitchFamily="18" charset="0"/>
                <a:cs typeface="Times New Roman" panose="02020603050405020304" pitchFamily="18" charset="0"/>
              </a:rPr>
              <a:t>Table 6.1: Labour force composition in Denmark, 1921-2019</a:t>
            </a:r>
            <a:endParaRPr lang="da-DK" sz="1000" spc="-1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kstfelt 6">
            <a:extLst>
              <a:ext uri="{FF2B5EF4-FFF2-40B4-BE49-F238E27FC236}">
                <a16:creationId xmlns:a16="http://schemas.microsoft.com/office/drawing/2014/main" id="{621C3A06-A198-4716-B466-2D51D47D1751}"/>
              </a:ext>
            </a:extLst>
          </p:cNvPr>
          <p:cNvSpPr txBox="1"/>
          <p:nvPr/>
        </p:nvSpPr>
        <p:spPr>
          <a:xfrm>
            <a:off x="3532014" y="5105532"/>
            <a:ext cx="6097656" cy="538609"/>
          </a:xfrm>
          <a:prstGeom prst="rect">
            <a:avLst/>
          </a:prstGeom>
          <a:noFill/>
        </p:spPr>
        <p:txBody>
          <a:bodyPr wrap="square">
            <a:spAutoFit/>
          </a:bodyPr>
          <a:lstStyle/>
          <a:p>
            <a:pPr>
              <a:spcBef>
                <a:spcPts val="400"/>
              </a:spcBef>
              <a:spcAft>
                <a:spcPts val="400"/>
              </a:spcAft>
            </a:pPr>
            <a:r>
              <a:rPr lang="en-GB" sz="1200" spc="-10" dirty="0">
                <a:effectLst/>
                <a:latin typeface="Times New Roman" panose="02020603050405020304" pitchFamily="18" charset="0"/>
                <a:ea typeface="Times New Roman" panose="02020603050405020304" pitchFamily="18" charset="0"/>
                <a:cs typeface="Times New Roman" panose="02020603050405020304" pitchFamily="18" charset="0"/>
              </a:rPr>
              <a:t>Note: New data definition of employment from 2008.</a:t>
            </a:r>
            <a:endParaRPr lang="da-DK" sz="1200" spc="-1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spcBef>
                <a:spcPts val="200"/>
              </a:spcBef>
              <a:spcAft>
                <a:spcPts val="1450"/>
              </a:spcAft>
            </a:pPr>
            <a:r>
              <a:rPr lang="da-DK" sz="1200" spc="-10" dirty="0">
                <a:effectLst/>
                <a:latin typeface="Times New Roman" panose="02020603050405020304" pitchFamily="18" charset="0"/>
                <a:ea typeface="Times New Roman" panose="02020603050405020304" pitchFamily="18" charset="0"/>
                <a:cs typeface="Times New Roman" panose="02020603050405020304" pitchFamily="18" charset="0"/>
              </a:rPr>
              <a:t>Source: P.J. Pedersen: </a:t>
            </a:r>
            <a:r>
              <a:rPr lang="da-DK" sz="1200" i="1" spc="-10" dirty="0">
                <a:effectLst/>
                <a:latin typeface="Times New Roman" panose="02020603050405020304" pitchFamily="18" charset="0"/>
                <a:ea typeface="Times New Roman" panose="02020603050405020304" pitchFamily="18" charset="0"/>
                <a:cs typeface="Times New Roman" panose="02020603050405020304" pitchFamily="18" charset="0"/>
              </a:rPr>
              <a:t>Arbejdsstyrke og Beskæftigelse 1911-1970</a:t>
            </a:r>
            <a:r>
              <a:rPr lang="da-DK" sz="1200" spc="-10" dirty="0">
                <a:effectLst/>
                <a:latin typeface="Times New Roman" panose="02020603050405020304" pitchFamily="18" charset="0"/>
                <a:ea typeface="Times New Roman" panose="02020603050405020304" pitchFamily="18" charset="0"/>
                <a:cs typeface="Times New Roman" panose="02020603050405020304" pitchFamily="18" charset="0"/>
              </a:rPr>
              <a:t> and www.statistikbanken.dk.</a:t>
            </a:r>
          </a:p>
        </p:txBody>
      </p:sp>
      <p:sp>
        <p:nvSpPr>
          <p:cNvPr id="8" name="Titel 1">
            <a:extLst>
              <a:ext uri="{FF2B5EF4-FFF2-40B4-BE49-F238E27FC236}">
                <a16:creationId xmlns:a16="http://schemas.microsoft.com/office/drawing/2014/main" id="{93F0A1F2-B700-4E61-AE15-CA1C64E7FFFB}"/>
              </a:ext>
            </a:extLst>
          </p:cNvPr>
          <p:cNvSpPr txBox="1">
            <a:spLocks/>
          </p:cNvSpPr>
          <p:nvPr/>
        </p:nvSpPr>
        <p:spPr>
          <a:xfrm>
            <a:off x="414455" y="246043"/>
            <a:ext cx="1808216" cy="89138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sz="2000" b="1" dirty="0" err="1">
                <a:latin typeface="Times New Roman" panose="02020603050405020304" pitchFamily="18" charset="0"/>
                <a:cs typeface="Times New Roman" panose="02020603050405020304" pitchFamily="18" charset="0"/>
              </a:rPr>
              <a:t>Table</a:t>
            </a:r>
            <a:r>
              <a:rPr lang="da-DK" sz="2000" b="1" dirty="0">
                <a:latin typeface="Times New Roman" panose="02020603050405020304" pitchFamily="18" charset="0"/>
                <a:cs typeface="Times New Roman" panose="02020603050405020304" pitchFamily="18" charset="0"/>
              </a:rPr>
              <a:t> 6.1</a:t>
            </a:r>
          </a:p>
        </p:txBody>
      </p:sp>
    </p:spTree>
    <p:extLst>
      <p:ext uri="{BB962C8B-B14F-4D97-AF65-F5344CB8AC3E}">
        <p14:creationId xmlns:p14="http://schemas.microsoft.com/office/powerpoint/2010/main" val="32264252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 2">
            <a:extLst>
              <a:ext uri="{FF2B5EF4-FFF2-40B4-BE49-F238E27FC236}">
                <a16:creationId xmlns:a16="http://schemas.microsoft.com/office/drawing/2014/main" id="{E08BA654-2EB3-4F9B-A186-414D861003AC}"/>
              </a:ext>
            </a:extLst>
          </p:cNvPr>
          <p:cNvGraphicFramePr>
            <a:graphicFrameLocks noGrp="1"/>
          </p:cNvGraphicFramePr>
          <p:nvPr>
            <p:extLst>
              <p:ext uri="{D42A27DB-BD31-4B8C-83A1-F6EECF244321}">
                <p14:modId xmlns:p14="http://schemas.microsoft.com/office/powerpoint/2010/main" val="3950731534"/>
              </p:ext>
            </p:extLst>
          </p:nvPr>
        </p:nvGraphicFramePr>
        <p:xfrm>
          <a:off x="3472380" y="2739904"/>
          <a:ext cx="5247240" cy="1378191"/>
        </p:xfrm>
        <a:graphic>
          <a:graphicData uri="http://schemas.openxmlformats.org/drawingml/2006/table">
            <a:tbl>
              <a:tblPr firstRow="1" firstCol="1" bandRow="1"/>
              <a:tblGrid>
                <a:gridCol w="2436752">
                  <a:extLst>
                    <a:ext uri="{9D8B030D-6E8A-4147-A177-3AD203B41FA5}">
                      <a16:colId xmlns:a16="http://schemas.microsoft.com/office/drawing/2014/main" val="2840754887"/>
                    </a:ext>
                  </a:extLst>
                </a:gridCol>
                <a:gridCol w="702622">
                  <a:extLst>
                    <a:ext uri="{9D8B030D-6E8A-4147-A177-3AD203B41FA5}">
                      <a16:colId xmlns:a16="http://schemas.microsoft.com/office/drawing/2014/main" val="608438879"/>
                    </a:ext>
                  </a:extLst>
                </a:gridCol>
                <a:gridCol w="702622">
                  <a:extLst>
                    <a:ext uri="{9D8B030D-6E8A-4147-A177-3AD203B41FA5}">
                      <a16:colId xmlns:a16="http://schemas.microsoft.com/office/drawing/2014/main" val="3534627383"/>
                    </a:ext>
                  </a:extLst>
                </a:gridCol>
                <a:gridCol w="702622">
                  <a:extLst>
                    <a:ext uri="{9D8B030D-6E8A-4147-A177-3AD203B41FA5}">
                      <a16:colId xmlns:a16="http://schemas.microsoft.com/office/drawing/2014/main" val="2641675040"/>
                    </a:ext>
                  </a:extLst>
                </a:gridCol>
                <a:gridCol w="702622">
                  <a:extLst>
                    <a:ext uri="{9D8B030D-6E8A-4147-A177-3AD203B41FA5}">
                      <a16:colId xmlns:a16="http://schemas.microsoft.com/office/drawing/2014/main" val="3467926661"/>
                    </a:ext>
                  </a:extLst>
                </a:gridCol>
              </a:tblGrid>
              <a:tr h="225884">
                <a:tc>
                  <a:txBody>
                    <a:bodyPr/>
                    <a:lstStyle/>
                    <a:p>
                      <a:r>
                        <a:rPr lang="en-GB" sz="900" spc="-10">
                          <a:effectLst/>
                          <a:latin typeface="Calibri" panose="020F0502020204030204" pitchFamily="34" charset="0"/>
                          <a:ea typeface="Times New Roman" panose="02020603050405020304" pitchFamily="18" charset="0"/>
                          <a:cs typeface="Times New Roman" panose="02020603050405020304" pitchFamily="18" charset="0"/>
                        </a:rPr>
                        <a:t> </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nchor="b">
                    <a:lnL>
                      <a:noFill/>
                    </a:lnL>
                    <a:lnR>
                      <a:noFill/>
                    </a:lnR>
                    <a:lnT w="12700" cap="flat" cmpd="sng" algn="ctr">
                      <a:solidFill>
                        <a:srgbClr val="7F9C90"/>
                      </a:solidFill>
                      <a:prstDash val="solid"/>
                      <a:round/>
                      <a:headEnd type="none" w="med" len="med"/>
                      <a:tailEnd type="none" w="med" len="med"/>
                    </a:lnT>
                    <a:lnB>
                      <a:noFill/>
                    </a:lnB>
                  </a:tcPr>
                </a:tc>
                <a:tc gridSpan="2">
                  <a:txBody>
                    <a:bodyPr/>
                    <a:lstStyle/>
                    <a:p>
                      <a:pPr algn="ctr"/>
                      <a:r>
                        <a:rPr lang="en-GB" sz="900" spc="-10">
                          <a:effectLst/>
                          <a:latin typeface="FrankfurtGothic"/>
                          <a:ea typeface="Times New Roman" panose="02020603050405020304" pitchFamily="18" charset="0"/>
                          <a:cs typeface="Times New Roman" panose="02020603050405020304" pitchFamily="18" charset="0"/>
                        </a:rPr>
                        <a:t>2019</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a:noFill/>
                    </a:lnR>
                    <a:lnT w="12700" cap="flat" cmpd="sng" algn="ctr">
                      <a:solidFill>
                        <a:srgbClr val="7F9C90"/>
                      </a:solidFill>
                      <a:prstDash val="solid"/>
                      <a:round/>
                      <a:headEnd type="none" w="med" len="med"/>
                      <a:tailEnd type="none" w="med" len="med"/>
                    </a:lnT>
                    <a:lnB>
                      <a:noFill/>
                    </a:lnB>
                  </a:tcPr>
                </a:tc>
                <a:tc hMerge="1">
                  <a:txBody>
                    <a:bodyPr/>
                    <a:lstStyle/>
                    <a:p>
                      <a:endParaRPr lang="da-DK"/>
                    </a:p>
                  </a:txBody>
                  <a:tcPr/>
                </a:tc>
                <a:tc gridSpan="2">
                  <a:txBody>
                    <a:bodyPr/>
                    <a:lstStyle/>
                    <a:p>
                      <a:pPr algn="ctr"/>
                      <a:r>
                        <a:rPr lang="en-GB" sz="900" spc="-10">
                          <a:effectLst/>
                          <a:latin typeface="FrankfurtGothic"/>
                          <a:ea typeface="Times New Roman" panose="02020603050405020304" pitchFamily="18" charset="0"/>
                          <a:cs typeface="Times New Roman" panose="02020603050405020304" pitchFamily="18" charset="0"/>
                        </a:rPr>
                        <a:t>2014</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a:noFill/>
                    </a:lnR>
                    <a:lnT w="12700" cap="flat" cmpd="sng" algn="ctr">
                      <a:solidFill>
                        <a:srgbClr val="7F9C90"/>
                      </a:solidFill>
                      <a:prstDash val="solid"/>
                      <a:round/>
                      <a:headEnd type="none" w="med" len="med"/>
                      <a:tailEnd type="none" w="med" len="med"/>
                    </a:lnT>
                    <a:lnB>
                      <a:noFill/>
                    </a:lnB>
                  </a:tcPr>
                </a:tc>
                <a:tc hMerge="1">
                  <a:txBody>
                    <a:bodyPr/>
                    <a:lstStyle/>
                    <a:p>
                      <a:endParaRPr lang="da-DK"/>
                    </a:p>
                  </a:txBody>
                  <a:tcPr/>
                </a:tc>
                <a:extLst>
                  <a:ext uri="{0D108BD9-81ED-4DB2-BD59-A6C34878D82A}">
                    <a16:rowId xmlns:a16="http://schemas.microsoft.com/office/drawing/2014/main" val="3718365659"/>
                  </a:ext>
                </a:extLst>
              </a:tr>
              <a:tr h="281609">
                <a:tc>
                  <a:txBody>
                    <a:bodyPr/>
                    <a:lstStyle/>
                    <a:p>
                      <a:r>
                        <a:rPr lang="en-GB" sz="900" spc="-10">
                          <a:effectLst/>
                          <a:latin typeface="Calibri" panose="020F0502020204030204" pitchFamily="34" charset="0"/>
                          <a:ea typeface="Times New Roman" panose="02020603050405020304" pitchFamily="18" charset="0"/>
                          <a:cs typeface="Times New Roman" panose="02020603050405020304" pitchFamily="18" charset="0"/>
                        </a:rPr>
                        <a:t> </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a:noFill/>
                    </a:lnR>
                    <a:lnT>
                      <a:noFill/>
                    </a:lnT>
                    <a:lnB w="12700" cap="flat" cmpd="sng" algn="ctr">
                      <a:solidFill>
                        <a:srgbClr val="7F9C90"/>
                      </a:solidFill>
                      <a:prstDash val="solid"/>
                      <a:round/>
                      <a:headEnd type="none" w="med" len="med"/>
                      <a:tailEnd type="none" w="med" len="med"/>
                    </a:lnB>
                  </a:tcPr>
                </a:tc>
                <a:tc>
                  <a:txBody>
                    <a:bodyPr/>
                    <a:lstStyle/>
                    <a:p>
                      <a:pPr algn="ctr"/>
                      <a:r>
                        <a:rPr lang="en-GB" sz="900" spc="-10">
                          <a:effectLst/>
                          <a:latin typeface="FrankfurtGothic"/>
                          <a:ea typeface="Times New Roman" panose="02020603050405020304" pitchFamily="18" charset="0"/>
                          <a:cs typeface="Times New Roman" panose="02020603050405020304" pitchFamily="18" charset="0"/>
                        </a:rPr>
                        <a:t>Males</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a:noFill/>
                    </a:lnR>
                    <a:lnT>
                      <a:noFill/>
                    </a:lnT>
                    <a:lnB w="12700" cap="flat" cmpd="sng" algn="ctr">
                      <a:solidFill>
                        <a:srgbClr val="7F9C90"/>
                      </a:solidFill>
                      <a:prstDash val="solid"/>
                      <a:round/>
                      <a:headEnd type="none" w="med" len="med"/>
                      <a:tailEnd type="none" w="med" len="med"/>
                    </a:lnB>
                  </a:tcPr>
                </a:tc>
                <a:tc>
                  <a:txBody>
                    <a:bodyPr/>
                    <a:lstStyle/>
                    <a:p>
                      <a:pPr algn="ctr"/>
                      <a:r>
                        <a:rPr lang="en-GB" sz="900" spc="-10">
                          <a:effectLst/>
                          <a:latin typeface="FrankfurtGothic"/>
                          <a:ea typeface="Times New Roman" panose="02020603050405020304" pitchFamily="18" charset="0"/>
                          <a:cs typeface="Times New Roman" panose="02020603050405020304" pitchFamily="18" charset="0"/>
                        </a:rPr>
                        <a:t>Females</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a:noFill/>
                    </a:lnR>
                    <a:lnT>
                      <a:noFill/>
                    </a:lnT>
                    <a:lnB w="12700" cap="flat" cmpd="sng" algn="ctr">
                      <a:solidFill>
                        <a:srgbClr val="7F9C90"/>
                      </a:solidFill>
                      <a:prstDash val="solid"/>
                      <a:round/>
                      <a:headEnd type="none" w="med" len="med"/>
                      <a:tailEnd type="none" w="med" len="med"/>
                    </a:lnB>
                  </a:tcPr>
                </a:tc>
                <a:tc>
                  <a:txBody>
                    <a:bodyPr/>
                    <a:lstStyle/>
                    <a:p>
                      <a:pPr algn="ctr"/>
                      <a:r>
                        <a:rPr lang="en-GB" sz="900" spc="-10">
                          <a:effectLst/>
                          <a:latin typeface="FrankfurtGothic"/>
                          <a:ea typeface="Times New Roman" panose="02020603050405020304" pitchFamily="18" charset="0"/>
                          <a:cs typeface="Times New Roman" panose="02020603050405020304" pitchFamily="18" charset="0"/>
                        </a:rPr>
                        <a:t>Males</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a:noFill/>
                    </a:lnR>
                    <a:lnT>
                      <a:noFill/>
                    </a:lnT>
                    <a:lnB w="12700" cap="flat" cmpd="sng" algn="ctr">
                      <a:solidFill>
                        <a:srgbClr val="7F9C90"/>
                      </a:solidFill>
                      <a:prstDash val="solid"/>
                      <a:round/>
                      <a:headEnd type="none" w="med" len="med"/>
                      <a:tailEnd type="none" w="med" len="med"/>
                    </a:lnB>
                  </a:tcPr>
                </a:tc>
                <a:tc>
                  <a:txBody>
                    <a:bodyPr/>
                    <a:lstStyle/>
                    <a:p>
                      <a:pPr algn="ctr"/>
                      <a:r>
                        <a:rPr lang="en-GB" sz="900" spc="-10">
                          <a:effectLst/>
                          <a:latin typeface="FrankfurtGothic"/>
                          <a:ea typeface="Times New Roman" panose="02020603050405020304" pitchFamily="18" charset="0"/>
                          <a:cs typeface="Times New Roman" panose="02020603050405020304" pitchFamily="18" charset="0"/>
                        </a:rPr>
                        <a:t>Females</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a:noFill/>
                    </a:lnR>
                    <a:lnT>
                      <a:noFill/>
                    </a:lnT>
                    <a:lnB w="12700" cap="flat" cmpd="sng" algn="ctr">
                      <a:solidFill>
                        <a:srgbClr val="7F9C90"/>
                      </a:solidFill>
                      <a:prstDash val="solid"/>
                      <a:round/>
                      <a:headEnd type="none" w="med" len="med"/>
                      <a:tailEnd type="none" w="med" len="med"/>
                    </a:lnB>
                  </a:tcPr>
                </a:tc>
                <a:extLst>
                  <a:ext uri="{0D108BD9-81ED-4DB2-BD59-A6C34878D82A}">
                    <a16:rowId xmlns:a16="http://schemas.microsoft.com/office/drawing/2014/main" val="1699339179"/>
                  </a:ext>
                </a:extLst>
              </a:tr>
              <a:tr h="214938">
                <a:tc>
                  <a:txBody>
                    <a:bodyPr/>
                    <a:lstStyle/>
                    <a:p>
                      <a:r>
                        <a:rPr lang="en-GB" sz="900" spc="-10">
                          <a:effectLst/>
                          <a:latin typeface="FrankfurtGothic"/>
                          <a:ea typeface="Times New Roman" panose="02020603050405020304" pitchFamily="18" charset="0"/>
                          <a:cs typeface="Times New Roman" panose="02020603050405020304" pitchFamily="18" charset="0"/>
                        </a:rPr>
                        <a:t>Danish Origin</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a:noFill/>
                    </a:lnR>
                    <a:lnT w="12700" cap="flat" cmpd="sng" algn="ctr">
                      <a:solidFill>
                        <a:srgbClr val="7F9C90"/>
                      </a:solidFill>
                      <a:prstDash val="solid"/>
                      <a:round/>
                      <a:headEnd type="none" w="med" len="med"/>
                      <a:tailEnd type="none" w="med" len="med"/>
                    </a:lnT>
                    <a:lnB>
                      <a:noFill/>
                    </a:lnB>
                  </a:tcPr>
                </a:tc>
                <a:tc>
                  <a:txBody>
                    <a:bodyPr/>
                    <a:lstStyle/>
                    <a:p>
                      <a:pPr algn="ctr"/>
                      <a:r>
                        <a:rPr lang="en-GB" sz="900" spc="-10">
                          <a:effectLst/>
                          <a:latin typeface="FrankfurtGothic"/>
                          <a:ea typeface="Times New Roman" panose="02020603050405020304" pitchFamily="18" charset="0"/>
                          <a:cs typeface="Times New Roman" panose="02020603050405020304" pitchFamily="18" charset="0"/>
                        </a:rPr>
                        <a:t>81.2</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a:noFill/>
                    </a:lnR>
                    <a:lnT w="12700" cap="flat" cmpd="sng" algn="ctr">
                      <a:solidFill>
                        <a:srgbClr val="7F9C90"/>
                      </a:solidFill>
                      <a:prstDash val="solid"/>
                      <a:round/>
                      <a:headEnd type="none" w="med" len="med"/>
                      <a:tailEnd type="none" w="med" len="med"/>
                    </a:lnT>
                    <a:lnB>
                      <a:noFill/>
                    </a:lnB>
                  </a:tcPr>
                </a:tc>
                <a:tc>
                  <a:txBody>
                    <a:bodyPr/>
                    <a:lstStyle/>
                    <a:p>
                      <a:pPr algn="ctr"/>
                      <a:r>
                        <a:rPr lang="en-GB" sz="900" spc="-10">
                          <a:effectLst/>
                          <a:latin typeface="FrankfurtGothic"/>
                          <a:ea typeface="Times New Roman" panose="02020603050405020304" pitchFamily="18" charset="0"/>
                          <a:cs typeface="Times New Roman" panose="02020603050405020304" pitchFamily="18" charset="0"/>
                        </a:rPr>
                        <a:t>78.5</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a:noFill/>
                    </a:lnR>
                    <a:lnT w="12700" cap="flat" cmpd="sng" algn="ctr">
                      <a:solidFill>
                        <a:srgbClr val="7F9C90"/>
                      </a:solidFill>
                      <a:prstDash val="solid"/>
                      <a:round/>
                      <a:headEnd type="none" w="med" len="med"/>
                      <a:tailEnd type="none" w="med" len="med"/>
                    </a:lnT>
                    <a:lnB>
                      <a:noFill/>
                    </a:lnB>
                  </a:tcPr>
                </a:tc>
                <a:tc>
                  <a:txBody>
                    <a:bodyPr/>
                    <a:lstStyle/>
                    <a:p>
                      <a:pPr algn="ctr"/>
                      <a:r>
                        <a:rPr lang="en-GB" sz="900" spc="-10">
                          <a:effectLst/>
                          <a:latin typeface="FrankfurtGothic"/>
                          <a:ea typeface="Times New Roman" panose="02020603050405020304" pitchFamily="18" charset="0"/>
                          <a:cs typeface="Times New Roman" panose="02020603050405020304" pitchFamily="18" charset="0"/>
                        </a:rPr>
                        <a:t>78.6</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a:noFill/>
                    </a:lnR>
                    <a:lnT w="12700" cap="flat" cmpd="sng" algn="ctr">
                      <a:solidFill>
                        <a:srgbClr val="7F9C90"/>
                      </a:solidFill>
                      <a:prstDash val="solid"/>
                      <a:round/>
                      <a:headEnd type="none" w="med" len="med"/>
                      <a:tailEnd type="none" w="med" len="med"/>
                    </a:lnT>
                    <a:lnB>
                      <a:noFill/>
                    </a:lnB>
                  </a:tcPr>
                </a:tc>
                <a:tc>
                  <a:txBody>
                    <a:bodyPr/>
                    <a:lstStyle/>
                    <a:p>
                      <a:pPr algn="ctr"/>
                      <a:r>
                        <a:rPr lang="en-GB" sz="900" spc="-10">
                          <a:effectLst/>
                          <a:latin typeface="FrankfurtGothic"/>
                          <a:ea typeface="Times New Roman" panose="02020603050405020304" pitchFamily="18" charset="0"/>
                          <a:cs typeface="Times New Roman" panose="02020603050405020304" pitchFamily="18" charset="0"/>
                        </a:rPr>
                        <a:t>75.5</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a:noFill/>
                    </a:lnR>
                    <a:lnT w="12700" cap="flat" cmpd="sng" algn="ctr">
                      <a:solidFill>
                        <a:srgbClr val="7F9C90"/>
                      </a:solidFill>
                      <a:prstDash val="solid"/>
                      <a:round/>
                      <a:headEnd type="none" w="med" len="med"/>
                      <a:tailEnd type="none" w="med" len="med"/>
                    </a:lnT>
                    <a:lnB>
                      <a:noFill/>
                    </a:lnB>
                  </a:tcPr>
                </a:tc>
                <a:extLst>
                  <a:ext uri="{0D108BD9-81ED-4DB2-BD59-A6C34878D82A}">
                    <a16:rowId xmlns:a16="http://schemas.microsoft.com/office/drawing/2014/main" val="500384"/>
                  </a:ext>
                </a:extLst>
              </a:tr>
              <a:tr h="214938">
                <a:tc>
                  <a:txBody>
                    <a:bodyPr/>
                    <a:lstStyle/>
                    <a:p>
                      <a:r>
                        <a:rPr lang="en-GB" sz="900" spc="-10">
                          <a:effectLst/>
                          <a:latin typeface="FrankfurtGothic"/>
                          <a:ea typeface="Times New Roman" panose="02020603050405020304" pitchFamily="18" charset="0"/>
                          <a:cs typeface="Times New Roman" panose="02020603050405020304" pitchFamily="18" charset="0"/>
                        </a:rPr>
                        <a:t>Immigrants from Western countries</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a:noFill/>
                    </a:lnR>
                    <a:lnT>
                      <a:noFill/>
                    </a:lnT>
                    <a:lnB>
                      <a:noFill/>
                    </a:lnB>
                  </a:tcPr>
                </a:tc>
                <a:tc>
                  <a:txBody>
                    <a:bodyPr/>
                    <a:lstStyle/>
                    <a:p>
                      <a:pPr algn="ctr"/>
                      <a:r>
                        <a:rPr lang="en-GB" sz="900" spc="-10">
                          <a:effectLst/>
                          <a:latin typeface="FrankfurtGothic"/>
                          <a:ea typeface="Times New Roman" panose="02020603050405020304" pitchFamily="18" charset="0"/>
                          <a:cs typeface="Times New Roman" panose="02020603050405020304" pitchFamily="18" charset="0"/>
                        </a:rPr>
                        <a:t>76.9</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a:noFill/>
                    </a:lnR>
                    <a:lnT>
                      <a:noFill/>
                    </a:lnT>
                    <a:lnB>
                      <a:noFill/>
                    </a:lnB>
                  </a:tcPr>
                </a:tc>
                <a:tc>
                  <a:txBody>
                    <a:bodyPr/>
                    <a:lstStyle/>
                    <a:p>
                      <a:pPr algn="ctr"/>
                      <a:r>
                        <a:rPr lang="en-GB" sz="900" spc="-10">
                          <a:effectLst/>
                          <a:latin typeface="FrankfurtGothic"/>
                          <a:ea typeface="Times New Roman" panose="02020603050405020304" pitchFamily="18" charset="0"/>
                          <a:cs typeface="Times New Roman" panose="02020603050405020304" pitchFamily="18" charset="0"/>
                        </a:rPr>
                        <a:t>69.3</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a:noFill/>
                    </a:lnR>
                    <a:lnT>
                      <a:noFill/>
                    </a:lnT>
                    <a:lnB>
                      <a:noFill/>
                    </a:lnB>
                  </a:tcPr>
                </a:tc>
                <a:tc>
                  <a:txBody>
                    <a:bodyPr/>
                    <a:lstStyle/>
                    <a:p>
                      <a:pPr algn="ctr"/>
                      <a:r>
                        <a:rPr lang="en-GB" sz="900" spc="-10">
                          <a:effectLst/>
                          <a:latin typeface="FrankfurtGothic"/>
                          <a:ea typeface="Times New Roman" panose="02020603050405020304" pitchFamily="18" charset="0"/>
                          <a:cs typeface="Times New Roman" panose="02020603050405020304" pitchFamily="18" charset="0"/>
                        </a:rPr>
                        <a:t>71.1</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a:noFill/>
                    </a:lnR>
                    <a:lnT>
                      <a:noFill/>
                    </a:lnT>
                    <a:lnB>
                      <a:noFill/>
                    </a:lnB>
                  </a:tcPr>
                </a:tc>
                <a:tc>
                  <a:txBody>
                    <a:bodyPr/>
                    <a:lstStyle/>
                    <a:p>
                      <a:pPr algn="ctr"/>
                      <a:r>
                        <a:rPr lang="en-GB" sz="900" spc="-10">
                          <a:effectLst/>
                          <a:latin typeface="FrankfurtGothic"/>
                          <a:ea typeface="Times New Roman" panose="02020603050405020304" pitchFamily="18" charset="0"/>
                          <a:cs typeface="Times New Roman" panose="02020603050405020304" pitchFamily="18" charset="0"/>
                        </a:rPr>
                        <a:t>62.1</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a:noFill/>
                    </a:lnR>
                    <a:lnT>
                      <a:noFill/>
                    </a:lnT>
                    <a:lnB>
                      <a:noFill/>
                    </a:lnB>
                  </a:tcPr>
                </a:tc>
                <a:extLst>
                  <a:ext uri="{0D108BD9-81ED-4DB2-BD59-A6C34878D82A}">
                    <a16:rowId xmlns:a16="http://schemas.microsoft.com/office/drawing/2014/main" val="2647265932"/>
                  </a:ext>
                </a:extLst>
              </a:tr>
              <a:tr h="214938">
                <a:tc>
                  <a:txBody>
                    <a:bodyPr/>
                    <a:lstStyle/>
                    <a:p>
                      <a:r>
                        <a:rPr lang="en-GB" sz="900" spc="-10">
                          <a:effectLst/>
                          <a:latin typeface="FrankfurtGothic"/>
                          <a:ea typeface="Times New Roman" panose="02020603050405020304" pitchFamily="18" charset="0"/>
                          <a:cs typeface="Times New Roman" panose="02020603050405020304" pitchFamily="18" charset="0"/>
                        </a:rPr>
                        <a:t>Immigrants from other countries</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a:noFill/>
                    </a:lnR>
                    <a:lnT>
                      <a:noFill/>
                    </a:lnT>
                    <a:lnB>
                      <a:noFill/>
                    </a:lnB>
                  </a:tcPr>
                </a:tc>
                <a:tc>
                  <a:txBody>
                    <a:bodyPr/>
                    <a:lstStyle/>
                    <a:p>
                      <a:pPr algn="ctr"/>
                      <a:r>
                        <a:rPr lang="en-GB" sz="900" spc="-10">
                          <a:effectLst/>
                          <a:latin typeface="FrankfurtGothic"/>
                          <a:ea typeface="Times New Roman" panose="02020603050405020304" pitchFamily="18" charset="0"/>
                          <a:cs typeface="Times New Roman" panose="02020603050405020304" pitchFamily="18" charset="0"/>
                        </a:rPr>
                        <a:t>68.8</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a:noFill/>
                    </a:lnR>
                    <a:lnT>
                      <a:noFill/>
                    </a:lnT>
                    <a:lnB>
                      <a:noFill/>
                    </a:lnB>
                  </a:tcPr>
                </a:tc>
                <a:tc>
                  <a:txBody>
                    <a:bodyPr/>
                    <a:lstStyle/>
                    <a:p>
                      <a:pPr algn="ctr"/>
                      <a:r>
                        <a:rPr lang="en-GB" sz="900" spc="-10">
                          <a:effectLst/>
                          <a:latin typeface="FrankfurtGothic"/>
                          <a:ea typeface="Times New Roman" panose="02020603050405020304" pitchFamily="18" charset="0"/>
                          <a:cs typeface="Times New Roman" panose="02020603050405020304" pitchFamily="18" charset="0"/>
                        </a:rPr>
                        <a:t>56.9</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a:noFill/>
                    </a:lnR>
                    <a:lnT>
                      <a:noFill/>
                    </a:lnT>
                    <a:lnB>
                      <a:noFill/>
                    </a:lnB>
                  </a:tcPr>
                </a:tc>
                <a:tc>
                  <a:txBody>
                    <a:bodyPr/>
                    <a:lstStyle/>
                    <a:p>
                      <a:pPr algn="ctr"/>
                      <a:r>
                        <a:rPr lang="en-GB" sz="900" spc="-10">
                          <a:effectLst/>
                          <a:latin typeface="FrankfurtGothic"/>
                          <a:ea typeface="Times New Roman" panose="02020603050405020304" pitchFamily="18" charset="0"/>
                          <a:cs typeface="Times New Roman" panose="02020603050405020304" pitchFamily="18" charset="0"/>
                        </a:rPr>
                        <a:t>59.2</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a:noFill/>
                    </a:lnR>
                    <a:lnT>
                      <a:noFill/>
                    </a:lnT>
                    <a:lnB>
                      <a:noFill/>
                    </a:lnB>
                  </a:tcPr>
                </a:tc>
                <a:tc>
                  <a:txBody>
                    <a:bodyPr/>
                    <a:lstStyle/>
                    <a:p>
                      <a:pPr algn="ctr"/>
                      <a:r>
                        <a:rPr lang="en-GB" sz="900" spc="-10">
                          <a:effectLst/>
                          <a:latin typeface="FrankfurtGothic"/>
                          <a:ea typeface="Times New Roman" panose="02020603050405020304" pitchFamily="18" charset="0"/>
                          <a:cs typeface="Times New Roman" panose="02020603050405020304" pitchFamily="18" charset="0"/>
                        </a:rPr>
                        <a:t>51</a:t>
                      </a:r>
                      <a:r>
                        <a:rPr lang="en-GB" sz="900" spc="-10">
                          <a:solidFill>
                            <a:srgbClr val="FFFFFF"/>
                          </a:solidFill>
                          <a:effectLst/>
                          <a:latin typeface="FrankfurtGothic"/>
                          <a:ea typeface="Times New Roman" panose="02020603050405020304" pitchFamily="18" charset="0"/>
                          <a:cs typeface="Times New Roman" panose="02020603050405020304" pitchFamily="18" charset="0"/>
                        </a:rPr>
                        <a:t>.0</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a:noFill/>
                    </a:lnR>
                    <a:lnT>
                      <a:noFill/>
                    </a:lnT>
                    <a:lnB>
                      <a:noFill/>
                    </a:lnB>
                  </a:tcPr>
                </a:tc>
                <a:extLst>
                  <a:ext uri="{0D108BD9-81ED-4DB2-BD59-A6C34878D82A}">
                    <a16:rowId xmlns:a16="http://schemas.microsoft.com/office/drawing/2014/main" val="3573575344"/>
                  </a:ext>
                </a:extLst>
              </a:tr>
              <a:tr h="225884">
                <a:tc>
                  <a:txBody>
                    <a:bodyPr/>
                    <a:lstStyle/>
                    <a:p>
                      <a:r>
                        <a:rPr lang="en-GB" sz="900" spc="-10">
                          <a:effectLst/>
                          <a:latin typeface="FrankfurtGothic"/>
                          <a:ea typeface="Times New Roman" panose="02020603050405020304" pitchFamily="18" charset="0"/>
                          <a:cs typeface="Times New Roman" panose="02020603050405020304" pitchFamily="18" charset="0"/>
                        </a:rPr>
                        <a:t>Descendants from immigrants</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a:noFill/>
                    </a:lnR>
                    <a:lnT>
                      <a:noFill/>
                    </a:lnT>
                    <a:lnB w="12700" cap="flat" cmpd="sng" algn="ctr">
                      <a:solidFill>
                        <a:srgbClr val="7F9C90"/>
                      </a:solidFill>
                      <a:prstDash val="solid"/>
                      <a:round/>
                      <a:headEnd type="none" w="med" len="med"/>
                      <a:tailEnd type="none" w="med" len="med"/>
                    </a:lnB>
                  </a:tcPr>
                </a:tc>
                <a:tc>
                  <a:txBody>
                    <a:bodyPr/>
                    <a:lstStyle/>
                    <a:p>
                      <a:pPr algn="ctr"/>
                      <a:r>
                        <a:rPr lang="en-GB" sz="900" spc="-10">
                          <a:effectLst/>
                          <a:latin typeface="FrankfurtGothic"/>
                          <a:ea typeface="Times New Roman" panose="02020603050405020304" pitchFamily="18" charset="0"/>
                          <a:cs typeface="Times New Roman" panose="02020603050405020304" pitchFamily="18" charset="0"/>
                        </a:rPr>
                        <a:t>64.3</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a:noFill/>
                    </a:lnR>
                    <a:lnT>
                      <a:noFill/>
                    </a:lnT>
                    <a:lnB w="12700" cap="flat" cmpd="sng" algn="ctr">
                      <a:solidFill>
                        <a:srgbClr val="7F9C90"/>
                      </a:solidFill>
                      <a:prstDash val="solid"/>
                      <a:round/>
                      <a:headEnd type="none" w="med" len="med"/>
                      <a:tailEnd type="none" w="med" len="med"/>
                    </a:lnB>
                  </a:tcPr>
                </a:tc>
                <a:tc>
                  <a:txBody>
                    <a:bodyPr/>
                    <a:lstStyle/>
                    <a:p>
                      <a:pPr algn="ctr"/>
                      <a:r>
                        <a:rPr lang="en-GB" sz="900" spc="-10">
                          <a:effectLst/>
                          <a:latin typeface="FrankfurtGothic"/>
                          <a:ea typeface="Times New Roman" panose="02020603050405020304" pitchFamily="18" charset="0"/>
                          <a:cs typeface="Times New Roman" panose="02020603050405020304" pitchFamily="18" charset="0"/>
                        </a:rPr>
                        <a:t>66.6</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a:noFill/>
                    </a:lnR>
                    <a:lnT>
                      <a:noFill/>
                    </a:lnT>
                    <a:lnB w="12700" cap="flat" cmpd="sng" algn="ctr">
                      <a:solidFill>
                        <a:srgbClr val="7F9C90"/>
                      </a:solidFill>
                      <a:prstDash val="solid"/>
                      <a:round/>
                      <a:headEnd type="none" w="med" len="med"/>
                      <a:tailEnd type="none" w="med" len="med"/>
                    </a:lnB>
                  </a:tcPr>
                </a:tc>
                <a:tc>
                  <a:txBody>
                    <a:bodyPr/>
                    <a:lstStyle/>
                    <a:p>
                      <a:pPr algn="ctr"/>
                      <a:r>
                        <a:rPr lang="en-GB" sz="900" spc="-10">
                          <a:effectLst/>
                          <a:latin typeface="FrankfurtGothic"/>
                          <a:ea typeface="Times New Roman" panose="02020603050405020304" pitchFamily="18" charset="0"/>
                          <a:cs typeface="Times New Roman" panose="02020603050405020304" pitchFamily="18" charset="0"/>
                        </a:rPr>
                        <a:t>59.3</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a:noFill/>
                    </a:lnR>
                    <a:lnT>
                      <a:noFill/>
                    </a:lnT>
                    <a:lnB w="12700" cap="flat" cmpd="sng" algn="ctr">
                      <a:solidFill>
                        <a:srgbClr val="7F9C90"/>
                      </a:solidFill>
                      <a:prstDash val="solid"/>
                      <a:round/>
                      <a:headEnd type="none" w="med" len="med"/>
                      <a:tailEnd type="none" w="med" len="med"/>
                    </a:lnB>
                  </a:tcPr>
                </a:tc>
                <a:tc>
                  <a:txBody>
                    <a:bodyPr/>
                    <a:lstStyle/>
                    <a:p>
                      <a:pPr algn="ctr"/>
                      <a:r>
                        <a:rPr lang="en-GB" sz="900" spc="-10" dirty="0">
                          <a:effectLst/>
                          <a:latin typeface="FrankfurtGothic"/>
                          <a:ea typeface="Times New Roman" panose="02020603050405020304" pitchFamily="18" charset="0"/>
                          <a:cs typeface="Times New Roman" panose="02020603050405020304" pitchFamily="18" charset="0"/>
                        </a:rPr>
                        <a:t>59</a:t>
                      </a:r>
                      <a:r>
                        <a:rPr lang="en-GB" sz="900" spc="-10" dirty="0">
                          <a:solidFill>
                            <a:srgbClr val="FFFFFF"/>
                          </a:solidFill>
                          <a:effectLst/>
                          <a:latin typeface="FrankfurtGothic"/>
                          <a:ea typeface="Times New Roman" panose="02020603050405020304" pitchFamily="18" charset="0"/>
                          <a:cs typeface="Times New Roman" panose="02020603050405020304" pitchFamily="18" charset="0"/>
                        </a:rPr>
                        <a:t>.0</a:t>
                      </a:r>
                      <a:endParaRPr lang="da-DK" sz="900" spc="-10" dirty="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a:noFill/>
                    </a:lnR>
                    <a:lnT>
                      <a:noFill/>
                    </a:lnT>
                    <a:lnB w="12700" cap="flat" cmpd="sng" algn="ctr">
                      <a:solidFill>
                        <a:srgbClr val="7F9C90"/>
                      </a:solidFill>
                      <a:prstDash val="solid"/>
                      <a:round/>
                      <a:headEnd type="none" w="med" len="med"/>
                      <a:tailEnd type="none" w="med" len="med"/>
                    </a:lnB>
                  </a:tcPr>
                </a:tc>
                <a:extLst>
                  <a:ext uri="{0D108BD9-81ED-4DB2-BD59-A6C34878D82A}">
                    <a16:rowId xmlns:a16="http://schemas.microsoft.com/office/drawing/2014/main" val="1507308154"/>
                  </a:ext>
                </a:extLst>
              </a:tr>
            </a:tbl>
          </a:graphicData>
        </a:graphic>
      </p:graphicFrame>
      <p:sp>
        <p:nvSpPr>
          <p:cNvPr id="5" name="Tekstfelt 4">
            <a:extLst>
              <a:ext uri="{FF2B5EF4-FFF2-40B4-BE49-F238E27FC236}">
                <a16:creationId xmlns:a16="http://schemas.microsoft.com/office/drawing/2014/main" id="{B12B21F5-C1B6-44D7-80F9-EC66879ECF2E}"/>
              </a:ext>
            </a:extLst>
          </p:cNvPr>
          <p:cNvSpPr txBox="1"/>
          <p:nvPr/>
        </p:nvSpPr>
        <p:spPr>
          <a:xfrm>
            <a:off x="3472380" y="2394058"/>
            <a:ext cx="6097656" cy="233397"/>
          </a:xfrm>
          <a:prstGeom prst="rect">
            <a:avLst/>
          </a:prstGeom>
          <a:noFill/>
        </p:spPr>
        <p:txBody>
          <a:bodyPr wrap="square">
            <a:spAutoFit/>
          </a:bodyPr>
          <a:lstStyle/>
          <a:p>
            <a:pPr algn="just">
              <a:lnSpc>
                <a:spcPts val="1100"/>
              </a:lnSpc>
              <a:spcAft>
                <a:spcPts val="600"/>
              </a:spcAft>
              <a:tabLst>
                <a:tab pos="161925" algn="l"/>
              </a:tabLst>
            </a:pPr>
            <a:r>
              <a:rPr lang="en-GB" sz="1000" spc="-10" dirty="0">
                <a:effectLst/>
                <a:latin typeface="Times New Roman" panose="02020603050405020304" pitchFamily="18" charset="0"/>
                <a:ea typeface="Times New Roman" panose="02020603050405020304" pitchFamily="18" charset="0"/>
                <a:cs typeface="Times New Roman" panose="02020603050405020304" pitchFamily="18" charset="0"/>
              </a:rPr>
              <a:t>Table 6.2: Labour force participation (activity rates) age group 16-64, ethnic groups (2014 and 2019) pct.</a:t>
            </a:r>
            <a:endParaRPr lang="da-DK" sz="1000" spc="-1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kstfelt 6">
            <a:extLst>
              <a:ext uri="{FF2B5EF4-FFF2-40B4-BE49-F238E27FC236}">
                <a16:creationId xmlns:a16="http://schemas.microsoft.com/office/drawing/2014/main" id="{B999EC3A-C998-4C89-B755-CBD2E3687A10}"/>
              </a:ext>
            </a:extLst>
          </p:cNvPr>
          <p:cNvSpPr txBox="1"/>
          <p:nvPr/>
        </p:nvSpPr>
        <p:spPr>
          <a:xfrm>
            <a:off x="3472380" y="4230544"/>
            <a:ext cx="6097656" cy="276999"/>
          </a:xfrm>
          <a:prstGeom prst="rect">
            <a:avLst/>
          </a:prstGeom>
          <a:noFill/>
        </p:spPr>
        <p:txBody>
          <a:bodyPr wrap="square">
            <a:spAutoFit/>
          </a:bodyPr>
          <a:lstStyle/>
          <a:p>
            <a:pPr>
              <a:spcBef>
                <a:spcPts val="200"/>
              </a:spcBef>
              <a:spcAft>
                <a:spcPts val="1450"/>
              </a:spcAft>
            </a:pPr>
            <a:r>
              <a:rPr lang="en-GB" sz="1200" spc="-10" dirty="0">
                <a:effectLst/>
                <a:latin typeface="Times New Roman" panose="02020603050405020304" pitchFamily="18" charset="0"/>
                <a:ea typeface="Times New Roman" panose="02020603050405020304" pitchFamily="18" charset="0"/>
                <a:cs typeface="Times New Roman" panose="02020603050405020304" pitchFamily="18" charset="0"/>
              </a:rPr>
              <a:t>Source: www.statistikbanken.dk, RAS200.</a:t>
            </a:r>
            <a:endParaRPr lang="da-DK" sz="1200" spc="-1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Titel 1">
            <a:extLst>
              <a:ext uri="{FF2B5EF4-FFF2-40B4-BE49-F238E27FC236}">
                <a16:creationId xmlns:a16="http://schemas.microsoft.com/office/drawing/2014/main" id="{82FA7763-6976-41CF-B10E-8A467DED6AA8}"/>
              </a:ext>
            </a:extLst>
          </p:cNvPr>
          <p:cNvSpPr txBox="1">
            <a:spLocks/>
          </p:cNvSpPr>
          <p:nvPr/>
        </p:nvSpPr>
        <p:spPr>
          <a:xfrm>
            <a:off x="414455" y="246043"/>
            <a:ext cx="1808216" cy="89138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sz="2000" b="1" dirty="0" err="1">
                <a:latin typeface="Times New Roman" panose="02020603050405020304" pitchFamily="18" charset="0"/>
                <a:cs typeface="Times New Roman" panose="02020603050405020304" pitchFamily="18" charset="0"/>
              </a:rPr>
              <a:t>Table</a:t>
            </a:r>
            <a:r>
              <a:rPr lang="da-DK" sz="2000" b="1" dirty="0">
                <a:latin typeface="Times New Roman" panose="02020603050405020304" pitchFamily="18" charset="0"/>
                <a:cs typeface="Times New Roman" panose="02020603050405020304" pitchFamily="18" charset="0"/>
              </a:rPr>
              <a:t> 6.2</a:t>
            </a:r>
          </a:p>
        </p:txBody>
      </p:sp>
    </p:spTree>
    <p:extLst>
      <p:ext uri="{BB962C8B-B14F-4D97-AF65-F5344CB8AC3E}">
        <p14:creationId xmlns:p14="http://schemas.microsoft.com/office/powerpoint/2010/main" val="3875857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kt 5">
            <a:extLst>
              <a:ext uri="{FF2B5EF4-FFF2-40B4-BE49-F238E27FC236}">
                <a16:creationId xmlns:a16="http://schemas.microsoft.com/office/drawing/2014/main" id="{399BCEC9-95C5-4ABD-B4F4-F4AB41E0C1ED}"/>
              </a:ext>
            </a:extLst>
          </p:cNvPr>
          <p:cNvGraphicFramePr>
            <a:graphicFrameLocks noChangeAspect="1"/>
          </p:cNvGraphicFramePr>
          <p:nvPr>
            <p:extLst>
              <p:ext uri="{D42A27DB-BD31-4B8C-83A1-F6EECF244321}">
                <p14:modId xmlns:p14="http://schemas.microsoft.com/office/powerpoint/2010/main" val="92479841"/>
              </p:ext>
            </p:extLst>
          </p:nvPr>
        </p:nvGraphicFramePr>
        <p:xfrm>
          <a:off x="3028156" y="2415381"/>
          <a:ext cx="6135687" cy="2027237"/>
        </p:xfrm>
        <a:graphic>
          <a:graphicData uri="http://schemas.openxmlformats.org/presentationml/2006/ole">
            <mc:AlternateContent xmlns:mc="http://schemas.openxmlformats.org/markup-compatibility/2006">
              <mc:Choice xmlns:v="urn:schemas-microsoft-com:vml" Requires="v">
                <p:oleObj spid="_x0000_s19459" name="Document" r:id="rId3" imgW="6135427" imgH="2027509" progId="Word.Document.12">
                  <p:embed/>
                </p:oleObj>
              </mc:Choice>
              <mc:Fallback>
                <p:oleObj name="Document" r:id="rId3" imgW="6135427" imgH="2027509" progId="Word.Document.12">
                  <p:embed/>
                  <p:pic>
                    <p:nvPicPr>
                      <p:cNvPr id="0" name=""/>
                      <p:cNvPicPr/>
                      <p:nvPr/>
                    </p:nvPicPr>
                    <p:blipFill>
                      <a:blip r:embed="rId4"/>
                      <a:stretch>
                        <a:fillRect/>
                      </a:stretch>
                    </p:blipFill>
                    <p:spPr>
                      <a:xfrm>
                        <a:off x="3028156" y="2415381"/>
                        <a:ext cx="6135687" cy="2027237"/>
                      </a:xfrm>
                      <a:prstGeom prst="rect">
                        <a:avLst/>
                      </a:prstGeom>
                    </p:spPr>
                  </p:pic>
                </p:oleObj>
              </mc:Fallback>
            </mc:AlternateContent>
          </a:graphicData>
        </a:graphic>
      </p:graphicFrame>
      <p:sp>
        <p:nvSpPr>
          <p:cNvPr id="8" name="Tekstfelt 7">
            <a:extLst>
              <a:ext uri="{FF2B5EF4-FFF2-40B4-BE49-F238E27FC236}">
                <a16:creationId xmlns:a16="http://schemas.microsoft.com/office/drawing/2014/main" id="{41C39D5A-B388-49CA-AC43-50EF42AC8F81}"/>
              </a:ext>
            </a:extLst>
          </p:cNvPr>
          <p:cNvSpPr txBox="1"/>
          <p:nvPr/>
        </p:nvSpPr>
        <p:spPr>
          <a:xfrm>
            <a:off x="3694872" y="4236369"/>
            <a:ext cx="6097656" cy="1251625"/>
          </a:xfrm>
          <a:prstGeom prst="rect">
            <a:avLst/>
          </a:prstGeom>
          <a:noFill/>
        </p:spPr>
        <p:txBody>
          <a:bodyPr wrap="square">
            <a:spAutoFit/>
          </a:bodyPr>
          <a:lstStyle/>
          <a:p>
            <a:pPr algn="just">
              <a:spcBef>
                <a:spcPts val="200"/>
              </a:spcBef>
            </a:pPr>
            <a:r>
              <a:rPr lang="en-GB" sz="1200" spc="-10" dirty="0">
                <a:effectLst/>
                <a:latin typeface="Times New Roman" panose="02020603050405020304" pitchFamily="18" charset="0"/>
                <a:ea typeface="Times New Roman" panose="02020603050405020304" pitchFamily="18" charset="0"/>
                <a:cs typeface="Times New Roman" panose="02020603050405020304" pitchFamily="18" charset="0"/>
              </a:rPr>
              <a:t>Notes: International Standard Classification of Education.</a:t>
            </a:r>
            <a:endParaRPr lang="da-DK" sz="1200" spc="-1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GB" sz="1200" spc="-10" dirty="0">
                <a:effectLst/>
                <a:latin typeface="Times New Roman" panose="02020603050405020304" pitchFamily="18" charset="0"/>
                <a:ea typeface="Times New Roman" panose="02020603050405020304" pitchFamily="18" charset="0"/>
                <a:cs typeface="Times New Roman" panose="02020603050405020304" pitchFamily="18" charset="0"/>
              </a:rPr>
              <a:t>(ISCED) 0,1,2: Kindergarten, basic school, and non-compulsory school.</a:t>
            </a:r>
            <a:endParaRPr lang="da-DK" sz="1200" spc="-1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GB" sz="1200" spc="-10" dirty="0">
                <a:effectLst/>
                <a:latin typeface="Times New Roman" panose="02020603050405020304" pitchFamily="18" charset="0"/>
                <a:ea typeface="Times New Roman" panose="02020603050405020304" pitchFamily="18" charset="0"/>
                <a:cs typeface="Times New Roman" panose="02020603050405020304" pitchFamily="18" charset="0"/>
              </a:rPr>
              <a:t>ISCED 3,4: Vocational training (apprenticeships) and high school.</a:t>
            </a:r>
            <a:endParaRPr lang="da-DK" sz="1200" spc="-1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GB" sz="1200" spc="-10" dirty="0">
                <a:effectLst/>
                <a:latin typeface="Times New Roman" panose="02020603050405020304" pitchFamily="18" charset="0"/>
                <a:ea typeface="Times New Roman" panose="02020603050405020304" pitchFamily="18" charset="0"/>
                <a:cs typeface="Times New Roman" panose="02020603050405020304" pitchFamily="18" charset="0"/>
              </a:rPr>
              <a:t>ISCED 5: Short, non-university educations, college, etc.</a:t>
            </a:r>
            <a:endParaRPr lang="da-DK" sz="1200" spc="-1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GB" sz="1200" spc="-10" dirty="0">
                <a:effectLst/>
                <a:latin typeface="Times New Roman" panose="02020603050405020304" pitchFamily="18" charset="0"/>
                <a:ea typeface="Times New Roman" panose="02020603050405020304" pitchFamily="18" charset="0"/>
                <a:cs typeface="Times New Roman" panose="02020603050405020304" pitchFamily="18" charset="0"/>
              </a:rPr>
              <a:t>ISCED 6,7,8: University educations, masters, and PhD.</a:t>
            </a:r>
            <a:endParaRPr lang="da-DK" sz="1200" spc="-1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Bef>
                <a:spcPts val="400"/>
              </a:spcBef>
              <a:spcAft>
                <a:spcPts val="1450"/>
              </a:spcAft>
            </a:pPr>
            <a:r>
              <a:rPr lang="en-GB" sz="1200" spc="-10" dirty="0">
                <a:effectLst/>
                <a:latin typeface="Times New Roman" panose="02020603050405020304" pitchFamily="18" charset="0"/>
                <a:ea typeface="Times New Roman" panose="02020603050405020304" pitchFamily="18" charset="0"/>
                <a:cs typeface="Times New Roman" panose="02020603050405020304" pitchFamily="18" charset="0"/>
              </a:rPr>
              <a:t>Source: OECD: </a:t>
            </a:r>
            <a:r>
              <a:rPr lang="en-GB" sz="1200" i="1" spc="-10" dirty="0">
                <a:effectLst/>
                <a:latin typeface="Times New Roman" panose="02020603050405020304" pitchFamily="18" charset="0"/>
                <a:ea typeface="Times New Roman" panose="02020603050405020304" pitchFamily="18" charset="0"/>
                <a:cs typeface="Times New Roman" panose="02020603050405020304" pitchFamily="18" charset="0"/>
              </a:rPr>
              <a:t>Education at a Glance</a:t>
            </a:r>
            <a:r>
              <a:rPr lang="en-GB" sz="1200" spc="-10" dirty="0">
                <a:effectLst/>
                <a:latin typeface="Times New Roman" panose="02020603050405020304" pitchFamily="18" charset="0"/>
                <a:ea typeface="Times New Roman" panose="02020603050405020304" pitchFamily="18" charset="0"/>
                <a:cs typeface="Times New Roman" panose="02020603050405020304" pitchFamily="18" charset="0"/>
              </a:rPr>
              <a:t>, 2020.</a:t>
            </a:r>
            <a:endParaRPr lang="da-DK" sz="1200" spc="-1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0" name="Tekstfelt 9">
            <a:extLst>
              <a:ext uri="{FF2B5EF4-FFF2-40B4-BE49-F238E27FC236}">
                <a16:creationId xmlns:a16="http://schemas.microsoft.com/office/drawing/2014/main" id="{AEDAD526-9802-4BA4-9627-15930F82B15D}"/>
              </a:ext>
            </a:extLst>
          </p:cNvPr>
          <p:cNvSpPr txBox="1"/>
          <p:nvPr/>
        </p:nvSpPr>
        <p:spPr>
          <a:xfrm>
            <a:off x="3764446" y="2085945"/>
            <a:ext cx="6097656" cy="233397"/>
          </a:xfrm>
          <a:prstGeom prst="rect">
            <a:avLst/>
          </a:prstGeom>
          <a:noFill/>
        </p:spPr>
        <p:txBody>
          <a:bodyPr wrap="square">
            <a:spAutoFit/>
          </a:bodyPr>
          <a:lstStyle/>
          <a:p>
            <a:pPr algn="just">
              <a:lnSpc>
                <a:spcPts val="1100"/>
              </a:lnSpc>
              <a:spcAft>
                <a:spcPts val="600"/>
              </a:spcAft>
              <a:tabLst>
                <a:tab pos="161925" algn="l"/>
              </a:tabLst>
            </a:pPr>
            <a:r>
              <a:rPr lang="en-GB" sz="1000" spc="-10" dirty="0">
                <a:effectLst/>
                <a:latin typeface="Times New Roman" panose="02020603050405020304" pitchFamily="18" charset="0"/>
                <a:ea typeface="Times New Roman" panose="02020603050405020304" pitchFamily="18" charset="0"/>
                <a:cs typeface="Times New Roman" panose="02020603050405020304" pitchFamily="18" charset="0"/>
              </a:rPr>
              <a:t>Table 6.3: Formal qualifications in Denmark compared to other countries, 2019. Percentage distribution</a:t>
            </a:r>
            <a:endParaRPr lang="da-DK" sz="1000" spc="-1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1" name="Titel 1">
            <a:extLst>
              <a:ext uri="{FF2B5EF4-FFF2-40B4-BE49-F238E27FC236}">
                <a16:creationId xmlns:a16="http://schemas.microsoft.com/office/drawing/2014/main" id="{1A089A9A-95E7-4084-A7DD-BF63DB5BCC6B}"/>
              </a:ext>
            </a:extLst>
          </p:cNvPr>
          <p:cNvSpPr txBox="1">
            <a:spLocks/>
          </p:cNvSpPr>
          <p:nvPr/>
        </p:nvSpPr>
        <p:spPr>
          <a:xfrm>
            <a:off x="414455" y="246043"/>
            <a:ext cx="1808216" cy="89138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sz="2000" b="1" dirty="0" err="1">
                <a:latin typeface="Times New Roman" panose="02020603050405020304" pitchFamily="18" charset="0"/>
                <a:cs typeface="Times New Roman" panose="02020603050405020304" pitchFamily="18" charset="0"/>
              </a:rPr>
              <a:t>Table</a:t>
            </a:r>
            <a:r>
              <a:rPr lang="da-DK" sz="2000" b="1" dirty="0">
                <a:latin typeface="Times New Roman" panose="02020603050405020304" pitchFamily="18" charset="0"/>
                <a:cs typeface="Times New Roman" panose="02020603050405020304" pitchFamily="18" charset="0"/>
              </a:rPr>
              <a:t> 6.3</a:t>
            </a:r>
          </a:p>
        </p:txBody>
      </p:sp>
    </p:spTree>
    <p:extLst>
      <p:ext uri="{BB962C8B-B14F-4D97-AF65-F5344CB8AC3E}">
        <p14:creationId xmlns:p14="http://schemas.microsoft.com/office/powerpoint/2010/main" val="14196505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 3">
            <a:extLst>
              <a:ext uri="{FF2B5EF4-FFF2-40B4-BE49-F238E27FC236}">
                <a16:creationId xmlns:a16="http://schemas.microsoft.com/office/drawing/2014/main" id="{8C93712E-C6C9-4470-B699-C18ADA4B34E8}"/>
              </a:ext>
            </a:extLst>
          </p:cNvPr>
          <p:cNvGraphicFramePr>
            <a:graphicFrameLocks noChangeAspect="1"/>
          </p:cNvGraphicFramePr>
          <p:nvPr>
            <p:extLst>
              <p:ext uri="{D42A27DB-BD31-4B8C-83A1-F6EECF244321}">
                <p14:modId xmlns:p14="http://schemas.microsoft.com/office/powerpoint/2010/main" val="2115551308"/>
              </p:ext>
            </p:extLst>
          </p:nvPr>
        </p:nvGraphicFramePr>
        <p:xfrm>
          <a:off x="3219588" y="2736092"/>
          <a:ext cx="7773090" cy="1872806"/>
        </p:xfrm>
        <a:graphic>
          <a:graphicData uri="http://schemas.openxmlformats.org/presentationml/2006/ole">
            <mc:AlternateContent xmlns:mc="http://schemas.openxmlformats.org/markup-compatibility/2006">
              <mc:Choice xmlns:v="urn:schemas-microsoft-com:vml" Requires="v">
                <p:oleObj spid="_x0000_s20484" name="Document" r:id="rId3" imgW="5910221" imgH="1423907" progId="Word.Document.12">
                  <p:embed/>
                </p:oleObj>
              </mc:Choice>
              <mc:Fallback>
                <p:oleObj name="Document" r:id="rId3" imgW="5910221" imgH="1423907" progId="Word.Document.12">
                  <p:embed/>
                  <p:pic>
                    <p:nvPicPr>
                      <p:cNvPr id="0" name=""/>
                      <p:cNvPicPr/>
                      <p:nvPr/>
                    </p:nvPicPr>
                    <p:blipFill>
                      <a:blip r:embed="rId4"/>
                      <a:stretch>
                        <a:fillRect/>
                      </a:stretch>
                    </p:blipFill>
                    <p:spPr>
                      <a:xfrm>
                        <a:off x="3219588" y="2736092"/>
                        <a:ext cx="7773090" cy="1872806"/>
                      </a:xfrm>
                      <a:prstGeom prst="rect">
                        <a:avLst/>
                      </a:prstGeom>
                    </p:spPr>
                  </p:pic>
                </p:oleObj>
              </mc:Fallback>
            </mc:AlternateContent>
          </a:graphicData>
        </a:graphic>
      </p:graphicFrame>
      <p:sp>
        <p:nvSpPr>
          <p:cNvPr id="6" name="Tekstfelt 5">
            <a:extLst>
              <a:ext uri="{FF2B5EF4-FFF2-40B4-BE49-F238E27FC236}">
                <a16:creationId xmlns:a16="http://schemas.microsoft.com/office/drawing/2014/main" id="{38793042-60BE-4C8C-9774-B19CE254106A}"/>
              </a:ext>
            </a:extLst>
          </p:cNvPr>
          <p:cNvSpPr txBox="1"/>
          <p:nvPr/>
        </p:nvSpPr>
        <p:spPr>
          <a:xfrm>
            <a:off x="3219588" y="2384119"/>
            <a:ext cx="6097656" cy="233397"/>
          </a:xfrm>
          <a:prstGeom prst="rect">
            <a:avLst/>
          </a:prstGeom>
          <a:noFill/>
        </p:spPr>
        <p:txBody>
          <a:bodyPr wrap="square">
            <a:spAutoFit/>
          </a:bodyPr>
          <a:lstStyle/>
          <a:p>
            <a:pPr algn="just">
              <a:lnSpc>
                <a:spcPts val="1100"/>
              </a:lnSpc>
              <a:spcAft>
                <a:spcPts val="600"/>
              </a:spcAft>
              <a:tabLst>
                <a:tab pos="161925" algn="l"/>
              </a:tabLst>
            </a:pPr>
            <a:r>
              <a:rPr lang="en-GB" sz="1000" spc="-10" dirty="0">
                <a:effectLst/>
                <a:latin typeface="Times New Roman" panose="02020603050405020304" pitchFamily="18" charset="0"/>
                <a:ea typeface="Times New Roman" panose="02020603050405020304" pitchFamily="18" charset="0"/>
                <a:cs typeface="Times New Roman" panose="02020603050405020304" pitchFamily="18" charset="0"/>
              </a:rPr>
              <a:t>Table 6.4: The composition of unemployment on measured unemployment and persons, 2019</a:t>
            </a:r>
            <a:endParaRPr lang="da-DK" sz="1000" spc="-1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Tekstfelt 7">
            <a:extLst>
              <a:ext uri="{FF2B5EF4-FFF2-40B4-BE49-F238E27FC236}">
                <a16:creationId xmlns:a16="http://schemas.microsoft.com/office/drawing/2014/main" id="{6980DC83-30CB-4C14-A6FF-350C8F8C4DB6}"/>
              </a:ext>
            </a:extLst>
          </p:cNvPr>
          <p:cNvSpPr txBox="1"/>
          <p:nvPr/>
        </p:nvSpPr>
        <p:spPr>
          <a:xfrm>
            <a:off x="3219588" y="4240485"/>
            <a:ext cx="6097656" cy="276999"/>
          </a:xfrm>
          <a:prstGeom prst="rect">
            <a:avLst/>
          </a:prstGeom>
          <a:noFill/>
        </p:spPr>
        <p:txBody>
          <a:bodyPr wrap="square">
            <a:spAutoFit/>
          </a:bodyPr>
          <a:lstStyle/>
          <a:p>
            <a:pPr>
              <a:spcBef>
                <a:spcPts val="200"/>
              </a:spcBef>
              <a:spcAft>
                <a:spcPts val="1450"/>
              </a:spcAft>
            </a:pPr>
            <a:r>
              <a:rPr lang="en-GB" sz="1200" spc="-10" dirty="0">
                <a:effectLst/>
                <a:latin typeface="Times New Roman" panose="02020603050405020304" pitchFamily="18" charset="0"/>
                <a:ea typeface="Times New Roman" panose="02020603050405020304" pitchFamily="18" charset="0"/>
                <a:cs typeface="Times New Roman" panose="02020603050405020304" pitchFamily="18" charset="0"/>
              </a:rPr>
              <a:t>Source: www.statistikbanken.dk, AUL02.</a:t>
            </a:r>
            <a:endParaRPr lang="da-DK" sz="1200" spc="-1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Titel 1">
            <a:extLst>
              <a:ext uri="{FF2B5EF4-FFF2-40B4-BE49-F238E27FC236}">
                <a16:creationId xmlns:a16="http://schemas.microsoft.com/office/drawing/2014/main" id="{63C5677C-C02B-4537-A1A8-1346B10B3CCF}"/>
              </a:ext>
            </a:extLst>
          </p:cNvPr>
          <p:cNvSpPr txBox="1">
            <a:spLocks/>
          </p:cNvSpPr>
          <p:nvPr/>
        </p:nvSpPr>
        <p:spPr>
          <a:xfrm>
            <a:off x="414455" y="246043"/>
            <a:ext cx="1808216" cy="89138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sz="2000" b="1" dirty="0" err="1">
                <a:latin typeface="Times New Roman" panose="02020603050405020304" pitchFamily="18" charset="0"/>
                <a:cs typeface="Times New Roman" panose="02020603050405020304" pitchFamily="18" charset="0"/>
              </a:rPr>
              <a:t>Table</a:t>
            </a:r>
            <a:r>
              <a:rPr lang="da-DK" sz="2000" b="1" dirty="0">
                <a:latin typeface="Times New Roman" panose="02020603050405020304" pitchFamily="18" charset="0"/>
                <a:cs typeface="Times New Roman" panose="02020603050405020304" pitchFamily="18" charset="0"/>
              </a:rPr>
              <a:t> 6.4</a:t>
            </a:r>
          </a:p>
        </p:txBody>
      </p:sp>
    </p:spTree>
    <p:extLst>
      <p:ext uri="{BB962C8B-B14F-4D97-AF65-F5344CB8AC3E}">
        <p14:creationId xmlns:p14="http://schemas.microsoft.com/office/powerpoint/2010/main" val="8379642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lede 2">
            <a:extLst>
              <a:ext uri="{FF2B5EF4-FFF2-40B4-BE49-F238E27FC236}">
                <a16:creationId xmlns:a16="http://schemas.microsoft.com/office/drawing/2014/main" id="{C1165A5C-783B-4B86-9625-23FA38282B79}"/>
              </a:ext>
            </a:extLst>
          </p:cNvPr>
          <p:cNvPicPr>
            <a:picLocks noChangeAspect="1"/>
          </p:cNvPicPr>
          <p:nvPr/>
        </p:nvPicPr>
        <p:blipFill>
          <a:blip r:embed="rId2"/>
          <a:stretch>
            <a:fillRect/>
          </a:stretch>
        </p:blipFill>
        <p:spPr>
          <a:xfrm>
            <a:off x="3140201" y="2646425"/>
            <a:ext cx="7498175" cy="1985209"/>
          </a:xfrm>
          <a:prstGeom prst="rect">
            <a:avLst/>
          </a:prstGeom>
        </p:spPr>
      </p:pic>
      <p:sp>
        <p:nvSpPr>
          <p:cNvPr id="5" name="Tekstfelt 4">
            <a:extLst>
              <a:ext uri="{FF2B5EF4-FFF2-40B4-BE49-F238E27FC236}">
                <a16:creationId xmlns:a16="http://schemas.microsoft.com/office/drawing/2014/main" id="{B83601D5-7296-4B01-A698-E61DEDF1B3C4}"/>
              </a:ext>
            </a:extLst>
          </p:cNvPr>
          <p:cNvSpPr txBox="1"/>
          <p:nvPr/>
        </p:nvSpPr>
        <p:spPr>
          <a:xfrm>
            <a:off x="3140201" y="2278979"/>
            <a:ext cx="6097656" cy="246221"/>
          </a:xfrm>
          <a:prstGeom prst="rect">
            <a:avLst/>
          </a:prstGeom>
          <a:noFill/>
        </p:spPr>
        <p:txBody>
          <a:bodyPr wrap="square">
            <a:spAutoFit/>
          </a:bodyPr>
          <a:lstStyle/>
          <a:p>
            <a:r>
              <a:rPr lang="en-GB" sz="1000" spc="-10" dirty="0">
                <a:effectLst/>
                <a:latin typeface="Times New Roman" panose="02020603050405020304" pitchFamily="18" charset="0"/>
                <a:ea typeface="Times New Roman" panose="02020603050405020304" pitchFamily="18" charset="0"/>
                <a:cs typeface="Times New Roman" panose="02020603050405020304" pitchFamily="18" charset="0"/>
              </a:rPr>
              <a:t>Table 6.5. The composition of the unemployed on type of benefit, 2019</a:t>
            </a:r>
            <a:endParaRPr lang="da-DK" sz="1000" dirty="0">
              <a:latin typeface="Times New Roman" panose="02020603050405020304" pitchFamily="18" charset="0"/>
              <a:cs typeface="Times New Roman" panose="02020603050405020304" pitchFamily="18" charset="0"/>
            </a:endParaRPr>
          </a:p>
        </p:txBody>
      </p:sp>
      <p:sp>
        <p:nvSpPr>
          <p:cNvPr id="7" name="Tekstfelt 6">
            <a:extLst>
              <a:ext uri="{FF2B5EF4-FFF2-40B4-BE49-F238E27FC236}">
                <a16:creationId xmlns:a16="http://schemas.microsoft.com/office/drawing/2014/main" id="{92D75D92-BEBF-4A05-8DE9-BD7A07FD5ABF}"/>
              </a:ext>
            </a:extLst>
          </p:cNvPr>
          <p:cNvSpPr txBox="1"/>
          <p:nvPr/>
        </p:nvSpPr>
        <p:spPr>
          <a:xfrm>
            <a:off x="3140201" y="4233410"/>
            <a:ext cx="6097656" cy="276999"/>
          </a:xfrm>
          <a:prstGeom prst="rect">
            <a:avLst/>
          </a:prstGeom>
          <a:noFill/>
        </p:spPr>
        <p:txBody>
          <a:bodyPr wrap="square">
            <a:spAutoFit/>
          </a:bodyPr>
          <a:lstStyle/>
          <a:p>
            <a:pPr>
              <a:spcBef>
                <a:spcPts val="200"/>
              </a:spcBef>
              <a:spcAft>
                <a:spcPts val="1450"/>
              </a:spcAft>
            </a:pPr>
            <a:r>
              <a:rPr lang="en-GB" sz="1200" spc="-10" dirty="0">
                <a:effectLst/>
                <a:latin typeface="Times New Roman" panose="02020603050405020304" pitchFamily="18" charset="0"/>
                <a:ea typeface="Times New Roman" panose="02020603050405020304" pitchFamily="18" charset="0"/>
                <a:cs typeface="Times New Roman" panose="02020603050405020304" pitchFamily="18" charset="0"/>
              </a:rPr>
              <a:t>Source: www.statistikbanken.dk, AUL01 and AUL02.</a:t>
            </a:r>
            <a:endParaRPr lang="da-DK" sz="1200" spc="-1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Titel 1">
            <a:extLst>
              <a:ext uri="{FF2B5EF4-FFF2-40B4-BE49-F238E27FC236}">
                <a16:creationId xmlns:a16="http://schemas.microsoft.com/office/drawing/2014/main" id="{DCABD618-295A-4CB6-A0E6-AB743F428B36}"/>
              </a:ext>
            </a:extLst>
          </p:cNvPr>
          <p:cNvSpPr txBox="1">
            <a:spLocks/>
          </p:cNvSpPr>
          <p:nvPr/>
        </p:nvSpPr>
        <p:spPr>
          <a:xfrm>
            <a:off x="414455" y="246043"/>
            <a:ext cx="1808216" cy="89138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sz="2000" b="1" dirty="0" err="1">
                <a:latin typeface="Times New Roman" panose="02020603050405020304" pitchFamily="18" charset="0"/>
                <a:cs typeface="Times New Roman" panose="02020603050405020304" pitchFamily="18" charset="0"/>
              </a:rPr>
              <a:t>Table</a:t>
            </a:r>
            <a:r>
              <a:rPr lang="da-DK" sz="2000" b="1" dirty="0">
                <a:latin typeface="Times New Roman" panose="02020603050405020304" pitchFamily="18" charset="0"/>
                <a:cs typeface="Times New Roman" panose="02020603050405020304" pitchFamily="18" charset="0"/>
              </a:rPr>
              <a:t> 6.5</a:t>
            </a:r>
          </a:p>
        </p:txBody>
      </p:sp>
    </p:spTree>
    <p:extLst>
      <p:ext uri="{BB962C8B-B14F-4D97-AF65-F5344CB8AC3E}">
        <p14:creationId xmlns:p14="http://schemas.microsoft.com/office/powerpoint/2010/main" val="1983860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4B5D1A-1EBF-449A-8B93-7CA506F0F890}"/>
              </a:ext>
            </a:extLst>
          </p:cNvPr>
          <p:cNvSpPr txBox="1">
            <a:spLocks/>
          </p:cNvSpPr>
          <p:nvPr/>
        </p:nvSpPr>
        <p:spPr>
          <a:xfrm>
            <a:off x="0" y="710500"/>
            <a:ext cx="12192000" cy="89138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a-DK" sz="3600" b="1" dirty="0" err="1">
                <a:latin typeface="Times New Roman" panose="02020603050405020304" pitchFamily="18" charset="0"/>
                <a:cs typeface="Times New Roman" panose="02020603050405020304" pitchFamily="18" charset="0"/>
              </a:rPr>
              <a:t>Chapter</a:t>
            </a:r>
            <a:r>
              <a:rPr lang="da-DK" sz="3600" b="1" dirty="0">
                <a:latin typeface="Times New Roman" panose="02020603050405020304" pitchFamily="18" charset="0"/>
                <a:cs typeface="Times New Roman" panose="02020603050405020304" pitchFamily="18" charset="0"/>
              </a:rPr>
              <a:t> 7</a:t>
            </a:r>
          </a:p>
        </p:txBody>
      </p:sp>
    </p:spTree>
    <p:extLst>
      <p:ext uri="{BB962C8B-B14F-4D97-AF65-F5344CB8AC3E}">
        <p14:creationId xmlns:p14="http://schemas.microsoft.com/office/powerpoint/2010/main" val="18467546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felt 2">
            <a:extLst>
              <a:ext uri="{FF2B5EF4-FFF2-40B4-BE49-F238E27FC236}">
                <a16:creationId xmlns:a16="http://schemas.microsoft.com/office/drawing/2014/main" id="{C63134EA-D2FB-426E-872D-9FD65D5C54CF}"/>
              </a:ext>
            </a:extLst>
          </p:cNvPr>
          <p:cNvSpPr txBox="1"/>
          <p:nvPr/>
        </p:nvSpPr>
        <p:spPr>
          <a:xfrm>
            <a:off x="3881266" y="1773342"/>
            <a:ext cx="6097656" cy="246221"/>
          </a:xfrm>
          <a:prstGeom prst="rect">
            <a:avLst/>
          </a:prstGeom>
          <a:noFill/>
        </p:spPr>
        <p:txBody>
          <a:bodyPr wrap="square">
            <a:spAutoFit/>
          </a:bodyPr>
          <a:lstStyle/>
          <a:p>
            <a:r>
              <a:rPr lang="en-GB" sz="1000" spc="-10" dirty="0">
                <a:effectLst/>
                <a:latin typeface="Times New Roman" panose="02020603050405020304" pitchFamily="18" charset="0"/>
                <a:ea typeface="Times New Roman" panose="02020603050405020304" pitchFamily="18" charset="0"/>
                <a:cs typeface="Times New Roman" panose="02020603050405020304" pitchFamily="18" charset="0"/>
              </a:rPr>
              <a:t>Table 7.1: Distribution of public sector expenses, %, 2018</a:t>
            </a:r>
            <a:endParaRPr lang="da-DK" sz="1000" dirty="0">
              <a:latin typeface="Times New Roman" panose="02020603050405020304" pitchFamily="18" charset="0"/>
              <a:cs typeface="Times New Roman" panose="02020603050405020304" pitchFamily="18" charset="0"/>
            </a:endParaRPr>
          </a:p>
        </p:txBody>
      </p:sp>
      <p:graphicFrame>
        <p:nvGraphicFramePr>
          <p:cNvPr id="5" name="Objekt 4">
            <a:extLst>
              <a:ext uri="{FF2B5EF4-FFF2-40B4-BE49-F238E27FC236}">
                <a16:creationId xmlns:a16="http://schemas.microsoft.com/office/drawing/2014/main" id="{20DE71D4-624A-4409-9183-F2F595FAA824}"/>
              </a:ext>
            </a:extLst>
          </p:cNvPr>
          <p:cNvGraphicFramePr>
            <a:graphicFrameLocks noChangeAspect="1"/>
          </p:cNvGraphicFramePr>
          <p:nvPr>
            <p:extLst>
              <p:ext uri="{D42A27DB-BD31-4B8C-83A1-F6EECF244321}">
                <p14:modId xmlns:p14="http://schemas.microsoft.com/office/powerpoint/2010/main" val="2447320516"/>
              </p:ext>
            </p:extLst>
          </p:nvPr>
        </p:nvGraphicFramePr>
        <p:xfrm>
          <a:off x="3974962" y="2138086"/>
          <a:ext cx="5910263" cy="1804987"/>
        </p:xfrm>
        <a:graphic>
          <a:graphicData uri="http://schemas.openxmlformats.org/presentationml/2006/ole">
            <mc:AlternateContent xmlns:mc="http://schemas.openxmlformats.org/markup-compatibility/2006">
              <mc:Choice xmlns:v="urn:schemas-microsoft-com:vml" Requires="v">
                <p:oleObj spid="_x0000_s22532" name="Document" r:id="rId3" imgW="5910221" imgH="1804674" progId="Word.Document.12">
                  <p:embed/>
                </p:oleObj>
              </mc:Choice>
              <mc:Fallback>
                <p:oleObj name="Document" r:id="rId3" imgW="5910221" imgH="1804674" progId="Word.Document.12">
                  <p:embed/>
                  <p:pic>
                    <p:nvPicPr>
                      <p:cNvPr id="0" name=""/>
                      <p:cNvPicPr/>
                      <p:nvPr/>
                    </p:nvPicPr>
                    <p:blipFill>
                      <a:blip r:embed="rId4"/>
                      <a:stretch>
                        <a:fillRect/>
                      </a:stretch>
                    </p:blipFill>
                    <p:spPr>
                      <a:xfrm>
                        <a:off x="3974962" y="2138086"/>
                        <a:ext cx="5910263" cy="1804987"/>
                      </a:xfrm>
                      <a:prstGeom prst="rect">
                        <a:avLst/>
                      </a:prstGeom>
                    </p:spPr>
                  </p:pic>
                </p:oleObj>
              </mc:Fallback>
            </mc:AlternateContent>
          </a:graphicData>
        </a:graphic>
      </p:graphicFrame>
      <p:sp>
        <p:nvSpPr>
          <p:cNvPr id="7" name="Tekstfelt 6">
            <a:extLst>
              <a:ext uri="{FF2B5EF4-FFF2-40B4-BE49-F238E27FC236}">
                <a16:creationId xmlns:a16="http://schemas.microsoft.com/office/drawing/2014/main" id="{5886E4E5-AED7-41D3-BED1-A93A0CF130D0}"/>
              </a:ext>
            </a:extLst>
          </p:cNvPr>
          <p:cNvSpPr txBox="1"/>
          <p:nvPr/>
        </p:nvSpPr>
        <p:spPr>
          <a:xfrm>
            <a:off x="3974962" y="3943073"/>
            <a:ext cx="4682021" cy="1010533"/>
          </a:xfrm>
          <a:prstGeom prst="rect">
            <a:avLst/>
          </a:prstGeom>
          <a:noFill/>
        </p:spPr>
        <p:txBody>
          <a:bodyPr wrap="square">
            <a:spAutoFit/>
          </a:bodyPr>
          <a:lstStyle/>
          <a:p>
            <a:pPr algn="just">
              <a:spcBef>
                <a:spcPts val="400"/>
              </a:spcBef>
              <a:spcAft>
                <a:spcPts val="400"/>
              </a:spcAft>
            </a:pPr>
            <a:r>
              <a:rPr lang="en-GB" sz="1200" spc="-10" dirty="0">
                <a:effectLst/>
                <a:latin typeface="Times New Roman" panose="02020603050405020304" pitchFamily="18" charset="0"/>
                <a:ea typeface="Times New Roman" panose="02020603050405020304" pitchFamily="18" charset="0"/>
                <a:cs typeface="Times New Roman" panose="02020603050405020304" pitchFamily="18" charset="0"/>
              </a:rPr>
              <a:t>Note: Total expenses in 2018 equal to DKK 1,144 billion. Columns may not sum to total due to rounding errors.</a:t>
            </a:r>
          </a:p>
          <a:p>
            <a:pPr algn="just">
              <a:spcBef>
                <a:spcPts val="400"/>
              </a:spcBef>
              <a:spcAft>
                <a:spcPts val="400"/>
              </a:spcAft>
            </a:pPr>
            <a:endParaRPr lang="da-DK" sz="1200" spc="-1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Bef>
                <a:spcPts val="200"/>
              </a:spcBef>
              <a:spcAft>
                <a:spcPts val="1450"/>
              </a:spcAft>
            </a:pPr>
            <a:r>
              <a:rPr lang="en-GB" sz="1200" spc="-10" dirty="0">
                <a:effectLst/>
                <a:latin typeface="Times New Roman" panose="02020603050405020304" pitchFamily="18" charset="0"/>
                <a:ea typeface="Times New Roman" panose="02020603050405020304" pitchFamily="18" charset="0"/>
                <a:cs typeface="Times New Roman" panose="02020603050405020304" pitchFamily="18" charset="0"/>
              </a:rPr>
              <a:t>Source: </a:t>
            </a:r>
            <a:r>
              <a:rPr lang="en-GB" sz="1200" spc="-10" dirty="0" err="1">
                <a:effectLst/>
                <a:latin typeface="Times New Roman" panose="02020603050405020304" pitchFamily="18" charset="0"/>
                <a:ea typeface="Times New Roman" panose="02020603050405020304" pitchFamily="18" charset="0"/>
                <a:cs typeface="Times New Roman" panose="02020603050405020304" pitchFamily="18" charset="0"/>
              </a:rPr>
              <a:t>Danmarks</a:t>
            </a:r>
            <a:r>
              <a:rPr lang="en-GB" sz="1200" spc="-1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200" spc="-10" dirty="0" err="1">
                <a:effectLst/>
                <a:latin typeface="Times New Roman" panose="02020603050405020304" pitchFamily="18" charset="0"/>
                <a:ea typeface="Times New Roman" panose="02020603050405020304" pitchFamily="18" charset="0"/>
                <a:cs typeface="Times New Roman" panose="02020603050405020304" pitchFamily="18" charset="0"/>
              </a:rPr>
              <a:t>Statistik</a:t>
            </a:r>
            <a:r>
              <a:rPr lang="en-GB" sz="1200" spc="-10" dirty="0">
                <a:effectLst/>
                <a:latin typeface="Times New Roman" panose="02020603050405020304" pitchFamily="18" charset="0"/>
                <a:ea typeface="Times New Roman" panose="02020603050405020304" pitchFamily="18" charset="0"/>
                <a:cs typeface="Times New Roman" panose="02020603050405020304" pitchFamily="18" charset="0"/>
              </a:rPr>
              <a:t> (STO, 2019). </a:t>
            </a:r>
            <a:endParaRPr lang="da-DK" sz="1200" spc="-1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Titel 1">
            <a:extLst>
              <a:ext uri="{FF2B5EF4-FFF2-40B4-BE49-F238E27FC236}">
                <a16:creationId xmlns:a16="http://schemas.microsoft.com/office/drawing/2014/main" id="{1CE5B302-7F79-4292-8065-7FB5531D29A8}"/>
              </a:ext>
            </a:extLst>
          </p:cNvPr>
          <p:cNvSpPr txBox="1">
            <a:spLocks/>
          </p:cNvSpPr>
          <p:nvPr/>
        </p:nvSpPr>
        <p:spPr>
          <a:xfrm>
            <a:off x="414455" y="246043"/>
            <a:ext cx="1808216" cy="89138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sz="2000" b="1" dirty="0" err="1">
                <a:latin typeface="Times New Roman" panose="02020603050405020304" pitchFamily="18" charset="0"/>
                <a:cs typeface="Times New Roman" panose="02020603050405020304" pitchFamily="18" charset="0"/>
              </a:rPr>
              <a:t>Table</a:t>
            </a:r>
            <a:r>
              <a:rPr lang="da-DK" sz="2000" b="1" dirty="0">
                <a:latin typeface="Times New Roman" panose="02020603050405020304" pitchFamily="18" charset="0"/>
                <a:cs typeface="Times New Roman" panose="02020603050405020304" pitchFamily="18" charset="0"/>
              </a:rPr>
              <a:t> 7.1</a:t>
            </a:r>
          </a:p>
        </p:txBody>
      </p:sp>
    </p:spTree>
    <p:extLst>
      <p:ext uri="{BB962C8B-B14F-4D97-AF65-F5344CB8AC3E}">
        <p14:creationId xmlns:p14="http://schemas.microsoft.com/office/powerpoint/2010/main" val="35905594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E6C357-2FCA-4A1D-B77D-1884C8F06DA0}"/>
              </a:ext>
            </a:extLst>
          </p:cNvPr>
          <p:cNvSpPr txBox="1">
            <a:spLocks/>
          </p:cNvSpPr>
          <p:nvPr/>
        </p:nvSpPr>
        <p:spPr>
          <a:xfrm>
            <a:off x="0" y="710500"/>
            <a:ext cx="12192000" cy="89138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a-DK" sz="3600" b="1" dirty="0" err="1">
                <a:latin typeface="Times New Roman" panose="02020603050405020304" pitchFamily="18" charset="0"/>
                <a:cs typeface="Times New Roman" panose="02020603050405020304" pitchFamily="18" charset="0"/>
              </a:rPr>
              <a:t>Chapter</a:t>
            </a:r>
            <a:r>
              <a:rPr lang="da-DK" sz="3600" b="1" dirty="0">
                <a:latin typeface="Times New Roman" panose="02020603050405020304" pitchFamily="18" charset="0"/>
                <a:cs typeface="Times New Roman" panose="02020603050405020304" pitchFamily="18" charset="0"/>
              </a:rPr>
              <a:t> 2</a:t>
            </a:r>
          </a:p>
        </p:txBody>
      </p:sp>
    </p:spTree>
    <p:extLst>
      <p:ext uri="{BB962C8B-B14F-4D97-AF65-F5344CB8AC3E}">
        <p14:creationId xmlns:p14="http://schemas.microsoft.com/office/powerpoint/2010/main" val="10675878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4D0B7F-D8B7-476E-8ECB-7B35FDF57C68}"/>
              </a:ext>
            </a:extLst>
          </p:cNvPr>
          <p:cNvSpPr txBox="1">
            <a:spLocks/>
          </p:cNvSpPr>
          <p:nvPr/>
        </p:nvSpPr>
        <p:spPr>
          <a:xfrm>
            <a:off x="0" y="710500"/>
            <a:ext cx="12192000" cy="89138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a-DK" sz="3600" b="1" dirty="0" err="1">
                <a:latin typeface="Times New Roman" panose="02020603050405020304" pitchFamily="18" charset="0"/>
                <a:cs typeface="Times New Roman" panose="02020603050405020304" pitchFamily="18" charset="0"/>
              </a:rPr>
              <a:t>Chapter</a:t>
            </a:r>
            <a:r>
              <a:rPr lang="da-DK" sz="3600" b="1" dirty="0">
                <a:latin typeface="Times New Roman" panose="02020603050405020304" pitchFamily="18" charset="0"/>
                <a:cs typeface="Times New Roman" panose="02020603050405020304" pitchFamily="18" charset="0"/>
              </a:rPr>
              <a:t> 8</a:t>
            </a:r>
          </a:p>
        </p:txBody>
      </p:sp>
    </p:spTree>
    <p:extLst>
      <p:ext uri="{BB962C8B-B14F-4D97-AF65-F5344CB8AC3E}">
        <p14:creationId xmlns:p14="http://schemas.microsoft.com/office/powerpoint/2010/main" val="21194453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lede 4">
            <a:extLst>
              <a:ext uri="{FF2B5EF4-FFF2-40B4-BE49-F238E27FC236}">
                <a16:creationId xmlns:a16="http://schemas.microsoft.com/office/drawing/2014/main" id="{D380AFA6-249B-4247-80D9-BE03B634F230}"/>
              </a:ext>
            </a:extLst>
          </p:cNvPr>
          <p:cNvPicPr>
            <a:picLocks noChangeAspect="1"/>
          </p:cNvPicPr>
          <p:nvPr/>
        </p:nvPicPr>
        <p:blipFill>
          <a:blip r:embed="rId2"/>
          <a:stretch>
            <a:fillRect/>
          </a:stretch>
        </p:blipFill>
        <p:spPr>
          <a:xfrm>
            <a:off x="3377057" y="2582682"/>
            <a:ext cx="8814943" cy="2002899"/>
          </a:xfrm>
          <a:prstGeom prst="rect">
            <a:avLst/>
          </a:prstGeom>
        </p:spPr>
      </p:pic>
      <p:sp>
        <p:nvSpPr>
          <p:cNvPr id="7" name="Tekstfelt 6">
            <a:extLst>
              <a:ext uri="{FF2B5EF4-FFF2-40B4-BE49-F238E27FC236}">
                <a16:creationId xmlns:a16="http://schemas.microsoft.com/office/drawing/2014/main" id="{3EFCFDBA-BD81-4584-BE97-57F5472FD0AA}"/>
              </a:ext>
            </a:extLst>
          </p:cNvPr>
          <p:cNvSpPr txBox="1"/>
          <p:nvPr/>
        </p:nvSpPr>
        <p:spPr>
          <a:xfrm>
            <a:off x="3225486" y="2175396"/>
            <a:ext cx="6177168" cy="233397"/>
          </a:xfrm>
          <a:prstGeom prst="rect">
            <a:avLst/>
          </a:prstGeom>
          <a:noFill/>
        </p:spPr>
        <p:txBody>
          <a:bodyPr wrap="square">
            <a:spAutoFit/>
          </a:bodyPr>
          <a:lstStyle/>
          <a:p>
            <a:pPr algn="just">
              <a:lnSpc>
                <a:spcPts val="1100"/>
              </a:lnSpc>
              <a:spcAft>
                <a:spcPts val="600"/>
              </a:spcAft>
              <a:tabLst>
                <a:tab pos="161925" algn="l"/>
              </a:tabLst>
            </a:pPr>
            <a:r>
              <a:rPr lang="en-GB" sz="1000" spc="-10" dirty="0">
                <a:effectLst/>
                <a:latin typeface="Times New Roman" panose="02020603050405020304" pitchFamily="18" charset="0"/>
                <a:ea typeface="Times New Roman" panose="02020603050405020304" pitchFamily="18" charset="0"/>
                <a:cs typeface="Times New Roman" panose="02020603050405020304" pitchFamily="18" charset="0"/>
              </a:rPr>
              <a:t>Table 8.1: Sectoral composition of the Danish economy 1820-2019, measured as GVA or GDP at factor prices, %</a:t>
            </a:r>
            <a:endParaRPr lang="da-DK" sz="1000" spc="-1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Tekstfelt 8">
            <a:extLst>
              <a:ext uri="{FF2B5EF4-FFF2-40B4-BE49-F238E27FC236}">
                <a16:creationId xmlns:a16="http://schemas.microsoft.com/office/drawing/2014/main" id="{2CD1D4D9-ED8C-4E05-A2C3-54A72A537D9B}"/>
              </a:ext>
            </a:extLst>
          </p:cNvPr>
          <p:cNvSpPr txBox="1"/>
          <p:nvPr/>
        </p:nvSpPr>
        <p:spPr>
          <a:xfrm>
            <a:off x="3377057" y="4228956"/>
            <a:ext cx="6177168" cy="276999"/>
          </a:xfrm>
          <a:prstGeom prst="rect">
            <a:avLst/>
          </a:prstGeom>
          <a:noFill/>
        </p:spPr>
        <p:txBody>
          <a:bodyPr wrap="square">
            <a:spAutoFit/>
          </a:bodyPr>
          <a:lstStyle/>
          <a:p>
            <a:pPr>
              <a:spcBef>
                <a:spcPts val="200"/>
              </a:spcBef>
              <a:spcAft>
                <a:spcPts val="1450"/>
              </a:spcAft>
            </a:pPr>
            <a:r>
              <a:rPr lang="da-DK" sz="1200" spc="-10" dirty="0" err="1">
                <a:effectLst/>
                <a:latin typeface="Times New Roman" panose="02020603050405020304" pitchFamily="18" charset="0"/>
                <a:ea typeface="Times New Roman" panose="02020603050405020304" pitchFamily="18" charset="0"/>
                <a:cs typeface="Times New Roman" panose="02020603050405020304" pitchFamily="18" charset="0"/>
              </a:rPr>
              <a:t>Sources</a:t>
            </a:r>
            <a:r>
              <a:rPr lang="da-DK" sz="1200" spc="-10" dirty="0">
                <a:effectLst/>
                <a:latin typeface="Times New Roman" panose="02020603050405020304" pitchFamily="18" charset="0"/>
                <a:ea typeface="Times New Roman" panose="02020603050405020304" pitchFamily="18" charset="0"/>
                <a:cs typeface="Times New Roman" panose="02020603050405020304" pitchFamily="18" charset="0"/>
              </a:rPr>
              <a:t>: 1820-1950: Hansen (1974), </a:t>
            </a:r>
            <a:r>
              <a:rPr lang="da-DK" sz="1200" spc="-10" dirty="0" err="1">
                <a:effectLst/>
                <a:latin typeface="Times New Roman" panose="02020603050405020304" pitchFamily="18" charset="0"/>
                <a:ea typeface="Times New Roman" panose="02020603050405020304" pitchFamily="18" charset="0"/>
                <a:cs typeface="Times New Roman" panose="02020603050405020304" pitchFamily="18" charset="0"/>
              </a:rPr>
              <a:t>Statistics</a:t>
            </a:r>
            <a:r>
              <a:rPr lang="da-DK" sz="1200" spc="-10" dirty="0">
                <a:effectLst/>
                <a:latin typeface="Times New Roman" panose="02020603050405020304" pitchFamily="18" charset="0"/>
                <a:ea typeface="Times New Roman" panose="02020603050405020304" pitchFamily="18" charset="0"/>
                <a:cs typeface="Times New Roman" panose="02020603050405020304" pitchFamily="18" charset="0"/>
              </a:rPr>
              <a:t> Denmark: www.statistikbanken.dk. </a:t>
            </a:r>
          </a:p>
        </p:txBody>
      </p:sp>
      <p:sp>
        <p:nvSpPr>
          <p:cNvPr id="10" name="Titel 1">
            <a:extLst>
              <a:ext uri="{FF2B5EF4-FFF2-40B4-BE49-F238E27FC236}">
                <a16:creationId xmlns:a16="http://schemas.microsoft.com/office/drawing/2014/main" id="{575D73E5-F43D-4946-A96F-6D7CB1102217}"/>
              </a:ext>
            </a:extLst>
          </p:cNvPr>
          <p:cNvSpPr txBox="1">
            <a:spLocks/>
          </p:cNvSpPr>
          <p:nvPr/>
        </p:nvSpPr>
        <p:spPr>
          <a:xfrm>
            <a:off x="414455" y="246043"/>
            <a:ext cx="1808216" cy="89138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sz="2000" b="1" dirty="0" err="1">
                <a:latin typeface="Times New Roman" panose="02020603050405020304" pitchFamily="18" charset="0"/>
                <a:cs typeface="Times New Roman" panose="02020603050405020304" pitchFamily="18" charset="0"/>
              </a:rPr>
              <a:t>Table</a:t>
            </a:r>
            <a:r>
              <a:rPr lang="da-DK" sz="2000" b="1" dirty="0">
                <a:latin typeface="Times New Roman" panose="02020603050405020304" pitchFamily="18" charset="0"/>
                <a:cs typeface="Times New Roman" panose="02020603050405020304" pitchFamily="18" charset="0"/>
              </a:rPr>
              <a:t> 8.1</a:t>
            </a:r>
          </a:p>
        </p:txBody>
      </p:sp>
    </p:spTree>
    <p:extLst>
      <p:ext uri="{BB962C8B-B14F-4D97-AF65-F5344CB8AC3E}">
        <p14:creationId xmlns:p14="http://schemas.microsoft.com/office/powerpoint/2010/main" val="4791098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a:extLst>
              <a:ext uri="{FF2B5EF4-FFF2-40B4-BE49-F238E27FC236}">
                <a16:creationId xmlns:a16="http://schemas.microsoft.com/office/drawing/2014/main" id="{3A541EE1-8C59-4880-A3C9-9456009A06C5}"/>
              </a:ext>
            </a:extLst>
          </p:cNvPr>
          <p:cNvPicPr>
            <a:picLocks noChangeAspect="1"/>
          </p:cNvPicPr>
          <p:nvPr/>
        </p:nvPicPr>
        <p:blipFill>
          <a:blip r:embed="rId2"/>
          <a:stretch>
            <a:fillRect/>
          </a:stretch>
        </p:blipFill>
        <p:spPr>
          <a:xfrm>
            <a:off x="3329045" y="2573738"/>
            <a:ext cx="7290710" cy="1888931"/>
          </a:xfrm>
          <a:prstGeom prst="rect">
            <a:avLst/>
          </a:prstGeom>
        </p:spPr>
      </p:pic>
      <p:sp>
        <p:nvSpPr>
          <p:cNvPr id="6" name="Tekstfelt 5">
            <a:extLst>
              <a:ext uri="{FF2B5EF4-FFF2-40B4-BE49-F238E27FC236}">
                <a16:creationId xmlns:a16="http://schemas.microsoft.com/office/drawing/2014/main" id="{B8350823-541B-4D23-90EF-460E2F4AF04C}"/>
              </a:ext>
            </a:extLst>
          </p:cNvPr>
          <p:cNvSpPr txBox="1"/>
          <p:nvPr/>
        </p:nvSpPr>
        <p:spPr>
          <a:xfrm>
            <a:off x="3236015" y="2264850"/>
            <a:ext cx="6097656" cy="233397"/>
          </a:xfrm>
          <a:prstGeom prst="rect">
            <a:avLst/>
          </a:prstGeom>
          <a:noFill/>
        </p:spPr>
        <p:txBody>
          <a:bodyPr wrap="square">
            <a:spAutoFit/>
          </a:bodyPr>
          <a:lstStyle/>
          <a:p>
            <a:pPr algn="just">
              <a:lnSpc>
                <a:spcPts val="1100"/>
              </a:lnSpc>
              <a:spcAft>
                <a:spcPts val="600"/>
              </a:spcAft>
              <a:tabLst>
                <a:tab pos="161925" algn="l"/>
              </a:tabLst>
            </a:pPr>
            <a:r>
              <a:rPr lang="en-GB" sz="1000" spc="-10" dirty="0">
                <a:effectLst/>
                <a:latin typeface="Times New Roman" panose="02020603050405020304" pitchFamily="18" charset="0"/>
                <a:ea typeface="Times New Roman" panose="02020603050405020304" pitchFamily="18" charset="0"/>
                <a:cs typeface="Times New Roman" panose="02020603050405020304" pitchFamily="18" charset="0"/>
              </a:rPr>
              <a:t>Table 8.2: Danish primary industries as a percentage of total GVA, 1970 and 2019</a:t>
            </a:r>
            <a:endParaRPr lang="da-DK" sz="1000" spc="-1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Tekstfelt 7">
            <a:extLst>
              <a:ext uri="{FF2B5EF4-FFF2-40B4-BE49-F238E27FC236}">
                <a16:creationId xmlns:a16="http://schemas.microsoft.com/office/drawing/2014/main" id="{83738768-58B4-422C-AD87-AACD3A22A35C}"/>
              </a:ext>
            </a:extLst>
          </p:cNvPr>
          <p:cNvSpPr txBox="1"/>
          <p:nvPr/>
        </p:nvSpPr>
        <p:spPr>
          <a:xfrm>
            <a:off x="3329045" y="4185670"/>
            <a:ext cx="6097656" cy="276999"/>
          </a:xfrm>
          <a:prstGeom prst="rect">
            <a:avLst/>
          </a:prstGeom>
          <a:noFill/>
        </p:spPr>
        <p:txBody>
          <a:bodyPr wrap="square">
            <a:spAutoFit/>
          </a:bodyPr>
          <a:lstStyle/>
          <a:p>
            <a:pPr>
              <a:spcBef>
                <a:spcPts val="400"/>
              </a:spcBef>
              <a:spcAft>
                <a:spcPts val="1450"/>
              </a:spcAft>
            </a:pPr>
            <a:r>
              <a:rPr lang="en-GB" sz="1200" spc="-10" dirty="0">
                <a:effectLst/>
                <a:latin typeface="Times New Roman" panose="02020603050405020304" pitchFamily="18" charset="0"/>
                <a:ea typeface="Times New Roman" panose="02020603050405020304" pitchFamily="18" charset="0"/>
                <a:cs typeface="Times New Roman" panose="02020603050405020304" pitchFamily="18" charset="0"/>
              </a:rPr>
              <a:t>Source: statistikbanken.dk, NABP69 and NABB69.</a:t>
            </a:r>
            <a:endParaRPr lang="da-DK" sz="1200" spc="-1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Titel 1">
            <a:extLst>
              <a:ext uri="{FF2B5EF4-FFF2-40B4-BE49-F238E27FC236}">
                <a16:creationId xmlns:a16="http://schemas.microsoft.com/office/drawing/2014/main" id="{3B28821F-F457-4667-9207-57798C1C772B}"/>
              </a:ext>
            </a:extLst>
          </p:cNvPr>
          <p:cNvSpPr txBox="1">
            <a:spLocks/>
          </p:cNvSpPr>
          <p:nvPr/>
        </p:nvSpPr>
        <p:spPr>
          <a:xfrm>
            <a:off x="414455" y="246043"/>
            <a:ext cx="1808216" cy="89138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sz="2000" b="1" dirty="0" err="1">
                <a:latin typeface="Times New Roman" panose="02020603050405020304" pitchFamily="18" charset="0"/>
                <a:cs typeface="Times New Roman" panose="02020603050405020304" pitchFamily="18" charset="0"/>
              </a:rPr>
              <a:t>Table</a:t>
            </a:r>
            <a:r>
              <a:rPr lang="da-DK" sz="2000" b="1" dirty="0">
                <a:latin typeface="Times New Roman" panose="02020603050405020304" pitchFamily="18" charset="0"/>
                <a:cs typeface="Times New Roman" panose="02020603050405020304" pitchFamily="18" charset="0"/>
              </a:rPr>
              <a:t> 8.2</a:t>
            </a:r>
          </a:p>
        </p:txBody>
      </p:sp>
    </p:spTree>
    <p:extLst>
      <p:ext uri="{BB962C8B-B14F-4D97-AF65-F5344CB8AC3E}">
        <p14:creationId xmlns:p14="http://schemas.microsoft.com/office/powerpoint/2010/main" val="11816259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el 7">
            <a:extLst>
              <a:ext uri="{FF2B5EF4-FFF2-40B4-BE49-F238E27FC236}">
                <a16:creationId xmlns:a16="http://schemas.microsoft.com/office/drawing/2014/main" id="{0F89B5EE-87A0-4A72-A773-5394A45B50F0}"/>
              </a:ext>
            </a:extLst>
          </p:cNvPr>
          <p:cNvGraphicFramePr>
            <a:graphicFrameLocks noGrp="1"/>
          </p:cNvGraphicFramePr>
          <p:nvPr>
            <p:extLst>
              <p:ext uri="{D42A27DB-BD31-4B8C-83A1-F6EECF244321}">
                <p14:modId xmlns:p14="http://schemas.microsoft.com/office/powerpoint/2010/main" val="414612910"/>
              </p:ext>
            </p:extLst>
          </p:nvPr>
        </p:nvGraphicFramePr>
        <p:xfrm>
          <a:off x="3737734" y="2657213"/>
          <a:ext cx="4676775" cy="967105"/>
        </p:xfrm>
        <a:graphic>
          <a:graphicData uri="http://schemas.openxmlformats.org/drawingml/2006/table">
            <a:tbl>
              <a:tblPr firstRow="1" firstCol="1" bandRow="1"/>
              <a:tblGrid>
                <a:gridCol w="810235">
                  <a:extLst>
                    <a:ext uri="{9D8B030D-6E8A-4147-A177-3AD203B41FA5}">
                      <a16:colId xmlns:a16="http://schemas.microsoft.com/office/drawing/2014/main" val="1795036988"/>
                    </a:ext>
                  </a:extLst>
                </a:gridCol>
                <a:gridCol w="539945">
                  <a:extLst>
                    <a:ext uri="{9D8B030D-6E8A-4147-A177-3AD203B41FA5}">
                      <a16:colId xmlns:a16="http://schemas.microsoft.com/office/drawing/2014/main" val="2770991711"/>
                    </a:ext>
                  </a:extLst>
                </a:gridCol>
                <a:gridCol w="779145">
                  <a:extLst>
                    <a:ext uri="{9D8B030D-6E8A-4147-A177-3AD203B41FA5}">
                      <a16:colId xmlns:a16="http://schemas.microsoft.com/office/drawing/2014/main" val="490272234"/>
                    </a:ext>
                  </a:extLst>
                </a:gridCol>
                <a:gridCol w="779145">
                  <a:extLst>
                    <a:ext uri="{9D8B030D-6E8A-4147-A177-3AD203B41FA5}">
                      <a16:colId xmlns:a16="http://schemas.microsoft.com/office/drawing/2014/main" val="3888551520"/>
                    </a:ext>
                  </a:extLst>
                </a:gridCol>
                <a:gridCol w="779780">
                  <a:extLst>
                    <a:ext uri="{9D8B030D-6E8A-4147-A177-3AD203B41FA5}">
                      <a16:colId xmlns:a16="http://schemas.microsoft.com/office/drawing/2014/main" val="1327923287"/>
                    </a:ext>
                  </a:extLst>
                </a:gridCol>
                <a:gridCol w="539945">
                  <a:extLst>
                    <a:ext uri="{9D8B030D-6E8A-4147-A177-3AD203B41FA5}">
                      <a16:colId xmlns:a16="http://schemas.microsoft.com/office/drawing/2014/main" val="1667904210"/>
                    </a:ext>
                  </a:extLst>
                </a:gridCol>
                <a:gridCol w="448580">
                  <a:extLst>
                    <a:ext uri="{9D8B030D-6E8A-4147-A177-3AD203B41FA5}">
                      <a16:colId xmlns:a16="http://schemas.microsoft.com/office/drawing/2014/main" val="2893146043"/>
                    </a:ext>
                  </a:extLst>
                </a:gridCol>
              </a:tblGrid>
              <a:tr h="144145">
                <a:tc>
                  <a:txBody>
                    <a:bodyPr/>
                    <a:lstStyle/>
                    <a:p>
                      <a:r>
                        <a:rPr lang="en-GB" sz="900" spc="-10">
                          <a:effectLst/>
                          <a:latin typeface="Calibri" panose="020F0502020204030204" pitchFamily="34" charset="0"/>
                          <a:ea typeface="Times New Roman" panose="02020603050405020304" pitchFamily="18" charset="0"/>
                          <a:cs typeface="Times New Roman" panose="02020603050405020304" pitchFamily="18" charset="0"/>
                        </a:rPr>
                        <a:t> </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nchor="ctr">
                    <a:lnL>
                      <a:noFill/>
                    </a:lnL>
                    <a:lnR>
                      <a:noFill/>
                    </a:lnR>
                    <a:lnT w="12700" cap="flat" cmpd="sng" algn="ctr">
                      <a:solidFill>
                        <a:srgbClr val="7F9C90"/>
                      </a:solidFill>
                      <a:prstDash val="solid"/>
                      <a:round/>
                      <a:headEnd type="none" w="med" len="med"/>
                      <a:tailEnd type="none" w="med" len="med"/>
                    </a:lnT>
                    <a:lnB w="12700" cap="flat" cmpd="sng" algn="ctr">
                      <a:solidFill>
                        <a:srgbClr val="7F9C90"/>
                      </a:solidFill>
                      <a:prstDash val="solid"/>
                      <a:round/>
                      <a:headEnd type="none" w="med" len="med"/>
                      <a:tailEnd type="none" w="med" len="med"/>
                    </a:lnB>
                  </a:tcPr>
                </a:tc>
                <a:tc>
                  <a:txBody>
                    <a:bodyPr/>
                    <a:lstStyle/>
                    <a:p>
                      <a:pPr algn="ctr"/>
                      <a:r>
                        <a:rPr lang="en-GB" sz="900" spc="-10">
                          <a:effectLst/>
                          <a:latin typeface="FrankfurtGothic"/>
                          <a:ea typeface="Times New Roman" panose="02020603050405020304" pitchFamily="18" charset="0"/>
                          <a:cs typeface="Times New Roman" panose="02020603050405020304" pitchFamily="18" charset="0"/>
                        </a:rPr>
                        <a:t>-4.9 ha</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nchor="ctr">
                    <a:lnL>
                      <a:noFill/>
                    </a:lnL>
                    <a:lnR>
                      <a:noFill/>
                    </a:lnR>
                    <a:lnT w="12700" cap="flat" cmpd="sng" algn="ctr">
                      <a:solidFill>
                        <a:srgbClr val="7F9C90"/>
                      </a:solidFill>
                      <a:prstDash val="solid"/>
                      <a:round/>
                      <a:headEnd type="none" w="med" len="med"/>
                      <a:tailEnd type="none" w="med" len="med"/>
                    </a:lnT>
                    <a:lnB w="12700" cap="flat" cmpd="sng" algn="ctr">
                      <a:solidFill>
                        <a:srgbClr val="7F9C90"/>
                      </a:solidFill>
                      <a:prstDash val="solid"/>
                      <a:round/>
                      <a:headEnd type="none" w="med" len="med"/>
                      <a:tailEnd type="none" w="med" len="med"/>
                    </a:lnB>
                  </a:tcPr>
                </a:tc>
                <a:tc>
                  <a:txBody>
                    <a:bodyPr/>
                    <a:lstStyle/>
                    <a:p>
                      <a:pPr algn="ctr"/>
                      <a:r>
                        <a:rPr lang="en-GB" sz="900" spc="-10">
                          <a:effectLst/>
                          <a:latin typeface="FrankfurtGothic"/>
                          <a:ea typeface="Times New Roman" panose="02020603050405020304" pitchFamily="18" charset="0"/>
                          <a:cs typeface="Times New Roman" panose="02020603050405020304" pitchFamily="18" charset="0"/>
                        </a:rPr>
                        <a:t>5.0-19.9 ha</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nchor="ctr">
                    <a:lnL>
                      <a:noFill/>
                    </a:lnL>
                    <a:lnR>
                      <a:noFill/>
                    </a:lnR>
                    <a:lnT w="12700" cap="flat" cmpd="sng" algn="ctr">
                      <a:solidFill>
                        <a:srgbClr val="7F9C90"/>
                      </a:solidFill>
                      <a:prstDash val="solid"/>
                      <a:round/>
                      <a:headEnd type="none" w="med" len="med"/>
                      <a:tailEnd type="none" w="med" len="med"/>
                    </a:lnT>
                    <a:lnB w="12700" cap="flat" cmpd="sng" algn="ctr">
                      <a:solidFill>
                        <a:srgbClr val="7F9C90"/>
                      </a:solidFill>
                      <a:prstDash val="solid"/>
                      <a:round/>
                      <a:headEnd type="none" w="med" len="med"/>
                      <a:tailEnd type="none" w="med" len="med"/>
                    </a:lnB>
                  </a:tcPr>
                </a:tc>
                <a:tc>
                  <a:txBody>
                    <a:bodyPr/>
                    <a:lstStyle/>
                    <a:p>
                      <a:pPr algn="ctr"/>
                      <a:r>
                        <a:rPr lang="en-GB" sz="900" spc="-10">
                          <a:effectLst/>
                          <a:latin typeface="FrankfurtGothic"/>
                          <a:ea typeface="Times New Roman" panose="02020603050405020304" pitchFamily="18" charset="0"/>
                          <a:cs typeface="Times New Roman" panose="02020603050405020304" pitchFamily="18" charset="0"/>
                        </a:rPr>
                        <a:t>20.0-49.9 ha</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nchor="ctr">
                    <a:lnL>
                      <a:noFill/>
                    </a:lnL>
                    <a:lnR>
                      <a:noFill/>
                    </a:lnR>
                    <a:lnT w="12700" cap="flat" cmpd="sng" algn="ctr">
                      <a:solidFill>
                        <a:srgbClr val="7F9C90"/>
                      </a:solidFill>
                      <a:prstDash val="solid"/>
                      <a:round/>
                      <a:headEnd type="none" w="med" len="med"/>
                      <a:tailEnd type="none" w="med" len="med"/>
                    </a:lnT>
                    <a:lnB w="12700" cap="flat" cmpd="sng" algn="ctr">
                      <a:solidFill>
                        <a:srgbClr val="7F9C90"/>
                      </a:solidFill>
                      <a:prstDash val="solid"/>
                      <a:round/>
                      <a:headEnd type="none" w="med" len="med"/>
                      <a:tailEnd type="none" w="med" len="med"/>
                    </a:lnB>
                  </a:tcPr>
                </a:tc>
                <a:tc>
                  <a:txBody>
                    <a:bodyPr/>
                    <a:lstStyle/>
                    <a:p>
                      <a:pPr algn="ctr"/>
                      <a:r>
                        <a:rPr lang="en-GB" sz="900" spc="-10">
                          <a:effectLst/>
                          <a:latin typeface="FrankfurtGothic"/>
                          <a:ea typeface="Times New Roman" panose="02020603050405020304" pitchFamily="18" charset="0"/>
                          <a:cs typeface="Times New Roman" panose="02020603050405020304" pitchFamily="18" charset="0"/>
                        </a:rPr>
                        <a:t>50 -100 ha</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nchor="ctr">
                    <a:lnL>
                      <a:noFill/>
                    </a:lnL>
                    <a:lnR>
                      <a:noFill/>
                    </a:lnR>
                    <a:lnT w="12700" cap="flat" cmpd="sng" algn="ctr">
                      <a:solidFill>
                        <a:srgbClr val="7F9C90"/>
                      </a:solidFill>
                      <a:prstDash val="solid"/>
                      <a:round/>
                      <a:headEnd type="none" w="med" len="med"/>
                      <a:tailEnd type="none" w="med" len="med"/>
                    </a:lnT>
                    <a:lnB w="12700" cap="flat" cmpd="sng" algn="ctr">
                      <a:solidFill>
                        <a:srgbClr val="7F9C90"/>
                      </a:solidFill>
                      <a:prstDash val="solid"/>
                      <a:round/>
                      <a:headEnd type="none" w="med" len="med"/>
                      <a:tailEnd type="none" w="med" len="med"/>
                    </a:lnB>
                  </a:tcPr>
                </a:tc>
                <a:tc>
                  <a:txBody>
                    <a:bodyPr/>
                    <a:lstStyle/>
                    <a:p>
                      <a:pPr algn="ctr"/>
                      <a:r>
                        <a:rPr lang="en-GB" sz="900" spc="-10">
                          <a:effectLst/>
                          <a:latin typeface="FrankfurtGothic"/>
                          <a:ea typeface="Times New Roman" panose="02020603050405020304" pitchFamily="18" charset="0"/>
                          <a:cs typeface="Times New Roman" panose="02020603050405020304" pitchFamily="18" charset="0"/>
                        </a:rPr>
                        <a:t>100 ha-</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nchor="ctr">
                    <a:lnL>
                      <a:noFill/>
                    </a:lnL>
                    <a:lnR>
                      <a:noFill/>
                    </a:lnR>
                    <a:lnT w="12700" cap="flat" cmpd="sng" algn="ctr">
                      <a:solidFill>
                        <a:srgbClr val="7F9C90"/>
                      </a:solidFill>
                      <a:prstDash val="solid"/>
                      <a:round/>
                      <a:headEnd type="none" w="med" len="med"/>
                      <a:tailEnd type="none" w="med" len="med"/>
                    </a:lnT>
                    <a:lnB w="12700" cap="flat" cmpd="sng" algn="ctr">
                      <a:solidFill>
                        <a:srgbClr val="7F9C90"/>
                      </a:solidFill>
                      <a:prstDash val="solid"/>
                      <a:round/>
                      <a:headEnd type="none" w="med" len="med"/>
                      <a:tailEnd type="none" w="med" len="med"/>
                    </a:lnB>
                  </a:tcPr>
                </a:tc>
                <a:tc>
                  <a:txBody>
                    <a:bodyPr/>
                    <a:lstStyle/>
                    <a:p>
                      <a:pPr algn="ctr"/>
                      <a:r>
                        <a:rPr lang="en-GB" sz="900" spc="-10">
                          <a:effectLst/>
                          <a:latin typeface="FrankfurtGothic"/>
                          <a:ea typeface="Times New Roman" panose="02020603050405020304" pitchFamily="18" charset="0"/>
                          <a:cs typeface="Times New Roman" panose="02020603050405020304" pitchFamily="18" charset="0"/>
                        </a:rPr>
                        <a:t>Total</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nchor="ctr">
                    <a:lnL>
                      <a:noFill/>
                    </a:lnL>
                    <a:lnR>
                      <a:noFill/>
                    </a:lnR>
                    <a:lnT w="12700" cap="flat" cmpd="sng" algn="ctr">
                      <a:solidFill>
                        <a:srgbClr val="7F9C90"/>
                      </a:solidFill>
                      <a:prstDash val="solid"/>
                      <a:round/>
                      <a:headEnd type="none" w="med" len="med"/>
                      <a:tailEnd type="none" w="med" len="med"/>
                    </a:lnT>
                    <a:lnB w="12700" cap="flat" cmpd="sng" algn="ctr">
                      <a:solidFill>
                        <a:srgbClr val="7F9C90"/>
                      </a:solidFill>
                      <a:prstDash val="solid"/>
                      <a:round/>
                      <a:headEnd type="none" w="med" len="med"/>
                      <a:tailEnd type="none" w="med" len="med"/>
                    </a:lnB>
                  </a:tcPr>
                </a:tc>
                <a:extLst>
                  <a:ext uri="{0D108BD9-81ED-4DB2-BD59-A6C34878D82A}">
                    <a16:rowId xmlns:a16="http://schemas.microsoft.com/office/drawing/2014/main" val="3190327442"/>
                  </a:ext>
                </a:extLst>
              </a:tr>
              <a:tr h="0">
                <a:tc>
                  <a:txBody>
                    <a:bodyPr/>
                    <a:lstStyle/>
                    <a:p>
                      <a:r>
                        <a:rPr lang="en-GB" sz="900" spc="-10">
                          <a:effectLst/>
                          <a:latin typeface="FrankfurtGothic"/>
                          <a:ea typeface="Times New Roman" panose="02020603050405020304" pitchFamily="18" charset="0"/>
                          <a:cs typeface="Times New Roman" panose="02020603050405020304" pitchFamily="18" charset="0"/>
                        </a:rPr>
                        <a:t>Denmark</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nchor="ctr">
                    <a:lnL>
                      <a:noFill/>
                    </a:lnL>
                    <a:lnR>
                      <a:noFill/>
                    </a:lnR>
                    <a:lnT w="12700" cap="flat" cmpd="sng" algn="ctr">
                      <a:solidFill>
                        <a:srgbClr val="7F9C90"/>
                      </a:solidFill>
                      <a:prstDash val="solid"/>
                      <a:round/>
                      <a:headEnd type="none" w="med" len="med"/>
                      <a:tailEnd type="none" w="med" len="med"/>
                    </a:lnT>
                    <a:lnB>
                      <a:noFill/>
                    </a:lnB>
                  </a:tcPr>
                </a:tc>
                <a:tc>
                  <a:txBody>
                    <a:bodyPr/>
                    <a:lstStyle/>
                    <a:p>
                      <a:pPr>
                        <a:tabLst>
                          <a:tab pos="316865" algn="dec"/>
                        </a:tabLst>
                      </a:pPr>
                      <a:r>
                        <a:rPr lang="en-GB" sz="900" spc="-10">
                          <a:effectLst/>
                          <a:latin typeface="FrankfurtGothic"/>
                          <a:ea typeface="Times New Roman" panose="02020603050405020304" pitchFamily="18" charset="0"/>
                          <a:cs typeface="Times New Roman" panose="02020603050405020304" pitchFamily="18" charset="0"/>
                        </a:rPr>
                        <a:t>4</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nchor="ctr">
                    <a:lnL>
                      <a:noFill/>
                    </a:lnL>
                    <a:lnR>
                      <a:noFill/>
                    </a:lnR>
                    <a:lnT w="12700" cap="flat" cmpd="sng" algn="ctr">
                      <a:solidFill>
                        <a:srgbClr val="7F9C90"/>
                      </a:solidFill>
                      <a:prstDash val="solid"/>
                      <a:round/>
                      <a:headEnd type="none" w="med" len="med"/>
                      <a:tailEnd type="none" w="med" len="med"/>
                    </a:lnT>
                    <a:lnB>
                      <a:noFill/>
                    </a:lnB>
                  </a:tcPr>
                </a:tc>
                <a:tc>
                  <a:txBody>
                    <a:bodyPr/>
                    <a:lstStyle/>
                    <a:p>
                      <a:pPr>
                        <a:tabLst>
                          <a:tab pos="316865" algn="dec"/>
                        </a:tabLst>
                      </a:pPr>
                      <a:r>
                        <a:rPr lang="en-GB" sz="900" spc="-10">
                          <a:effectLst/>
                          <a:latin typeface="FrankfurtGothic"/>
                          <a:ea typeface="Times New Roman" panose="02020603050405020304" pitchFamily="18" charset="0"/>
                          <a:cs typeface="Times New Roman" panose="02020603050405020304" pitchFamily="18" charset="0"/>
                        </a:rPr>
                        <a:t>39</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nchor="ctr">
                    <a:lnL>
                      <a:noFill/>
                    </a:lnL>
                    <a:lnR>
                      <a:noFill/>
                    </a:lnR>
                    <a:lnT w="12700" cap="flat" cmpd="sng" algn="ctr">
                      <a:solidFill>
                        <a:srgbClr val="7F9C90"/>
                      </a:solidFill>
                      <a:prstDash val="solid"/>
                      <a:round/>
                      <a:headEnd type="none" w="med" len="med"/>
                      <a:tailEnd type="none" w="med" len="med"/>
                    </a:lnT>
                    <a:lnB>
                      <a:noFill/>
                    </a:lnB>
                  </a:tcPr>
                </a:tc>
                <a:tc>
                  <a:txBody>
                    <a:bodyPr/>
                    <a:lstStyle/>
                    <a:p>
                      <a:pPr>
                        <a:tabLst>
                          <a:tab pos="316865" algn="dec"/>
                        </a:tabLst>
                      </a:pPr>
                      <a:r>
                        <a:rPr lang="en-GB" sz="900" spc="-10">
                          <a:effectLst/>
                          <a:latin typeface="FrankfurtGothic"/>
                          <a:ea typeface="Times New Roman" panose="02020603050405020304" pitchFamily="18" charset="0"/>
                          <a:cs typeface="Times New Roman" panose="02020603050405020304" pitchFamily="18" charset="0"/>
                        </a:rPr>
                        <a:t>21</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nchor="ctr">
                    <a:lnL>
                      <a:noFill/>
                    </a:lnL>
                    <a:lnR>
                      <a:noFill/>
                    </a:lnR>
                    <a:lnT w="12700" cap="flat" cmpd="sng" algn="ctr">
                      <a:solidFill>
                        <a:srgbClr val="7F9C90"/>
                      </a:solidFill>
                      <a:prstDash val="solid"/>
                      <a:round/>
                      <a:headEnd type="none" w="med" len="med"/>
                      <a:tailEnd type="none" w="med" len="med"/>
                    </a:lnT>
                    <a:lnB>
                      <a:noFill/>
                    </a:lnB>
                  </a:tcPr>
                </a:tc>
                <a:tc>
                  <a:txBody>
                    <a:bodyPr/>
                    <a:lstStyle/>
                    <a:p>
                      <a:pPr>
                        <a:tabLst>
                          <a:tab pos="316865" algn="dec"/>
                        </a:tabLst>
                      </a:pPr>
                      <a:r>
                        <a:rPr lang="en-GB" sz="900" spc="-10">
                          <a:effectLst/>
                          <a:latin typeface="FrankfurtGothic"/>
                          <a:ea typeface="Times New Roman" panose="02020603050405020304" pitchFamily="18" charset="0"/>
                          <a:cs typeface="Times New Roman" panose="02020603050405020304" pitchFamily="18" charset="0"/>
                        </a:rPr>
                        <a:t>13</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nchor="ctr">
                    <a:lnL>
                      <a:noFill/>
                    </a:lnL>
                    <a:lnR>
                      <a:noFill/>
                    </a:lnR>
                    <a:lnT w="12700" cap="flat" cmpd="sng" algn="ctr">
                      <a:solidFill>
                        <a:srgbClr val="7F9C90"/>
                      </a:solidFill>
                      <a:prstDash val="solid"/>
                      <a:round/>
                      <a:headEnd type="none" w="med" len="med"/>
                      <a:tailEnd type="none" w="med" len="med"/>
                    </a:lnT>
                    <a:lnB>
                      <a:noFill/>
                    </a:lnB>
                  </a:tcPr>
                </a:tc>
                <a:tc>
                  <a:txBody>
                    <a:bodyPr/>
                    <a:lstStyle/>
                    <a:p>
                      <a:pPr>
                        <a:tabLst>
                          <a:tab pos="316865" algn="dec"/>
                        </a:tabLst>
                      </a:pPr>
                      <a:r>
                        <a:rPr lang="en-GB" sz="900" spc="-10">
                          <a:effectLst/>
                          <a:latin typeface="FrankfurtGothic"/>
                          <a:ea typeface="Times New Roman" panose="02020603050405020304" pitchFamily="18" charset="0"/>
                          <a:cs typeface="Times New Roman" panose="02020603050405020304" pitchFamily="18" charset="0"/>
                        </a:rPr>
                        <a:t>22</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nchor="ctr">
                    <a:lnL>
                      <a:noFill/>
                    </a:lnL>
                    <a:lnR>
                      <a:noFill/>
                    </a:lnR>
                    <a:lnT w="12700" cap="flat" cmpd="sng" algn="ctr">
                      <a:solidFill>
                        <a:srgbClr val="7F9C90"/>
                      </a:solidFill>
                      <a:prstDash val="solid"/>
                      <a:round/>
                      <a:headEnd type="none" w="med" len="med"/>
                      <a:tailEnd type="none" w="med" len="med"/>
                    </a:lnT>
                    <a:lnB>
                      <a:noFill/>
                    </a:lnB>
                  </a:tcPr>
                </a:tc>
                <a:tc>
                  <a:txBody>
                    <a:bodyPr/>
                    <a:lstStyle/>
                    <a:p>
                      <a:pPr algn="ctr"/>
                      <a:r>
                        <a:rPr lang="en-GB" sz="900" spc="-10">
                          <a:effectLst/>
                          <a:latin typeface="FrankfurtGothic"/>
                          <a:ea typeface="Times New Roman" panose="02020603050405020304" pitchFamily="18" charset="0"/>
                          <a:cs typeface="Times New Roman" panose="02020603050405020304" pitchFamily="18" charset="0"/>
                        </a:rPr>
                        <a:t>100</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nchor="ctr">
                    <a:lnL>
                      <a:noFill/>
                    </a:lnL>
                    <a:lnR>
                      <a:noFill/>
                    </a:lnR>
                    <a:lnT w="12700" cap="flat" cmpd="sng" algn="ctr">
                      <a:solidFill>
                        <a:srgbClr val="7F9C90"/>
                      </a:solidFill>
                      <a:prstDash val="solid"/>
                      <a:round/>
                      <a:headEnd type="none" w="med" len="med"/>
                      <a:tailEnd type="none" w="med" len="med"/>
                    </a:lnT>
                    <a:lnB>
                      <a:noFill/>
                    </a:lnB>
                  </a:tcPr>
                </a:tc>
                <a:extLst>
                  <a:ext uri="{0D108BD9-81ED-4DB2-BD59-A6C34878D82A}">
                    <a16:rowId xmlns:a16="http://schemas.microsoft.com/office/drawing/2014/main" val="1673738434"/>
                  </a:ext>
                </a:extLst>
              </a:tr>
              <a:tr h="0">
                <a:tc>
                  <a:txBody>
                    <a:bodyPr/>
                    <a:lstStyle/>
                    <a:p>
                      <a:r>
                        <a:rPr lang="en-GB" sz="900" spc="-10">
                          <a:effectLst/>
                          <a:latin typeface="FrankfurtGothic"/>
                          <a:ea typeface="Times New Roman" panose="02020603050405020304" pitchFamily="18" charset="0"/>
                          <a:cs typeface="Times New Roman" panose="02020603050405020304" pitchFamily="18" charset="0"/>
                        </a:rPr>
                        <a:t>Netherlands</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nchor="ctr">
                    <a:lnL>
                      <a:noFill/>
                    </a:lnL>
                    <a:lnR>
                      <a:noFill/>
                    </a:lnR>
                    <a:lnT>
                      <a:noFill/>
                    </a:lnT>
                    <a:lnB>
                      <a:noFill/>
                    </a:lnB>
                  </a:tcPr>
                </a:tc>
                <a:tc>
                  <a:txBody>
                    <a:bodyPr/>
                    <a:lstStyle/>
                    <a:p>
                      <a:pPr>
                        <a:tabLst>
                          <a:tab pos="316865" algn="dec"/>
                        </a:tabLst>
                      </a:pPr>
                      <a:r>
                        <a:rPr lang="en-GB" sz="900" spc="-10">
                          <a:effectLst/>
                          <a:latin typeface="FrankfurtGothic"/>
                          <a:ea typeface="Times New Roman" panose="02020603050405020304" pitchFamily="18" charset="0"/>
                          <a:cs typeface="Times New Roman" panose="02020603050405020304" pitchFamily="18" charset="0"/>
                        </a:rPr>
                        <a:t>20</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nchor="ctr">
                    <a:lnL>
                      <a:noFill/>
                    </a:lnL>
                    <a:lnR>
                      <a:noFill/>
                    </a:lnR>
                    <a:lnT>
                      <a:noFill/>
                    </a:lnT>
                    <a:lnB>
                      <a:noFill/>
                    </a:lnB>
                  </a:tcPr>
                </a:tc>
                <a:tc>
                  <a:txBody>
                    <a:bodyPr/>
                    <a:lstStyle/>
                    <a:p>
                      <a:pPr>
                        <a:tabLst>
                          <a:tab pos="316865" algn="dec"/>
                        </a:tabLst>
                      </a:pPr>
                      <a:r>
                        <a:rPr lang="en-GB" sz="900" spc="-10">
                          <a:effectLst/>
                          <a:latin typeface="FrankfurtGothic"/>
                          <a:ea typeface="Times New Roman" panose="02020603050405020304" pitchFamily="18" charset="0"/>
                          <a:cs typeface="Times New Roman" panose="02020603050405020304" pitchFamily="18" charset="0"/>
                        </a:rPr>
                        <a:t>29</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nchor="ctr">
                    <a:lnL>
                      <a:noFill/>
                    </a:lnL>
                    <a:lnR>
                      <a:noFill/>
                    </a:lnR>
                    <a:lnT>
                      <a:noFill/>
                    </a:lnT>
                    <a:lnB>
                      <a:noFill/>
                    </a:lnB>
                  </a:tcPr>
                </a:tc>
                <a:tc>
                  <a:txBody>
                    <a:bodyPr/>
                    <a:lstStyle/>
                    <a:p>
                      <a:pPr>
                        <a:tabLst>
                          <a:tab pos="316865" algn="dec"/>
                        </a:tabLst>
                      </a:pPr>
                      <a:r>
                        <a:rPr lang="en-GB" sz="900" spc="-10">
                          <a:effectLst/>
                          <a:latin typeface="FrankfurtGothic"/>
                          <a:ea typeface="Times New Roman" panose="02020603050405020304" pitchFamily="18" charset="0"/>
                          <a:cs typeface="Times New Roman" panose="02020603050405020304" pitchFamily="18" charset="0"/>
                        </a:rPr>
                        <a:t>30</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nchor="ctr">
                    <a:lnL>
                      <a:noFill/>
                    </a:lnL>
                    <a:lnR>
                      <a:noFill/>
                    </a:lnR>
                    <a:lnT>
                      <a:noFill/>
                    </a:lnT>
                    <a:lnB>
                      <a:noFill/>
                    </a:lnB>
                  </a:tcPr>
                </a:tc>
                <a:tc>
                  <a:txBody>
                    <a:bodyPr/>
                    <a:lstStyle/>
                    <a:p>
                      <a:pPr>
                        <a:tabLst>
                          <a:tab pos="316865" algn="dec"/>
                        </a:tabLst>
                      </a:pPr>
                      <a:r>
                        <a:rPr lang="en-GB" sz="900" spc="-10">
                          <a:effectLst/>
                          <a:latin typeface="FrankfurtGothic"/>
                          <a:ea typeface="Times New Roman" panose="02020603050405020304" pitchFamily="18" charset="0"/>
                          <a:cs typeface="Times New Roman" panose="02020603050405020304" pitchFamily="18" charset="0"/>
                        </a:rPr>
                        <a:t>17</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nchor="ctr">
                    <a:lnL>
                      <a:noFill/>
                    </a:lnL>
                    <a:lnR>
                      <a:noFill/>
                    </a:lnR>
                    <a:lnT>
                      <a:noFill/>
                    </a:lnT>
                    <a:lnB>
                      <a:noFill/>
                    </a:lnB>
                  </a:tcPr>
                </a:tc>
                <a:tc>
                  <a:txBody>
                    <a:bodyPr/>
                    <a:lstStyle/>
                    <a:p>
                      <a:pPr>
                        <a:tabLst>
                          <a:tab pos="316865" algn="dec"/>
                        </a:tabLst>
                      </a:pPr>
                      <a:r>
                        <a:rPr lang="en-GB" sz="900" spc="-10">
                          <a:effectLst/>
                          <a:latin typeface="FrankfurtGothic"/>
                          <a:ea typeface="Times New Roman" panose="02020603050405020304" pitchFamily="18" charset="0"/>
                          <a:cs typeface="Times New Roman" panose="02020603050405020304" pitchFamily="18" charset="0"/>
                        </a:rPr>
                        <a:t>5</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nchor="ctr">
                    <a:lnL>
                      <a:noFill/>
                    </a:lnL>
                    <a:lnR>
                      <a:noFill/>
                    </a:lnR>
                    <a:lnT>
                      <a:noFill/>
                    </a:lnT>
                    <a:lnB>
                      <a:noFill/>
                    </a:lnB>
                  </a:tcPr>
                </a:tc>
                <a:tc>
                  <a:txBody>
                    <a:bodyPr/>
                    <a:lstStyle/>
                    <a:p>
                      <a:pPr algn="ctr"/>
                      <a:r>
                        <a:rPr lang="en-GB" sz="900" spc="-10">
                          <a:effectLst/>
                          <a:latin typeface="FrankfurtGothic"/>
                          <a:ea typeface="Times New Roman" panose="02020603050405020304" pitchFamily="18" charset="0"/>
                          <a:cs typeface="Times New Roman" panose="02020603050405020304" pitchFamily="18" charset="0"/>
                        </a:rPr>
                        <a:t>100</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nchor="ctr">
                    <a:lnL>
                      <a:noFill/>
                    </a:lnL>
                    <a:lnR>
                      <a:noFill/>
                    </a:lnR>
                    <a:lnT>
                      <a:noFill/>
                    </a:lnT>
                    <a:lnB>
                      <a:noFill/>
                    </a:lnB>
                  </a:tcPr>
                </a:tc>
                <a:extLst>
                  <a:ext uri="{0D108BD9-81ED-4DB2-BD59-A6C34878D82A}">
                    <a16:rowId xmlns:a16="http://schemas.microsoft.com/office/drawing/2014/main" val="2194614037"/>
                  </a:ext>
                </a:extLst>
              </a:tr>
              <a:tr h="0">
                <a:tc>
                  <a:txBody>
                    <a:bodyPr/>
                    <a:lstStyle/>
                    <a:p>
                      <a:r>
                        <a:rPr lang="en-GB" sz="900" spc="-10">
                          <a:effectLst/>
                          <a:latin typeface="FrankfurtGothic"/>
                          <a:ea typeface="Times New Roman" panose="02020603050405020304" pitchFamily="18" charset="0"/>
                          <a:cs typeface="Times New Roman" panose="02020603050405020304" pitchFamily="18" charset="0"/>
                        </a:rPr>
                        <a:t>Belgium</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nchor="ctr">
                    <a:lnL>
                      <a:noFill/>
                    </a:lnL>
                    <a:lnR>
                      <a:noFill/>
                    </a:lnR>
                    <a:lnT>
                      <a:noFill/>
                    </a:lnT>
                    <a:lnB>
                      <a:noFill/>
                    </a:lnB>
                  </a:tcPr>
                </a:tc>
                <a:tc>
                  <a:txBody>
                    <a:bodyPr/>
                    <a:lstStyle/>
                    <a:p>
                      <a:pPr>
                        <a:tabLst>
                          <a:tab pos="316865" algn="dec"/>
                        </a:tabLst>
                      </a:pPr>
                      <a:r>
                        <a:rPr lang="en-GB" sz="900" spc="-10">
                          <a:effectLst/>
                          <a:latin typeface="FrankfurtGothic"/>
                          <a:ea typeface="Times New Roman" panose="02020603050405020304" pitchFamily="18" charset="0"/>
                          <a:cs typeface="Times New Roman" panose="02020603050405020304" pitchFamily="18" charset="0"/>
                        </a:rPr>
                        <a:t>14</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nchor="ctr">
                    <a:lnL>
                      <a:noFill/>
                    </a:lnL>
                    <a:lnR>
                      <a:noFill/>
                    </a:lnR>
                    <a:lnT>
                      <a:noFill/>
                    </a:lnT>
                    <a:lnB>
                      <a:noFill/>
                    </a:lnB>
                  </a:tcPr>
                </a:tc>
                <a:tc>
                  <a:txBody>
                    <a:bodyPr/>
                    <a:lstStyle/>
                    <a:p>
                      <a:pPr>
                        <a:tabLst>
                          <a:tab pos="316865" algn="dec"/>
                        </a:tabLst>
                      </a:pPr>
                      <a:r>
                        <a:rPr lang="en-GB" sz="900" spc="-10">
                          <a:effectLst/>
                          <a:latin typeface="FrankfurtGothic"/>
                          <a:ea typeface="Times New Roman" panose="02020603050405020304" pitchFamily="18" charset="0"/>
                          <a:cs typeface="Times New Roman" panose="02020603050405020304" pitchFamily="18" charset="0"/>
                        </a:rPr>
                        <a:t>31</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nchor="ctr">
                    <a:lnL>
                      <a:noFill/>
                    </a:lnL>
                    <a:lnR>
                      <a:noFill/>
                    </a:lnR>
                    <a:lnT>
                      <a:noFill/>
                    </a:lnT>
                    <a:lnB>
                      <a:noFill/>
                    </a:lnB>
                  </a:tcPr>
                </a:tc>
                <a:tc>
                  <a:txBody>
                    <a:bodyPr/>
                    <a:lstStyle/>
                    <a:p>
                      <a:pPr>
                        <a:tabLst>
                          <a:tab pos="316865" algn="dec"/>
                        </a:tabLst>
                      </a:pPr>
                      <a:r>
                        <a:rPr lang="en-GB" sz="900" spc="-10">
                          <a:effectLst/>
                          <a:latin typeface="FrankfurtGothic"/>
                          <a:ea typeface="Times New Roman" panose="02020603050405020304" pitchFamily="18" charset="0"/>
                          <a:cs typeface="Times New Roman" panose="02020603050405020304" pitchFamily="18" charset="0"/>
                        </a:rPr>
                        <a:t>30</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nchor="ctr">
                    <a:lnL>
                      <a:noFill/>
                    </a:lnL>
                    <a:lnR>
                      <a:noFill/>
                    </a:lnR>
                    <a:lnT>
                      <a:noFill/>
                    </a:lnT>
                    <a:lnB>
                      <a:noFill/>
                    </a:lnB>
                  </a:tcPr>
                </a:tc>
                <a:tc>
                  <a:txBody>
                    <a:bodyPr/>
                    <a:lstStyle/>
                    <a:p>
                      <a:pPr>
                        <a:tabLst>
                          <a:tab pos="316865" algn="dec"/>
                        </a:tabLst>
                      </a:pPr>
                      <a:r>
                        <a:rPr lang="en-GB" sz="900" spc="-10">
                          <a:effectLst/>
                          <a:latin typeface="FrankfurtGothic"/>
                          <a:ea typeface="Times New Roman" panose="02020603050405020304" pitchFamily="18" charset="0"/>
                          <a:cs typeface="Times New Roman" panose="02020603050405020304" pitchFamily="18" charset="0"/>
                        </a:rPr>
                        <a:t>19</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nchor="ctr">
                    <a:lnL>
                      <a:noFill/>
                    </a:lnL>
                    <a:lnR>
                      <a:noFill/>
                    </a:lnR>
                    <a:lnT>
                      <a:noFill/>
                    </a:lnT>
                    <a:lnB>
                      <a:noFill/>
                    </a:lnB>
                  </a:tcPr>
                </a:tc>
                <a:tc>
                  <a:txBody>
                    <a:bodyPr/>
                    <a:lstStyle/>
                    <a:p>
                      <a:pPr>
                        <a:tabLst>
                          <a:tab pos="316865" algn="dec"/>
                        </a:tabLst>
                      </a:pPr>
                      <a:r>
                        <a:rPr lang="en-GB" sz="900" spc="-10">
                          <a:effectLst/>
                          <a:latin typeface="FrankfurtGothic"/>
                          <a:ea typeface="Times New Roman" panose="02020603050405020304" pitchFamily="18" charset="0"/>
                          <a:cs typeface="Times New Roman" panose="02020603050405020304" pitchFamily="18" charset="0"/>
                        </a:rPr>
                        <a:t>7</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nchor="ctr">
                    <a:lnL>
                      <a:noFill/>
                    </a:lnL>
                    <a:lnR>
                      <a:noFill/>
                    </a:lnR>
                    <a:lnT>
                      <a:noFill/>
                    </a:lnT>
                    <a:lnB>
                      <a:noFill/>
                    </a:lnB>
                  </a:tcPr>
                </a:tc>
                <a:tc>
                  <a:txBody>
                    <a:bodyPr/>
                    <a:lstStyle/>
                    <a:p>
                      <a:pPr algn="ctr"/>
                      <a:r>
                        <a:rPr lang="en-GB" sz="900" spc="-10">
                          <a:effectLst/>
                          <a:latin typeface="FrankfurtGothic"/>
                          <a:ea typeface="Times New Roman" panose="02020603050405020304" pitchFamily="18" charset="0"/>
                          <a:cs typeface="Times New Roman" panose="02020603050405020304" pitchFamily="18" charset="0"/>
                        </a:rPr>
                        <a:t>100</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nchor="ctr">
                    <a:lnL>
                      <a:noFill/>
                    </a:lnL>
                    <a:lnR>
                      <a:noFill/>
                    </a:lnR>
                    <a:lnT>
                      <a:noFill/>
                    </a:lnT>
                    <a:lnB>
                      <a:noFill/>
                    </a:lnB>
                  </a:tcPr>
                </a:tc>
                <a:extLst>
                  <a:ext uri="{0D108BD9-81ED-4DB2-BD59-A6C34878D82A}">
                    <a16:rowId xmlns:a16="http://schemas.microsoft.com/office/drawing/2014/main" val="4135622571"/>
                  </a:ext>
                </a:extLst>
              </a:tr>
              <a:tr h="0">
                <a:tc>
                  <a:txBody>
                    <a:bodyPr/>
                    <a:lstStyle/>
                    <a:p>
                      <a:r>
                        <a:rPr lang="en-GB" sz="900" spc="-10">
                          <a:effectLst/>
                          <a:latin typeface="FrankfurtGothic"/>
                          <a:ea typeface="Times New Roman" panose="02020603050405020304" pitchFamily="18" charset="0"/>
                          <a:cs typeface="Times New Roman" panose="02020603050405020304" pitchFamily="18" charset="0"/>
                        </a:rPr>
                        <a:t>Finland</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nchor="ctr">
                    <a:lnL>
                      <a:noFill/>
                    </a:lnL>
                    <a:lnR>
                      <a:noFill/>
                    </a:lnR>
                    <a:lnT>
                      <a:noFill/>
                    </a:lnT>
                    <a:lnB>
                      <a:noFill/>
                    </a:lnB>
                  </a:tcPr>
                </a:tc>
                <a:tc>
                  <a:txBody>
                    <a:bodyPr/>
                    <a:lstStyle/>
                    <a:p>
                      <a:pPr>
                        <a:tabLst>
                          <a:tab pos="316865" algn="dec"/>
                        </a:tabLst>
                      </a:pPr>
                      <a:r>
                        <a:rPr lang="en-GB" sz="900" spc="-10">
                          <a:effectLst/>
                          <a:latin typeface="FrankfurtGothic"/>
                          <a:ea typeface="Times New Roman" panose="02020603050405020304" pitchFamily="18" charset="0"/>
                          <a:cs typeface="Times New Roman" panose="02020603050405020304" pitchFamily="18" charset="0"/>
                        </a:rPr>
                        <a:t>4</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nchor="ctr">
                    <a:lnL>
                      <a:noFill/>
                    </a:lnL>
                    <a:lnR>
                      <a:noFill/>
                    </a:lnR>
                    <a:lnT>
                      <a:noFill/>
                    </a:lnT>
                    <a:lnB>
                      <a:noFill/>
                    </a:lnB>
                  </a:tcPr>
                </a:tc>
                <a:tc>
                  <a:txBody>
                    <a:bodyPr/>
                    <a:lstStyle/>
                    <a:p>
                      <a:pPr>
                        <a:tabLst>
                          <a:tab pos="316865" algn="dec"/>
                        </a:tabLst>
                      </a:pPr>
                      <a:r>
                        <a:rPr lang="en-GB" sz="900" spc="-10">
                          <a:effectLst/>
                          <a:latin typeface="FrankfurtGothic"/>
                          <a:ea typeface="Times New Roman" panose="02020603050405020304" pitchFamily="18" charset="0"/>
                          <a:cs typeface="Times New Roman" panose="02020603050405020304" pitchFamily="18" charset="0"/>
                        </a:rPr>
                        <a:t>33</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nchor="ctr">
                    <a:lnL>
                      <a:noFill/>
                    </a:lnL>
                    <a:lnR>
                      <a:noFill/>
                    </a:lnR>
                    <a:lnT>
                      <a:noFill/>
                    </a:lnT>
                    <a:lnB>
                      <a:noFill/>
                    </a:lnB>
                  </a:tcPr>
                </a:tc>
                <a:tc>
                  <a:txBody>
                    <a:bodyPr/>
                    <a:lstStyle/>
                    <a:p>
                      <a:pPr>
                        <a:tabLst>
                          <a:tab pos="316865" algn="dec"/>
                        </a:tabLst>
                      </a:pPr>
                      <a:r>
                        <a:rPr lang="en-GB" sz="900" spc="-10">
                          <a:effectLst/>
                          <a:latin typeface="FrankfurtGothic"/>
                          <a:ea typeface="Times New Roman" panose="02020603050405020304" pitchFamily="18" charset="0"/>
                          <a:cs typeface="Times New Roman" panose="02020603050405020304" pitchFamily="18" charset="0"/>
                        </a:rPr>
                        <a:t>33</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nchor="ctr">
                    <a:lnL>
                      <a:noFill/>
                    </a:lnL>
                    <a:lnR>
                      <a:noFill/>
                    </a:lnR>
                    <a:lnT>
                      <a:noFill/>
                    </a:lnT>
                    <a:lnB>
                      <a:noFill/>
                    </a:lnB>
                  </a:tcPr>
                </a:tc>
                <a:tc>
                  <a:txBody>
                    <a:bodyPr/>
                    <a:lstStyle/>
                    <a:p>
                      <a:pPr>
                        <a:tabLst>
                          <a:tab pos="316865" algn="dec"/>
                        </a:tabLst>
                      </a:pPr>
                      <a:r>
                        <a:rPr lang="en-GB" sz="900" spc="-10">
                          <a:effectLst/>
                          <a:latin typeface="FrankfurtGothic"/>
                          <a:ea typeface="Times New Roman" panose="02020603050405020304" pitchFamily="18" charset="0"/>
                          <a:cs typeface="Times New Roman" panose="02020603050405020304" pitchFamily="18" charset="0"/>
                        </a:rPr>
                        <a:t>20</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nchor="ctr">
                    <a:lnL>
                      <a:noFill/>
                    </a:lnL>
                    <a:lnR>
                      <a:noFill/>
                    </a:lnR>
                    <a:lnT>
                      <a:noFill/>
                    </a:lnT>
                    <a:lnB>
                      <a:noFill/>
                    </a:lnB>
                  </a:tcPr>
                </a:tc>
                <a:tc>
                  <a:txBody>
                    <a:bodyPr/>
                    <a:lstStyle/>
                    <a:p>
                      <a:pPr>
                        <a:tabLst>
                          <a:tab pos="316865" algn="dec"/>
                        </a:tabLst>
                      </a:pPr>
                      <a:r>
                        <a:rPr lang="en-GB" sz="900" spc="-10">
                          <a:effectLst/>
                          <a:latin typeface="FrankfurtGothic"/>
                          <a:ea typeface="Times New Roman" panose="02020603050405020304" pitchFamily="18" charset="0"/>
                          <a:cs typeface="Times New Roman" panose="02020603050405020304" pitchFamily="18" charset="0"/>
                        </a:rPr>
                        <a:t>10</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nchor="ctr">
                    <a:lnL>
                      <a:noFill/>
                    </a:lnL>
                    <a:lnR>
                      <a:noFill/>
                    </a:lnR>
                    <a:lnT>
                      <a:noFill/>
                    </a:lnT>
                    <a:lnB>
                      <a:noFill/>
                    </a:lnB>
                  </a:tcPr>
                </a:tc>
                <a:tc>
                  <a:txBody>
                    <a:bodyPr/>
                    <a:lstStyle/>
                    <a:p>
                      <a:pPr algn="ctr"/>
                      <a:r>
                        <a:rPr lang="en-GB" sz="900" spc="-10">
                          <a:effectLst/>
                          <a:latin typeface="FrankfurtGothic"/>
                          <a:ea typeface="Times New Roman" panose="02020603050405020304" pitchFamily="18" charset="0"/>
                          <a:cs typeface="Times New Roman" panose="02020603050405020304" pitchFamily="18" charset="0"/>
                        </a:rPr>
                        <a:t>100</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nchor="ctr">
                    <a:lnL>
                      <a:noFill/>
                    </a:lnL>
                    <a:lnR>
                      <a:noFill/>
                    </a:lnR>
                    <a:lnT>
                      <a:noFill/>
                    </a:lnT>
                    <a:lnB>
                      <a:noFill/>
                    </a:lnB>
                  </a:tcPr>
                </a:tc>
                <a:extLst>
                  <a:ext uri="{0D108BD9-81ED-4DB2-BD59-A6C34878D82A}">
                    <a16:rowId xmlns:a16="http://schemas.microsoft.com/office/drawing/2014/main" val="689062561"/>
                  </a:ext>
                </a:extLst>
              </a:tr>
              <a:tr h="0">
                <a:tc>
                  <a:txBody>
                    <a:bodyPr/>
                    <a:lstStyle/>
                    <a:p>
                      <a:r>
                        <a:rPr lang="en-GB" sz="900" spc="-10">
                          <a:effectLst/>
                          <a:latin typeface="FrankfurtGothic"/>
                          <a:ea typeface="Times New Roman" panose="02020603050405020304" pitchFamily="18" charset="0"/>
                          <a:cs typeface="Times New Roman" panose="02020603050405020304" pitchFamily="18" charset="0"/>
                        </a:rPr>
                        <a:t>Sweden</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nchor="ctr">
                    <a:lnL>
                      <a:noFill/>
                    </a:lnL>
                    <a:lnR>
                      <a:noFill/>
                    </a:lnR>
                    <a:lnT>
                      <a:noFill/>
                    </a:lnT>
                    <a:lnB>
                      <a:noFill/>
                    </a:lnB>
                  </a:tcPr>
                </a:tc>
                <a:tc>
                  <a:txBody>
                    <a:bodyPr/>
                    <a:lstStyle/>
                    <a:p>
                      <a:pPr>
                        <a:tabLst>
                          <a:tab pos="316865" algn="dec"/>
                        </a:tabLst>
                      </a:pPr>
                      <a:r>
                        <a:rPr lang="en-GB" sz="900" spc="-10">
                          <a:effectLst/>
                          <a:latin typeface="FrankfurtGothic"/>
                          <a:ea typeface="Times New Roman" panose="02020603050405020304" pitchFamily="18" charset="0"/>
                          <a:cs typeface="Times New Roman" panose="02020603050405020304" pitchFamily="18" charset="0"/>
                        </a:rPr>
                        <a:t>11</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nchor="ctr">
                    <a:lnL>
                      <a:noFill/>
                    </a:lnL>
                    <a:lnR>
                      <a:noFill/>
                    </a:lnR>
                    <a:lnT>
                      <a:noFill/>
                    </a:lnT>
                    <a:lnB>
                      <a:noFill/>
                    </a:lnB>
                  </a:tcPr>
                </a:tc>
                <a:tc>
                  <a:txBody>
                    <a:bodyPr/>
                    <a:lstStyle/>
                    <a:p>
                      <a:pPr>
                        <a:tabLst>
                          <a:tab pos="316865" algn="dec"/>
                        </a:tabLst>
                      </a:pPr>
                      <a:r>
                        <a:rPr lang="en-GB" sz="900" spc="-10">
                          <a:effectLst/>
                          <a:latin typeface="FrankfurtGothic"/>
                          <a:ea typeface="Times New Roman" panose="02020603050405020304" pitchFamily="18" charset="0"/>
                          <a:cs typeface="Times New Roman" panose="02020603050405020304" pitchFamily="18" charset="0"/>
                        </a:rPr>
                        <a:t>46</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nchor="ctr">
                    <a:lnL>
                      <a:noFill/>
                    </a:lnL>
                    <a:lnR>
                      <a:noFill/>
                    </a:lnR>
                    <a:lnT>
                      <a:noFill/>
                    </a:lnT>
                    <a:lnB>
                      <a:noFill/>
                    </a:lnB>
                  </a:tcPr>
                </a:tc>
                <a:tc>
                  <a:txBody>
                    <a:bodyPr/>
                    <a:lstStyle/>
                    <a:p>
                      <a:pPr>
                        <a:tabLst>
                          <a:tab pos="316865" algn="dec"/>
                        </a:tabLst>
                      </a:pPr>
                      <a:r>
                        <a:rPr lang="en-GB" sz="900" spc="-10">
                          <a:effectLst/>
                          <a:latin typeface="FrankfurtGothic"/>
                          <a:ea typeface="Times New Roman" panose="02020603050405020304" pitchFamily="18" charset="0"/>
                          <a:cs typeface="Times New Roman" panose="02020603050405020304" pitchFamily="18" charset="0"/>
                        </a:rPr>
                        <a:t>19</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nchor="ctr">
                    <a:lnL>
                      <a:noFill/>
                    </a:lnL>
                    <a:lnR>
                      <a:noFill/>
                    </a:lnR>
                    <a:lnT>
                      <a:noFill/>
                    </a:lnT>
                    <a:lnB>
                      <a:noFill/>
                    </a:lnB>
                  </a:tcPr>
                </a:tc>
                <a:tc>
                  <a:txBody>
                    <a:bodyPr/>
                    <a:lstStyle/>
                    <a:p>
                      <a:pPr>
                        <a:tabLst>
                          <a:tab pos="316865" algn="dec"/>
                        </a:tabLst>
                      </a:pPr>
                      <a:r>
                        <a:rPr lang="en-GB" sz="900" spc="-10">
                          <a:effectLst/>
                          <a:latin typeface="FrankfurtGothic"/>
                          <a:ea typeface="Times New Roman" panose="02020603050405020304" pitchFamily="18" charset="0"/>
                          <a:cs typeface="Times New Roman" panose="02020603050405020304" pitchFamily="18" charset="0"/>
                        </a:rPr>
                        <a:t>12</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nchor="ctr">
                    <a:lnL>
                      <a:noFill/>
                    </a:lnL>
                    <a:lnR>
                      <a:noFill/>
                    </a:lnR>
                    <a:lnT>
                      <a:noFill/>
                    </a:lnT>
                    <a:lnB>
                      <a:noFill/>
                    </a:lnB>
                  </a:tcPr>
                </a:tc>
                <a:tc>
                  <a:txBody>
                    <a:bodyPr/>
                    <a:lstStyle/>
                    <a:p>
                      <a:pPr>
                        <a:tabLst>
                          <a:tab pos="316865" algn="dec"/>
                        </a:tabLst>
                      </a:pPr>
                      <a:r>
                        <a:rPr lang="en-GB" sz="900" spc="-10">
                          <a:effectLst/>
                          <a:latin typeface="FrankfurtGothic"/>
                          <a:ea typeface="Times New Roman" panose="02020603050405020304" pitchFamily="18" charset="0"/>
                          <a:cs typeface="Times New Roman" panose="02020603050405020304" pitchFamily="18" charset="0"/>
                        </a:rPr>
                        <a:t>13</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nchor="ctr">
                    <a:lnL>
                      <a:noFill/>
                    </a:lnL>
                    <a:lnR>
                      <a:noFill/>
                    </a:lnR>
                    <a:lnT>
                      <a:noFill/>
                    </a:lnT>
                    <a:lnB>
                      <a:noFill/>
                    </a:lnB>
                  </a:tcPr>
                </a:tc>
                <a:tc>
                  <a:txBody>
                    <a:bodyPr/>
                    <a:lstStyle/>
                    <a:p>
                      <a:pPr algn="ctr"/>
                      <a:r>
                        <a:rPr lang="en-GB" sz="900" spc="-10">
                          <a:effectLst/>
                          <a:latin typeface="FrankfurtGothic"/>
                          <a:ea typeface="Times New Roman" panose="02020603050405020304" pitchFamily="18" charset="0"/>
                          <a:cs typeface="Times New Roman" panose="02020603050405020304" pitchFamily="18" charset="0"/>
                        </a:rPr>
                        <a:t>100</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nchor="ctr">
                    <a:lnL>
                      <a:noFill/>
                    </a:lnL>
                    <a:lnR>
                      <a:noFill/>
                    </a:lnR>
                    <a:lnT>
                      <a:noFill/>
                    </a:lnT>
                    <a:lnB>
                      <a:noFill/>
                    </a:lnB>
                  </a:tcPr>
                </a:tc>
                <a:extLst>
                  <a:ext uri="{0D108BD9-81ED-4DB2-BD59-A6C34878D82A}">
                    <a16:rowId xmlns:a16="http://schemas.microsoft.com/office/drawing/2014/main" val="2769106470"/>
                  </a:ext>
                </a:extLst>
              </a:tr>
              <a:tr h="0">
                <a:tc>
                  <a:txBody>
                    <a:bodyPr/>
                    <a:lstStyle/>
                    <a:p>
                      <a:r>
                        <a:rPr lang="en-GB" sz="900" spc="-10">
                          <a:effectLst/>
                          <a:latin typeface="FrankfurtGothic"/>
                          <a:ea typeface="Times New Roman" panose="02020603050405020304" pitchFamily="18" charset="0"/>
                          <a:cs typeface="Times New Roman" panose="02020603050405020304" pitchFamily="18" charset="0"/>
                        </a:rPr>
                        <a:t>EU (28)</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nchor="ctr">
                    <a:lnL>
                      <a:noFill/>
                    </a:lnL>
                    <a:lnR>
                      <a:noFill/>
                    </a:lnR>
                    <a:lnT>
                      <a:noFill/>
                    </a:lnT>
                    <a:lnB w="12700" cap="flat" cmpd="sng" algn="ctr">
                      <a:solidFill>
                        <a:srgbClr val="7F9C90"/>
                      </a:solidFill>
                      <a:prstDash val="solid"/>
                      <a:round/>
                      <a:headEnd type="none" w="med" len="med"/>
                      <a:tailEnd type="none" w="med" len="med"/>
                    </a:lnB>
                  </a:tcPr>
                </a:tc>
                <a:tc>
                  <a:txBody>
                    <a:bodyPr/>
                    <a:lstStyle/>
                    <a:p>
                      <a:pPr>
                        <a:tabLst>
                          <a:tab pos="316865" algn="dec"/>
                        </a:tabLst>
                      </a:pPr>
                      <a:r>
                        <a:rPr lang="en-GB" sz="900" spc="-10">
                          <a:effectLst/>
                          <a:latin typeface="FrankfurtGothic"/>
                          <a:ea typeface="Times New Roman" panose="02020603050405020304" pitchFamily="18" charset="0"/>
                          <a:cs typeface="Times New Roman" panose="02020603050405020304" pitchFamily="18" charset="0"/>
                        </a:rPr>
                        <a:t>66</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nchor="ctr">
                    <a:lnL>
                      <a:noFill/>
                    </a:lnL>
                    <a:lnR>
                      <a:noFill/>
                    </a:lnR>
                    <a:lnT>
                      <a:noFill/>
                    </a:lnT>
                    <a:lnB w="12700" cap="flat" cmpd="sng" algn="ctr">
                      <a:solidFill>
                        <a:srgbClr val="7F9C90"/>
                      </a:solidFill>
                      <a:prstDash val="solid"/>
                      <a:round/>
                      <a:headEnd type="none" w="med" len="med"/>
                      <a:tailEnd type="none" w="med" len="med"/>
                    </a:lnB>
                  </a:tcPr>
                </a:tc>
                <a:tc>
                  <a:txBody>
                    <a:bodyPr/>
                    <a:lstStyle/>
                    <a:p>
                      <a:pPr>
                        <a:tabLst>
                          <a:tab pos="316865" algn="dec"/>
                        </a:tabLst>
                      </a:pPr>
                      <a:r>
                        <a:rPr lang="en-GB" sz="900" spc="-10">
                          <a:effectLst/>
                          <a:latin typeface="FrankfurtGothic"/>
                          <a:ea typeface="Times New Roman" panose="02020603050405020304" pitchFamily="18" charset="0"/>
                          <a:cs typeface="Times New Roman" panose="02020603050405020304" pitchFamily="18" charset="0"/>
                        </a:rPr>
                        <a:t>20</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nchor="ctr">
                    <a:lnL>
                      <a:noFill/>
                    </a:lnL>
                    <a:lnR>
                      <a:noFill/>
                    </a:lnR>
                    <a:lnT>
                      <a:noFill/>
                    </a:lnT>
                    <a:lnB w="12700" cap="flat" cmpd="sng" algn="ctr">
                      <a:solidFill>
                        <a:srgbClr val="7F9C90"/>
                      </a:solidFill>
                      <a:prstDash val="solid"/>
                      <a:round/>
                      <a:headEnd type="none" w="med" len="med"/>
                      <a:tailEnd type="none" w="med" len="med"/>
                    </a:lnB>
                  </a:tcPr>
                </a:tc>
                <a:tc>
                  <a:txBody>
                    <a:bodyPr/>
                    <a:lstStyle/>
                    <a:p>
                      <a:pPr>
                        <a:tabLst>
                          <a:tab pos="316865" algn="dec"/>
                        </a:tabLst>
                      </a:pPr>
                      <a:r>
                        <a:rPr lang="en-GB" sz="900" spc="-10">
                          <a:effectLst/>
                          <a:latin typeface="FrankfurtGothic"/>
                          <a:ea typeface="Times New Roman" panose="02020603050405020304" pitchFamily="18" charset="0"/>
                          <a:cs typeface="Times New Roman" panose="02020603050405020304" pitchFamily="18" charset="0"/>
                        </a:rPr>
                        <a:t>7</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nchor="ctr">
                    <a:lnL>
                      <a:noFill/>
                    </a:lnL>
                    <a:lnR>
                      <a:noFill/>
                    </a:lnR>
                    <a:lnT>
                      <a:noFill/>
                    </a:lnT>
                    <a:lnB w="12700" cap="flat" cmpd="sng" algn="ctr">
                      <a:solidFill>
                        <a:srgbClr val="7F9C90"/>
                      </a:solidFill>
                      <a:prstDash val="solid"/>
                      <a:round/>
                      <a:headEnd type="none" w="med" len="med"/>
                      <a:tailEnd type="none" w="med" len="med"/>
                    </a:lnB>
                  </a:tcPr>
                </a:tc>
                <a:tc>
                  <a:txBody>
                    <a:bodyPr/>
                    <a:lstStyle/>
                    <a:p>
                      <a:pPr>
                        <a:tabLst>
                          <a:tab pos="316865" algn="dec"/>
                        </a:tabLst>
                      </a:pPr>
                      <a:r>
                        <a:rPr lang="en-GB" sz="900" spc="-10">
                          <a:effectLst/>
                          <a:latin typeface="FrankfurtGothic"/>
                          <a:ea typeface="Times New Roman" panose="02020603050405020304" pitchFamily="18" charset="0"/>
                          <a:cs typeface="Times New Roman" panose="02020603050405020304" pitchFamily="18" charset="0"/>
                        </a:rPr>
                        <a:t>4</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nchor="ctr">
                    <a:lnL>
                      <a:noFill/>
                    </a:lnL>
                    <a:lnR>
                      <a:noFill/>
                    </a:lnR>
                    <a:lnT>
                      <a:noFill/>
                    </a:lnT>
                    <a:lnB w="12700" cap="flat" cmpd="sng" algn="ctr">
                      <a:solidFill>
                        <a:srgbClr val="7F9C90"/>
                      </a:solidFill>
                      <a:prstDash val="solid"/>
                      <a:round/>
                      <a:headEnd type="none" w="med" len="med"/>
                      <a:tailEnd type="none" w="med" len="med"/>
                    </a:lnB>
                  </a:tcPr>
                </a:tc>
                <a:tc>
                  <a:txBody>
                    <a:bodyPr/>
                    <a:lstStyle/>
                    <a:p>
                      <a:pPr>
                        <a:tabLst>
                          <a:tab pos="316865" algn="dec"/>
                        </a:tabLst>
                      </a:pPr>
                      <a:r>
                        <a:rPr lang="en-GB" sz="900" spc="-10">
                          <a:effectLst/>
                          <a:latin typeface="FrankfurtGothic"/>
                          <a:ea typeface="Times New Roman" panose="02020603050405020304" pitchFamily="18" charset="0"/>
                          <a:cs typeface="Times New Roman" panose="02020603050405020304" pitchFamily="18" charset="0"/>
                        </a:rPr>
                        <a:t>3</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nchor="ctr">
                    <a:lnL>
                      <a:noFill/>
                    </a:lnL>
                    <a:lnR>
                      <a:noFill/>
                    </a:lnR>
                    <a:lnT>
                      <a:noFill/>
                    </a:lnT>
                    <a:lnB w="12700" cap="flat" cmpd="sng" algn="ctr">
                      <a:solidFill>
                        <a:srgbClr val="7F9C90"/>
                      </a:solidFill>
                      <a:prstDash val="solid"/>
                      <a:round/>
                      <a:headEnd type="none" w="med" len="med"/>
                      <a:tailEnd type="none" w="med" len="med"/>
                    </a:lnB>
                  </a:tcPr>
                </a:tc>
                <a:tc>
                  <a:txBody>
                    <a:bodyPr/>
                    <a:lstStyle/>
                    <a:p>
                      <a:pPr algn="ctr"/>
                      <a:r>
                        <a:rPr lang="en-GB" sz="900" spc="-10" dirty="0">
                          <a:effectLst/>
                          <a:latin typeface="FrankfurtGothic"/>
                          <a:ea typeface="Times New Roman" panose="02020603050405020304" pitchFamily="18" charset="0"/>
                          <a:cs typeface="Times New Roman" panose="02020603050405020304" pitchFamily="18" charset="0"/>
                        </a:rPr>
                        <a:t>100</a:t>
                      </a:r>
                      <a:endParaRPr lang="da-DK" sz="900" spc="-10" dirty="0">
                        <a:effectLst/>
                        <a:latin typeface="FrankfurtGothic"/>
                        <a:ea typeface="Times New Roman" panose="02020603050405020304" pitchFamily="18" charset="0"/>
                        <a:cs typeface="Times New Roman" panose="02020603050405020304" pitchFamily="18" charset="0"/>
                      </a:endParaRPr>
                    </a:p>
                  </a:txBody>
                  <a:tcPr marL="43180" marR="43180" marT="0" marB="0" anchor="ctr">
                    <a:lnL>
                      <a:noFill/>
                    </a:lnL>
                    <a:lnR>
                      <a:noFill/>
                    </a:lnR>
                    <a:lnT>
                      <a:noFill/>
                    </a:lnT>
                    <a:lnB w="12700" cap="flat" cmpd="sng" algn="ctr">
                      <a:solidFill>
                        <a:srgbClr val="7F9C90"/>
                      </a:solidFill>
                      <a:prstDash val="solid"/>
                      <a:round/>
                      <a:headEnd type="none" w="med" len="med"/>
                      <a:tailEnd type="none" w="med" len="med"/>
                    </a:lnB>
                  </a:tcPr>
                </a:tc>
                <a:extLst>
                  <a:ext uri="{0D108BD9-81ED-4DB2-BD59-A6C34878D82A}">
                    <a16:rowId xmlns:a16="http://schemas.microsoft.com/office/drawing/2014/main" val="2497583481"/>
                  </a:ext>
                </a:extLst>
              </a:tr>
            </a:tbl>
          </a:graphicData>
        </a:graphic>
      </p:graphicFrame>
      <p:sp>
        <p:nvSpPr>
          <p:cNvPr id="10" name="Tekstfelt 9">
            <a:extLst>
              <a:ext uri="{FF2B5EF4-FFF2-40B4-BE49-F238E27FC236}">
                <a16:creationId xmlns:a16="http://schemas.microsoft.com/office/drawing/2014/main" id="{4FE21FB1-F026-4031-A062-19AE73B39CE5}"/>
              </a:ext>
            </a:extLst>
          </p:cNvPr>
          <p:cNvSpPr txBox="1"/>
          <p:nvPr/>
        </p:nvSpPr>
        <p:spPr>
          <a:xfrm>
            <a:off x="3655115" y="2330583"/>
            <a:ext cx="6097656" cy="246221"/>
          </a:xfrm>
          <a:prstGeom prst="rect">
            <a:avLst/>
          </a:prstGeom>
          <a:noFill/>
        </p:spPr>
        <p:txBody>
          <a:bodyPr wrap="square">
            <a:spAutoFit/>
          </a:bodyPr>
          <a:lstStyle/>
          <a:p>
            <a:r>
              <a:rPr lang="en-GB" sz="1000" spc="-10" dirty="0">
                <a:effectLst/>
                <a:latin typeface="Times New Roman" panose="02020603050405020304" pitchFamily="18" charset="0"/>
                <a:ea typeface="Times New Roman" panose="02020603050405020304" pitchFamily="18" charset="0"/>
                <a:cs typeface="Times New Roman" panose="02020603050405020304" pitchFamily="18" charset="0"/>
              </a:rPr>
              <a:t>Table 8.3: Farm holdings by size of area in selected small EU countries and EU (28), 2016, %</a:t>
            </a:r>
            <a:endParaRPr lang="da-DK" sz="1000" dirty="0">
              <a:latin typeface="Times New Roman" panose="02020603050405020304" pitchFamily="18" charset="0"/>
              <a:cs typeface="Times New Roman" panose="02020603050405020304" pitchFamily="18" charset="0"/>
            </a:endParaRPr>
          </a:p>
        </p:txBody>
      </p:sp>
      <p:sp>
        <p:nvSpPr>
          <p:cNvPr id="12" name="Tekstfelt 11">
            <a:extLst>
              <a:ext uri="{FF2B5EF4-FFF2-40B4-BE49-F238E27FC236}">
                <a16:creationId xmlns:a16="http://schemas.microsoft.com/office/drawing/2014/main" id="{67546667-1212-4213-9518-AF12B340B838}"/>
              </a:ext>
            </a:extLst>
          </p:cNvPr>
          <p:cNvSpPr txBox="1"/>
          <p:nvPr/>
        </p:nvSpPr>
        <p:spPr>
          <a:xfrm>
            <a:off x="3655115" y="3830744"/>
            <a:ext cx="6097656" cy="276999"/>
          </a:xfrm>
          <a:prstGeom prst="rect">
            <a:avLst/>
          </a:prstGeom>
          <a:noFill/>
        </p:spPr>
        <p:txBody>
          <a:bodyPr wrap="square">
            <a:spAutoFit/>
          </a:bodyPr>
          <a:lstStyle/>
          <a:p>
            <a:pPr>
              <a:spcBef>
                <a:spcPts val="200"/>
              </a:spcBef>
              <a:spcAft>
                <a:spcPts val="1450"/>
              </a:spcAft>
            </a:pPr>
            <a:r>
              <a:rPr lang="en-GB" sz="1200" spc="-10" dirty="0">
                <a:effectLst/>
                <a:latin typeface="Times New Roman" panose="02020603050405020304" pitchFamily="18" charset="0"/>
                <a:ea typeface="Times New Roman" panose="02020603050405020304" pitchFamily="18" charset="0"/>
                <a:cs typeface="Times New Roman" panose="02020603050405020304" pitchFamily="18" charset="0"/>
              </a:rPr>
              <a:t>Source: </a:t>
            </a:r>
            <a:r>
              <a:rPr lang="en-GB" sz="1200" u="none" strike="noStrike" spc="-10" dirty="0">
                <a:effectLst/>
                <a:latin typeface="Times New Roman" panose="02020603050405020304" pitchFamily="18" charset="0"/>
                <a:ea typeface="Times New Roman" panose="02020603050405020304" pitchFamily="18" charset="0"/>
                <a:cs typeface="Times New Roman" panose="02020603050405020304" pitchFamily="18" charset="0"/>
                <a:hlinkClick r:id="rId2"/>
              </a:rPr>
              <a:t>www.ec.europa.eu/eurostat.</a:t>
            </a:r>
            <a:endParaRPr lang="da-DK" sz="1200" spc="-1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3" name="Titel 1">
            <a:extLst>
              <a:ext uri="{FF2B5EF4-FFF2-40B4-BE49-F238E27FC236}">
                <a16:creationId xmlns:a16="http://schemas.microsoft.com/office/drawing/2014/main" id="{7441C6E0-FE53-48AA-9A15-129583A1FC32}"/>
              </a:ext>
            </a:extLst>
          </p:cNvPr>
          <p:cNvSpPr txBox="1">
            <a:spLocks/>
          </p:cNvSpPr>
          <p:nvPr/>
        </p:nvSpPr>
        <p:spPr>
          <a:xfrm>
            <a:off x="414455" y="246043"/>
            <a:ext cx="1808216" cy="89138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sz="2000" b="1" dirty="0" err="1">
                <a:latin typeface="Times New Roman" panose="02020603050405020304" pitchFamily="18" charset="0"/>
                <a:cs typeface="Times New Roman" panose="02020603050405020304" pitchFamily="18" charset="0"/>
              </a:rPr>
              <a:t>Table</a:t>
            </a:r>
            <a:r>
              <a:rPr lang="da-DK" sz="2000" b="1" dirty="0">
                <a:latin typeface="Times New Roman" panose="02020603050405020304" pitchFamily="18" charset="0"/>
                <a:cs typeface="Times New Roman" panose="02020603050405020304" pitchFamily="18" charset="0"/>
              </a:rPr>
              <a:t> 8.3</a:t>
            </a:r>
          </a:p>
        </p:txBody>
      </p:sp>
    </p:spTree>
    <p:extLst>
      <p:ext uri="{BB962C8B-B14F-4D97-AF65-F5344CB8AC3E}">
        <p14:creationId xmlns:p14="http://schemas.microsoft.com/office/powerpoint/2010/main" val="18929929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a:extLst>
              <a:ext uri="{FF2B5EF4-FFF2-40B4-BE49-F238E27FC236}">
                <a16:creationId xmlns:a16="http://schemas.microsoft.com/office/drawing/2014/main" id="{C014B92C-21A6-4C36-98F2-3132351AD4CA}"/>
              </a:ext>
            </a:extLst>
          </p:cNvPr>
          <p:cNvGraphicFramePr>
            <a:graphicFrameLocks noChangeAspect="1"/>
          </p:cNvGraphicFramePr>
          <p:nvPr>
            <p:extLst>
              <p:ext uri="{D42A27DB-BD31-4B8C-83A1-F6EECF244321}">
                <p14:modId xmlns:p14="http://schemas.microsoft.com/office/powerpoint/2010/main" val="3697241464"/>
              </p:ext>
            </p:extLst>
          </p:nvPr>
        </p:nvGraphicFramePr>
        <p:xfrm>
          <a:off x="4445413" y="2479470"/>
          <a:ext cx="6029583" cy="2132288"/>
        </p:xfrm>
        <a:graphic>
          <a:graphicData uri="http://schemas.openxmlformats.org/presentationml/2006/ole">
            <mc:AlternateContent xmlns:mc="http://schemas.openxmlformats.org/markup-compatibility/2006">
              <mc:Choice xmlns:v="urn:schemas-microsoft-com:vml" Requires="v">
                <p:oleObj spid="_x0000_s26628" name="Document" r:id="rId3" imgW="4691797" imgH="1658281" progId="Word.Document.12">
                  <p:embed/>
                </p:oleObj>
              </mc:Choice>
              <mc:Fallback>
                <p:oleObj name="Document" r:id="rId3" imgW="4691797" imgH="1658281" progId="Word.Document.12">
                  <p:embed/>
                  <p:pic>
                    <p:nvPicPr>
                      <p:cNvPr id="0" name=""/>
                      <p:cNvPicPr/>
                      <p:nvPr/>
                    </p:nvPicPr>
                    <p:blipFill>
                      <a:blip r:embed="rId4"/>
                      <a:stretch>
                        <a:fillRect/>
                      </a:stretch>
                    </p:blipFill>
                    <p:spPr>
                      <a:xfrm>
                        <a:off x="4445413" y="2479470"/>
                        <a:ext cx="6029583" cy="2132288"/>
                      </a:xfrm>
                      <a:prstGeom prst="rect">
                        <a:avLst/>
                      </a:prstGeom>
                    </p:spPr>
                  </p:pic>
                </p:oleObj>
              </mc:Fallback>
            </mc:AlternateContent>
          </a:graphicData>
        </a:graphic>
      </p:graphicFrame>
      <p:sp>
        <p:nvSpPr>
          <p:cNvPr id="5" name="Tekstfelt 4">
            <a:extLst>
              <a:ext uri="{FF2B5EF4-FFF2-40B4-BE49-F238E27FC236}">
                <a16:creationId xmlns:a16="http://schemas.microsoft.com/office/drawing/2014/main" id="{4D003533-51C1-4ACA-9A33-7616F6C12798}"/>
              </a:ext>
            </a:extLst>
          </p:cNvPr>
          <p:cNvSpPr txBox="1"/>
          <p:nvPr/>
        </p:nvSpPr>
        <p:spPr>
          <a:xfrm>
            <a:off x="4445413" y="2183553"/>
            <a:ext cx="6097656" cy="246221"/>
          </a:xfrm>
          <a:prstGeom prst="rect">
            <a:avLst/>
          </a:prstGeom>
          <a:noFill/>
        </p:spPr>
        <p:txBody>
          <a:bodyPr wrap="square">
            <a:spAutoFit/>
          </a:bodyPr>
          <a:lstStyle/>
          <a:p>
            <a:r>
              <a:rPr lang="en-GB" sz="1000" spc="-10" dirty="0">
                <a:effectLst/>
                <a:latin typeface="Times New Roman" panose="02020603050405020304" pitchFamily="18" charset="0"/>
                <a:ea typeface="Times New Roman" panose="02020603050405020304" pitchFamily="18" charset="0"/>
                <a:cs typeface="Times New Roman" panose="02020603050405020304" pitchFamily="18" charset="0"/>
              </a:rPr>
              <a:t>Table 8.4: Value of agricultural sales, average 2017-2019, %</a:t>
            </a:r>
            <a:endParaRPr lang="da-DK" sz="1000" dirty="0">
              <a:latin typeface="Times New Roman" panose="02020603050405020304" pitchFamily="18" charset="0"/>
              <a:cs typeface="Times New Roman" panose="02020603050405020304" pitchFamily="18" charset="0"/>
            </a:endParaRPr>
          </a:p>
        </p:txBody>
      </p:sp>
      <p:sp>
        <p:nvSpPr>
          <p:cNvPr id="7" name="Tekstfelt 6">
            <a:extLst>
              <a:ext uri="{FF2B5EF4-FFF2-40B4-BE49-F238E27FC236}">
                <a16:creationId xmlns:a16="http://schemas.microsoft.com/office/drawing/2014/main" id="{6E44AFEF-8B7D-4AAE-B862-9157CEAD1A06}"/>
              </a:ext>
            </a:extLst>
          </p:cNvPr>
          <p:cNvSpPr txBox="1"/>
          <p:nvPr/>
        </p:nvSpPr>
        <p:spPr>
          <a:xfrm>
            <a:off x="4445413" y="4308959"/>
            <a:ext cx="6097656" cy="276999"/>
          </a:xfrm>
          <a:prstGeom prst="rect">
            <a:avLst/>
          </a:prstGeom>
          <a:noFill/>
        </p:spPr>
        <p:txBody>
          <a:bodyPr wrap="square">
            <a:spAutoFit/>
          </a:bodyPr>
          <a:lstStyle/>
          <a:p>
            <a:pPr>
              <a:spcBef>
                <a:spcPts val="200"/>
              </a:spcBef>
              <a:spcAft>
                <a:spcPts val="1450"/>
              </a:spcAft>
            </a:pPr>
            <a:r>
              <a:rPr lang="en-GB" sz="1200" spc="-10" dirty="0">
                <a:effectLst/>
                <a:latin typeface="Times New Roman" panose="02020603050405020304" pitchFamily="18" charset="0"/>
                <a:ea typeface="Times New Roman" panose="02020603050405020304" pitchFamily="18" charset="0"/>
                <a:cs typeface="Times New Roman" panose="02020603050405020304" pitchFamily="18" charset="0"/>
              </a:rPr>
              <a:t>Source: Statistics Denmark: </a:t>
            </a:r>
            <a:r>
              <a:rPr lang="en-GB" sz="1200" u="none" strike="noStrike" spc="-10" dirty="0">
                <a:effectLst/>
                <a:latin typeface="Times New Roman" panose="02020603050405020304" pitchFamily="18" charset="0"/>
                <a:ea typeface="Times New Roman" panose="02020603050405020304" pitchFamily="18" charset="0"/>
                <a:cs typeface="Times New Roman" panose="02020603050405020304" pitchFamily="18" charset="0"/>
                <a:hlinkClick r:id="rId5"/>
              </a:rPr>
              <a:t>www.statistikbanken.dk.</a:t>
            </a:r>
            <a:endParaRPr lang="da-DK" sz="1200" spc="-1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Titel 1">
            <a:extLst>
              <a:ext uri="{FF2B5EF4-FFF2-40B4-BE49-F238E27FC236}">
                <a16:creationId xmlns:a16="http://schemas.microsoft.com/office/drawing/2014/main" id="{F8B51719-B60A-40A8-A2E5-E6758F4525D1}"/>
              </a:ext>
            </a:extLst>
          </p:cNvPr>
          <p:cNvSpPr txBox="1">
            <a:spLocks/>
          </p:cNvSpPr>
          <p:nvPr/>
        </p:nvSpPr>
        <p:spPr>
          <a:xfrm>
            <a:off x="414455" y="246043"/>
            <a:ext cx="1808216" cy="89138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sz="2000" b="1" dirty="0" err="1">
                <a:latin typeface="Times New Roman" panose="02020603050405020304" pitchFamily="18" charset="0"/>
                <a:cs typeface="Times New Roman" panose="02020603050405020304" pitchFamily="18" charset="0"/>
              </a:rPr>
              <a:t>Table</a:t>
            </a:r>
            <a:r>
              <a:rPr lang="da-DK" sz="2000" b="1" dirty="0">
                <a:latin typeface="Times New Roman" panose="02020603050405020304" pitchFamily="18" charset="0"/>
                <a:cs typeface="Times New Roman" panose="02020603050405020304" pitchFamily="18" charset="0"/>
              </a:rPr>
              <a:t> 8.4</a:t>
            </a:r>
          </a:p>
        </p:txBody>
      </p:sp>
    </p:spTree>
    <p:extLst>
      <p:ext uri="{BB962C8B-B14F-4D97-AF65-F5344CB8AC3E}">
        <p14:creationId xmlns:p14="http://schemas.microsoft.com/office/powerpoint/2010/main" val="14275165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lede 4">
            <a:extLst>
              <a:ext uri="{FF2B5EF4-FFF2-40B4-BE49-F238E27FC236}">
                <a16:creationId xmlns:a16="http://schemas.microsoft.com/office/drawing/2014/main" id="{065A4078-ABFB-4C79-9928-274B728EE257}"/>
              </a:ext>
            </a:extLst>
          </p:cNvPr>
          <p:cNvPicPr>
            <a:picLocks noChangeAspect="1"/>
          </p:cNvPicPr>
          <p:nvPr/>
        </p:nvPicPr>
        <p:blipFill>
          <a:blip r:embed="rId2"/>
          <a:stretch>
            <a:fillRect/>
          </a:stretch>
        </p:blipFill>
        <p:spPr>
          <a:xfrm>
            <a:off x="3070627" y="2447395"/>
            <a:ext cx="7940867" cy="1963210"/>
          </a:xfrm>
          <a:prstGeom prst="rect">
            <a:avLst/>
          </a:prstGeom>
        </p:spPr>
      </p:pic>
      <p:sp>
        <p:nvSpPr>
          <p:cNvPr id="7" name="Tekstfelt 6">
            <a:extLst>
              <a:ext uri="{FF2B5EF4-FFF2-40B4-BE49-F238E27FC236}">
                <a16:creationId xmlns:a16="http://schemas.microsoft.com/office/drawing/2014/main" id="{01CCDFBD-15A8-45AB-B970-A341971DD0AF}"/>
              </a:ext>
            </a:extLst>
          </p:cNvPr>
          <p:cNvSpPr txBox="1"/>
          <p:nvPr/>
        </p:nvSpPr>
        <p:spPr>
          <a:xfrm>
            <a:off x="3070627" y="2133272"/>
            <a:ext cx="6097656" cy="233397"/>
          </a:xfrm>
          <a:prstGeom prst="rect">
            <a:avLst/>
          </a:prstGeom>
          <a:noFill/>
        </p:spPr>
        <p:txBody>
          <a:bodyPr wrap="square">
            <a:spAutoFit/>
          </a:bodyPr>
          <a:lstStyle/>
          <a:p>
            <a:pPr algn="just">
              <a:lnSpc>
                <a:spcPts val="1100"/>
              </a:lnSpc>
              <a:spcAft>
                <a:spcPts val="600"/>
              </a:spcAft>
              <a:tabLst>
                <a:tab pos="161925" algn="l"/>
              </a:tabLst>
            </a:pPr>
            <a:r>
              <a:rPr lang="en-GB" sz="1000" spc="-10" dirty="0">
                <a:effectLst/>
                <a:latin typeface="Times New Roman" panose="02020603050405020304" pitchFamily="18" charset="0"/>
                <a:ea typeface="Times New Roman" panose="02020603050405020304" pitchFamily="18" charset="0"/>
                <a:cs typeface="Times New Roman" panose="02020603050405020304" pitchFamily="18" charset="0"/>
              </a:rPr>
              <a:t>Table 8.5: Current income on full-time holdings, thousand DKK per holding, 2008-2018</a:t>
            </a:r>
            <a:endParaRPr lang="da-DK" sz="1000" spc="-1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Tekstfelt 7">
            <a:extLst>
              <a:ext uri="{FF2B5EF4-FFF2-40B4-BE49-F238E27FC236}">
                <a16:creationId xmlns:a16="http://schemas.microsoft.com/office/drawing/2014/main" id="{3B034359-206F-47C2-84E6-415C6F12E393}"/>
              </a:ext>
            </a:extLst>
          </p:cNvPr>
          <p:cNvSpPr txBox="1"/>
          <p:nvPr/>
        </p:nvSpPr>
        <p:spPr>
          <a:xfrm>
            <a:off x="3070627" y="4051525"/>
            <a:ext cx="6097656" cy="276999"/>
          </a:xfrm>
          <a:prstGeom prst="rect">
            <a:avLst/>
          </a:prstGeom>
          <a:noFill/>
        </p:spPr>
        <p:txBody>
          <a:bodyPr wrap="square">
            <a:spAutoFit/>
          </a:bodyPr>
          <a:lstStyle/>
          <a:p>
            <a:pPr>
              <a:spcBef>
                <a:spcPts val="200"/>
              </a:spcBef>
              <a:spcAft>
                <a:spcPts val="1450"/>
              </a:spcAft>
            </a:pPr>
            <a:r>
              <a:rPr lang="en-GB" sz="1200" spc="-10" dirty="0">
                <a:effectLst/>
                <a:latin typeface="Times New Roman" panose="02020603050405020304" pitchFamily="18" charset="0"/>
                <a:ea typeface="Times New Roman" panose="02020603050405020304" pitchFamily="18" charset="0"/>
                <a:cs typeface="Times New Roman" panose="02020603050405020304" pitchFamily="18" charset="0"/>
              </a:rPr>
              <a:t>Source: Statistics Denmark: </a:t>
            </a:r>
            <a:r>
              <a:rPr lang="en-GB" sz="1200" u="none" strike="noStrike" spc="-1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a:rPr>
              <a:t>www.statistikbanken.dk</a:t>
            </a:r>
            <a:r>
              <a:rPr lang="en-GB" sz="1200" spc="-1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da-DK" sz="1200" spc="-1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Titel 1">
            <a:extLst>
              <a:ext uri="{FF2B5EF4-FFF2-40B4-BE49-F238E27FC236}">
                <a16:creationId xmlns:a16="http://schemas.microsoft.com/office/drawing/2014/main" id="{596AAE61-2F6A-42AB-806E-F7FE3CD974B7}"/>
              </a:ext>
            </a:extLst>
          </p:cNvPr>
          <p:cNvSpPr txBox="1">
            <a:spLocks/>
          </p:cNvSpPr>
          <p:nvPr/>
        </p:nvSpPr>
        <p:spPr>
          <a:xfrm>
            <a:off x="414455" y="246043"/>
            <a:ext cx="1808216" cy="89138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sz="2000" b="1" dirty="0" err="1">
                <a:latin typeface="Times New Roman" panose="02020603050405020304" pitchFamily="18" charset="0"/>
                <a:cs typeface="Times New Roman" panose="02020603050405020304" pitchFamily="18" charset="0"/>
              </a:rPr>
              <a:t>Table</a:t>
            </a:r>
            <a:r>
              <a:rPr lang="da-DK" sz="2000" b="1" dirty="0">
                <a:latin typeface="Times New Roman" panose="02020603050405020304" pitchFamily="18" charset="0"/>
                <a:cs typeface="Times New Roman" panose="02020603050405020304" pitchFamily="18" charset="0"/>
              </a:rPr>
              <a:t> 8.5</a:t>
            </a:r>
          </a:p>
        </p:txBody>
      </p:sp>
    </p:spTree>
    <p:extLst>
      <p:ext uri="{BB962C8B-B14F-4D97-AF65-F5344CB8AC3E}">
        <p14:creationId xmlns:p14="http://schemas.microsoft.com/office/powerpoint/2010/main" val="33749147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Tabel 1">
            <a:extLst>
              <a:ext uri="{FF2B5EF4-FFF2-40B4-BE49-F238E27FC236}">
                <a16:creationId xmlns:a16="http://schemas.microsoft.com/office/drawing/2014/main" id="{6A145192-41F3-449D-833F-CAB7E33E7232}"/>
              </a:ext>
            </a:extLst>
          </p:cNvPr>
          <p:cNvGraphicFramePr>
            <a:graphicFrameLocks noGrp="1"/>
          </p:cNvGraphicFramePr>
          <p:nvPr>
            <p:extLst>
              <p:ext uri="{D42A27DB-BD31-4B8C-83A1-F6EECF244321}">
                <p14:modId xmlns:p14="http://schemas.microsoft.com/office/powerpoint/2010/main" val="3708060242"/>
              </p:ext>
            </p:extLst>
          </p:nvPr>
        </p:nvGraphicFramePr>
        <p:xfrm>
          <a:off x="2049300" y="759369"/>
          <a:ext cx="8490963" cy="5339262"/>
        </p:xfrm>
        <a:graphic>
          <a:graphicData uri="http://schemas.openxmlformats.org/drawingml/2006/table">
            <a:tbl>
              <a:tblPr firstRow="1" firstCol="1" bandRow="1"/>
              <a:tblGrid>
                <a:gridCol w="4352914">
                  <a:extLst>
                    <a:ext uri="{9D8B030D-6E8A-4147-A177-3AD203B41FA5}">
                      <a16:colId xmlns:a16="http://schemas.microsoft.com/office/drawing/2014/main" val="2977094217"/>
                    </a:ext>
                  </a:extLst>
                </a:gridCol>
                <a:gridCol w="1030055">
                  <a:extLst>
                    <a:ext uri="{9D8B030D-6E8A-4147-A177-3AD203B41FA5}">
                      <a16:colId xmlns:a16="http://schemas.microsoft.com/office/drawing/2014/main" val="4202118864"/>
                    </a:ext>
                  </a:extLst>
                </a:gridCol>
                <a:gridCol w="1046816">
                  <a:extLst>
                    <a:ext uri="{9D8B030D-6E8A-4147-A177-3AD203B41FA5}">
                      <a16:colId xmlns:a16="http://schemas.microsoft.com/office/drawing/2014/main" val="2649028587"/>
                    </a:ext>
                  </a:extLst>
                </a:gridCol>
                <a:gridCol w="1030055">
                  <a:extLst>
                    <a:ext uri="{9D8B030D-6E8A-4147-A177-3AD203B41FA5}">
                      <a16:colId xmlns:a16="http://schemas.microsoft.com/office/drawing/2014/main" val="2607276145"/>
                    </a:ext>
                  </a:extLst>
                </a:gridCol>
                <a:gridCol w="1031123">
                  <a:extLst>
                    <a:ext uri="{9D8B030D-6E8A-4147-A177-3AD203B41FA5}">
                      <a16:colId xmlns:a16="http://schemas.microsoft.com/office/drawing/2014/main" val="649009792"/>
                    </a:ext>
                  </a:extLst>
                </a:gridCol>
              </a:tblGrid>
              <a:tr h="458665">
                <a:tc>
                  <a:txBody>
                    <a:bodyPr/>
                    <a:lstStyle/>
                    <a:p>
                      <a:pPr algn="l" fontAlgn="t">
                        <a:spcBef>
                          <a:spcPts val="0"/>
                        </a:spcBef>
                        <a:spcAft>
                          <a:spcPts val="0"/>
                        </a:spcAft>
                      </a:pPr>
                      <a:endParaRPr lang="da-DK" sz="3100" b="0" i="0" u="none" strike="noStrike">
                        <a:effectLst/>
                        <a:latin typeface="Arial" panose="020B0604020202020204" pitchFamily="34" charset="0"/>
                      </a:endParaRPr>
                    </a:p>
                  </a:txBody>
                  <a:tcPr marL="74554" marR="74554" marT="16446" marB="0">
                    <a:lnL>
                      <a:noFill/>
                    </a:lnL>
                    <a:lnR>
                      <a:noFill/>
                    </a:lnR>
                    <a:lnT w="12700" cap="flat" cmpd="sng" algn="ctr">
                      <a:solidFill>
                        <a:srgbClr val="7F9C90"/>
                      </a:solidFill>
                      <a:prstDash val="solid"/>
                      <a:round/>
                      <a:headEnd type="none" w="med" len="med"/>
                      <a:tailEnd type="none" w="med" len="med"/>
                    </a:lnT>
                    <a:lnB>
                      <a:noFill/>
                    </a:lnB>
                  </a:tcPr>
                </a:tc>
                <a:tc gridSpan="2">
                  <a:txBody>
                    <a:bodyPr/>
                    <a:lstStyle/>
                    <a:p>
                      <a:pPr algn="ctr" fontAlgn="t">
                        <a:spcBef>
                          <a:spcPts val="0"/>
                        </a:spcBef>
                        <a:spcAft>
                          <a:spcPts val="0"/>
                        </a:spcAft>
                      </a:pPr>
                      <a:r>
                        <a:rPr lang="en-GB" sz="1600" b="0" i="0" u="none" strike="noStrike" spc="-10">
                          <a:effectLst/>
                          <a:latin typeface="FrankfurtGothic"/>
                          <a:ea typeface="Times New Roman" panose="02020603050405020304" pitchFamily="18" charset="0"/>
                          <a:cs typeface="Times New Roman" panose="02020603050405020304" pitchFamily="18" charset="0"/>
                        </a:rPr>
                        <a:t>GVA</a:t>
                      </a:r>
                      <a:endParaRPr lang="en-GB" sz="3100" b="0" i="0" u="none" strike="noStrike">
                        <a:effectLst/>
                        <a:latin typeface="Arial" panose="020B0604020202020204" pitchFamily="34" charset="0"/>
                      </a:endParaRPr>
                    </a:p>
                  </a:txBody>
                  <a:tcPr marL="157879" marR="157879" marT="78939" marB="78939">
                    <a:lnL>
                      <a:noFill/>
                    </a:lnL>
                    <a:lnR>
                      <a:noFill/>
                    </a:lnR>
                    <a:lnT w="12700" cap="flat" cmpd="sng" algn="ctr">
                      <a:solidFill>
                        <a:srgbClr val="7F9C90"/>
                      </a:solidFill>
                      <a:prstDash val="solid"/>
                      <a:round/>
                      <a:headEnd type="none" w="med" len="med"/>
                      <a:tailEnd type="none" w="med" len="med"/>
                    </a:lnT>
                    <a:lnB>
                      <a:noFill/>
                    </a:lnB>
                  </a:tcPr>
                </a:tc>
                <a:tc hMerge="1">
                  <a:txBody>
                    <a:bodyPr/>
                    <a:lstStyle/>
                    <a:p>
                      <a:endParaRPr lang="da-DK"/>
                    </a:p>
                  </a:txBody>
                  <a:tcPr/>
                </a:tc>
                <a:tc gridSpan="2">
                  <a:txBody>
                    <a:bodyPr/>
                    <a:lstStyle/>
                    <a:p>
                      <a:pPr algn="ctr" fontAlgn="t">
                        <a:spcBef>
                          <a:spcPts val="0"/>
                        </a:spcBef>
                        <a:spcAft>
                          <a:spcPts val="0"/>
                        </a:spcAft>
                      </a:pPr>
                      <a:r>
                        <a:rPr lang="en-GB" sz="1600" b="0" i="0" u="none" strike="noStrike" spc="-10">
                          <a:effectLst/>
                          <a:latin typeface="FrankfurtGothic"/>
                          <a:ea typeface="Times New Roman" panose="02020603050405020304" pitchFamily="18" charset="0"/>
                          <a:cs typeface="Times New Roman" panose="02020603050405020304" pitchFamily="18" charset="0"/>
                        </a:rPr>
                        <a:t>Employment</a:t>
                      </a:r>
                      <a:endParaRPr lang="en-GB" sz="3100" b="0" i="0" u="none" strike="noStrike">
                        <a:effectLst/>
                        <a:latin typeface="Arial" panose="020B0604020202020204" pitchFamily="34" charset="0"/>
                      </a:endParaRPr>
                    </a:p>
                  </a:txBody>
                  <a:tcPr marL="157879" marR="157879" marT="78939" marB="78939">
                    <a:lnL>
                      <a:noFill/>
                    </a:lnL>
                    <a:lnR>
                      <a:noFill/>
                    </a:lnR>
                    <a:lnT w="12700" cap="flat" cmpd="sng" algn="ctr">
                      <a:solidFill>
                        <a:srgbClr val="7F9C90"/>
                      </a:solidFill>
                      <a:prstDash val="solid"/>
                      <a:round/>
                      <a:headEnd type="none" w="med" len="med"/>
                      <a:tailEnd type="none" w="med" len="med"/>
                    </a:lnT>
                    <a:lnB>
                      <a:noFill/>
                    </a:lnB>
                  </a:tcPr>
                </a:tc>
                <a:tc hMerge="1">
                  <a:txBody>
                    <a:bodyPr/>
                    <a:lstStyle/>
                    <a:p>
                      <a:endParaRPr lang="da-DK"/>
                    </a:p>
                  </a:txBody>
                  <a:tcPr/>
                </a:tc>
                <a:extLst>
                  <a:ext uri="{0D108BD9-81ED-4DB2-BD59-A6C34878D82A}">
                    <a16:rowId xmlns:a16="http://schemas.microsoft.com/office/drawing/2014/main" val="1685089932"/>
                  </a:ext>
                </a:extLst>
              </a:tr>
              <a:tr h="458665">
                <a:tc>
                  <a:txBody>
                    <a:bodyPr/>
                    <a:lstStyle/>
                    <a:p>
                      <a:pPr algn="l" fontAlgn="t">
                        <a:spcBef>
                          <a:spcPts val="0"/>
                        </a:spcBef>
                        <a:spcAft>
                          <a:spcPts val="0"/>
                        </a:spcAft>
                      </a:pPr>
                      <a:endParaRPr lang="da-DK" sz="3100" b="0" i="0" u="none" strike="noStrike">
                        <a:effectLst/>
                        <a:latin typeface="Arial" panose="020B0604020202020204" pitchFamily="34" charset="0"/>
                      </a:endParaRPr>
                    </a:p>
                  </a:txBody>
                  <a:tcPr marL="74554" marR="74554" marT="16446" marB="0">
                    <a:lnL>
                      <a:noFill/>
                    </a:lnL>
                    <a:lnR>
                      <a:noFill/>
                    </a:lnR>
                    <a:lnT>
                      <a:noFill/>
                    </a:lnT>
                    <a:lnB w="12700" cap="flat" cmpd="sng" algn="ctr">
                      <a:solidFill>
                        <a:srgbClr val="7F9C90"/>
                      </a:solidFill>
                      <a:prstDash val="solid"/>
                      <a:round/>
                      <a:headEnd type="none" w="med" len="med"/>
                      <a:tailEnd type="none" w="med" len="med"/>
                    </a:lnB>
                  </a:tcPr>
                </a:tc>
                <a:tc>
                  <a:txBody>
                    <a:bodyPr/>
                    <a:lstStyle/>
                    <a:p>
                      <a:pPr algn="ctr" fontAlgn="t">
                        <a:spcBef>
                          <a:spcPts val="0"/>
                        </a:spcBef>
                        <a:spcAft>
                          <a:spcPts val="0"/>
                        </a:spcAft>
                      </a:pPr>
                      <a:r>
                        <a:rPr lang="en-GB" sz="1600" b="0" i="0" u="none" strike="noStrike" spc="-10">
                          <a:effectLst/>
                          <a:latin typeface="FrankfurtGothic"/>
                          <a:ea typeface="Times New Roman" panose="02020603050405020304" pitchFamily="18" charset="0"/>
                          <a:cs typeface="Times New Roman" panose="02020603050405020304" pitchFamily="18" charset="0"/>
                        </a:rPr>
                        <a:t>1966</a:t>
                      </a:r>
                      <a:endParaRPr lang="en-GB" sz="3100" b="0" i="0" u="none" strike="noStrike">
                        <a:effectLst/>
                        <a:latin typeface="Arial" panose="020B0604020202020204" pitchFamily="34" charset="0"/>
                      </a:endParaRPr>
                    </a:p>
                  </a:txBody>
                  <a:tcPr marL="74554" marR="74554" marT="16446" marB="0">
                    <a:lnL>
                      <a:noFill/>
                    </a:lnL>
                    <a:lnR>
                      <a:noFill/>
                    </a:lnR>
                    <a:lnT>
                      <a:noFill/>
                    </a:lnT>
                    <a:lnB w="12700" cap="flat" cmpd="sng" algn="ctr">
                      <a:solidFill>
                        <a:srgbClr val="7F9C90"/>
                      </a:solidFill>
                      <a:prstDash val="solid"/>
                      <a:round/>
                      <a:headEnd type="none" w="med" len="med"/>
                      <a:tailEnd type="none" w="med" len="med"/>
                    </a:lnB>
                  </a:tcPr>
                </a:tc>
                <a:tc>
                  <a:txBody>
                    <a:bodyPr/>
                    <a:lstStyle/>
                    <a:p>
                      <a:pPr algn="ctr" fontAlgn="t">
                        <a:spcBef>
                          <a:spcPts val="0"/>
                        </a:spcBef>
                        <a:spcAft>
                          <a:spcPts val="0"/>
                        </a:spcAft>
                      </a:pPr>
                      <a:r>
                        <a:rPr lang="en-GB" sz="1600" b="0" i="0" u="none" strike="noStrike" spc="-10">
                          <a:effectLst/>
                          <a:latin typeface="FrankfurtGothic"/>
                          <a:ea typeface="Times New Roman" panose="02020603050405020304" pitchFamily="18" charset="0"/>
                          <a:cs typeface="Times New Roman" panose="02020603050405020304" pitchFamily="18" charset="0"/>
                        </a:rPr>
                        <a:t>2019</a:t>
                      </a:r>
                      <a:endParaRPr lang="en-GB" sz="3100" b="0" i="0" u="none" strike="noStrike">
                        <a:effectLst/>
                        <a:latin typeface="Arial" panose="020B0604020202020204" pitchFamily="34" charset="0"/>
                      </a:endParaRPr>
                    </a:p>
                  </a:txBody>
                  <a:tcPr marL="74554" marR="74554" marT="16446" marB="0">
                    <a:lnL>
                      <a:noFill/>
                    </a:lnL>
                    <a:lnR>
                      <a:noFill/>
                    </a:lnR>
                    <a:lnT>
                      <a:noFill/>
                    </a:lnT>
                    <a:lnB w="12700" cap="flat" cmpd="sng" algn="ctr">
                      <a:solidFill>
                        <a:srgbClr val="7F9C90"/>
                      </a:solidFill>
                      <a:prstDash val="solid"/>
                      <a:round/>
                      <a:headEnd type="none" w="med" len="med"/>
                      <a:tailEnd type="none" w="med" len="med"/>
                    </a:lnB>
                  </a:tcPr>
                </a:tc>
                <a:tc>
                  <a:txBody>
                    <a:bodyPr/>
                    <a:lstStyle/>
                    <a:p>
                      <a:pPr algn="ctr" fontAlgn="t">
                        <a:spcBef>
                          <a:spcPts val="0"/>
                        </a:spcBef>
                        <a:spcAft>
                          <a:spcPts val="0"/>
                        </a:spcAft>
                      </a:pPr>
                      <a:r>
                        <a:rPr lang="en-GB" sz="1600" b="0" i="0" u="none" strike="noStrike" spc="-10">
                          <a:effectLst/>
                          <a:latin typeface="FrankfurtGothic"/>
                          <a:ea typeface="Times New Roman" panose="02020603050405020304" pitchFamily="18" charset="0"/>
                          <a:cs typeface="Times New Roman" panose="02020603050405020304" pitchFamily="18" charset="0"/>
                        </a:rPr>
                        <a:t>1966</a:t>
                      </a:r>
                      <a:endParaRPr lang="en-GB" sz="3100" b="0" i="0" u="none" strike="noStrike">
                        <a:effectLst/>
                        <a:latin typeface="Arial" panose="020B0604020202020204" pitchFamily="34" charset="0"/>
                      </a:endParaRPr>
                    </a:p>
                  </a:txBody>
                  <a:tcPr marL="74554" marR="74554" marT="16446" marB="0">
                    <a:lnL>
                      <a:noFill/>
                    </a:lnL>
                    <a:lnR>
                      <a:noFill/>
                    </a:lnR>
                    <a:lnT>
                      <a:noFill/>
                    </a:lnT>
                    <a:lnB w="12700" cap="flat" cmpd="sng" algn="ctr">
                      <a:solidFill>
                        <a:srgbClr val="7F9C90"/>
                      </a:solidFill>
                      <a:prstDash val="solid"/>
                      <a:round/>
                      <a:headEnd type="none" w="med" len="med"/>
                      <a:tailEnd type="none" w="med" len="med"/>
                    </a:lnB>
                  </a:tcPr>
                </a:tc>
                <a:tc>
                  <a:txBody>
                    <a:bodyPr/>
                    <a:lstStyle/>
                    <a:p>
                      <a:pPr algn="ctr" fontAlgn="t">
                        <a:spcBef>
                          <a:spcPts val="0"/>
                        </a:spcBef>
                        <a:spcAft>
                          <a:spcPts val="0"/>
                        </a:spcAft>
                      </a:pPr>
                      <a:r>
                        <a:rPr lang="en-GB" sz="1600" b="0" i="0" u="none" strike="noStrike" spc="-10">
                          <a:effectLst/>
                          <a:latin typeface="FrankfurtGothic"/>
                          <a:ea typeface="Times New Roman" panose="02020603050405020304" pitchFamily="18" charset="0"/>
                          <a:cs typeface="Times New Roman" panose="02020603050405020304" pitchFamily="18" charset="0"/>
                        </a:rPr>
                        <a:t>2019</a:t>
                      </a:r>
                      <a:endParaRPr lang="en-GB" sz="3100" b="0" i="0" u="none" strike="noStrike">
                        <a:effectLst/>
                        <a:latin typeface="Arial" panose="020B0604020202020204" pitchFamily="34" charset="0"/>
                      </a:endParaRPr>
                    </a:p>
                  </a:txBody>
                  <a:tcPr marL="74554" marR="74554" marT="16446" marB="0">
                    <a:lnL>
                      <a:noFill/>
                    </a:lnL>
                    <a:lnR>
                      <a:noFill/>
                    </a:lnR>
                    <a:lnT>
                      <a:noFill/>
                    </a:lnT>
                    <a:lnB w="12700" cap="flat" cmpd="sng" algn="ctr">
                      <a:solidFill>
                        <a:srgbClr val="7F9C90"/>
                      </a:solidFill>
                      <a:prstDash val="solid"/>
                      <a:round/>
                      <a:headEnd type="none" w="med" len="med"/>
                      <a:tailEnd type="none" w="med" len="med"/>
                    </a:lnB>
                  </a:tcPr>
                </a:tc>
                <a:extLst>
                  <a:ext uri="{0D108BD9-81ED-4DB2-BD59-A6C34878D82A}">
                    <a16:rowId xmlns:a16="http://schemas.microsoft.com/office/drawing/2014/main" val="4026015224"/>
                  </a:ext>
                </a:extLst>
              </a:tr>
              <a:tr h="258289">
                <a:tc>
                  <a:txBody>
                    <a:bodyPr/>
                    <a:lstStyle/>
                    <a:p>
                      <a:pPr algn="l" fontAlgn="t">
                        <a:spcBef>
                          <a:spcPts val="0"/>
                        </a:spcBef>
                        <a:spcAft>
                          <a:spcPts val="0"/>
                        </a:spcAft>
                      </a:pPr>
                      <a:r>
                        <a:rPr lang="en-GB" sz="1600" b="0" i="0" u="none" strike="noStrike" spc="-10">
                          <a:effectLst/>
                          <a:latin typeface="FrankfurtGothic"/>
                          <a:ea typeface="Times New Roman" panose="02020603050405020304" pitchFamily="18" charset="0"/>
                          <a:cs typeface="Times New Roman" panose="02020603050405020304" pitchFamily="18" charset="0"/>
                        </a:rPr>
                        <a:t>Food products, beverages and tobacco</a:t>
                      </a:r>
                      <a:endParaRPr lang="en-GB" sz="3100" b="0" i="0" u="none" strike="noStrike">
                        <a:effectLst/>
                        <a:latin typeface="Arial" panose="020B0604020202020204" pitchFamily="34" charset="0"/>
                      </a:endParaRPr>
                    </a:p>
                  </a:txBody>
                  <a:tcPr marL="74554" marR="74554" marT="16446" marB="0">
                    <a:lnL>
                      <a:noFill/>
                    </a:lnL>
                    <a:lnR>
                      <a:noFill/>
                    </a:lnR>
                    <a:lnT w="12700" cap="flat" cmpd="sng" algn="ctr">
                      <a:solidFill>
                        <a:srgbClr val="7F9C90"/>
                      </a:solidFill>
                      <a:prstDash val="solid"/>
                      <a:round/>
                      <a:headEnd type="none" w="med" len="med"/>
                      <a:tailEnd type="none" w="med" len="med"/>
                    </a:lnT>
                    <a:lnB>
                      <a:noFill/>
                    </a:lnB>
                  </a:tcPr>
                </a:tc>
                <a:tc>
                  <a:txBody>
                    <a:bodyPr/>
                    <a:lstStyle/>
                    <a:p>
                      <a:pPr algn="r" fontAlgn="t">
                        <a:spcBef>
                          <a:spcPts val="0"/>
                        </a:spcBef>
                        <a:spcAft>
                          <a:spcPts val="0"/>
                        </a:spcAft>
                      </a:pPr>
                      <a:r>
                        <a:rPr lang="en-GB" sz="1600" b="0" i="0" u="none" strike="noStrike" spc="-10">
                          <a:effectLst/>
                          <a:latin typeface="FrankfurtGothic"/>
                          <a:ea typeface="Times New Roman" panose="02020603050405020304" pitchFamily="18" charset="0"/>
                          <a:cs typeface="Times New Roman" panose="02020603050405020304" pitchFamily="18" charset="0"/>
                        </a:rPr>
                        <a:t>24.1</a:t>
                      </a:r>
                      <a:endParaRPr lang="en-GB" sz="3100" b="0" i="0" u="none" strike="noStrike">
                        <a:effectLst/>
                        <a:latin typeface="Arial" panose="020B0604020202020204" pitchFamily="34" charset="0"/>
                      </a:endParaRPr>
                    </a:p>
                  </a:txBody>
                  <a:tcPr marL="74554" marR="74554" marT="16446" marB="0">
                    <a:lnL>
                      <a:noFill/>
                    </a:lnL>
                    <a:lnR>
                      <a:noFill/>
                    </a:lnR>
                    <a:lnT w="12700" cap="flat" cmpd="sng" algn="ctr">
                      <a:solidFill>
                        <a:srgbClr val="7F9C90"/>
                      </a:solidFill>
                      <a:prstDash val="solid"/>
                      <a:round/>
                      <a:headEnd type="none" w="med" len="med"/>
                      <a:tailEnd type="none" w="med" len="med"/>
                    </a:lnT>
                    <a:lnB>
                      <a:noFill/>
                    </a:lnB>
                  </a:tcPr>
                </a:tc>
                <a:tc>
                  <a:txBody>
                    <a:bodyPr/>
                    <a:lstStyle/>
                    <a:p>
                      <a:pPr algn="r" fontAlgn="t">
                        <a:spcBef>
                          <a:spcPts val="0"/>
                        </a:spcBef>
                        <a:spcAft>
                          <a:spcPts val="0"/>
                        </a:spcAft>
                      </a:pPr>
                      <a:r>
                        <a:rPr lang="en-GB" sz="1600" b="0" i="0" u="none" strike="noStrike" spc="-10">
                          <a:effectLst/>
                          <a:latin typeface="FrankfurtGothic"/>
                          <a:ea typeface="Times New Roman" panose="02020603050405020304" pitchFamily="18" charset="0"/>
                          <a:cs typeface="Times New Roman" panose="02020603050405020304" pitchFamily="18" charset="0"/>
                        </a:rPr>
                        <a:t>10.7</a:t>
                      </a:r>
                      <a:endParaRPr lang="en-GB" sz="3100" b="0" i="0" u="none" strike="noStrike">
                        <a:effectLst/>
                        <a:latin typeface="Arial" panose="020B0604020202020204" pitchFamily="34" charset="0"/>
                      </a:endParaRPr>
                    </a:p>
                  </a:txBody>
                  <a:tcPr marL="74554" marR="74554" marT="16446" marB="0">
                    <a:lnL>
                      <a:noFill/>
                    </a:lnL>
                    <a:lnR>
                      <a:noFill/>
                    </a:lnR>
                    <a:lnT w="12700" cap="flat" cmpd="sng" algn="ctr">
                      <a:solidFill>
                        <a:srgbClr val="7F9C90"/>
                      </a:solidFill>
                      <a:prstDash val="solid"/>
                      <a:round/>
                      <a:headEnd type="none" w="med" len="med"/>
                      <a:tailEnd type="none" w="med" len="med"/>
                    </a:lnT>
                    <a:lnB>
                      <a:noFill/>
                    </a:lnB>
                  </a:tcPr>
                </a:tc>
                <a:tc>
                  <a:txBody>
                    <a:bodyPr/>
                    <a:lstStyle/>
                    <a:p>
                      <a:pPr algn="r" fontAlgn="t">
                        <a:spcBef>
                          <a:spcPts val="0"/>
                        </a:spcBef>
                        <a:spcAft>
                          <a:spcPts val="0"/>
                        </a:spcAft>
                      </a:pPr>
                      <a:r>
                        <a:rPr lang="en-GB" sz="1600" b="0" i="0" u="none" strike="noStrike" spc="-10">
                          <a:effectLst/>
                          <a:latin typeface="FrankfurtGothic"/>
                          <a:ea typeface="Times New Roman" panose="02020603050405020304" pitchFamily="18" charset="0"/>
                          <a:cs typeface="Times New Roman" panose="02020603050405020304" pitchFamily="18" charset="0"/>
                        </a:rPr>
                        <a:t>21.0</a:t>
                      </a:r>
                      <a:endParaRPr lang="en-GB" sz="3100" b="0" i="0" u="none" strike="noStrike">
                        <a:effectLst/>
                        <a:latin typeface="Arial" panose="020B0604020202020204" pitchFamily="34" charset="0"/>
                      </a:endParaRPr>
                    </a:p>
                  </a:txBody>
                  <a:tcPr marL="74554" marR="74554" marT="16446" marB="0">
                    <a:lnL>
                      <a:noFill/>
                    </a:lnL>
                    <a:lnR>
                      <a:noFill/>
                    </a:lnR>
                    <a:lnT w="12700" cap="flat" cmpd="sng" algn="ctr">
                      <a:solidFill>
                        <a:srgbClr val="7F9C90"/>
                      </a:solidFill>
                      <a:prstDash val="solid"/>
                      <a:round/>
                      <a:headEnd type="none" w="med" len="med"/>
                      <a:tailEnd type="none" w="med" len="med"/>
                    </a:lnT>
                    <a:lnB>
                      <a:noFill/>
                    </a:lnB>
                  </a:tcPr>
                </a:tc>
                <a:tc>
                  <a:txBody>
                    <a:bodyPr/>
                    <a:lstStyle/>
                    <a:p>
                      <a:pPr algn="r" fontAlgn="t">
                        <a:spcBef>
                          <a:spcPts val="0"/>
                        </a:spcBef>
                        <a:spcAft>
                          <a:spcPts val="0"/>
                        </a:spcAft>
                      </a:pPr>
                      <a:r>
                        <a:rPr lang="en-GB" sz="1600" b="0" i="0" u="none" strike="noStrike" spc="-10">
                          <a:effectLst/>
                          <a:latin typeface="FrankfurtGothic"/>
                          <a:ea typeface="Times New Roman" panose="02020603050405020304" pitchFamily="18" charset="0"/>
                          <a:cs typeface="Times New Roman" panose="02020603050405020304" pitchFamily="18" charset="0"/>
                        </a:rPr>
                        <a:t>16.6</a:t>
                      </a:r>
                      <a:endParaRPr lang="en-GB" sz="3100" b="0" i="0" u="none" strike="noStrike">
                        <a:effectLst/>
                        <a:latin typeface="Arial" panose="020B0604020202020204" pitchFamily="34" charset="0"/>
                      </a:endParaRPr>
                    </a:p>
                  </a:txBody>
                  <a:tcPr marL="74554" marR="74554" marT="16446" marB="0">
                    <a:lnL>
                      <a:noFill/>
                    </a:lnL>
                    <a:lnR>
                      <a:noFill/>
                    </a:lnR>
                    <a:lnT w="12700" cap="flat" cmpd="sng" algn="ctr">
                      <a:solidFill>
                        <a:srgbClr val="7F9C90"/>
                      </a:solidFill>
                      <a:prstDash val="solid"/>
                      <a:round/>
                      <a:headEnd type="none" w="med" len="med"/>
                      <a:tailEnd type="none" w="med" len="med"/>
                    </a:lnT>
                    <a:lnB>
                      <a:noFill/>
                    </a:lnB>
                  </a:tcPr>
                </a:tc>
                <a:extLst>
                  <a:ext uri="{0D108BD9-81ED-4DB2-BD59-A6C34878D82A}">
                    <a16:rowId xmlns:a16="http://schemas.microsoft.com/office/drawing/2014/main" val="1892077793"/>
                  </a:ext>
                </a:extLst>
              </a:tr>
              <a:tr h="258289">
                <a:tc>
                  <a:txBody>
                    <a:bodyPr/>
                    <a:lstStyle/>
                    <a:p>
                      <a:pPr algn="l" fontAlgn="t">
                        <a:spcBef>
                          <a:spcPts val="0"/>
                        </a:spcBef>
                        <a:spcAft>
                          <a:spcPts val="0"/>
                        </a:spcAft>
                      </a:pPr>
                      <a:r>
                        <a:rPr lang="en-GB" sz="1600" b="0" i="0" u="none" strike="noStrike" spc="-10">
                          <a:effectLst/>
                          <a:latin typeface="FrankfurtGothic"/>
                          <a:ea typeface="Times New Roman" panose="02020603050405020304" pitchFamily="18" charset="0"/>
                          <a:cs typeface="Times New Roman" panose="02020603050405020304" pitchFamily="18" charset="0"/>
                        </a:rPr>
                        <a:t>Textiles and leather products</a:t>
                      </a:r>
                      <a:endParaRPr lang="en-GB" sz="3100" b="0" i="0" u="none" strike="noStrike">
                        <a:effectLst/>
                        <a:latin typeface="Arial" panose="020B0604020202020204" pitchFamily="34" charset="0"/>
                      </a:endParaRPr>
                    </a:p>
                  </a:txBody>
                  <a:tcPr marL="74554" marR="74554" marT="16446" marB="0">
                    <a:lnL>
                      <a:noFill/>
                    </a:lnL>
                    <a:lnR>
                      <a:noFill/>
                    </a:lnR>
                    <a:lnT>
                      <a:noFill/>
                    </a:lnT>
                    <a:lnB>
                      <a:noFill/>
                    </a:lnB>
                  </a:tcPr>
                </a:tc>
                <a:tc>
                  <a:txBody>
                    <a:bodyPr/>
                    <a:lstStyle/>
                    <a:p>
                      <a:pPr algn="r" fontAlgn="t">
                        <a:spcBef>
                          <a:spcPts val="0"/>
                        </a:spcBef>
                        <a:spcAft>
                          <a:spcPts val="0"/>
                        </a:spcAft>
                      </a:pPr>
                      <a:r>
                        <a:rPr lang="en-GB" sz="1600" b="0" i="0" u="none" strike="noStrike" spc="-10">
                          <a:effectLst/>
                          <a:latin typeface="FrankfurtGothic"/>
                          <a:ea typeface="Times New Roman" panose="02020603050405020304" pitchFamily="18" charset="0"/>
                          <a:cs typeface="Times New Roman" panose="02020603050405020304" pitchFamily="18" charset="0"/>
                        </a:rPr>
                        <a:t>10.1</a:t>
                      </a:r>
                      <a:endParaRPr lang="en-GB" sz="3100" b="0" i="0" u="none" strike="noStrike">
                        <a:effectLst/>
                        <a:latin typeface="Arial" panose="020B0604020202020204" pitchFamily="34" charset="0"/>
                      </a:endParaRPr>
                    </a:p>
                  </a:txBody>
                  <a:tcPr marL="74554" marR="74554" marT="16446" marB="0">
                    <a:lnL>
                      <a:noFill/>
                    </a:lnL>
                    <a:lnR>
                      <a:noFill/>
                    </a:lnR>
                    <a:lnT>
                      <a:noFill/>
                    </a:lnT>
                    <a:lnB>
                      <a:noFill/>
                    </a:lnB>
                  </a:tcPr>
                </a:tc>
                <a:tc>
                  <a:txBody>
                    <a:bodyPr/>
                    <a:lstStyle/>
                    <a:p>
                      <a:pPr algn="r" fontAlgn="t">
                        <a:spcBef>
                          <a:spcPts val="0"/>
                        </a:spcBef>
                        <a:spcAft>
                          <a:spcPts val="0"/>
                        </a:spcAft>
                      </a:pPr>
                      <a:r>
                        <a:rPr lang="en-GB" sz="1600" b="0" i="0" u="none" strike="noStrike" spc="-10">
                          <a:effectLst/>
                          <a:latin typeface="FrankfurtGothic"/>
                          <a:ea typeface="Times New Roman" panose="02020603050405020304" pitchFamily="18" charset="0"/>
                          <a:cs typeface="Times New Roman" panose="02020603050405020304" pitchFamily="18" charset="0"/>
                        </a:rPr>
                        <a:t>1.1</a:t>
                      </a:r>
                      <a:endParaRPr lang="en-GB" sz="3100" b="0" i="0" u="none" strike="noStrike">
                        <a:effectLst/>
                        <a:latin typeface="Arial" panose="020B0604020202020204" pitchFamily="34" charset="0"/>
                      </a:endParaRPr>
                    </a:p>
                  </a:txBody>
                  <a:tcPr marL="74554" marR="74554" marT="16446" marB="0">
                    <a:lnL>
                      <a:noFill/>
                    </a:lnL>
                    <a:lnR>
                      <a:noFill/>
                    </a:lnR>
                    <a:lnT>
                      <a:noFill/>
                    </a:lnT>
                    <a:lnB>
                      <a:noFill/>
                    </a:lnB>
                  </a:tcPr>
                </a:tc>
                <a:tc>
                  <a:txBody>
                    <a:bodyPr/>
                    <a:lstStyle/>
                    <a:p>
                      <a:pPr algn="r" fontAlgn="t">
                        <a:spcBef>
                          <a:spcPts val="0"/>
                        </a:spcBef>
                        <a:spcAft>
                          <a:spcPts val="0"/>
                        </a:spcAft>
                      </a:pPr>
                      <a:r>
                        <a:rPr lang="en-GB" sz="1600" b="0" i="0" u="none" strike="noStrike" spc="-10">
                          <a:effectLst/>
                          <a:latin typeface="FrankfurtGothic"/>
                          <a:ea typeface="Times New Roman" panose="02020603050405020304" pitchFamily="18" charset="0"/>
                          <a:cs typeface="Times New Roman" panose="02020603050405020304" pitchFamily="18" charset="0"/>
                        </a:rPr>
                        <a:t>15.6</a:t>
                      </a:r>
                      <a:endParaRPr lang="en-GB" sz="3100" b="0" i="0" u="none" strike="noStrike">
                        <a:effectLst/>
                        <a:latin typeface="Arial" panose="020B0604020202020204" pitchFamily="34" charset="0"/>
                      </a:endParaRPr>
                    </a:p>
                  </a:txBody>
                  <a:tcPr marL="74554" marR="74554" marT="16446" marB="0">
                    <a:lnL>
                      <a:noFill/>
                    </a:lnL>
                    <a:lnR>
                      <a:noFill/>
                    </a:lnR>
                    <a:lnT>
                      <a:noFill/>
                    </a:lnT>
                    <a:lnB>
                      <a:noFill/>
                    </a:lnB>
                  </a:tcPr>
                </a:tc>
                <a:tc>
                  <a:txBody>
                    <a:bodyPr/>
                    <a:lstStyle/>
                    <a:p>
                      <a:pPr algn="r" fontAlgn="t">
                        <a:spcBef>
                          <a:spcPts val="0"/>
                        </a:spcBef>
                        <a:spcAft>
                          <a:spcPts val="0"/>
                        </a:spcAft>
                      </a:pPr>
                      <a:r>
                        <a:rPr lang="en-GB" sz="1600" b="0" i="0" u="none" strike="noStrike" spc="-10">
                          <a:effectLst/>
                          <a:latin typeface="FrankfurtGothic"/>
                          <a:ea typeface="Times New Roman" panose="02020603050405020304" pitchFamily="18" charset="0"/>
                          <a:cs typeface="Times New Roman" panose="02020603050405020304" pitchFamily="18" charset="0"/>
                        </a:rPr>
                        <a:t>1.9</a:t>
                      </a:r>
                      <a:endParaRPr lang="en-GB" sz="3100" b="0" i="0" u="none" strike="noStrike">
                        <a:effectLst/>
                        <a:latin typeface="Arial" panose="020B0604020202020204" pitchFamily="34" charset="0"/>
                      </a:endParaRPr>
                    </a:p>
                  </a:txBody>
                  <a:tcPr marL="74554" marR="74554" marT="16446" marB="0">
                    <a:lnL>
                      <a:noFill/>
                    </a:lnL>
                    <a:lnR>
                      <a:noFill/>
                    </a:lnR>
                    <a:lnT>
                      <a:noFill/>
                    </a:lnT>
                    <a:lnB>
                      <a:noFill/>
                    </a:lnB>
                  </a:tcPr>
                </a:tc>
                <a:extLst>
                  <a:ext uri="{0D108BD9-81ED-4DB2-BD59-A6C34878D82A}">
                    <a16:rowId xmlns:a16="http://schemas.microsoft.com/office/drawing/2014/main" val="1271697853"/>
                  </a:ext>
                </a:extLst>
              </a:tr>
              <a:tr h="258289">
                <a:tc>
                  <a:txBody>
                    <a:bodyPr/>
                    <a:lstStyle/>
                    <a:p>
                      <a:pPr algn="l" fontAlgn="t">
                        <a:spcBef>
                          <a:spcPts val="0"/>
                        </a:spcBef>
                        <a:spcAft>
                          <a:spcPts val="0"/>
                        </a:spcAft>
                      </a:pPr>
                      <a:r>
                        <a:rPr lang="en-GB" sz="1600" b="0" i="0" u="none" strike="noStrike" spc="-10">
                          <a:effectLst/>
                          <a:latin typeface="FrankfurtGothic"/>
                          <a:ea typeface="Times New Roman" panose="02020603050405020304" pitchFamily="18" charset="0"/>
                          <a:cs typeface="Times New Roman" panose="02020603050405020304" pitchFamily="18" charset="0"/>
                        </a:rPr>
                        <a:t>Wood and paper products and printing</a:t>
                      </a:r>
                      <a:endParaRPr lang="en-GB" sz="3100" b="0" i="0" u="none" strike="noStrike">
                        <a:effectLst/>
                        <a:latin typeface="Arial" panose="020B0604020202020204" pitchFamily="34" charset="0"/>
                      </a:endParaRPr>
                    </a:p>
                  </a:txBody>
                  <a:tcPr marL="74554" marR="74554" marT="16446" marB="0">
                    <a:lnL>
                      <a:noFill/>
                    </a:lnL>
                    <a:lnR>
                      <a:noFill/>
                    </a:lnR>
                    <a:lnT>
                      <a:noFill/>
                    </a:lnT>
                    <a:lnB>
                      <a:noFill/>
                    </a:lnB>
                  </a:tcPr>
                </a:tc>
                <a:tc>
                  <a:txBody>
                    <a:bodyPr/>
                    <a:lstStyle/>
                    <a:p>
                      <a:pPr algn="r" fontAlgn="t">
                        <a:spcBef>
                          <a:spcPts val="0"/>
                        </a:spcBef>
                        <a:spcAft>
                          <a:spcPts val="0"/>
                        </a:spcAft>
                      </a:pPr>
                      <a:r>
                        <a:rPr lang="en-GB" sz="1600" b="0" i="0" u="none" strike="noStrike" spc="-10">
                          <a:effectLst/>
                          <a:latin typeface="FrankfurtGothic"/>
                          <a:ea typeface="Times New Roman" panose="02020603050405020304" pitchFamily="18" charset="0"/>
                          <a:cs typeface="Times New Roman" panose="02020603050405020304" pitchFamily="18" charset="0"/>
                        </a:rPr>
                        <a:t>9.1</a:t>
                      </a:r>
                      <a:endParaRPr lang="en-GB" sz="3100" b="0" i="0" u="none" strike="noStrike">
                        <a:effectLst/>
                        <a:latin typeface="Arial" panose="020B0604020202020204" pitchFamily="34" charset="0"/>
                      </a:endParaRPr>
                    </a:p>
                  </a:txBody>
                  <a:tcPr marL="74554" marR="74554" marT="16446" marB="0">
                    <a:lnL>
                      <a:noFill/>
                    </a:lnL>
                    <a:lnR>
                      <a:noFill/>
                    </a:lnR>
                    <a:lnT>
                      <a:noFill/>
                    </a:lnT>
                    <a:lnB>
                      <a:noFill/>
                    </a:lnB>
                  </a:tcPr>
                </a:tc>
                <a:tc>
                  <a:txBody>
                    <a:bodyPr/>
                    <a:lstStyle/>
                    <a:p>
                      <a:pPr algn="r" fontAlgn="t">
                        <a:spcBef>
                          <a:spcPts val="0"/>
                        </a:spcBef>
                        <a:spcAft>
                          <a:spcPts val="0"/>
                        </a:spcAft>
                      </a:pPr>
                      <a:r>
                        <a:rPr lang="en-GB" sz="1600" b="0" i="0" u="none" strike="noStrike" spc="-10">
                          <a:effectLst/>
                          <a:latin typeface="FrankfurtGothic"/>
                          <a:ea typeface="Times New Roman" panose="02020603050405020304" pitchFamily="18" charset="0"/>
                          <a:cs typeface="Times New Roman" panose="02020603050405020304" pitchFamily="18" charset="0"/>
                        </a:rPr>
                        <a:t>3.4</a:t>
                      </a:r>
                      <a:endParaRPr lang="en-GB" sz="3100" b="0" i="0" u="none" strike="noStrike">
                        <a:effectLst/>
                        <a:latin typeface="Arial" panose="020B0604020202020204" pitchFamily="34" charset="0"/>
                      </a:endParaRPr>
                    </a:p>
                  </a:txBody>
                  <a:tcPr marL="74554" marR="74554" marT="16446" marB="0">
                    <a:lnL>
                      <a:noFill/>
                    </a:lnL>
                    <a:lnR>
                      <a:noFill/>
                    </a:lnR>
                    <a:lnT>
                      <a:noFill/>
                    </a:lnT>
                    <a:lnB>
                      <a:noFill/>
                    </a:lnB>
                  </a:tcPr>
                </a:tc>
                <a:tc>
                  <a:txBody>
                    <a:bodyPr/>
                    <a:lstStyle/>
                    <a:p>
                      <a:pPr algn="r" fontAlgn="t">
                        <a:spcBef>
                          <a:spcPts val="0"/>
                        </a:spcBef>
                        <a:spcAft>
                          <a:spcPts val="0"/>
                        </a:spcAft>
                      </a:pPr>
                      <a:r>
                        <a:rPr lang="en-GB" sz="1600" b="0" i="0" u="none" strike="noStrike" spc="-10">
                          <a:effectLst/>
                          <a:latin typeface="FrankfurtGothic"/>
                          <a:ea typeface="Times New Roman" panose="02020603050405020304" pitchFamily="18" charset="0"/>
                          <a:cs typeface="Times New Roman" panose="02020603050405020304" pitchFamily="18" charset="0"/>
                        </a:rPr>
                        <a:t>9.9</a:t>
                      </a:r>
                      <a:endParaRPr lang="en-GB" sz="3100" b="0" i="0" u="none" strike="noStrike">
                        <a:effectLst/>
                        <a:latin typeface="Arial" panose="020B0604020202020204" pitchFamily="34" charset="0"/>
                      </a:endParaRPr>
                    </a:p>
                  </a:txBody>
                  <a:tcPr marL="74554" marR="74554" marT="16446" marB="0">
                    <a:lnL>
                      <a:noFill/>
                    </a:lnL>
                    <a:lnR>
                      <a:noFill/>
                    </a:lnR>
                    <a:lnT>
                      <a:noFill/>
                    </a:lnT>
                    <a:lnB>
                      <a:noFill/>
                    </a:lnB>
                  </a:tcPr>
                </a:tc>
                <a:tc>
                  <a:txBody>
                    <a:bodyPr/>
                    <a:lstStyle/>
                    <a:p>
                      <a:pPr algn="r" fontAlgn="t">
                        <a:spcBef>
                          <a:spcPts val="0"/>
                        </a:spcBef>
                        <a:spcAft>
                          <a:spcPts val="0"/>
                        </a:spcAft>
                      </a:pPr>
                      <a:r>
                        <a:rPr lang="en-GB" sz="1600" b="0" i="0" u="none" strike="noStrike" spc="-10">
                          <a:effectLst/>
                          <a:latin typeface="FrankfurtGothic"/>
                          <a:ea typeface="Times New Roman" panose="02020603050405020304" pitchFamily="18" charset="0"/>
                          <a:cs typeface="Times New Roman" panose="02020603050405020304" pitchFamily="18" charset="0"/>
                        </a:rPr>
                        <a:t>6.5</a:t>
                      </a:r>
                      <a:endParaRPr lang="en-GB" sz="3100" b="0" i="0" u="none" strike="noStrike">
                        <a:effectLst/>
                        <a:latin typeface="Arial" panose="020B0604020202020204" pitchFamily="34" charset="0"/>
                      </a:endParaRPr>
                    </a:p>
                  </a:txBody>
                  <a:tcPr marL="74554" marR="74554" marT="16446" marB="0">
                    <a:lnL>
                      <a:noFill/>
                    </a:lnL>
                    <a:lnR>
                      <a:noFill/>
                    </a:lnR>
                    <a:lnT>
                      <a:noFill/>
                    </a:lnT>
                    <a:lnB>
                      <a:noFill/>
                    </a:lnB>
                  </a:tcPr>
                </a:tc>
                <a:extLst>
                  <a:ext uri="{0D108BD9-81ED-4DB2-BD59-A6C34878D82A}">
                    <a16:rowId xmlns:a16="http://schemas.microsoft.com/office/drawing/2014/main" val="467242909"/>
                  </a:ext>
                </a:extLst>
              </a:tr>
              <a:tr h="258289">
                <a:tc>
                  <a:txBody>
                    <a:bodyPr/>
                    <a:lstStyle/>
                    <a:p>
                      <a:pPr algn="l" fontAlgn="t">
                        <a:spcBef>
                          <a:spcPts val="0"/>
                        </a:spcBef>
                        <a:spcAft>
                          <a:spcPts val="0"/>
                        </a:spcAft>
                      </a:pPr>
                      <a:r>
                        <a:rPr lang="en-GB" sz="1600" b="0" i="0" u="none" strike="noStrike" spc="-10">
                          <a:effectLst/>
                          <a:latin typeface="FrankfurtGothic"/>
                          <a:ea typeface="Times New Roman" panose="02020603050405020304" pitchFamily="18" charset="0"/>
                          <a:cs typeface="Times New Roman" panose="02020603050405020304" pitchFamily="18" charset="0"/>
                        </a:rPr>
                        <a:t>Oil refinery, etc.</a:t>
                      </a:r>
                      <a:endParaRPr lang="en-GB" sz="3100" b="0" i="0" u="none" strike="noStrike">
                        <a:effectLst/>
                        <a:latin typeface="Arial" panose="020B0604020202020204" pitchFamily="34" charset="0"/>
                      </a:endParaRPr>
                    </a:p>
                  </a:txBody>
                  <a:tcPr marL="74554" marR="74554" marT="16446" marB="0">
                    <a:lnL>
                      <a:noFill/>
                    </a:lnL>
                    <a:lnR>
                      <a:noFill/>
                    </a:lnR>
                    <a:lnT>
                      <a:noFill/>
                    </a:lnT>
                    <a:lnB>
                      <a:noFill/>
                    </a:lnB>
                  </a:tcPr>
                </a:tc>
                <a:tc>
                  <a:txBody>
                    <a:bodyPr/>
                    <a:lstStyle/>
                    <a:p>
                      <a:pPr algn="r" fontAlgn="t">
                        <a:spcBef>
                          <a:spcPts val="0"/>
                        </a:spcBef>
                        <a:spcAft>
                          <a:spcPts val="0"/>
                        </a:spcAft>
                      </a:pPr>
                      <a:r>
                        <a:rPr lang="en-GB" sz="1600" b="0" i="0" u="none" strike="noStrike" spc="-10">
                          <a:effectLst/>
                          <a:latin typeface="FrankfurtGothic"/>
                          <a:ea typeface="Times New Roman" panose="02020603050405020304" pitchFamily="18" charset="0"/>
                          <a:cs typeface="Times New Roman" panose="02020603050405020304" pitchFamily="18" charset="0"/>
                        </a:rPr>
                        <a:t>0.4</a:t>
                      </a:r>
                      <a:endParaRPr lang="en-GB" sz="3100" b="0" i="0" u="none" strike="noStrike">
                        <a:effectLst/>
                        <a:latin typeface="Arial" panose="020B0604020202020204" pitchFamily="34" charset="0"/>
                      </a:endParaRPr>
                    </a:p>
                  </a:txBody>
                  <a:tcPr marL="74554" marR="74554" marT="16446" marB="0">
                    <a:lnL>
                      <a:noFill/>
                    </a:lnL>
                    <a:lnR>
                      <a:noFill/>
                    </a:lnR>
                    <a:lnT>
                      <a:noFill/>
                    </a:lnT>
                    <a:lnB>
                      <a:noFill/>
                    </a:lnB>
                  </a:tcPr>
                </a:tc>
                <a:tc>
                  <a:txBody>
                    <a:bodyPr/>
                    <a:lstStyle/>
                    <a:p>
                      <a:pPr algn="r" fontAlgn="t">
                        <a:spcBef>
                          <a:spcPts val="0"/>
                        </a:spcBef>
                        <a:spcAft>
                          <a:spcPts val="0"/>
                        </a:spcAft>
                      </a:pPr>
                      <a:r>
                        <a:rPr lang="en-GB" sz="1600" b="0" i="0" u="none" strike="noStrike" spc="-10">
                          <a:effectLst/>
                          <a:latin typeface="FrankfurtGothic"/>
                          <a:ea typeface="Times New Roman" panose="02020603050405020304" pitchFamily="18" charset="0"/>
                          <a:cs typeface="Times New Roman" panose="02020603050405020304" pitchFamily="18" charset="0"/>
                        </a:rPr>
                        <a:t>0.8</a:t>
                      </a:r>
                      <a:endParaRPr lang="en-GB" sz="3100" b="0" i="0" u="none" strike="noStrike">
                        <a:effectLst/>
                        <a:latin typeface="Arial" panose="020B0604020202020204" pitchFamily="34" charset="0"/>
                      </a:endParaRPr>
                    </a:p>
                  </a:txBody>
                  <a:tcPr marL="74554" marR="74554" marT="16446" marB="0">
                    <a:lnL>
                      <a:noFill/>
                    </a:lnL>
                    <a:lnR>
                      <a:noFill/>
                    </a:lnR>
                    <a:lnT>
                      <a:noFill/>
                    </a:lnT>
                    <a:lnB>
                      <a:noFill/>
                    </a:lnB>
                  </a:tcPr>
                </a:tc>
                <a:tc>
                  <a:txBody>
                    <a:bodyPr/>
                    <a:lstStyle/>
                    <a:p>
                      <a:pPr algn="r" fontAlgn="t">
                        <a:spcBef>
                          <a:spcPts val="0"/>
                        </a:spcBef>
                        <a:spcAft>
                          <a:spcPts val="0"/>
                        </a:spcAft>
                      </a:pPr>
                      <a:r>
                        <a:rPr lang="en-GB" sz="1600" b="0" i="0" u="none" strike="noStrike" spc="-10">
                          <a:effectLst/>
                          <a:latin typeface="FrankfurtGothic"/>
                          <a:ea typeface="Times New Roman" panose="02020603050405020304" pitchFamily="18" charset="0"/>
                          <a:cs typeface="Times New Roman" panose="02020603050405020304" pitchFamily="18" charset="0"/>
                        </a:rPr>
                        <a:t>0.2</a:t>
                      </a:r>
                      <a:endParaRPr lang="en-GB" sz="3100" b="0" i="0" u="none" strike="noStrike">
                        <a:effectLst/>
                        <a:latin typeface="Arial" panose="020B0604020202020204" pitchFamily="34" charset="0"/>
                      </a:endParaRPr>
                    </a:p>
                  </a:txBody>
                  <a:tcPr marL="74554" marR="74554" marT="16446" marB="0">
                    <a:lnL>
                      <a:noFill/>
                    </a:lnL>
                    <a:lnR>
                      <a:noFill/>
                    </a:lnR>
                    <a:lnT>
                      <a:noFill/>
                    </a:lnT>
                    <a:lnB>
                      <a:noFill/>
                    </a:lnB>
                  </a:tcPr>
                </a:tc>
                <a:tc>
                  <a:txBody>
                    <a:bodyPr/>
                    <a:lstStyle/>
                    <a:p>
                      <a:pPr algn="r" fontAlgn="t">
                        <a:spcBef>
                          <a:spcPts val="0"/>
                        </a:spcBef>
                        <a:spcAft>
                          <a:spcPts val="0"/>
                        </a:spcAft>
                      </a:pPr>
                      <a:r>
                        <a:rPr lang="en-GB" sz="1600" b="0" i="0" u="none" strike="noStrike" spc="-10">
                          <a:effectLst/>
                          <a:latin typeface="FrankfurtGothic"/>
                          <a:ea typeface="Times New Roman" panose="02020603050405020304" pitchFamily="18" charset="0"/>
                          <a:cs typeface="Times New Roman" panose="02020603050405020304" pitchFamily="18" charset="0"/>
                        </a:rPr>
                        <a:t>0.2</a:t>
                      </a:r>
                      <a:endParaRPr lang="en-GB" sz="3100" b="0" i="0" u="none" strike="noStrike">
                        <a:effectLst/>
                        <a:latin typeface="Arial" panose="020B0604020202020204" pitchFamily="34" charset="0"/>
                      </a:endParaRPr>
                    </a:p>
                  </a:txBody>
                  <a:tcPr marL="74554" marR="74554" marT="16446" marB="0">
                    <a:lnL>
                      <a:noFill/>
                    </a:lnL>
                    <a:lnR>
                      <a:noFill/>
                    </a:lnR>
                    <a:lnT>
                      <a:noFill/>
                    </a:lnT>
                    <a:lnB>
                      <a:noFill/>
                    </a:lnB>
                  </a:tcPr>
                </a:tc>
                <a:extLst>
                  <a:ext uri="{0D108BD9-81ED-4DB2-BD59-A6C34878D82A}">
                    <a16:rowId xmlns:a16="http://schemas.microsoft.com/office/drawing/2014/main" val="25816492"/>
                  </a:ext>
                </a:extLst>
              </a:tr>
              <a:tr h="258289">
                <a:tc>
                  <a:txBody>
                    <a:bodyPr/>
                    <a:lstStyle/>
                    <a:p>
                      <a:pPr algn="l" fontAlgn="t">
                        <a:spcBef>
                          <a:spcPts val="0"/>
                        </a:spcBef>
                        <a:spcAft>
                          <a:spcPts val="0"/>
                        </a:spcAft>
                      </a:pPr>
                      <a:r>
                        <a:rPr lang="en-GB" sz="1600" b="0" i="0" u="none" strike="noStrike" spc="-10">
                          <a:effectLst/>
                          <a:latin typeface="FrankfurtGothic"/>
                          <a:ea typeface="Times New Roman" panose="02020603050405020304" pitchFamily="18" charset="0"/>
                          <a:cs typeface="Times New Roman" panose="02020603050405020304" pitchFamily="18" charset="0"/>
                        </a:rPr>
                        <a:t>Chemicals</a:t>
                      </a:r>
                      <a:endParaRPr lang="en-GB" sz="3100" b="0" i="0" u="none" strike="noStrike">
                        <a:effectLst/>
                        <a:latin typeface="Arial" panose="020B0604020202020204" pitchFamily="34" charset="0"/>
                      </a:endParaRPr>
                    </a:p>
                  </a:txBody>
                  <a:tcPr marL="74554" marR="74554" marT="16446" marB="0">
                    <a:lnL>
                      <a:noFill/>
                    </a:lnL>
                    <a:lnR>
                      <a:noFill/>
                    </a:lnR>
                    <a:lnT>
                      <a:noFill/>
                    </a:lnT>
                    <a:lnB>
                      <a:noFill/>
                    </a:lnB>
                  </a:tcPr>
                </a:tc>
                <a:tc>
                  <a:txBody>
                    <a:bodyPr/>
                    <a:lstStyle/>
                    <a:p>
                      <a:pPr algn="r" fontAlgn="t">
                        <a:spcBef>
                          <a:spcPts val="0"/>
                        </a:spcBef>
                        <a:spcAft>
                          <a:spcPts val="0"/>
                        </a:spcAft>
                      </a:pPr>
                      <a:r>
                        <a:rPr lang="en-GB" sz="1600" b="0" i="0" u="none" strike="noStrike" spc="-10">
                          <a:effectLst/>
                          <a:latin typeface="FrankfurtGothic"/>
                          <a:ea typeface="Times New Roman" panose="02020603050405020304" pitchFamily="18" charset="0"/>
                          <a:cs typeface="Times New Roman" panose="02020603050405020304" pitchFamily="18" charset="0"/>
                        </a:rPr>
                        <a:t>4.5</a:t>
                      </a:r>
                      <a:endParaRPr lang="en-GB" sz="3100" b="0" i="0" u="none" strike="noStrike">
                        <a:effectLst/>
                        <a:latin typeface="Arial" panose="020B0604020202020204" pitchFamily="34" charset="0"/>
                      </a:endParaRPr>
                    </a:p>
                  </a:txBody>
                  <a:tcPr marL="74554" marR="74554" marT="16446" marB="0">
                    <a:lnL>
                      <a:noFill/>
                    </a:lnL>
                    <a:lnR>
                      <a:noFill/>
                    </a:lnR>
                    <a:lnT>
                      <a:noFill/>
                    </a:lnT>
                    <a:lnB>
                      <a:noFill/>
                    </a:lnB>
                  </a:tcPr>
                </a:tc>
                <a:tc>
                  <a:txBody>
                    <a:bodyPr/>
                    <a:lstStyle/>
                    <a:p>
                      <a:pPr algn="r" fontAlgn="t">
                        <a:spcBef>
                          <a:spcPts val="0"/>
                        </a:spcBef>
                        <a:spcAft>
                          <a:spcPts val="0"/>
                        </a:spcAft>
                      </a:pPr>
                      <a:r>
                        <a:rPr lang="en-GB" sz="1600" b="0" i="0" u="none" strike="noStrike" spc="-10">
                          <a:effectLst/>
                          <a:latin typeface="FrankfurtGothic"/>
                          <a:ea typeface="Times New Roman" panose="02020603050405020304" pitchFamily="18" charset="0"/>
                          <a:cs typeface="Times New Roman" panose="02020603050405020304" pitchFamily="18" charset="0"/>
                        </a:rPr>
                        <a:t>6.1</a:t>
                      </a:r>
                      <a:endParaRPr lang="en-GB" sz="3100" b="0" i="0" u="none" strike="noStrike">
                        <a:effectLst/>
                        <a:latin typeface="Arial" panose="020B0604020202020204" pitchFamily="34" charset="0"/>
                      </a:endParaRPr>
                    </a:p>
                  </a:txBody>
                  <a:tcPr marL="74554" marR="74554" marT="16446" marB="0">
                    <a:lnL>
                      <a:noFill/>
                    </a:lnL>
                    <a:lnR>
                      <a:noFill/>
                    </a:lnR>
                    <a:lnT>
                      <a:noFill/>
                    </a:lnT>
                    <a:lnB>
                      <a:noFill/>
                    </a:lnB>
                  </a:tcPr>
                </a:tc>
                <a:tc>
                  <a:txBody>
                    <a:bodyPr/>
                    <a:lstStyle/>
                    <a:p>
                      <a:pPr algn="r" fontAlgn="t">
                        <a:spcBef>
                          <a:spcPts val="0"/>
                        </a:spcBef>
                        <a:spcAft>
                          <a:spcPts val="0"/>
                        </a:spcAft>
                      </a:pPr>
                      <a:r>
                        <a:rPr lang="en-GB" sz="1600" b="0" i="0" u="none" strike="noStrike" spc="-10">
                          <a:effectLst/>
                          <a:latin typeface="FrankfurtGothic"/>
                          <a:ea typeface="Times New Roman" panose="02020603050405020304" pitchFamily="18" charset="0"/>
                          <a:cs typeface="Times New Roman" panose="02020603050405020304" pitchFamily="18" charset="0"/>
                        </a:rPr>
                        <a:t>3.2</a:t>
                      </a:r>
                      <a:endParaRPr lang="en-GB" sz="3100" b="0" i="0" u="none" strike="noStrike">
                        <a:effectLst/>
                        <a:latin typeface="Arial" panose="020B0604020202020204" pitchFamily="34" charset="0"/>
                      </a:endParaRPr>
                    </a:p>
                  </a:txBody>
                  <a:tcPr marL="74554" marR="74554" marT="16446" marB="0">
                    <a:lnL>
                      <a:noFill/>
                    </a:lnL>
                    <a:lnR>
                      <a:noFill/>
                    </a:lnR>
                    <a:lnT>
                      <a:noFill/>
                    </a:lnT>
                    <a:lnB>
                      <a:noFill/>
                    </a:lnB>
                  </a:tcPr>
                </a:tc>
                <a:tc>
                  <a:txBody>
                    <a:bodyPr/>
                    <a:lstStyle/>
                    <a:p>
                      <a:pPr algn="r" fontAlgn="t">
                        <a:spcBef>
                          <a:spcPts val="0"/>
                        </a:spcBef>
                        <a:spcAft>
                          <a:spcPts val="0"/>
                        </a:spcAft>
                      </a:pPr>
                      <a:r>
                        <a:rPr lang="en-GB" sz="1600" b="0" i="0" u="none" strike="noStrike" spc="-10">
                          <a:effectLst/>
                          <a:latin typeface="FrankfurtGothic"/>
                          <a:ea typeface="Times New Roman" panose="02020603050405020304" pitchFamily="18" charset="0"/>
                          <a:cs typeface="Times New Roman" panose="02020603050405020304" pitchFamily="18" charset="0"/>
                        </a:rPr>
                        <a:t>3.8</a:t>
                      </a:r>
                      <a:endParaRPr lang="en-GB" sz="3100" b="0" i="0" u="none" strike="noStrike">
                        <a:effectLst/>
                        <a:latin typeface="Arial" panose="020B0604020202020204" pitchFamily="34" charset="0"/>
                      </a:endParaRPr>
                    </a:p>
                  </a:txBody>
                  <a:tcPr marL="74554" marR="74554" marT="16446" marB="0">
                    <a:lnL>
                      <a:noFill/>
                    </a:lnL>
                    <a:lnR>
                      <a:noFill/>
                    </a:lnR>
                    <a:lnT>
                      <a:noFill/>
                    </a:lnT>
                    <a:lnB>
                      <a:noFill/>
                    </a:lnB>
                  </a:tcPr>
                </a:tc>
                <a:extLst>
                  <a:ext uri="{0D108BD9-81ED-4DB2-BD59-A6C34878D82A}">
                    <a16:rowId xmlns:a16="http://schemas.microsoft.com/office/drawing/2014/main" val="177694150"/>
                  </a:ext>
                </a:extLst>
              </a:tr>
              <a:tr h="258289">
                <a:tc>
                  <a:txBody>
                    <a:bodyPr/>
                    <a:lstStyle/>
                    <a:p>
                      <a:pPr algn="l" fontAlgn="t">
                        <a:spcBef>
                          <a:spcPts val="0"/>
                        </a:spcBef>
                        <a:spcAft>
                          <a:spcPts val="0"/>
                        </a:spcAft>
                      </a:pPr>
                      <a:r>
                        <a:rPr lang="en-GB" sz="1600" b="0" i="0" u="none" strike="noStrike" spc="-10">
                          <a:effectLst/>
                          <a:latin typeface="FrankfurtGothic"/>
                          <a:ea typeface="Times New Roman" panose="02020603050405020304" pitchFamily="18" charset="0"/>
                          <a:cs typeface="Times New Roman" panose="02020603050405020304" pitchFamily="18" charset="0"/>
                        </a:rPr>
                        <a:t>Pharmaceuticals</a:t>
                      </a:r>
                      <a:endParaRPr lang="en-GB" sz="3100" b="0" i="0" u="none" strike="noStrike">
                        <a:effectLst/>
                        <a:latin typeface="Arial" panose="020B0604020202020204" pitchFamily="34" charset="0"/>
                      </a:endParaRPr>
                    </a:p>
                  </a:txBody>
                  <a:tcPr marL="74554" marR="74554" marT="16446" marB="0">
                    <a:lnL>
                      <a:noFill/>
                    </a:lnL>
                    <a:lnR>
                      <a:noFill/>
                    </a:lnR>
                    <a:lnT>
                      <a:noFill/>
                    </a:lnT>
                    <a:lnB>
                      <a:noFill/>
                    </a:lnB>
                  </a:tcPr>
                </a:tc>
                <a:tc>
                  <a:txBody>
                    <a:bodyPr/>
                    <a:lstStyle/>
                    <a:p>
                      <a:pPr algn="r" fontAlgn="t">
                        <a:spcBef>
                          <a:spcPts val="0"/>
                        </a:spcBef>
                        <a:spcAft>
                          <a:spcPts val="0"/>
                        </a:spcAft>
                      </a:pPr>
                      <a:r>
                        <a:rPr lang="en-GB" sz="1600" b="0" i="0" u="none" strike="noStrike" spc="-10">
                          <a:effectLst/>
                          <a:latin typeface="FrankfurtGothic"/>
                          <a:ea typeface="Times New Roman" panose="02020603050405020304" pitchFamily="18" charset="0"/>
                          <a:cs typeface="Times New Roman" panose="02020603050405020304" pitchFamily="18" charset="0"/>
                        </a:rPr>
                        <a:t>1.4</a:t>
                      </a:r>
                      <a:endParaRPr lang="en-GB" sz="3100" b="0" i="0" u="none" strike="noStrike">
                        <a:effectLst/>
                        <a:latin typeface="Arial" panose="020B0604020202020204" pitchFamily="34" charset="0"/>
                      </a:endParaRPr>
                    </a:p>
                  </a:txBody>
                  <a:tcPr marL="74554" marR="74554" marT="16446" marB="0">
                    <a:lnL>
                      <a:noFill/>
                    </a:lnL>
                    <a:lnR>
                      <a:noFill/>
                    </a:lnR>
                    <a:lnT>
                      <a:noFill/>
                    </a:lnT>
                    <a:lnB>
                      <a:noFill/>
                    </a:lnB>
                  </a:tcPr>
                </a:tc>
                <a:tc>
                  <a:txBody>
                    <a:bodyPr/>
                    <a:lstStyle/>
                    <a:p>
                      <a:pPr algn="r" fontAlgn="t">
                        <a:spcBef>
                          <a:spcPts val="0"/>
                        </a:spcBef>
                        <a:spcAft>
                          <a:spcPts val="0"/>
                        </a:spcAft>
                      </a:pPr>
                      <a:r>
                        <a:rPr lang="en-GB" sz="1600" b="0" i="0" u="none" strike="noStrike" spc="-10">
                          <a:effectLst/>
                          <a:latin typeface="FrankfurtGothic"/>
                          <a:ea typeface="Times New Roman" panose="02020603050405020304" pitchFamily="18" charset="0"/>
                          <a:cs typeface="Times New Roman" panose="02020603050405020304" pitchFamily="18" charset="0"/>
                        </a:rPr>
                        <a:t>27.6</a:t>
                      </a:r>
                      <a:endParaRPr lang="en-GB" sz="3100" b="0" i="0" u="none" strike="noStrike">
                        <a:effectLst/>
                        <a:latin typeface="Arial" panose="020B0604020202020204" pitchFamily="34" charset="0"/>
                      </a:endParaRPr>
                    </a:p>
                  </a:txBody>
                  <a:tcPr marL="74554" marR="74554" marT="16446" marB="0">
                    <a:lnL>
                      <a:noFill/>
                    </a:lnL>
                    <a:lnR>
                      <a:noFill/>
                    </a:lnR>
                    <a:lnT>
                      <a:noFill/>
                    </a:lnT>
                    <a:lnB>
                      <a:noFill/>
                    </a:lnB>
                  </a:tcPr>
                </a:tc>
                <a:tc>
                  <a:txBody>
                    <a:bodyPr/>
                    <a:lstStyle/>
                    <a:p>
                      <a:pPr algn="r" fontAlgn="t">
                        <a:spcBef>
                          <a:spcPts val="0"/>
                        </a:spcBef>
                        <a:spcAft>
                          <a:spcPts val="0"/>
                        </a:spcAft>
                      </a:pPr>
                      <a:r>
                        <a:rPr lang="en-GB" sz="1600" b="0" i="0" u="none" strike="noStrike" spc="-10">
                          <a:effectLst/>
                          <a:latin typeface="FrankfurtGothic"/>
                          <a:ea typeface="Times New Roman" panose="02020603050405020304" pitchFamily="18" charset="0"/>
                          <a:cs typeface="Times New Roman" panose="02020603050405020304" pitchFamily="18" charset="0"/>
                        </a:rPr>
                        <a:t>0.7</a:t>
                      </a:r>
                      <a:endParaRPr lang="en-GB" sz="3100" b="0" i="0" u="none" strike="noStrike">
                        <a:effectLst/>
                        <a:latin typeface="Arial" panose="020B0604020202020204" pitchFamily="34" charset="0"/>
                      </a:endParaRPr>
                    </a:p>
                  </a:txBody>
                  <a:tcPr marL="74554" marR="74554" marT="16446" marB="0">
                    <a:lnL>
                      <a:noFill/>
                    </a:lnL>
                    <a:lnR>
                      <a:noFill/>
                    </a:lnR>
                    <a:lnT>
                      <a:noFill/>
                    </a:lnT>
                    <a:lnB>
                      <a:noFill/>
                    </a:lnB>
                  </a:tcPr>
                </a:tc>
                <a:tc>
                  <a:txBody>
                    <a:bodyPr/>
                    <a:lstStyle/>
                    <a:p>
                      <a:pPr algn="r" fontAlgn="t">
                        <a:spcBef>
                          <a:spcPts val="0"/>
                        </a:spcBef>
                        <a:spcAft>
                          <a:spcPts val="0"/>
                        </a:spcAft>
                      </a:pPr>
                      <a:r>
                        <a:rPr lang="en-GB" sz="1600" b="0" i="0" u="none" strike="noStrike" spc="-10">
                          <a:effectLst/>
                          <a:latin typeface="FrankfurtGothic"/>
                          <a:ea typeface="Times New Roman" panose="02020603050405020304" pitchFamily="18" charset="0"/>
                          <a:cs typeface="Times New Roman" panose="02020603050405020304" pitchFamily="18" charset="0"/>
                        </a:rPr>
                        <a:t>8.1</a:t>
                      </a:r>
                      <a:endParaRPr lang="en-GB" sz="3100" b="0" i="0" u="none" strike="noStrike">
                        <a:effectLst/>
                        <a:latin typeface="Arial" panose="020B0604020202020204" pitchFamily="34" charset="0"/>
                      </a:endParaRPr>
                    </a:p>
                  </a:txBody>
                  <a:tcPr marL="74554" marR="74554" marT="16446" marB="0">
                    <a:lnL>
                      <a:noFill/>
                    </a:lnL>
                    <a:lnR>
                      <a:noFill/>
                    </a:lnR>
                    <a:lnT>
                      <a:noFill/>
                    </a:lnT>
                    <a:lnB>
                      <a:noFill/>
                    </a:lnB>
                  </a:tcPr>
                </a:tc>
                <a:extLst>
                  <a:ext uri="{0D108BD9-81ED-4DB2-BD59-A6C34878D82A}">
                    <a16:rowId xmlns:a16="http://schemas.microsoft.com/office/drawing/2014/main" val="767150221"/>
                  </a:ext>
                </a:extLst>
              </a:tr>
              <a:tr h="258289">
                <a:tc>
                  <a:txBody>
                    <a:bodyPr/>
                    <a:lstStyle/>
                    <a:p>
                      <a:pPr algn="l" fontAlgn="t">
                        <a:spcBef>
                          <a:spcPts val="0"/>
                        </a:spcBef>
                        <a:spcAft>
                          <a:spcPts val="0"/>
                        </a:spcAft>
                      </a:pPr>
                      <a:r>
                        <a:rPr lang="en-GB" sz="1600" b="0" i="0" u="none" strike="noStrike" spc="-10">
                          <a:effectLst/>
                          <a:latin typeface="FrankfurtGothic"/>
                          <a:ea typeface="Times New Roman" panose="02020603050405020304" pitchFamily="18" charset="0"/>
                          <a:cs typeface="Times New Roman" panose="02020603050405020304" pitchFamily="18" charset="0"/>
                        </a:rPr>
                        <a:t>Plastic, glass, and concrete</a:t>
                      </a:r>
                      <a:endParaRPr lang="en-GB" sz="3100" b="0" i="0" u="none" strike="noStrike">
                        <a:effectLst/>
                        <a:latin typeface="Arial" panose="020B0604020202020204" pitchFamily="34" charset="0"/>
                      </a:endParaRPr>
                    </a:p>
                  </a:txBody>
                  <a:tcPr marL="74554" marR="74554" marT="16446" marB="0">
                    <a:lnL>
                      <a:noFill/>
                    </a:lnL>
                    <a:lnR>
                      <a:noFill/>
                    </a:lnR>
                    <a:lnT>
                      <a:noFill/>
                    </a:lnT>
                    <a:lnB>
                      <a:noFill/>
                    </a:lnB>
                  </a:tcPr>
                </a:tc>
                <a:tc>
                  <a:txBody>
                    <a:bodyPr/>
                    <a:lstStyle/>
                    <a:p>
                      <a:pPr algn="r" fontAlgn="t">
                        <a:spcBef>
                          <a:spcPts val="0"/>
                        </a:spcBef>
                        <a:spcAft>
                          <a:spcPts val="0"/>
                        </a:spcAft>
                      </a:pPr>
                      <a:r>
                        <a:rPr lang="en-GB" sz="1600" b="0" i="0" u="none" strike="noStrike" spc="-10">
                          <a:effectLst/>
                          <a:latin typeface="FrankfurtGothic"/>
                          <a:ea typeface="Times New Roman" panose="02020603050405020304" pitchFamily="18" charset="0"/>
                          <a:cs typeface="Times New Roman" panose="02020603050405020304" pitchFamily="18" charset="0"/>
                        </a:rPr>
                        <a:t>9.5</a:t>
                      </a:r>
                      <a:endParaRPr lang="en-GB" sz="3100" b="0" i="0" u="none" strike="noStrike">
                        <a:effectLst/>
                        <a:latin typeface="Arial" panose="020B0604020202020204" pitchFamily="34" charset="0"/>
                      </a:endParaRPr>
                    </a:p>
                  </a:txBody>
                  <a:tcPr marL="74554" marR="74554" marT="16446" marB="0">
                    <a:lnL>
                      <a:noFill/>
                    </a:lnL>
                    <a:lnR>
                      <a:noFill/>
                    </a:lnR>
                    <a:lnT>
                      <a:noFill/>
                    </a:lnT>
                    <a:lnB>
                      <a:noFill/>
                    </a:lnB>
                  </a:tcPr>
                </a:tc>
                <a:tc>
                  <a:txBody>
                    <a:bodyPr/>
                    <a:lstStyle/>
                    <a:p>
                      <a:pPr algn="r" fontAlgn="t">
                        <a:spcBef>
                          <a:spcPts val="0"/>
                        </a:spcBef>
                        <a:spcAft>
                          <a:spcPts val="0"/>
                        </a:spcAft>
                      </a:pPr>
                      <a:r>
                        <a:rPr lang="en-GB" sz="1600" b="0" i="0" u="none" strike="noStrike" spc="-10">
                          <a:effectLst/>
                          <a:latin typeface="FrankfurtGothic"/>
                          <a:ea typeface="Times New Roman" panose="02020603050405020304" pitchFamily="18" charset="0"/>
                          <a:cs typeface="Times New Roman" panose="02020603050405020304" pitchFamily="18" charset="0"/>
                        </a:rPr>
                        <a:t>6.4</a:t>
                      </a:r>
                      <a:endParaRPr lang="en-GB" sz="3100" b="0" i="0" u="none" strike="noStrike">
                        <a:effectLst/>
                        <a:latin typeface="Arial" panose="020B0604020202020204" pitchFamily="34" charset="0"/>
                      </a:endParaRPr>
                    </a:p>
                  </a:txBody>
                  <a:tcPr marL="74554" marR="74554" marT="16446" marB="0">
                    <a:lnL>
                      <a:noFill/>
                    </a:lnL>
                    <a:lnR>
                      <a:noFill/>
                    </a:lnR>
                    <a:lnT>
                      <a:noFill/>
                    </a:lnT>
                    <a:lnB>
                      <a:noFill/>
                    </a:lnB>
                  </a:tcPr>
                </a:tc>
                <a:tc>
                  <a:txBody>
                    <a:bodyPr/>
                    <a:lstStyle/>
                    <a:p>
                      <a:pPr algn="r" fontAlgn="t">
                        <a:spcBef>
                          <a:spcPts val="0"/>
                        </a:spcBef>
                        <a:spcAft>
                          <a:spcPts val="0"/>
                        </a:spcAft>
                      </a:pPr>
                      <a:r>
                        <a:rPr lang="en-GB" sz="1600" b="0" i="0" u="none" strike="noStrike" spc="-10">
                          <a:effectLst/>
                          <a:latin typeface="FrankfurtGothic"/>
                          <a:ea typeface="Times New Roman" panose="02020603050405020304" pitchFamily="18" charset="0"/>
                          <a:cs typeface="Times New Roman" panose="02020603050405020304" pitchFamily="18" charset="0"/>
                        </a:rPr>
                        <a:t>8.9</a:t>
                      </a:r>
                      <a:endParaRPr lang="en-GB" sz="3100" b="0" i="0" u="none" strike="noStrike">
                        <a:effectLst/>
                        <a:latin typeface="Arial" panose="020B0604020202020204" pitchFamily="34" charset="0"/>
                      </a:endParaRPr>
                    </a:p>
                  </a:txBody>
                  <a:tcPr marL="74554" marR="74554" marT="16446" marB="0">
                    <a:lnL>
                      <a:noFill/>
                    </a:lnL>
                    <a:lnR>
                      <a:noFill/>
                    </a:lnR>
                    <a:lnT>
                      <a:noFill/>
                    </a:lnT>
                    <a:lnB>
                      <a:noFill/>
                    </a:lnB>
                  </a:tcPr>
                </a:tc>
                <a:tc>
                  <a:txBody>
                    <a:bodyPr/>
                    <a:lstStyle/>
                    <a:p>
                      <a:pPr algn="r" fontAlgn="t">
                        <a:spcBef>
                          <a:spcPts val="0"/>
                        </a:spcBef>
                        <a:spcAft>
                          <a:spcPts val="0"/>
                        </a:spcAft>
                      </a:pPr>
                      <a:r>
                        <a:rPr lang="en-GB" sz="1600" b="0" i="0" u="none" strike="noStrike" spc="-10">
                          <a:effectLst/>
                          <a:latin typeface="FrankfurtGothic"/>
                          <a:ea typeface="Times New Roman" panose="02020603050405020304" pitchFamily="18" charset="0"/>
                          <a:cs typeface="Times New Roman" panose="02020603050405020304" pitchFamily="18" charset="0"/>
                        </a:rPr>
                        <a:t>8.8</a:t>
                      </a:r>
                      <a:endParaRPr lang="en-GB" sz="3100" b="0" i="0" u="none" strike="noStrike">
                        <a:effectLst/>
                        <a:latin typeface="Arial" panose="020B0604020202020204" pitchFamily="34" charset="0"/>
                      </a:endParaRPr>
                    </a:p>
                  </a:txBody>
                  <a:tcPr marL="74554" marR="74554" marT="16446" marB="0">
                    <a:lnL>
                      <a:noFill/>
                    </a:lnL>
                    <a:lnR>
                      <a:noFill/>
                    </a:lnR>
                    <a:lnT>
                      <a:noFill/>
                    </a:lnT>
                    <a:lnB>
                      <a:noFill/>
                    </a:lnB>
                  </a:tcPr>
                </a:tc>
                <a:extLst>
                  <a:ext uri="{0D108BD9-81ED-4DB2-BD59-A6C34878D82A}">
                    <a16:rowId xmlns:a16="http://schemas.microsoft.com/office/drawing/2014/main" val="789932262"/>
                  </a:ext>
                </a:extLst>
              </a:tr>
              <a:tr h="258289">
                <a:tc>
                  <a:txBody>
                    <a:bodyPr/>
                    <a:lstStyle/>
                    <a:p>
                      <a:pPr algn="l" fontAlgn="t">
                        <a:spcBef>
                          <a:spcPts val="0"/>
                        </a:spcBef>
                        <a:spcAft>
                          <a:spcPts val="0"/>
                        </a:spcAft>
                      </a:pPr>
                      <a:r>
                        <a:rPr lang="en-GB" sz="1600" b="0" i="0" u="none" strike="noStrike" spc="-10">
                          <a:effectLst/>
                          <a:latin typeface="FrankfurtGothic"/>
                          <a:ea typeface="Times New Roman" panose="02020603050405020304" pitchFamily="18" charset="0"/>
                          <a:cs typeface="Times New Roman" panose="02020603050405020304" pitchFamily="18" charset="0"/>
                        </a:rPr>
                        <a:t>Basic metals and fabricated metal products</a:t>
                      </a:r>
                      <a:endParaRPr lang="en-GB" sz="3100" b="0" i="0" u="none" strike="noStrike">
                        <a:effectLst/>
                        <a:latin typeface="Arial" panose="020B0604020202020204" pitchFamily="34" charset="0"/>
                      </a:endParaRPr>
                    </a:p>
                  </a:txBody>
                  <a:tcPr marL="74554" marR="74554" marT="16446" marB="0">
                    <a:lnL>
                      <a:noFill/>
                    </a:lnL>
                    <a:lnR>
                      <a:noFill/>
                    </a:lnR>
                    <a:lnT>
                      <a:noFill/>
                    </a:lnT>
                    <a:lnB>
                      <a:noFill/>
                    </a:lnB>
                  </a:tcPr>
                </a:tc>
                <a:tc>
                  <a:txBody>
                    <a:bodyPr/>
                    <a:lstStyle/>
                    <a:p>
                      <a:pPr algn="r" fontAlgn="t">
                        <a:spcBef>
                          <a:spcPts val="0"/>
                        </a:spcBef>
                        <a:spcAft>
                          <a:spcPts val="0"/>
                        </a:spcAft>
                      </a:pPr>
                      <a:r>
                        <a:rPr lang="en-GB" sz="1600" b="0" i="0" u="none" strike="noStrike" spc="-10">
                          <a:effectLst/>
                          <a:latin typeface="FrankfurtGothic"/>
                          <a:ea typeface="Times New Roman" panose="02020603050405020304" pitchFamily="18" charset="0"/>
                          <a:cs typeface="Times New Roman" panose="02020603050405020304" pitchFamily="18" charset="0"/>
                        </a:rPr>
                        <a:t>7.8</a:t>
                      </a:r>
                      <a:endParaRPr lang="en-GB" sz="3100" b="0" i="0" u="none" strike="noStrike">
                        <a:effectLst/>
                        <a:latin typeface="Arial" panose="020B0604020202020204" pitchFamily="34" charset="0"/>
                      </a:endParaRPr>
                    </a:p>
                  </a:txBody>
                  <a:tcPr marL="74554" marR="74554" marT="16446" marB="0">
                    <a:lnL>
                      <a:noFill/>
                    </a:lnL>
                    <a:lnR>
                      <a:noFill/>
                    </a:lnR>
                    <a:lnT>
                      <a:noFill/>
                    </a:lnT>
                    <a:lnB>
                      <a:noFill/>
                    </a:lnB>
                  </a:tcPr>
                </a:tc>
                <a:tc>
                  <a:txBody>
                    <a:bodyPr/>
                    <a:lstStyle/>
                    <a:p>
                      <a:pPr algn="r" fontAlgn="t">
                        <a:spcBef>
                          <a:spcPts val="0"/>
                        </a:spcBef>
                        <a:spcAft>
                          <a:spcPts val="0"/>
                        </a:spcAft>
                      </a:pPr>
                      <a:r>
                        <a:rPr lang="en-GB" sz="1600" b="0" i="0" u="none" strike="noStrike" spc="-10">
                          <a:effectLst/>
                          <a:latin typeface="FrankfurtGothic"/>
                          <a:ea typeface="Times New Roman" panose="02020603050405020304" pitchFamily="18" charset="0"/>
                          <a:cs typeface="Times New Roman" panose="02020603050405020304" pitchFamily="18" charset="0"/>
                        </a:rPr>
                        <a:t>7.4</a:t>
                      </a:r>
                      <a:endParaRPr lang="en-GB" sz="3100" b="0" i="0" u="none" strike="noStrike">
                        <a:effectLst/>
                        <a:latin typeface="Arial" panose="020B0604020202020204" pitchFamily="34" charset="0"/>
                      </a:endParaRPr>
                    </a:p>
                  </a:txBody>
                  <a:tcPr marL="74554" marR="74554" marT="16446" marB="0">
                    <a:lnL>
                      <a:noFill/>
                    </a:lnL>
                    <a:lnR>
                      <a:noFill/>
                    </a:lnR>
                    <a:lnT>
                      <a:noFill/>
                    </a:lnT>
                    <a:lnB>
                      <a:noFill/>
                    </a:lnB>
                  </a:tcPr>
                </a:tc>
                <a:tc>
                  <a:txBody>
                    <a:bodyPr/>
                    <a:lstStyle/>
                    <a:p>
                      <a:pPr algn="r" fontAlgn="t">
                        <a:spcBef>
                          <a:spcPts val="0"/>
                        </a:spcBef>
                        <a:spcAft>
                          <a:spcPts val="0"/>
                        </a:spcAft>
                      </a:pPr>
                      <a:r>
                        <a:rPr lang="en-GB" sz="1600" b="0" i="0" u="none" strike="noStrike" spc="-10">
                          <a:effectLst/>
                          <a:latin typeface="FrankfurtGothic"/>
                          <a:ea typeface="Times New Roman" panose="02020603050405020304" pitchFamily="18" charset="0"/>
                          <a:cs typeface="Times New Roman" panose="02020603050405020304" pitchFamily="18" charset="0"/>
                        </a:rPr>
                        <a:t>9.7</a:t>
                      </a:r>
                      <a:endParaRPr lang="en-GB" sz="3100" b="0" i="0" u="none" strike="noStrike">
                        <a:effectLst/>
                        <a:latin typeface="Arial" panose="020B0604020202020204" pitchFamily="34" charset="0"/>
                      </a:endParaRPr>
                    </a:p>
                  </a:txBody>
                  <a:tcPr marL="74554" marR="74554" marT="16446" marB="0">
                    <a:lnL>
                      <a:noFill/>
                    </a:lnL>
                    <a:lnR>
                      <a:noFill/>
                    </a:lnR>
                    <a:lnT>
                      <a:noFill/>
                    </a:lnT>
                    <a:lnB>
                      <a:noFill/>
                    </a:lnB>
                  </a:tcPr>
                </a:tc>
                <a:tc>
                  <a:txBody>
                    <a:bodyPr/>
                    <a:lstStyle/>
                    <a:p>
                      <a:pPr algn="r" fontAlgn="t">
                        <a:spcBef>
                          <a:spcPts val="0"/>
                        </a:spcBef>
                        <a:spcAft>
                          <a:spcPts val="0"/>
                        </a:spcAft>
                      </a:pPr>
                      <a:r>
                        <a:rPr lang="en-GB" sz="1600" b="0" i="0" u="none" strike="noStrike" spc="-10">
                          <a:effectLst/>
                          <a:latin typeface="FrankfurtGothic"/>
                          <a:ea typeface="Times New Roman" panose="02020603050405020304" pitchFamily="18" charset="0"/>
                          <a:cs typeface="Times New Roman" panose="02020603050405020304" pitchFamily="18" charset="0"/>
                        </a:rPr>
                        <a:t>13.7</a:t>
                      </a:r>
                      <a:endParaRPr lang="en-GB" sz="3100" b="0" i="0" u="none" strike="noStrike">
                        <a:effectLst/>
                        <a:latin typeface="Arial" panose="020B0604020202020204" pitchFamily="34" charset="0"/>
                      </a:endParaRPr>
                    </a:p>
                  </a:txBody>
                  <a:tcPr marL="74554" marR="74554" marT="16446" marB="0">
                    <a:lnL>
                      <a:noFill/>
                    </a:lnL>
                    <a:lnR>
                      <a:noFill/>
                    </a:lnR>
                    <a:lnT>
                      <a:noFill/>
                    </a:lnT>
                    <a:lnB>
                      <a:noFill/>
                    </a:lnB>
                  </a:tcPr>
                </a:tc>
                <a:extLst>
                  <a:ext uri="{0D108BD9-81ED-4DB2-BD59-A6C34878D82A}">
                    <a16:rowId xmlns:a16="http://schemas.microsoft.com/office/drawing/2014/main" val="2090012730"/>
                  </a:ext>
                </a:extLst>
              </a:tr>
              <a:tr h="258289">
                <a:tc>
                  <a:txBody>
                    <a:bodyPr/>
                    <a:lstStyle/>
                    <a:p>
                      <a:pPr algn="l" fontAlgn="t">
                        <a:spcBef>
                          <a:spcPts val="0"/>
                        </a:spcBef>
                        <a:spcAft>
                          <a:spcPts val="0"/>
                        </a:spcAft>
                      </a:pPr>
                      <a:r>
                        <a:rPr lang="en-GB" sz="1600" b="0" i="0" u="none" strike="noStrike" spc="-10">
                          <a:effectLst/>
                          <a:latin typeface="FrankfurtGothic"/>
                          <a:ea typeface="Times New Roman" panose="02020603050405020304" pitchFamily="18" charset="0"/>
                          <a:cs typeface="Times New Roman" panose="02020603050405020304" pitchFamily="18" charset="0"/>
                        </a:rPr>
                        <a:t>Electronic components</a:t>
                      </a:r>
                      <a:endParaRPr lang="en-GB" sz="3100" b="0" i="0" u="none" strike="noStrike">
                        <a:effectLst/>
                        <a:latin typeface="Arial" panose="020B0604020202020204" pitchFamily="34" charset="0"/>
                      </a:endParaRPr>
                    </a:p>
                  </a:txBody>
                  <a:tcPr marL="74554" marR="74554" marT="16446" marB="0">
                    <a:lnL>
                      <a:noFill/>
                    </a:lnL>
                    <a:lnR>
                      <a:noFill/>
                    </a:lnR>
                    <a:lnT>
                      <a:noFill/>
                    </a:lnT>
                    <a:lnB>
                      <a:noFill/>
                    </a:lnB>
                  </a:tcPr>
                </a:tc>
                <a:tc>
                  <a:txBody>
                    <a:bodyPr/>
                    <a:lstStyle/>
                    <a:p>
                      <a:pPr algn="r" fontAlgn="t">
                        <a:spcBef>
                          <a:spcPts val="0"/>
                        </a:spcBef>
                        <a:spcAft>
                          <a:spcPts val="0"/>
                        </a:spcAft>
                      </a:pPr>
                      <a:r>
                        <a:rPr lang="en-GB" sz="1600" b="0" i="0" u="none" strike="noStrike" spc="-10">
                          <a:effectLst/>
                          <a:latin typeface="FrankfurtGothic"/>
                          <a:ea typeface="Times New Roman" panose="02020603050405020304" pitchFamily="18" charset="0"/>
                          <a:cs typeface="Times New Roman" panose="02020603050405020304" pitchFamily="18" charset="0"/>
                        </a:rPr>
                        <a:t>3.5</a:t>
                      </a:r>
                      <a:endParaRPr lang="en-GB" sz="3100" b="0" i="0" u="none" strike="noStrike">
                        <a:effectLst/>
                        <a:latin typeface="Arial" panose="020B0604020202020204" pitchFamily="34" charset="0"/>
                      </a:endParaRPr>
                    </a:p>
                  </a:txBody>
                  <a:tcPr marL="74554" marR="74554" marT="16446" marB="0">
                    <a:lnL>
                      <a:noFill/>
                    </a:lnL>
                    <a:lnR>
                      <a:noFill/>
                    </a:lnR>
                    <a:lnT>
                      <a:noFill/>
                    </a:lnT>
                    <a:lnB>
                      <a:noFill/>
                    </a:lnB>
                  </a:tcPr>
                </a:tc>
                <a:tc>
                  <a:txBody>
                    <a:bodyPr/>
                    <a:lstStyle/>
                    <a:p>
                      <a:pPr algn="r" fontAlgn="t">
                        <a:spcBef>
                          <a:spcPts val="0"/>
                        </a:spcBef>
                        <a:spcAft>
                          <a:spcPts val="0"/>
                        </a:spcAft>
                      </a:pPr>
                      <a:r>
                        <a:rPr lang="en-GB" sz="1600" b="0" i="0" u="none" strike="noStrike" spc="-10">
                          <a:effectLst/>
                          <a:latin typeface="FrankfurtGothic"/>
                          <a:ea typeface="Times New Roman" panose="02020603050405020304" pitchFamily="18" charset="0"/>
                          <a:cs typeface="Times New Roman" panose="02020603050405020304" pitchFamily="18" charset="0"/>
                        </a:rPr>
                        <a:t>6.2</a:t>
                      </a:r>
                      <a:endParaRPr lang="en-GB" sz="3100" b="0" i="0" u="none" strike="noStrike">
                        <a:effectLst/>
                        <a:latin typeface="Arial" panose="020B0604020202020204" pitchFamily="34" charset="0"/>
                      </a:endParaRPr>
                    </a:p>
                  </a:txBody>
                  <a:tcPr marL="74554" marR="74554" marT="16446" marB="0">
                    <a:lnL>
                      <a:noFill/>
                    </a:lnL>
                    <a:lnR>
                      <a:noFill/>
                    </a:lnR>
                    <a:lnT>
                      <a:noFill/>
                    </a:lnT>
                    <a:lnB>
                      <a:noFill/>
                    </a:lnB>
                  </a:tcPr>
                </a:tc>
                <a:tc>
                  <a:txBody>
                    <a:bodyPr/>
                    <a:lstStyle/>
                    <a:p>
                      <a:pPr algn="r" fontAlgn="t">
                        <a:spcBef>
                          <a:spcPts val="0"/>
                        </a:spcBef>
                        <a:spcAft>
                          <a:spcPts val="0"/>
                        </a:spcAft>
                      </a:pPr>
                      <a:r>
                        <a:rPr lang="en-GB" sz="1600" b="0" i="0" u="none" strike="noStrike" spc="-10">
                          <a:effectLst/>
                          <a:latin typeface="FrankfurtGothic"/>
                          <a:ea typeface="Times New Roman" panose="02020603050405020304" pitchFamily="18" charset="0"/>
                          <a:cs typeface="Times New Roman" panose="02020603050405020304" pitchFamily="18" charset="0"/>
                        </a:rPr>
                        <a:t>3.0</a:t>
                      </a:r>
                      <a:endParaRPr lang="en-GB" sz="3100" b="0" i="0" u="none" strike="noStrike">
                        <a:effectLst/>
                        <a:latin typeface="Arial" panose="020B0604020202020204" pitchFamily="34" charset="0"/>
                      </a:endParaRPr>
                    </a:p>
                  </a:txBody>
                  <a:tcPr marL="74554" marR="74554" marT="16446" marB="0">
                    <a:lnL>
                      <a:noFill/>
                    </a:lnL>
                    <a:lnR>
                      <a:noFill/>
                    </a:lnR>
                    <a:lnT>
                      <a:noFill/>
                    </a:lnT>
                    <a:lnB>
                      <a:noFill/>
                    </a:lnB>
                  </a:tcPr>
                </a:tc>
                <a:tc>
                  <a:txBody>
                    <a:bodyPr/>
                    <a:lstStyle/>
                    <a:p>
                      <a:pPr algn="r" fontAlgn="t">
                        <a:spcBef>
                          <a:spcPts val="0"/>
                        </a:spcBef>
                        <a:spcAft>
                          <a:spcPts val="0"/>
                        </a:spcAft>
                      </a:pPr>
                      <a:r>
                        <a:rPr lang="en-GB" sz="1600" b="0" i="0" u="none" strike="noStrike" spc="-10">
                          <a:effectLst/>
                          <a:latin typeface="FrankfurtGothic"/>
                          <a:ea typeface="Times New Roman" panose="02020603050405020304" pitchFamily="18" charset="0"/>
                          <a:cs typeface="Times New Roman" panose="02020603050405020304" pitchFamily="18" charset="0"/>
                        </a:rPr>
                        <a:t>5.5</a:t>
                      </a:r>
                      <a:endParaRPr lang="en-GB" sz="3100" b="0" i="0" u="none" strike="noStrike">
                        <a:effectLst/>
                        <a:latin typeface="Arial" panose="020B0604020202020204" pitchFamily="34" charset="0"/>
                      </a:endParaRPr>
                    </a:p>
                  </a:txBody>
                  <a:tcPr marL="74554" marR="74554" marT="16446" marB="0">
                    <a:lnL>
                      <a:noFill/>
                    </a:lnL>
                    <a:lnR>
                      <a:noFill/>
                    </a:lnR>
                    <a:lnT>
                      <a:noFill/>
                    </a:lnT>
                    <a:lnB>
                      <a:noFill/>
                    </a:lnB>
                  </a:tcPr>
                </a:tc>
                <a:extLst>
                  <a:ext uri="{0D108BD9-81ED-4DB2-BD59-A6C34878D82A}">
                    <a16:rowId xmlns:a16="http://schemas.microsoft.com/office/drawing/2014/main" val="2684756147"/>
                  </a:ext>
                </a:extLst>
              </a:tr>
              <a:tr h="258289">
                <a:tc>
                  <a:txBody>
                    <a:bodyPr/>
                    <a:lstStyle/>
                    <a:p>
                      <a:pPr algn="l" fontAlgn="t">
                        <a:spcBef>
                          <a:spcPts val="0"/>
                        </a:spcBef>
                        <a:spcAft>
                          <a:spcPts val="0"/>
                        </a:spcAft>
                      </a:pPr>
                      <a:r>
                        <a:rPr lang="en-GB" sz="1600" b="0" i="0" u="none" strike="noStrike" spc="-10">
                          <a:effectLst/>
                          <a:latin typeface="FrankfurtGothic"/>
                          <a:ea typeface="Times New Roman" panose="02020603050405020304" pitchFamily="18" charset="0"/>
                          <a:cs typeface="Times New Roman" panose="02020603050405020304" pitchFamily="18" charset="0"/>
                        </a:rPr>
                        <a:t>Electrical equipment</a:t>
                      </a:r>
                      <a:endParaRPr lang="en-GB" sz="3100" b="0" i="0" u="none" strike="noStrike">
                        <a:effectLst/>
                        <a:latin typeface="Arial" panose="020B0604020202020204" pitchFamily="34" charset="0"/>
                      </a:endParaRPr>
                    </a:p>
                  </a:txBody>
                  <a:tcPr marL="74554" marR="74554" marT="16446" marB="0">
                    <a:lnL>
                      <a:noFill/>
                    </a:lnL>
                    <a:lnR>
                      <a:noFill/>
                    </a:lnR>
                    <a:lnT>
                      <a:noFill/>
                    </a:lnT>
                    <a:lnB>
                      <a:noFill/>
                    </a:lnB>
                  </a:tcPr>
                </a:tc>
                <a:tc>
                  <a:txBody>
                    <a:bodyPr/>
                    <a:lstStyle/>
                    <a:p>
                      <a:pPr algn="r" fontAlgn="t">
                        <a:spcBef>
                          <a:spcPts val="0"/>
                        </a:spcBef>
                        <a:spcAft>
                          <a:spcPts val="0"/>
                        </a:spcAft>
                      </a:pPr>
                      <a:r>
                        <a:rPr lang="en-GB" sz="1600" b="0" i="0" u="none" strike="noStrike" spc="-10">
                          <a:effectLst/>
                          <a:latin typeface="FrankfurtGothic"/>
                          <a:ea typeface="Times New Roman" panose="02020603050405020304" pitchFamily="18" charset="0"/>
                          <a:cs typeface="Times New Roman" panose="02020603050405020304" pitchFamily="18" charset="0"/>
                        </a:rPr>
                        <a:t>3.9</a:t>
                      </a:r>
                      <a:endParaRPr lang="en-GB" sz="3100" b="0" i="0" u="none" strike="noStrike">
                        <a:effectLst/>
                        <a:latin typeface="Arial" panose="020B0604020202020204" pitchFamily="34" charset="0"/>
                      </a:endParaRPr>
                    </a:p>
                  </a:txBody>
                  <a:tcPr marL="74554" marR="74554" marT="16446" marB="0">
                    <a:lnL>
                      <a:noFill/>
                    </a:lnL>
                    <a:lnR>
                      <a:noFill/>
                    </a:lnR>
                    <a:lnT>
                      <a:noFill/>
                    </a:lnT>
                    <a:lnB>
                      <a:noFill/>
                    </a:lnB>
                  </a:tcPr>
                </a:tc>
                <a:tc>
                  <a:txBody>
                    <a:bodyPr/>
                    <a:lstStyle/>
                    <a:p>
                      <a:pPr algn="r" fontAlgn="t">
                        <a:spcBef>
                          <a:spcPts val="0"/>
                        </a:spcBef>
                        <a:spcAft>
                          <a:spcPts val="0"/>
                        </a:spcAft>
                      </a:pPr>
                      <a:r>
                        <a:rPr lang="en-GB" sz="1600" b="0" i="0" u="none" strike="noStrike" spc="-10">
                          <a:effectLst/>
                          <a:latin typeface="FrankfurtGothic"/>
                          <a:ea typeface="Times New Roman" panose="02020603050405020304" pitchFamily="18" charset="0"/>
                          <a:cs typeface="Times New Roman" panose="02020603050405020304" pitchFamily="18" charset="0"/>
                        </a:rPr>
                        <a:t>2.2</a:t>
                      </a:r>
                      <a:endParaRPr lang="en-GB" sz="3100" b="0" i="0" u="none" strike="noStrike">
                        <a:effectLst/>
                        <a:latin typeface="Arial" panose="020B0604020202020204" pitchFamily="34" charset="0"/>
                      </a:endParaRPr>
                    </a:p>
                  </a:txBody>
                  <a:tcPr marL="74554" marR="74554" marT="16446" marB="0">
                    <a:lnL>
                      <a:noFill/>
                    </a:lnL>
                    <a:lnR>
                      <a:noFill/>
                    </a:lnR>
                    <a:lnT>
                      <a:noFill/>
                    </a:lnT>
                    <a:lnB>
                      <a:noFill/>
                    </a:lnB>
                  </a:tcPr>
                </a:tc>
                <a:tc>
                  <a:txBody>
                    <a:bodyPr/>
                    <a:lstStyle/>
                    <a:p>
                      <a:pPr algn="r" fontAlgn="t">
                        <a:spcBef>
                          <a:spcPts val="0"/>
                        </a:spcBef>
                        <a:spcAft>
                          <a:spcPts val="0"/>
                        </a:spcAft>
                      </a:pPr>
                      <a:r>
                        <a:rPr lang="en-GB" sz="1600" b="0" i="0" u="none" strike="noStrike" spc="-10">
                          <a:effectLst/>
                          <a:latin typeface="FrankfurtGothic"/>
                          <a:ea typeface="Times New Roman" panose="02020603050405020304" pitchFamily="18" charset="0"/>
                          <a:cs typeface="Times New Roman" panose="02020603050405020304" pitchFamily="18" charset="0"/>
                        </a:rPr>
                        <a:t>3.1</a:t>
                      </a:r>
                      <a:endParaRPr lang="en-GB" sz="3100" b="0" i="0" u="none" strike="noStrike">
                        <a:effectLst/>
                        <a:latin typeface="Arial" panose="020B0604020202020204" pitchFamily="34" charset="0"/>
                      </a:endParaRPr>
                    </a:p>
                  </a:txBody>
                  <a:tcPr marL="74554" marR="74554" marT="16446" marB="0">
                    <a:lnL>
                      <a:noFill/>
                    </a:lnL>
                    <a:lnR>
                      <a:noFill/>
                    </a:lnR>
                    <a:lnT>
                      <a:noFill/>
                    </a:lnT>
                    <a:lnB>
                      <a:noFill/>
                    </a:lnB>
                  </a:tcPr>
                </a:tc>
                <a:tc>
                  <a:txBody>
                    <a:bodyPr/>
                    <a:lstStyle/>
                    <a:p>
                      <a:pPr algn="r" fontAlgn="t">
                        <a:spcBef>
                          <a:spcPts val="0"/>
                        </a:spcBef>
                        <a:spcAft>
                          <a:spcPts val="0"/>
                        </a:spcAft>
                      </a:pPr>
                      <a:r>
                        <a:rPr lang="en-GB" sz="1600" b="0" i="0" u="none" strike="noStrike" spc="-10">
                          <a:effectLst/>
                          <a:latin typeface="FrankfurtGothic"/>
                          <a:ea typeface="Times New Roman" panose="02020603050405020304" pitchFamily="18" charset="0"/>
                          <a:cs typeface="Times New Roman" panose="02020603050405020304" pitchFamily="18" charset="0"/>
                        </a:rPr>
                        <a:t>3.3</a:t>
                      </a:r>
                      <a:endParaRPr lang="en-GB" sz="3100" b="0" i="0" u="none" strike="noStrike">
                        <a:effectLst/>
                        <a:latin typeface="Arial" panose="020B0604020202020204" pitchFamily="34" charset="0"/>
                      </a:endParaRPr>
                    </a:p>
                  </a:txBody>
                  <a:tcPr marL="74554" marR="74554" marT="16446" marB="0">
                    <a:lnL>
                      <a:noFill/>
                    </a:lnL>
                    <a:lnR>
                      <a:noFill/>
                    </a:lnR>
                    <a:lnT>
                      <a:noFill/>
                    </a:lnT>
                    <a:lnB>
                      <a:noFill/>
                    </a:lnB>
                  </a:tcPr>
                </a:tc>
                <a:extLst>
                  <a:ext uri="{0D108BD9-81ED-4DB2-BD59-A6C34878D82A}">
                    <a16:rowId xmlns:a16="http://schemas.microsoft.com/office/drawing/2014/main" val="290702654"/>
                  </a:ext>
                </a:extLst>
              </a:tr>
              <a:tr h="258289">
                <a:tc>
                  <a:txBody>
                    <a:bodyPr/>
                    <a:lstStyle/>
                    <a:p>
                      <a:pPr algn="l" fontAlgn="t">
                        <a:spcBef>
                          <a:spcPts val="0"/>
                        </a:spcBef>
                        <a:spcAft>
                          <a:spcPts val="0"/>
                        </a:spcAft>
                      </a:pPr>
                      <a:r>
                        <a:rPr lang="en-GB" sz="1600" b="0" i="0" u="none" strike="noStrike" spc="-10">
                          <a:effectLst/>
                          <a:latin typeface="FrankfurtGothic"/>
                          <a:ea typeface="Times New Roman" panose="02020603050405020304" pitchFamily="18" charset="0"/>
                          <a:cs typeface="Times New Roman" panose="02020603050405020304" pitchFamily="18" charset="0"/>
                        </a:rPr>
                        <a:t>Machinery</a:t>
                      </a:r>
                      <a:endParaRPr lang="en-GB" sz="3100" b="0" i="0" u="none" strike="noStrike">
                        <a:effectLst/>
                        <a:latin typeface="Arial" panose="020B0604020202020204" pitchFamily="34" charset="0"/>
                      </a:endParaRPr>
                    </a:p>
                  </a:txBody>
                  <a:tcPr marL="74554" marR="74554" marT="16446" marB="0">
                    <a:lnL>
                      <a:noFill/>
                    </a:lnL>
                    <a:lnR>
                      <a:noFill/>
                    </a:lnR>
                    <a:lnT>
                      <a:noFill/>
                    </a:lnT>
                    <a:lnB>
                      <a:noFill/>
                    </a:lnB>
                  </a:tcPr>
                </a:tc>
                <a:tc>
                  <a:txBody>
                    <a:bodyPr/>
                    <a:lstStyle/>
                    <a:p>
                      <a:pPr algn="r" fontAlgn="t">
                        <a:spcBef>
                          <a:spcPts val="0"/>
                        </a:spcBef>
                        <a:spcAft>
                          <a:spcPts val="0"/>
                        </a:spcAft>
                      </a:pPr>
                      <a:r>
                        <a:rPr lang="en-GB" sz="1600" b="0" i="0" u="none" strike="noStrike" spc="-10">
                          <a:effectLst/>
                          <a:latin typeface="FrankfurtGothic"/>
                          <a:ea typeface="Times New Roman" panose="02020603050405020304" pitchFamily="18" charset="0"/>
                          <a:cs typeface="Times New Roman" panose="02020603050405020304" pitchFamily="18" charset="0"/>
                        </a:rPr>
                        <a:t>11.1</a:t>
                      </a:r>
                      <a:endParaRPr lang="en-GB" sz="3100" b="0" i="0" u="none" strike="noStrike">
                        <a:effectLst/>
                        <a:latin typeface="Arial" panose="020B0604020202020204" pitchFamily="34" charset="0"/>
                      </a:endParaRPr>
                    </a:p>
                  </a:txBody>
                  <a:tcPr marL="74554" marR="74554" marT="16446" marB="0">
                    <a:lnL>
                      <a:noFill/>
                    </a:lnL>
                    <a:lnR>
                      <a:noFill/>
                    </a:lnR>
                    <a:lnT>
                      <a:noFill/>
                    </a:lnT>
                    <a:lnB>
                      <a:noFill/>
                    </a:lnB>
                  </a:tcPr>
                </a:tc>
                <a:tc>
                  <a:txBody>
                    <a:bodyPr/>
                    <a:lstStyle/>
                    <a:p>
                      <a:pPr algn="r" fontAlgn="t">
                        <a:spcBef>
                          <a:spcPts val="0"/>
                        </a:spcBef>
                        <a:spcAft>
                          <a:spcPts val="0"/>
                        </a:spcAft>
                      </a:pPr>
                      <a:r>
                        <a:rPr lang="en-GB" sz="1600" b="0" i="0" u="none" strike="noStrike" spc="-10">
                          <a:effectLst/>
                          <a:latin typeface="FrankfurtGothic"/>
                          <a:ea typeface="Times New Roman" panose="02020603050405020304" pitchFamily="18" charset="0"/>
                          <a:cs typeface="Times New Roman" panose="02020603050405020304" pitchFamily="18" charset="0"/>
                        </a:rPr>
                        <a:t>17.7</a:t>
                      </a:r>
                      <a:endParaRPr lang="en-GB" sz="3100" b="0" i="0" u="none" strike="noStrike">
                        <a:effectLst/>
                        <a:latin typeface="Arial" panose="020B0604020202020204" pitchFamily="34" charset="0"/>
                      </a:endParaRPr>
                    </a:p>
                  </a:txBody>
                  <a:tcPr marL="74554" marR="74554" marT="16446" marB="0">
                    <a:lnL>
                      <a:noFill/>
                    </a:lnL>
                    <a:lnR>
                      <a:noFill/>
                    </a:lnR>
                    <a:lnT>
                      <a:noFill/>
                    </a:lnT>
                    <a:lnB>
                      <a:noFill/>
                    </a:lnB>
                  </a:tcPr>
                </a:tc>
                <a:tc>
                  <a:txBody>
                    <a:bodyPr/>
                    <a:lstStyle/>
                    <a:p>
                      <a:pPr algn="r" fontAlgn="t">
                        <a:spcBef>
                          <a:spcPts val="0"/>
                        </a:spcBef>
                        <a:spcAft>
                          <a:spcPts val="0"/>
                        </a:spcAft>
                      </a:pPr>
                      <a:r>
                        <a:rPr lang="en-GB" sz="1600" b="0" i="0" u="none" strike="noStrike" spc="-10">
                          <a:effectLst/>
                          <a:latin typeface="FrankfurtGothic"/>
                          <a:ea typeface="Times New Roman" panose="02020603050405020304" pitchFamily="18" charset="0"/>
                          <a:cs typeface="Times New Roman" panose="02020603050405020304" pitchFamily="18" charset="0"/>
                        </a:rPr>
                        <a:t>10.5</a:t>
                      </a:r>
                      <a:endParaRPr lang="en-GB" sz="3100" b="0" i="0" u="none" strike="noStrike">
                        <a:effectLst/>
                        <a:latin typeface="Arial" panose="020B0604020202020204" pitchFamily="34" charset="0"/>
                      </a:endParaRPr>
                    </a:p>
                  </a:txBody>
                  <a:tcPr marL="74554" marR="74554" marT="16446" marB="0">
                    <a:lnL>
                      <a:noFill/>
                    </a:lnL>
                    <a:lnR>
                      <a:noFill/>
                    </a:lnR>
                    <a:lnT>
                      <a:noFill/>
                    </a:lnT>
                    <a:lnB>
                      <a:noFill/>
                    </a:lnB>
                  </a:tcPr>
                </a:tc>
                <a:tc>
                  <a:txBody>
                    <a:bodyPr/>
                    <a:lstStyle/>
                    <a:p>
                      <a:pPr algn="r" fontAlgn="t">
                        <a:spcBef>
                          <a:spcPts val="0"/>
                        </a:spcBef>
                        <a:spcAft>
                          <a:spcPts val="0"/>
                        </a:spcAft>
                      </a:pPr>
                      <a:r>
                        <a:rPr lang="en-GB" sz="1600" b="0" i="0" u="none" strike="noStrike" spc="-10">
                          <a:effectLst/>
                          <a:latin typeface="FrankfurtGothic"/>
                          <a:ea typeface="Times New Roman" panose="02020603050405020304" pitchFamily="18" charset="0"/>
                          <a:cs typeface="Times New Roman" panose="02020603050405020304" pitchFamily="18" charset="0"/>
                        </a:rPr>
                        <a:t>18.7</a:t>
                      </a:r>
                      <a:endParaRPr lang="en-GB" sz="3100" b="0" i="0" u="none" strike="noStrike">
                        <a:effectLst/>
                        <a:latin typeface="Arial" panose="020B0604020202020204" pitchFamily="34" charset="0"/>
                      </a:endParaRPr>
                    </a:p>
                  </a:txBody>
                  <a:tcPr marL="74554" marR="74554" marT="16446" marB="0">
                    <a:lnL>
                      <a:noFill/>
                    </a:lnL>
                    <a:lnR>
                      <a:noFill/>
                    </a:lnR>
                    <a:lnT>
                      <a:noFill/>
                    </a:lnT>
                    <a:lnB>
                      <a:noFill/>
                    </a:lnB>
                  </a:tcPr>
                </a:tc>
                <a:extLst>
                  <a:ext uri="{0D108BD9-81ED-4DB2-BD59-A6C34878D82A}">
                    <a16:rowId xmlns:a16="http://schemas.microsoft.com/office/drawing/2014/main" val="743029344"/>
                  </a:ext>
                </a:extLst>
              </a:tr>
              <a:tr h="258289">
                <a:tc>
                  <a:txBody>
                    <a:bodyPr/>
                    <a:lstStyle/>
                    <a:p>
                      <a:pPr algn="l" fontAlgn="t">
                        <a:spcBef>
                          <a:spcPts val="0"/>
                        </a:spcBef>
                        <a:spcAft>
                          <a:spcPts val="0"/>
                        </a:spcAft>
                      </a:pPr>
                      <a:r>
                        <a:rPr lang="en-GB" sz="1600" b="0" i="0" u="none" strike="noStrike" spc="-10">
                          <a:effectLst/>
                          <a:latin typeface="FrankfurtGothic"/>
                          <a:ea typeface="Times New Roman" panose="02020603050405020304" pitchFamily="18" charset="0"/>
                          <a:cs typeface="Times New Roman" panose="02020603050405020304" pitchFamily="18" charset="0"/>
                        </a:rPr>
                        <a:t>Transport equipment</a:t>
                      </a:r>
                      <a:endParaRPr lang="en-GB" sz="3100" b="0" i="0" u="none" strike="noStrike">
                        <a:effectLst/>
                        <a:latin typeface="Arial" panose="020B0604020202020204" pitchFamily="34" charset="0"/>
                      </a:endParaRPr>
                    </a:p>
                  </a:txBody>
                  <a:tcPr marL="74554" marR="74554" marT="16446" marB="0">
                    <a:lnL>
                      <a:noFill/>
                    </a:lnL>
                    <a:lnR>
                      <a:noFill/>
                    </a:lnR>
                    <a:lnT>
                      <a:noFill/>
                    </a:lnT>
                    <a:lnB>
                      <a:noFill/>
                    </a:lnB>
                  </a:tcPr>
                </a:tc>
                <a:tc>
                  <a:txBody>
                    <a:bodyPr/>
                    <a:lstStyle/>
                    <a:p>
                      <a:pPr algn="r" fontAlgn="t">
                        <a:spcBef>
                          <a:spcPts val="0"/>
                        </a:spcBef>
                        <a:spcAft>
                          <a:spcPts val="0"/>
                        </a:spcAft>
                      </a:pPr>
                      <a:r>
                        <a:rPr lang="en-GB" sz="1600" b="0" i="0" u="none" strike="noStrike" spc="-10">
                          <a:effectLst/>
                          <a:latin typeface="FrankfurtGothic"/>
                          <a:ea typeface="Times New Roman" panose="02020603050405020304" pitchFamily="18" charset="0"/>
                          <a:cs typeface="Times New Roman" panose="02020603050405020304" pitchFamily="18" charset="0"/>
                        </a:rPr>
                        <a:t>5.4</a:t>
                      </a:r>
                      <a:endParaRPr lang="en-GB" sz="3100" b="0" i="0" u="none" strike="noStrike">
                        <a:effectLst/>
                        <a:latin typeface="Arial" panose="020B0604020202020204" pitchFamily="34" charset="0"/>
                      </a:endParaRPr>
                    </a:p>
                  </a:txBody>
                  <a:tcPr marL="74554" marR="74554" marT="16446" marB="0">
                    <a:lnL>
                      <a:noFill/>
                    </a:lnL>
                    <a:lnR>
                      <a:noFill/>
                    </a:lnR>
                    <a:lnT>
                      <a:noFill/>
                    </a:lnT>
                    <a:lnB>
                      <a:noFill/>
                    </a:lnB>
                  </a:tcPr>
                </a:tc>
                <a:tc>
                  <a:txBody>
                    <a:bodyPr/>
                    <a:lstStyle/>
                    <a:p>
                      <a:pPr algn="r" fontAlgn="t">
                        <a:spcBef>
                          <a:spcPts val="0"/>
                        </a:spcBef>
                        <a:spcAft>
                          <a:spcPts val="0"/>
                        </a:spcAft>
                      </a:pPr>
                      <a:r>
                        <a:rPr lang="en-GB" sz="1600" b="0" i="0" u="none" strike="noStrike" spc="-10">
                          <a:effectLst/>
                          <a:latin typeface="FrankfurtGothic"/>
                          <a:ea typeface="Times New Roman" panose="02020603050405020304" pitchFamily="18" charset="0"/>
                          <a:cs typeface="Times New Roman" panose="02020603050405020304" pitchFamily="18" charset="0"/>
                        </a:rPr>
                        <a:t>1.6</a:t>
                      </a:r>
                      <a:endParaRPr lang="en-GB" sz="3100" b="0" i="0" u="none" strike="noStrike">
                        <a:effectLst/>
                        <a:latin typeface="Arial" panose="020B0604020202020204" pitchFamily="34" charset="0"/>
                      </a:endParaRPr>
                    </a:p>
                  </a:txBody>
                  <a:tcPr marL="74554" marR="74554" marT="16446" marB="0">
                    <a:lnL>
                      <a:noFill/>
                    </a:lnL>
                    <a:lnR>
                      <a:noFill/>
                    </a:lnR>
                    <a:lnT>
                      <a:noFill/>
                    </a:lnT>
                    <a:lnB>
                      <a:noFill/>
                    </a:lnB>
                  </a:tcPr>
                </a:tc>
                <a:tc>
                  <a:txBody>
                    <a:bodyPr/>
                    <a:lstStyle/>
                    <a:p>
                      <a:pPr algn="r" fontAlgn="t">
                        <a:spcBef>
                          <a:spcPts val="0"/>
                        </a:spcBef>
                        <a:spcAft>
                          <a:spcPts val="0"/>
                        </a:spcAft>
                      </a:pPr>
                      <a:r>
                        <a:rPr lang="en-GB" sz="1600" b="0" i="0" u="none" strike="noStrike" spc="-10">
                          <a:effectLst/>
                          <a:latin typeface="FrankfurtGothic"/>
                          <a:ea typeface="Times New Roman" panose="02020603050405020304" pitchFamily="18" charset="0"/>
                          <a:cs typeface="Times New Roman" panose="02020603050405020304" pitchFamily="18" charset="0"/>
                        </a:rPr>
                        <a:t>5.1</a:t>
                      </a:r>
                      <a:endParaRPr lang="en-GB" sz="3100" b="0" i="0" u="none" strike="noStrike">
                        <a:effectLst/>
                        <a:latin typeface="Arial" panose="020B0604020202020204" pitchFamily="34" charset="0"/>
                      </a:endParaRPr>
                    </a:p>
                  </a:txBody>
                  <a:tcPr marL="74554" marR="74554" marT="16446" marB="0">
                    <a:lnL>
                      <a:noFill/>
                    </a:lnL>
                    <a:lnR>
                      <a:noFill/>
                    </a:lnR>
                    <a:lnT>
                      <a:noFill/>
                    </a:lnT>
                    <a:lnB>
                      <a:noFill/>
                    </a:lnB>
                  </a:tcPr>
                </a:tc>
                <a:tc>
                  <a:txBody>
                    <a:bodyPr/>
                    <a:lstStyle/>
                    <a:p>
                      <a:pPr algn="r" fontAlgn="t">
                        <a:spcBef>
                          <a:spcPts val="0"/>
                        </a:spcBef>
                        <a:spcAft>
                          <a:spcPts val="0"/>
                        </a:spcAft>
                      </a:pPr>
                      <a:r>
                        <a:rPr lang="en-GB" sz="1600" b="0" i="0" u="none" strike="noStrike" spc="-10">
                          <a:effectLst/>
                          <a:latin typeface="FrankfurtGothic"/>
                          <a:ea typeface="Times New Roman" panose="02020603050405020304" pitchFamily="18" charset="0"/>
                          <a:cs typeface="Times New Roman" panose="02020603050405020304" pitchFamily="18" charset="0"/>
                        </a:rPr>
                        <a:t>2.3</a:t>
                      </a:r>
                      <a:endParaRPr lang="en-GB" sz="3100" b="0" i="0" u="none" strike="noStrike">
                        <a:effectLst/>
                        <a:latin typeface="Arial" panose="020B0604020202020204" pitchFamily="34" charset="0"/>
                      </a:endParaRPr>
                    </a:p>
                  </a:txBody>
                  <a:tcPr marL="74554" marR="74554" marT="16446" marB="0">
                    <a:lnL>
                      <a:noFill/>
                    </a:lnL>
                    <a:lnR>
                      <a:noFill/>
                    </a:lnR>
                    <a:lnT>
                      <a:noFill/>
                    </a:lnT>
                    <a:lnB>
                      <a:noFill/>
                    </a:lnB>
                  </a:tcPr>
                </a:tc>
                <a:extLst>
                  <a:ext uri="{0D108BD9-81ED-4DB2-BD59-A6C34878D82A}">
                    <a16:rowId xmlns:a16="http://schemas.microsoft.com/office/drawing/2014/main" val="4220317906"/>
                  </a:ext>
                </a:extLst>
              </a:tr>
              <a:tr h="258289">
                <a:tc>
                  <a:txBody>
                    <a:bodyPr/>
                    <a:lstStyle/>
                    <a:p>
                      <a:pPr algn="l" fontAlgn="t">
                        <a:spcBef>
                          <a:spcPts val="0"/>
                        </a:spcBef>
                        <a:spcAft>
                          <a:spcPts val="0"/>
                        </a:spcAft>
                      </a:pPr>
                      <a:r>
                        <a:rPr lang="en-GB" sz="1600" b="0" i="0" u="none" strike="noStrike" spc="-10">
                          <a:effectLst/>
                          <a:latin typeface="FrankfurtGothic"/>
                          <a:ea typeface="Times New Roman" panose="02020603050405020304" pitchFamily="18" charset="0"/>
                          <a:cs typeface="Times New Roman" panose="02020603050405020304" pitchFamily="18" charset="0"/>
                        </a:rPr>
                        <a:t>Furniture and other manufacturing, etc.</a:t>
                      </a:r>
                      <a:endParaRPr lang="en-GB" sz="3100" b="0" i="0" u="none" strike="noStrike">
                        <a:effectLst/>
                        <a:latin typeface="Arial" panose="020B0604020202020204" pitchFamily="34" charset="0"/>
                      </a:endParaRPr>
                    </a:p>
                  </a:txBody>
                  <a:tcPr marL="74554" marR="74554" marT="16446" marB="0">
                    <a:lnL>
                      <a:noFill/>
                    </a:lnL>
                    <a:lnR>
                      <a:noFill/>
                    </a:lnR>
                    <a:lnT>
                      <a:noFill/>
                    </a:lnT>
                    <a:lnB w="12700" cap="flat" cmpd="sng" algn="ctr">
                      <a:solidFill>
                        <a:srgbClr val="7F9C90"/>
                      </a:solidFill>
                      <a:prstDash val="solid"/>
                      <a:round/>
                      <a:headEnd type="none" w="med" len="med"/>
                      <a:tailEnd type="none" w="med" len="med"/>
                    </a:lnB>
                  </a:tcPr>
                </a:tc>
                <a:tc>
                  <a:txBody>
                    <a:bodyPr/>
                    <a:lstStyle/>
                    <a:p>
                      <a:pPr algn="r" fontAlgn="t">
                        <a:spcBef>
                          <a:spcPts val="0"/>
                        </a:spcBef>
                        <a:spcAft>
                          <a:spcPts val="0"/>
                        </a:spcAft>
                      </a:pPr>
                      <a:r>
                        <a:rPr lang="en-GB" sz="1600" b="0" i="0" u="none" strike="noStrike" spc="-10">
                          <a:effectLst/>
                          <a:latin typeface="FrankfurtGothic"/>
                          <a:ea typeface="Times New Roman" panose="02020603050405020304" pitchFamily="18" charset="0"/>
                          <a:cs typeface="Times New Roman" panose="02020603050405020304" pitchFamily="18" charset="0"/>
                        </a:rPr>
                        <a:t>9.1</a:t>
                      </a:r>
                      <a:endParaRPr lang="en-GB" sz="3100" b="0" i="0" u="none" strike="noStrike">
                        <a:effectLst/>
                        <a:latin typeface="Arial" panose="020B0604020202020204" pitchFamily="34" charset="0"/>
                      </a:endParaRPr>
                    </a:p>
                  </a:txBody>
                  <a:tcPr marL="74554" marR="74554" marT="16446" marB="0">
                    <a:lnL>
                      <a:noFill/>
                    </a:lnL>
                    <a:lnR>
                      <a:noFill/>
                    </a:lnR>
                    <a:lnT>
                      <a:noFill/>
                    </a:lnT>
                    <a:lnB w="12700" cap="flat" cmpd="sng" algn="ctr">
                      <a:solidFill>
                        <a:srgbClr val="7F9C90"/>
                      </a:solidFill>
                      <a:prstDash val="solid"/>
                      <a:round/>
                      <a:headEnd type="none" w="med" len="med"/>
                      <a:tailEnd type="none" w="med" len="med"/>
                    </a:lnB>
                  </a:tcPr>
                </a:tc>
                <a:tc>
                  <a:txBody>
                    <a:bodyPr/>
                    <a:lstStyle/>
                    <a:p>
                      <a:pPr algn="r" fontAlgn="t">
                        <a:spcBef>
                          <a:spcPts val="0"/>
                        </a:spcBef>
                        <a:spcAft>
                          <a:spcPts val="0"/>
                        </a:spcAft>
                      </a:pPr>
                      <a:r>
                        <a:rPr lang="en-GB" sz="1600" b="0" i="0" u="none" strike="noStrike" spc="-10">
                          <a:effectLst/>
                          <a:latin typeface="FrankfurtGothic"/>
                          <a:ea typeface="Times New Roman" panose="02020603050405020304" pitchFamily="18" charset="0"/>
                          <a:cs typeface="Times New Roman" panose="02020603050405020304" pitchFamily="18" charset="0"/>
                        </a:rPr>
                        <a:t>8.9</a:t>
                      </a:r>
                      <a:endParaRPr lang="en-GB" sz="3100" b="0" i="0" u="none" strike="noStrike">
                        <a:effectLst/>
                        <a:latin typeface="Arial" panose="020B0604020202020204" pitchFamily="34" charset="0"/>
                      </a:endParaRPr>
                    </a:p>
                  </a:txBody>
                  <a:tcPr marL="74554" marR="74554" marT="16446" marB="0">
                    <a:lnL>
                      <a:noFill/>
                    </a:lnL>
                    <a:lnR>
                      <a:noFill/>
                    </a:lnR>
                    <a:lnT>
                      <a:noFill/>
                    </a:lnT>
                    <a:lnB w="12700" cap="flat" cmpd="sng" algn="ctr">
                      <a:solidFill>
                        <a:srgbClr val="7F9C90"/>
                      </a:solidFill>
                      <a:prstDash val="solid"/>
                      <a:round/>
                      <a:headEnd type="none" w="med" len="med"/>
                      <a:tailEnd type="none" w="med" len="med"/>
                    </a:lnB>
                  </a:tcPr>
                </a:tc>
                <a:tc>
                  <a:txBody>
                    <a:bodyPr/>
                    <a:lstStyle/>
                    <a:p>
                      <a:pPr algn="r" fontAlgn="t">
                        <a:spcBef>
                          <a:spcPts val="0"/>
                        </a:spcBef>
                        <a:spcAft>
                          <a:spcPts val="0"/>
                        </a:spcAft>
                      </a:pPr>
                      <a:r>
                        <a:rPr lang="en-GB" sz="1600" b="0" i="0" u="none" strike="noStrike" spc="-10">
                          <a:effectLst/>
                          <a:latin typeface="FrankfurtGothic"/>
                          <a:ea typeface="Times New Roman" panose="02020603050405020304" pitchFamily="18" charset="0"/>
                          <a:cs typeface="Times New Roman" panose="02020603050405020304" pitchFamily="18" charset="0"/>
                        </a:rPr>
                        <a:t>9.0</a:t>
                      </a:r>
                      <a:endParaRPr lang="en-GB" sz="3100" b="0" i="0" u="none" strike="noStrike">
                        <a:effectLst/>
                        <a:latin typeface="Arial" panose="020B0604020202020204" pitchFamily="34" charset="0"/>
                      </a:endParaRPr>
                    </a:p>
                  </a:txBody>
                  <a:tcPr marL="74554" marR="74554" marT="16446" marB="0">
                    <a:lnL>
                      <a:noFill/>
                    </a:lnL>
                    <a:lnR>
                      <a:noFill/>
                    </a:lnR>
                    <a:lnT>
                      <a:noFill/>
                    </a:lnT>
                    <a:lnB w="12700" cap="flat" cmpd="sng" algn="ctr">
                      <a:solidFill>
                        <a:srgbClr val="7F9C90"/>
                      </a:solidFill>
                      <a:prstDash val="solid"/>
                      <a:round/>
                      <a:headEnd type="none" w="med" len="med"/>
                      <a:tailEnd type="none" w="med" len="med"/>
                    </a:lnB>
                  </a:tcPr>
                </a:tc>
                <a:tc>
                  <a:txBody>
                    <a:bodyPr/>
                    <a:lstStyle/>
                    <a:p>
                      <a:pPr algn="r" fontAlgn="t">
                        <a:spcBef>
                          <a:spcPts val="0"/>
                        </a:spcBef>
                        <a:spcAft>
                          <a:spcPts val="0"/>
                        </a:spcAft>
                      </a:pPr>
                      <a:r>
                        <a:rPr lang="en-GB" sz="1600" b="0" i="0" u="none" strike="noStrike" spc="-10">
                          <a:effectLst/>
                          <a:latin typeface="FrankfurtGothic"/>
                          <a:ea typeface="Times New Roman" panose="02020603050405020304" pitchFamily="18" charset="0"/>
                          <a:cs typeface="Times New Roman" panose="02020603050405020304" pitchFamily="18" charset="0"/>
                        </a:rPr>
                        <a:t>10.7</a:t>
                      </a:r>
                      <a:endParaRPr lang="en-GB" sz="3100" b="0" i="0" u="none" strike="noStrike">
                        <a:effectLst/>
                        <a:latin typeface="Arial" panose="020B0604020202020204" pitchFamily="34" charset="0"/>
                      </a:endParaRPr>
                    </a:p>
                  </a:txBody>
                  <a:tcPr marL="74554" marR="74554" marT="16446" marB="0">
                    <a:lnL>
                      <a:noFill/>
                    </a:lnL>
                    <a:lnR>
                      <a:noFill/>
                    </a:lnR>
                    <a:lnT>
                      <a:noFill/>
                    </a:lnT>
                    <a:lnB w="12700" cap="flat" cmpd="sng" algn="ctr">
                      <a:solidFill>
                        <a:srgbClr val="7F9C90"/>
                      </a:solidFill>
                      <a:prstDash val="solid"/>
                      <a:round/>
                      <a:headEnd type="none" w="med" len="med"/>
                      <a:tailEnd type="none" w="med" len="med"/>
                    </a:lnB>
                  </a:tcPr>
                </a:tc>
                <a:extLst>
                  <a:ext uri="{0D108BD9-81ED-4DB2-BD59-A6C34878D82A}">
                    <a16:rowId xmlns:a16="http://schemas.microsoft.com/office/drawing/2014/main" val="1217281776"/>
                  </a:ext>
                </a:extLst>
              </a:tr>
              <a:tr h="458665">
                <a:tc>
                  <a:txBody>
                    <a:bodyPr/>
                    <a:lstStyle/>
                    <a:p>
                      <a:pPr algn="l" fontAlgn="t">
                        <a:spcBef>
                          <a:spcPts val="0"/>
                        </a:spcBef>
                        <a:spcAft>
                          <a:spcPts val="0"/>
                        </a:spcAft>
                      </a:pPr>
                      <a:r>
                        <a:rPr lang="en-GB" sz="1600" b="0" i="0" u="none" strike="noStrike" spc="-10">
                          <a:effectLst/>
                          <a:latin typeface="FrankfurtGothic"/>
                          <a:ea typeface="Times New Roman" panose="02020603050405020304" pitchFamily="18" charset="0"/>
                          <a:cs typeface="Times New Roman" panose="02020603050405020304" pitchFamily="18" charset="0"/>
                        </a:rPr>
                        <a:t>Total GVA 2019 in 1000's DKK annual prices</a:t>
                      </a:r>
                      <a:endParaRPr lang="en-GB" sz="3100" b="0" i="0" u="none" strike="noStrike">
                        <a:effectLst/>
                        <a:latin typeface="Arial" panose="020B0604020202020204" pitchFamily="34" charset="0"/>
                      </a:endParaRPr>
                    </a:p>
                  </a:txBody>
                  <a:tcPr marL="74554" marR="74554" marT="16446" marB="0">
                    <a:lnL>
                      <a:noFill/>
                    </a:lnL>
                    <a:lnR>
                      <a:noFill/>
                    </a:lnR>
                    <a:lnT w="12700" cap="flat" cmpd="sng" algn="ctr">
                      <a:solidFill>
                        <a:srgbClr val="7F9C90"/>
                      </a:solidFill>
                      <a:prstDash val="solid"/>
                      <a:round/>
                      <a:headEnd type="none" w="med" len="med"/>
                      <a:tailEnd type="none" w="med" len="med"/>
                    </a:lnT>
                    <a:lnB>
                      <a:noFill/>
                    </a:lnB>
                  </a:tcPr>
                </a:tc>
                <a:tc>
                  <a:txBody>
                    <a:bodyPr/>
                    <a:lstStyle/>
                    <a:p>
                      <a:pPr algn="r" fontAlgn="t">
                        <a:spcBef>
                          <a:spcPts val="0"/>
                        </a:spcBef>
                        <a:spcAft>
                          <a:spcPts val="0"/>
                        </a:spcAft>
                      </a:pPr>
                      <a:r>
                        <a:rPr lang="en-GB" sz="1600" b="0" i="0" u="none" strike="noStrike" spc="-10">
                          <a:effectLst/>
                          <a:latin typeface="FrankfurtGothic"/>
                          <a:ea typeface="Times New Roman" panose="02020603050405020304" pitchFamily="18" charset="0"/>
                          <a:cs typeface="Times New Roman" panose="02020603050405020304" pitchFamily="18" charset="0"/>
                        </a:rPr>
                        <a:t>14,940</a:t>
                      </a:r>
                      <a:endParaRPr lang="en-GB" sz="3100" b="0" i="0" u="none" strike="noStrike">
                        <a:effectLst/>
                        <a:latin typeface="Arial" panose="020B0604020202020204" pitchFamily="34" charset="0"/>
                      </a:endParaRPr>
                    </a:p>
                  </a:txBody>
                  <a:tcPr marL="74554" marR="74554" marT="16446" marB="0">
                    <a:lnL>
                      <a:noFill/>
                    </a:lnL>
                    <a:lnR>
                      <a:noFill/>
                    </a:lnR>
                    <a:lnT w="12700" cap="flat" cmpd="sng" algn="ctr">
                      <a:solidFill>
                        <a:srgbClr val="7F9C90"/>
                      </a:solidFill>
                      <a:prstDash val="solid"/>
                      <a:round/>
                      <a:headEnd type="none" w="med" len="med"/>
                      <a:tailEnd type="none" w="med" len="med"/>
                    </a:lnT>
                    <a:lnB>
                      <a:noFill/>
                    </a:lnB>
                  </a:tcPr>
                </a:tc>
                <a:tc>
                  <a:txBody>
                    <a:bodyPr/>
                    <a:lstStyle/>
                    <a:p>
                      <a:pPr algn="r" fontAlgn="t">
                        <a:spcBef>
                          <a:spcPts val="0"/>
                        </a:spcBef>
                        <a:spcAft>
                          <a:spcPts val="0"/>
                        </a:spcAft>
                      </a:pPr>
                      <a:r>
                        <a:rPr lang="en-GB" sz="1600" b="0" i="0" u="none" strike="noStrike" spc="-10">
                          <a:effectLst/>
                          <a:latin typeface="FrankfurtGothic"/>
                          <a:ea typeface="Times New Roman" panose="02020603050405020304" pitchFamily="18" charset="0"/>
                          <a:cs typeface="Times New Roman" panose="02020603050405020304" pitchFamily="18" charset="0"/>
                        </a:rPr>
                        <a:t>308,743</a:t>
                      </a:r>
                      <a:endParaRPr lang="en-GB" sz="3100" b="0" i="0" u="none" strike="noStrike">
                        <a:effectLst/>
                        <a:latin typeface="Arial" panose="020B0604020202020204" pitchFamily="34" charset="0"/>
                      </a:endParaRPr>
                    </a:p>
                  </a:txBody>
                  <a:tcPr marL="74554" marR="74554" marT="16446" marB="0">
                    <a:lnL>
                      <a:noFill/>
                    </a:lnL>
                    <a:lnR>
                      <a:noFill/>
                    </a:lnR>
                    <a:lnT w="12700" cap="flat" cmpd="sng" algn="ctr">
                      <a:solidFill>
                        <a:srgbClr val="7F9C90"/>
                      </a:solidFill>
                      <a:prstDash val="solid"/>
                      <a:round/>
                      <a:headEnd type="none" w="med" len="med"/>
                      <a:tailEnd type="none" w="med" len="med"/>
                    </a:lnT>
                    <a:lnB>
                      <a:noFill/>
                    </a:lnB>
                  </a:tcPr>
                </a:tc>
                <a:tc>
                  <a:txBody>
                    <a:bodyPr/>
                    <a:lstStyle/>
                    <a:p>
                      <a:pPr algn="l" fontAlgn="t">
                        <a:spcBef>
                          <a:spcPts val="0"/>
                        </a:spcBef>
                        <a:spcAft>
                          <a:spcPts val="0"/>
                        </a:spcAft>
                      </a:pPr>
                      <a:endParaRPr lang="da-DK" sz="3100" b="0" i="0" u="none" strike="noStrike">
                        <a:effectLst/>
                        <a:latin typeface="Arial" panose="020B0604020202020204" pitchFamily="34" charset="0"/>
                      </a:endParaRPr>
                    </a:p>
                  </a:txBody>
                  <a:tcPr marL="74554" marR="74554" marT="16446" marB="0">
                    <a:lnL>
                      <a:noFill/>
                    </a:lnL>
                    <a:lnR>
                      <a:noFill/>
                    </a:lnR>
                    <a:lnT w="12700" cap="flat" cmpd="sng" algn="ctr">
                      <a:solidFill>
                        <a:srgbClr val="7F9C90"/>
                      </a:solidFill>
                      <a:prstDash val="solid"/>
                      <a:round/>
                      <a:headEnd type="none" w="med" len="med"/>
                      <a:tailEnd type="none" w="med" len="med"/>
                    </a:lnT>
                    <a:lnB>
                      <a:noFill/>
                    </a:lnB>
                  </a:tcPr>
                </a:tc>
                <a:tc>
                  <a:txBody>
                    <a:bodyPr/>
                    <a:lstStyle/>
                    <a:p>
                      <a:pPr algn="l" fontAlgn="t">
                        <a:spcBef>
                          <a:spcPts val="0"/>
                        </a:spcBef>
                        <a:spcAft>
                          <a:spcPts val="0"/>
                        </a:spcAft>
                      </a:pPr>
                      <a:endParaRPr lang="da-DK" sz="3100" b="0" i="0" u="none" strike="noStrike">
                        <a:effectLst/>
                        <a:latin typeface="Arial" panose="020B0604020202020204" pitchFamily="34" charset="0"/>
                      </a:endParaRPr>
                    </a:p>
                  </a:txBody>
                  <a:tcPr marL="74554" marR="74554" marT="16446" marB="0">
                    <a:lnL>
                      <a:noFill/>
                    </a:lnL>
                    <a:lnR>
                      <a:noFill/>
                    </a:lnR>
                    <a:lnT w="12700" cap="flat" cmpd="sng" algn="ctr">
                      <a:solidFill>
                        <a:srgbClr val="7F9C90"/>
                      </a:solidFill>
                      <a:prstDash val="solid"/>
                      <a:round/>
                      <a:headEnd type="none" w="med" len="med"/>
                      <a:tailEnd type="none" w="med" len="med"/>
                    </a:lnT>
                    <a:lnB>
                      <a:noFill/>
                    </a:lnB>
                  </a:tcPr>
                </a:tc>
                <a:extLst>
                  <a:ext uri="{0D108BD9-81ED-4DB2-BD59-A6C34878D82A}">
                    <a16:rowId xmlns:a16="http://schemas.microsoft.com/office/drawing/2014/main" val="3044938381"/>
                  </a:ext>
                </a:extLst>
              </a:tr>
              <a:tr h="458665">
                <a:tc>
                  <a:txBody>
                    <a:bodyPr/>
                    <a:lstStyle/>
                    <a:p>
                      <a:pPr algn="l" fontAlgn="t">
                        <a:spcBef>
                          <a:spcPts val="0"/>
                        </a:spcBef>
                        <a:spcAft>
                          <a:spcPts val="0"/>
                        </a:spcAft>
                      </a:pPr>
                      <a:r>
                        <a:rPr lang="en-GB" sz="1600" b="0" i="0" u="none" strike="noStrike" spc="-10">
                          <a:effectLst/>
                          <a:latin typeface="FrankfurtGothic"/>
                          <a:ea typeface="Times New Roman" panose="02020603050405020304" pitchFamily="18" charset="0"/>
                          <a:cs typeface="Times New Roman" panose="02020603050405020304" pitchFamily="18" charset="0"/>
                        </a:rPr>
                        <a:t>Total employment 2019 in thousands</a:t>
                      </a:r>
                      <a:endParaRPr lang="en-GB" sz="3100" b="0" i="0" u="none" strike="noStrike">
                        <a:effectLst/>
                        <a:latin typeface="Arial" panose="020B0604020202020204" pitchFamily="34" charset="0"/>
                      </a:endParaRPr>
                    </a:p>
                  </a:txBody>
                  <a:tcPr marL="74554" marR="74554" marT="16446" marB="0">
                    <a:lnL>
                      <a:noFill/>
                    </a:lnL>
                    <a:lnR>
                      <a:noFill/>
                    </a:lnR>
                    <a:lnT>
                      <a:noFill/>
                    </a:lnT>
                    <a:lnB w="12700" cap="flat" cmpd="sng" algn="ctr">
                      <a:solidFill>
                        <a:srgbClr val="7F9C90"/>
                      </a:solidFill>
                      <a:prstDash val="solid"/>
                      <a:round/>
                      <a:headEnd type="none" w="med" len="med"/>
                      <a:tailEnd type="none" w="med" len="med"/>
                    </a:lnB>
                  </a:tcPr>
                </a:tc>
                <a:tc>
                  <a:txBody>
                    <a:bodyPr/>
                    <a:lstStyle/>
                    <a:p>
                      <a:pPr algn="l" fontAlgn="t">
                        <a:spcBef>
                          <a:spcPts val="0"/>
                        </a:spcBef>
                        <a:spcAft>
                          <a:spcPts val="0"/>
                        </a:spcAft>
                      </a:pPr>
                      <a:endParaRPr lang="da-DK" sz="3100" b="0" i="0" u="none" strike="noStrike">
                        <a:effectLst/>
                        <a:latin typeface="Arial" panose="020B0604020202020204" pitchFamily="34" charset="0"/>
                      </a:endParaRPr>
                    </a:p>
                  </a:txBody>
                  <a:tcPr marL="74554" marR="74554" marT="16446" marB="0">
                    <a:lnL>
                      <a:noFill/>
                    </a:lnL>
                    <a:lnR>
                      <a:noFill/>
                    </a:lnR>
                    <a:lnT>
                      <a:noFill/>
                    </a:lnT>
                    <a:lnB w="12700" cap="flat" cmpd="sng" algn="ctr">
                      <a:solidFill>
                        <a:srgbClr val="7F9C90"/>
                      </a:solidFill>
                      <a:prstDash val="solid"/>
                      <a:round/>
                      <a:headEnd type="none" w="med" len="med"/>
                      <a:tailEnd type="none" w="med" len="med"/>
                    </a:lnB>
                  </a:tcPr>
                </a:tc>
                <a:tc>
                  <a:txBody>
                    <a:bodyPr/>
                    <a:lstStyle/>
                    <a:p>
                      <a:pPr algn="l" fontAlgn="t">
                        <a:spcBef>
                          <a:spcPts val="0"/>
                        </a:spcBef>
                        <a:spcAft>
                          <a:spcPts val="0"/>
                        </a:spcAft>
                      </a:pPr>
                      <a:endParaRPr lang="da-DK" sz="3100" b="0" i="0" u="none" strike="noStrike">
                        <a:effectLst/>
                        <a:latin typeface="Arial" panose="020B0604020202020204" pitchFamily="34" charset="0"/>
                      </a:endParaRPr>
                    </a:p>
                  </a:txBody>
                  <a:tcPr marL="74554" marR="74554" marT="16446" marB="0">
                    <a:lnL>
                      <a:noFill/>
                    </a:lnL>
                    <a:lnR>
                      <a:noFill/>
                    </a:lnR>
                    <a:lnT>
                      <a:noFill/>
                    </a:lnT>
                    <a:lnB w="12700" cap="flat" cmpd="sng" algn="ctr">
                      <a:solidFill>
                        <a:srgbClr val="7F9C90"/>
                      </a:solidFill>
                      <a:prstDash val="solid"/>
                      <a:round/>
                      <a:headEnd type="none" w="med" len="med"/>
                      <a:tailEnd type="none" w="med" len="med"/>
                    </a:lnB>
                  </a:tcPr>
                </a:tc>
                <a:tc>
                  <a:txBody>
                    <a:bodyPr/>
                    <a:lstStyle/>
                    <a:p>
                      <a:pPr algn="r" fontAlgn="t">
                        <a:spcBef>
                          <a:spcPts val="0"/>
                        </a:spcBef>
                        <a:spcAft>
                          <a:spcPts val="0"/>
                        </a:spcAft>
                      </a:pPr>
                      <a:r>
                        <a:rPr lang="en-GB" sz="1600" b="0" i="0" u="none" strike="noStrike" spc="-10">
                          <a:effectLst/>
                          <a:latin typeface="FrankfurtGothic"/>
                          <a:ea typeface="Times New Roman" panose="02020603050405020304" pitchFamily="18" charset="0"/>
                          <a:cs typeface="Times New Roman" panose="02020603050405020304" pitchFamily="18" charset="0"/>
                        </a:rPr>
                        <a:t>562.2</a:t>
                      </a:r>
                      <a:endParaRPr lang="en-GB" sz="3100" b="0" i="0" u="none" strike="noStrike">
                        <a:effectLst/>
                        <a:latin typeface="Arial" panose="020B0604020202020204" pitchFamily="34" charset="0"/>
                      </a:endParaRPr>
                    </a:p>
                  </a:txBody>
                  <a:tcPr marL="74554" marR="74554" marT="16446" marB="0">
                    <a:lnL>
                      <a:noFill/>
                    </a:lnL>
                    <a:lnR>
                      <a:noFill/>
                    </a:lnR>
                    <a:lnT>
                      <a:noFill/>
                    </a:lnT>
                    <a:lnB w="12700" cap="flat" cmpd="sng" algn="ctr">
                      <a:solidFill>
                        <a:srgbClr val="7F9C90"/>
                      </a:solidFill>
                      <a:prstDash val="solid"/>
                      <a:round/>
                      <a:headEnd type="none" w="med" len="med"/>
                      <a:tailEnd type="none" w="med" len="med"/>
                    </a:lnB>
                  </a:tcPr>
                </a:tc>
                <a:tc>
                  <a:txBody>
                    <a:bodyPr/>
                    <a:lstStyle/>
                    <a:p>
                      <a:pPr algn="r" fontAlgn="t">
                        <a:spcBef>
                          <a:spcPts val="0"/>
                        </a:spcBef>
                        <a:spcAft>
                          <a:spcPts val="0"/>
                        </a:spcAft>
                      </a:pPr>
                      <a:r>
                        <a:rPr lang="en-GB" sz="1600" b="0" i="0" u="none" strike="noStrike" spc="-10" dirty="0">
                          <a:effectLst/>
                          <a:latin typeface="FrankfurtGothic"/>
                          <a:ea typeface="Times New Roman" panose="02020603050405020304" pitchFamily="18" charset="0"/>
                          <a:cs typeface="Times New Roman" panose="02020603050405020304" pitchFamily="18" charset="0"/>
                        </a:rPr>
                        <a:t>300.7</a:t>
                      </a:r>
                      <a:endParaRPr lang="en-GB" sz="3100" b="0" i="0" u="none" strike="noStrike" dirty="0">
                        <a:effectLst/>
                        <a:latin typeface="Arial" panose="020B0604020202020204" pitchFamily="34" charset="0"/>
                      </a:endParaRPr>
                    </a:p>
                  </a:txBody>
                  <a:tcPr marL="74554" marR="74554" marT="16446" marB="0">
                    <a:lnL>
                      <a:noFill/>
                    </a:lnL>
                    <a:lnR>
                      <a:noFill/>
                    </a:lnR>
                    <a:lnT>
                      <a:noFill/>
                    </a:lnT>
                    <a:lnB w="12700" cap="flat" cmpd="sng" algn="ctr">
                      <a:solidFill>
                        <a:srgbClr val="7F9C90"/>
                      </a:solidFill>
                      <a:prstDash val="solid"/>
                      <a:round/>
                      <a:headEnd type="none" w="med" len="med"/>
                      <a:tailEnd type="none" w="med" len="med"/>
                    </a:lnB>
                  </a:tcPr>
                </a:tc>
                <a:extLst>
                  <a:ext uri="{0D108BD9-81ED-4DB2-BD59-A6C34878D82A}">
                    <a16:rowId xmlns:a16="http://schemas.microsoft.com/office/drawing/2014/main" val="3675092325"/>
                  </a:ext>
                </a:extLst>
              </a:tr>
            </a:tbl>
          </a:graphicData>
        </a:graphic>
      </p:graphicFrame>
      <p:sp>
        <p:nvSpPr>
          <p:cNvPr id="3" name="Titel 1">
            <a:extLst>
              <a:ext uri="{FF2B5EF4-FFF2-40B4-BE49-F238E27FC236}">
                <a16:creationId xmlns:a16="http://schemas.microsoft.com/office/drawing/2014/main" id="{CC609E38-16D6-4338-950D-2C47AABA44FC}"/>
              </a:ext>
            </a:extLst>
          </p:cNvPr>
          <p:cNvSpPr txBox="1">
            <a:spLocks/>
          </p:cNvSpPr>
          <p:nvPr/>
        </p:nvSpPr>
        <p:spPr>
          <a:xfrm>
            <a:off x="414455" y="246043"/>
            <a:ext cx="1808216" cy="89138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sz="2000" b="1" dirty="0" err="1">
                <a:latin typeface="Times New Roman" panose="02020603050405020304" pitchFamily="18" charset="0"/>
                <a:cs typeface="Times New Roman" panose="02020603050405020304" pitchFamily="18" charset="0"/>
              </a:rPr>
              <a:t>Table</a:t>
            </a:r>
            <a:r>
              <a:rPr lang="da-DK" sz="2000" b="1" dirty="0">
                <a:latin typeface="Times New Roman" panose="02020603050405020304" pitchFamily="18" charset="0"/>
                <a:cs typeface="Times New Roman" panose="02020603050405020304" pitchFamily="18" charset="0"/>
              </a:rPr>
              <a:t> 8.6</a:t>
            </a:r>
          </a:p>
        </p:txBody>
      </p:sp>
      <p:sp>
        <p:nvSpPr>
          <p:cNvPr id="5" name="Tekstfelt 4">
            <a:extLst>
              <a:ext uri="{FF2B5EF4-FFF2-40B4-BE49-F238E27FC236}">
                <a16:creationId xmlns:a16="http://schemas.microsoft.com/office/drawing/2014/main" id="{F3E9A947-8D58-4154-A67F-9FB6F47E913D}"/>
              </a:ext>
            </a:extLst>
          </p:cNvPr>
          <p:cNvSpPr txBox="1"/>
          <p:nvPr/>
        </p:nvSpPr>
        <p:spPr>
          <a:xfrm>
            <a:off x="2049300" y="458337"/>
            <a:ext cx="6097656" cy="233397"/>
          </a:xfrm>
          <a:prstGeom prst="rect">
            <a:avLst/>
          </a:prstGeom>
          <a:noFill/>
        </p:spPr>
        <p:txBody>
          <a:bodyPr wrap="square">
            <a:spAutoFit/>
          </a:bodyPr>
          <a:lstStyle/>
          <a:p>
            <a:pPr algn="just">
              <a:lnSpc>
                <a:spcPts val="1100"/>
              </a:lnSpc>
              <a:spcAft>
                <a:spcPts val="600"/>
              </a:spcAft>
              <a:tabLst>
                <a:tab pos="161925" algn="l"/>
              </a:tabLst>
            </a:pPr>
            <a:r>
              <a:rPr lang="en-GB" sz="1000" spc="-10" dirty="0">
                <a:effectLst/>
                <a:latin typeface="Times New Roman" panose="02020603050405020304" pitchFamily="18" charset="0"/>
                <a:ea typeface="Times New Roman" panose="02020603050405020304" pitchFamily="18" charset="0"/>
                <a:cs typeface="Times New Roman" panose="02020603050405020304" pitchFamily="18" charset="0"/>
              </a:rPr>
              <a:t>Table 8.6: Structure of Danish manufacturing industry 1966 and 2019. Employment and gross value added (GVA), %</a:t>
            </a:r>
            <a:endParaRPr lang="da-DK" sz="1000" spc="-1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kstfelt 6">
            <a:extLst>
              <a:ext uri="{FF2B5EF4-FFF2-40B4-BE49-F238E27FC236}">
                <a16:creationId xmlns:a16="http://schemas.microsoft.com/office/drawing/2014/main" id="{EB0BF3F6-0B50-41B4-993C-FBCB111B81E1}"/>
              </a:ext>
            </a:extLst>
          </p:cNvPr>
          <p:cNvSpPr txBox="1"/>
          <p:nvPr/>
        </p:nvSpPr>
        <p:spPr>
          <a:xfrm>
            <a:off x="2049300" y="6166266"/>
            <a:ext cx="6097656" cy="276999"/>
          </a:xfrm>
          <a:prstGeom prst="rect">
            <a:avLst/>
          </a:prstGeom>
          <a:noFill/>
        </p:spPr>
        <p:txBody>
          <a:bodyPr wrap="square">
            <a:spAutoFit/>
          </a:bodyPr>
          <a:lstStyle/>
          <a:p>
            <a:pPr>
              <a:spcBef>
                <a:spcPts val="200"/>
              </a:spcBef>
              <a:spcAft>
                <a:spcPts val="1450"/>
              </a:spcAft>
            </a:pPr>
            <a:r>
              <a:rPr lang="en-GB" sz="1200" spc="-10" dirty="0">
                <a:effectLst/>
                <a:latin typeface="Times New Roman" panose="02020603050405020304" pitchFamily="18" charset="0"/>
                <a:ea typeface="Times New Roman" panose="02020603050405020304" pitchFamily="18" charset="0"/>
                <a:cs typeface="Times New Roman" panose="02020603050405020304" pitchFamily="18" charset="0"/>
              </a:rPr>
              <a:t>Source: </a:t>
            </a:r>
            <a:r>
              <a:rPr lang="en-GB" sz="1200" u="none" strike="noStrike" spc="-10" dirty="0">
                <a:effectLst/>
                <a:latin typeface="Times New Roman" panose="02020603050405020304" pitchFamily="18" charset="0"/>
                <a:ea typeface="Times New Roman" panose="02020603050405020304" pitchFamily="18" charset="0"/>
                <a:cs typeface="Times New Roman" panose="02020603050405020304" pitchFamily="18" charset="0"/>
                <a:hlinkClick r:id="rId2"/>
              </a:rPr>
              <a:t>www.statistikbanken.dk</a:t>
            </a:r>
            <a:r>
              <a:rPr lang="en-GB" sz="1200" spc="-10" dirty="0">
                <a:effectLst/>
                <a:latin typeface="Times New Roman" panose="02020603050405020304" pitchFamily="18" charset="0"/>
                <a:ea typeface="Times New Roman" panose="02020603050405020304" pitchFamily="18" charset="0"/>
                <a:cs typeface="Times New Roman" panose="02020603050405020304" pitchFamily="18" charset="0"/>
              </a:rPr>
              <a:t>, NABP36 and NABB36.</a:t>
            </a:r>
            <a:endParaRPr lang="da-DK" sz="1200" spc="-1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931478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 3">
            <a:extLst>
              <a:ext uri="{FF2B5EF4-FFF2-40B4-BE49-F238E27FC236}">
                <a16:creationId xmlns:a16="http://schemas.microsoft.com/office/drawing/2014/main" id="{F2CFEEB9-D592-463C-A015-DC01C498170E}"/>
              </a:ext>
            </a:extLst>
          </p:cNvPr>
          <p:cNvGraphicFramePr>
            <a:graphicFrameLocks noGrp="1"/>
          </p:cNvGraphicFramePr>
          <p:nvPr>
            <p:extLst>
              <p:ext uri="{D42A27DB-BD31-4B8C-83A1-F6EECF244321}">
                <p14:modId xmlns:p14="http://schemas.microsoft.com/office/powerpoint/2010/main" val="131399495"/>
              </p:ext>
            </p:extLst>
          </p:nvPr>
        </p:nvGraphicFramePr>
        <p:xfrm>
          <a:off x="3138435" y="1867881"/>
          <a:ext cx="5915130" cy="3122238"/>
        </p:xfrm>
        <a:graphic>
          <a:graphicData uri="http://schemas.openxmlformats.org/drawingml/2006/table">
            <a:tbl>
              <a:tblPr firstRow="1" firstCol="1" bandRow="1"/>
              <a:tblGrid>
                <a:gridCol w="2701170">
                  <a:extLst>
                    <a:ext uri="{9D8B030D-6E8A-4147-A177-3AD203B41FA5}">
                      <a16:colId xmlns:a16="http://schemas.microsoft.com/office/drawing/2014/main" val="2948927644"/>
                    </a:ext>
                  </a:extLst>
                </a:gridCol>
                <a:gridCol w="572976">
                  <a:extLst>
                    <a:ext uri="{9D8B030D-6E8A-4147-A177-3AD203B41FA5}">
                      <a16:colId xmlns:a16="http://schemas.microsoft.com/office/drawing/2014/main" val="4264484281"/>
                    </a:ext>
                  </a:extLst>
                </a:gridCol>
                <a:gridCol w="479887">
                  <a:extLst>
                    <a:ext uri="{9D8B030D-6E8A-4147-A177-3AD203B41FA5}">
                      <a16:colId xmlns:a16="http://schemas.microsoft.com/office/drawing/2014/main" val="1146801201"/>
                    </a:ext>
                  </a:extLst>
                </a:gridCol>
                <a:gridCol w="463837">
                  <a:extLst>
                    <a:ext uri="{9D8B030D-6E8A-4147-A177-3AD203B41FA5}">
                      <a16:colId xmlns:a16="http://schemas.microsoft.com/office/drawing/2014/main" val="191730647"/>
                    </a:ext>
                  </a:extLst>
                </a:gridCol>
                <a:gridCol w="463837">
                  <a:extLst>
                    <a:ext uri="{9D8B030D-6E8A-4147-A177-3AD203B41FA5}">
                      <a16:colId xmlns:a16="http://schemas.microsoft.com/office/drawing/2014/main" val="617886243"/>
                    </a:ext>
                  </a:extLst>
                </a:gridCol>
                <a:gridCol w="664459">
                  <a:extLst>
                    <a:ext uri="{9D8B030D-6E8A-4147-A177-3AD203B41FA5}">
                      <a16:colId xmlns:a16="http://schemas.microsoft.com/office/drawing/2014/main" val="3355961599"/>
                    </a:ext>
                  </a:extLst>
                </a:gridCol>
                <a:gridCol w="568964">
                  <a:extLst>
                    <a:ext uri="{9D8B030D-6E8A-4147-A177-3AD203B41FA5}">
                      <a16:colId xmlns:a16="http://schemas.microsoft.com/office/drawing/2014/main" val="3542074430"/>
                    </a:ext>
                  </a:extLst>
                </a:gridCol>
              </a:tblGrid>
              <a:tr h="322692">
                <a:tc>
                  <a:txBody>
                    <a:bodyPr/>
                    <a:lstStyle/>
                    <a:p>
                      <a:r>
                        <a:rPr lang="en-GB" sz="700" spc="-10">
                          <a:effectLst/>
                          <a:latin typeface="FrankfurtGothic"/>
                          <a:ea typeface="Times New Roman" panose="02020603050405020304" pitchFamily="18" charset="0"/>
                          <a:cs typeface="Times New Roman" panose="02020603050405020304" pitchFamily="18" charset="0"/>
                        </a:rPr>
                        <a:t> </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nchor="b">
                    <a:lnL>
                      <a:noFill/>
                    </a:lnL>
                    <a:lnR>
                      <a:noFill/>
                    </a:lnR>
                    <a:lnT w="12700" cap="flat" cmpd="sng" algn="ctr">
                      <a:solidFill>
                        <a:srgbClr val="7F9C90"/>
                      </a:solidFill>
                      <a:prstDash val="solid"/>
                      <a:round/>
                      <a:headEnd type="none" w="med" len="med"/>
                      <a:tailEnd type="none" w="med" len="med"/>
                    </a:lnT>
                    <a:lnB>
                      <a:noFill/>
                    </a:lnB>
                  </a:tcPr>
                </a:tc>
                <a:tc gridSpan="2">
                  <a:txBody>
                    <a:bodyPr/>
                    <a:lstStyle/>
                    <a:p>
                      <a:pPr algn="ctr"/>
                      <a:r>
                        <a:rPr lang="en-GB" sz="700" spc="-10">
                          <a:effectLst/>
                          <a:latin typeface="FrankfurtGothic"/>
                          <a:ea typeface="Times New Roman" panose="02020603050405020304" pitchFamily="18" charset="0"/>
                          <a:cs typeface="Times New Roman" panose="02020603050405020304" pitchFamily="18" charset="0"/>
                        </a:rPr>
                        <a:t>Total</a:t>
                      </a:r>
                      <a:br>
                        <a:rPr lang="en-GB" sz="700" spc="-10">
                          <a:effectLst/>
                          <a:latin typeface="FrankfurtGothic"/>
                          <a:ea typeface="Times New Roman" panose="02020603050405020304" pitchFamily="18" charset="0"/>
                          <a:cs typeface="Times New Roman" panose="02020603050405020304" pitchFamily="18" charset="0"/>
                        </a:rPr>
                      </a:br>
                      <a:r>
                        <a:rPr lang="en-GB" sz="700" spc="-10">
                          <a:effectLst/>
                          <a:latin typeface="FrankfurtGothic"/>
                          <a:ea typeface="Times New Roman" panose="02020603050405020304" pitchFamily="18" charset="0"/>
                          <a:cs typeface="Times New Roman" panose="02020603050405020304" pitchFamily="18" charset="0"/>
                        </a:rPr>
                        <a:t>employment</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a:noFill/>
                    </a:lnR>
                    <a:lnT w="12700" cap="flat" cmpd="sng" algn="ctr">
                      <a:solidFill>
                        <a:srgbClr val="7F9C90"/>
                      </a:solidFill>
                      <a:prstDash val="solid"/>
                      <a:round/>
                      <a:headEnd type="none" w="med" len="med"/>
                      <a:tailEnd type="none" w="med" len="med"/>
                    </a:lnT>
                    <a:lnB>
                      <a:noFill/>
                    </a:lnB>
                  </a:tcPr>
                </a:tc>
                <a:tc hMerge="1">
                  <a:txBody>
                    <a:bodyPr/>
                    <a:lstStyle/>
                    <a:p>
                      <a:endParaRPr lang="da-DK"/>
                    </a:p>
                  </a:txBody>
                  <a:tcPr/>
                </a:tc>
                <a:tc gridSpan="2">
                  <a:txBody>
                    <a:bodyPr/>
                    <a:lstStyle/>
                    <a:p>
                      <a:pPr algn="ctr"/>
                      <a:r>
                        <a:rPr lang="en-GB" sz="700" spc="-10">
                          <a:effectLst/>
                          <a:latin typeface="FrankfurtGothic"/>
                          <a:ea typeface="Times New Roman" panose="02020603050405020304" pitchFamily="18" charset="0"/>
                          <a:cs typeface="Times New Roman" panose="02020603050405020304" pitchFamily="18" charset="0"/>
                        </a:rPr>
                        <a:t>GVA</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a:noFill/>
                    </a:lnR>
                    <a:lnT w="12700" cap="flat" cmpd="sng" algn="ctr">
                      <a:solidFill>
                        <a:srgbClr val="7F9C90"/>
                      </a:solidFill>
                      <a:prstDash val="solid"/>
                      <a:round/>
                      <a:headEnd type="none" w="med" len="med"/>
                      <a:tailEnd type="none" w="med" len="med"/>
                    </a:lnT>
                    <a:lnB>
                      <a:noFill/>
                    </a:lnB>
                  </a:tcPr>
                </a:tc>
                <a:tc hMerge="1">
                  <a:txBody>
                    <a:bodyPr/>
                    <a:lstStyle/>
                    <a:p>
                      <a:endParaRPr lang="da-DK"/>
                    </a:p>
                  </a:txBody>
                  <a:tcPr/>
                </a:tc>
                <a:tc gridSpan="2">
                  <a:txBody>
                    <a:bodyPr/>
                    <a:lstStyle/>
                    <a:p>
                      <a:pPr algn="ctr"/>
                      <a:r>
                        <a:rPr lang="en-GB" sz="700" spc="-10">
                          <a:effectLst/>
                          <a:latin typeface="FrankfurtGothic"/>
                          <a:ea typeface="Times New Roman" panose="02020603050405020304" pitchFamily="18" charset="0"/>
                          <a:cs typeface="Times New Roman" panose="02020603050405020304" pitchFamily="18" charset="0"/>
                        </a:rPr>
                        <a:t>Annual Growth Rate 2000-2019</a:t>
                      </a:r>
                      <a:endParaRPr lang="da-DK" sz="900" spc="-10">
                        <a:effectLst/>
                        <a:latin typeface="FrankfurtGothic"/>
                        <a:ea typeface="Times New Roman" panose="02020603050405020304" pitchFamily="18" charset="0"/>
                        <a:cs typeface="Times New Roman" panose="02020603050405020304" pitchFamily="18" charset="0"/>
                      </a:endParaRPr>
                    </a:p>
                  </a:txBody>
                  <a:tcPr marL="0" marR="0" marT="0" marB="0">
                    <a:lnL>
                      <a:noFill/>
                    </a:lnL>
                    <a:lnR>
                      <a:noFill/>
                    </a:lnR>
                    <a:lnT w="12700" cap="flat" cmpd="sng" algn="ctr">
                      <a:solidFill>
                        <a:srgbClr val="7F9C90"/>
                      </a:solidFill>
                      <a:prstDash val="solid"/>
                      <a:round/>
                      <a:headEnd type="none" w="med" len="med"/>
                      <a:tailEnd type="none" w="med" len="med"/>
                    </a:lnT>
                    <a:lnB>
                      <a:noFill/>
                    </a:lnB>
                  </a:tcPr>
                </a:tc>
                <a:tc hMerge="1">
                  <a:txBody>
                    <a:bodyPr/>
                    <a:lstStyle/>
                    <a:p>
                      <a:endParaRPr lang="da-DK"/>
                    </a:p>
                  </a:txBody>
                  <a:tcPr/>
                </a:tc>
                <a:extLst>
                  <a:ext uri="{0D108BD9-81ED-4DB2-BD59-A6C34878D82A}">
                    <a16:rowId xmlns:a16="http://schemas.microsoft.com/office/drawing/2014/main" val="2522488687"/>
                  </a:ext>
                </a:extLst>
              </a:tr>
              <a:tr h="322692">
                <a:tc>
                  <a:txBody>
                    <a:bodyPr/>
                    <a:lstStyle/>
                    <a:p>
                      <a:endParaRPr lang="da-DK" sz="1000">
                        <a:effectLst/>
                        <a:latin typeface="Times New Roman" panose="02020603050405020304" pitchFamily="18" charset="0"/>
                      </a:endParaRPr>
                    </a:p>
                  </a:txBody>
                  <a:tcPr marL="43180" marR="43180" marT="0" marB="0" anchor="b">
                    <a:lnL>
                      <a:noFill/>
                    </a:lnL>
                    <a:lnR>
                      <a:noFill/>
                    </a:lnR>
                    <a:lnT>
                      <a:noFill/>
                    </a:lnT>
                    <a:lnB w="12700" cap="flat" cmpd="sng" algn="ctr">
                      <a:solidFill>
                        <a:srgbClr val="7F9C90"/>
                      </a:solidFill>
                      <a:prstDash val="solid"/>
                      <a:round/>
                      <a:headEnd type="none" w="med" len="med"/>
                      <a:tailEnd type="none" w="med" len="med"/>
                    </a:lnB>
                  </a:tcPr>
                </a:tc>
                <a:tc>
                  <a:txBody>
                    <a:bodyPr/>
                    <a:lstStyle/>
                    <a:p>
                      <a:pPr algn="ctr"/>
                      <a:r>
                        <a:rPr lang="en-GB" sz="700" spc="-10">
                          <a:effectLst/>
                          <a:latin typeface="FrankfurtGothic"/>
                          <a:ea typeface="Times New Roman" panose="02020603050405020304" pitchFamily="18" charset="0"/>
                          <a:cs typeface="Times New Roman" panose="02020603050405020304" pitchFamily="18" charset="0"/>
                        </a:rPr>
                        <a:t>Persons</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nchor="ctr">
                    <a:lnL>
                      <a:noFill/>
                    </a:lnL>
                    <a:lnR>
                      <a:noFill/>
                    </a:lnR>
                    <a:lnT>
                      <a:noFill/>
                    </a:lnT>
                    <a:lnB w="12700" cap="flat" cmpd="sng" algn="ctr">
                      <a:solidFill>
                        <a:srgbClr val="7F9C90"/>
                      </a:solidFill>
                      <a:prstDash val="solid"/>
                      <a:round/>
                      <a:headEnd type="none" w="med" len="med"/>
                      <a:tailEnd type="none" w="med" len="med"/>
                    </a:lnB>
                  </a:tcPr>
                </a:tc>
                <a:tc>
                  <a:txBody>
                    <a:bodyPr/>
                    <a:lstStyle/>
                    <a:p>
                      <a:pPr algn="ctr"/>
                      <a:r>
                        <a:rPr lang="en-GB" sz="700" spc="-10">
                          <a:effectLst/>
                          <a:latin typeface="FrankfurtGothic"/>
                          <a:ea typeface="Times New Roman" panose="02020603050405020304" pitchFamily="18" charset="0"/>
                          <a:cs typeface="Times New Roman" panose="02020603050405020304" pitchFamily="18" charset="0"/>
                        </a:rPr>
                        <a:t>%</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nchor="ctr">
                    <a:lnL>
                      <a:noFill/>
                    </a:lnL>
                    <a:lnR>
                      <a:noFill/>
                    </a:lnR>
                    <a:lnT>
                      <a:noFill/>
                    </a:lnT>
                    <a:lnB w="12700" cap="flat" cmpd="sng" algn="ctr">
                      <a:solidFill>
                        <a:srgbClr val="7F9C90"/>
                      </a:solidFill>
                      <a:prstDash val="solid"/>
                      <a:round/>
                      <a:headEnd type="none" w="med" len="med"/>
                      <a:tailEnd type="none" w="med" len="med"/>
                    </a:lnB>
                  </a:tcPr>
                </a:tc>
                <a:tc>
                  <a:txBody>
                    <a:bodyPr/>
                    <a:lstStyle/>
                    <a:p>
                      <a:pPr algn="ctr"/>
                      <a:r>
                        <a:rPr lang="en-GB" sz="700" spc="-10">
                          <a:effectLst/>
                          <a:latin typeface="FrankfurtGothic"/>
                          <a:ea typeface="Times New Roman" panose="02020603050405020304" pitchFamily="18" charset="0"/>
                          <a:cs typeface="Times New Roman" panose="02020603050405020304" pitchFamily="18" charset="0"/>
                        </a:rPr>
                        <a:t>Billions</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nchor="ctr">
                    <a:lnL>
                      <a:noFill/>
                    </a:lnL>
                    <a:lnR>
                      <a:noFill/>
                    </a:lnR>
                    <a:lnT>
                      <a:noFill/>
                    </a:lnT>
                    <a:lnB w="12700" cap="flat" cmpd="sng" algn="ctr">
                      <a:solidFill>
                        <a:srgbClr val="7F9C90"/>
                      </a:solidFill>
                      <a:prstDash val="solid"/>
                      <a:round/>
                      <a:headEnd type="none" w="med" len="med"/>
                      <a:tailEnd type="none" w="med" len="med"/>
                    </a:lnB>
                  </a:tcPr>
                </a:tc>
                <a:tc>
                  <a:txBody>
                    <a:bodyPr/>
                    <a:lstStyle/>
                    <a:p>
                      <a:pPr algn="ctr"/>
                      <a:r>
                        <a:rPr lang="en-GB" sz="700" spc="-10">
                          <a:effectLst/>
                          <a:latin typeface="FrankfurtGothic"/>
                          <a:ea typeface="Times New Roman" panose="02020603050405020304" pitchFamily="18" charset="0"/>
                          <a:cs typeface="Times New Roman" panose="02020603050405020304" pitchFamily="18" charset="0"/>
                        </a:rPr>
                        <a:t>%</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nchor="ctr">
                    <a:lnL>
                      <a:noFill/>
                    </a:lnL>
                    <a:lnR>
                      <a:noFill/>
                    </a:lnR>
                    <a:lnT>
                      <a:noFill/>
                    </a:lnT>
                    <a:lnB w="12700" cap="flat" cmpd="sng" algn="ctr">
                      <a:solidFill>
                        <a:srgbClr val="7F9C90"/>
                      </a:solidFill>
                      <a:prstDash val="solid"/>
                      <a:round/>
                      <a:headEnd type="none" w="med" len="med"/>
                      <a:tailEnd type="none" w="med" len="med"/>
                    </a:lnB>
                  </a:tcPr>
                </a:tc>
                <a:tc>
                  <a:txBody>
                    <a:bodyPr/>
                    <a:lstStyle/>
                    <a:p>
                      <a:pPr algn="ctr"/>
                      <a:r>
                        <a:rPr lang="en-GB" sz="700" spc="-10">
                          <a:effectLst/>
                          <a:latin typeface="FrankfurtGothic"/>
                          <a:ea typeface="Times New Roman" panose="02020603050405020304" pitchFamily="18" charset="0"/>
                          <a:cs typeface="Times New Roman" panose="02020603050405020304" pitchFamily="18" charset="0"/>
                        </a:rPr>
                        <a:t>Total</a:t>
                      </a:r>
                      <a:br>
                        <a:rPr lang="en-GB" sz="700" spc="-10">
                          <a:effectLst/>
                          <a:latin typeface="FrankfurtGothic"/>
                          <a:ea typeface="Times New Roman" panose="02020603050405020304" pitchFamily="18" charset="0"/>
                          <a:cs typeface="Times New Roman" panose="02020603050405020304" pitchFamily="18" charset="0"/>
                        </a:rPr>
                      </a:br>
                      <a:r>
                        <a:rPr lang="en-GB" sz="700" spc="-10">
                          <a:effectLst/>
                          <a:latin typeface="FrankfurtGothic"/>
                          <a:ea typeface="Times New Roman" panose="02020603050405020304" pitchFamily="18" charset="0"/>
                          <a:cs typeface="Times New Roman" panose="02020603050405020304" pitchFamily="18" charset="0"/>
                        </a:rPr>
                        <a:t>employment</a:t>
                      </a:r>
                      <a:endParaRPr lang="da-DK" sz="900" spc="-10">
                        <a:effectLst/>
                        <a:latin typeface="FrankfurtGothic"/>
                        <a:ea typeface="Times New Roman" panose="02020603050405020304" pitchFamily="18" charset="0"/>
                        <a:cs typeface="Times New Roman" panose="02020603050405020304" pitchFamily="18" charset="0"/>
                      </a:endParaRPr>
                    </a:p>
                  </a:txBody>
                  <a:tcPr marL="0" marR="0" marT="0" marB="0">
                    <a:lnL>
                      <a:noFill/>
                    </a:lnL>
                    <a:lnR>
                      <a:noFill/>
                    </a:lnR>
                    <a:lnT>
                      <a:noFill/>
                    </a:lnT>
                    <a:lnB w="12700" cap="flat" cmpd="sng" algn="ctr">
                      <a:solidFill>
                        <a:srgbClr val="7F9C90"/>
                      </a:solidFill>
                      <a:prstDash val="solid"/>
                      <a:round/>
                      <a:headEnd type="none" w="med" len="med"/>
                      <a:tailEnd type="none" w="med" len="med"/>
                    </a:lnB>
                  </a:tcPr>
                </a:tc>
                <a:tc>
                  <a:txBody>
                    <a:bodyPr/>
                    <a:lstStyle/>
                    <a:p>
                      <a:pPr algn="ctr"/>
                      <a:r>
                        <a:rPr lang="en-GB" sz="700" spc="-10">
                          <a:effectLst/>
                          <a:latin typeface="FrankfurtGothic"/>
                          <a:ea typeface="Times New Roman" panose="02020603050405020304" pitchFamily="18" charset="0"/>
                          <a:cs typeface="Times New Roman" panose="02020603050405020304" pitchFamily="18" charset="0"/>
                        </a:rPr>
                        <a:t>GVA 2010 prices</a:t>
                      </a:r>
                      <a:endParaRPr lang="da-DK" sz="900" spc="-10">
                        <a:effectLst/>
                        <a:latin typeface="FrankfurtGothic"/>
                        <a:ea typeface="Times New Roman" panose="02020603050405020304" pitchFamily="18" charset="0"/>
                        <a:cs typeface="Times New Roman" panose="02020603050405020304" pitchFamily="18" charset="0"/>
                      </a:endParaRPr>
                    </a:p>
                  </a:txBody>
                  <a:tcPr marL="0" marR="0" marT="0" marB="0">
                    <a:lnL>
                      <a:noFill/>
                    </a:lnL>
                    <a:lnR>
                      <a:noFill/>
                    </a:lnR>
                    <a:lnT>
                      <a:noFill/>
                    </a:lnT>
                    <a:lnB w="12700" cap="flat" cmpd="sng" algn="ctr">
                      <a:solidFill>
                        <a:srgbClr val="7F9C90"/>
                      </a:solidFill>
                      <a:prstDash val="solid"/>
                      <a:round/>
                      <a:headEnd type="none" w="med" len="med"/>
                      <a:tailEnd type="none" w="med" len="med"/>
                    </a:lnB>
                  </a:tcPr>
                </a:tc>
                <a:extLst>
                  <a:ext uri="{0D108BD9-81ED-4DB2-BD59-A6C34878D82A}">
                    <a16:rowId xmlns:a16="http://schemas.microsoft.com/office/drawing/2014/main" val="705777605"/>
                  </a:ext>
                </a:extLst>
              </a:tr>
              <a:tr h="161346">
                <a:tc>
                  <a:txBody>
                    <a:bodyPr/>
                    <a:lstStyle/>
                    <a:p>
                      <a:r>
                        <a:rPr lang="en-GB" sz="700" spc="-10">
                          <a:effectLst/>
                          <a:latin typeface="FrankfurtGothic"/>
                          <a:ea typeface="Times New Roman" panose="02020603050405020304" pitchFamily="18" charset="0"/>
                          <a:cs typeface="Times New Roman" panose="02020603050405020304" pitchFamily="18" charset="0"/>
                        </a:rPr>
                        <a:t>Wholesale and retail trade</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nchor="b">
                    <a:lnL>
                      <a:noFill/>
                    </a:lnL>
                    <a:lnR>
                      <a:noFill/>
                    </a:lnR>
                    <a:lnT w="12700" cap="flat" cmpd="sng" algn="ctr">
                      <a:solidFill>
                        <a:srgbClr val="7F9C90"/>
                      </a:solidFill>
                      <a:prstDash val="solid"/>
                      <a:round/>
                      <a:headEnd type="none" w="med" len="med"/>
                      <a:tailEnd type="none" w="med" len="med"/>
                    </a:lnT>
                    <a:lnB>
                      <a:noFill/>
                    </a:lnB>
                  </a:tcPr>
                </a:tc>
                <a:tc>
                  <a:txBody>
                    <a:bodyPr/>
                    <a:lstStyle/>
                    <a:p>
                      <a:pPr algn="r"/>
                      <a:r>
                        <a:rPr lang="en-GB" sz="700" spc="-10">
                          <a:effectLst/>
                          <a:latin typeface="FrankfurtGothic"/>
                          <a:ea typeface="Times New Roman" panose="02020603050405020304" pitchFamily="18" charset="0"/>
                          <a:cs typeface="Times New Roman" panose="02020603050405020304" pitchFamily="18" charset="0"/>
                        </a:rPr>
                        <a:t>488</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114935" marT="0" marB="0" anchor="b">
                    <a:lnL>
                      <a:noFill/>
                    </a:lnL>
                    <a:lnR>
                      <a:noFill/>
                    </a:lnR>
                    <a:lnT w="12700" cap="flat" cmpd="sng" algn="ctr">
                      <a:solidFill>
                        <a:srgbClr val="7F9C90"/>
                      </a:solidFill>
                      <a:prstDash val="solid"/>
                      <a:round/>
                      <a:headEnd type="none" w="med" len="med"/>
                      <a:tailEnd type="none" w="med" len="med"/>
                    </a:lnT>
                    <a:lnB>
                      <a:noFill/>
                    </a:lnB>
                  </a:tcPr>
                </a:tc>
                <a:tc>
                  <a:txBody>
                    <a:bodyPr/>
                    <a:lstStyle/>
                    <a:p>
                      <a:pPr>
                        <a:tabLst>
                          <a:tab pos="208915" algn="dec"/>
                        </a:tabLst>
                      </a:pPr>
                      <a:r>
                        <a:rPr lang="en-GB" sz="700" spc="-10">
                          <a:effectLst/>
                          <a:latin typeface="FrankfurtGothic"/>
                          <a:ea typeface="Times New Roman" panose="02020603050405020304" pitchFamily="18" charset="0"/>
                          <a:cs typeface="Times New Roman" panose="02020603050405020304" pitchFamily="18" charset="0"/>
                        </a:rPr>
                        <a:t>31.2</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nchor="b">
                    <a:lnL>
                      <a:noFill/>
                    </a:lnL>
                    <a:lnR>
                      <a:noFill/>
                    </a:lnR>
                    <a:lnT w="12700" cap="flat" cmpd="sng" algn="ctr">
                      <a:solidFill>
                        <a:srgbClr val="7F9C90"/>
                      </a:solidFill>
                      <a:prstDash val="solid"/>
                      <a:round/>
                      <a:headEnd type="none" w="med" len="med"/>
                      <a:tailEnd type="none" w="med" len="med"/>
                    </a:lnT>
                    <a:lnB>
                      <a:noFill/>
                    </a:lnB>
                  </a:tcPr>
                </a:tc>
                <a:tc>
                  <a:txBody>
                    <a:bodyPr/>
                    <a:lstStyle/>
                    <a:p>
                      <a:pPr>
                        <a:tabLst>
                          <a:tab pos="216535" algn="dec"/>
                        </a:tabLst>
                      </a:pPr>
                      <a:r>
                        <a:rPr lang="en-GB" sz="700" spc="-10">
                          <a:effectLst/>
                          <a:latin typeface="FrankfurtGothic"/>
                          <a:ea typeface="Times New Roman" panose="02020603050405020304" pitchFamily="18" charset="0"/>
                          <a:cs typeface="Times New Roman" panose="02020603050405020304" pitchFamily="18" charset="0"/>
                        </a:rPr>
                        <a:t>268</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nchor="b">
                    <a:lnL>
                      <a:noFill/>
                    </a:lnL>
                    <a:lnR>
                      <a:noFill/>
                    </a:lnR>
                    <a:lnT w="12700" cap="flat" cmpd="sng" algn="ctr">
                      <a:solidFill>
                        <a:srgbClr val="7F9C90"/>
                      </a:solidFill>
                      <a:prstDash val="solid"/>
                      <a:round/>
                      <a:headEnd type="none" w="med" len="med"/>
                      <a:tailEnd type="none" w="med" len="med"/>
                    </a:lnT>
                    <a:lnB>
                      <a:noFill/>
                    </a:lnB>
                  </a:tcPr>
                </a:tc>
                <a:tc>
                  <a:txBody>
                    <a:bodyPr/>
                    <a:lstStyle/>
                    <a:p>
                      <a:pPr>
                        <a:tabLst>
                          <a:tab pos="252095" algn="dec"/>
                        </a:tabLst>
                      </a:pPr>
                      <a:r>
                        <a:rPr lang="en-GB" sz="700" spc="-10">
                          <a:effectLst/>
                          <a:latin typeface="FrankfurtGothic"/>
                          <a:ea typeface="Times New Roman" panose="02020603050405020304" pitchFamily="18" charset="0"/>
                          <a:cs typeface="Times New Roman" panose="02020603050405020304" pitchFamily="18" charset="0"/>
                        </a:rPr>
                        <a:t>28.2</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nchor="b">
                    <a:lnL>
                      <a:noFill/>
                    </a:lnL>
                    <a:lnR>
                      <a:noFill/>
                    </a:lnR>
                    <a:lnT w="12700" cap="flat" cmpd="sng" algn="ctr">
                      <a:solidFill>
                        <a:srgbClr val="7F9C90"/>
                      </a:solidFill>
                      <a:prstDash val="solid"/>
                      <a:round/>
                      <a:headEnd type="none" w="med" len="med"/>
                      <a:tailEnd type="none" w="med" len="med"/>
                    </a:lnT>
                    <a:lnB>
                      <a:noFill/>
                    </a:lnB>
                  </a:tcPr>
                </a:tc>
                <a:tc>
                  <a:txBody>
                    <a:bodyPr/>
                    <a:lstStyle/>
                    <a:p>
                      <a:pPr algn="ctr"/>
                      <a:r>
                        <a:rPr lang="en-GB" sz="700" spc="-10">
                          <a:effectLst/>
                          <a:latin typeface="FrankfurtGothic"/>
                          <a:ea typeface="Times New Roman" panose="02020603050405020304" pitchFamily="18" charset="0"/>
                          <a:cs typeface="Times New Roman" panose="02020603050405020304" pitchFamily="18" charset="0"/>
                        </a:rPr>
                        <a:t>0.5%</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nchor="b">
                    <a:lnL>
                      <a:noFill/>
                    </a:lnL>
                    <a:lnR>
                      <a:noFill/>
                    </a:lnR>
                    <a:lnT w="12700" cap="flat" cmpd="sng" algn="ctr">
                      <a:solidFill>
                        <a:srgbClr val="7F9C90"/>
                      </a:solidFill>
                      <a:prstDash val="solid"/>
                      <a:round/>
                      <a:headEnd type="none" w="med" len="med"/>
                      <a:tailEnd type="none" w="med" len="med"/>
                    </a:lnT>
                    <a:lnB>
                      <a:noFill/>
                    </a:lnB>
                  </a:tcPr>
                </a:tc>
                <a:tc>
                  <a:txBody>
                    <a:bodyPr/>
                    <a:lstStyle/>
                    <a:p>
                      <a:pPr algn="ctr"/>
                      <a:r>
                        <a:rPr lang="en-GB" sz="700" spc="-10">
                          <a:effectLst/>
                          <a:latin typeface="FrankfurtGothic"/>
                          <a:ea typeface="Times New Roman" panose="02020603050405020304" pitchFamily="18" charset="0"/>
                          <a:cs typeface="Times New Roman" panose="02020603050405020304" pitchFamily="18" charset="0"/>
                        </a:rPr>
                        <a:t>1.9%</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nchor="b">
                    <a:lnL>
                      <a:noFill/>
                    </a:lnL>
                    <a:lnR>
                      <a:noFill/>
                    </a:lnR>
                    <a:lnT w="12700" cap="flat" cmpd="sng" algn="ctr">
                      <a:solidFill>
                        <a:srgbClr val="7F9C90"/>
                      </a:solidFill>
                      <a:prstDash val="solid"/>
                      <a:round/>
                      <a:headEnd type="none" w="med" len="med"/>
                      <a:tailEnd type="none" w="med" len="med"/>
                    </a:lnT>
                    <a:lnB>
                      <a:noFill/>
                    </a:lnB>
                  </a:tcPr>
                </a:tc>
                <a:extLst>
                  <a:ext uri="{0D108BD9-81ED-4DB2-BD59-A6C34878D82A}">
                    <a16:rowId xmlns:a16="http://schemas.microsoft.com/office/drawing/2014/main" val="1555520109"/>
                  </a:ext>
                </a:extLst>
              </a:tr>
              <a:tr h="161346">
                <a:tc>
                  <a:txBody>
                    <a:bodyPr/>
                    <a:lstStyle/>
                    <a:p>
                      <a:r>
                        <a:rPr lang="en-GB" sz="700" spc="-10">
                          <a:effectLst/>
                          <a:latin typeface="FrankfurtGothic"/>
                          <a:ea typeface="Times New Roman" panose="02020603050405020304" pitchFamily="18" charset="0"/>
                          <a:cs typeface="Times New Roman" panose="02020603050405020304" pitchFamily="18" charset="0"/>
                        </a:rPr>
                        <a:t>Transportation</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nchor="b">
                    <a:lnL>
                      <a:noFill/>
                    </a:lnL>
                    <a:lnR>
                      <a:noFill/>
                    </a:lnR>
                    <a:lnT>
                      <a:noFill/>
                    </a:lnT>
                    <a:lnB>
                      <a:noFill/>
                    </a:lnB>
                  </a:tcPr>
                </a:tc>
                <a:tc>
                  <a:txBody>
                    <a:bodyPr/>
                    <a:lstStyle/>
                    <a:p>
                      <a:pPr algn="r"/>
                      <a:r>
                        <a:rPr lang="en-GB" sz="700" spc="-10">
                          <a:effectLst/>
                          <a:latin typeface="FrankfurtGothic"/>
                          <a:ea typeface="Times New Roman" panose="02020603050405020304" pitchFamily="18" charset="0"/>
                          <a:cs typeface="Times New Roman" panose="02020603050405020304" pitchFamily="18" charset="0"/>
                        </a:rPr>
                        <a:t>148</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114935" marT="0" marB="0" anchor="b">
                    <a:lnL>
                      <a:noFill/>
                    </a:lnL>
                    <a:lnR>
                      <a:noFill/>
                    </a:lnR>
                    <a:lnT>
                      <a:noFill/>
                    </a:lnT>
                    <a:lnB>
                      <a:noFill/>
                    </a:lnB>
                  </a:tcPr>
                </a:tc>
                <a:tc>
                  <a:txBody>
                    <a:bodyPr/>
                    <a:lstStyle/>
                    <a:p>
                      <a:pPr>
                        <a:tabLst>
                          <a:tab pos="208915" algn="dec"/>
                        </a:tabLst>
                      </a:pPr>
                      <a:r>
                        <a:rPr lang="en-GB" sz="700" spc="-10">
                          <a:effectLst/>
                          <a:latin typeface="FrankfurtGothic"/>
                          <a:ea typeface="Times New Roman" panose="02020603050405020304" pitchFamily="18" charset="0"/>
                          <a:cs typeface="Times New Roman" panose="02020603050405020304" pitchFamily="18" charset="0"/>
                        </a:rPr>
                        <a:t>9.5</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nchor="b">
                    <a:lnL>
                      <a:noFill/>
                    </a:lnL>
                    <a:lnR>
                      <a:noFill/>
                    </a:lnR>
                    <a:lnT>
                      <a:noFill/>
                    </a:lnT>
                    <a:lnB>
                      <a:noFill/>
                    </a:lnB>
                  </a:tcPr>
                </a:tc>
                <a:tc>
                  <a:txBody>
                    <a:bodyPr/>
                    <a:lstStyle/>
                    <a:p>
                      <a:pPr>
                        <a:tabLst>
                          <a:tab pos="216535" algn="dec"/>
                        </a:tabLst>
                      </a:pPr>
                      <a:r>
                        <a:rPr lang="en-GB" sz="700" spc="-10">
                          <a:effectLst/>
                          <a:latin typeface="FrankfurtGothic"/>
                          <a:ea typeface="Times New Roman" panose="02020603050405020304" pitchFamily="18" charset="0"/>
                          <a:cs typeface="Times New Roman" panose="02020603050405020304" pitchFamily="18" charset="0"/>
                        </a:rPr>
                        <a:t>98</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nchor="b">
                    <a:lnL>
                      <a:noFill/>
                    </a:lnL>
                    <a:lnR>
                      <a:noFill/>
                    </a:lnR>
                    <a:lnT>
                      <a:noFill/>
                    </a:lnT>
                    <a:lnB>
                      <a:noFill/>
                    </a:lnB>
                  </a:tcPr>
                </a:tc>
                <a:tc>
                  <a:txBody>
                    <a:bodyPr/>
                    <a:lstStyle/>
                    <a:p>
                      <a:pPr>
                        <a:tabLst>
                          <a:tab pos="252095" algn="dec"/>
                        </a:tabLst>
                      </a:pPr>
                      <a:r>
                        <a:rPr lang="en-GB" sz="700" spc="-10">
                          <a:effectLst/>
                          <a:latin typeface="FrankfurtGothic"/>
                          <a:ea typeface="Times New Roman" panose="02020603050405020304" pitchFamily="18" charset="0"/>
                          <a:cs typeface="Times New Roman" panose="02020603050405020304" pitchFamily="18" charset="0"/>
                        </a:rPr>
                        <a:t>10.3</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nchor="b">
                    <a:lnL>
                      <a:noFill/>
                    </a:lnL>
                    <a:lnR>
                      <a:noFill/>
                    </a:lnR>
                    <a:lnT>
                      <a:noFill/>
                    </a:lnT>
                    <a:lnB>
                      <a:noFill/>
                    </a:lnB>
                  </a:tcPr>
                </a:tc>
                <a:tc>
                  <a:txBody>
                    <a:bodyPr/>
                    <a:lstStyle/>
                    <a:p>
                      <a:pPr algn="ctr"/>
                      <a:r>
                        <a:rPr lang="en-GB" sz="700" spc="-10">
                          <a:effectLst/>
                          <a:latin typeface="FrankfurtGothic"/>
                          <a:ea typeface="Times New Roman" panose="02020603050405020304" pitchFamily="18" charset="0"/>
                          <a:cs typeface="Times New Roman" panose="02020603050405020304" pitchFamily="18" charset="0"/>
                        </a:rPr>
                        <a:t>0.1%</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nchor="b">
                    <a:lnL>
                      <a:noFill/>
                    </a:lnL>
                    <a:lnR>
                      <a:noFill/>
                    </a:lnR>
                    <a:lnT>
                      <a:noFill/>
                    </a:lnT>
                    <a:lnB>
                      <a:noFill/>
                    </a:lnB>
                  </a:tcPr>
                </a:tc>
                <a:tc>
                  <a:txBody>
                    <a:bodyPr/>
                    <a:lstStyle/>
                    <a:p>
                      <a:pPr algn="ctr"/>
                      <a:r>
                        <a:rPr lang="en-GB" sz="700" spc="-10">
                          <a:effectLst/>
                          <a:latin typeface="FrankfurtGothic"/>
                          <a:ea typeface="Times New Roman" panose="02020603050405020304" pitchFamily="18" charset="0"/>
                          <a:cs typeface="Times New Roman" panose="02020603050405020304" pitchFamily="18" charset="0"/>
                        </a:rPr>
                        <a:t>-0.2%</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nchor="b">
                    <a:lnL>
                      <a:noFill/>
                    </a:lnL>
                    <a:lnR>
                      <a:noFill/>
                    </a:lnR>
                    <a:lnT>
                      <a:noFill/>
                    </a:lnT>
                    <a:lnB>
                      <a:noFill/>
                    </a:lnB>
                  </a:tcPr>
                </a:tc>
                <a:extLst>
                  <a:ext uri="{0D108BD9-81ED-4DB2-BD59-A6C34878D82A}">
                    <a16:rowId xmlns:a16="http://schemas.microsoft.com/office/drawing/2014/main" val="3243322154"/>
                  </a:ext>
                </a:extLst>
              </a:tr>
              <a:tr h="161346">
                <a:tc>
                  <a:txBody>
                    <a:bodyPr/>
                    <a:lstStyle/>
                    <a:p>
                      <a:r>
                        <a:rPr lang="en-GB" sz="700" spc="-10">
                          <a:effectLst/>
                          <a:latin typeface="FrankfurtGothic"/>
                          <a:ea typeface="Times New Roman" panose="02020603050405020304" pitchFamily="18" charset="0"/>
                          <a:cs typeface="Times New Roman" panose="02020603050405020304" pitchFamily="18" charset="0"/>
                        </a:rPr>
                        <a:t>Accommodation and food service activities</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nchor="b">
                    <a:lnL>
                      <a:noFill/>
                    </a:lnL>
                    <a:lnR>
                      <a:noFill/>
                    </a:lnR>
                    <a:lnT>
                      <a:noFill/>
                    </a:lnT>
                    <a:lnB>
                      <a:noFill/>
                    </a:lnB>
                  </a:tcPr>
                </a:tc>
                <a:tc>
                  <a:txBody>
                    <a:bodyPr/>
                    <a:lstStyle/>
                    <a:p>
                      <a:pPr algn="r"/>
                      <a:r>
                        <a:rPr lang="en-GB" sz="700" spc="-10">
                          <a:effectLst/>
                          <a:latin typeface="FrankfurtGothic"/>
                          <a:ea typeface="Times New Roman" panose="02020603050405020304" pitchFamily="18" charset="0"/>
                          <a:cs typeface="Times New Roman" panose="02020603050405020304" pitchFamily="18" charset="0"/>
                        </a:rPr>
                        <a:t>145</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114935" marT="0" marB="0" anchor="b">
                    <a:lnL>
                      <a:noFill/>
                    </a:lnL>
                    <a:lnR>
                      <a:noFill/>
                    </a:lnR>
                    <a:lnT>
                      <a:noFill/>
                    </a:lnT>
                    <a:lnB>
                      <a:noFill/>
                    </a:lnB>
                  </a:tcPr>
                </a:tc>
                <a:tc>
                  <a:txBody>
                    <a:bodyPr/>
                    <a:lstStyle/>
                    <a:p>
                      <a:pPr>
                        <a:tabLst>
                          <a:tab pos="208915" algn="dec"/>
                        </a:tabLst>
                      </a:pPr>
                      <a:r>
                        <a:rPr lang="en-GB" sz="700" spc="-10">
                          <a:effectLst/>
                          <a:latin typeface="FrankfurtGothic"/>
                          <a:ea typeface="Times New Roman" panose="02020603050405020304" pitchFamily="18" charset="0"/>
                          <a:cs typeface="Times New Roman" panose="02020603050405020304" pitchFamily="18" charset="0"/>
                        </a:rPr>
                        <a:t>9.2</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nchor="b">
                    <a:lnL>
                      <a:noFill/>
                    </a:lnL>
                    <a:lnR>
                      <a:noFill/>
                    </a:lnR>
                    <a:lnT>
                      <a:noFill/>
                    </a:lnT>
                    <a:lnB>
                      <a:noFill/>
                    </a:lnB>
                  </a:tcPr>
                </a:tc>
                <a:tc>
                  <a:txBody>
                    <a:bodyPr/>
                    <a:lstStyle/>
                    <a:p>
                      <a:pPr>
                        <a:tabLst>
                          <a:tab pos="216535" algn="dec"/>
                        </a:tabLst>
                      </a:pPr>
                      <a:r>
                        <a:rPr lang="en-GB" sz="700" spc="-10">
                          <a:effectLst/>
                          <a:latin typeface="FrankfurtGothic"/>
                          <a:ea typeface="Times New Roman" panose="02020603050405020304" pitchFamily="18" charset="0"/>
                          <a:cs typeface="Times New Roman" panose="02020603050405020304" pitchFamily="18" charset="0"/>
                        </a:rPr>
                        <a:t>34</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nchor="b">
                    <a:lnL>
                      <a:noFill/>
                    </a:lnL>
                    <a:lnR>
                      <a:noFill/>
                    </a:lnR>
                    <a:lnT>
                      <a:noFill/>
                    </a:lnT>
                    <a:lnB>
                      <a:noFill/>
                    </a:lnB>
                  </a:tcPr>
                </a:tc>
                <a:tc>
                  <a:txBody>
                    <a:bodyPr/>
                    <a:lstStyle/>
                    <a:p>
                      <a:pPr>
                        <a:tabLst>
                          <a:tab pos="252095" algn="dec"/>
                        </a:tabLst>
                      </a:pPr>
                      <a:r>
                        <a:rPr lang="en-GB" sz="700" spc="-10">
                          <a:effectLst/>
                          <a:latin typeface="FrankfurtGothic"/>
                          <a:ea typeface="Times New Roman" panose="02020603050405020304" pitchFamily="18" charset="0"/>
                          <a:cs typeface="Times New Roman" panose="02020603050405020304" pitchFamily="18" charset="0"/>
                        </a:rPr>
                        <a:t>3.6</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nchor="b">
                    <a:lnL>
                      <a:noFill/>
                    </a:lnL>
                    <a:lnR>
                      <a:noFill/>
                    </a:lnR>
                    <a:lnT>
                      <a:noFill/>
                    </a:lnT>
                    <a:lnB>
                      <a:noFill/>
                    </a:lnB>
                  </a:tcPr>
                </a:tc>
                <a:tc>
                  <a:txBody>
                    <a:bodyPr/>
                    <a:lstStyle/>
                    <a:p>
                      <a:pPr algn="ctr"/>
                      <a:r>
                        <a:rPr lang="en-GB" sz="700" spc="-10">
                          <a:effectLst/>
                          <a:latin typeface="FrankfurtGothic"/>
                          <a:ea typeface="Times New Roman" panose="02020603050405020304" pitchFamily="18" charset="0"/>
                          <a:cs typeface="Times New Roman" panose="02020603050405020304" pitchFamily="18" charset="0"/>
                        </a:rPr>
                        <a:t>2.8%</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nchor="b">
                    <a:lnL>
                      <a:noFill/>
                    </a:lnL>
                    <a:lnR>
                      <a:noFill/>
                    </a:lnR>
                    <a:lnT>
                      <a:noFill/>
                    </a:lnT>
                    <a:lnB>
                      <a:noFill/>
                    </a:lnB>
                  </a:tcPr>
                </a:tc>
                <a:tc>
                  <a:txBody>
                    <a:bodyPr/>
                    <a:lstStyle/>
                    <a:p>
                      <a:pPr algn="ctr"/>
                      <a:r>
                        <a:rPr lang="en-GB" sz="700" spc="-10">
                          <a:effectLst/>
                          <a:latin typeface="FrankfurtGothic"/>
                          <a:ea typeface="Times New Roman" panose="02020603050405020304" pitchFamily="18" charset="0"/>
                          <a:cs typeface="Times New Roman" panose="02020603050405020304" pitchFamily="18" charset="0"/>
                        </a:rPr>
                        <a:t>0.7%</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nchor="b">
                    <a:lnL>
                      <a:noFill/>
                    </a:lnL>
                    <a:lnR>
                      <a:noFill/>
                    </a:lnR>
                    <a:lnT>
                      <a:noFill/>
                    </a:lnT>
                    <a:lnB>
                      <a:noFill/>
                    </a:lnB>
                  </a:tcPr>
                </a:tc>
                <a:extLst>
                  <a:ext uri="{0D108BD9-81ED-4DB2-BD59-A6C34878D82A}">
                    <a16:rowId xmlns:a16="http://schemas.microsoft.com/office/drawing/2014/main" val="267435819"/>
                  </a:ext>
                </a:extLst>
              </a:tr>
              <a:tr h="161346">
                <a:tc>
                  <a:txBody>
                    <a:bodyPr/>
                    <a:lstStyle/>
                    <a:p>
                      <a:r>
                        <a:rPr lang="en-GB" sz="700" spc="-10">
                          <a:effectLst/>
                          <a:latin typeface="FrankfurtGothic"/>
                          <a:ea typeface="Times New Roman" panose="02020603050405020304" pitchFamily="18" charset="0"/>
                          <a:cs typeface="Times New Roman" panose="02020603050405020304" pitchFamily="18" charset="0"/>
                        </a:rPr>
                        <a:t>Information and communication</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nchor="b">
                    <a:lnL>
                      <a:noFill/>
                    </a:lnL>
                    <a:lnR>
                      <a:noFill/>
                    </a:lnR>
                    <a:lnT>
                      <a:noFill/>
                    </a:lnT>
                    <a:lnB>
                      <a:noFill/>
                    </a:lnB>
                  </a:tcPr>
                </a:tc>
                <a:tc>
                  <a:txBody>
                    <a:bodyPr/>
                    <a:lstStyle/>
                    <a:p>
                      <a:pPr algn="r"/>
                      <a:r>
                        <a:rPr lang="en-GB" sz="700" spc="-10">
                          <a:effectLst/>
                          <a:latin typeface="FrankfurtGothic"/>
                          <a:ea typeface="Times New Roman" panose="02020603050405020304" pitchFamily="18" charset="0"/>
                          <a:cs typeface="Times New Roman" panose="02020603050405020304" pitchFamily="18" charset="0"/>
                        </a:rPr>
                        <a:t>109</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114935" marT="0" marB="0" anchor="b">
                    <a:lnL>
                      <a:noFill/>
                    </a:lnL>
                    <a:lnR>
                      <a:noFill/>
                    </a:lnR>
                    <a:lnT>
                      <a:noFill/>
                    </a:lnT>
                    <a:lnB>
                      <a:noFill/>
                    </a:lnB>
                  </a:tcPr>
                </a:tc>
                <a:tc>
                  <a:txBody>
                    <a:bodyPr/>
                    <a:lstStyle/>
                    <a:p>
                      <a:pPr>
                        <a:tabLst>
                          <a:tab pos="208915" algn="dec"/>
                        </a:tabLst>
                      </a:pPr>
                      <a:r>
                        <a:rPr lang="en-GB" sz="700" spc="-10">
                          <a:effectLst/>
                          <a:latin typeface="FrankfurtGothic"/>
                          <a:ea typeface="Times New Roman" panose="02020603050405020304" pitchFamily="18" charset="0"/>
                          <a:cs typeface="Times New Roman" panose="02020603050405020304" pitchFamily="18" charset="0"/>
                        </a:rPr>
                        <a:t>7.0</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nchor="b">
                    <a:lnL>
                      <a:noFill/>
                    </a:lnL>
                    <a:lnR>
                      <a:noFill/>
                    </a:lnR>
                    <a:lnT>
                      <a:noFill/>
                    </a:lnT>
                    <a:lnB>
                      <a:noFill/>
                    </a:lnB>
                  </a:tcPr>
                </a:tc>
                <a:tc>
                  <a:txBody>
                    <a:bodyPr/>
                    <a:lstStyle/>
                    <a:p>
                      <a:pPr>
                        <a:tabLst>
                          <a:tab pos="216535" algn="dec"/>
                        </a:tabLst>
                      </a:pPr>
                      <a:r>
                        <a:rPr lang="en-GB" sz="700" spc="-10">
                          <a:effectLst/>
                          <a:latin typeface="FrankfurtGothic"/>
                          <a:ea typeface="Times New Roman" panose="02020603050405020304" pitchFamily="18" charset="0"/>
                          <a:cs typeface="Times New Roman" panose="02020603050405020304" pitchFamily="18" charset="0"/>
                        </a:rPr>
                        <a:t>96</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nchor="b">
                    <a:lnL>
                      <a:noFill/>
                    </a:lnL>
                    <a:lnR>
                      <a:noFill/>
                    </a:lnR>
                    <a:lnT>
                      <a:noFill/>
                    </a:lnT>
                    <a:lnB>
                      <a:noFill/>
                    </a:lnB>
                  </a:tcPr>
                </a:tc>
                <a:tc>
                  <a:txBody>
                    <a:bodyPr/>
                    <a:lstStyle/>
                    <a:p>
                      <a:pPr>
                        <a:tabLst>
                          <a:tab pos="252095" algn="dec"/>
                        </a:tabLst>
                      </a:pPr>
                      <a:r>
                        <a:rPr lang="en-GB" sz="700" spc="-10">
                          <a:effectLst/>
                          <a:latin typeface="FrankfurtGothic"/>
                          <a:ea typeface="Times New Roman" panose="02020603050405020304" pitchFamily="18" charset="0"/>
                          <a:cs typeface="Times New Roman" panose="02020603050405020304" pitchFamily="18" charset="0"/>
                        </a:rPr>
                        <a:t>10.1</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nchor="b">
                    <a:lnL>
                      <a:noFill/>
                    </a:lnL>
                    <a:lnR>
                      <a:noFill/>
                    </a:lnR>
                    <a:lnT>
                      <a:noFill/>
                    </a:lnT>
                    <a:lnB>
                      <a:noFill/>
                    </a:lnB>
                  </a:tcPr>
                </a:tc>
                <a:tc>
                  <a:txBody>
                    <a:bodyPr/>
                    <a:lstStyle/>
                    <a:p>
                      <a:pPr algn="ctr"/>
                      <a:r>
                        <a:rPr lang="en-GB" sz="700" spc="-10">
                          <a:effectLst/>
                          <a:latin typeface="FrankfurtGothic"/>
                          <a:ea typeface="Times New Roman" panose="02020603050405020304" pitchFamily="18" charset="0"/>
                          <a:cs typeface="Times New Roman" panose="02020603050405020304" pitchFamily="18" charset="0"/>
                        </a:rPr>
                        <a:t>0.8%</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nchor="b">
                    <a:lnL>
                      <a:noFill/>
                    </a:lnL>
                    <a:lnR>
                      <a:noFill/>
                    </a:lnR>
                    <a:lnT>
                      <a:noFill/>
                    </a:lnT>
                    <a:lnB>
                      <a:noFill/>
                    </a:lnB>
                  </a:tcPr>
                </a:tc>
                <a:tc>
                  <a:txBody>
                    <a:bodyPr/>
                    <a:lstStyle/>
                    <a:p>
                      <a:pPr algn="ctr"/>
                      <a:r>
                        <a:rPr lang="en-GB" sz="700" spc="-10">
                          <a:effectLst/>
                          <a:latin typeface="FrankfurtGothic"/>
                          <a:ea typeface="Times New Roman" panose="02020603050405020304" pitchFamily="18" charset="0"/>
                          <a:cs typeface="Times New Roman" panose="02020603050405020304" pitchFamily="18" charset="0"/>
                        </a:rPr>
                        <a:t>6.4%</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nchor="b">
                    <a:lnL>
                      <a:noFill/>
                    </a:lnL>
                    <a:lnR>
                      <a:noFill/>
                    </a:lnR>
                    <a:lnT>
                      <a:noFill/>
                    </a:lnT>
                    <a:lnB>
                      <a:noFill/>
                    </a:lnB>
                  </a:tcPr>
                </a:tc>
                <a:extLst>
                  <a:ext uri="{0D108BD9-81ED-4DB2-BD59-A6C34878D82A}">
                    <a16:rowId xmlns:a16="http://schemas.microsoft.com/office/drawing/2014/main" val="2305391218"/>
                  </a:ext>
                </a:extLst>
              </a:tr>
              <a:tr h="161346">
                <a:tc>
                  <a:txBody>
                    <a:bodyPr/>
                    <a:lstStyle/>
                    <a:p>
                      <a:r>
                        <a:rPr lang="en-GB" sz="700" spc="-10">
                          <a:effectLst/>
                          <a:latin typeface="FrankfurtGothic"/>
                          <a:ea typeface="Times New Roman" panose="02020603050405020304" pitchFamily="18" charset="0"/>
                          <a:cs typeface="Times New Roman" panose="02020603050405020304" pitchFamily="18" charset="0"/>
                        </a:rPr>
                        <a:t>Financial and insurance</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nchor="b">
                    <a:lnL>
                      <a:noFill/>
                    </a:lnL>
                    <a:lnR>
                      <a:noFill/>
                    </a:lnR>
                    <a:lnT>
                      <a:noFill/>
                    </a:lnT>
                    <a:lnB>
                      <a:noFill/>
                    </a:lnB>
                  </a:tcPr>
                </a:tc>
                <a:tc>
                  <a:txBody>
                    <a:bodyPr/>
                    <a:lstStyle/>
                    <a:p>
                      <a:pPr algn="r"/>
                      <a:r>
                        <a:rPr lang="en-GB" sz="700" spc="-10">
                          <a:effectLst/>
                          <a:latin typeface="FrankfurtGothic"/>
                          <a:ea typeface="Times New Roman" panose="02020603050405020304" pitchFamily="18" charset="0"/>
                          <a:cs typeface="Times New Roman" panose="02020603050405020304" pitchFamily="18" charset="0"/>
                        </a:rPr>
                        <a:t>80</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114935" marT="0" marB="0" anchor="b">
                    <a:lnL>
                      <a:noFill/>
                    </a:lnL>
                    <a:lnR>
                      <a:noFill/>
                    </a:lnR>
                    <a:lnT>
                      <a:noFill/>
                    </a:lnT>
                    <a:lnB>
                      <a:noFill/>
                    </a:lnB>
                  </a:tcPr>
                </a:tc>
                <a:tc>
                  <a:txBody>
                    <a:bodyPr/>
                    <a:lstStyle/>
                    <a:p>
                      <a:pPr>
                        <a:tabLst>
                          <a:tab pos="208915" algn="dec"/>
                        </a:tabLst>
                      </a:pPr>
                      <a:r>
                        <a:rPr lang="en-GB" sz="700" spc="-10">
                          <a:effectLst/>
                          <a:latin typeface="FrankfurtGothic"/>
                          <a:ea typeface="Times New Roman" panose="02020603050405020304" pitchFamily="18" charset="0"/>
                          <a:cs typeface="Times New Roman" panose="02020603050405020304" pitchFamily="18" charset="0"/>
                        </a:rPr>
                        <a:t>5.1</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nchor="b">
                    <a:lnL>
                      <a:noFill/>
                    </a:lnL>
                    <a:lnR>
                      <a:noFill/>
                    </a:lnR>
                    <a:lnT>
                      <a:noFill/>
                    </a:lnT>
                    <a:lnB>
                      <a:noFill/>
                    </a:lnB>
                  </a:tcPr>
                </a:tc>
                <a:tc>
                  <a:txBody>
                    <a:bodyPr/>
                    <a:lstStyle/>
                    <a:p>
                      <a:pPr>
                        <a:tabLst>
                          <a:tab pos="216535" algn="dec"/>
                        </a:tabLst>
                      </a:pPr>
                      <a:r>
                        <a:rPr lang="en-GB" sz="700" spc="-10">
                          <a:effectLst/>
                          <a:latin typeface="FrankfurtGothic"/>
                          <a:ea typeface="Times New Roman" panose="02020603050405020304" pitchFamily="18" charset="0"/>
                          <a:cs typeface="Times New Roman" panose="02020603050405020304" pitchFamily="18" charset="0"/>
                        </a:rPr>
                        <a:t>109</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nchor="b">
                    <a:lnL>
                      <a:noFill/>
                    </a:lnL>
                    <a:lnR>
                      <a:noFill/>
                    </a:lnR>
                    <a:lnT>
                      <a:noFill/>
                    </a:lnT>
                    <a:lnB>
                      <a:noFill/>
                    </a:lnB>
                  </a:tcPr>
                </a:tc>
                <a:tc>
                  <a:txBody>
                    <a:bodyPr/>
                    <a:lstStyle/>
                    <a:p>
                      <a:pPr>
                        <a:tabLst>
                          <a:tab pos="252095" algn="dec"/>
                        </a:tabLst>
                      </a:pPr>
                      <a:r>
                        <a:rPr lang="en-GB" sz="700" spc="-10">
                          <a:effectLst/>
                          <a:latin typeface="FrankfurtGothic"/>
                          <a:ea typeface="Times New Roman" panose="02020603050405020304" pitchFamily="18" charset="0"/>
                          <a:cs typeface="Times New Roman" panose="02020603050405020304" pitchFamily="18" charset="0"/>
                        </a:rPr>
                        <a:t>11.5</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nchor="b">
                    <a:lnL>
                      <a:noFill/>
                    </a:lnL>
                    <a:lnR>
                      <a:noFill/>
                    </a:lnR>
                    <a:lnT>
                      <a:noFill/>
                    </a:lnT>
                    <a:lnB>
                      <a:noFill/>
                    </a:lnB>
                  </a:tcPr>
                </a:tc>
                <a:tc>
                  <a:txBody>
                    <a:bodyPr/>
                    <a:lstStyle/>
                    <a:p>
                      <a:pPr algn="ctr"/>
                      <a:r>
                        <a:rPr lang="en-GB" sz="700" spc="-10">
                          <a:effectLst/>
                          <a:latin typeface="FrankfurtGothic"/>
                          <a:ea typeface="Times New Roman" panose="02020603050405020304" pitchFamily="18" charset="0"/>
                          <a:cs typeface="Times New Roman" panose="02020603050405020304" pitchFamily="18" charset="0"/>
                        </a:rPr>
                        <a:t>0.4%</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nchor="b">
                    <a:lnL>
                      <a:noFill/>
                    </a:lnL>
                    <a:lnR>
                      <a:noFill/>
                    </a:lnR>
                    <a:lnT>
                      <a:noFill/>
                    </a:lnT>
                    <a:lnB>
                      <a:noFill/>
                    </a:lnB>
                  </a:tcPr>
                </a:tc>
                <a:tc>
                  <a:txBody>
                    <a:bodyPr/>
                    <a:lstStyle/>
                    <a:p>
                      <a:pPr algn="ctr"/>
                      <a:r>
                        <a:rPr lang="en-GB" sz="700" spc="-10">
                          <a:effectLst/>
                          <a:latin typeface="FrankfurtGothic"/>
                          <a:ea typeface="Times New Roman" panose="02020603050405020304" pitchFamily="18" charset="0"/>
                          <a:cs typeface="Times New Roman" panose="02020603050405020304" pitchFamily="18" charset="0"/>
                        </a:rPr>
                        <a:t>2.5%</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nchor="b">
                    <a:lnL>
                      <a:noFill/>
                    </a:lnL>
                    <a:lnR>
                      <a:noFill/>
                    </a:lnR>
                    <a:lnT>
                      <a:noFill/>
                    </a:lnT>
                    <a:lnB>
                      <a:noFill/>
                    </a:lnB>
                  </a:tcPr>
                </a:tc>
                <a:extLst>
                  <a:ext uri="{0D108BD9-81ED-4DB2-BD59-A6C34878D82A}">
                    <a16:rowId xmlns:a16="http://schemas.microsoft.com/office/drawing/2014/main" val="2871231006"/>
                  </a:ext>
                </a:extLst>
              </a:tr>
              <a:tr h="322692">
                <a:tc>
                  <a:txBody>
                    <a:bodyPr/>
                    <a:lstStyle/>
                    <a:p>
                      <a:r>
                        <a:rPr lang="en-GB" sz="700" spc="-10">
                          <a:effectLst/>
                          <a:latin typeface="FrankfurtGothic"/>
                          <a:ea typeface="Times New Roman" panose="02020603050405020304" pitchFamily="18" charset="0"/>
                          <a:cs typeface="Times New Roman" panose="02020603050405020304" pitchFamily="18" charset="0"/>
                        </a:rPr>
                        <a:t>Real estate activities and renting of non-residential buildings</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nchor="b">
                    <a:lnL>
                      <a:noFill/>
                    </a:lnL>
                    <a:lnR>
                      <a:noFill/>
                    </a:lnR>
                    <a:lnT>
                      <a:noFill/>
                    </a:lnT>
                    <a:lnB>
                      <a:noFill/>
                    </a:lnB>
                  </a:tcPr>
                </a:tc>
                <a:tc>
                  <a:txBody>
                    <a:bodyPr/>
                    <a:lstStyle/>
                    <a:p>
                      <a:pPr algn="r"/>
                      <a:r>
                        <a:rPr lang="en-GB" sz="700" spc="-10">
                          <a:effectLst/>
                          <a:latin typeface="FrankfurtGothic"/>
                          <a:ea typeface="Times New Roman" panose="02020603050405020304" pitchFamily="18" charset="0"/>
                          <a:cs typeface="Times New Roman" panose="02020603050405020304" pitchFamily="18" charset="0"/>
                        </a:rPr>
                        <a:t>31</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114935" marT="0" marB="0" anchor="b">
                    <a:lnL>
                      <a:noFill/>
                    </a:lnL>
                    <a:lnR>
                      <a:noFill/>
                    </a:lnR>
                    <a:lnT>
                      <a:noFill/>
                    </a:lnT>
                    <a:lnB>
                      <a:noFill/>
                    </a:lnB>
                  </a:tcPr>
                </a:tc>
                <a:tc>
                  <a:txBody>
                    <a:bodyPr/>
                    <a:lstStyle/>
                    <a:p>
                      <a:pPr>
                        <a:tabLst>
                          <a:tab pos="208915" algn="dec"/>
                        </a:tabLst>
                      </a:pPr>
                      <a:r>
                        <a:rPr lang="en-GB" sz="700" spc="-10">
                          <a:effectLst/>
                          <a:latin typeface="FrankfurtGothic"/>
                          <a:ea typeface="Times New Roman" panose="02020603050405020304" pitchFamily="18" charset="0"/>
                          <a:cs typeface="Times New Roman" panose="02020603050405020304" pitchFamily="18" charset="0"/>
                        </a:rPr>
                        <a:t>2.0</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nchor="b">
                    <a:lnL>
                      <a:noFill/>
                    </a:lnL>
                    <a:lnR>
                      <a:noFill/>
                    </a:lnR>
                    <a:lnT>
                      <a:noFill/>
                    </a:lnT>
                    <a:lnB>
                      <a:noFill/>
                    </a:lnB>
                  </a:tcPr>
                </a:tc>
                <a:tc>
                  <a:txBody>
                    <a:bodyPr/>
                    <a:lstStyle/>
                    <a:p>
                      <a:pPr>
                        <a:tabLst>
                          <a:tab pos="216535" algn="dec"/>
                        </a:tabLst>
                      </a:pPr>
                      <a:r>
                        <a:rPr lang="en-GB" sz="700" spc="-10">
                          <a:effectLst/>
                          <a:latin typeface="FrankfurtGothic"/>
                          <a:ea typeface="Times New Roman" panose="02020603050405020304" pitchFamily="18" charset="0"/>
                          <a:cs typeface="Times New Roman" panose="02020603050405020304" pitchFamily="18" charset="0"/>
                        </a:rPr>
                        <a:t>58</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nchor="b">
                    <a:lnL>
                      <a:noFill/>
                    </a:lnL>
                    <a:lnR>
                      <a:noFill/>
                    </a:lnR>
                    <a:lnT>
                      <a:noFill/>
                    </a:lnT>
                    <a:lnB>
                      <a:noFill/>
                    </a:lnB>
                  </a:tcPr>
                </a:tc>
                <a:tc>
                  <a:txBody>
                    <a:bodyPr/>
                    <a:lstStyle/>
                    <a:p>
                      <a:pPr>
                        <a:tabLst>
                          <a:tab pos="252095" algn="dec"/>
                        </a:tabLst>
                      </a:pPr>
                      <a:r>
                        <a:rPr lang="en-GB" sz="700" spc="-10">
                          <a:effectLst/>
                          <a:latin typeface="FrankfurtGothic"/>
                          <a:ea typeface="Times New Roman" panose="02020603050405020304" pitchFamily="18" charset="0"/>
                          <a:cs typeface="Times New Roman" panose="02020603050405020304" pitchFamily="18" charset="0"/>
                        </a:rPr>
                        <a:t>6.1</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nchor="b">
                    <a:lnL>
                      <a:noFill/>
                    </a:lnL>
                    <a:lnR>
                      <a:noFill/>
                    </a:lnR>
                    <a:lnT>
                      <a:noFill/>
                    </a:lnT>
                    <a:lnB>
                      <a:noFill/>
                    </a:lnB>
                  </a:tcPr>
                </a:tc>
                <a:tc>
                  <a:txBody>
                    <a:bodyPr/>
                    <a:lstStyle/>
                    <a:p>
                      <a:pPr algn="ctr"/>
                      <a:r>
                        <a:rPr lang="en-GB" sz="700" spc="-10">
                          <a:effectLst/>
                          <a:latin typeface="FrankfurtGothic"/>
                          <a:ea typeface="Times New Roman" panose="02020603050405020304" pitchFamily="18" charset="0"/>
                          <a:cs typeface="Times New Roman" panose="02020603050405020304" pitchFamily="18" charset="0"/>
                        </a:rPr>
                        <a:t>3.2%</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nchor="b">
                    <a:lnL>
                      <a:noFill/>
                    </a:lnL>
                    <a:lnR>
                      <a:noFill/>
                    </a:lnR>
                    <a:lnT>
                      <a:noFill/>
                    </a:lnT>
                    <a:lnB>
                      <a:noFill/>
                    </a:lnB>
                  </a:tcPr>
                </a:tc>
                <a:tc>
                  <a:txBody>
                    <a:bodyPr/>
                    <a:lstStyle/>
                    <a:p>
                      <a:pPr algn="ctr"/>
                      <a:r>
                        <a:rPr lang="en-GB" sz="700" spc="-10">
                          <a:effectLst/>
                          <a:latin typeface="FrankfurtGothic"/>
                          <a:ea typeface="Times New Roman" panose="02020603050405020304" pitchFamily="18" charset="0"/>
                          <a:cs typeface="Times New Roman" panose="02020603050405020304" pitchFamily="18" charset="0"/>
                        </a:rPr>
                        <a:t>1.4%</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nchor="b">
                    <a:lnL>
                      <a:noFill/>
                    </a:lnL>
                    <a:lnR>
                      <a:noFill/>
                    </a:lnR>
                    <a:lnT>
                      <a:noFill/>
                    </a:lnT>
                    <a:lnB>
                      <a:noFill/>
                    </a:lnB>
                  </a:tcPr>
                </a:tc>
                <a:extLst>
                  <a:ext uri="{0D108BD9-81ED-4DB2-BD59-A6C34878D82A}">
                    <a16:rowId xmlns:a16="http://schemas.microsoft.com/office/drawing/2014/main" val="1017983010"/>
                  </a:ext>
                </a:extLst>
              </a:tr>
              <a:tr h="161346">
                <a:tc>
                  <a:txBody>
                    <a:bodyPr/>
                    <a:lstStyle/>
                    <a:p>
                      <a:r>
                        <a:rPr lang="en-GB" sz="700" spc="-10">
                          <a:effectLst/>
                          <a:latin typeface="FrankfurtGothic"/>
                          <a:ea typeface="Times New Roman" panose="02020603050405020304" pitchFamily="18" charset="0"/>
                          <a:cs typeface="Times New Roman" panose="02020603050405020304" pitchFamily="18" charset="0"/>
                        </a:rPr>
                        <a:t>Knowledge-based services</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nchor="b">
                    <a:lnL>
                      <a:noFill/>
                    </a:lnL>
                    <a:lnR>
                      <a:noFill/>
                    </a:lnR>
                    <a:lnT>
                      <a:noFill/>
                    </a:lnT>
                    <a:lnB>
                      <a:noFill/>
                    </a:lnB>
                  </a:tcPr>
                </a:tc>
                <a:tc>
                  <a:txBody>
                    <a:bodyPr/>
                    <a:lstStyle/>
                    <a:p>
                      <a:pPr algn="r"/>
                      <a:r>
                        <a:rPr lang="en-GB" sz="700" spc="-10">
                          <a:effectLst/>
                          <a:latin typeface="FrankfurtGothic"/>
                          <a:ea typeface="Times New Roman" panose="02020603050405020304" pitchFamily="18" charset="0"/>
                          <a:cs typeface="Times New Roman" panose="02020603050405020304" pitchFamily="18" charset="0"/>
                        </a:rPr>
                        <a:t>174</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114935" marT="0" marB="0" anchor="b">
                    <a:lnL>
                      <a:noFill/>
                    </a:lnL>
                    <a:lnR>
                      <a:noFill/>
                    </a:lnR>
                    <a:lnT>
                      <a:noFill/>
                    </a:lnT>
                    <a:lnB>
                      <a:noFill/>
                    </a:lnB>
                  </a:tcPr>
                </a:tc>
                <a:tc>
                  <a:txBody>
                    <a:bodyPr/>
                    <a:lstStyle/>
                    <a:p>
                      <a:pPr>
                        <a:tabLst>
                          <a:tab pos="208915" algn="dec"/>
                        </a:tabLst>
                      </a:pPr>
                      <a:r>
                        <a:rPr lang="en-GB" sz="700" spc="-10">
                          <a:effectLst/>
                          <a:latin typeface="FrankfurtGothic"/>
                          <a:ea typeface="Times New Roman" panose="02020603050405020304" pitchFamily="18" charset="0"/>
                          <a:cs typeface="Times New Roman" panose="02020603050405020304" pitchFamily="18" charset="0"/>
                        </a:rPr>
                        <a:t>11.1</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nchor="b">
                    <a:lnL>
                      <a:noFill/>
                    </a:lnL>
                    <a:lnR>
                      <a:noFill/>
                    </a:lnR>
                    <a:lnT>
                      <a:noFill/>
                    </a:lnT>
                    <a:lnB>
                      <a:noFill/>
                    </a:lnB>
                  </a:tcPr>
                </a:tc>
                <a:tc>
                  <a:txBody>
                    <a:bodyPr/>
                    <a:lstStyle/>
                    <a:p>
                      <a:pPr>
                        <a:tabLst>
                          <a:tab pos="216535" algn="dec"/>
                        </a:tabLst>
                      </a:pPr>
                      <a:r>
                        <a:rPr lang="en-GB" sz="700" spc="-10">
                          <a:effectLst/>
                          <a:latin typeface="FrankfurtGothic"/>
                          <a:ea typeface="Times New Roman" panose="02020603050405020304" pitchFamily="18" charset="0"/>
                          <a:cs typeface="Times New Roman" panose="02020603050405020304" pitchFamily="18" charset="0"/>
                        </a:rPr>
                        <a:t>136</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nchor="b">
                    <a:lnL>
                      <a:noFill/>
                    </a:lnL>
                    <a:lnR>
                      <a:noFill/>
                    </a:lnR>
                    <a:lnT>
                      <a:noFill/>
                    </a:lnT>
                    <a:lnB>
                      <a:noFill/>
                    </a:lnB>
                  </a:tcPr>
                </a:tc>
                <a:tc>
                  <a:txBody>
                    <a:bodyPr/>
                    <a:lstStyle/>
                    <a:p>
                      <a:pPr>
                        <a:tabLst>
                          <a:tab pos="252095" algn="dec"/>
                        </a:tabLst>
                      </a:pPr>
                      <a:r>
                        <a:rPr lang="en-GB" sz="700" spc="-10">
                          <a:effectLst/>
                          <a:latin typeface="FrankfurtGothic"/>
                          <a:ea typeface="Times New Roman" panose="02020603050405020304" pitchFamily="18" charset="0"/>
                          <a:cs typeface="Times New Roman" panose="02020603050405020304" pitchFamily="18" charset="0"/>
                        </a:rPr>
                        <a:t>14.3</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nchor="b">
                    <a:lnL>
                      <a:noFill/>
                    </a:lnL>
                    <a:lnR>
                      <a:noFill/>
                    </a:lnR>
                    <a:lnT>
                      <a:noFill/>
                    </a:lnT>
                    <a:lnB>
                      <a:noFill/>
                    </a:lnB>
                  </a:tcPr>
                </a:tc>
                <a:tc>
                  <a:txBody>
                    <a:bodyPr/>
                    <a:lstStyle/>
                    <a:p>
                      <a:pPr algn="ctr"/>
                      <a:r>
                        <a:rPr lang="en-GB" sz="700" spc="-10">
                          <a:effectLst/>
                          <a:latin typeface="FrankfurtGothic"/>
                          <a:ea typeface="Times New Roman" panose="02020603050405020304" pitchFamily="18" charset="0"/>
                          <a:cs typeface="Times New Roman" panose="02020603050405020304" pitchFamily="18" charset="0"/>
                        </a:rPr>
                        <a:t>1.9%</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nchor="b">
                    <a:lnL>
                      <a:noFill/>
                    </a:lnL>
                    <a:lnR>
                      <a:noFill/>
                    </a:lnR>
                    <a:lnT>
                      <a:noFill/>
                    </a:lnT>
                    <a:lnB>
                      <a:noFill/>
                    </a:lnB>
                  </a:tcPr>
                </a:tc>
                <a:tc>
                  <a:txBody>
                    <a:bodyPr/>
                    <a:lstStyle/>
                    <a:p>
                      <a:pPr algn="ctr"/>
                      <a:r>
                        <a:rPr lang="en-GB" sz="700" spc="-10">
                          <a:effectLst/>
                          <a:latin typeface="FrankfurtGothic"/>
                          <a:ea typeface="Times New Roman" panose="02020603050405020304" pitchFamily="18" charset="0"/>
                          <a:cs typeface="Times New Roman" panose="02020603050405020304" pitchFamily="18" charset="0"/>
                        </a:rPr>
                        <a:t>1.9%</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nchor="b">
                    <a:lnL>
                      <a:noFill/>
                    </a:lnL>
                    <a:lnR>
                      <a:noFill/>
                    </a:lnR>
                    <a:lnT>
                      <a:noFill/>
                    </a:lnT>
                    <a:lnB>
                      <a:noFill/>
                    </a:lnB>
                  </a:tcPr>
                </a:tc>
                <a:extLst>
                  <a:ext uri="{0D108BD9-81ED-4DB2-BD59-A6C34878D82A}">
                    <a16:rowId xmlns:a16="http://schemas.microsoft.com/office/drawing/2014/main" val="3784683760"/>
                  </a:ext>
                </a:extLst>
              </a:tr>
              <a:tr h="161346">
                <a:tc>
                  <a:txBody>
                    <a:bodyPr/>
                    <a:lstStyle/>
                    <a:p>
                      <a:r>
                        <a:rPr lang="en-GB" sz="700" spc="-10">
                          <a:effectLst/>
                          <a:latin typeface="FrankfurtGothic"/>
                          <a:ea typeface="Times New Roman" panose="02020603050405020304" pitchFamily="18" charset="0"/>
                          <a:cs typeface="Times New Roman" panose="02020603050405020304" pitchFamily="18" charset="0"/>
                        </a:rPr>
                        <a:t>Travel agents, cleaning, and other operational services</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nchor="b">
                    <a:lnL>
                      <a:noFill/>
                    </a:lnL>
                    <a:lnR>
                      <a:noFill/>
                    </a:lnR>
                    <a:lnT>
                      <a:noFill/>
                    </a:lnT>
                    <a:lnB>
                      <a:noFill/>
                    </a:lnB>
                  </a:tcPr>
                </a:tc>
                <a:tc>
                  <a:txBody>
                    <a:bodyPr/>
                    <a:lstStyle/>
                    <a:p>
                      <a:pPr algn="r"/>
                      <a:r>
                        <a:rPr lang="en-GB" sz="700" spc="-10">
                          <a:effectLst/>
                          <a:latin typeface="FrankfurtGothic"/>
                          <a:ea typeface="Times New Roman" panose="02020603050405020304" pitchFamily="18" charset="0"/>
                          <a:cs typeface="Times New Roman" panose="02020603050405020304" pitchFamily="18" charset="0"/>
                        </a:rPr>
                        <a:t>155</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114935" marT="0" marB="0" anchor="b">
                    <a:lnL>
                      <a:noFill/>
                    </a:lnL>
                    <a:lnR>
                      <a:noFill/>
                    </a:lnR>
                    <a:lnT>
                      <a:noFill/>
                    </a:lnT>
                    <a:lnB>
                      <a:noFill/>
                    </a:lnB>
                  </a:tcPr>
                </a:tc>
                <a:tc>
                  <a:txBody>
                    <a:bodyPr/>
                    <a:lstStyle/>
                    <a:p>
                      <a:pPr>
                        <a:tabLst>
                          <a:tab pos="208915" algn="dec"/>
                        </a:tabLst>
                      </a:pPr>
                      <a:r>
                        <a:rPr lang="en-GB" sz="700" spc="-10">
                          <a:effectLst/>
                          <a:latin typeface="FrankfurtGothic"/>
                          <a:ea typeface="Times New Roman" panose="02020603050405020304" pitchFamily="18" charset="0"/>
                          <a:cs typeface="Times New Roman" panose="02020603050405020304" pitchFamily="18" charset="0"/>
                        </a:rPr>
                        <a:t>9.9</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nchor="b">
                    <a:lnL>
                      <a:noFill/>
                    </a:lnL>
                    <a:lnR>
                      <a:noFill/>
                    </a:lnR>
                    <a:lnT>
                      <a:noFill/>
                    </a:lnT>
                    <a:lnB>
                      <a:noFill/>
                    </a:lnB>
                  </a:tcPr>
                </a:tc>
                <a:tc>
                  <a:txBody>
                    <a:bodyPr/>
                    <a:lstStyle/>
                    <a:p>
                      <a:pPr>
                        <a:tabLst>
                          <a:tab pos="216535" algn="dec"/>
                        </a:tabLst>
                      </a:pPr>
                      <a:r>
                        <a:rPr lang="en-GB" sz="700" spc="-10">
                          <a:effectLst/>
                          <a:latin typeface="FrankfurtGothic"/>
                          <a:ea typeface="Times New Roman" panose="02020603050405020304" pitchFamily="18" charset="0"/>
                          <a:cs typeface="Times New Roman" panose="02020603050405020304" pitchFamily="18" charset="0"/>
                        </a:rPr>
                        <a:t>67</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nchor="b">
                    <a:lnL>
                      <a:noFill/>
                    </a:lnL>
                    <a:lnR>
                      <a:noFill/>
                    </a:lnR>
                    <a:lnT>
                      <a:noFill/>
                    </a:lnT>
                    <a:lnB>
                      <a:noFill/>
                    </a:lnB>
                  </a:tcPr>
                </a:tc>
                <a:tc>
                  <a:txBody>
                    <a:bodyPr/>
                    <a:lstStyle/>
                    <a:p>
                      <a:pPr>
                        <a:tabLst>
                          <a:tab pos="252095" algn="dec"/>
                        </a:tabLst>
                      </a:pPr>
                      <a:r>
                        <a:rPr lang="en-GB" sz="700" spc="-10">
                          <a:effectLst/>
                          <a:latin typeface="FrankfurtGothic"/>
                          <a:ea typeface="Times New Roman" panose="02020603050405020304" pitchFamily="18" charset="0"/>
                          <a:cs typeface="Times New Roman" panose="02020603050405020304" pitchFamily="18" charset="0"/>
                        </a:rPr>
                        <a:t>7.1</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nchor="b">
                    <a:lnL>
                      <a:noFill/>
                    </a:lnL>
                    <a:lnR>
                      <a:noFill/>
                    </a:lnR>
                    <a:lnT>
                      <a:noFill/>
                    </a:lnT>
                    <a:lnB>
                      <a:noFill/>
                    </a:lnB>
                  </a:tcPr>
                </a:tc>
                <a:tc>
                  <a:txBody>
                    <a:bodyPr/>
                    <a:lstStyle/>
                    <a:p>
                      <a:pPr algn="ctr"/>
                      <a:r>
                        <a:rPr lang="en-GB" sz="700" spc="-10">
                          <a:effectLst/>
                          <a:latin typeface="FrankfurtGothic"/>
                          <a:ea typeface="Times New Roman" panose="02020603050405020304" pitchFamily="18" charset="0"/>
                          <a:cs typeface="Times New Roman" panose="02020603050405020304" pitchFamily="18" charset="0"/>
                        </a:rPr>
                        <a:t>2.9%</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nchor="b">
                    <a:lnL>
                      <a:noFill/>
                    </a:lnL>
                    <a:lnR>
                      <a:noFill/>
                    </a:lnR>
                    <a:lnT>
                      <a:noFill/>
                    </a:lnT>
                    <a:lnB>
                      <a:noFill/>
                    </a:lnB>
                  </a:tcPr>
                </a:tc>
                <a:tc>
                  <a:txBody>
                    <a:bodyPr/>
                    <a:lstStyle/>
                    <a:p>
                      <a:pPr algn="ctr"/>
                      <a:r>
                        <a:rPr lang="en-GB" sz="700" spc="-10">
                          <a:effectLst/>
                          <a:latin typeface="FrankfurtGothic"/>
                          <a:ea typeface="Times New Roman" panose="02020603050405020304" pitchFamily="18" charset="0"/>
                          <a:cs typeface="Times New Roman" panose="02020603050405020304" pitchFamily="18" charset="0"/>
                        </a:rPr>
                        <a:t>2.6%</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nchor="b">
                    <a:lnL>
                      <a:noFill/>
                    </a:lnL>
                    <a:lnR>
                      <a:noFill/>
                    </a:lnR>
                    <a:lnT>
                      <a:noFill/>
                    </a:lnT>
                    <a:lnB>
                      <a:noFill/>
                    </a:lnB>
                  </a:tcPr>
                </a:tc>
                <a:extLst>
                  <a:ext uri="{0D108BD9-81ED-4DB2-BD59-A6C34878D82A}">
                    <a16:rowId xmlns:a16="http://schemas.microsoft.com/office/drawing/2014/main" val="4201110607"/>
                  </a:ext>
                </a:extLst>
              </a:tr>
              <a:tr h="161346">
                <a:tc>
                  <a:txBody>
                    <a:bodyPr/>
                    <a:lstStyle/>
                    <a:p>
                      <a:r>
                        <a:rPr lang="en-GB" sz="700" spc="-10">
                          <a:effectLst/>
                          <a:latin typeface="FrankfurtGothic"/>
                          <a:ea typeface="Times New Roman" panose="02020603050405020304" pitchFamily="18" charset="0"/>
                          <a:cs typeface="Times New Roman" panose="02020603050405020304" pitchFamily="18" charset="0"/>
                        </a:rPr>
                        <a:t>Arts, entertainment, and recreation activities</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nchor="b">
                    <a:lnL>
                      <a:noFill/>
                    </a:lnL>
                    <a:lnR>
                      <a:noFill/>
                    </a:lnR>
                    <a:lnT>
                      <a:noFill/>
                    </a:lnT>
                    <a:lnB>
                      <a:noFill/>
                    </a:lnB>
                  </a:tcPr>
                </a:tc>
                <a:tc>
                  <a:txBody>
                    <a:bodyPr/>
                    <a:lstStyle/>
                    <a:p>
                      <a:pPr algn="r"/>
                      <a:r>
                        <a:rPr lang="en-GB" sz="700" spc="-10">
                          <a:effectLst/>
                          <a:latin typeface="FrankfurtGothic"/>
                          <a:ea typeface="Times New Roman" panose="02020603050405020304" pitchFamily="18" charset="0"/>
                          <a:cs typeface="Times New Roman" panose="02020603050405020304" pitchFamily="18" charset="0"/>
                        </a:rPr>
                        <a:t>64</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114935" marT="0" marB="0" anchor="b">
                    <a:lnL>
                      <a:noFill/>
                    </a:lnL>
                    <a:lnR>
                      <a:noFill/>
                    </a:lnR>
                    <a:lnT>
                      <a:noFill/>
                    </a:lnT>
                    <a:lnB>
                      <a:noFill/>
                    </a:lnB>
                  </a:tcPr>
                </a:tc>
                <a:tc>
                  <a:txBody>
                    <a:bodyPr/>
                    <a:lstStyle/>
                    <a:p>
                      <a:pPr>
                        <a:tabLst>
                          <a:tab pos="208915" algn="dec"/>
                        </a:tabLst>
                      </a:pPr>
                      <a:r>
                        <a:rPr lang="en-GB" sz="700" spc="-10">
                          <a:effectLst/>
                          <a:latin typeface="FrankfurtGothic"/>
                          <a:ea typeface="Times New Roman" panose="02020603050405020304" pitchFamily="18" charset="0"/>
                          <a:cs typeface="Times New Roman" panose="02020603050405020304" pitchFamily="18" charset="0"/>
                        </a:rPr>
                        <a:t>4.1</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nchor="b">
                    <a:lnL>
                      <a:noFill/>
                    </a:lnL>
                    <a:lnR>
                      <a:noFill/>
                    </a:lnR>
                    <a:lnT>
                      <a:noFill/>
                    </a:lnT>
                    <a:lnB>
                      <a:noFill/>
                    </a:lnB>
                  </a:tcPr>
                </a:tc>
                <a:tc>
                  <a:txBody>
                    <a:bodyPr/>
                    <a:lstStyle/>
                    <a:p>
                      <a:pPr>
                        <a:tabLst>
                          <a:tab pos="216535" algn="dec"/>
                        </a:tabLst>
                      </a:pPr>
                      <a:r>
                        <a:rPr lang="en-GB" sz="700" spc="-10">
                          <a:effectLst/>
                          <a:latin typeface="FrankfurtGothic"/>
                          <a:ea typeface="Times New Roman" panose="02020603050405020304" pitchFamily="18" charset="0"/>
                          <a:cs typeface="Times New Roman" panose="02020603050405020304" pitchFamily="18" charset="0"/>
                        </a:rPr>
                        <a:t>33</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nchor="b">
                    <a:lnL>
                      <a:noFill/>
                    </a:lnL>
                    <a:lnR>
                      <a:noFill/>
                    </a:lnR>
                    <a:lnT>
                      <a:noFill/>
                    </a:lnT>
                    <a:lnB>
                      <a:noFill/>
                    </a:lnB>
                  </a:tcPr>
                </a:tc>
                <a:tc>
                  <a:txBody>
                    <a:bodyPr/>
                    <a:lstStyle/>
                    <a:p>
                      <a:pPr>
                        <a:tabLst>
                          <a:tab pos="252095" algn="dec"/>
                        </a:tabLst>
                      </a:pPr>
                      <a:r>
                        <a:rPr lang="en-GB" sz="700" spc="-10">
                          <a:effectLst/>
                          <a:latin typeface="FrankfurtGothic"/>
                          <a:ea typeface="Times New Roman" panose="02020603050405020304" pitchFamily="18" charset="0"/>
                          <a:cs typeface="Times New Roman" panose="02020603050405020304" pitchFamily="18" charset="0"/>
                        </a:rPr>
                        <a:t>3.5</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nchor="b">
                    <a:lnL>
                      <a:noFill/>
                    </a:lnL>
                    <a:lnR>
                      <a:noFill/>
                    </a:lnR>
                    <a:lnT>
                      <a:noFill/>
                    </a:lnT>
                    <a:lnB>
                      <a:noFill/>
                    </a:lnB>
                  </a:tcPr>
                </a:tc>
                <a:tc>
                  <a:txBody>
                    <a:bodyPr/>
                    <a:lstStyle/>
                    <a:p>
                      <a:pPr algn="ctr"/>
                      <a:r>
                        <a:rPr lang="en-GB" sz="700" spc="-10">
                          <a:effectLst/>
                          <a:latin typeface="FrankfurtGothic"/>
                          <a:ea typeface="Times New Roman" panose="02020603050405020304" pitchFamily="18" charset="0"/>
                          <a:cs typeface="Times New Roman" panose="02020603050405020304" pitchFamily="18" charset="0"/>
                        </a:rPr>
                        <a:t>1.6%</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nchor="b">
                    <a:lnL>
                      <a:noFill/>
                    </a:lnL>
                    <a:lnR>
                      <a:noFill/>
                    </a:lnR>
                    <a:lnT>
                      <a:noFill/>
                    </a:lnT>
                    <a:lnB>
                      <a:noFill/>
                    </a:lnB>
                  </a:tcPr>
                </a:tc>
                <a:tc>
                  <a:txBody>
                    <a:bodyPr/>
                    <a:lstStyle/>
                    <a:p>
                      <a:pPr algn="ctr"/>
                      <a:r>
                        <a:rPr lang="en-GB" sz="700" spc="-10">
                          <a:effectLst/>
                          <a:latin typeface="FrankfurtGothic"/>
                          <a:ea typeface="Times New Roman" panose="02020603050405020304" pitchFamily="18" charset="0"/>
                          <a:cs typeface="Times New Roman" panose="02020603050405020304" pitchFamily="18" charset="0"/>
                        </a:rPr>
                        <a:t>0.5%</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nchor="b">
                    <a:lnL>
                      <a:noFill/>
                    </a:lnL>
                    <a:lnR>
                      <a:noFill/>
                    </a:lnR>
                    <a:lnT>
                      <a:noFill/>
                    </a:lnT>
                    <a:lnB>
                      <a:noFill/>
                    </a:lnB>
                  </a:tcPr>
                </a:tc>
                <a:extLst>
                  <a:ext uri="{0D108BD9-81ED-4DB2-BD59-A6C34878D82A}">
                    <a16:rowId xmlns:a16="http://schemas.microsoft.com/office/drawing/2014/main" val="2085392160"/>
                  </a:ext>
                </a:extLst>
              </a:tr>
              <a:tr h="161346">
                <a:tc>
                  <a:txBody>
                    <a:bodyPr/>
                    <a:lstStyle/>
                    <a:p>
                      <a:r>
                        <a:rPr lang="en-GB" sz="700" spc="-10">
                          <a:effectLst/>
                          <a:latin typeface="FrankfurtGothic"/>
                          <a:ea typeface="Times New Roman" panose="02020603050405020304" pitchFamily="18" charset="0"/>
                          <a:cs typeface="Times New Roman" panose="02020603050405020304" pitchFamily="18" charset="0"/>
                        </a:rPr>
                        <a:t>Other service activities</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nchor="b">
                    <a:lnL>
                      <a:noFill/>
                    </a:lnL>
                    <a:lnR>
                      <a:noFill/>
                    </a:lnR>
                    <a:lnT>
                      <a:noFill/>
                    </a:lnT>
                    <a:lnB>
                      <a:noFill/>
                    </a:lnB>
                  </a:tcPr>
                </a:tc>
                <a:tc>
                  <a:txBody>
                    <a:bodyPr/>
                    <a:lstStyle/>
                    <a:p>
                      <a:pPr algn="r"/>
                      <a:r>
                        <a:rPr lang="en-GB" sz="700" spc="-10">
                          <a:effectLst/>
                          <a:latin typeface="FrankfurtGothic"/>
                          <a:ea typeface="Times New Roman" panose="02020603050405020304" pitchFamily="18" charset="0"/>
                          <a:cs typeface="Times New Roman" panose="02020603050405020304" pitchFamily="18" charset="0"/>
                        </a:rPr>
                        <a:t>73</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114935" marT="0" marB="0" anchor="b">
                    <a:lnL>
                      <a:noFill/>
                    </a:lnL>
                    <a:lnR>
                      <a:noFill/>
                    </a:lnR>
                    <a:lnT>
                      <a:noFill/>
                    </a:lnT>
                    <a:lnB>
                      <a:noFill/>
                    </a:lnB>
                  </a:tcPr>
                </a:tc>
                <a:tc>
                  <a:txBody>
                    <a:bodyPr/>
                    <a:lstStyle/>
                    <a:p>
                      <a:pPr>
                        <a:tabLst>
                          <a:tab pos="208915" algn="dec"/>
                        </a:tabLst>
                      </a:pPr>
                      <a:r>
                        <a:rPr lang="en-GB" sz="700" spc="-10">
                          <a:effectLst/>
                          <a:latin typeface="FrankfurtGothic"/>
                          <a:ea typeface="Times New Roman" panose="02020603050405020304" pitchFamily="18" charset="0"/>
                          <a:cs typeface="Times New Roman" panose="02020603050405020304" pitchFamily="18" charset="0"/>
                        </a:rPr>
                        <a:t>4.7</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nchor="b">
                    <a:lnL>
                      <a:noFill/>
                    </a:lnL>
                    <a:lnR>
                      <a:noFill/>
                    </a:lnR>
                    <a:lnT>
                      <a:noFill/>
                    </a:lnT>
                    <a:lnB>
                      <a:noFill/>
                    </a:lnB>
                  </a:tcPr>
                </a:tc>
                <a:tc>
                  <a:txBody>
                    <a:bodyPr/>
                    <a:lstStyle/>
                    <a:p>
                      <a:pPr>
                        <a:tabLst>
                          <a:tab pos="216535" algn="dec"/>
                        </a:tabLst>
                      </a:pPr>
                      <a:r>
                        <a:rPr lang="en-GB" sz="700" spc="-10">
                          <a:effectLst/>
                          <a:latin typeface="FrankfurtGothic"/>
                          <a:ea typeface="Times New Roman" panose="02020603050405020304" pitchFamily="18" charset="0"/>
                          <a:cs typeface="Times New Roman" panose="02020603050405020304" pitchFamily="18" charset="0"/>
                        </a:rPr>
                        <a:t>31</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nchor="b">
                    <a:lnL>
                      <a:noFill/>
                    </a:lnL>
                    <a:lnR>
                      <a:noFill/>
                    </a:lnR>
                    <a:lnT>
                      <a:noFill/>
                    </a:lnT>
                    <a:lnB>
                      <a:noFill/>
                    </a:lnB>
                  </a:tcPr>
                </a:tc>
                <a:tc>
                  <a:txBody>
                    <a:bodyPr/>
                    <a:lstStyle/>
                    <a:p>
                      <a:pPr>
                        <a:tabLst>
                          <a:tab pos="252095" algn="dec"/>
                        </a:tabLst>
                      </a:pPr>
                      <a:r>
                        <a:rPr lang="en-GB" sz="700" spc="-10">
                          <a:effectLst/>
                          <a:latin typeface="FrankfurtGothic"/>
                          <a:ea typeface="Times New Roman" panose="02020603050405020304" pitchFamily="18" charset="0"/>
                          <a:cs typeface="Times New Roman" panose="02020603050405020304" pitchFamily="18" charset="0"/>
                        </a:rPr>
                        <a:t>3.3</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nchor="b">
                    <a:lnL>
                      <a:noFill/>
                    </a:lnL>
                    <a:lnR>
                      <a:noFill/>
                    </a:lnR>
                    <a:lnT>
                      <a:noFill/>
                    </a:lnT>
                    <a:lnB>
                      <a:noFill/>
                    </a:lnB>
                  </a:tcPr>
                </a:tc>
                <a:tc>
                  <a:txBody>
                    <a:bodyPr/>
                    <a:lstStyle/>
                    <a:p>
                      <a:pPr algn="ctr"/>
                      <a:r>
                        <a:rPr lang="en-GB" sz="700" spc="-10">
                          <a:effectLst/>
                          <a:latin typeface="FrankfurtGothic"/>
                          <a:ea typeface="Times New Roman" panose="02020603050405020304" pitchFamily="18" charset="0"/>
                          <a:cs typeface="Times New Roman" panose="02020603050405020304" pitchFamily="18" charset="0"/>
                        </a:rPr>
                        <a:t>0.3%</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nchor="b">
                    <a:lnL>
                      <a:noFill/>
                    </a:lnL>
                    <a:lnR>
                      <a:noFill/>
                    </a:lnR>
                    <a:lnT>
                      <a:noFill/>
                    </a:lnT>
                    <a:lnB>
                      <a:noFill/>
                    </a:lnB>
                  </a:tcPr>
                </a:tc>
                <a:tc>
                  <a:txBody>
                    <a:bodyPr/>
                    <a:lstStyle/>
                    <a:p>
                      <a:pPr algn="ctr"/>
                      <a:r>
                        <a:rPr lang="en-GB" sz="700" spc="-10">
                          <a:effectLst/>
                          <a:latin typeface="FrankfurtGothic"/>
                          <a:ea typeface="Times New Roman" panose="02020603050405020304" pitchFamily="18" charset="0"/>
                          <a:cs typeface="Times New Roman" panose="02020603050405020304" pitchFamily="18" charset="0"/>
                        </a:rPr>
                        <a:t>-0.3%</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nchor="b">
                    <a:lnL>
                      <a:noFill/>
                    </a:lnL>
                    <a:lnR>
                      <a:noFill/>
                    </a:lnR>
                    <a:lnT>
                      <a:noFill/>
                    </a:lnT>
                    <a:lnB>
                      <a:noFill/>
                    </a:lnB>
                  </a:tcPr>
                </a:tc>
                <a:extLst>
                  <a:ext uri="{0D108BD9-81ED-4DB2-BD59-A6C34878D82A}">
                    <a16:rowId xmlns:a16="http://schemas.microsoft.com/office/drawing/2014/main" val="3594580187"/>
                  </a:ext>
                </a:extLst>
              </a:tr>
              <a:tr h="322692">
                <a:tc>
                  <a:txBody>
                    <a:bodyPr/>
                    <a:lstStyle/>
                    <a:p>
                      <a:r>
                        <a:rPr lang="en-GB" sz="700" spc="-10">
                          <a:effectLst/>
                          <a:latin typeface="FrankfurtGothic"/>
                          <a:ea typeface="Times New Roman" panose="02020603050405020304" pitchFamily="18" charset="0"/>
                          <a:cs typeface="Times New Roman" panose="02020603050405020304" pitchFamily="18" charset="0"/>
                        </a:rPr>
                        <a:t>Activities of households as employers of domestic personnel</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nchor="b">
                    <a:lnL>
                      <a:noFill/>
                    </a:lnL>
                    <a:lnR>
                      <a:noFill/>
                    </a:lnR>
                    <a:lnT>
                      <a:noFill/>
                    </a:lnT>
                    <a:lnB>
                      <a:noFill/>
                    </a:lnB>
                  </a:tcPr>
                </a:tc>
                <a:tc>
                  <a:txBody>
                    <a:bodyPr/>
                    <a:lstStyle/>
                    <a:p>
                      <a:pPr algn="r"/>
                      <a:r>
                        <a:rPr lang="en-GB" sz="700" spc="-10">
                          <a:effectLst/>
                          <a:latin typeface="FrankfurtGothic"/>
                          <a:ea typeface="Times New Roman" panose="02020603050405020304" pitchFamily="18" charset="0"/>
                          <a:cs typeface="Times New Roman" panose="02020603050405020304" pitchFamily="18" charset="0"/>
                        </a:rPr>
                        <a:t>21</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114935" marT="0" marB="0" anchor="b">
                    <a:lnL>
                      <a:noFill/>
                    </a:lnL>
                    <a:lnR>
                      <a:noFill/>
                    </a:lnR>
                    <a:lnT>
                      <a:noFill/>
                    </a:lnT>
                    <a:lnB>
                      <a:noFill/>
                    </a:lnB>
                  </a:tcPr>
                </a:tc>
                <a:tc>
                  <a:txBody>
                    <a:bodyPr/>
                    <a:lstStyle/>
                    <a:p>
                      <a:pPr>
                        <a:tabLst>
                          <a:tab pos="208915" algn="dec"/>
                        </a:tabLst>
                      </a:pPr>
                      <a:r>
                        <a:rPr lang="en-GB" sz="700" spc="-10">
                          <a:effectLst/>
                          <a:latin typeface="FrankfurtGothic"/>
                          <a:ea typeface="Times New Roman" panose="02020603050405020304" pitchFamily="18" charset="0"/>
                          <a:cs typeface="Times New Roman" panose="02020603050405020304" pitchFamily="18" charset="0"/>
                        </a:rPr>
                        <a:t>1.3</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nchor="b">
                    <a:lnL>
                      <a:noFill/>
                    </a:lnL>
                    <a:lnR>
                      <a:noFill/>
                    </a:lnR>
                    <a:lnT>
                      <a:noFill/>
                    </a:lnT>
                    <a:lnB>
                      <a:noFill/>
                    </a:lnB>
                  </a:tcPr>
                </a:tc>
                <a:tc>
                  <a:txBody>
                    <a:bodyPr/>
                    <a:lstStyle/>
                    <a:p>
                      <a:pPr>
                        <a:tabLst>
                          <a:tab pos="216535" algn="dec"/>
                        </a:tabLst>
                      </a:pPr>
                      <a:r>
                        <a:rPr lang="en-GB" sz="700" spc="-10">
                          <a:effectLst/>
                          <a:latin typeface="FrankfurtGothic"/>
                          <a:ea typeface="Times New Roman" panose="02020603050405020304" pitchFamily="18" charset="0"/>
                          <a:cs typeface="Times New Roman" panose="02020603050405020304" pitchFamily="18" charset="0"/>
                        </a:rPr>
                        <a:t>5</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nchor="b">
                    <a:lnL>
                      <a:noFill/>
                    </a:lnL>
                    <a:lnR>
                      <a:noFill/>
                    </a:lnR>
                    <a:lnT>
                      <a:noFill/>
                    </a:lnT>
                    <a:lnB>
                      <a:noFill/>
                    </a:lnB>
                  </a:tcPr>
                </a:tc>
                <a:tc>
                  <a:txBody>
                    <a:bodyPr/>
                    <a:lstStyle/>
                    <a:p>
                      <a:pPr>
                        <a:tabLst>
                          <a:tab pos="252095" algn="dec"/>
                        </a:tabLst>
                      </a:pPr>
                      <a:r>
                        <a:rPr lang="en-GB" sz="700" spc="-10">
                          <a:effectLst/>
                          <a:latin typeface="FrankfurtGothic"/>
                          <a:ea typeface="Times New Roman" panose="02020603050405020304" pitchFamily="18" charset="0"/>
                          <a:cs typeface="Times New Roman" panose="02020603050405020304" pitchFamily="18" charset="0"/>
                        </a:rPr>
                        <a:t>0.5</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nchor="b">
                    <a:lnL>
                      <a:noFill/>
                    </a:lnL>
                    <a:lnR>
                      <a:noFill/>
                    </a:lnR>
                    <a:lnT>
                      <a:noFill/>
                    </a:lnT>
                    <a:lnB>
                      <a:noFill/>
                    </a:lnB>
                  </a:tcPr>
                </a:tc>
                <a:tc>
                  <a:txBody>
                    <a:bodyPr/>
                    <a:lstStyle/>
                    <a:p>
                      <a:pPr algn="ctr"/>
                      <a:r>
                        <a:rPr lang="en-GB" sz="700" spc="-10">
                          <a:effectLst/>
                          <a:latin typeface="FrankfurtGothic"/>
                          <a:ea typeface="Times New Roman" panose="02020603050405020304" pitchFamily="18" charset="0"/>
                          <a:cs typeface="Times New Roman" panose="02020603050405020304" pitchFamily="18" charset="0"/>
                        </a:rPr>
                        <a:t>2.8%</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nchor="b">
                    <a:lnL>
                      <a:noFill/>
                    </a:lnL>
                    <a:lnR>
                      <a:noFill/>
                    </a:lnR>
                    <a:lnT>
                      <a:noFill/>
                    </a:lnT>
                    <a:lnB>
                      <a:noFill/>
                    </a:lnB>
                  </a:tcPr>
                </a:tc>
                <a:tc>
                  <a:txBody>
                    <a:bodyPr/>
                    <a:lstStyle/>
                    <a:p>
                      <a:pPr algn="ctr"/>
                      <a:r>
                        <a:rPr lang="en-GB" sz="700" spc="-10">
                          <a:effectLst/>
                          <a:latin typeface="FrankfurtGothic"/>
                          <a:ea typeface="Times New Roman" panose="02020603050405020304" pitchFamily="18" charset="0"/>
                          <a:cs typeface="Times New Roman" panose="02020603050405020304" pitchFamily="18" charset="0"/>
                        </a:rPr>
                        <a:t>3.6%</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nchor="b">
                    <a:lnL>
                      <a:noFill/>
                    </a:lnL>
                    <a:lnR>
                      <a:noFill/>
                    </a:lnR>
                    <a:lnT>
                      <a:noFill/>
                    </a:lnT>
                    <a:lnB>
                      <a:noFill/>
                    </a:lnB>
                  </a:tcPr>
                </a:tc>
                <a:extLst>
                  <a:ext uri="{0D108BD9-81ED-4DB2-BD59-A6C34878D82A}">
                    <a16:rowId xmlns:a16="http://schemas.microsoft.com/office/drawing/2014/main" val="3062482569"/>
                  </a:ext>
                </a:extLst>
              </a:tr>
              <a:tr h="161346">
                <a:tc>
                  <a:txBody>
                    <a:bodyPr/>
                    <a:lstStyle/>
                    <a:p>
                      <a:r>
                        <a:rPr lang="en-GB" sz="700" spc="-10">
                          <a:effectLst/>
                          <a:latin typeface="FrankfurtGothic"/>
                          <a:ea typeface="Times New Roman" panose="02020603050405020304" pitchFamily="18" charset="0"/>
                          <a:cs typeface="Times New Roman" panose="02020603050405020304" pitchFamily="18" charset="0"/>
                        </a:rPr>
                        <a:t>Private part of public admin, education, and health</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nchor="b">
                    <a:lnL>
                      <a:noFill/>
                    </a:lnL>
                    <a:lnR>
                      <a:noFill/>
                    </a:lnR>
                    <a:lnT>
                      <a:noFill/>
                    </a:lnT>
                    <a:lnB>
                      <a:noFill/>
                    </a:lnB>
                  </a:tcPr>
                </a:tc>
                <a:tc>
                  <a:txBody>
                    <a:bodyPr/>
                    <a:lstStyle/>
                    <a:p>
                      <a:pPr algn="r"/>
                      <a:r>
                        <a:rPr lang="en-GB" sz="700" spc="-10">
                          <a:effectLst/>
                          <a:latin typeface="FrankfurtGothic"/>
                          <a:ea typeface="Times New Roman" panose="02020603050405020304" pitchFamily="18" charset="0"/>
                          <a:cs typeface="Times New Roman" panose="02020603050405020304" pitchFamily="18" charset="0"/>
                        </a:rPr>
                        <a:t>78</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114935" marT="0" marB="0" anchor="b">
                    <a:lnL>
                      <a:noFill/>
                    </a:lnL>
                    <a:lnR>
                      <a:noFill/>
                    </a:lnR>
                    <a:lnT>
                      <a:noFill/>
                    </a:lnT>
                    <a:lnB>
                      <a:noFill/>
                    </a:lnB>
                  </a:tcPr>
                </a:tc>
                <a:tc>
                  <a:txBody>
                    <a:bodyPr/>
                    <a:lstStyle/>
                    <a:p>
                      <a:pPr>
                        <a:tabLst>
                          <a:tab pos="208915" algn="dec"/>
                        </a:tabLst>
                      </a:pPr>
                      <a:r>
                        <a:rPr lang="en-GB" sz="700" spc="-10">
                          <a:effectLst/>
                          <a:latin typeface="FrankfurtGothic"/>
                          <a:ea typeface="Times New Roman" panose="02020603050405020304" pitchFamily="18" charset="0"/>
                          <a:cs typeface="Times New Roman" panose="02020603050405020304" pitchFamily="18" charset="0"/>
                        </a:rPr>
                        <a:t>5.0</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nchor="b">
                    <a:lnL>
                      <a:noFill/>
                    </a:lnL>
                    <a:lnR>
                      <a:noFill/>
                    </a:lnR>
                    <a:lnT>
                      <a:noFill/>
                    </a:lnT>
                    <a:lnB>
                      <a:noFill/>
                    </a:lnB>
                  </a:tcPr>
                </a:tc>
                <a:tc>
                  <a:txBody>
                    <a:bodyPr/>
                    <a:lstStyle/>
                    <a:p>
                      <a:pPr>
                        <a:tabLst>
                          <a:tab pos="216535" algn="dec"/>
                        </a:tabLst>
                      </a:pPr>
                      <a:r>
                        <a:rPr lang="en-GB" sz="700" spc="-10">
                          <a:effectLst/>
                          <a:latin typeface="FrankfurtGothic"/>
                          <a:ea typeface="Times New Roman" panose="02020603050405020304" pitchFamily="18" charset="0"/>
                          <a:cs typeface="Times New Roman" panose="02020603050405020304" pitchFamily="18" charset="0"/>
                        </a:rPr>
                        <a:t>15</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nchor="b">
                    <a:lnL>
                      <a:noFill/>
                    </a:lnL>
                    <a:lnR>
                      <a:noFill/>
                    </a:lnR>
                    <a:lnT>
                      <a:noFill/>
                    </a:lnT>
                    <a:lnB>
                      <a:noFill/>
                    </a:lnB>
                  </a:tcPr>
                </a:tc>
                <a:tc>
                  <a:txBody>
                    <a:bodyPr/>
                    <a:lstStyle/>
                    <a:p>
                      <a:pPr>
                        <a:tabLst>
                          <a:tab pos="252095" algn="dec"/>
                        </a:tabLst>
                      </a:pPr>
                      <a:r>
                        <a:rPr lang="en-GB" sz="700" spc="-10">
                          <a:effectLst/>
                          <a:latin typeface="FrankfurtGothic"/>
                          <a:ea typeface="Times New Roman" panose="02020603050405020304" pitchFamily="18" charset="0"/>
                          <a:cs typeface="Times New Roman" panose="02020603050405020304" pitchFamily="18" charset="0"/>
                        </a:rPr>
                        <a:t>1.5</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nchor="b">
                    <a:lnL>
                      <a:noFill/>
                    </a:lnL>
                    <a:lnR>
                      <a:noFill/>
                    </a:lnR>
                    <a:lnT>
                      <a:noFill/>
                    </a:lnT>
                    <a:lnB>
                      <a:noFill/>
                    </a:lnB>
                  </a:tcPr>
                </a:tc>
                <a:tc>
                  <a:txBody>
                    <a:bodyPr/>
                    <a:lstStyle/>
                    <a:p>
                      <a:pPr algn="ctr"/>
                      <a:r>
                        <a:rPr lang="en-GB" sz="700" spc="-10">
                          <a:effectLst/>
                          <a:latin typeface="FrankfurtGothic"/>
                          <a:ea typeface="Times New Roman" panose="02020603050405020304" pitchFamily="18" charset="0"/>
                          <a:cs typeface="Times New Roman" panose="02020603050405020304" pitchFamily="18" charset="0"/>
                        </a:rPr>
                        <a:t>3.6%</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nchor="b">
                    <a:lnL>
                      <a:noFill/>
                    </a:lnL>
                    <a:lnR>
                      <a:noFill/>
                    </a:lnR>
                    <a:lnT>
                      <a:noFill/>
                    </a:lnT>
                    <a:lnB>
                      <a:noFill/>
                    </a:lnB>
                  </a:tcPr>
                </a:tc>
                <a:tc>
                  <a:txBody>
                    <a:bodyPr/>
                    <a:lstStyle/>
                    <a:p>
                      <a:pPr algn="ctr"/>
                      <a:r>
                        <a:rPr lang="en-GB" sz="700" spc="-10">
                          <a:effectLst/>
                          <a:latin typeface="FrankfurtGothic"/>
                          <a:ea typeface="Times New Roman" panose="02020603050405020304" pitchFamily="18" charset="0"/>
                          <a:cs typeface="Times New Roman" panose="02020603050405020304" pitchFamily="18" charset="0"/>
                        </a:rPr>
                        <a:t>1.8%</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nchor="b">
                    <a:lnL>
                      <a:noFill/>
                    </a:lnL>
                    <a:lnR>
                      <a:noFill/>
                    </a:lnR>
                    <a:lnT>
                      <a:noFill/>
                    </a:lnT>
                    <a:lnB>
                      <a:noFill/>
                    </a:lnB>
                  </a:tcPr>
                </a:tc>
                <a:extLst>
                  <a:ext uri="{0D108BD9-81ED-4DB2-BD59-A6C34878D82A}">
                    <a16:rowId xmlns:a16="http://schemas.microsoft.com/office/drawing/2014/main" val="3225228424"/>
                  </a:ext>
                </a:extLst>
              </a:tr>
              <a:tr h="218010">
                <a:tc>
                  <a:txBody>
                    <a:bodyPr/>
                    <a:lstStyle/>
                    <a:p>
                      <a:r>
                        <a:rPr lang="en-GB" sz="700" spc="-10">
                          <a:effectLst/>
                          <a:latin typeface="FrankfurtGothic"/>
                          <a:ea typeface="Times New Roman" panose="02020603050405020304" pitchFamily="18" charset="0"/>
                          <a:cs typeface="Times New Roman" panose="02020603050405020304" pitchFamily="18" charset="0"/>
                        </a:rPr>
                        <a:t>Total, private service</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a:noFill/>
                    </a:lnR>
                    <a:lnT>
                      <a:noFill/>
                    </a:lnT>
                    <a:lnB w="12700" cap="flat" cmpd="sng" algn="ctr">
                      <a:solidFill>
                        <a:srgbClr val="7F9C90"/>
                      </a:solidFill>
                      <a:prstDash val="solid"/>
                      <a:round/>
                      <a:headEnd type="none" w="med" len="med"/>
                      <a:tailEnd type="none" w="med" len="med"/>
                    </a:lnB>
                  </a:tcPr>
                </a:tc>
                <a:tc>
                  <a:txBody>
                    <a:bodyPr/>
                    <a:lstStyle/>
                    <a:p>
                      <a:pPr algn="r"/>
                      <a:r>
                        <a:rPr lang="en-GB" sz="700" spc="-10">
                          <a:effectLst/>
                          <a:latin typeface="FrankfurtGothic"/>
                          <a:ea typeface="Times New Roman" panose="02020603050405020304" pitchFamily="18" charset="0"/>
                          <a:cs typeface="Times New Roman" panose="02020603050405020304" pitchFamily="18" charset="0"/>
                        </a:rPr>
                        <a:t>1,567</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114935" marT="0" marB="0">
                    <a:lnL>
                      <a:noFill/>
                    </a:lnL>
                    <a:lnR>
                      <a:noFill/>
                    </a:lnR>
                    <a:lnT>
                      <a:noFill/>
                    </a:lnT>
                    <a:lnB w="12700" cap="flat" cmpd="sng" algn="ctr">
                      <a:solidFill>
                        <a:srgbClr val="7F9C90"/>
                      </a:solidFill>
                      <a:prstDash val="solid"/>
                      <a:round/>
                      <a:headEnd type="none" w="med" len="med"/>
                      <a:tailEnd type="none" w="med" len="med"/>
                    </a:lnB>
                  </a:tcPr>
                </a:tc>
                <a:tc>
                  <a:txBody>
                    <a:bodyPr/>
                    <a:lstStyle/>
                    <a:p>
                      <a:pPr>
                        <a:tabLst>
                          <a:tab pos="208915" algn="dec"/>
                        </a:tabLst>
                      </a:pPr>
                      <a:r>
                        <a:rPr lang="en-GB" sz="700" spc="-10">
                          <a:effectLst/>
                          <a:latin typeface="FrankfurtGothic"/>
                          <a:ea typeface="Times New Roman" panose="02020603050405020304" pitchFamily="18" charset="0"/>
                          <a:cs typeface="Times New Roman" panose="02020603050405020304" pitchFamily="18" charset="0"/>
                        </a:rPr>
                        <a:t>100.0</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a:noFill/>
                    </a:lnR>
                    <a:lnT>
                      <a:noFill/>
                    </a:lnT>
                    <a:lnB w="12700" cap="flat" cmpd="sng" algn="ctr">
                      <a:solidFill>
                        <a:srgbClr val="7F9C90"/>
                      </a:solidFill>
                      <a:prstDash val="solid"/>
                      <a:round/>
                      <a:headEnd type="none" w="med" len="med"/>
                      <a:tailEnd type="none" w="med" len="med"/>
                    </a:lnB>
                  </a:tcPr>
                </a:tc>
                <a:tc>
                  <a:txBody>
                    <a:bodyPr/>
                    <a:lstStyle/>
                    <a:p>
                      <a:pPr>
                        <a:tabLst>
                          <a:tab pos="216535" algn="dec"/>
                        </a:tabLst>
                      </a:pPr>
                      <a:r>
                        <a:rPr lang="en-GB" sz="700" spc="-10">
                          <a:effectLst/>
                          <a:latin typeface="FrankfurtGothic"/>
                          <a:ea typeface="Times New Roman" panose="02020603050405020304" pitchFamily="18" charset="0"/>
                          <a:cs typeface="Times New Roman" panose="02020603050405020304" pitchFamily="18" charset="0"/>
                        </a:rPr>
                        <a:t>951</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a:noFill/>
                    </a:lnR>
                    <a:lnT>
                      <a:noFill/>
                    </a:lnT>
                    <a:lnB w="12700" cap="flat" cmpd="sng" algn="ctr">
                      <a:solidFill>
                        <a:srgbClr val="7F9C90"/>
                      </a:solidFill>
                      <a:prstDash val="solid"/>
                      <a:round/>
                      <a:headEnd type="none" w="med" len="med"/>
                      <a:tailEnd type="none" w="med" len="med"/>
                    </a:lnB>
                  </a:tcPr>
                </a:tc>
                <a:tc>
                  <a:txBody>
                    <a:bodyPr/>
                    <a:lstStyle/>
                    <a:p>
                      <a:pPr>
                        <a:tabLst>
                          <a:tab pos="252095" algn="dec"/>
                        </a:tabLst>
                      </a:pPr>
                      <a:r>
                        <a:rPr lang="en-GB" sz="700" spc="-10">
                          <a:effectLst/>
                          <a:latin typeface="FrankfurtGothic"/>
                          <a:ea typeface="Times New Roman" panose="02020603050405020304" pitchFamily="18" charset="0"/>
                          <a:cs typeface="Times New Roman" panose="02020603050405020304" pitchFamily="18" charset="0"/>
                        </a:rPr>
                        <a:t>100.0</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a:noFill/>
                    </a:lnR>
                    <a:lnT>
                      <a:noFill/>
                    </a:lnT>
                    <a:lnB w="12700" cap="flat" cmpd="sng" algn="ctr">
                      <a:solidFill>
                        <a:srgbClr val="7F9C90"/>
                      </a:solidFill>
                      <a:prstDash val="solid"/>
                      <a:round/>
                      <a:headEnd type="none" w="med" len="med"/>
                      <a:tailEnd type="none" w="med" len="med"/>
                    </a:lnB>
                  </a:tcPr>
                </a:tc>
                <a:tc>
                  <a:txBody>
                    <a:bodyPr/>
                    <a:lstStyle/>
                    <a:p>
                      <a:pPr>
                        <a:tabLst>
                          <a:tab pos="317500" algn="dec"/>
                        </a:tabLst>
                      </a:pPr>
                      <a:r>
                        <a:rPr lang="en-GB" sz="700" spc="-10">
                          <a:effectLst/>
                          <a:latin typeface="FrankfurtGothic"/>
                          <a:ea typeface="Times New Roman" panose="02020603050405020304" pitchFamily="18" charset="0"/>
                          <a:cs typeface="Times New Roman" panose="02020603050405020304" pitchFamily="18" charset="0"/>
                        </a:rPr>
                        <a:t> </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a:noFill/>
                    </a:lnR>
                    <a:lnT>
                      <a:noFill/>
                    </a:lnT>
                    <a:lnB w="12700" cap="flat" cmpd="sng" algn="ctr">
                      <a:solidFill>
                        <a:srgbClr val="7F9C90"/>
                      </a:solidFill>
                      <a:prstDash val="solid"/>
                      <a:round/>
                      <a:headEnd type="none" w="med" len="med"/>
                      <a:tailEnd type="none" w="med" len="med"/>
                    </a:lnB>
                  </a:tcPr>
                </a:tc>
                <a:tc>
                  <a:txBody>
                    <a:bodyPr/>
                    <a:lstStyle/>
                    <a:p>
                      <a:pPr>
                        <a:tabLst>
                          <a:tab pos="317500" algn="dec"/>
                        </a:tabLst>
                      </a:pPr>
                      <a:r>
                        <a:rPr lang="en-GB" sz="700" spc="-10" dirty="0">
                          <a:effectLst/>
                          <a:latin typeface="FrankfurtGothic"/>
                          <a:ea typeface="Times New Roman" panose="02020603050405020304" pitchFamily="18" charset="0"/>
                          <a:cs typeface="Times New Roman" panose="02020603050405020304" pitchFamily="18" charset="0"/>
                        </a:rPr>
                        <a:t> </a:t>
                      </a:r>
                      <a:endParaRPr lang="da-DK" sz="900" spc="-10" dirty="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a:noFill/>
                    </a:lnR>
                    <a:lnT>
                      <a:noFill/>
                    </a:lnT>
                    <a:lnB w="12700" cap="flat" cmpd="sng" algn="ctr">
                      <a:solidFill>
                        <a:srgbClr val="7F9C90"/>
                      </a:solidFill>
                      <a:prstDash val="solid"/>
                      <a:round/>
                      <a:headEnd type="none" w="med" len="med"/>
                      <a:tailEnd type="none" w="med" len="med"/>
                    </a:lnB>
                  </a:tcPr>
                </a:tc>
                <a:extLst>
                  <a:ext uri="{0D108BD9-81ED-4DB2-BD59-A6C34878D82A}">
                    <a16:rowId xmlns:a16="http://schemas.microsoft.com/office/drawing/2014/main" val="3746147316"/>
                  </a:ext>
                </a:extLst>
              </a:tr>
            </a:tbl>
          </a:graphicData>
        </a:graphic>
      </p:graphicFrame>
      <p:sp>
        <p:nvSpPr>
          <p:cNvPr id="6" name="Tekstfelt 5">
            <a:extLst>
              <a:ext uri="{FF2B5EF4-FFF2-40B4-BE49-F238E27FC236}">
                <a16:creationId xmlns:a16="http://schemas.microsoft.com/office/drawing/2014/main" id="{15A291C0-63CE-4EDC-9D2A-B41F85BD85C9}"/>
              </a:ext>
            </a:extLst>
          </p:cNvPr>
          <p:cNvSpPr txBox="1"/>
          <p:nvPr/>
        </p:nvSpPr>
        <p:spPr>
          <a:xfrm>
            <a:off x="3047172" y="1389248"/>
            <a:ext cx="6097656" cy="374461"/>
          </a:xfrm>
          <a:prstGeom prst="rect">
            <a:avLst/>
          </a:prstGeom>
          <a:noFill/>
        </p:spPr>
        <p:txBody>
          <a:bodyPr wrap="square">
            <a:spAutoFit/>
          </a:bodyPr>
          <a:lstStyle/>
          <a:p>
            <a:pPr algn="just">
              <a:lnSpc>
                <a:spcPts val="1100"/>
              </a:lnSpc>
              <a:spcAft>
                <a:spcPts val="600"/>
              </a:spcAft>
              <a:tabLst>
                <a:tab pos="161925" algn="l"/>
              </a:tabLst>
            </a:pPr>
            <a:r>
              <a:rPr lang="en-GB" sz="1000" spc="-10" dirty="0">
                <a:effectLst/>
                <a:latin typeface="Times New Roman" panose="02020603050405020304" pitchFamily="18" charset="0"/>
                <a:ea typeface="Times New Roman" panose="02020603050405020304" pitchFamily="18" charset="0"/>
                <a:cs typeface="Times New Roman" panose="02020603050405020304" pitchFamily="18" charset="0"/>
              </a:rPr>
              <a:t>Table 8.7: Employment and gross value added (GVA) in the private service sector, 2019, and annual real growth, 2000-2019 based on 2010 prices</a:t>
            </a:r>
            <a:endParaRPr lang="da-DK" sz="1000" spc="-1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Tekstfelt 7">
            <a:extLst>
              <a:ext uri="{FF2B5EF4-FFF2-40B4-BE49-F238E27FC236}">
                <a16:creationId xmlns:a16="http://schemas.microsoft.com/office/drawing/2014/main" id="{2374FEDF-6A75-4BEF-8BDE-32A329CA017C}"/>
              </a:ext>
            </a:extLst>
          </p:cNvPr>
          <p:cNvSpPr txBox="1"/>
          <p:nvPr/>
        </p:nvSpPr>
        <p:spPr>
          <a:xfrm>
            <a:off x="3138435" y="5094291"/>
            <a:ext cx="6097656" cy="538609"/>
          </a:xfrm>
          <a:prstGeom prst="rect">
            <a:avLst/>
          </a:prstGeom>
          <a:noFill/>
        </p:spPr>
        <p:txBody>
          <a:bodyPr wrap="square">
            <a:spAutoFit/>
          </a:bodyPr>
          <a:lstStyle/>
          <a:p>
            <a:pPr>
              <a:spcBef>
                <a:spcPts val="400"/>
              </a:spcBef>
              <a:spcAft>
                <a:spcPts val="400"/>
              </a:spcAft>
            </a:pPr>
            <a:r>
              <a:rPr lang="en-GB" sz="1200" spc="-10" dirty="0">
                <a:effectLst/>
                <a:latin typeface="Times New Roman" panose="02020603050405020304" pitchFamily="18" charset="0"/>
                <a:ea typeface="Times New Roman" panose="02020603050405020304" pitchFamily="18" charset="0"/>
                <a:cs typeface="Times New Roman" panose="02020603050405020304" pitchFamily="18" charset="0"/>
              </a:rPr>
              <a:t>Note: Dwellings and public sector are excluded.</a:t>
            </a:r>
            <a:endParaRPr lang="da-DK" sz="1200" spc="-1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spcBef>
                <a:spcPts val="200"/>
              </a:spcBef>
              <a:spcAft>
                <a:spcPts val="1450"/>
              </a:spcAft>
            </a:pPr>
            <a:r>
              <a:rPr lang="en-GB" sz="1200" spc="-10" dirty="0">
                <a:effectLst/>
                <a:latin typeface="Times New Roman" panose="02020603050405020304" pitchFamily="18" charset="0"/>
                <a:ea typeface="Times New Roman" panose="02020603050405020304" pitchFamily="18" charset="0"/>
                <a:cs typeface="Times New Roman" panose="02020603050405020304" pitchFamily="18" charset="0"/>
              </a:rPr>
              <a:t>Source: www.statistikbanken, NABP19 and NABB19.</a:t>
            </a:r>
            <a:endParaRPr lang="da-DK" sz="1200" spc="-1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Titel 1">
            <a:extLst>
              <a:ext uri="{FF2B5EF4-FFF2-40B4-BE49-F238E27FC236}">
                <a16:creationId xmlns:a16="http://schemas.microsoft.com/office/drawing/2014/main" id="{49004914-20D4-437A-9D64-5D69E773F957}"/>
              </a:ext>
            </a:extLst>
          </p:cNvPr>
          <p:cNvSpPr txBox="1">
            <a:spLocks/>
          </p:cNvSpPr>
          <p:nvPr/>
        </p:nvSpPr>
        <p:spPr>
          <a:xfrm>
            <a:off x="414455" y="246043"/>
            <a:ext cx="1808216" cy="89138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sz="2000" b="1" dirty="0" err="1">
                <a:latin typeface="Times New Roman" panose="02020603050405020304" pitchFamily="18" charset="0"/>
                <a:cs typeface="Times New Roman" panose="02020603050405020304" pitchFamily="18" charset="0"/>
              </a:rPr>
              <a:t>Table</a:t>
            </a:r>
            <a:r>
              <a:rPr lang="da-DK" sz="2000" b="1" dirty="0">
                <a:latin typeface="Times New Roman" panose="02020603050405020304" pitchFamily="18" charset="0"/>
                <a:cs typeface="Times New Roman" panose="02020603050405020304" pitchFamily="18" charset="0"/>
              </a:rPr>
              <a:t> 8.7</a:t>
            </a:r>
          </a:p>
        </p:txBody>
      </p:sp>
    </p:spTree>
    <p:extLst>
      <p:ext uri="{BB962C8B-B14F-4D97-AF65-F5344CB8AC3E}">
        <p14:creationId xmlns:p14="http://schemas.microsoft.com/office/powerpoint/2010/main" val="30771524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Tabel 3">
            <a:extLst>
              <a:ext uri="{FF2B5EF4-FFF2-40B4-BE49-F238E27FC236}">
                <a16:creationId xmlns:a16="http://schemas.microsoft.com/office/drawing/2014/main" id="{9D520273-92C0-4067-87A9-BF03616C2946}"/>
              </a:ext>
            </a:extLst>
          </p:cNvPr>
          <p:cNvGraphicFramePr>
            <a:graphicFrameLocks noGrp="1"/>
          </p:cNvGraphicFramePr>
          <p:nvPr>
            <p:extLst>
              <p:ext uri="{D42A27DB-BD31-4B8C-83A1-F6EECF244321}">
                <p14:modId xmlns:p14="http://schemas.microsoft.com/office/powerpoint/2010/main" val="2196279203"/>
              </p:ext>
            </p:extLst>
          </p:nvPr>
        </p:nvGraphicFramePr>
        <p:xfrm>
          <a:off x="2516625" y="1855041"/>
          <a:ext cx="7158749" cy="3147917"/>
        </p:xfrm>
        <a:graphic>
          <a:graphicData uri="http://schemas.openxmlformats.org/drawingml/2006/table">
            <a:tbl>
              <a:tblPr firstRow="1" firstCol="1" bandRow="1"/>
              <a:tblGrid>
                <a:gridCol w="4515170">
                  <a:extLst>
                    <a:ext uri="{9D8B030D-6E8A-4147-A177-3AD203B41FA5}">
                      <a16:colId xmlns:a16="http://schemas.microsoft.com/office/drawing/2014/main" val="4156296996"/>
                    </a:ext>
                  </a:extLst>
                </a:gridCol>
                <a:gridCol w="1439549">
                  <a:extLst>
                    <a:ext uri="{9D8B030D-6E8A-4147-A177-3AD203B41FA5}">
                      <a16:colId xmlns:a16="http://schemas.microsoft.com/office/drawing/2014/main" val="3943605645"/>
                    </a:ext>
                  </a:extLst>
                </a:gridCol>
                <a:gridCol w="1204030">
                  <a:extLst>
                    <a:ext uri="{9D8B030D-6E8A-4147-A177-3AD203B41FA5}">
                      <a16:colId xmlns:a16="http://schemas.microsoft.com/office/drawing/2014/main" val="1538837575"/>
                    </a:ext>
                  </a:extLst>
                </a:gridCol>
              </a:tblGrid>
              <a:tr h="647370">
                <a:tc>
                  <a:txBody>
                    <a:bodyPr/>
                    <a:lstStyle/>
                    <a:p>
                      <a:r>
                        <a:rPr lang="en-GB" sz="1600" spc="-10" dirty="0">
                          <a:effectLst/>
                          <a:latin typeface="Calibri" panose="020F0502020204030204" pitchFamily="34" charset="0"/>
                          <a:ea typeface="Times New Roman" panose="02020603050405020304" pitchFamily="18" charset="0"/>
                          <a:cs typeface="Times New Roman" panose="02020603050405020304" pitchFamily="18" charset="0"/>
                        </a:rPr>
                        <a:t> </a:t>
                      </a:r>
                      <a:endParaRPr lang="da-DK" sz="1600" spc="-10" dirty="0">
                        <a:effectLst/>
                        <a:latin typeface="FrankfurtGothic"/>
                        <a:ea typeface="Times New Roman" panose="02020603050405020304" pitchFamily="18" charset="0"/>
                        <a:cs typeface="Times New Roman" panose="02020603050405020304" pitchFamily="18" charset="0"/>
                      </a:endParaRPr>
                    </a:p>
                  </a:txBody>
                  <a:tcPr marL="115504" marR="115504" marT="47560" marB="47560" anchor="b">
                    <a:lnL>
                      <a:noFill/>
                    </a:lnL>
                    <a:lnR>
                      <a:noFill/>
                    </a:lnR>
                    <a:lnT w="12700" cap="flat" cmpd="sng" algn="ctr">
                      <a:solidFill>
                        <a:srgbClr val="7F9C90"/>
                      </a:solidFill>
                      <a:prstDash val="solid"/>
                      <a:round/>
                      <a:headEnd type="none" w="med" len="med"/>
                      <a:tailEnd type="none" w="med" len="med"/>
                    </a:lnT>
                    <a:lnB w="12700" cap="flat" cmpd="sng" algn="ctr">
                      <a:solidFill>
                        <a:srgbClr val="7F9C90"/>
                      </a:solidFill>
                      <a:prstDash val="solid"/>
                      <a:round/>
                      <a:headEnd type="none" w="med" len="med"/>
                      <a:tailEnd type="none" w="med" len="med"/>
                    </a:lnB>
                  </a:tcPr>
                </a:tc>
                <a:tc>
                  <a:txBody>
                    <a:bodyPr/>
                    <a:lstStyle/>
                    <a:p>
                      <a:pPr algn="ctr"/>
                      <a:r>
                        <a:rPr lang="en-GB" sz="1600" spc="-10" dirty="0">
                          <a:effectLst/>
                          <a:latin typeface="FrankfurtGothic"/>
                          <a:ea typeface="Times New Roman" panose="02020603050405020304" pitchFamily="18" charset="0"/>
                          <a:cs typeface="Times New Roman" panose="02020603050405020304" pitchFamily="18" charset="0"/>
                        </a:rPr>
                        <a:t>No. of firms</a:t>
                      </a:r>
                      <a:endParaRPr lang="da-DK" sz="1600" spc="-10" dirty="0">
                        <a:effectLst/>
                        <a:latin typeface="FrankfurtGothic"/>
                        <a:ea typeface="Times New Roman" panose="02020603050405020304" pitchFamily="18" charset="0"/>
                        <a:cs typeface="Times New Roman" panose="02020603050405020304" pitchFamily="18" charset="0"/>
                      </a:endParaRPr>
                    </a:p>
                  </a:txBody>
                  <a:tcPr marL="115504" marR="115504" marT="47560" marB="47560" anchor="ctr">
                    <a:lnL>
                      <a:noFill/>
                    </a:lnL>
                    <a:lnR>
                      <a:noFill/>
                    </a:lnR>
                    <a:lnT w="12700" cap="flat" cmpd="sng" algn="ctr">
                      <a:solidFill>
                        <a:srgbClr val="7F9C90"/>
                      </a:solidFill>
                      <a:prstDash val="solid"/>
                      <a:round/>
                      <a:headEnd type="none" w="med" len="med"/>
                      <a:tailEnd type="none" w="med" len="med"/>
                    </a:lnT>
                    <a:lnB w="12700" cap="flat" cmpd="sng" algn="ctr">
                      <a:solidFill>
                        <a:srgbClr val="7F9C90"/>
                      </a:solidFill>
                      <a:prstDash val="solid"/>
                      <a:round/>
                      <a:headEnd type="none" w="med" len="med"/>
                      <a:tailEnd type="none" w="med" len="med"/>
                    </a:lnB>
                  </a:tcPr>
                </a:tc>
                <a:tc>
                  <a:txBody>
                    <a:bodyPr/>
                    <a:lstStyle/>
                    <a:p>
                      <a:pPr algn="ctr"/>
                      <a:r>
                        <a:rPr lang="en-GB" sz="1600" spc="-10" dirty="0">
                          <a:effectLst/>
                          <a:latin typeface="FrankfurtGothic"/>
                          <a:ea typeface="Times New Roman" panose="02020603050405020304" pitchFamily="18" charset="0"/>
                          <a:cs typeface="Times New Roman" panose="02020603050405020304" pitchFamily="18" charset="0"/>
                        </a:rPr>
                        <a:t>%</a:t>
                      </a:r>
                      <a:endParaRPr lang="da-DK" sz="1600" spc="-10" dirty="0">
                        <a:effectLst/>
                        <a:latin typeface="FrankfurtGothic"/>
                        <a:ea typeface="Times New Roman" panose="02020603050405020304" pitchFamily="18" charset="0"/>
                        <a:cs typeface="Times New Roman" panose="02020603050405020304" pitchFamily="18" charset="0"/>
                      </a:endParaRPr>
                    </a:p>
                  </a:txBody>
                  <a:tcPr marL="115504" marR="115504" marT="47560" marB="47560" anchor="ctr">
                    <a:lnL>
                      <a:noFill/>
                    </a:lnL>
                    <a:lnR>
                      <a:noFill/>
                    </a:lnR>
                    <a:lnT w="12700" cap="flat" cmpd="sng" algn="ctr">
                      <a:solidFill>
                        <a:srgbClr val="7F9C90"/>
                      </a:solidFill>
                      <a:prstDash val="solid"/>
                      <a:round/>
                      <a:headEnd type="none" w="med" len="med"/>
                      <a:tailEnd type="none" w="med" len="med"/>
                    </a:lnT>
                    <a:lnB w="12700" cap="flat" cmpd="sng" algn="ctr">
                      <a:solidFill>
                        <a:srgbClr val="7F9C90"/>
                      </a:solidFill>
                      <a:prstDash val="solid"/>
                      <a:round/>
                      <a:headEnd type="none" w="med" len="med"/>
                      <a:tailEnd type="none" w="med" len="med"/>
                    </a:lnB>
                  </a:tcPr>
                </a:tc>
                <a:extLst>
                  <a:ext uri="{0D108BD9-81ED-4DB2-BD59-A6C34878D82A}">
                    <a16:rowId xmlns:a16="http://schemas.microsoft.com/office/drawing/2014/main" val="177654873"/>
                  </a:ext>
                </a:extLst>
              </a:tr>
              <a:tr h="357221">
                <a:tc>
                  <a:txBody>
                    <a:bodyPr/>
                    <a:lstStyle/>
                    <a:p>
                      <a:r>
                        <a:rPr lang="en-GB" sz="1600" spc="-10">
                          <a:effectLst/>
                          <a:latin typeface="FrankfurtGothic"/>
                          <a:ea typeface="Times New Roman" panose="02020603050405020304" pitchFamily="18" charset="0"/>
                          <a:cs typeface="Times New Roman" panose="02020603050405020304" pitchFamily="18" charset="0"/>
                        </a:rPr>
                        <a:t>No employees</a:t>
                      </a:r>
                      <a:endParaRPr lang="da-DK" sz="1600" spc="-10">
                        <a:effectLst/>
                        <a:latin typeface="FrankfurtGothic"/>
                        <a:ea typeface="Times New Roman" panose="02020603050405020304" pitchFamily="18" charset="0"/>
                        <a:cs typeface="Times New Roman" panose="02020603050405020304" pitchFamily="18" charset="0"/>
                      </a:endParaRPr>
                    </a:p>
                  </a:txBody>
                  <a:tcPr marL="115504" marR="115504" marT="47560" marB="47560" anchor="b">
                    <a:lnL>
                      <a:noFill/>
                    </a:lnL>
                    <a:lnR>
                      <a:noFill/>
                    </a:lnR>
                    <a:lnT w="12700" cap="flat" cmpd="sng" algn="ctr">
                      <a:solidFill>
                        <a:srgbClr val="7F9C90"/>
                      </a:solidFill>
                      <a:prstDash val="solid"/>
                      <a:round/>
                      <a:headEnd type="none" w="med" len="med"/>
                      <a:tailEnd type="none" w="med" len="med"/>
                    </a:lnT>
                    <a:lnB>
                      <a:noFill/>
                    </a:lnB>
                  </a:tcPr>
                </a:tc>
                <a:tc>
                  <a:txBody>
                    <a:bodyPr/>
                    <a:lstStyle/>
                    <a:p>
                      <a:pPr>
                        <a:tabLst>
                          <a:tab pos="635000" algn="dec"/>
                        </a:tabLst>
                      </a:pPr>
                      <a:r>
                        <a:rPr lang="en-GB" sz="1600" spc="-10">
                          <a:effectLst/>
                          <a:latin typeface="FrankfurtGothic"/>
                          <a:ea typeface="Times New Roman" panose="02020603050405020304" pitchFamily="18" charset="0"/>
                          <a:cs typeface="Times New Roman" panose="02020603050405020304" pitchFamily="18" charset="0"/>
                        </a:rPr>
                        <a:t>82628</a:t>
                      </a:r>
                      <a:endParaRPr lang="da-DK" sz="1600" spc="-10">
                        <a:effectLst/>
                        <a:latin typeface="FrankfurtGothic"/>
                        <a:ea typeface="Times New Roman" panose="02020603050405020304" pitchFamily="18" charset="0"/>
                        <a:cs typeface="Times New Roman" panose="02020603050405020304" pitchFamily="18" charset="0"/>
                      </a:endParaRPr>
                    </a:p>
                  </a:txBody>
                  <a:tcPr marL="115504" marR="115504" marT="47560" marB="47560" anchor="b">
                    <a:lnL>
                      <a:noFill/>
                    </a:lnL>
                    <a:lnR>
                      <a:noFill/>
                    </a:lnR>
                    <a:lnT w="12700" cap="flat" cmpd="sng" algn="ctr">
                      <a:solidFill>
                        <a:srgbClr val="7F9C90"/>
                      </a:solidFill>
                      <a:prstDash val="solid"/>
                      <a:round/>
                      <a:headEnd type="none" w="med" len="med"/>
                      <a:tailEnd type="none" w="med" len="med"/>
                    </a:lnT>
                    <a:lnB>
                      <a:noFill/>
                    </a:lnB>
                  </a:tcPr>
                </a:tc>
                <a:tc>
                  <a:txBody>
                    <a:bodyPr/>
                    <a:lstStyle/>
                    <a:p>
                      <a:pPr>
                        <a:tabLst>
                          <a:tab pos="635000" algn="dec"/>
                        </a:tabLst>
                      </a:pPr>
                      <a:r>
                        <a:rPr lang="en-GB" sz="1600" spc="-10" dirty="0">
                          <a:effectLst/>
                          <a:latin typeface="FrankfurtGothic"/>
                          <a:ea typeface="Times New Roman" panose="02020603050405020304" pitchFamily="18" charset="0"/>
                          <a:cs typeface="Times New Roman" panose="02020603050405020304" pitchFamily="18" charset="0"/>
                        </a:rPr>
                        <a:t>      45</a:t>
                      </a:r>
                      <a:endParaRPr lang="da-DK" sz="1600" spc="-10" dirty="0">
                        <a:effectLst/>
                        <a:latin typeface="FrankfurtGothic"/>
                        <a:ea typeface="Times New Roman" panose="02020603050405020304" pitchFamily="18" charset="0"/>
                        <a:cs typeface="Times New Roman" panose="02020603050405020304" pitchFamily="18" charset="0"/>
                      </a:endParaRPr>
                    </a:p>
                  </a:txBody>
                  <a:tcPr marL="115504" marR="115504" marT="47560" marB="47560" anchor="b">
                    <a:lnL>
                      <a:noFill/>
                    </a:lnL>
                    <a:lnR>
                      <a:noFill/>
                    </a:lnR>
                    <a:lnT w="12700" cap="flat" cmpd="sng" algn="ctr">
                      <a:solidFill>
                        <a:srgbClr val="7F9C90"/>
                      </a:solidFill>
                      <a:prstDash val="solid"/>
                      <a:round/>
                      <a:headEnd type="none" w="med" len="med"/>
                      <a:tailEnd type="none" w="med" len="med"/>
                    </a:lnT>
                    <a:lnB>
                      <a:noFill/>
                    </a:lnB>
                  </a:tcPr>
                </a:tc>
                <a:extLst>
                  <a:ext uri="{0D108BD9-81ED-4DB2-BD59-A6C34878D82A}">
                    <a16:rowId xmlns:a16="http://schemas.microsoft.com/office/drawing/2014/main" val="144161867"/>
                  </a:ext>
                </a:extLst>
              </a:tr>
              <a:tr h="357221">
                <a:tc>
                  <a:txBody>
                    <a:bodyPr/>
                    <a:lstStyle/>
                    <a:p>
                      <a:r>
                        <a:rPr lang="en-GB" sz="1600" spc="-10">
                          <a:effectLst/>
                          <a:latin typeface="FrankfurtGothic"/>
                          <a:ea typeface="Times New Roman" panose="02020603050405020304" pitchFamily="18" charset="0"/>
                          <a:cs typeface="Times New Roman" panose="02020603050405020304" pitchFamily="18" charset="0"/>
                        </a:rPr>
                        <a:t>Less than 10 employees</a:t>
                      </a:r>
                      <a:endParaRPr lang="da-DK" sz="1600" spc="-10">
                        <a:effectLst/>
                        <a:latin typeface="FrankfurtGothic"/>
                        <a:ea typeface="Times New Roman" panose="02020603050405020304" pitchFamily="18" charset="0"/>
                        <a:cs typeface="Times New Roman" panose="02020603050405020304" pitchFamily="18" charset="0"/>
                      </a:endParaRPr>
                    </a:p>
                  </a:txBody>
                  <a:tcPr marL="115504" marR="115504" marT="47560" marB="47560" anchor="b">
                    <a:lnL>
                      <a:noFill/>
                    </a:lnL>
                    <a:lnR>
                      <a:noFill/>
                    </a:lnR>
                    <a:lnT>
                      <a:noFill/>
                    </a:lnT>
                    <a:lnB>
                      <a:noFill/>
                    </a:lnB>
                  </a:tcPr>
                </a:tc>
                <a:tc>
                  <a:txBody>
                    <a:bodyPr/>
                    <a:lstStyle/>
                    <a:p>
                      <a:pPr>
                        <a:tabLst>
                          <a:tab pos="635000" algn="dec"/>
                        </a:tabLst>
                      </a:pPr>
                      <a:r>
                        <a:rPr lang="en-GB" sz="1600" spc="-10">
                          <a:effectLst/>
                          <a:latin typeface="FrankfurtGothic"/>
                          <a:ea typeface="Times New Roman" panose="02020603050405020304" pitchFamily="18" charset="0"/>
                          <a:cs typeface="Times New Roman" panose="02020603050405020304" pitchFamily="18" charset="0"/>
                        </a:rPr>
                        <a:t>89445</a:t>
                      </a:r>
                      <a:endParaRPr lang="da-DK" sz="1600" spc="-10">
                        <a:effectLst/>
                        <a:latin typeface="FrankfurtGothic"/>
                        <a:ea typeface="Times New Roman" panose="02020603050405020304" pitchFamily="18" charset="0"/>
                        <a:cs typeface="Times New Roman" panose="02020603050405020304" pitchFamily="18" charset="0"/>
                      </a:endParaRPr>
                    </a:p>
                  </a:txBody>
                  <a:tcPr marL="115504" marR="115504" marT="47560" marB="47560" anchor="b">
                    <a:lnL>
                      <a:noFill/>
                    </a:lnL>
                    <a:lnR>
                      <a:noFill/>
                    </a:lnR>
                    <a:lnT>
                      <a:noFill/>
                    </a:lnT>
                    <a:lnB>
                      <a:noFill/>
                    </a:lnB>
                  </a:tcPr>
                </a:tc>
                <a:tc>
                  <a:txBody>
                    <a:bodyPr/>
                    <a:lstStyle/>
                    <a:p>
                      <a:pPr>
                        <a:tabLst>
                          <a:tab pos="635000" algn="dec"/>
                        </a:tabLst>
                      </a:pPr>
                      <a:r>
                        <a:rPr lang="en-GB" sz="1600" spc="-10" dirty="0">
                          <a:effectLst/>
                          <a:latin typeface="FrankfurtGothic"/>
                          <a:ea typeface="Times New Roman" panose="02020603050405020304" pitchFamily="18" charset="0"/>
                          <a:cs typeface="Times New Roman" panose="02020603050405020304" pitchFamily="18" charset="0"/>
                        </a:rPr>
                        <a:t>      48</a:t>
                      </a:r>
                      <a:endParaRPr lang="da-DK" sz="1600" spc="-10" dirty="0">
                        <a:effectLst/>
                        <a:latin typeface="FrankfurtGothic"/>
                        <a:ea typeface="Times New Roman" panose="02020603050405020304" pitchFamily="18" charset="0"/>
                        <a:cs typeface="Times New Roman" panose="02020603050405020304" pitchFamily="18" charset="0"/>
                      </a:endParaRPr>
                    </a:p>
                  </a:txBody>
                  <a:tcPr marL="115504" marR="115504" marT="47560" marB="47560" anchor="b">
                    <a:lnL>
                      <a:noFill/>
                    </a:lnL>
                    <a:lnR>
                      <a:noFill/>
                    </a:lnR>
                    <a:lnT>
                      <a:noFill/>
                    </a:lnT>
                    <a:lnB>
                      <a:noFill/>
                    </a:lnB>
                  </a:tcPr>
                </a:tc>
                <a:extLst>
                  <a:ext uri="{0D108BD9-81ED-4DB2-BD59-A6C34878D82A}">
                    <a16:rowId xmlns:a16="http://schemas.microsoft.com/office/drawing/2014/main" val="751509850"/>
                  </a:ext>
                </a:extLst>
              </a:tr>
              <a:tr h="357221">
                <a:tc>
                  <a:txBody>
                    <a:bodyPr/>
                    <a:lstStyle/>
                    <a:p>
                      <a:r>
                        <a:rPr lang="en-GB" sz="1600" spc="-10">
                          <a:effectLst/>
                          <a:latin typeface="FrankfurtGothic"/>
                          <a:ea typeface="Times New Roman" panose="02020603050405020304" pitchFamily="18" charset="0"/>
                          <a:cs typeface="Times New Roman" panose="02020603050405020304" pitchFamily="18" charset="0"/>
                        </a:rPr>
                        <a:t>10-19 employees</a:t>
                      </a:r>
                      <a:endParaRPr lang="da-DK" sz="1600" spc="-10">
                        <a:effectLst/>
                        <a:latin typeface="FrankfurtGothic"/>
                        <a:ea typeface="Times New Roman" panose="02020603050405020304" pitchFamily="18" charset="0"/>
                        <a:cs typeface="Times New Roman" panose="02020603050405020304" pitchFamily="18" charset="0"/>
                      </a:endParaRPr>
                    </a:p>
                  </a:txBody>
                  <a:tcPr marL="115504" marR="115504" marT="47560" marB="47560" anchor="b">
                    <a:lnL>
                      <a:noFill/>
                    </a:lnL>
                    <a:lnR>
                      <a:noFill/>
                    </a:lnR>
                    <a:lnT>
                      <a:noFill/>
                    </a:lnT>
                    <a:lnB>
                      <a:noFill/>
                    </a:lnB>
                  </a:tcPr>
                </a:tc>
                <a:tc>
                  <a:txBody>
                    <a:bodyPr/>
                    <a:lstStyle/>
                    <a:p>
                      <a:pPr>
                        <a:tabLst>
                          <a:tab pos="635000" algn="dec"/>
                        </a:tabLst>
                      </a:pPr>
                      <a:r>
                        <a:rPr lang="en-GB" sz="1600" spc="-10">
                          <a:effectLst/>
                          <a:latin typeface="FrankfurtGothic"/>
                          <a:ea typeface="Times New Roman" panose="02020603050405020304" pitchFamily="18" charset="0"/>
                          <a:cs typeface="Times New Roman" panose="02020603050405020304" pitchFamily="18" charset="0"/>
                        </a:rPr>
                        <a:t>6433</a:t>
                      </a:r>
                      <a:endParaRPr lang="da-DK" sz="1600" spc="-10">
                        <a:effectLst/>
                        <a:latin typeface="FrankfurtGothic"/>
                        <a:ea typeface="Times New Roman" panose="02020603050405020304" pitchFamily="18" charset="0"/>
                        <a:cs typeface="Times New Roman" panose="02020603050405020304" pitchFamily="18" charset="0"/>
                      </a:endParaRPr>
                    </a:p>
                  </a:txBody>
                  <a:tcPr marL="115504" marR="115504" marT="47560" marB="47560" anchor="b">
                    <a:lnL>
                      <a:noFill/>
                    </a:lnL>
                    <a:lnR>
                      <a:noFill/>
                    </a:lnR>
                    <a:lnT>
                      <a:noFill/>
                    </a:lnT>
                    <a:lnB>
                      <a:noFill/>
                    </a:lnB>
                  </a:tcPr>
                </a:tc>
                <a:tc>
                  <a:txBody>
                    <a:bodyPr/>
                    <a:lstStyle/>
                    <a:p>
                      <a:pPr>
                        <a:tabLst>
                          <a:tab pos="635000" algn="dec"/>
                        </a:tabLst>
                      </a:pPr>
                      <a:r>
                        <a:rPr lang="en-GB" sz="1600" spc="-10" dirty="0">
                          <a:effectLst/>
                          <a:latin typeface="FrankfurtGothic"/>
                          <a:ea typeface="Times New Roman" panose="02020603050405020304" pitchFamily="18" charset="0"/>
                          <a:cs typeface="Times New Roman" panose="02020603050405020304" pitchFamily="18" charset="0"/>
                        </a:rPr>
                        <a:t>       3</a:t>
                      </a:r>
                      <a:endParaRPr lang="da-DK" sz="1600" spc="-10" dirty="0">
                        <a:effectLst/>
                        <a:latin typeface="FrankfurtGothic"/>
                        <a:ea typeface="Times New Roman" panose="02020603050405020304" pitchFamily="18" charset="0"/>
                        <a:cs typeface="Times New Roman" panose="02020603050405020304" pitchFamily="18" charset="0"/>
                      </a:endParaRPr>
                    </a:p>
                  </a:txBody>
                  <a:tcPr marL="115504" marR="115504" marT="47560" marB="47560" anchor="b">
                    <a:lnL>
                      <a:noFill/>
                    </a:lnL>
                    <a:lnR>
                      <a:noFill/>
                    </a:lnR>
                    <a:lnT>
                      <a:noFill/>
                    </a:lnT>
                    <a:lnB>
                      <a:noFill/>
                    </a:lnB>
                  </a:tcPr>
                </a:tc>
                <a:extLst>
                  <a:ext uri="{0D108BD9-81ED-4DB2-BD59-A6C34878D82A}">
                    <a16:rowId xmlns:a16="http://schemas.microsoft.com/office/drawing/2014/main" val="3134575454"/>
                  </a:ext>
                </a:extLst>
              </a:tr>
              <a:tr h="357221">
                <a:tc>
                  <a:txBody>
                    <a:bodyPr/>
                    <a:lstStyle/>
                    <a:p>
                      <a:r>
                        <a:rPr lang="en-GB" sz="1600" spc="-10">
                          <a:effectLst/>
                          <a:latin typeface="FrankfurtGothic"/>
                          <a:ea typeface="Times New Roman" panose="02020603050405020304" pitchFamily="18" charset="0"/>
                          <a:cs typeface="Times New Roman" panose="02020603050405020304" pitchFamily="18" charset="0"/>
                        </a:rPr>
                        <a:t>20-49 employees</a:t>
                      </a:r>
                      <a:endParaRPr lang="da-DK" sz="1600" spc="-10">
                        <a:effectLst/>
                        <a:latin typeface="FrankfurtGothic"/>
                        <a:ea typeface="Times New Roman" panose="02020603050405020304" pitchFamily="18" charset="0"/>
                        <a:cs typeface="Times New Roman" panose="02020603050405020304" pitchFamily="18" charset="0"/>
                      </a:endParaRPr>
                    </a:p>
                  </a:txBody>
                  <a:tcPr marL="115504" marR="115504" marT="47560" marB="47560" anchor="b">
                    <a:lnL>
                      <a:noFill/>
                    </a:lnL>
                    <a:lnR>
                      <a:noFill/>
                    </a:lnR>
                    <a:lnT>
                      <a:noFill/>
                    </a:lnT>
                    <a:lnB>
                      <a:noFill/>
                    </a:lnB>
                  </a:tcPr>
                </a:tc>
                <a:tc>
                  <a:txBody>
                    <a:bodyPr/>
                    <a:lstStyle/>
                    <a:p>
                      <a:pPr>
                        <a:tabLst>
                          <a:tab pos="635000" algn="dec"/>
                        </a:tabLst>
                      </a:pPr>
                      <a:r>
                        <a:rPr lang="en-GB" sz="1600" spc="-10">
                          <a:effectLst/>
                          <a:latin typeface="FrankfurtGothic"/>
                          <a:ea typeface="Times New Roman" panose="02020603050405020304" pitchFamily="18" charset="0"/>
                          <a:cs typeface="Times New Roman" panose="02020603050405020304" pitchFamily="18" charset="0"/>
                        </a:rPr>
                        <a:t>3991</a:t>
                      </a:r>
                      <a:endParaRPr lang="da-DK" sz="1600" spc="-10">
                        <a:effectLst/>
                        <a:latin typeface="FrankfurtGothic"/>
                        <a:ea typeface="Times New Roman" panose="02020603050405020304" pitchFamily="18" charset="0"/>
                        <a:cs typeface="Times New Roman" panose="02020603050405020304" pitchFamily="18" charset="0"/>
                      </a:endParaRPr>
                    </a:p>
                  </a:txBody>
                  <a:tcPr marL="115504" marR="115504" marT="47560" marB="47560" anchor="b">
                    <a:lnL>
                      <a:noFill/>
                    </a:lnL>
                    <a:lnR>
                      <a:noFill/>
                    </a:lnR>
                    <a:lnT>
                      <a:noFill/>
                    </a:lnT>
                    <a:lnB>
                      <a:noFill/>
                    </a:lnB>
                  </a:tcPr>
                </a:tc>
                <a:tc>
                  <a:txBody>
                    <a:bodyPr/>
                    <a:lstStyle/>
                    <a:p>
                      <a:pPr>
                        <a:tabLst>
                          <a:tab pos="635000" algn="dec"/>
                        </a:tabLst>
                      </a:pPr>
                      <a:r>
                        <a:rPr lang="en-GB" sz="1600" spc="-10" dirty="0">
                          <a:effectLst/>
                          <a:latin typeface="FrankfurtGothic"/>
                          <a:ea typeface="Times New Roman" panose="02020603050405020304" pitchFamily="18" charset="0"/>
                          <a:cs typeface="Times New Roman" panose="02020603050405020304" pitchFamily="18" charset="0"/>
                        </a:rPr>
                        <a:t>       2</a:t>
                      </a:r>
                      <a:endParaRPr lang="da-DK" sz="1600" spc="-10" dirty="0">
                        <a:effectLst/>
                        <a:latin typeface="FrankfurtGothic"/>
                        <a:ea typeface="Times New Roman" panose="02020603050405020304" pitchFamily="18" charset="0"/>
                        <a:cs typeface="Times New Roman" panose="02020603050405020304" pitchFamily="18" charset="0"/>
                      </a:endParaRPr>
                    </a:p>
                  </a:txBody>
                  <a:tcPr marL="115504" marR="115504" marT="47560" marB="47560" anchor="b">
                    <a:lnL>
                      <a:noFill/>
                    </a:lnL>
                    <a:lnR>
                      <a:noFill/>
                    </a:lnR>
                    <a:lnT>
                      <a:noFill/>
                    </a:lnT>
                    <a:lnB>
                      <a:noFill/>
                    </a:lnB>
                  </a:tcPr>
                </a:tc>
                <a:extLst>
                  <a:ext uri="{0D108BD9-81ED-4DB2-BD59-A6C34878D82A}">
                    <a16:rowId xmlns:a16="http://schemas.microsoft.com/office/drawing/2014/main" val="1084669910"/>
                  </a:ext>
                </a:extLst>
              </a:tr>
              <a:tr h="357221">
                <a:tc>
                  <a:txBody>
                    <a:bodyPr/>
                    <a:lstStyle/>
                    <a:p>
                      <a:r>
                        <a:rPr lang="en-GB" sz="1600" spc="-10">
                          <a:effectLst/>
                          <a:latin typeface="FrankfurtGothic"/>
                          <a:ea typeface="Times New Roman" panose="02020603050405020304" pitchFamily="18" charset="0"/>
                          <a:cs typeface="Times New Roman" panose="02020603050405020304" pitchFamily="18" charset="0"/>
                        </a:rPr>
                        <a:t>50-99 employees</a:t>
                      </a:r>
                      <a:endParaRPr lang="da-DK" sz="1600" spc="-10">
                        <a:effectLst/>
                        <a:latin typeface="FrankfurtGothic"/>
                        <a:ea typeface="Times New Roman" panose="02020603050405020304" pitchFamily="18" charset="0"/>
                        <a:cs typeface="Times New Roman" panose="02020603050405020304" pitchFamily="18" charset="0"/>
                      </a:endParaRPr>
                    </a:p>
                  </a:txBody>
                  <a:tcPr marL="115504" marR="115504" marT="47560" marB="47560" anchor="b">
                    <a:lnL>
                      <a:noFill/>
                    </a:lnL>
                    <a:lnR>
                      <a:noFill/>
                    </a:lnR>
                    <a:lnT>
                      <a:noFill/>
                    </a:lnT>
                    <a:lnB>
                      <a:noFill/>
                    </a:lnB>
                  </a:tcPr>
                </a:tc>
                <a:tc>
                  <a:txBody>
                    <a:bodyPr/>
                    <a:lstStyle/>
                    <a:p>
                      <a:pPr>
                        <a:tabLst>
                          <a:tab pos="635000" algn="dec"/>
                        </a:tabLst>
                      </a:pPr>
                      <a:r>
                        <a:rPr lang="en-GB" sz="1600" spc="-10">
                          <a:effectLst/>
                          <a:latin typeface="FrankfurtGothic"/>
                          <a:ea typeface="Times New Roman" panose="02020603050405020304" pitchFamily="18" charset="0"/>
                          <a:cs typeface="Times New Roman" panose="02020603050405020304" pitchFamily="18" charset="0"/>
                        </a:rPr>
                        <a:t>1221</a:t>
                      </a:r>
                      <a:endParaRPr lang="da-DK" sz="1600" spc="-10">
                        <a:effectLst/>
                        <a:latin typeface="FrankfurtGothic"/>
                        <a:ea typeface="Times New Roman" panose="02020603050405020304" pitchFamily="18" charset="0"/>
                        <a:cs typeface="Times New Roman" panose="02020603050405020304" pitchFamily="18" charset="0"/>
                      </a:endParaRPr>
                    </a:p>
                  </a:txBody>
                  <a:tcPr marL="115504" marR="115504" marT="47560" marB="47560" anchor="b">
                    <a:lnL>
                      <a:noFill/>
                    </a:lnL>
                    <a:lnR>
                      <a:noFill/>
                    </a:lnR>
                    <a:lnT>
                      <a:noFill/>
                    </a:lnT>
                    <a:lnB>
                      <a:noFill/>
                    </a:lnB>
                  </a:tcPr>
                </a:tc>
                <a:tc>
                  <a:txBody>
                    <a:bodyPr/>
                    <a:lstStyle/>
                    <a:p>
                      <a:pPr>
                        <a:tabLst>
                          <a:tab pos="635000" algn="dec"/>
                        </a:tabLst>
                      </a:pPr>
                      <a:r>
                        <a:rPr lang="en-GB" sz="1600" spc="-10" dirty="0">
                          <a:effectLst/>
                          <a:latin typeface="FrankfurtGothic"/>
                          <a:ea typeface="Times New Roman" panose="02020603050405020304" pitchFamily="18" charset="0"/>
                          <a:cs typeface="Times New Roman" panose="02020603050405020304" pitchFamily="18" charset="0"/>
                        </a:rPr>
                        <a:t>       1</a:t>
                      </a:r>
                      <a:endParaRPr lang="da-DK" sz="1600" spc="-10" dirty="0">
                        <a:effectLst/>
                        <a:latin typeface="FrankfurtGothic"/>
                        <a:ea typeface="Times New Roman" panose="02020603050405020304" pitchFamily="18" charset="0"/>
                        <a:cs typeface="Times New Roman" panose="02020603050405020304" pitchFamily="18" charset="0"/>
                      </a:endParaRPr>
                    </a:p>
                  </a:txBody>
                  <a:tcPr marL="115504" marR="115504" marT="47560" marB="47560" anchor="b">
                    <a:lnL>
                      <a:noFill/>
                    </a:lnL>
                    <a:lnR>
                      <a:noFill/>
                    </a:lnR>
                    <a:lnT>
                      <a:noFill/>
                    </a:lnT>
                    <a:lnB>
                      <a:noFill/>
                    </a:lnB>
                  </a:tcPr>
                </a:tc>
                <a:extLst>
                  <a:ext uri="{0D108BD9-81ED-4DB2-BD59-A6C34878D82A}">
                    <a16:rowId xmlns:a16="http://schemas.microsoft.com/office/drawing/2014/main" val="687637462"/>
                  </a:ext>
                </a:extLst>
              </a:tr>
              <a:tr h="357221">
                <a:tc>
                  <a:txBody>
                    <a:bodyPr/>
                    <a:lstStyle/>
                    <a:p>
                      <a:r>
                        <a:rPr lang="en-GB" sz="1600" spc="-10">
                          <a:effectLst/>
                          <a:latin typeface="FrankfurtGothic"/>
                          <a:ea typeface="Times New Roman" panose="02020603050405020304" pitchFamily="18" charset="0"/>
                          <a:cs typeface="Times New Roman" panose="02020603050405020304" pitchFamily="18" charset="0"/>
                        </a:rPr>
                        <a:t>100 employees and more</a:t>
                      </a:r>
                      <a:endParaRPr lang="da-DK" sz="1600" spc="-10">
                        <a:effectLst/>
                        <a:latin typeface="FrankfurtGothic"/>
                        <a:ea typeface="Times New Roman" panose="02020603050405020304" pitchFamily="18" charset="0"/>
                        <a:cs typeface="Times New Roman" panose="02020603050405020304" pitchFamily="18" charset="0"/>
                      </a:endParaRPr>
                    </a:p>
                  </a:txBody>
                  <a:tcPr marL="115504" marR="115504" marT="47560" marB="47560" anchor="b">
                    <a:lnL>
                      <a:noFill/>
                    </a:lnL>
                    <a:lnR>
                      <a:noFill/>
                    </a:lnR>
                    <a:lnT>
                      <a:noFill/>
                    </a:lnT>
                    <a:lnB>
                      <a:noFill/>
                    </a:lnB>
                  </a:tcPr>
                </a:tc>
                <a:tc>
                  <a:txBody>
                    <a:bodyPr/>
                    <a:lstStyle/>
                    <a:p>
                      <a:pPr>
                        <a:tabLst>
                          <a:tab pos="635000" algn="dec"/>
                        </a:tabLst>
                      </a:pPr>
                      <a:r>
                        <a:rPr lang="en-GB" sz="1600" spc="-10">
                          <a:effectLst/>
                          <a:latin typeface="FrankfurtGothic"/>
                          <a:ea typeface="Times New Roman" panose="02020603050405020304" pitchFamily="18" charset="0"/>
                          <a:cs typeface="Times New Roman" panose="02020603050405020304" pitchFamily="18" charset="0"/>
                        </a:rPr>
                        <a:t>1072</a:t>
                      </a:r>
                      <a:endParaRPr lang="da-DK" sz="1600" spc="-10">
                        <a:effectLst/>
                        <a:latin typeface="FrankfurtGothic"/>
                        <a:ea typeface="Times New Roman" panose="02020603050405020304" pitchFamily="18" charset="0"/>
                        <a:cs typeface="Times New Roman" panose="02020603050405020304" pitchFamily="18" charset="0"/>
                      </a:endParaRPr>
                    </a:p>
                  </a:txBody>
                  <a:tcPr marL="115504" marR="115504" marT="47560" marB="47560" anchor="b">
                    <a:lnL>
                      <a:noFill/>
                    </a:lnL>
                    <a:lnR>
                      <a:noFill/>
                    </a:lnR>
                    <a:lnT>
                      <a:noFill/>
                    </a:lnT>
                    <a:lnB>
                      <a:noFill/>
                    </a:lnB>
                  </a:tcPr>
                </a:tc>
                <a:tc>
                  <a:txBody>
                    <a:bodyPr/>
                    <a:lstStyle/>
                    <a:p>
                      <a:pPr>
                        <a:tabLst>
                          <a:tab pos="635000" algn="dec"/>
                        </a:tabLst>
                      </a:pPr>
                      <a:r>
                        <a:rPr lang="en-GB" sz="1600" spc="-10" dirty="0">
                          <a:effectLst/>
                          <a:latin typeface="FrankfurtGothic"/>
                          <a:ea typeface="Times New Roman" panose="02020603050405020304" pitchFamily="18" charset="0"/>
                          <a:cs typeface="Times New Roman" panose="02020603050405020304" pitchFamily="18" charset="0"/>
                        </a:rPr>
                        <a:t>       1</a:t>
                      </a:r>
                      <a:endParaRPr lang="da-DK" sz="1600" spc="-10" dirty="0">
                        <a:effectLst/>
                        <a:latin typeface="FrankfurtGothic"/>
                        <a:ea typeface="Times New Roman" panose="02020603050405020304" pitchFamily="18" charset="0"/>
                        <a:cs typeface="Times New Roman" panose="02020603050405020304" pitchFamily="18" charset="0"/>
                      </a:endParaRPr>
                    </a:p>
                  </a:txBody>
                  <a:tcPr marL="115504" marR="115504" marT="47560" marB="47560" anchor="b">
                    <a:lnL>
                      <a:noFill/>
                    </a:lnL>
                    <a:lnR>
                      <a:noFill/>
                    </a:lnR>
                    <a:lnT>
                      <a:noFill/>
                    </a:lnT>
                    <a:lnB>
                      <a:noFill/>
                    </a:lnB>
                  </a:tcPr>
                </a:tc>
                <a:extLst>
                  <a:ext uri="{0D108BD9-81ED-4DB2-BD59-A6C34878D82A}">
                    <a16:rowId xmlns:a16="http://schemas.microsoft.com/office/drawing/2014/main" val="1897374855"/>
                  </a:ext>
                </a:extLst>
              </a:tr>
              <a:tr h="357221">
                <a:tc>
                  <a:txBody>
                    <a:bodyPr/>
                    <a:lstStyle/>
                    <a:p>
                      <a:r>
                        <a:rPr lang="en-GB" sz="1600" spc="-10">
                          <a:effectLst/>
                          <a:latin typeface="FrankfurtGothic"/>
                          <a:ea typeface="Times New Roman" panose="02020603050405020304" pitchFamily="18" charset="0"/>
                          <a:cs typeface="Times New Roman" panose="02020603050405020304" pitchFamily="18" charset="0"/>
                        </a:rPr>
                        <a:t>All firms</a:t>
                      </a:r>
                      <a:endParaRPr lang="da-DK" sz="1600" spc="-10">
                        <a:effectLst/>
                        <a:latin typeface="FrankfurtGothic"/>
                        <a:ea typeface="Times New Roman" panose="02020603050405020304" pitchFamily="18" charset="0"/>
                        <a:cs typeface="Times New Roman" panose="02020603050405020304" pitchFamily="18" charset="0"/>
                      </a:endParaRPr>
                    </a:p>
                  </a:txBody>
                  <a:tcPr marL="115504" marR="115504" marT="47560" marB="47560" anchor="b">
                    <a:lnL>
                      <a:noFill/>
                    </a:lnL>
                    <a:lnR>
                      <a:noFill/>
                    </a:lnR>
                    <a:lnT>
                      <a:noFill/>
                    </a:lnT>
                    <a:lnB w="12700" cap="flat" cmpd="sng" algn="ctr">
                      <a:solidFill>
                        <a:srgbClr val="7F9C90"/>
                      </a:solidFill>
                      <a:prstDash val="solid"/>
                      <a:round/>
                      <a:headEnd type="none" w="med" len="med"/>
                      <a:tailEnd type="none" w="med" len="med"/>
                    </a:lnB>
                  </a:tcPr>
                </a:tc>
                <a:tc>
                  <a:txBody>
                    <a:bodyPr/>
                    <a:lstStyle/>
                    <a:p>
                      <a:pPr>
                        <a:tabLst>
                          <a:tab pos="635000" algn="dec"/>
                        </a:tabLst>
                      </a:pPr>
                      <a:r>
                        <a:rPr lang="en-GB" sz="1600" spc="-10" dirty="0">
                          <a:effectLst/>
                          <a:latin typeface="FrankfurtGothic"/>
                          <a:ea typeface="Times New Roman" panose="02020603050405020304" pitchFamily="18" charset="0"/>
                          <a:cs typeface="Times New Roman" panose="02020603050405020304" pitchFamily="18" charset="0"/>
                        </a:rPr>
                        <a:t>184790</a:t>
                      </a:r>
                      <a:endParaRPr lang="da-DK" sz="1600" spc="-10" dirty="0">
                        <a:effectLst/>
                        <a:latin typeface="FrankfurtGothic"/>
                        <a:ea typeface="Times New Roman" panose="02020603050405020304" pitchFamily="18" charset="0"/>
                        <a:cs typeface="Times New Roman" panose="02020603050405020304" pitchFamily="18" charset="0"/>
                      </a:endParaRPr>
                    </a:p>
                  </a:txBody>
                  <a:tcPr marL="115504" marR="115504" marT="47560" marB="47560" anchor="b">
                    <a:lnL>
                      <a:noFill/>
                    </a:lnL>
                    <a:lnR>
                      <a:noFill/>
                    </a:lnR>
                    <a:lnT>
                      <a:noFill/>
                    </a:lnT>
                    <a:lnB w="12700" cap="flat" cmpd="sng" algn="ctr">
                      <a:solidFill>
                        <a:srgbClr val="7F9C90"/>
                      </a:solidFill>
                      <a:prstDash val="solid"/>
                      <a:round/>
                      <a:headEnd type="none" w="med" len="med"/>
                      <a:tailEnd type="none" w="med" len="med"/>
                    </a:lnB>
                  </a:tcPr>
                </a:tc>
                <a:tc>
                  <a:txBody>
                    <a:bodyPr/>
                    <a:lstStyle/>
                    <a:p>
                      <a:pPr>
                        <a:tabLst>
                          <a:tab pos="635000" algn="dec"/>
                        </a:tabLst>
                      </a:pPr>
                      <a:r>
                        <a:rPr lang="en-GB" sz="1600" spc="-10" dirty="0">
                          <a:effectLst/>
                          <a:latin typeface="FrankfurtGothic"/>
                          <a:ea typeface="Times New Roman" panose="02020603050405020304" pitchFamily="18" charset="0"/>
                          <a:cs typeface="Times New Roman" panose="02020603050405020304" pitchFamily="18" charset="0"/>
                        </a:rPr>
                        <a:t>     100</a:t>
                      </a:r>
                      <a:endParaRPr lang="da-DK" sz="1600" spc="-10" dirty="0">
                        <a:effectLst/>
                        <a:latin typeface="FrankfurtGothic"/>
                        <a:ea typeface="Times New Roman" panose="02020603050405020304" pitchFamily="18" charset="0"/>
                        <a:cs typeface="Times New Roman" panose="02020603050405020304" pitchFamily="18" charset="0"/>
                      </a:endParaRPr>
                    </a:p>
                  </a:txBody>
                  <a:tcPr marL="115504" marR="115504" marT="47560" marB="47560" anchor="b">
                    <a:lnL>
                      <a:noFill/>
                    </a:lnL>
                    <a:lnR>
                      <a:noFill/>
                    </a:lnR>
                    <a:lnT>
                      <a:noFill/>
                    </a:lnT>
                    <a:lnB w="12700" cap="flat" cmpd="sng" algn="ctr">
                      <a:solidFill>
                        <a:srgbClr val="7F9C90"/>
                      </a:solidFill>
                      <a:prstDash val="solid"/>
                      <a:round/>
                      <a:headEnd type="none" w="med" len="med"/>
                      <a:tailEnd type="none" w="med" len="med"/>
                    </a:lnB>
                  </a:tcPr>
                </a:tc>
                <a:extLst>
                  <a:ext uri="{0D108BD9-81ED-4DB2-BD59-A6C34878D82A}">
                    <a16:rowId xmlns:a16="http://schemas.microsoft.com/office/drawing/2014/main" val="1554666415"/>
                  </a:ext>
                </a:extLst>
              </a:tr>
            </a:tbl>
          </a:graphicData>
        </a:graphic>
      </p:graphicFrame>
      <p:sp>
        <p:nvSpPr>
          <p:cNvPr id="6" name="Tekstfelt 5">
            <a:extLst>
              <a:ext uri="{FF2B5EF4-FFF2-40B4-BE49-F238E27FC236}">
                <a16:creationId xmlns:a16="http://schemas.microsoft.com/office/drawing/2014/main" id="{77BC392D-C024-4F65-A633-439941B23BCE}"/>
              </a:ext>
            </a:extLst>
          </p:cNvPr>
          <p:cNvSpPr txBox="1"/>
          <p:nvPr/>
        </p:nvSpPr>
        <p:spPr>
          <a:xfrm>
            <a:off x="2516625" y="1520373"/>
            <a:ext cx="6097656" cy="233397"/>
          </a:xfrm>
          <a:prstGeom prst="rect">
            <a:avLst/>
          </a:prstGeom>
          <a:noFill/>
        </p:spPr>
        <p:txBody>
          <a:bodyPr wrap="square">
            <a:spAutoFit/>
          </a:bodyPr>
          <a:lstStyle/>
          <a:p>
            <a:pPr algn="just">
              <a:lnSpc>
                <a:spcPts val="1100"/>
              </a:lnSpc>
              <a:spcAft>
                <a:spcPts val="600"/>
              </a:spcAft>
              <a:tabLst>
                <a:tab pos="161925" algn="l"/>
              </a:tabLst>
            </a:pPr>
            <a:r>
              <a:rPr lang="en-GB" sz="1000" spc="-10" dirty="0">
                <a:effectLst/>
                <a:latin typeface="Times New Roman" panose="02020603050405020304" pitchFamily="18" charset="0"/>
                <a:ea typeface="Times New Roman" panose="02020603050405020304" pitchFamily="18" charset="0"/>
                <a:cs typeface="Times New Roman" panose="02020603050405020304" pitchFamily="18" charset="0"/>
              </a:rPr>
              <a:t>Table 8.8: Distribution of firms on size groups, 2018</a:t>
            </a:r>
            <a:endParaRPr lang="da-DK" sz="1000" spc="-1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Tekstfelt 7">
            <a:extLst>
              <a:ext uri="{FF2B5EF4-FFF2-40B4-BE49-F238E27FC236}">
                <a16:creationId xmlns:a16="http://schemas.microsoft.com/office/drawing/2014/main" id="{67A1075F-2C0D-434F-AF22-C0DD74F7C690}"/>
              </a:ext>
            </a:extLst>
          </p:cNvPr>
          <p:cNvSpPr txBox="1"/>
          <p:nvPr/>
        </p:nvSpPr>
        <p:spPr>
          <a:xfrm>
            <a:off x="2516625" y="5199127"/>
            <a:ext cx="6097656" cy="276999"/>
          </a:xfrm>
          <a:prstGeom prst="rect">
            <a:avLst/>
          </a:prstGeom>
          <a:noFill/>
        </p:spPr>
        <p:txBody>
          <a:bodyPr wrap="square">
            <a:spAutoFit/>
          </a:bodyPr>
          <a:lstStyle/>
          <a:p>
            <a:pPr>
              <a:spcBef>
                <a:spcPts val="200"/>
              </a:spcBef>
              <a:spcAft>
                <a:spcPts val="1450"/>
              </a:spcAft>
            </a:pPr>
            <a:r>
              <a:rPr lang="en-GB" sz="1200" spc="-10" dirty="0">
                <a:effectLst/>
                <a:latin typeface="Times New Roman" panose="02020603050405020304" pitchFamily="18" charset="0"/>
                <a:ea typeface="Times New Roman" panose="02020603050405020304" pitchFamily="18" charset="0"/>
                <a:cs typeface="Times New Roman" panose="02020603050405020304" pitchFamily="18" charset="0"/>
              </a:rPr>
              <a:t>Source: www.statistikbanken.dk, GF3.</a:t>
            </a:r>
            <a:endParaRPr lang="da-DK" sz="1200" spc="-1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Titel 1">
            <a:extLst>
              <a:ext uri="{FF2B5EF4-FFF2-40B4-BE49-F238E27FC236}">
                <a16:creationId xmlns:a16="http://schemas.microsoft.com/office/drawing/2014/main" id="{708B535A-48E9-4A94-8140-7343E176E043}"/>
              </a:ext>
            </a:extLst>
          </p:cNvPr>
          <p:cNvSpPr txBox="1">
            <a:spLocks/>
          </p:cNvSpPr>
          <p:nvPr/>
        </p:nvSpPr>
        <p:spPr>
          <a:xfrm>
            <a:off x="414455" y="246043"/>
            <a:ext cx="1808216" cy="89138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sz="2000" b="1" dirty="0" err="1">
                <a:latin typeface="Times New Roman" panose="02020603050405020304" pitchFamily="18" charset="0"/>
                <a:cs typeface="Times New Roman" panose="02020603050405020304" pitchFamily="18" charset="0"/>
              </a:rPr>
              <a:t>Table</a:t>
            </a:r>
            <a:r>
              <a:rPr lang="da-DK" sz="2000" b="1" dirty="0">
                <a:latin typeface="Times New Roman" panose="02020603050405020304" pitchFamily="18" charset="0"/>
                <a:cs typeface="Times New Roman" panose="02020603050405020304" pitchFamily="18" charset="0"/>
              </a:rPr>
              <a:t> 8.8</a:t>
            </a:r>
          </a:p>
        </p:txBody>
      </p:sp>
    </p:spTree>
    <p:extLst>
      <p:ext uri="{BB962C8B-B14F-4D97-AF65-F5344CB8AC3E}">
        <p14:creationId xmlns:p14="http://schemas.microsoft.com/office/powerpoint/2010/main" val="41797210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 name="Tabel 2">
            <a:extLst>
              <a:ext uri="{FF2B5EF4-FFF2-40B4-BE49-F238E27FC236}">
                <a16:creationId xmlns:a16="http://schemas.microsoft.com/office/drawing/2014/main" id="{57A97075-48E2-41E9-81B7-58A24E4AB843}"/>
              </a:ext>
            </a:extLst>
          </p:cNvPr>
          <p:cNvGraphicFramePr>
            <a:graphicFrameLocks noGrp="1"/>
          </p:cNvGraphicFramePr>
          <p:nvPr>
            <p:extLst>
              <p:ext uri="{D42A27DB-BD31-4B8C-83A1-F6EECF244321}">
                <p14:modId xmlns:p14="http://schemas.microsoft.com/office/powerpoint/2010/main" val="1813991544"/>
              </p:ext>
            </p:extLst>
          </p:nvPr>
        </p:nvGraphicFramePr>
        <p:xfrm>
          <a:off x="3208884" y="2160474"/>
          <a:ext cx="6114022" cy="2459955"/>
        </p:xfrm>
        <a:graphic>
          <a:graphicData uri="http://schemas.openxmlformats.org/drawingml/2006/table">
            <a:tbl>
              <a:tblPr firstRow="1" firstCol="1" bandRow="1"/>
              <a:tblGrid>
                <a:gridCol w="2702655">
                  <a:extLst>
                    <a:ext uri="{9D8B030D-6E8A-4147-A177-3AD203B41FA5}">
                      <a16:colId xmlns:a16="http://schemas.microsoft.com/office/drawing/2014/main" val="2375542745"/>
                    </a:ext>
                  </a:extLst>
                </a:gridCol>
                <a:gridCol w="1892155">
                  <a:extLst>
                    <a:ext uri="{9D8B030D-6E8A-4147-A177-3AD203B41FA5}">
                      <a16:colId xmlns:a16="http://schemas.microsoft.com/office/drawing/2014/main" val="174370027"/>
                    </a:ext>
                  </a:extLst>
                </a:gridCol>
                <a:gridCol w="1519212">
                  <a:extLst>
                    <a:ext uri="{9D8B030D-6E8A-4147-A177-3AD203B41FA5}">
                      <a16:colId xmlns:a16="http://schemas.microsoft.com/office/drawing/2014/main" val="2259076318"/>
                    </a:ext>
                  </a:extLst>
                </a:gridCol>
              </a:tblGrid>
              <a:tr h="225915">
                <a:tc>
                  <a:txBody>
                    <a:bodyPr/>
                    <a:lstStyle/>
                    <a:p>
                      <a:endParaRPr lang="da-DK" sz="1400">
                        <a:effectLst/>
                        <a:latin typeface="Times New Roman" panose="02020603050405020304" pitchFamily="18" charset="0"/>
                      </a:endParaRPr>
                    </a:p>
                  </a:txBody>
                  <a:tcPr marL="117796" marR="117796" marT="0" marB="0" anchor="ctr">
                    <a:lnL>
                      <a:noFill/>
                    </a:lnL>
                    <a:lnR>
                      <a:noFill/>
                    </a:lnR>
                    <a:lnT w="12700" cap="flat" cmpd="sng" algn="ctr">
                      <a:solidFill>
                        <a:srgbClr val="7F9C90"/>
                      </a:solidFill>
                      <a:prstDash val="solid"/>
                      <a:round/>
                      <a:headEnd type="none" w="med" len="med"/>
                      <a:tailEnd type="none" w="med" len="med"/>
                    </a:lnT>
                    <a:lnB w="12700" cap="flat" cmpd="sng" algn="ctr">
                      <a:solidFill>
                        <a:srgbClr val="7F9C90"/>
                      </a:solidFill>
                      <a:prstDash val="solid"/>
                      <a:round/>
                      <a:headEnd type="none" w="med" len="med"/>
                      <a:tailEnd type="none" w="med" len="med"/>
                    </a:lnB>
                  </a:tcPr>
                </a:tc>
                <a:tc>
                  <a:txBody>
                    <a:bodyPr/>
                    <a:lstStyle/>
                    <a:p>
                      <a:pPr algn="ctr"/>
                      <a:r>
                        <a:rPr lang="en-GB" sz="1400" spc="-10" dirty="0">
                          <a:effectLst/>
                          <a:latin typeface="FrankfurtGothic"/>
                          <a:ea typeface="Times New Roman" panose="02020603050405020304" pitchFamily="18" charset="0"/>
                          <a:cs typeface="Times New Roman" panose="02020603050405020304" pitchFamily="18" charset="0"/>
                        </a:rPr>
                        <a:t>Employment (%)</a:t>
                      </a:r>
                      <a:endParaRPr lang="da-DK" sz="1400" spc="-10" dirty="0">
                        <a:effectLst/>
                        <a:latin typeface="FrankfurtGothic"/>
                        <a:ea typeface="Times New Roman" panose="02020603050405020304" pitchFamily="18" charset="0"/>
                        <a:cs typeface="Times New Roman" panose="02020603050405020304" pitchFamily="18" charset="0"/>
                      </a:endParaRPr>
                    </a:p>
                  </a:txBody>
                  <a:tcPr marL="117796" marR="117796" marT="0" marB="0" anchor="ctr">
                    <a:lnL>
                      <a:noFill/>
                    </a:lnL>
                    <a:lnR>
                      <a:noFill/>
                    </a:lnR>
                    <a:lnT w="12700" cap="flat" cmpd="sng" algn="ctr">
                      <a:solidFill>
                        <a:srgbClr val="7F9C90"/>
                      </a:solidFill>
                      <a:prstDash val="solid"/>
                      <a:round/>
                      <a:headEnd type="none" w="med" len="med"/>
                      <a:tailEnd type="none" w="med" len="med"/>
                    </a:lnT>
                    <a:lnB w="12700" cap="flat" cmpd="sng" algn="ctr">
                      <a:solidFill>
                        <a:srgbClr val="7F9C90"/>
                      </a:solidFill>
                      <a:prstDash val="solid"/>
                      <a:round/>
                      <a:headEnd type="none" w="med" len="med"/>
                      <a:tailEnd type="none" w="med" len="med"/>
                    </a:lnB>
                  </a:tcPr>
                </a:tc>
                <a:tc>
                  <a:txBody>
                    <a:bodyPr/>
                    <a:lstStyle/>
                    <a:p>
                      <a:pPr algn="ctr"/>
                      <a:r>
                        <a:rPr lang="en-GB" sz="1400" spc="-10">
                          <a:effectLst/>
                          <a:latin typeface="FrankfurtGothic"/>
                          <a:ea typeface="Times New Roman" panose="02020603050405020304" pitchFamily="18" charset="0"/>
                          <a:cs typeface="Times New Roman" panose="02020603050405020304" pitchFamily="18" charset="0"/>
                        </a:rPr>
                        <a:t>GVA %</a:t>
                      </a:r>
                      <a:endParaRPr lang="da-DK" sz="1400" spc="-10">
                        <a:effectLst/>
                        <a:latin typeface="FrankfurtGothic"/>
                        <a:ea typeface="Times New Roman" panose="02020603050405020304" pitchFamily="18" charset="0"/>
                        <a:cs typeface="Times New Roman" panose="02020603050405020304" pitchFamily="18" charset="0"/>
                      </a:endParaRPr>
                    </a:p>
                  </a:txBody>
                  <a:tcPr marL="117796" marR="117796" marT="0" marB="0" anchor="ctr">
                    <a:lnL>
                      <a:noFill/>
                    </a:lnL>
                    <a:lnR>
                      <a:noFill/>
                    </a:lnR>
                    <a:lnT w="12700" cap="flat" cmpd="sng" algn="ctr">
                      <a:solidFill>
                        <a:srgbClr val="7F9C90"/>
                      </a:solidFill>
                      <a:prstDash val="solid"/>
                      <a:round/>
                      <a:headEnd type="none" w="med" len="med"/>
                      <a:tailEnd type="none" w="med" len="med"/>
                    </a:lnT>
                    <a:lnB w="12700" cap="flat" cmpd="sng" algn="ctr">
                      <a:solidFill>
                        <a:srgbClr val="7F9C90"/>
                      </a:solidFill>
                      <a:prstDash val="solid"/>
                      <a:round/>
                      <a:headEnd type="none" w="med" len="med"/>
                      <a:tailEnd type="none" w="med" len="med"/>
                    </a:lnB>
                  </a:tcPr>
                </a:tc>
                <a:extLst>
                  <a:ext uri="{0D108BD9-81ED-4DB2-BD59-A6C34878D82A}">
                    <a16:rowId xmlns:a16="http://schemas.microsoft.com/office/drawing/2014/main" val="2894090002"/>
                  </a:ext>
                </a:extLst>
              </a:tr>
              <a:tr h="408105">
                <a:tc>
                  <a:txBody>
                    <a:bodyPr/>
                    <a:lstStyle/>
                    <a:p>
                      <a:r>
                        <a:rPr lang="en-GB" sz="1400" spc="-10" dirty="0">
                          <a:effectLst/>
                          <a:latin typeface="FrankfurtGothic"/>
                          <a:ea typeface="Times New Roman" panose="02020603050405020304" pitchFamily="18" charset="0"/>
                          <a:cs typeface="Times New Roman" panose="02020603050405020304" pitchFamily="18" charset="0"/>
                        </a:rPr>
                        <a:t>General government</a:t>
                      </a:r>
                      <a:br>
                        <a:rPr lang="en-GB" sz="1400" spc="-10" dirty="0">
                          <a:effectLst/>
                          <a:latin typeface="FrankfurtGothic"/>
                          <a:ea typeface="Times New Roman" panose="02020603050405020304" pitchFamily="18" charset="0"/>
                          <a:cs typeface="Times New Roman" panose="02020603050405020304" pitchFamily="18" charset="0"/>
                        </a:rPr>
                      </a:br>
                      <a:r>
                        <a:rPr lang="en-GB" sz="1400" spc="-10" dirty="0">
                          <a:effectLst/>
                          <a:latin typeface="FrankfurtGothic"/>
                          <a:ea typeface="Times New Roman" panose="02020603050405020304" pitchFamily="18" charset="0"/>
                          <a:cs typeface="Times New Roman" panose="02020603050405020304" pitchFamily="18" charset="0"/>
                        </a:rPr>
                        <a:t>of which</a:t>
                      </a:r>
                      <a:endParaRPr lang="da-DK" sz="1400" spc="-10" dirty="0">
                        <a:effectLst/>
                        <a:latin typeface="FrankfurtGothic"/>
                        <a:ea typeface="Times New Roman" panose="02020603050405020304" pitchFamily="18" charset="0"/>
                        <a:cs typeface="Times New Roman" panose="02020603050405020304" pitchFamily="18" charset="0"/>
                      </a:endParaRPr>
                    </a:p>
                  </a:txBody>
                  <a:tcPr marL="117796" marR="117796" marT="0" marB="0">
                    <a:lnL>
                      <a:noFill/>
                    </a:lnL>
                    <a:lnR>
                      <a:noFill/>
                    </a:lnR>
                    <a:lnT w="12700" cap="flat" cmpd="sng" algn="ctr">
                      <a:solidFill>
                        <a:srgbClr val="7F9C90"/>
                      </a:solidFill>
                      <a:prstDash val="solid"/>
                      <a:round/>
                      <a:headEnd type="none" w="med" len="med"/>
                      <a:tailEnd type="none" w="med" len="med"/>
                    </a:lnT>
                    <a:lnB>
                      <a:noFill/>
                    </a:lnB>
                  </a:tcPr>
                </a:tc>
                <a:tc>
                  <a:txBody>
                    <a:bodyPr/>
                    <a:lstStyle/>
                    <a:p>
                      <a:pPr algn="ctr">
                        <a:tabLst>
                          <a:tab pos="558165" algn="dec"/>
                        </a:tabLst>
                      </a:pPr>
                      <a:r>
                        <a:rPr lang="en-GB" sz="1400" spc="-10" dirty="0">
                          <a:effectLst/>
                          <a:latin typeface="FrankfurtGothic"/>
                          <a:ea typeface="Times New Roman" panose="02020603050405020304" pitchFamily="18" charset="0"/>
                          <a:cs typeface="Times New Roman" panose="02020603050405020304" pitchFamily="18" charset="0"/>
                        </a:rPr>
                        <a:t>30.3</a:t>
                      </a:r>
                      <a:endParaRPr lang="da-DK" sz="1400" spc="-10" dirty="0">
                        <a:effectLst/>
                        <a:latin typeface="FrankfurtGothic"/>
                        <a:ea typeface="Times New Roman" panose="02020603050405020304" pitchFamily="18" charset="0"/>
                        <a:cs typeface="Times New Roman" panose="02020603050405020304" pitchFamily="18" charset="0"/>
                      </a:endParaRPr>
                    </a:p>
                  </a:txBody>
                  <a:tcPr marL="117796" marR="117796" marT="0" marB="0">
                    <a:lnL>
                      <a:noFill/>
                    </a:lnL>
                    <a:lnR>
                      <a:noFill/>
                    </a:lnR>
                    <a:lnT w="12700" cap="flat" cmpd="sng" algn="ctr">
                      <a:solidFill>
                        <a:srgbClr val="7F9C90"/>
                      </a:solidFill>
                      <a:prstDash val="solid"/>
                      <a:round/>
                      <a:headEnd type="none" w="med" len="med"/>
                      <a:tailEnd type="none" w="med" len="med"/>
                    </a:lnT>
                    <a:lnB>
                      <a:noFill/>
                    </a:lnB>
                  </a:tcPr>
                </a:tc>
                <a:tc>
                  <a:txBody>
                    <a:bodyPr/>
                    <a:lstStyle/>
                    <a:p>
                      <a:pPr algn="ctr">
                        <a:tabLst>
                          <a:tab pos="558165" algn="dec"/>
                        </a:tabLst>
                      </a:pPr>
                      <a:r>
                        <a:rPr lang="en-GB" sz="1400" spc="-10" dirty="0">
                          <a:effectLst/>
                          <a:latin typeface="FrankfurtGothic"/>
                          <a:ea typeface="Times New Roman" panose="02020603050405020304" pitchFamily="18" charset="0"/>
                          <a:cs typeface="Times New Roman" panose="02020603050405020304" pitchFamily="18" charset="0"/>
                        </a:rPr>
                        <a:t>20.0</a:t>
                      </a:r>
                      <a:endParaRPr lang="da-DK" sz="1400" spc="-10" dirty="0">
                        <a:effectLst/>
                        <a:latin typeface="FrankfurtGothic"/>
                        <a:ea typeface="Times New Roman" panose="02020603050405020304" pitchFamily="18" charset="0"/>
                        <a:cs typeface="Times New Roman" panose="02020603050405020304" pitchFamily="18" charset="0"/>
                      </a:endParaRPr>
                    </a:p>
                  </a:txBody>
                  <a:tcPr marL="117796" marR="117796" marT="0" marB="0">
                    <a:lnL>
                      <a:noFill/>
                    </a:lnL>
                    <a:lnR>
                      <a:noFill/>
                    </a:lnR>
                    <a:lnT w="12700" cap="flat" cmpd="sng" algn="ctr">
                      <a:solidFill>
                        <a:srgbClr val="7F9C90"/>
                      </a:solidFill>
                      <a:prstDash val="solid"/>
                      <a:round/>
                      <a:headEnd type="none" w="med" len="med"/>
                      <a:tailEnd type="none" w="med" len="med"/>
                    </a:lnT>
                    <a:lnB>
                      <a:noFill/>
                    </a:lnB>
                  </a:tcPr>
                </a:tc>
                <a:extLst>
                  <a:ext uri="{0D108BD9-81ED-4DB2-BD59-A6C34878D82A}">
                    <a16:rowId xmlns:a16="http://schemas.microsoft.com/office/drawing/2014/main" val="3789908980"/>
                  </a:ext>
                </a:extLst>
              </a:tr>
              <a:tr h="225915">
                <a:tc>
                  <a:txBody>
                    <a:bodyPr/>
                    <a:lstStyle/>
                    <a:p>
                      <a:pPr marL="125730" indent="-125730"/>
                      <a:r>
                        <a:rPr lang="en-GB" sz="1400" spc="-10">
                          <a:effectLst/>
                          <a:latin typeface="FrankfurtGothic"/>
                          <a:ea typeface="Times New Roman" panose="02020603050405020304" pitchFamily="18" charset="0"/>
                          <a:cs typeface="Times New Roman" panose="02020603050405020304" pitchFamily="18" charset="0"/>
                        </a:rPr>
                        <a:t>–	Central government</a:t>
                      </a:r>
                      <a:endParaRPr lang="da-DK" sz="1400" spc="-10">
                        <a:effectLst/>
                        <a:latin typeface="FrankfurtGothic"/>
                        <a:ea typeface="Times New Roman" panose="02020603050405020304" pitchFamily="18" charset="0"/>
                        <a:cs typeface="Times New Roman" panose="02020603050405020304" pitchFamily="18" charset="0"/>
                      </a:endParaRPr>
                    </a:p>
                  </a:txBody>
                  <a:tcPr marL="117796" marR="117796" marT="0" marB="0">
                    <a:lnL>
                      <a:noFill/>
                    </a:lnL>
                    <a:lnR>
                      <a:noFill/>
                    </a:lnR>
                    <a:lnT>
                      <a:noFill/>
                    </a:lnT>
                    <a:lnB>
                      <a:noFill/>
                    </a:lnB>
                  </a:tcPr>
                </a:tc>
                <a:tc>
                  <a:txBody>
                    <a:bodyPr/>
                    <a:lstStyle/>
                    <a:p>
                      <a:pPr algn="ctr">
                        <a:tabLst>
                          <a:tab pos="558165" algn="dec"/>
                        </a:tabLst>
                      </a:pPr>
                      <a:r>
                        <a:rPr lang="en-GB" sz="1400" spc="-10" dirty="0">
                          <a:effectLst/>
                          <a:latin typeface="FrankfurtGothic"/>
                          <a:ea typeface="Times New Roman" panose="02020603050405020304" pitchFamily="18" charset="0"/>
                          <a:cs typeface="Times New Roman" panose="02020603050405020304" pitchFamily="18" charset="0"/>
                        </a:rPr>
                        <a:t>7.3</a:t>
                      </a:r>
                      <a:endParaRPr lang="da-DK" sz="1400" spc="-10" dirty="0">
                        <a:effectLst/>
                        <a:latin typeface="FrankfurtGothic"/>
                        <a:ea typeface="Times New Roman" panose="02020603050405020304" pitchFamily="18" charset="0"/>
                        <a:cs typeface="Times New Roman" panose="02020603050405020304" pitchFamily="18" charset="0"/>
                      </a:endParaRPr>
                    </a:p>
                  </a:txBody>
                  <a:tcPr marL="117796" marR="117796" marT="0" marB="0">
                    <a:lnL>
                      <a:noFill/>
                    </a:lnL>
                    <a:lnR>
                      <a:noFill/>
                    </a:lnR>
                    <a:lnT>
                      <a:noFill/>
                    </a:lnT>
                    <a:lnB>
                      <a:noFill/>
                    </a:lnB>
                  </a:tcPr>
                </a:tc>
                <a:tc>
                  <a:txBody>
                    <a:bodyPr/>
                    <a:lstStyle/>
                    <a:p>
                      <a:pPr algn="ctr"/>
                      <a:endParaRPr lang="da-DK" sz="1400" dirty="0">
                        <a:effectLst/>
                        <a:latin typeface="Times New Roman" panose="02020603050405020304" pitchFamily="18" charset="0"/>
                      </a:endParaRPr>
                    </a:p>
                  </a:txBody>
                  <a:tcPr marL="117796" marR="117796" marT="0" marB="0">
                    <a:lnL>
                      <a:noFill/>
                    </a:lnL>
                    <a:lnR>
                      <a:noFill/>
                    </a:lnR>
                    <a:lnT>
                      <a:noFill/>
                    </a:lnT>
                    <a:lnB>
                      <a:noFill/>
                    </a:lnB>
                  </a:tcPr>
                </a:tc>
                <a:extLst>
                  <a:ext uri="{0D108BD9-81ED-4DB2-BD59-A6C34878D82A}">
                    <a16:rowId xmlns:a16="http://schemas.microsoft.com/office/drawing/2014/main" val="678739456"/>
                  </a:ext>
                </a:extLst>
              </a:tr>
              <a:tr h="225915">
                <a:tc>
                  <a:txBody>
                    <a:bodyPr/>
                    <a:lstStyle/>
                    <a:p>
                      <a:pPr marL="125730" indent="-125730"/>
                      <a:r>
                        <a:rPr lang="en-GB" sz="1400" spc="-10">
                          <a:effectLst/>
                          <a:latin typeface="FrankfurtGothic"/>
                          <a:ea typeface="Times New Roman" panose="02020603050405020304" pitchFamily="18" charset="0"/>
                          <a:cs typeface="Times New Roman" panose="02020603050405020304" pitchFamily="18" charset="0"/>
                        </a:rPr>
                        <a:t>–	Regional government</a:t>
                      </a:r>
                      <a:endParaRPr lang="da-DK" sz="1400" spc="-10">
                        <a:effectLst/>
                        <a:latin typeface="FrankfurtGothic"/>
                        <a:ea typeface="Times New Roman" panose="02020603050405020304" pitchFamily="18" charset="0"/>
                        <a:cs typeface="Times New Roman" panose="02020603050405020304" pitchFamily="18" charset="0"/>
                      </a:endParaRPr>
                    </a:p>
                  </a:txBody>
                  <a:tcPr marL="117796" marR="117796" marT="0" marB="0">
                    <a:lnL>
                      <a:noFill/>
                    </a:lnL>
                    <a:lnR>
                      <a:noFill/>
                    </a:lnR>
                    <a:lnT>
                      <a:noFill/>
                    </a:lnT>
                    <a:lnB>
                      <a:noFill/>
                    </a:lnB>
                  </a:tcPr>
                </a:tc>
                <a:tc>
                  <a:txBody>
                    <a:bodyPr/>
                    <a:lstStyle/>
                    <a:p>
                      <a:pPr algn="ctr">
                        <a:tabLst>
                          <a:tab pos="558165" algn="dec"/>
                        </a:tabLst>
                      </a:pPr>
                      <a:r>
                        <a:rPr lang="en-GB" sz="1400" spc="-10" dirty="0">
                          <a:effectLst/>
                          <a:latin typeface="FrankfurtGothic"/>
                          <a:ea typeface="Times New Roman" panose="02020603050405020304" pitchFamily="18" charset="0"/>
                          <a:cs typeface="Times New Roman" panose="02020603050405020304" pitchFamily="18" charset="0"/>
                        </a:rPr>
                        <a:t>5.0</a:t>
                      </a:r>
                      <a:endParaRPr lang="da-DK" sz="1400" spc="-10" dirty="0">
                        <a:effectLst/>
                        <a:latin typeface="FrankfurtGothic"/>
                        <a:ea typeface="Times New Roman" panose="02020603050405020304" pitchFamily="18" charset="0"/>
                        <a:cs typeface="Times New Roman" panose="02020603050405020304" pitchFamily="18" charset="0"/>
                      </a:endParaRPr>
                    </a:p>
                  </a:txBody>
                  <a:tcPr marL="117796" marR="117796" marT="0" marB="0">
                    <a:lnL>
                      <a:noFill/>
                    </a:lnL>
                    <a:lnR>
                      <a:noFill/>
                    </a:lnR>
                    <a:lnT>
                      <a:noFill/>
                    </a:lnT>
                    <a:lnB>
                      <a:noFill/>
                    </a:lnB>
                  </a:tcPr>
                </a:tc>
                <a:tc>
                  <a:txBody>
                    <a:bodyPr/>
                    <a:lstStyle/>
                    <a:p>
                      <a:pPr algn="ctr"/>
                      <a:endParaRPr lang="da-DK" sz="1400" dirty="0">
                        <a:effectLst/>
                        <a:latin typeface="Times New Roman" panose="02020603050405020304" pitchFamily="18" charset="0"/>
                      </a:endParaRPr>
                    </a:p>
                  </a:txBody>
                  <a:tcPr marL="117796" marR="117796" marT="0" marB="0">
                    <a:lnL>
                      <a:noFill/>
                    </a:lnL>
                    <a:lnR>
                      <a:noFill/>
                    </a:lnR>
                    <a:lnT>
                      <a:noFill/>
                    </a:lnT>
                    <a:lnB>
                      <a:noFill/>
                    </a:lnB>
                  </a:tcPr>
                </a:tc>
                <a:extLst>
                  <a:ext uri="{0D108BD9-81ED-4DB2-BD59-A6C34878D82A}">
                    <a16:rowId xmlns:a16="http://schemas.microsoft.com/office/drawing/2014/main" val="4007232892"/>
                  </a:ext>
                </a:extLst>
              </a:tr>
              <a:tr h="225915">
                <a:tc>
                  <a:txBody>
                    <a:bodyPr/>
                    <a:lstStyle/>
                    <a:p>
                      <a:pPr marL="125730" indent="-125730"/>
                      <a:r>
                        <a:rPr lang="en-GB" sz="1400" spc="-10">
                          <a:effectLst/>
                          <a:latin typeface="FrankfurtGothic"/>
                          <a:ea typeface="Times New Roman" panose="02020603050405020304" pitchFamily="18" charset="0"/>
                          <a:cs typeface="Times New Roman" panose="02020603050405020304" pitchFamily="18" charset="0"/>
                        </a:rPr>
                        <a:t>–	Municipal government</a:t>
                      </a:r>
                      <a:endParaRPr lang="da-DK" sz="1400" spc="-10">
                        <a:effectLst/>
                        <a:latin typeface="FrankfurtGothic"/>
                        <a:ea typeface="Times New Roman" panose="02020603050405020304" pitchFamily="18" charset="0"/>
                        <a:cs typeface="Times New Roman" panose="02020603050405020304" pitchFamily="18" charset="0"/>
                      </a:endParaRPr>
                    </a:p>
                  </a:txBody>
                  <a:tcPr marL="117796" marR="117796" marT="0" marB="0">
                    <a:lnL>
                      <a:noFill/>
                    </a:lnL>
                    <a:lnR>
                      <a:noFill/>
                    </a:lnR>
                    <a:lnT>
                      <a:noFill/>
                    </a:lnT>
                    <a:lnB>
                      <a:noFill/>
                    </a:lnB>
                  </a:tcPr>
                </a:tc>
                <a:tc>
                  <a:txBody>
                    <a:bodyPr/>
                    <a:lstStyle/>
                    <a:p>
                      <a:pPr algn="ctr">
                        <a:tabLst>
                          <a:tab pos="558165" algn="dec"/>
                        </a:tabLst>
                      </a:pPr>
                      <a:r>
                        <a:rPr lang="en-GB" sz="1400" spc="-10" dirty="0">
                          <a:effectLst/>
                          <a:latin typeface="FrankfurtGothic"/>
                          <a:ea typeface="Times New Roman" panose="02020603050405020304" pitchFamily="18" charset="0"/>
                          <a:cs typeface="Times New Roman" panose="02020603050405020304" pitchFamily="18" charset="0"/>
                        </a:rPr>
                        <a:t>18.0</a:t>
                      </a:r>
                      <a:endParaRPr lang="da-DK" sz="1400" spc="-10" dirty="0">
                        <a:effectLst/>
                        <a:latin typeface="FrankfurtGothic"/>
                        <a:ea typeface="Times New Roman" panose="02020603050405020304" pitchFamily="18" charset="0"/>
                        <a:cs typeface="Times New Roman" panose="02020603050405020304" pitchFamily="18" charset="0"/>
                      </a:endParaRPr>
                    </a:p>
                  </a:txBody>
                  <a:tcPr marL="117796" marR="117796" marT="0" marB="0">
                    <a:lnL>
                      <a:noFill/>
                    </a:lnL>
                    <a:lnR>
                      <a:noFill/>
                    </a:lnR>
                    <a:lnT>
                      <a:noFill/>
                    </a:lnT>
                    <a:lnB>
                      <a:noFill/>
                    </a:lnB>
                  </a:tcPr>
                </a:tc>
                <a:tc>
                  <a:txBody>
                    <a:bodyPr/>
                    <a:lstStyle/>
                    <a:p>
                      <a:pPr algn="ctr"/>
                      <a:endParaRPr lang="da-DK" sz="1400" dirty="0">
                        <a:effectLst/>
                        <a:latin typeface="Times New Roman" panose="02020603050405020304" pitchFamily="18" charset="0"/>
                      </a:endParaRPr>
                    </a:p>
                  </a:txBody>
                  <a:tcPr marL="117796" marR="117796" marT="0" marB="0">
                    <a:lnL>
                      <a:noFill/>
                    </a:lnL>
                    <a:lnR>
                      <a:noFill/>
                    </a:lnR>
                    <a:lnT>
                      <a:noFill/>
                    </a:lnT>
                    <a:lnB>
                      <a:noFill/>
                    </a:lnB>
                  </a:tcPr>
                </a:tc>
                <a:extLst>
                  <a:ext uri="{0D108BD9-81ED-4DB2-BD59-A6C34878D82A}">
                    <a16:rowId xmlns:a16="http://schemas.microsoft.com/office/drawing/2014/main" val="1647076899"/>
                  </a:ext>
                </a:extLst>
              </a:tr>
              <a:tr h="225915">
                <a:tc>
                  <a:txBody>
                    <a:bodyPr/>
                    <a:lstStyle/>
                    <a:p>
                      <a:pPr marL="125730" indent="-125730"/>
                      <a:r>
                        <a:rPr lang="en-GB" sz="1400" spc="-10">
                          <a:effectLst/>
                          <a:latin typeface="FrankfurtGothic"/>
                          <a:ea typeface="Times New Roman" panose="02020603050405020304" pitchFamily="18" charset="0"/>
                          <a:cs typeface="Times New Roman" panose="02020603050405020304" pitchFamily="18" charset="0"/>
                        </a:rPr>
                        <a:t>Social security funds</a:t>
                      </a:r>
                      <a:endParaRPr lang="da-DK" sz="1400" spc="-10">
                        <a:effectLst/>
                        <a:latin typeface="FrankfurtGothic"/>
                        <a:ea typeface="Times New Roman" panose="02020603050405020304" pitchFamily="18" charset="0"/>
                        <a:cs typeface="Times New Roman" panose="02020603050405020304" pitchFamily="18" charset="0"/>
                      </a:endParaRPr>
                    </a:p>
                  </a:txBody>
                  <a:tcPr marL="117796" marR="117796" marT="0" marB="0">
                    <a:lnL>
                      <a:noFill/>
                    </a:lnL>
                    <a:lnR>
                      <a:noFill/>
                    </a:lnR>
                    <a:lnT>
                      <a:noFill/>
                    </a:lnT>
                    <a:lnB>
                      <a:noFill/>
                    </a:lnB>
                  </a:tcPr>
                </a:tc>
                <a:tc>
                  <a:txBody>
                    <a:bodyPr/>
                    <a:lstStyle/>
                    <a:p>
                      <a:pPr algn="ctr">
                        <a:tabLst>
                          <a:tab pos="558165" algn="dec"/>
                        </a:tabLst>
                      </a:pPr>
                      <a:r>
                        <a:rPr lang="en-GB" sz="1400" spc="-10" dirty="0">
                          <a:effectLst/>
                          <a:latin typeface="FrankfurtGothic"/>
                          <a:ea typeface="Times New Roman" panose="02020603050405020304" pitchFamily="18" charset="0"/>
                          <a:cs typeface="Times New Roman" panose="02020603050405020304" pitchFamily="18" charset="0"/>
                        </a:rPr>
                        <a:t>0.1</a:t>
                      </a:r>
                      <a:endParaRPr lang="da-DK" sz="1400" spc="-10" dirty="0">
                        <a:effectLst/>
                        <a:latin typeface="FrankfurtGothic"/>
                        <a:ea typeface="Times New Roman" panose="02020603050405020304" pitchFamily="18" charset="0"/>
                        <a:cs typeface="Times New Roman" panose="02020603050405020304" pitchFamily="18" charset="0"/>
                      </a:endParaRPr>
                    </a:p>
                  </a:txBody>
                  <a:tcPr marL="117796" marR="117796" marT="0" marB="0">
                    <a:lnL>
                      <a:noFill/>
                    </a:lnL>
                    <a:lnR>
                      <a:noFill/>
                    </a:lnR>
                    <a:lnT>
                      <a:noFill/>
                    </a:lnT>
                    <a:lnB>
                      <a:noFill/>
                    </a:lnB>
                  </a:tcPr>
                </a:tc>
                <a:tc>
                  <a:txBody>
                    <a:bodyPr/>
                    <a:lstStyle/>
                    <a:p>
                      <a:pPr algn="ctr"/>
                      <a:endParaRPr lang="da-DK" sz="1400" dirty="0">
                        <a:effectLst/>
                        <a:latin typeface="Times New Roman" panose="02020603050405020304" pitchFamily="18" charset="0"/>
                      </a:endParaRPr>
                    </a:p>
                  </a:txBody>
                  <a:tcPr marL="117796" marR="117796" marT="0" marB="0">
                    <a:lnL>
                      <a:noFill/>
                    </a:lnL>
                    <a:lnR>
                      <a:noFill/>
                    </a:lnR>
                    <a:lnT>
                      <a:noFill/>
                    </a:lnT>
                    <a:lnB>
                      <a:noFill/>
                    </a:lnB>
                  </a:tcPr>
                </a:tc>
                <a:extLst>
                  <a:ext uri="{0D108BD9-81ED-4DB2-BD59-A6C34878D82A}">
                    <a16:rowId xmlns:a16="http://schemas.microsoft.com/office/drawing/2014/main" val="1260166493"/>
                  </a:ext>
                </a:extLst>
              </a:tr>
              <a:tr h="225915">
                <a:tc>
                  <a:txBody>
                    <a:bodyPr/>
                    <a:lstStyle/>
                    <a:p>
                      <a:r>
                        <a:rPr lang="en-GB" sz="1400" spc="-10">
                          <a:effectLst/>
                          <a:latin typeface="FrankfurtGothic"/>
                          <a:ea typeface="Times New Roman" panose="02020603050405020304" pitchFamily="18" charset="0"/>
                          <a:cs typeface="Times New Roman" panose="02020603050405020304" pitchFamily="18" charset="0"/>
                        </a:rPr>
                        <a:t>Public corporations</a:t>
                      </a:r>
                      <a:endParaRPr lang="da-DK" sz="1400" spc="-10">
                        <a:effectLst/>
                        <a:latin typeface="FrankfurtGothic"/>
                        <a:ea typeface="Times New Roman" panose="02020603050405020304" pitchFamily="18" charset="0"/>
                        <a:cs typeface="Times New Roman" panose="02020603050405020304" pitchFamily="18" charset="0"/>
                      </a:endParaRPr>
                    </a:p>
                  </a:txBody>
                  <a:tcPr marL="117796" marR="117796" marT="0" marB="0">
                    <a:lnL>
                      <a:noFill/>
                    </a:lnL>
                    <a:lnR>
                      <a:noFill/>
                    </a:lnR>
                    <a:lnT>
                      <a:noFill/>
                    </a:lnT>
                    <a:lnB>
                      <a:noFill/>
                    </a:lnB>
                  </a:tcPr>
                </a:tc>
                <a:tc>
                  <a:txBody>
                    <a:bodyPr/>
                    <a:lstStyle/>
                    <a:p>
                      <a:pPr algn="ctr">
                        <a:tabLst>
                          <a:tab pos="558165" algn="dec"/>
                        </a:tabLst>
                      </a:pPr>
                      <a:r>
                        <a:rPr lang="en-GB" sz="1400" spc="-10" dirty="0">
                          <a:effectLst/>
                          <a:latin typeface="FrankfurtGothic"/>
                          <a:ea typeface="Times New Roman" panose="02020603050405020304" pitchFamily="18" charset="0"/>
                          <a:cs typeface="Times New Roman" panose="02020603050405020304" pitchFamily="18" charset="0"/>
                        </a:rPr>
                        <a:t>1.8</a:t>
                      </a:r>
                      <a:endParaRPr lang="da-DK" sz="1400" spc="-10" dirty="0">
                        <a:effectLst/>
                        <a:latin typeface="FrankfurtGothic"/>
                        <a:ea typeface="Times New Roman" panose="02020603050405020304" pitchFamily="18" charset="0"/>
                        <a:cs typeface="Times New Roman" panose="02020603050405020304" pitchFamily="18" charset="0"/>
                      </a:endParaRPr>
                    </a:p>
                  </a:txBody>
                  <a:tcPr marL="117796" marR="117796" marT="0" marB="0">
                    <a:lnL>
                      <a:noFill/>
                    </a:lnL>
                    <a:lnR>
                      <a:noFill/>
                    </a:lnR>
                    <a:lnT>
                      <a:noFill/>
                    </a:lnT>
                    <a:lnB>
                      <a:noFill/>
                    </a:lnB>
                  </a:tcPr>
                </a:tc>
                <a:tc>
                  <a:txBody>
                    <a:bodyPr/>
                    <a:lstStyle/>
                    <a:p>
                      <a:pPr algn="ctr">
                        <a:tabLst>
                          <a:tab pos="558165" algn="dec"/>
                        </a:tabLst>
                      </a:pPr>
                      <a:r>
                        <a:rPr lang="en-GB" sz="1400" spc="-10" dirty="0">
                          <a:effectLst/>
                          <a:latin typeface="FrankfurtGothic"/>
                          <a:ea typeface="Times New Roman" panose="02020603050405020304" pitchFamily="18" charset="0"/>
                          <a:cs typeface="Times New Roman" panose="02020603050405020304" pitchFamily="18" charset="0"/>
                        </a:rPr>
                        <a:t>3.7</a:t>
                      </a:r>
                      <a:endParaRPr lang="da-DK" sz="1400" spc="-10" dirty="0">
                        <a:effectLst/>
                        <a:latin typeface="FrankfurtGothic"/>
                        <a:ea typeface="Times New Roman" panose="02020603050405020304" pitchFamily="18" charset="0"/>
                        <a:cs typeface="Times New Roman" panose="02020603050405020304" pitchFamily="18" charset="0"/>
                      </a:endParaRPr>
                    </a:p>
                  </a:txBody>
                  <a:tcPr marL="117796" marR="117796" marT="0" marB="0">
                    <a:lnL>
                      <a:noFill/>
                    </a:lnL>
                    <a:lnR>
                      <a:noFill/>
                    </a:lnR>
                    <a:lnT>
                      <a:noFill/>
                    </a:lnT>
                    <a:lnB>
                      <a:noFill/>
                    </a:lnB>
                  </a:tcPr>
                </a:tc>
                <a:extLst>
                  <a:ext uri="{0D108BD9-81ED-4DB2-BD59-A6C34878D82A}">
                    <a16:rowId xmlns:a16="http://schemas.microsoft.com/office/drawing/2014/main" val="3738135620"/>
                  </a:ext>
                </a:extLst>
              </a:tr>
              <a:tr h="225915">
                <a:tc>
                  <a:txBody>
                    <a:bodyPr/>
                    <a:lstStyle/>
                    <a:p>
                      <a:r>
                        <a:rPr lang="en-GB" sz="1400" spc="-10">
                          <a:effectLst/>
                          <a:latin typeface="FrankfurtGothic"/>
                          <a:ea typeface="Times New Roman" panose="02020603050405020304" pitchFamily="18" charset="0"/>
                          <a:cs typeface="Times New Roman" panose="02020603050405020304" pitchFamily="18" charset="0"/>
                        </a:rPr>
                        <a:t>Total public sector</a:t>
                      </a:r>
                      <a:endParaRPr lang="da-DK" sz="1400" spc="-10">
                        <a:effectLst/>
                        <a:latin typeface="FrankfurtGothic"/>
                        <a:ea typeface="Times New Roman" panose="02020603050405020304" pitchFamily="18" charset="0"/>
                        <a:cs typeface="Times New Roman" panose="02020603050405020304" pitchFamily="18" charset="0"/>
                      </a:endParaRPr>
                    </a:p>
                  </a:txBody>
                  <a:tcPr marL="117796" marR="117796" marT="0" marB="0">
                    <a:lnL>
                      <a:noFill/>
                    </a:lnL>
                    <a:lnR>
                      <a:noFill/>
                    </a:lnR>
                    <a:lnT>
                      <a:noFill/>
                    </a:lnT>
                    <a:lnB>
                      <a:noFill/>
                    </a:lnB>
                  </a:tcPr>
                </a:tc>
                <a:tc>
                  <a:txBody>
                    <a:bodyPr/>
                    <a:lstStyle/>
                    <a:p>
                      <a:pPr algn="ctr">
                        <a:tabLst>
                          <a:tab pos="558165" algn="dec"/>
                        </a:tabLst>
                      </a:pPr>
                      <a:r>
                        <a:rPr lang="en-GB" sz="1400" spc="-10" dirty="0">
                          <a:effectLst/>
                          <a:latin typeface="FrankfurtGothic"/>
                          <a:ea typeface="Times New Roman" panose="02020603050405020304" pitchFamily="18" charset="0"/>
                          <a:cs typeface="Times New Roman" panose="02020603050405020304" pitchFamily="18" charset="0"/>
                        </a:rPr>
                        <a:t>32.1</a:t>
                      </a:r>
                      <a:endParaRPr lang="da-DK" sz="1400" spc="-10" dirty="0">
                        <a:effectLst/>
                        <a:latin typeface="FrankfurtGothic"/>
                        <a:ea typeface="Times New Roman" panose="02020603050405020304" pitchFamily="18" charset="0"/>
                        <a:cs typeface="Times New Roman" panose="02020603050405020304" pitchFamily="18" charset="0"/>
                      </a:endParaRPr>
                    </a:p>
                  </a:txBody>
                  <a:tcPr marL="117796" marR="117796" marT="0" marB="0">
                    <a:lnL>
                      <a:noFill/>
                    </a:lnL>
                    <a:lnR>
                      <a:noFill/>
                    </a:lnR>
                    <a:lnT>
                      <a:noFill/>
                    </a:lnT>
                    <a:lnB>
                      <a:noFill/>
                    </a:lnB>
                  </a:tcPr>
                </a:tc>
                <a:tc>
                  <a:txBody>
                    <a:bodyPr/>
                    <a:lstStyle/>
                    <a:p>
                      <a:pPr algn="ctr">
                        <a:tabLst>
                          <a:tab pos="558165" algn="dec"/>
                        </a:tabLst>
                      </a:pPr>
                      <a:r>
                        <a:rPr lang="en-GB" sz="1400" spc="-10" dirty="0">
                          <a:effectLst/>
                          <a:latin typeface="FrankfurtGothic"/>
                          <a:ea typeface="Times New Roman" panose="02020603050405020304" pitchFamily="18" charset="0"/>
                          <a:cs typeface="Times New Roman" panose="02020603050405020304" pitchFamily="18" charset="0"/>
                        </a:rPr>
                        <a:t>23.7</a:t>
                      </a:r>
                      <a:endParaRPr lang="da-DK" sz="1400" spc="-10" dirty="0">
                        <a:effectLst/>
                        <a:latin typeface="FrankfurtGothic"/>
                        <a:ea typeface="Times New Roman" panose="02020603050405020304" pitchFamily="18" charset="0"/>
                        <a:cs typeface="Times New Roman" panose="02020603050405020304" pitchFamily="18" charset="0"/>
                      </a:endParaRPr>
                    </a:p>
                  </a:txBody>
                  <a:tcPr marL="117796" marR="117796" marT="0" marB="0">
                    <a:lnL>
                      <a:noFill/>
                    </a:lnL>
                    <a:lnR>
                      <a:noFill/>
                    </a:lnR>
                    <a:lnT>
                      <a:noFill/>
                    </a:lnT>
                    <a:lnB>
                      <a:noFill/>
                    </a:lnB>
                  </a:tcPr>
                </a:tc>
                <a:extLst>
                  <a:ext uri="{0D108BD9-81ED-4DB2-BD59-A6C34878D82A}">
                    <a16:rowId xmlns:a16="http://schemas.microsoft.com/office/drawing/2014/main" val="4061763353"/>
                  </a:ext>
                </a:extLst>
              </a:tr>
              <a:tr h="225915">
                <a:tc>
                  <a:txBody>
                    <a:bodyPr/>
                    <a:lstStyle/>
                    <a:p>
                      <a:r>
                        <a:rPr lang="en-GB" sz="1400" spc="-10">
                          <a:effectLst/>
                          <a:latin typeface="FrankfurtGothic"/>
                          <a:ea typeface="Times New Roman" panose="02020603050405020304" pitchFamily="18" charset="0"/>
                          <a:cs typeface="Times New Roman" panose="02020603050405020304" pitchFamily="18" charset="0"/>
                        </a:rPr>
                        <a:t>Total for DK</a:t>
                      </a:r>
                      <a:endParaRPr lang="da-DK" sz="1400" spc="-10">
                        <a:effectLst/>
                        <a:latin typeface="FrankfurtGothic"/>
                        <a:ea typeface="Times New Roman" panose="02020603050405020304" pitchFamily="18" charset="0"/>
                        <a:cs typeface="Times New Roman" panose="02020603050405020304" pitchFamily="18" charset="0"/>
                      </a:endParaRPr>
                    </a:p>
                  </a:txBody>
                  <a:tcPr marL="117796" marR="117796" marT="0" marB="0">
                    <a:lnL>
                      <a:noFill/>
                    </a:lnL>
                    <a:lnR>
                      <a:noFill/>
                    </a:lnR>
                    <a:lnT>
                      <a:noFill/>
                    </a:lnT>
                    <a:lnB w="12700" cap="flat" cmpd="sng" algn="ctr">
                      <a:solidFill>
                        <a:srgbClr val="7F9C90"/>
                      </a:solidFill>
                      <a:prstDash val="solid"/>
                      <a:round/>
                      <a:headEnd type="none" w="med" len="med"/>
                      <a:tailEnd type="none" w="med" len="med"/>
                    </a:lnB>
                  </a:tcPr>
                </a:tc>
                <a:tc>
                  <a:txBody>
                    <a:bodyPr/>
                    <a:lstStyle/>
                    <a:p>
                      <a:pPr algn="ctr">
                        <a:tabLst>
                          <a:tab pos="558165" algn="dec"/>
                        </a:tabLst>
                      </a:pPr>
                      <a:r>
                        <a:rPr lang="en-GB" sz="1400" spc="-10" dirty="0">
                          <a:effectLst/>
                          <a:latin typeface="FrankfurtGothic"/>
                          <a:ea typeface="Times New Roman" panose="02020603050405020304" pitchFamily="18" charset="0"/>
                          <a:cs typeface="Times New Roman" panose="02020603050405020304" pitchFamily="18" charset="0"/>
                        </a:rPr>
                        <a:t>100.0</a:t>
                      </a:r>
                      <a:endParaRPr lang="da-DK" sz="1400" spc="-10" dirty="0">
                        <a:effectLst/>
                        <a:latin typeface="FrankfurtGothic"/>
                        <a:ea typeface="Times New Roman" panose="02020603050405020304" pitchFamily="18" charset="0"/>
                        <a:cs typeface="Times New Roman" panose="02020603050405020304" pitchFamily="18" charset="0"/>
                      </a:endParaRPr>
                    </a:p>
                  </a:txBody>
                  <a:tcPr marL="117796" marR="117796" marT="0" marB="0">
                    <a:lnL>
                      <a:noFill/>
                    </a:lnL>
                    <a:lnR>
                      <a:noFill/>
                    </a:lnR>
                    <a:lnT>
                      <a:noFill/>
                    </a:lnT>
                    <a:lnB w="12700" cap="flat" cmpd="sng" algn="ctr">
                      <a:solidFill>
                        <a:srgbClr val="7F9C90"/>
                      </a:solidFill>
                      <a:prstDash val="solid"/>
                      <a:round/>
                      <a:headEnd type="none" w="med" len="med"/>
                      <a:tailEnd type="none" w="med" len="med"/>
                    </a:lnB>
                  </a:tcPr>
                </a:tc>
                <a:tc>
                  <a:txBody>
                    <a:bodyPr/>
                    <a:lstStyle/>
                    <a:p>
                      <a:pPr algn="ctr">
                        <a:tabLst>
                          <a:tab pos="558165" algn="dec"/>
                        </a:tabLst>
                      </a:pPr>
                      <a:r>
                        <a:rPr lang="en-GB" sz="1400" spc="-10" dirty="0">
                          <a:effectLst/>
                          <a:latin typeface="FrankfurtGothic"/>
                          <a:ea typeface="Times New Roman" panose="02020603050405020304" pitchFamily="18" charset="0"/>
                          <a:cs typeface="Times New Roman" panose="02020603050405020304" pitchFamily="18" charset="0"/>
                        </a:rPr>
                        <a:t>100.0</a:t>
                      </a:r>
                      <a:endParaRPr lang="da-DK" sz="1400" spc="-10" dirty="0">
                        <a:effectLst/>
                        <a:latin typeface="FrankfurtGothic"/>
                        <a:ea typeface="Times New Roman" panose="02020603050405020304" pitchFamily="18" charset="0"/>
                        <a:cs typeface="Times New Roman" panose="02020603050405020304" pitchFamily="18" charset="0"/>
                      </a:endParaRPr>
                    </a:p>
                  </a:txBody>
                  <a:tcPr marL="117796" marR="117796" marT="0" marB="0">
                    <a:lnL>
                      <a:noFill/>
                    </a:lnL>
                    <a:lnR>
                      <a:noFill/>
                    </a:lnR>
                    <a:lnT>
                      <a:noFill/>
                    </a:lnT>
                    <a:lnB w="12700" cap="flat" cmpd="sng" algn="ctr">
                      <a:solidFill>
                        <a:srgbClr val="7F9C90"/>
                      </a:solidFill>
                      <a:prstDash val="solid"/>
                      <a:round/>
                      <a:headEnd type="none" w="med" len="med"/>
                      <a:tailEnd type="none" w="med" len="med"/>
                    </a:lnB>
                  </a:tcPr>
                </a:tc>
                <a:extLst>
                  <a:ext uri="{0D108BD9-81ED-4DB2-BD59-A6C34878D82A}">
                    <a16:rowId xmlns:a16="http://schemas.microsoft.com/office/drawing/2014/main" val="2749957689"/>
                  </a:ext>
                </a:extLst>
              </a:tr>
              <a:tr h="225915">
                <a:tc>
                  <a:txBody>
                    <a:bodyPr/>
                    <a:lstStyle/>
                    <a:p>
                      <a:endParaRPr lang="da-DK" sz="1400">
                        <a:effectLst/>
                        <a:latin typeface="Times New Roman" panose="02020603050405020304" pitchFamily="18" charset="0"/>
                      </a:endParaRPr>
                    </a:p>
                  </a:txBody>
                  <a:tcPr marL="117796" marR="117796" marT="0" marB="0">
                    <a:lnL>
                      <a:noFill/>
                    </a:lnL>
                    <a:lnR>
                      <a:noFill/>
                    </a:lnR>
                    <a:lnT w="12700" cap="flat" cmpd="sng" algn="ctr">
                      <a:solidFill>
                        <a:srgbClr val="7F9C90"/>
                      </a:solidFill>
                      <a:prstDash val="solid"/>
                      <a:round/>
                      <a:headEnd type="none" w="med" len="med"/>
                      <a:tailEnd type="none" w="med" len="med"/>
                    </a:lnT>
                    <a:lnB w="12700" cap="flat" cmpd="sng" algn="ctr">
                      <a:solidFill>
                        <a:srgbClr val="7F9C90"/>
                      </a:solidFill>
                      <a:prstDash val="solid"/>
                      <a:round/>
                      <a:headEnd type="none" w="med" len="med"/>
                      <a:tailEnd type="none" w="med" len="med"/>
                    </a:lnB>
                  </a:tcPr>
                </a:tc>
                <a:tc>
                  <a:txBody>
                    <a:bodyPr/>
                    <a:lstStyle/>
                    <a:p>
                      <a:pPr algn="ctr"/>
                      <a:r>
                        <a:rPr lang="en-GB" sz="1400" spc="-10">
                          <a:effectLst/>
                          <a:latin typeface="FrankfurtGothic"/>
                          <a:ea typeface="Times New Roman" panose="02020603050405020304" pitchFamily="18" charset="0"/>
                          <a:cs typeface="Times New Roman" panose="02020603050405020304" pitchFamily="18" charset="0"/>
                        </a:rPr>
                        <a:t>2,731,703</a:t>
                      </a:r>
                      <a:endParaRPr lang="da-DK" sz="1400" spc="-10">
                        <a:effectLst/>
                        <a:latin typeface="FrankfurtGothic"/>
                        <a:ea typeface="Times New Roman" panose="02020603050405020304" pitchFamily="18" charset="0"/>
                        <a:cs typeface="Times New Roman" panose="02020603050405020304" pitchFamily="18" charset="0"/>
                      </a:endParaRPr>
                    </a:p>
                  </a:txBody>
                  <a:tcPr marL="117796" marR="117796" marT="0" marB="0">
                    <a:lnL>
                      <a:noFill/>
                    </a:lnL>
                    <a:lnR>
                      <a:noFill/>
                    </a:lnR>
                    <a:lnT w="12700" cap="flat" cmpd="sng" algn="ctr">
                      <a:solidFill>
                        <a:srgbClr val="7F9C90"/>
                      </a:solidFill>
                      <a:prstDash val="solid"/>
                      <a:round/>
                      <a:headEnd type="none" w="med" len="med"/>
                      <a:tailEnd type="none" w="med" len="med"/>
                    </a:lnT>
                    <a:lnB w="12700" cap="flat" cmpd="sng" algn="ctr">
                      <a:solidFill>
                        <a:srgbClr val="7F9C90"/>
                      </a:solidFill>
                      <a:prstDash val="solid"/>
                      <a:round/>
                      <a:headEnd type="none" w="med" len="med"/>
                      <a:tailEnd type="none" w="med" len="med"/>
                    </a:lnB>
                  </a:tcPr>
                </a:tc>
                <a:tc>
                  <a:txBody>
                    <a:bodyPr/>
                    <a:lstStyle/>
                    <a:p>
                      <a:pPr algn="ctr"/>
                      <a:r>
                        <a:rPr lang="en-GB" sz="1400" spc="-10" dirty="0">
                          <a:effectLst/>
                          <a:latin typeface="FrankfurtGothic"/>
                          <a:ea typeface="Times New Roman" panose="02020603050405020304" pitchFamily="18" charset="0"/>
                          <a:cs typeface="Times New Roman" panose="02020603050405020304" pitchFamily="18" charset="0"/>
                        </a:rPr>
                        <a:t>2,037,658</a:t>
                      </a:r>
                      <a:endParaRPr lang="da-DK" sz="1400" spc="-10" dirty="0">
                        <a:effectLst/>
                        <a:latin typeface="FrankfurtGothic"/>
                        <a:ea typeface="Times New Roman" panose="02020603050405020304" pitchFamily="18" charset="0"/>
                        <a:cs typeface="Times New Roman" panose="02020603050405020304" pitchFamily="18" charset="0"/>
                      </a:endParaRPr>
                    </a:p>
                  </a:txBody>
                  <a:tcPr marL="117796" marR="117796" marT="0" marB="0">
                    <a:lnL>
                      <a:noFill/>
                    </a:lnL>
                    <a:lnR>
                      <a:noFill/>
                    </a:lnR>
                    <a:lnT w="12700" cap="flat" cmpd="sng" algn="ctr">
                      <a:solidFill>
                        <a:srgbClr val="7F9C90"/>
                      </a:solidFill>
                      <a:prstDash val="solid"/>
                      <a:round/>
                      <a:headEnd type="none" w="med" len="med"/>
                      <a:tailEnd type="none" w="med" len="med"/>
                    </a:lnT>
                    <a:lnB w="12700" cap="flat" cmpd="sng" algn="ctr">
                      <a:solidFill>
                        <a:srgbClr val="7F9C90"/>
                      </a:solidFill>
                      <a:prstDash val="solid"/>
                      <a:round/>
                      <a:headEnd type="none" w="med" len="med"/>
                      <a:tailEnd type="none" w="med" len="med"/>
                    </a:lnB>
                  </a:tcPr>
                </a:tc>
                <a:extLst>
                  <a:ext uri="{0D108BD9-81ED-4DB2-BD59-A6C34878D82A}">
                    <a16:rowId xmlns:a16="http://schemas.microsoft.com/office/drawing/2014/main" val="2059893939"/>
                  </a:ext>
                </a:extLst>
              </a:tr>
            </a:tbl>
          </a:graphicData>
        </a:graphic>
      </p:graphicFrame>
      <p:sp>
        <p:nvSpPr>
          <p:cNvPr id="5" name="Tekstfelt 4">
            <a:extLst>
              <a:ext uri="{FF2B5EF4-FFF2-40B4-BE49-F238E27FC236}">
                <a16:creationId xmlns:a16="http://schemas.microsoft.com/office/drawing/2014/main" id="{E179EED7-68D6-4FFF-B745-A87023D53B41}"/>
              </a:ext>
            </a:extLst>
          </p:cNvPr>
          <p:cNvSpPr txBox="1"/>
          <p:nvPr/>
        </p:nvSpPr>
        <p:spPr>
          <a:xfrm>
            <a:off x="3208884" y="1813748"/>
            <a:ext cx="6097656" cy="246221"/>
          </a:xfrm>
          <a:prstGeom prst="rect">
            <a:avLst/>
          </a:prstGeom>
          <a:noFill/>
        </p:spPr>
        <p:txBody>
          <a:bodyPr wrap="square">
            <a:spAutoFit/>
          </a:bodyPr>
          <a:lstStyle/>
          <a:p>
            <a:r>
              <a:rPr lang="en-GB" sz="1000" spc="-10" dirty="0">
                <a:effectLst/>
                <a:latin typeface="Times New Roman" panose="02020603050405020304" pitchFamily="18" charset="0"/>
                <a:ea typeface="Times New Roman" panose="02020603050405020304" pitchFamily="18" charset="0"/>
                <a:cs typeface="Times New Roman" panose="02020603050405020304" pitchFamily="18" charset="0"/>
              </a:rPr>
              <a:t>Table 8.9: The public sector employment and GVA as percentage of total employment and GVA, 2019</a:t>
            </a:r>
            <a:endParaRPr lang="da-DK" sz="1000" dirty="0">
              <a:latin typeface="Times New Roman" panose="02020603050405020304" pitchFamily="18" charset="0"/>
              <a:cs typeface="Times New Roman" panose="02020603050405020304" pitchFamily="18" charset="0"/>
            </a:endParaRPr>
          </a:p>
        </p:txBody>
      </p:sp>
      <p:sp>
        <p:nvSpPr>
          <p:cNvPr id="7" name="Tekstfelt 6">
            <a:extLst>
              <a:ext uri="{FF2B5EF4-FFF2-40B4-BE49-F238E27FC236}">
                <a16:creationId xmlns:a16="http://schemas.microsoft.com/office/drawing/2014/main" id="{7E480D8A-7B89-4906-86BF-C132C9139EDE}"/>
              </a:ext>
            </a:extLst>
          </p:cNvPr>
          <p:cNvSpPr txBox="1"/>
          <p:nvPr/>
        </p:nvSpPr>
        <p:spPr>
          <a:xfrm>
            <a:off x="3376820" y="4720934"/>
            <a:ext cx="6097656" cy="276999"/>
          </a:xfrm>
          <a:prstGeom prst="rect">
            <a:avLst/>
          </a:prstGeom>
          <a:noFill/>
        </p:spPr>
        <p:txBody>
          <a:bodyPr wrap="square">
            <a:spAutoFit/>
          </a:bodyPr>
          <a:lstStyle/>
          <a:p>
            <a:pPr>
              <a:spcBef>
                <a:spcPts val="200"/>
              </a:spcBef>
              <a:spcAft>
                <a:spcPts val="1450"/>
              </a:spcAft>
            </a:pPr>
            <a:r>
              <a:rPr lang="en-GB" sz="1200" spc="-10" dirty="0">
                <a:effectLst/>
                <a:latin typeface="Times New Roman" panose="02020603050405020304" pitchFamily="18" charset="0"/>
                <a:ea typeface="Times New Roman" panose="02020603050405020304" pitchFamily="18" charset="0"/>
                <a:cs typeface="Times New Roman" panose="02020603050405020304" pitchFamily="18" charset="0"/>
              </a:rPr>
              <a:t>Source: </a:t>
            </a:r>
            <a:r>
              <a:rPr lang="en-GB" sz="1200" u="none" strike="noStrike" spc="-10" dirty="0">
                <a:effectLst/>
                <a:latin typeface="Times New Roman" panose="02020603050405020304" pitchFamily="18" charset="0"/>
                <a:ea typeface="Times New Roman" panose="02020603050405020304" pitchFamily="18" charset="0"/>
                <a:cs typeface="Times New Roman" panose="02020603050405020304" pitchFamily="18" charset="0"/>
                <a:hlinkClick r:id="rId2"/>
              </a:rPr>
              <a:t>www.statistikbanken.dk</a:t>
            </a:r>
            <a:r>
              <a:rPr lang="en-GB" sz="1200" spc="-10" dirty="0">
                <a:effectLst/>
                <a:latin typeface="Times New Roman" panose="02020603050405020304" pitchFamily="18" charset="0"/>
                <a:ea typeface="Times New Roman" panose="02020603050405020304" pitchFamily="18" charset="0"/>
                <a:cs typeface="Times New Roman" panose="02020603050405020304" pitchFamily="18" charset="0"/>
              </a:rPr>
              <a:t>, OFF14 and RAS305.</a:t>
            </a:r>
            <a:endParaRPr lang="da-DK" sz="1200" spc="-1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Titel 1">
            <a:extLst>
              <a:ext uri="{FF2B5EF4-FFF2-40B4-BE49-F238E27FC236}">
                <a16:creationId xmlns:a16="http://schemas.microsoft.com/office/drawing/2014/main" id="{7E9C3ADA-79B9-486C-9FAA-E565DA8B9119}"/>
              </a:ext>
            </a:extLst>
          </p:cNvPr>
          <p:cNvSpPr txBox="1">
            <a:spLocks/>
          </p:cNvSpPr>
          <p:nvPr/>
        </p:nvSpPr>
        <p:spPr>
          <a:xfrm>
            <a:off x="414455" y="246043"/>
            <a:ext cx="1808216" cy="89138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sz="2000" b="1" dirty="0" err="1">
                <a:latin typeface="Times New Roman" panose="02020603050405020304" pitchFamily="18" charset="0"/>
                <a:cs typeface="Times New Roman" panose="02020603050405020304" pitchFamily="18" charset="0"/>
              </a:rPr>
              <a:t>Table</a:t>
            </a:r>
            <a:r>
              <a:rPr lang="da-DK" sz="2000" b="1" dirty="0">
                <a:latin typeface="Times New Roman" panose="02020603050405020304" pitchFamily="18" charset="0"/>
                <a:cs typeface="Times New Roman" panose="02020603050405020304" pitchFamily="18" charset="0"/>
              </a:rPr>
              <a:t> 8.9</a:t>
            </a:r>
          </a:p>
        </p:txBody>
      </p:sp>
    </p:spTree>
    <p:extLst>
      <p:ext uri="{BB962C8B-B14F-4D97-AF65-F5344CB8AC3E}">
        <p14:creationId xmlns:p14="http://schemas.microsoft.com/office/powerpoint/2010/main" val="29126394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a:extLst>
              <a:ext uri="{FF2B5EF4-FFF2-40B4-BE49-F238E27FC236}">
                <a16:creationId xmlns:a16="http://schemas.microsoft.com/office/drawing/2014/main" id="{226077D6-0C35-462E-9636-90DF174FA9C6}"/>
              </a:ext>
            </a:extLst>
          </p:cNvPr>
          <p:cNvSpPr txBox="1">
            <a:spLocks/>
          </p:cNvSpPr>
          <p:nvPr/>
        </p:nvSpPr>
        <p:spPr>
          <a:xfrm>
            <a:off x="414455" y="246043"/>
            <a:ext cx="1808216" cy="89138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sz="2000" b="1" dirty="0" err="1">
                <a:latin typeface="Times New Roman" panose="02020603050405020304" pitchFamily="18" charset="0"/>
                <a:cs typeface="Times New Roman" panose="02020603050405020304" pitchFamily="18" charset="0"/>
              </a:rPr>
              <a:t>Table</a:t>
            </a:r>
            <a:r>
              <a:rPr lang="da-DK" sz="2000" b="1" dirty="0">
                <a:latin typeface="Times New Roman" panose="02020603050405020304" pitchFamily="18" charset="0"/>
                <a:cs typeface="Times New Roman" panose="02020603050405020304" pitchFamily="18" charset="0"/>
              </a:rPr>
              <a:t> 2.1</a:t>
            </a:r>
          </a:p>
        </p:txBody>
      </p:sp>
      <p:graphicFrame>
        <p:nvGraphicFramePr>
          <p:cNvPr id="12" name="Tabel 11">
            <a:extLst>
              <a:ext uri="{FF2B5EF4-FFF2-40B4-BE49-F238E27FC236}">
                <a16:creationId xmlns:a16="http://schemas.microsoft.com/office/drawing/2014/main" id="{B7D4E074-36EB-4A02-A46D-B51E7888790A}"/>
              </a:ext>
            </a:extLst>
          </p:cNvPr>
          <p:cNvGraphicFramePr>
            <a:graphicFrameLocks noGrp="1"/>
          </p:cNvGraphicFramePr>
          <p:nvPr>
            <p:extLst>
              <p:ext uri="{D42A27DB-BD31-4B8C-83A1-F6EECF244321}">
                <p14:modId xmlns:p14="http://schemas.microsoft.com/office/powerpoint/2010/main" val="2366506206"/>
              </p:ext>
            </p:extLst>
          </p:nvPr>
        </p:nvGraphicFramePr>
        <p:xfrm>
          <a:off x="3757613" y="2146933"/>
          <a:ext cx="4676774" cy="2564133"/>
        </p:xfrm>
        <a:graphic>
          <a:graphicData uri="http://schemas.openxmlformats.org/drawingml/2006/table">
            <a:tbl>
              <a:tblPr firstRow="1" firstCol="1" bandRow="1"/>
              <a:tblGrid>
                <a:gridCol w="1350180">
                  <a:extLst>
                    <a:ext uri="{9D8B030D-6E8A-4147-A177-3AD203B41FA5}">
                      <a16:colId xmlns:a16="http://schemas.microsoft.com/office/drawing/2014/main" val="4159242048"/>
                    </a:ext>
                  </a:extLst>
                </a:gridCol>
                <a:gridCol w="553904">
                  <a:extLst>
                    <a:ext uri="{9D8B030D-6E8A-4147-A177-3AD203B41FA5}">
                      <a16:colId xmlns:a16="http://schemas.microsoft.com/office/drawing/2014/main" val="2631536085"/>
                    </a:ext>
                  </a:extLst>
                </a:gridCol>
                <a:gridCol w="554538">
                  <a:extLst>
                    <a:ext uri="{9D8B030D-6E8A-4147-A177-3AD203B41FA5}">
                      <a16:colId xmlns:a16="http://schemas.microsoft.com/office/drawing/2014/main" val="2421563536"/>
                    </a:ext>
                  </a:extLst>
                </a:gridCol>
                <a:gridCol w="554538">
                  <a:extLst>
                    <a:ext uri="{9D8B030D-6E8A-4147-A177-3AD203B41FA5}">
                      <a16:colId xmlns:a16="http://schemas.microsoft.com/office/drawing/2014/main" val="2772139869"/>
                    </a:ext>
                  </a:extLst>
                </a:gridCol>
                <a:gridCol w="554538">
                  <a:extLst>
                    <a:ext uri="{9D8B030D-6E8A-4147-A177-3AD203B41FA5}">
                      <a16:colId xmlns:a16="http://schemas.microsoft.com/office/drawing/2014/main" val="966420183"/>
                    </a:ext>
                  </a:extLst>
                </a:gridCol>
                <a:gridCol w="554538">
                  <a:extLst>
                    <a:ext uri="{9D8B030D-6E8A-4147-A177-3AD203B41FA5}">
                      <a16:colId xmlns:a16="http://schemas.microsoft.com/office/drawing/2014/main" val="1064128296"/>
                    </a:ext>
                  </a:extLst>
                </a:gridCol>
                <a:gridCol w="554538">
                  <a:extLst>
                    <a:ext uri="{9D8B030D-6E8A-4147-A177-3AD203B41FA5}">
                      <a16:colId xmlns:a16="http://schemas.microsoft.com/office/drawing/2014/main" val="1295309954"/>
                    </a:ext>
                  </a:extLst>
                </a:gridCol>
              </a:tblGrid>
              <a:tr h="180340">
                <a:tc>
                  <a:txBody>
                    <a:bodyPr/>
                    <a:lstStyle/>
                    <a:p>
                      <a:pPr marL="144145" indent="-144145" algn="ctr">
                        <a:lnSpc>
                          <a:spcPts val="1275"/>
                        </a:lnSpc>
                        <a:tabLst>
                          <a:tab pos="161925" algn="l"/>
                          <a:tab pos="234315" algn="l"/>
                          <a:tab pos="306070" algn="l"/>
                          <a:tab pos="234315" algn="l"/>
                          <a:tab pos="306070" algn="l"/>
                        </a:tabLst>
                      </a:pPr>
                      <a:r>
                        <a:rPr lang="en-GB" sz="900" spc="-10">
                          <a:effectLst/>
                          <a:latin typeface="FrankfurtGothic"/>
                          <a:ea typeface="Times New Roman" panose="02020603050405020304" pitchFamily="18" charset="0"/>
                          <a:cs typeface="Times New Roman" panose="02020603050405020304" pitchFamily="18" charset="0"/>
                        </a:rPr>
                        <a:t> </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nchor="ctr">
                    <a:lnL>
                      <a:noFill/>
                    </a:lnL>
                    <a:lnR>
                      <a:noFill/>
                    </a:lnR>
                    <a:lnT w="12700" cap="flat" cmpd="sng" algn="ctr">
                      <a:solidFill>
                        <a:srgbClr val="7F9C90"/>
                      </a:solidFill>
                      <a:prstDash val="solid"/>
                      <a:round/>
                      <a:headEnd type="none" w="med" len="med"/>
                      <a:tailEnd type="none" w="med" len="med"/>
                    </a:lnT>
                    <a:lnB w="12700" cap="flat" cmpd="sng" algn="ctr">
                      <a:solidFill>
                        <a:srgbClr val="7F9C90"/>
                      </a:solidFill>
                      <a:prstDash val="solid"/>
                      <a:round/>
                      <a:headEnd type="none" w="med" len="med"/>
                      <a:tailEnd type="none" w="med" len="med"/>
                    </a:lnB>
                  </a:tcPr>
                </a:tc>
                <a:tc>
                  <a:txBody>
                    <a:bodyPr/>
                    <a:lstStyle/>
                    <a:p>
                      <a:pPr algn="ctr">
                        <a:lnSpc>
                          <a:spcPts val="1275"/>
                        </a:lnSpc>
                        <a:tabLst>
                          <a:tab pos="161925" algn="l"/>
                          <a:tab pos="234315" algn="l"/>
                          <a:tab pos="306070" algn="l"/>
                          <a:tab pos="234315" algn="l"/>
                          <a:tab pos="306070" algn="l"/>
                        </a:tabLst>
                      </a:pPr>
                      <a:r>
                        <a:rPr lang="en-GB" sz="900" b="1" spc="-10">
                          <a:effectLst/>
                          <a:latin typeface="FrankfurtGothic"/>
                          <a:ea typeface="Times New Roman" panose="02020603050405020304" pitchFamily="18" charset="0"/>
                          <a:cs typeface="Times New Roman" panose="02020603050405020304" pitchFamily="18" charset="0"/>
                        </a:rPr>
                        <a:t>1980</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nchor="ctr">
                    <a:lnL>
                      <a:noFill/>
                    </a:lnL>
                    <a:lnR>
                      <a:noFill/>
                    </a:lnR>
                    <a:lnT w="12700" cap="flat" cmpd="sng" algn="ctr">
                      <a:solidFill>
                        <a:srgbClr val="7F9C90"/>
                      </a:solidFill>
                      <a:prstDash val="solid"/>
                      <a:round/>
                      <a:headEnd type="none" w="med" len="med"/>
                      <a:tailEnd type="none" w="med" len="med"/>
                    </a:lnT>
                    <a:lnB w="12700" cap="flat" cmpd="sng" algn="ctr">
                      <a:solidFill>
                        <a:srgbClr val="7F9C90"/>
                      </a:solidFill>
                      <a:prstDash val="solid"/>
                      <a:round/>
                      <a:headEnd type="none" w="med" len="med"/>
                      <a:tailEnd type="none" w="med" len="med"/>
                    </a:lnB>
                  </a:tcPr>
                </a:tc>
                <a:tc>
                  <a:txBody>
                    <a:bodyPr/>
                    <a:lstStyle/>
                    <a:p>
                      <a:pPr algn="ctr">
                        <a:lnSpc>
                          <a:spcPts val="1275"/>
                        </a:lnSpc>
                        <a:tabLst>
                          <a:tab pos="161925" algn="l"/>
                          <a:tab pos="234315" algn="l"/>
                          <a:tab pos="306070" algn="l"/>
                          <a:tab pos="234315" algn="l"/>
                          <a:tab pos="306070" algn="l"/>
                        </a:tabLst>
                      </a:pPr>
                      <a:r>
                        <a:rPr lang="en-GB" sz="900" b="1" spc="-10">
                          <a:effectLst/>
                          <a:latin typeface="FrankfurtGothic"/>
                          <a:ea typeface="Times New Roman" panose="02020603050405020304" pitchFamily="18" charset="0"/>
                          <a:cs typeface="Times New Roman" panose="02020603050405020304" pitchFamily="18" charset="0"/>
                        </a:rPr>
                        <a:t>1990</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nchor="ctr">
                    <a:lnL>
                      <a:noFill/>
                    </a:lnL>
                    <a:lnR>
                      <a:noFill/>
                    </a:lnR>
                    <a:lnT w="12700" cap="flat" cmpd="sng" algn="ctr">
                      <a:solidFill>
                        <a:srgbClr val="7F9C90"/>
                      </a:solidFill>
                      <a:prstDash val="solid"/>
                      <a:round/>
                      <a:headEnd type="none" w="med" len="med"/>
                      <a:tailEnd type="none" w="med" len="med"/>
                    </a:lnT>
                    <a:lnB w="12700" cap="flat" cmpd="sng" algn="ctr">
                      <a:solidFill>
                        <a:srgbClr val="7F9C90"/>
                      </a:solidFill>
                      <a:prstDash val="solid"/>
                      <a:round/>
                      <a:headEnd type="none" w="med" len="med"/>
                      <a:tailEnd type="none" w="med" len="med"/>
                    </a:lnB>
                  </a:tcPr>
                </a:tc>
                <a:tc>
                  <a:txBody>
                    <a:bodyPr/>
                    <a:lstStyle/>
                    <a:p>
                      <a:pPr algn="ctr">
                        <a:lnSpc>
                          <a:spcPts val="1275"/>
                        </a:lnSpc>
                        <a:tabLst>
                          <a:tab pos="161925" algn="l"/>
                          <a:tab pos="234315" algn="l"/>
                          <a:tab pos="306070" algn="l"/>
                          <a:tab pos="234315" algn="l"/>
                          <a:tab pos="306070" algn="l"/>
                        </a:tabLst>
                      </a:pPr>
                      <a:r>
                        <a:rPr lang="en-GB" sz="900" b="1" spc="-10">
                          <a:effectLst/>
                          <a:latin typeface="FrankfurtGothic"/>
                          <a:ea typeface="Times New Roman" panose="02020603050405020304" pitchFamily="18" charset="0"/>
                          <a:cs typeface="Times New Roman" panose="02020603050405020304" pitchFamily="18" charset="0"/>
                        </a:rPr>
                        <a:t>2000</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nchor="ctr">
                    <a:lnL>
                      <a:noFill/>
                    </a:lnL>
                    <a:lnR>
                      <a:noFill/>
                    </a:lnR>
                    <a:lnT w="12700" cap="flat" cmpd="sng" algn="ctr">
                      <a:solidFill>
                        <a:srgbClr val="7F9C90"/>
                      </a:solidFill>
                      <a:prstDash val="solid"/>
                      <a:round/>
                      <a:headEnd type="none" w="med" len="med"/>
                      <a:tailEnd type="none" w="med" len="med"/>
                    </a:lnT>
                    <a:lnB w="12700" cap="flat" cmpd="sng" algn="ctr">
                      <a:solidFill>
                        <a:srgbClr val="7F9C90"/>
                      </a:solidFill>
                      <a:prstDash val="solid"/>
                      <a:round/>
                      <a:headEnd type="none" w="med" len="med"/>
                      <a:tailEnd type="none" w="med" len="med"/>
                    </a:lnB>
                  </a:tcPr>
                </a:tc>
                <a:tc>
                  <a:txBody>
                    <a:bodyPr/>
                    <a:lstStyle/>
                    <a:p>
                      <a:pPr algn="ctr">
                        <a:lnSpc>
                          <a:spcPts val="1275"/>
                        </a:lnSpc>
                        <a:tabLst>
                          <a:tab pos="161925" algn="l"/>
                          <a:tab pos="234315" algn="l"/>
                          <a:tab pos="306070" algn="l"/>
                          <a:tab pos="234315" algn="l"/>
                          <a:tab pos="306070" algn="l"/>
                        </a:tabLst>
                      </a:pPr>
                      <a:r>
                        <a:rPr lang="en-GB" sz="900" b="1" spc="-10">
                          <a:effectLst/>
                          <a:latin typeface="FrankfurtGothic"/>
                          <a:ea typeface="Times New Roman" panose="02020603050405020304" pitchFamily="18" charset="0"/>
                          <a:cs typeface="Times New Roman" panose="02020603050405020304" pitchFamily="18" charset="0"/>
                        </a:rPr>
                        <a:t>2010</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nchor="ctr">
                    <a:lnL>
                      <a:noFill/>
                    </a:lnL>
                    <a:lnR>
                      <a:noFill/>
                    </a:lnR>
                    <a:lnT w="12700" cap="flat" cmpd="sng" algn="ctr">
                      <a:solidFill>
                        <a:srgbClr val="7F9C90"/>
                      </a:solidFill>
                      <a:prstDash val="solid"/>
                      <a:round/>
                      <a:headEnd type="none" w="med" len="med"/>
                      <a:tailEnd type="none" w="med" len="med"/>
                    </a:lnT>
                    <a:lnB w="12700" cap="flat" cmpd="sng" algn="ctr">
                      <a:solidFill>
                        <a:srgbClr val="7F9C90"/>
                      </a:solidFill>
                      <a:prstDash val="solid"/>
                      <a:round/>
                      <a:headEnd type="none" w="med" len="med"/>
                      <a:tailEnd type="none" w="med" len="med"/>
                    </a:lnB>
                  </a:tcPr>
                </a:tc>
                <a:tc>
                  <a:txBody>
                    <a:bodyPr/>
                    <a:lstStyle/>
                    <a:p>
                      <a:pPr algn="ctr">
                        <a:lnSpc>
                          <a:spcPts val="1275"/>
                        </a:lnSpc>
                        <a:tabLst>
                          <a:tab pos="161925" algn="l"/>
                          <a:tab pos="234315" algn="l"/>
                          <a:tab pos="306070" algn="l"/>
                          <a:tab pos="234315" algn="l"/>
                          <a:tab pos="306070" algn="l"/>
                        </a:tabLst>
                      </a:pPr>
                      <a:r>
                        <a:rPr lang="en-GB" sz="900" b="1" spc="-10">
                          <a:effectLst/>
                          <a:latin typeface="FrankfurtGothic"/>
                          <a:ea typeface="Times New Roman" panose="02020603050405020304" pitchFamily="18" charset="0"/>
                          <a:cs typeface="Times New Roman" panose="02020603050405020304" pitchFamily="18" charset="0"/>
                        </a:rPr>
                        <a:t>2015</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nchor="ctr">
                    <a:lnL>
                      <a:noFill/>
                    </a:lnL>
                    <a:lnR>
                      <a:noFill/>
                    </a:lnR>
                    <a:lnT w="12700" cap="flat" cmpd="sng" algn="ctr">
                      <a:solidFill>
                        <a:srgbClr val="7F9C90"/>
                      </a:solidFill>
                      <a:prstDash val="solid"/>
                      <a:round/>
                      <a:headEnd type="none" w="med" len="med"/>
                      <a:tailEnd type="none" w="med" len="med"/>
                    </a:lnT>
                    <a:lnB w="12700" cap="flat" cmpd="sng" algn="ctr">
                      <a:solidFill>
                        <a:srgbClr val="7F9C90"/>
                      </a:solidFill>
                      <a:prstDash val="solid"/>
                      <a:round/>
                      <a:headEnd type="none" w="med" len="med"/>
                      <a:tailEnd type="none" w="med" len="med"/>
                    </a:lnB>
                  </a:tcPr>
                </a:tc>
                <a:tc>
                  <a:txBody>
                    <a:bodyPr/>
                    <a:lstStyle/>
                    <a:p>
                      <a:pPr algn="ctr">
                        <a:lnSpc>
                          <a:spcPts val="1275"/>
                        </a:lnSpc>
                        <a:tabLst>
                          <a:tab pos="161925" algn="l"/>
                          <a:tab pos="234315" algn="l"/>
                          <a:tab pos="306070" algn="l"/>
                          <a:tab pos="234315" algn="l"/>
                          <a:tab pos="306070" algn="l"/>
                        </a:tabLst>
                      </a:pPr>
                      <a:r>
                        <a:rPr lang="en-GB" sz="900" b="1" spc="-10">
                          <a:effectLst/>
                          <a:latin typeface="FrankfurtGothic"/>
                          <a:ea typeface="Times New Roman" panose="02020603050405020304" pitchFamily="18" charset="0"/>
                          <a:cs typeface="Times New Roman" panose="02020603050405020304" pitchFamily="18" charset="0"/>
                        </a:rPr>
                        <a:t>2019</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nchor="ctr">
                    <a:lnL>
                      <a:noFill/>
                    </a:lnL>
                    <a:lnR>
                      <a:noFill/>
                    </a:lnR>
                    <a:lnT w="12700" cap="flat" cmpd="sng" algn="ctr">
                      <a:solidFill>
                        <a:srgbClr val="7F9C90"/>
                      </a:solidFill>
                      <a:prstDash val="solid"/>
                      <a:round/>
                      <a:headEnd type="none" w="med" len="med"/>
                      <a:tailEnd type="none" w="med" len="med"/>
                    </a:lnT>
                    <a:lnB w="12700" cap="flat" cmpd="sng" algn="ctr">
                      <a:solidFill>
                        <a:srgbClr val="7F9C90"/>
                      </a:solidFill>
                      <a:prstDash val="solid"/>
                      <a:round/>
                      <a:headEnd type="none" w="med" len="med"/>
                      <a:tailEnd type="none" w="med" len="med"/>
                    </a:lnB>
                  </a:tcPr>
                </a:tc>
                <a:extLst>
                  <a:ext uri="{0D108BD9-81ED-4DB2-BD59-A6C34878D82A}">
                    <a16:rowId xmlns:a16="http://schemas.microsoft.com/office/drawing/2014/main" val="1288188155"/>
                  </a:ext>
                </a:extLst>
              </a:tr>
              <a:tr h="180340">
                <a:tc>
                  <a:txBody>
                    <a:bodyPr/>
                    <a:lstStyle/>
                    <a:p>
                      <a:pPr marL="144145" indent="-144145" algn="just">
                        <a:lnSpc>
                          <a:spcPts val="1275"/>
                        </a:lnSpc>
                        <a:tabLst>
                          <a:tab pos="161925" algn="l"/>
                          <a:tab pos="234315" algn="l"/>
                          <a:tab pos="306070" algn="l"/>
                          <a:tab pos="234315" algn="l"/>
                          <a:tab pos="306070" algn="l"/>
                        </a:tabLst>
                      </a:pPr>
                      <a:r>
                        <a:rPr lang="en-GB" sz="900" spc="-10">
                          <a:effectLst/>
                          <a:latin typeface="FrankfurtGothic"/>
                          <a:ea typeface="Times New Roman" panose="02020603050405020304" pitchFamily="18" charset="0"/>
                          <a:cs typeface="Times New Roman" panose="02020603050405020304" pitchFamily="18" charset="0"/>
                        </a:rPr>
                        <a:t>A. 	Gross domestic product, GDP</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w="12700" cap="flat" cmpd="sng" algn="ctr">
                      <a:solidFill>
                        <a:srgbClr val="7F9C90"/>
                      </a:solidFill>
                      <a:prstDash val="solid"/>
                      <a:round/>
                      <a:headEnd type="none" w="med" len="med"/>
                      <a:tailEnd type="none" w="med" len="med"/>
                    </a:lnT>
                    <a:lnB>
                      <a:noFill/>
                    </a:lnB>
                  </a:tcPr>
                </a:tc>
                <a:tc>
                  <a:txBody>
                    <a:bodyPr/>
                    <a:lstStyle/>
                    <a:p>
                      <a:pPr algn="l">
                        <a:lnSpc>
                          <a:spcPts val="1275"/>
                        </a:lnSpc>
                        <a:tabLst>
                          <a:tab pos="161925" algn="l"/>
                          <a:tab pos="234315" algn="l"/>
                          <a:tab pos="306070" algn="l"/>
                          <a:tab pos="377825" algn="dec"/>
                        </a:tabLst>
                      </a:pPr>
                      <a:r>
                        <a:rPr lang="en-GB" sz="900" spc="-10">
                          <a:effectLst/>
                          <a:latin typeface="FrankfurtGothic"/>
                          <a:ea typeface="Times New Roman" panose="02020603050405020304" pitchFamily="18" charset="0"/>
                          <a:cs typeface="Times New Roman" panose="02020603050405020304" pitchFamily="18" charset="0"/>
                        </a:rPr>
                        <a:t>400.9</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nchor="b">
                    <a:lnL>
                      <a:noFill/>
                    </a:lnL>
                    <a:lnR>
                      <a:noFill/>
                    </a:lnR>
                    <a:lnT w="12700" cap="flat" cmpd="sng" algn="ctr">
                      <a:solidFill>
                        <a:srgbClr val="7F9C90"/>
                      </a:solidFill>
                      <a:prstDash val="solid"/>
                      <a:round/>
                      <a:headEnd type="none" w="med" len="med"/>
                      <a:tailEnd type="none" w="med" len="med"/>
                    </a:lnT>
                    <a:lnB>
                      <a:noFill/>
                    </a:lnB>
                  </a:tcPr>
                </a:tc>
                <a:tc>
                  <a:txBody>
                    <a:bodyPr/>
                    <a:lstStyle/>
                    <a:p>
                      <a:pPr algn="l">
                        <a:lnSpc>
                          <a:spcPts val="1275"/>
                        </a:lnSpc>
                        <a:tabLst>
                          <a:tab pos="161925" algn="l"/>
                          <a:tab pos="234315" algn="l"/>
                          <a:tab pos="306070" algn="l"/>
                          <a:tab pos="377825" algn="dec"/>
                        </a:tabLst>
                      </a:pPr>
                      <a:r>
                        <a:rPr lang="en-GB" sz="900" spc="-10">
                          <a:effectLst/>
                          <a:latin typeface="FrankfurtGothic"/>
                          <a:ea typeface="Times New Roman" panose="02020603050405020304" pitchFamily="18" charset="0"/>
                          <a:cs typeface="Times New Roman" panose="02020603050405020304" pitchFamily="18" charset="0"/>
                        </a:rPr>
                        <a:t>855.6</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nchor="b">
                    <a:lnL>
                      <a:noFill/>
                    </a:lnL>
                    <a:lnR>
                      <a:noFill/>
                    </a:lnR>
                    <a:lnT w="12700" cap="flat" cmpd="sng" algn="ctr">
                      <a:solidFill>
                        <a:srgbClr val="7F9C90"/>
                      </a:solidFill>
                      <a:prstDash val="solid"/>
                      <a:round/>
                      <a:headEnd type="none" w="med" len="med"/>
                      <a:tailEnd type="none" w="med" len="med"/>
                    </a:lnT>
                    <a:lnB>
                      <a:noFill/>
                    </a:lnB>
                  </a:tcPr>
                </a:tc>
                <a:tc>
                  <a:txBody>
                    <a:bodyPr/>
                    <a:lstStyle/>
                    <a:p>
                      <a:pPr algn="l">
                        <a:lnSpc>
                          <a:spcPts val="1275"/>
                        </a:lnSpc>
                        <a:tabLst>
                          <a:tab pos="161925" algn="l"/>
                          <a:tab pos="234315" algn="l"/>
                          <a:tab pos="306070" algn="l"/>
                          <a:tab pos="431800" algn="dec"/>
                        </a:tabLst>
                      </a:pPr>
                      <a:r>
                        <a:rPr lang="en-GB" sz="900" spc="-10">
                          <a:effectLst/>
                          <a:latin typeface="FrankfurtGothic"/>
                          <a:ea typeface="Times New Roman" panose="02020603050405020304" pitchFamily="18" charset="0"/>
                          <a:cs typeface="Times New Roman" panose="02020603050405020304" pitchFamily="18" charset="0"/>
                        </a:rPr>
                        <a:t>1326.9</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nchor="b">
                    <a:lnL>
                      <a:noFill/>
                    </a:lnL>
                    <a:lnR>
                      <a:noFill/>
                    </a:lnR>
                    <a:lnT w="12700" cap="flat" cmpd="sng" algn="ctr">
                      <a:solidFill>
                        <a:srgbClr val="7F9C90"/>
                      </a:solidFill>
                      <a:prstDash val="solid"/>
                      <a:round/>
                      <a:headEnd type="none" w="med" len="med"/>
                      <a:tailEnd type="none" w="med" len="med"/>
                    </a:lnT>
                    <a:lnB>
                      <a:noFill/>
                    </a:lnB>
                  </a:tcPr>
                </a:tc>
                <a:tc>
                  <a:txBody>
                    <a:bodyPr/>
                    <a:lstStyle/>
                    <a:p>
                      <a:pPr algn="l">
                        <a:lnSpc>
                          <a:spcPts val="1275"/>
                        </a:lnSpc>
                        <a:tabLst>
                          <a:tab pos="161925" algn="l"/>
                          <a:tab pos="234315" algn="l"/>
                          <a:tab pos="306070" algn="l"/>
                          <a:tab pos="431800" algn="dec"/>
                        </a:tabLst>
                      </a:pPr>
                      <a:r>
                        <a:rPr lang="en-GB" sz="900" spc="-10">
                          <a:effectLst/>
                          <a:latin typeface="FrankfurtGothic"/>
                          <a:ea typeface="Times New Roman" panose="02020603050405020304" pitchFamily="18" charset="0"/>
                          <a:cs typeface="Times New Roman" panose="02020603050405020304" pitchFamily="18" charset="0"/>
                        </a:rPr>
                        <a:t>1810.9</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nchor="b">
                    <a:lnL>
                      <a:noFill/>
                    </a:lnL>
                    <a:lnR>
                      <a:noFill/>
                    </a:lnR>
                    <a:lnT w="12700" cap="flat" cmpd="sng" algn="ctr">
                      <a:solidFill>
                        <a:srgbClr val="7F9C90"/>
                      </a:solidFill>
                      <a:prstDash val="solid"/>
                      <a:round/>
                      <a:headEnd type="none" w="med" len="med"/>
                      <a:tailEnd type="none" w="med" len="med"/>
                    </a:lnT>
                    <a:lnB>
                      <a:noFill/>
                    </a:lnB>
                  </a:tcPr>
                </a:tc>
                <a:tc>
                  <a:txBody>
                    <a:bodyPr/>
                    <a:lstStyle/>
                    <a:p>
                      <a:pPr algn="l">
                        <a:lnSpc>
                          <a:spcPts val="1275"/>
                        </a:lnSpc>
                        <a:tabLst>
                          <a:tab pos="161925" algn="l"/>
                          <a:tab pos="234315" algn="l"/>
                          <a:tab pos="306070" algn="l"/>
                          <a:tab pos="431800" algn="dec"/>
                        </a:tabLst>
                      </a:pPr>
                      <a:r>
                        <a:rPr lang="en-GB" sz="900" spc="-10">
                          <a:effectLst/>
                          <a:latin typeface="FrankfurtGothic"/>
                          <a:ea typeface="Times New Roman" panose="02020603050405020304" pitchFamily="18" charset="0"/>
                          <a:cs typeface="Times New Roman" panose="02020603050405020304" pitchFamily="18" charset="0"/>
                        </a:rPr>
                        <a:t>2036.4</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nchor="b">
                    <a:lnL>
                      <a:noFill/>
                    </a:lnL>
                    <a:lnR>
                      <a:noFill/>
                    </a:lnR>
                    <a:lnT w="12700" cap="flat" cmpd="sng" algn="ctr">
                      <a:solidFill>
                        <a:srgbClr val="7F9C90"/>
                      </a:solidFill>
                      <a:prstDash val="solid"/>
                      <a:round/>
                      <a:headEnd type="none" w="med" len="med"/>
                      <a:tailEnd type="none" w="med" len="med"/>
                    </a:lnT>
                    <a:lnB>
                      <a:noFill/>
                    </a:lnB>
                  </a:tcPr>
                </a:tc>
                <a:tc>
                  <a:txBody>
                    <a:bodyPr/>
                    <a:lstStyle/>
                    <a:p>
                      <a:pPr algn="l">
                        <a:lnSpc>
                          <a:spcPts val="1275"/>
                        </a:lnSpc>
                        <a:tabLst>
                          <a:tab pos="161925" algn="l"/>
                          <a:tab pos="234315" algn="l"/>
                          <a:tab pos="306070" algn="l"/>
                          <a:tab pos="431800" algn="dec"/>
                        </a:tabLst>
                      </a:pPr>
                      <a:r>
                        <a:rPr lang="en-GB" sz="900" spc="-10">
                          <a:effectLst/>
                          <a:latin typeface="FrankfurtGothic"/>
                          <a:ea typeface="Times New Roman" panose="02020603050405020304" pitchFamily="18" charset="0"/>
                          <a:cs typeface="Times New Roman" panose="02020603050405020304" pitchFamily="18" charset="0"/>
                        </a:rPr>
                        <a:t>2335.0</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nchor="b">
                    <a:lnL>
                      <a:noFill/>
                    </a:lnL>
                    <a:lnR>
                      <a:noFill/>
                    </a:lnR>
                    <a:lnT w="12700" cap="flat" cmpd="sng" algn="ctr">
                      <a:solidFill>
                        <a:srgbClr val="7F9C90"/>
                      </a:solidFill>
                      <a:prstDash val="solid"/>
                      <a:round/>
                      <a:headEnd type="none" w="med" len="med"/>
                      <a:tailEnd type="none" w="med" len="med"/>
                    </a:lnT>
                    <a:lnB>
                      <a:noFill/>
                    </a:lnB>
                  </a:tcPr>
                </a:tc>
                <a:extLst>
                  <a:ext uri="{0D108BD9-81ED-4DB2-BD59-A6C34878D82A}">
                    <a16:rowId xmlns:a16="http://schemas.microsoft.com/office/drawing/2014/main" val="318680064"/>
                  </a:ext>
                </a:extLst>
              </a:tr>
              <a:tr h="267970">
                <a:tc>
                  <a:txBody>
                    <a:bodyPr/>
                    <a:lstStyle/>
                    <a:p>
                      <a:pPr marL="144145" indent="-144145" algn="just">
                        <a:lnSpc>
                          <a:spcPts val="1275"/>
                        </a:lnSpc>
                        <a:tabLst>
                          <a:tab pos="161925" algn="l"/>
                          <a:tab pos="234315" algn="l"/>
                          <a:tab pos="306070" algn="l"/>
                          <a:tab pos="234315" algn="l"/>
                          <a:tab pos="306070" algn="l"/>
                        </a:tabLst>
                      </a:pPr>
                      <a:r>
                        <a:rPr lang="en-GB" sz="900" spc="-10">
                          <a:effectLst/>
                          <a:latin typeface="FrankfurtGothic"/>
                          <a:ea typeface="Times New Roman" panose="02020603050405020304" pitchFamily="18" charset="0"/>
                          <a:cs typeface="Times New Roman" panose="02020603050405020304" pitchFamily="18" charset="0"/>
                        </a:rPr>
                        <a:t>B. 	Net wages from abroad</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a:noFill/>
                    </a:lnT>
                    <a:lnB>
                      <a:noFill/>
                    </a:lnB>
                  </a:tcPr>
                </a:tc>
                <a:tc>
                  <a:txBody>
                    <a:bodyPr/>
                    <a:lstStyle/>
                    <a:p>
                      <a:pPr algn="l">
                        <a:lnSpc>
                          <a:spcPts val="1275"/>
                        </a:lnSpc>
                        <a:tabLst>
                          <a:tab pos="161925" algn="l"/>
                          <a:tab pos="234315" algn="l"/>
                          <a:tab pos="306070" algn="l"/>
                          <a:tab pos="377825" algn="dec"/>
                        </a:tabLst>
                      </a:pPr>
                      <a:r>
                        <a:rPr lang="en-GB" sz="900" spc="-10">
                          <a:effectLst/>
                          <a:latin typeface="FrankfurtGothic"/>
                          <a:ea typeface="Times New Roman" panose="02020603050405020304" pitchFamily="18" charset="0"/>
                          <a:cs typeface="Times New Roman" panose="02020603050405020304" pitchFamily="18" charset="0"/>
                        </a:rPr>
                        <a:t>1.0</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nchor="b">
                    <a:lnL>
                      <a:noFill/>
                    </a:lnL>
                    <a:lnR>
                      <a:noFill/>
                    </a:lnR>
                    <a:lnT>
                      <a:noFill/>
                    </a:lnT>
                    <a:lnB>
                      <a:noFill/>
                    </a:lnB>
                  </a:tcPr>
                </a:tc>
                <a:tc>
                  <a:txBody>
                    <a:bodyPr/>
                    <a:lstStyle/>
                    <a:p>
                      <a:pPr algn="l">
                        <a:lnSpc>
                          <a:spcPts val="1275"/>
                        </a:lnSpc>
                        <a:tabLst>
                          <a:tab pos="161925" algn="l"/>
                          <a:tab pos="234315" algn="l"/>
                          <a:tab pos="306070" algn="l"/>
                          <a:tab pos="377825" algn="dec"/>
                        </a:tabLst>
                      </a:pPr>
                      <a:r>
                        <a:rPr lang="en-GB" sz="900" spc="-10">
                          <a:effectLst/>
                          <a:latin typeface="FrankfurtGothic"/>
                          <a:ea typeface="Times New Roman" panose="02020603050405020304" pitchFamily="18" charset="0"/>
                          <a:cs typeface="Times New Roman" panose="02020603050405020304" pitchFamily="18" charset="0"/>
                        </a:rPr>
                        <a:t>2.1</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nchor="b">
                    <a:lnL>
                      <a:noFill/>
                    </a:lnL>
                    <a:lnR>
                      <a:noFill/>
                    </a:lnR>
                    <a:lnT>
                      <a:noFill/>
                    </a:lnT>
                    <a:lnB>
                      <a:noFill/>
                    </a:lnB>
                  </a:tcPr>
                </a:tc>
                <a:tc>
                  <a:txBody>
                    <a:bodyPr/>
                    <a:lstStyle/>
                    <a:p>
                      <a:pPr algn="l">
                        <a:lnSpc>
                          <a:spcPts val="1275"/>
                        </a:lnSpc>
                        <a:tabLst>
                          <a:tab pos="161925" algn="l"/>
                          <a:tab pos="234315" algn="l"/>
                          <a:tab pos="306070" algn="l"/>
                          <a:tab pos="431800" algn="dec"/>
                        </a:tabLst>
                      </a:pPr>
                      <a:r>
                        <a:rPr lang="en-GB" sz="900" spc="-10">
                          <a:effectLst/>
                          <a:latin typeface="FrankfurtGothic"/>
                          <a:ea typeface="Times New Roman" panose="02020603050405020304" pitchFamily="18" charset="0"/>
                          <a:cs typeface="Times New Roman" panose="02020603050405020304" pitchFamily="18" charset="0"/>
                        </a:rPr>
                        <a:t>-0.8</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nchor="b">
                    <a:lnL>
                      <a:noFill/>
                    </a:lnL>
                    <a:lnR>
                      <a:noFill/>
                    </a:lnR>
                    <a:lnT>
                      <a:noFill/>
                    </a:lnT>
                    <a:lnB>
                      <a:noFill/>
                    </a:lnB>
                  </a:tcPr>
                </a:tc>
                <a:tc>
                  <a:txBody>
                    <a:bodyPr/>
                    <a:lstStyle/>
                    <a:p>
                      <a:pPr algn="l">
                        <a:lnSpc>
                          <a:spcPts val="1275"/>
                        </a:lnSpc>
                        <a:tabLst>
                          <a:tab pos="161925" algn="l"/>
                          <a:tab pos="234315" algn="l"/>
                          <a:tab pos="306070" algn="l"/>
                          <a:tab pos="431800" algn="dec"/>
                        </a:tabLst>
                      </a:pPr>
                      <a:r>
                        <a:rPr lang="en-GB" sz="900" spc="-10">
                          <a:effectLst/>
                          <a:latin typeface="FrankfurtGothic"/>
                          <a:ea typeface="Times New Roman" panose="02020603050405020304" pitchFamily="18" charset="0"/>
                          <a:cs typeface="Times New Roman" panose="02020603050405020304" pitchFamily="18" charset="0"/>
                        </a:rPr>
                        <a:t>-10.7</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nchor="b">
                    <a:lnL>
                      <a:noFill/>
                    </a:lnL>
                    <a:lnR>
                      <a:noFill/>
                    </a:lnR>
                    <a:lnT>
                      <a:noFill/>
                    </a:lnT>
                    <a:lnB>
                      <a:noFill/>
                    </a:lnB>
                  </a:tcPr>
                </a:tc>
                <a:tc>
                  <a:txBody>
                    <a:bodyPr/>
                    <a:lstStyle/>
                    <a:p>
                      <a:pPr algn="l">
                        <a:lnSpc>
                          <a:spcPts val="1275"/>
                        </a:lnSpc>
                        <a:tabLst>
                          <a:tab pos="161925" algn="l"/>
                          <a:tab pos="234315" algn="l"/>
                          <a:tab pos="306070" algn="l"/>
                          <a:tab pos="431800" algn="dec"/>
                        </a:tabLst>
                      </a:pPr>
                      <a:r>
                        <a:rPr lang="en-GB" sz="900" spc="-10">
                          <a:effectLst/>
                          <a:latin typeface="FrankfurtGothic"/>
                          <a:ea typeface="Times New Roman" panose="02020603050405020304" pitchFamily="18" charset="0"/>
                          <a:cs typeface="Times New Roman" panose="02020603050405020304" pitchFamily="18" charset="0"/>
                        </a:rPr>
                        <a:t>-10.3</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nchor="b">
                    <a:lnL>
                      <a:noFill/>
                    </a:lnL>
                    <a:lnR>
                      <a:noFill/>
                    </a:lnR>
                    <a:lnT>
                      <a:noFill/>
                    </a:lnT>
                    <a:lnB>
                      <a:noFill/>
                    </a:lnB>
                  </a:tcPr>
                </a:tc>
                <a:tc>
                  <a:txBody>
                    <a:bodyPr/>
                    <a:lstStyle/>
                    <a:p>
                      <a:pPr algn="l">
                        <a:lnSpc>
                          <a:spcPts val="1275"/>
                        </a:lnSpc>
                        <a:tabLst>
                          <a:tab pos="161925" algn="l"/>
                          <a:tab pos="234315" algn="l"/>
                          <a:tab pos="306070" algn="l"/>
                          <a:tab pos="431800" algn="dec"/>
                        </a:tabLst>
                      </a:pPr>
                      <a:r>
                        <a:rPr lang="en-GB" sz="900" spc="-10">
                          <a:effectLst/>
                          <a:latin typeface="FrankfurtGothic"/>
                          <a:ea typeface="Times New Roman" panose="02020603050405020304" pitchFamily="18" charset="0"/>
                          <a:cs typeface="Times New Roman" panose="02020603050405020304" pitchFamily="18" charset="0"/>
                        </a:rPr>
                        <a:t>-13.2</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nchor="b">
                    <a:lnL>
                      <a:noFill/>
                    </a:lnL>
                    <a:lnR>
                      <a:noFill/>
                    </a:lnR>
                    <a:lnT>
                      <a:noFill/>
                    </a:lnT>
                    <a:lnB>
                      <a:noFill/>
                    </a:lnB>
                  </a:tcPr>
                </a:tc>
                <a:extLst>
                  <a:ext uri="{0D108BD9-81ED-4DB2-BD59-A6C34878D82A}">
                    <a16:rowId xmlns:a16="http://schemas.microsoft.com/office/drawing/2014/main" val="3219136404"/>
                  </a:ext>
                </a:extLst>
              </a:tr>
              <a:tr h="267970">
                <a:tc>
                  <a:txBody>
                    <a:bodyPr/>
                    <a:lstStyle/>
                    <a:p>
                      <a:pPr marL="144145" indent="-144145" algn="just">
                        <a:lnSpc>
                          <a:spcPts val="1275"/>
                        </a:lnSpc>
                        <a:tabLst>
                          <a:tab pos="161925" algn="l"/>
                          <a:tab pos="234315" algn="l"/>
                          <a:tab pos="306070" algn="l"/>
                          <a:tab pos="234315" algn="l"/>
                          <a:tab pos="306070" algn="l"/>
                        </a:tabLst>
                      </a:pPr>
                      <a:r>
                        <a:rPr lang="en-GB" sz="900" spc="-10">
                          <a:effectLst/>
                          <a:latin typeface="FrankfurtGothic"/>
                          <a:ea typeface="Times New Roman" panose="02020603050405020304" pitchFamily="18" charset="0"/>
                          <a:cs typeface="Times New Roman" panose="02020603050405020304" pitchFamily="18" charset="0"/>
                        </a:rPr>
                        <a:t>C. 	Net interests, dividends, profits, etc. from abroad </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a:noFill/>
                    </a:lnT>
                    <a:lnB>
                      <a:noFill/>
                    </a:lnB>
                  </a:tcPr>
                </a:tc>
                <a:tc>
                  <a:txBody>
                    <a:bodyPr/>
                    <a:lstStyle/>
                    <a:p>
                      <a:pPr algn="l">
                        <a:lnSpc>
                          <a:spcPts val="1275"/>
                        </a:lnSpc>
                        <a:tabLst>
                          <a:tab pos="161925" algn="l"/>
                          <a:tab pos="234315" algn="l"/>
                          <a:tab pos="306070" algn="l"/>
                          <a:tab pos="377825" algn="dec"/>
                        </a:tabLst>
                      </a:pPr>
                      <a:r>
                        <a:rPr lang="en-GB" sz="900" spc="-10">
                          <a:effectLst/>
                          <a:latin typeface="FrankfurtGothic"/>
                          <a:ea typeface="Times New Roman" panose="02020603050405020304" pitchFamily="18" charset="0"/>
                          <a:cs typeface="Times New Roman" panose="02020603050405020304" pitchFamily="18" charset="0"/>
                        </a:rPr>
                        <a:t>-7.4</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nchor="b">
                    <a:lnL>
                      <a:noFill/>
                    </a:lnL>
                    <a:lnR>
                      <a:noFill/>
                    </a:lnR>
                    <a:lnT>
                      <a:noFill/>
                    </a:lnT>
                    <a:lnB>
                      <a:noFill/>
                    </a:lnB>
                  </a:tcPr>
                </a:tc>
                <a:tc>
                  <a:txBody>
                    <a:bodyPr/>
                    <a:lstStyle/>
                    <a:p>
                      <a:pPr algn="l">
                        <a:lnSpc>
                          <a:spcPts val="1275"/>
                        </a:lnSpc>
                        <a:tabLst>
                          <a:tab pos="161925" algn="l"/>
                          <a:tab pos="234315" algn="l"/>
                          <a:tab pos="306070" algn="l"/>
                          <a:tab pos="377825" algn="dec"/>
                        </a:tabLst>
                      </a:pPr>
                      <a:r>
                        <a:rPr lang="en-GB" sz="900" spc="-10">
                          <a:effectLst/>
                          <a:latin typeface="FrankfurtGothic"/>
                          <a:ea typeface="Times New Roman" panose="02020603050405020304" pitchFamily="18" charset="0"/>
                          <a:cs typeface="Times New Roman" panose="02020603050405020304" pitchFamily="18" charset="0"/>
                        </a:rPr>
                        <a:t>-33.6</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nchor="b">
                    <a:lnL>
                      <a:noFill/>
                    </a:lnL>
                    <a:lnR>
                      <a:noFill/>
                    </a:lnR>
                    <a:lnT>
                      <a:noFill/>
                    </a:lnT>
                    <a:lnB>
                      <a:noFill/>
                    </a:lnB>
                  </a:tcPr>
                </a:tc>
                <a:tc>
                  <a:txBody>
                    <a:bodyPr/>
                    <a:lstStyle/>
                    <a:p>
                      <a:pPr algn="l">
                        <a:lnSpc>
                          <a:spcPts val="1275"/>
                        </a:lnSpc>
                        <a:tabLst>
                          <a:tab pos="161925" algn="l"/>
                          <a:tab pos="234315" algn="l"/>
                          <a:tab pos="306070" algn="l"/>
                          <a:tab pos="431800" algn="dec"/>
                        </a:tabLst>
                      </a:pPr>
                      <a:r>
                        <a:rPr lang="en-GB" sz="900" spc="-10">
                          <a:effectLst/>
                          <a:latin typeface="FrankfurtGothic"/>
                          <a:ea typeface="Times New Roman" panose="02020603050405020304" pitchFamily="18" charset="0"/>
                          <a:cs typeface="Times New Roman" panose="02020603050405020304" pitchFamily="18" charset="0"/>
                        </a:rPr>
                        <a:t>-35.9</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nchor="b">
                    <a:lnL>
                      <a:noFill/>
                    </a:lnL>
                    <a:lnR>
                      <a:noFill/>
                    </a:lnR>
                    <a:lnT>
                      <a:noFill/>
                    </a:lnT>
                    <a:lnB>
                      <a:noFill/>
                    </a:lnB>
                  </a:tcPr>
                </a:tc>
                <a:tc>
                  <a:txBody>
                    <a:bodyPr/>
                    <a:lstStyle/>
                    <a:p>
                      <a:pPr algn="l">
                        <a:lnSpc>
                          <a:spcPts val="1275"/>
                        </a:lnSpc>
                        <a:tabLst>
                          <a:tab pos="161925" algn="l"/>
                          <a:tab pos="234315" algn="l"/>
                          <a:tab pos="306070" algn="l"/>
                          <a:tab pos="431800" algn="dec"/>
                        </a:tabLst>
                      </a:pPr>
                      <a:r>
                        <a:rPr lang="en-GB" sz="900" spc="-10">
                          <a:effectLst/>
                          <a:latin typeface="FrankfurtGothic"/>
                          <a:ea typeface="Times New Roman" panose="02020603050405020304" pitchFamily="18" charset="0"/>
                          <a:cs typeface="Times New Roman" panose="02020603050405020304" pitchFamily="18" charset="0"/>
                        </a:rPr>
                        <a:t>36.2</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nchor="b">
                    <a:lnL>
                      <a:noFill/>
                    </a:lnL>
                    <a:lnR>
                      <a:noFill/>
                    </a:lnR>
                    <a:lnT>
                      <a:noFill/>
                    </a:lnT>
                    <a:lnB>
                      <a:noFill/>
                    </a:lnB>
                  </a:tcPr>
                </a:tc>
                <a:tc>
                  <a:txBody>
                    <a:bodyPr/>
                    <a:lstStyle/>
                    <a:p>
                      <a:pPr algn="l">
                        <a:lnSpc>
                          <a:spcPts val="1275"/>
                        </a:lnSpc>
                        <a:tabLst>
                          <a:tab pos="161925" algn="l"/>
                          <a:tab pos="234315" algn="l"/>
                          <a:tab pos="306070" algn="l"/>
                          <a:tab pos="431800" algn="dec"/>
                        </a:tabLst>
                      </a:pPr>
                      <a:r>
                        <a:rPr lang="en-GB" sz="900" spc="-10">
                          <a:effectLst/>
                          <a:latin typeface="FrankfurtGothic"/>
                          <a:ea typeface="Times New Roman" panose="02020603050405020304" pitchFamily="18" charset="0"/>
                          <a:cs typeface="Times New Roman" panose="02020603050405020304" pitchFamily="18" charset="0"/>
                        </a:rPr>
                        <a:t>68.8</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nchor="b">
                    <a:lnL>
                      <a:noFill/>
                    </a:lnL>
                    <a:lnR>
                      <a:noFill/>
                    </a:lnR>
                    <a:lnT>
                      <a:noFill/>
                    </a:lnT>
                    <a:lnB>
                      <a:noFill/>
                    </a:lnB>
                  </a:tcPr>
                </a:tc>
                <a:tc>
                  <a:txBody>
                    <a:bodyPr/>
                    <a:lstStyle/>
                    <a:p>
                      <a:pPr algn="l">
                        <a:lnSpc>
                          <a:spcPts val="1275"/>
                        </a:lnSpc>
                        <a:tabLst>
                          <a:tab pos="161925" algn="l"/>
                          <a:tab pos="234315" algn="l"/>
                          <a:tab pos="306070" algn="l"/>
                          <a:tab pos="431800" algn="dec"/>
                        </a:tabLst>
                      </a:pPr>
                      <a:r>
                        <a:rPr lang="en-GB" sz="900" spc="-10">
                          <a:effectLst/>
                          <a:latin typeface="FrankfurtGothic"/>
                          <a:ea typeface="Times New Roman" panose="02020603050405020304" pitchFamily="18" charset="0"/>
                          <a:cs typeface="Times New Roman" panose="02020603050405020304" pitchFamily="18" charset="0"/>
                        </a:rPr>
                        <a:t>78.8</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nchor="b">
                    <a:lnL>
                      <a:noFill/>
                    </a:lnL>
                    <a:lnR>
                      <a:noFill/>
                    </a:lnR>
                    <a:lnT>
                      <a:noFill/>
                    </a:lnT>
                    <a:lnB>
                      <a:noFill/>
                    </a:lnB>
                  </a:tcPr>
                </a:tc>
                <a:extLst>
                  <a:ext uri="{0D108BD9-81ED-4DB2-BD59-A6C34878D82A}">
                    <a16:rowId xmlns:a16="http://schemas.microsoft.com/office/drawing/2014/main" val="3574777532"/>
                  </a:ext>
                </a:extLst>
              </a:tr>
              <a:tr h="180340">
                <a:tc>
                  <a:txBody>
                    <a:bodyPr/>
                    <a:lstStyle/>
                    <a:p>
                      <a:pPr marL="144145" indent="-144145" algn="just">
                        <a:lnSpc>
                          <a:spcPts val="1275"/>
                        </a:lnSpc>
                        <a:tabLst>
                          <a:tab pos="161925" algn="l"/>
                          <a:tab pos="234315" algn="l"/>
                          <a:tab pos="306070" algn="l"/>
                          <a:tab pos="234315" algn="l"/>
                          <a:tab pos="306070" algn="l"/>
                        </a:tabLst>
                      </a:pPr>
                      <a:r>
                        <a:rPr lang="en-GB" sz="900" spc="-10">
                          <a:effectLst/>
                          <a:latin typeface="FrankfurtGothic"/>
                          <a:ea typeface="Times New Roman" panose="02020603050405020304" pitchFamily="18" charset="0"/>
                          <a:cs typeface="Times New Roman" panose="02020603050405020304" pitchFamily="18" charset="0"/>
                        </a:rPr>
                        <a:t>D. Net indirect taxes and subsidies from abroad</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a:noFill/>
                    </a:lnT>
                    <a:lnB>
                      <a:noFill/>
                    </a:lnB>
                  </a:tcPr>
                </a:tc>
                <a:tc>
                  <a:txBody>
                    <a:bodyPr/>
                    <a:lstStyle/>
                    <a:p>
                      <a:pPr algn="l">
                        <a:lnSpc>
                          <a:spcPts val="1275"/>
                        </a:lnSpc>
                        <a:tabLst>
                          <a:tab pos="161925" algn="l"/>
                          <a:tab pos="234315" algn="l"/>
                          <a:tab pos="306070" algn="l"/>
                          <a:tab pos="377825" algn="dec"/>
                        </a:tabLst>
                      </a:pPr>
                      <a:r>
                        <a:rPr lang="en-GB" sz="900" spc="-10">
                          <a:effectLst/>
                          <a:latin typeface="FrankfurtGothic"/>
                          <a:ea typeface="Times New Roman" panose="02020603050405020304" pitchFamily="18" charset="0"/>
                          <a:cs typeface="Times New Roman" panose="02020603050405020304" pitchFamily="18" charset="0"/>
                        </a:rPr>
                        <a:t>3.6</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nchor="b">
                    <a:lnL>
                      <a:noFill/>
                    </a:lnL>
                    <a:lnR>
                      <a:noFill/>
                    </a:lnR>
                    <a:lnT>
                      <a:noFill/>
                    </a:lnT>
                    <a:lnB>
                      <a:noFill/>
                    </a:lnB>
                  </a:tcPr>
                </a:tc>
                <a:tc>
                  <a:txBody>
                    <a:bodyPr/>
                    <a:lstStyle/>
                    <a:p>
                      <a:pPr algn="l">
                        <a:lnSpc>
                          <a:spcPts val="1275"/>
                        </a:lnSpc>
                        <a:tabLst>
                          <a:tab pos="161925" algn="l"/>
                          <a:tab pos="234315" algn="l"/>
                          <a:tab pos="306070" algn="l"/>
                          <a:tab pos="377825" algn="dec"/>
                        </a:tabLst>
                      </a:pPr>
                      <a:r>
                        <a:rPr lang="en-GB" sz="900" spc="-10">
                          <a:effectLst/>
                          <a:latin typeface="FrankfurtGothic"/>
                          <a:ea typeface="Times New Roman" panose="02020603050405020304" pitchFamily="18" charset="0"/>
                          <a:cs typeface="Times New Roman" panose="02020603050405020304" pitchFamily="18" charset="0"/>
                        </a:rPr>
                        <a:t>6.4</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nchor="b">
                    <a:lnL>
                      <a:noFill/>
                    </a:lnL>
                    <a:lnR>
                      <a:noFill/>
                    </a:lnR>
                    <a:lnT>
                      <a:noFill/>
                    </a:lnT>
                    <a:lnB>
                      <a:noFill/>
                    </a:lnB>
                  </a:tcPr>
                </a:tc>
                <a:tc>
                  <a:txBody>
                    <a:bodyPr/>
                    <a:lstStyle/>
                    <a:p>
                      <a:pPr algn="l">
                        <a:lnSpc>
                          <a:spcPts val="1275"/>
                        </a:lnSpc>
                        <a:tabLst>
                          <a:tab pos="161925" algn="l"/>
                          <a:tab pos="234315" algn="l"/>
                          <a:tab pos="306070" algn="l"/>
                          <a:tab pos="431800" algn="dec"/>
                        </a:tabLst>
                      </a:pPr>
                      <a:r>
                        <a:rPr lang="en-GB" sz="900" spc="-10">
                          <a:effectLst/>
                          <a:latin typeface="FrankfurtGothic"/>
                          <a:ea typeface="Times New Roman" panose="02020603050405020304" pitchFamily="18" charset="0"/>
                          <a:cs typeface="Times New Roman" panose="02020603050405020304" pitchFamily="18" charset="0"/>
                        </a:rPr>
                        <a:t>6.5</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nchor="b">
                    <a:lnL>
                      <a:noFill/>
                    </a:lnL>
                    <a:lnR>
                      <a:noFill/>
                    </a:lnR>
                    <a:lnT>
                      <a:noFill/>
                    </a:lnT>
                    <a:lnB>
                      <a:noFill/>
                    </a:lnB>
                  </a:tcPr>
                </a:tc>
                <a:tc>
                  <a:txBody>
                    <a:bodyPr/>
                    <a:lstStyle/>
                    <a:p>
                      <a:pPr algn="l">
                        <a:lnSpc>
                          <a:spcPts val="1275"/>
                        </a:lnSpc>
                        <a:tabLst>
                          <a:tab pos="161925" algn="l"/>
                          <a:tab pos="234315" algn="l"/>
                          <a:tab pos="306070" algn="l"/>
                          <a:tab pos="431800" algn="dec"/>
                        </a:tabLst>
                      </a:pPr>
                      <a:r>
                        <a:rPr lang="en-GB" sz="900" spc="-10">
                          <a:effectLst/>
                          <a:latin typeface="FrankfurtGothic"/>
                          <a:ea typeface="Times New Roman" panose="02020603050405020304" pitchFamily="18" charset="0"/>
                          <a:cs typeface="Times New Roman" panose="02020603050405020304" pitchFamily="18" charset="0"/>
                        </a:rPr>
                        <a:t>4.1</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nchor="b">
                    <a:lnL>
                      <a:noFill/>
                    </a:lnL>
                    <a:lnR>
                      <a:noFill/>
                    </a:lnR>
                    <a:lnT>
                      <a:noFill/>
                    </a:lnT>
                    <a:lnB>
                      <a:noFill/>
                    </a:lnB>
                  </a:tcPr>
                </a:tc>
                <a:tc>
                  <a:txBody>
                    <a:bodyPr/>
                    <a:lstStyle/>
                    <a:p>
                      <a:pPr algn="l">
                        <a:lnSpc>
                          <a:spcPts val="1275"/>
                        </a:lnSpc>
                        <a:tabLst>
                          <a:tab pos="161925" algn="l"/>
                          <a:tab pos="234315" algn="l"/>
                          <a:tab pos="306070" algn="l"/>
                          <a:tab pos="431800" algn="dec"/>
                        </a:tabLst>
                      </a:pPr>
                      <a:r>
                        <a:rPr lang="en-GB" sz="900" spc="-10">
                          <a:effectLst/>
                          <a:latin typeface="FrankfurtGothic"/>
                          <a:ea typeface="Times New Roman" panose="02020603050405020304" pitchFamily="18" charset="0"/>
                          <a:cs typeface="Times New Roman" panose="02020603050405020304" pitchFamily="18" charset="0"/>
                        </a:rPr>
                        <a:t>4.0</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nchor="b">
                    <a:lnL>
                      <a:noFill/>
                    </a:lnL>
                    <a:lnR>
                      <a:noFill/>
                    </a:lnR>
                    <a:lnT>
                      <a:noFill/>
                    </a:lnT>
                    <a:lnB>
                      <a:noFill/>
                    </a:lnB>
                  </a:tcPr>
                </a:tc>
                <a:tc>
                  <a:txBody>
                    <a:bodyPr/>
                    <a:lstStyle/>
                    <a:p>
                      <a:pPr algn="l">
                        <a:lnSpc>
                          <a:spcPts val="1275"/>
                        </a:lnSpc>
                        <a:tabLst>
                          <a:tab pos="161925" algn="l"/>
                          <a:tab pos="234315" algn="l"/>
                          <a:tab pos="306070" algn="l"/>
                          <a:tab pos="431800" algn="dec"/>
                        </a:tabLst>
                      </a:pPr>
                      <a:r>
                        <a:rPr lang="en-GB" sz="900" spc="-10">
                          <a:effectLst/>
                          <a:latin typeface="FrankfurtGothic"/>
                          <a:ea typeface="Times New Roman" panose="02020603050405020304" pitchFamily="18" charset="0"/>
                          <a:cs typeface="Times New Roman" panose="02020603050405020304" pitchFamily="18" charset="0"/>
                        </a:rPr>
                        <a:t>3.3</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nchor="b">
                    <a:lnL>
                      <a:noFill/>
                    </a:lnL>
                    <a:lnR>
                      <a:noFill/>
                    </a:lnR>
                    <a:lnT>
                      <a:noFill/>
                    </a:lnT>
                    <a:lnB>
                      <a:noFill/>
                    </a:lnB>
                  </a:tcPr>
                </a:tc>
                <a:extLst>
                  <a:ext uri="{0D108BD9-81ED-4DB2-BD59-A6C34878D82A}">
                    <a16:rowId xmlns:a16="http://schemas.microsoft.com/office/drawing/2014/main" val="3058017283"/>
                  </a:ext>
                </a:extLst>
              </a:tr>
              <a:tr h="180340">
                <a:tc>
                  <a:txBody>
                    <a:bodyPr/>
                    <a:lstStyle/>
                    <a:p>
                      <a:pPr marL="144145" indent="-144145" algn="just">
                        <a:lnSpc>
                          <a:spcPts val="1275"/>
                        </a:lnSpc>
                        <a:tabLst>
                          <a:tab pos="161925" algn="l"/>
                          <a:tab pos="234315" algn="l"/>
                          <a:tab pos="306070" algn="l"/>
                          <a:tab pos="234315" algn="l"/>
                          <a:tab pos="306070" algn="l"/>
                        </a:tabLst>
                      </a:pPr>
                      <a:r>
                        <a:rPr lang="en-GB" sz="900" spc="-10">
                          <a:effectLst/>
                          <a:latin typeface="FrankfurtGothic"/>
                          <a:ea typeface="Times New Roman" panose="02020603050405020304" pitchFamily="18" charset="0"/>
                          <a:cs typeface="Times New Roman" panose="02020603050405020304" pitchFamily="18" charset="0"/>
                        </a:rPr>
                        <a:t>E. 	Gross national product, GNP (A+B+C+D)</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a:noFill/>
                    </a:lnT>
                    <a:lnB>
                      <a:noFill/>
                    </a:lnB>
                  </a:tcPr>
                </a:tc>
                <a:tc>
                  <a:txBody>
                    <a:bodyPr/>
                    <a:lstStyle/>
                    <a:p>
                      <a:pPr algn="l">
                        <a:lnSpc>
                          <a:spcPts val="1275"/>
                        </a:lnSpc>
                        <a:tabLst>
                          <a:tab pos="161925" algn="l"/>
                          <a:tab pos="234315" algn="l"/>
                          <a:tab pos="306070" algn="l"/>
                          <a:tab pos="377825" algn="dec"/>
                        </a:tabLst>
                      </a:pPr>
                      <a:r>
                        <a:rPr lang="en-GB" sz="900" spc="-10">
                          <a:effectLst/>
                          <a:latin typeface="FrankfurtGothic"/>
                          <a:ea typeface="Times New Roman" panose="02020603050405020304" pitchFamily="18" charset="0"/>
                          <a:cs typeface="Times New Roman" panose="02020603050405020304" pitchFamily="18" charset="0"/>
                        </a:rPr>
                        <a:t>398.1</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nchor="b">
                    <a:lnL>
                      <a:noFill/>
                    </a:lnL>
                    <a:lnR>
                      <a:noFill/>
                    </a:lnR>
                    <a:lnT>
                      <a:noFill/>
                    </a:lnT>
                    <a:lnB>
                      <a:noFill/>
                    </a:lnB>
                  </a:tcPr>
                </a:tc>
                <a:tc>
                  <a:txBody>
                    <a:bodyPr/>
                    <a:lstStyle/>
                    <a:p>
                      <a:pPr algn="l">
                        <a:lnSpc>
                          <a:spcPts val="1275"/>
                        </a:lnSpc>
                        <a:tabLst>
                          <a:tab pos="161925" algn="l"/>
                          <a:tab pos="234315" algn="l"/>
                          <a:tab pos="306070" algn="l"/>
                          <a:tab pos="377825" algn="dec"/>
                        </a:tabLst>
                      </a:pPr>
                      <a:r>
                        <a:rPr lang="en-GB" sz="900" spc="-10">
                          <a:effectLst/>
                          <a:latin typeface="FrankfurtGothic"/>
                          <a:ea typeface="Times New Roman" panose="02020603050405020304" pitchFamily="18" charset="0"/>
                          <a:cs typeface="Times New Roman" panose="02020603050405020304" pitchFamily="18" charset="0"/>
                        </a:rPr>
                        <a:t>830.5</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nchor="b">
                    <a:lnL>
                      <a:noFill/>
                    </a:lnL>
                    <a:lnR>
                      <a:noFill/>
                    </a:lnR>
                    <a:lnT>
                      <a:noFill/>
                    </a:lnT>
                    <a:lnB>
                      <a:noFill/>
                    </a:lnB>
                  </a:tcPr>
                </a:tc>
                <a:tc>
                  <a:txBody>
                    <a:bodyPr/>
                    <a:lstStyle/>
                    <a:p>
                      <a:pPr algn="l">
                        <a:lnSpc>
                          <a:spcPts val="1275"/>
                        </a:lnSpc>
                        <a:tabLst>
                          <a:tab pos="161925" algn="l"/>
                          <a:tab pos="234315" algn="l"/>
                          <a:tab pos="306070" algn="l"/>
                          <a:tab pos="431800" algn="dec"/>
                        </a:tabLst>
                      </a:pPr>
                      <a:r>
                        <a:rPr lang="en-GB" sz="900" spc="-10">
                          <a:effectLst/>
                          <a:latin typeface="FrankfurtGothic"/>
                          <a:ea typeface="Times New Roman" panose="02020603050405020304" pitchFamily="18" charset="0"/>
                          <a:cs typeface="Times New Roman" panose="02020603050405020304" pitchFamily="18" charset="0"/>
                        </a:rPr>
                        <a:t>1296.7</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nchor="b">
                    <a:lnL>
                      <a:noFill/>
                    </a:lnL>
                    <a:lnR>
                      <a:noFill/>
                    </a:lnR>
                    <a:lnT>
                      <a:noFill/>
                    </a:lnT>
                    <a:lnB>
                      <a:noFill/>
                    </a:lnB>
                  </a:tcPr>
                </a:tc>
                <a:tc>
                  <a:txBody>
                    <a:bodyPr/>
                    <a:lstStyle/>
                    <a:p>
                      <a:pPr algn="l">
                        <a:lnSpc>
                          <a:spcPts val="1275"/>
                        </a:lnSpc>
                        <a:tabLst>
                          <a:tab pos="161925" algn="l"/>
                          <a:tab pos="234315" algn="l"/>
                          <a:tab pos="306070" algn="l"/>
                          <a:tab pos="431800" algn="dec"/>
                        </a:tabLst>
                      </a:pPr>
                      <a:r>
                        <a:rPr lang="en-GB" sz="900" spc="-10">
                          <a:effectLst/>
                          <a:latin typeface="FrankfurtGothic"/>
                          <a:ea typeface="Times New Roman" panose="02020603050405020304" pitchFamily="18" charset="0"/>
                          <a:cs typeface="Times New Roman" panose="02020603050405020304" pitchFamily="18" charset="0"/>
                        </a:rPr>
                        <a:t>1840.5</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nchor="b">
                    <a:lnL>
                      <a:noFill/>
                    </a:lnL>
                    <a:lnR>
                      <a:noFill/>
                    </a:lnR>
                    <a:lnT>
                      <a:noFill/>
                    </a:lnT>
                    <a:lnB>
                      <a:noFill/>
                    </a:lnB>
                  </a:tcPr>
                </a:tc>
                <a:tc>
                  <a:txBody>
                    <a:bodyPr/>
                    <a:lstStyle/>
                    <a:p>
                      <a:pPr algn="l">
                        <a:lnSpc>
                          <a:spcPts val="1275"/>
                        </a:lnSpc>
                        <a:tabLst>
                          <a:tab pos="161925" algn="l"/>
                          <a:tab pos="234315" algn="l"/>
                          <a:tab pos="306070" algn="l"/>
                          <a:tab pos="431800" algn="dec"/>
                        </a:tabLst>
                      </a:pPr>
                      <a:r>
                        <a:rPr lang="en-GB" sz="900" spc="-10">
                          <a:effectLst/>
                          <a:latin typeface="FrankfurtGothic"/>
                          <a:ea typeface="Times New Roman" panose="02020603050405020304" pitchFamily="18" charset="0"/>
                          <a:cs typeface="Times New Roman" panose="02020603050405020304" pitchFamily="18" charset="0"/>
                        </a:rPr>
                        <a:t>2098.9</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nchor="b">
                    <a:lnL>
                      <a:noFill/>
                    </a:lnL>
                    <a:lnR>
                      <a:noFill/>
                    </a:lnR>
                    <a:lnT>
                      <a:noFill/>
                    </a:lnT>
                    <a:lnB>
                      <a:noFill/>
                    </a:lnB>
                  </a:tcPr>
                </a:tc>
                <a:tc>
                  <a:txBody>
                    <a:bodyPr/>
                    <a:lstStyle/>
                    <a:p>
                      <a:pPr algn="l">
                        <a:lnSpc>
                          <a:spcPts val="1275"/>
                        </a:lnSpc>
                        <a:tabLst>
                          <a:tab pos="161925" algn="l"/>
                          <a:tab pos="234315" algn="l"/>
                          <a:tab pos="306070" algn="l"/>
                          <a:tab pos="431800" algn="dec"/>
                        </a:tabLst>
                      </a:pPr>
                      <a:r>
                        <a:rPr lang="en-GB" sz="900" spc="-10">
                          <a:effectLst/>
                          <a:latin typeface="FrankfurtGothic"/>
                          <a:ea typeface="Times New Roman" panose="02020603050405020304" pitchFamily="18" charset="0"/>
                          <a:cs typeface="Times New Roman" panose="02020603050405020304" pitchFamily="18" charset="0"/>
                        </a:rPr>
                        <a:t>2404.0</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nchor="b">
                    <a:lnL>
                      <a:noFill/>
                    </a:lnL>
                    <a:lnR>
                      <a:noFill/>
                    </a:lnR>
                    <a:lnT>
                      <a:noFill/>
                    </a:lnT>
                    <a:lnB>
                      <a:noFill/>
                    </a:lnB>
                  </a:tcPr>
                </a:tc>
                <a:extLst>
                  <a:ext uri="{0D108BD9-81ED-4DB2-BD59-A6C34878D82A}">
                    <a16:rowId xmlns:a16="http://schemas.microsoft.com/office/drawing/2014/main" val="2333447819"/>
                  </a:ext>
                </a:extLst>
              </a:tr>
              <a:tr h="267970">
                <a:tc>
                  <a:txBody>
                    <a:bodyPr/>
                    <a:lstStyle/>
                    <a:p>
                      <a:pPr marL="144145" indent="-144145" algn="just">
                        <a:lnSpc>
                          <a:spcPts val="1275"/>
                        </a:lnSpc>
                        <a:tabLst>
                          <a:tab pos="161925" algn="l"/>
                          <a:tab pos="234315" algn="l"/>
                          <a:tab pos="306070" algn="l"/>
                          <a:tab pos="234315" algn="l"/>
                          <a:tab pos="306070" algn="l"/>
                        </a:tabLst>
                      </a:pPr>
                      <a:r>
                        <a:rPr lang="en-GB" sz="900" spc="-10">
                          <a:effectLst/>
                          <a:latin typeface="FrankfurtGothic"/>
                          <a:ea typeface="Times New Roman" panose="02020603050405020304" pitchFamily="18" charset="0"/>
                          <a:cs typeface="Times New Roman" panose="02020603050405020304" pitchFamily="18" charset="0"/>
                        </a:rPr>
                        <a:t>F. 	Net transfers from abroad</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a:noFill/>
                    </a:lnT>
                    <a:lnB>
                      <a:noFill/>
                    </a:lnB>
                  </a:tcPr>
                </a:tc>
                <a:tc>
                  <a:txBody>
                    <a:bodyPr/>
                    <a:lstStyle/>
                    <a:p>
                      <a:pPr algn="l">
                        <a:lnSpc>
                          <a:spcPts val="1275"/>
                        </a:lnSpc>
                        <a:tabLst>
                          <a:tab pos="161925" algn="l"/>
                          <a:tab pos="234315" algn="l"/>
                          <a:tab pos="306070" algn="l"/>
                          <a:tab pos="377825" algn="dec"/>
                        </a:tabLst>
                      </a:pPr>
                      <a:r>
                        <a:rPr lang="en-GB" sz="900" spc="-10">
                          <a:effectLst/>
                          <a:latin typeface="FrankfurtGothic"/>
                          <a:ea typeface="Times New Roman" panose="02020603050405020304" pitchFamily="18" charset="0"/>
                          <a:cs typeface="Times New Roman" panose="02020603050405020304" pitchFamily="18" charset="0"/>
                        </a:rPr>
                        <a:t>-8.5</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nchor="b">
                    <a:lnL>
                      <a:noFill/>
                    </a:lnL>
                    <a:lnR>
                      <a:noFill/>
                    </a:lnR>
                    <a:lnT>
                      <a:noFill/>
                    </a:lnT>
                    <a:lnB>
                      <a:noFill/>
                    </a:lnB>
                  </a:tcPr>
                </a:tc>
                <a:tc>
                  <a:txBody>
                    <a:bodyPr/>
                    <a:lstStyle/>
                    <a:p>
                      <a:pPr algn="l">
                        <a:lnSpc>
                          <a:spcPts val="1275"/>
                        </a:lnSpc>
                        <a:tabLst>
                          <a:tab pos="161925" algn="l"/>
                          <a:tab pos="234315" algn="l"/>
                          <a:tab pos="306070" algn="l"/>
                          <a:tab pos="377825" algn="dec"/>
                        </a:tabLst>
                      </a:pPr>
                      <a:r>
                        <a:rPr lang="en-GB" sz="900" spc="-10">
                          <a:effectLst/>
                          <a:latin typeface="FrankfurtGothic"/>
                          <a:ea typeface="Times New Roman" panose="02020603050405020304" pitchFamily="18" charset="0"/>
                          <a:cs typeface="Times New Roman" panose="02020603050405020304" pitchFamily="18" charset="0"/>
                        </a:rPr>
                        <a:t>-16.7</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nchor="b">
                    <a:lnL>
                      <a:noFill/>
                    </a:lnL>
                    <a:lnR>
                      <a:noFill/>
                    </a:lnR>
                    <a:lnT>
                      <a:noFill/>
                    </a:lnT>
                    <a:lnB>
                      <a:noFill/>
                    </a:lnB>
                  </a:tcPr>
                </a:tc>
                <a:tc>
                  <a:txBody>
                    <a:bodyPr/>
                    <a:lstStyle/>
                    <a:p>
                      <a:pPr algn="l">
                        <a:lnSpc>
                          <a:spcPts val="1275"/>
                        </a:lnSpc>
                        <a:tabLst>
                          <a:tab pos="161925" algn="l"/>
                          <a:tab pos="234315" algn="l"/>
                          <a:tab pos="306070" algn="l"/>
                          <a:tab pos="431800" algn="dec"/>
                        </a:tabLst>
                      </a:pPr>
                      <a:r>
                        <a:rPr lang="en-GB" sz="900" spc="-10">
                          <a:effectLst/>
                          <a:latin typeface="FrankfurtGothic"/>
                          <a:ea typeface="Times New Roman" panose="02020603050405020304" pitchFamily="18" charset="0"/>
                          <a:cs typeface="Times New Roman" panose="02020603050405020304" pitchFamily="18" charset="0"/>
                        </a:rPr>
                        <a:t>-37.0</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nchor="b">
                    <a:lnL>
                      <a:noFill/>
                    </a:lnL>
                    <a:lnR>
                      <a:noFill/>
                    </a:lnR>
                    <a:lnT>
                      <a:noFill/>
                    </a:lnT>
                    <a:lnB>
                      <a:noFill/>
                    </a:lnB>
                  </a:tcPr>
                </a:tc>
                <a:tc>
                  <a:txBody>
                    <a:bodyPr/>
                    <a:lstStyle/>
                    <a:p>
                      <a:pPr algn="l">
                        <a:lnSpc>
                          <a:spcPts val="1275"/>
                        </a:lnSpc>
                        <a:tabLst>
                          <a:tab pos="161925" algn="l"/>
                          <a:tab pos="234315" algn="l"/>
                          <a:tab pos="306070" algn="l"/>
                          <a:tab pos="431800" algn="dec"/>
                        </a:tabLst>
                      </a:pPr>
                      <a:r>
                        <a:rPr lang="en-GB" sz="900" spc="-10">
                          <a:effectLst/>
                          <a:latin typeface="FrankfurtGothic"/>
                          <a:ea typeface="Times New Roman" panose="02020603050405020304" pitchFamily="18" charset="0"/>
                          <a:cs typeface="Times New Roman" panose="02020603050405020304" pitchFamily="18" charset="0"/>
                        </a:rPr>
                        <a:t>-36.6</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nchor="b">
                    <a:lnL>
                      <a:noFill/>
                    </a:lnL>
                    <a:lnR>
                      <a:noFill/>
                    </a:lnR>
                    <a:lnT>
                      <a:noFill/>
                    </a:lnT>
                    <a:lnB>
                      <a:noFill/>
                    </a:lnB>
                  </a:tcPr>
                </a:tc>
                <a:tc>
                  <a:txBody>
                    <a:bodyPr/>
                    <a:lstStyle/>
                    <a:p>
                      <a:pPr algn="l">
                        <a:lnSpc>
                          <a:spcPts val="1275"/>
                        </a:lnSpc>
                        <a:tabLst>
                          <a:tab pos="161925" algn="l"/>
                          <a:tab pos="234315" algn="l"/>
                          <a:tab pos="306070" algn="l"/>
                          <a:tab pos="431800" algn="dec"/>
                        </a:tabLst>
                      </a:pPr>
                      <a:r>
                        <a:rPr lang="en-GB" sz="900" spc="-10">
                          <a:effectLst/>
                          <a:latin typeface="FrankfurtGothic"/>
                          <a:ea typeface="Times New Roman" panose="02020603050405020304" pitchFamily="18" charset="0"/>
                          <a:cs typeface="Times New Roman" panose="02020603050405020304" pitchFamily="18" charset="0"/>
                        </a:rPr>
                        <a:t>-32.8</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nchor="b">
                    <a:lnL>
                      <a:noFill/>
                    </a:lnL>
                    <a:lnR>
                      <a:noFill/>
                    </a:lnR>
                    <a:lnT>
                      <a:noFill/>
                    </a:lnT>
                    <a:lnB>
                      <a:noFill/>
                    </a:lnB>
                  </a:tcPr>
                </a:tc>
                <a:tc>
                  <a:txBody>
                    <a:bodyPr/>
                    <a:lstStyle/>
                    <a:p>
                      <a:pPr algn="l">
                        <a:lnSpc>
                          <a:spcPts val="1275"/>
                        </a:lnSpc>
                        <a:tabLst>
                          <a:tab pos="161925" algn="l"/>
                          <a:tab pos="234315" algn="l"/>
                          <a:tab pos="306070" algn="l"/>
                          <a:tab pos="431800" algn="dec"/>
                        </a:tabLst>
                      </a:pPr>
                      <a:r>
                        <a:rPr lang="en-GB" sz="900" spc="-10">
                          <a:effectLst/>
                          <a:latin typeface="FrankfurtGothic"/>
                          <a:ea typeface="Times New Roman" panose="02020603050405020304" pitchFamily="18" charset="0"/>
                          <a:cs typeface="Times New Roman" panose="02020603050405020304" pitchFamily="18" charset="0"/>
                        </a:rPr>
                        <a:t>-33.8</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nchor="b">
                    <a:lnL>
                      <a:noFill/>
                    </a:lnL>
                    <a:lnR>
                      <a:noFill/>
                    </a:lnR>
                    <a:lnT>
                      <a:noFill/>
                    </a:lnT>
                    <a:lnB>
                      <a:noFill/>
                    </a:lnB>
                  </a:tcPr>
                </a:tc>
                <a:extLst>
                  <a:ext uri="{0D108BD9-81ED-4DB2-BD59-A6C34878D82A}">
                    <a16:rowId xmlns:a16="http://schemas.microsoft.com/office/drawing/2014/main" val="1566908202"/>
                  </a:ext>
                </a:extLst>
              </a:tr>
              <a:tr h="180340">
                <a:tc>
                  <a:txBody>
                    <a:bodyPr/>
                    <a:lstStyle/>
                    <a:p>
                      <a:pPr marL="144145" indent="-144145" algn="just">
                        <a:lnSpc>
                          <a:spcPts val="1275"/>
                        </a:lnSpc>
                        <a:tabLst>
                          <a:tab pos="161925" algn="l"/>
                          <a:tab pos="234315" algn="l"/>
                          <a:tab pos="306070" algn="l"/>
                          <a:tab pos="234315" algn="l"/>
                          <a:tab pos="306070" algn="l"/>
                        </a:tabLst>
                      </a:pPr>
                      <a:r>
                        <a:rPr lang="en-GB" sz="900" spc="-10">
                          <a:effectLst/>
                          <a:latin typeface="FrankfurtGothic"/>
                          <a:ea typeface="Times New Roman" panose="02020603050405020304" pitchFamily="18" charset="0"/>
                          <a:cs typeface="Times New Roman" panose="02020603050405020304" pitchFamily="18" charset="0"/>
                        </a:rPr>
                        <a:t>G. Gross disposable national income, GNI</a:t>
                      </a:r>
                      <a:r>
                        <a:rPr lang="en-GB" sz="900" spc="-10" baseline="-25000">
                          <a:effectLst/>
                          <a:latin typeface="FrankfurtGothic"/>
                          <a:ea typeface="Times New Roman" panose="02020603050405020304" pitchFamily="18" charset="0"/>
                          <a:cs typeface="Times New Roman" panose="02020603050405020304" pitchFamily="18" charset="0"/>
                        </a:rPr>
                        <a:t>disp</a:t>
                      </a:r>
                      <a:r>
                        <a:rPr lang="en-GB" sz="900" spc="-10">
                          <a:effectLst/>
                          <a:latin typeface="FrankfurtGothic"/>
                          <a:ea typeface="Times New Roman" panose="02020603050405020304" pitchFamily="18" charset="0"/>
                          <a:cs typeface="Times New Roman" panose="02020603050405020304" pitchFamily="18" charset="0"/>
                        </a:rPr>
                        <a:t> (E+F)</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36195">
                    <a:lnL>
                      <a:noFill/>
                    </a:lnL>
                    <a:lnR>
                      <a:noFill/>
                    </a:lnR>
                    <a:lnT>
                      <a:noFill/>
                    </a:lnT>
                    <a:lnB w="12700" cap="flat" cmpd="sng" algn="ctr">
                      <a:solidFill>
                        <a:srgbClr val="7F9C90"/>
                      </a:solidFill>
                      <a:prstDash val="solid"/>
                      <a:round/>
                      <a:headEnd type="none" w="med" len="med"/>
                      <a:tailEnd type="none" w="med" len="med"/>
                    </a:lnB>
                  </a:tcPr>
                </a:tc>
                <a:tc>
                  <a:txBody>
                    <a:bodyPr/>
                    <a:lstStyle/>
                    <a:p>
                      <a:pPr algn="l">
                        <a:lnSpc>
                          <a:spcPts val="1275"/>
                        </a:lnSpc>
                        <a:tabLst>
                          <a:tab pos="161925" algn="l"/>
                          <a:tab pos="234315" algn="l"/>
                          <a:tab pos="306070" algn="l"/>
                          <a:tab pos="377825" algn="dec"/>
                        </a:tabLst>
                      </a:pPr>
                      <a:r>
                        <a:rPr lang="en-GB" sz="900" spc="-10">
                          <a:effectLst/>
                          <a:latin typeface="FrankfurtGothic"/>
                          <a:ea typeface="Times New Roman" panose="02020603050405020304" pitchFamily="18" charset="0"/>
                          <a:cs typeface="Times New Roman" panose="02020603050405020304" pitchFamily="18" charset="0"/>
                        </a:rPr>
                        <a:t>389.6</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36195" anchor="b">
                    <a:lnL>
                      <a:noFill/>
                    </a:lnL>
                    <a:lnR>
                      <a:noFill/>
                    </a:lnR>
                    <a:lnT>
                      <a:noFill/>
                    </a:lnT>
                    <a:lnB w="12700" cap="flat" cmpd="sng" algn="ctr">
                      <a:solidFill>
                        <a:srgbClr val="7F9C90"/>
                      </a:solidFill>
                      <a:prstDash val="solid"/>
                      <a:round/>
                      <a:headEnd type="none" w="med" len="med"/>
                      <a:tailEnd type="none" w="med" len="med"/>
                    </a:lnB>
                  </a:tcPr>
                </a:tc>
                <a:tc>
                  <a:txBody>
                    <a:bodyPr/>
                    <a:lstStyle/>
                    <a:p>
                      <a:pPr algn="l">
                        <a:lnSpc>
                          <a:spcPts val="1275"/>
                        </a:lnSpc>
                        <a:tabLst>
                          <a:tab pos="161925" algn="l"/>
                          <a:tab pos="234315" algn="l"/>
                          <a:tab pos="306070" algn="l"/>
                          <a:tab pos="377825" algn="dec"/>
                        </a:tabLst>
                      </a:pPr>
                      <a:r>
                        <a:rPr lang="en-GB" sz="900" spc="-10">
                          <a:effectLst/>
                          <a:latin typeface="FrankfurtGothic"/>
                          <a:ea typeface="Times New Roman" panose="02020603050405020304" pitchFamily="18" charset="0"/>
                          <a:cs typeface="Times New Roman" panose="02020603050405020304" pitchFamily="18" charset="0"/>
                        </a:rPr>
                        <a:t>813.8</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36195" anchor="b">
                    <a:lnL>
                      <a:noFill/>
                    </a:lnL>
                    <a:lnR>
                      <a:noFill/>
                    </a:lnR>
                    <a:lnT>
                      <a:noFill/>
                    </a:lnT>
                    <a:lnB w="12700" cap="flat" cmpd="sng" algn="ctr">
                      <a:solidFill>
                        <a:srgbClr val="7F9C90"/>
                      </a:solidFill>
                      <a:prstDash val="solid"/>
                      <a:round/>
                      <a:headEnd type="none" w="med" len="med"/>
                      <a:tailEnd type="none" w="med" len="med"/>
                    </a:lnB>
                  </a:tcPr>
                </a:tc>
                <a:tc>
                  <a:txBody>
                    <a:bodyPr/>
                    <a:lstStyle/>
                    <a:p>
                      <a:pPr algn="l">
                        <a:lnSpc>
                          <a:spcPts val="1275"/>
                        </a:lnSpc>
                        <a:tabLst>
                          <a:tab pos="161925" algn="l"/>
                          <a:tab pos="234315" algn="l"/>
                          <a:tab pos="306070" algn="l"/>
                          <a:tab pos="431800" algn="dec"/>
                        </a:tabLst>
                      </a:pPr>
                      <a:r>
                        <a:rPr lang="en-GB" sz="900" spc="-10">
                          <a:effectLst/>
                          <a:latin typeface="FrankfurtGothic"/>
                          <a:ea typeface="Times New Roman" panose="02020603050405020304" pitchFamily="18" charset="0"/>
                          <a:cs typeface="Times New Roman" panose="02020603050405020304" pitchFamily="18" charset="0"/>
                        </a:rPr>
                        <a:t>1259.7</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36195" anchor="b">
                    <a:lnL>
                      <a:noFill/>
                    </a:lnL>
                    <a:lnR>
                      <a:noFill/>
                    </a:lnR>
                    <a:lnT>
                      <a:noFill/>
                    </a:lnT>
                    <a:lnB w="12700" cap="flat" cmpd="sng" algn="ctr">
                      <a:solidFill>
                        <a:srgbClr val="7F9C90"/>
                      </a:solidFill>
                      <a:prstDash val="solid"/>
                      <a:round/>
                      <a:headEnd type="none" w="med" len="med"/>
                      <a:tailEnd type="none" w="med" len="med"/>
                    </a:lnB>
                  </a:tcPr>
                </a:tc>
                <a:tc>
                  <a:txBody>
                    <a:bodyPr/>
                    <a:lstStyle/>
                    <a:p>
                      <a:pPr algn="l">
                        <a:lnSpc>
                          <a:spcPts val="1275"/>
                        </a:lnSpc>
                        <a:tabLst>
                          <a:tab pos="161925" algn="l"/>
                          <a:tab pos="234315" algn="l"/>
                          <a:tab pos="306070" algn="l"/>
                          <a:tab pos="431800" algn="dec"/>
                        </a:tabLst>
                      </a:pPr>
                      <a:r>
                        <a:rPr lang="en-GB" sz="900" spc="-10">
                          <a:effectLst/>
                          <a:latin typeface="FrankfurtGothic"/>
                          <a:ea typeface="Times New Roman" panose="02020603050405020304" pitchFamily="18" charset="0"/>
                          <a:cs typeface="Times New Roman" panose="02020603050405020304" pitchFamily="18" charset="0"/>
                        </a:rPr>
                        <a:t>1804.0</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36195" anchor="b">
                    <a:lnL>
                      <a:noFill/>
                    </a:lnL>
                    <a:lnR>
                      <a:noFill/>
                    </a:lnR>
                    <a:lnT>
                      <a:noFill/>
                    </a:lnT>
                    <a:lnB w="12700" cap="flat" cmpd="sng" algn="ctr">
                      <a:solidFill>
                        <a:srgbClr val="7F9C90"/>
                      </a:solidFill>
                      <a:prstDash val="solid"/>
                      <a:round/>
                      <a:headEnd type="none" w="med" len="med"/>
                      <a:tailEnd type="none" w="med" len="med"/>
                    </a:lnB>
                  </a:tcPr>
                </a:tc>
                <a:tc>
                  <a:txBody>
                    <a:bodyPr/>
                    <a:lstStyle/>
                    <a:p>
                      <a:pPr algn="l">
                        <a:lnSpc>
                          <a:spcPts val="1275"/>
                        </a:lnSpc>
                        <a:tabLst>
                          <a:tab pos="161925" algn="l"/>
                          <a:tab pos="234315" algn="l"/>
                          <a:tab pos="306070" algn="l"/>
                          <a:tab pos="431800" algn="dec"/>
                        </a:tabLst>
                      </a:pPr>
                      <a:r>
                        <a:rPr lang="en-GB" sz="900" spc="-10">
                          <a:effectLst/>
                          <a:latin typeface="FrankfurtGothic"/>
                          <a:ea typeface="Times New Roman" panose="02020603050405020304" pitchFamily="18" charset="0"/>
                          <a:cs typeface="Times New Roman" panose="02020603050405020304" pitchFamily="18" charset="0"/>
                        </a:rPr>
                        <a:t>2066.0</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36195" anchor="b">
                    <a:lnL>
                      <a:noFill/>
                    </a:lnL>
                    <a:lnR>
                      <a:noFill/>
                    </a:lnR>
                    <a:lnT>
                      <a:noFill/>
                    </a:lnT>
                    <a:lnB w="12700" cap="flat" cmpd="sng" algn="ctr">
                      <a:solidFill>
                        <a:srgbClr val="7F9C90"/>
                      </a:solidFill>
                      <a:prstDash val="solid"/>
                      <a:round/>
                      <a:headEnd type="none" w="med" len="med"/>
                      <a:tailEnd type="none" w="med" len="med"/>
                    </a:lnB>
                  </a:tcPr>
                </a:tc>
                <a:tc>
                  <a:txBody>
                    <a:bodyPr/>
                    <a:lstStyle/>
                    <a:p>
                      <a:pPr algn="l">
                        <a:lnSpc>
                          <a:spcPts val="1275"/>
                        </a:lnSpc>
                        <a:tabLst>
                          <a:tab pos="161925" algn="l"/>
                          <a:tab pos="234315" algn="l"/>
                          <a:tab pos="306070" algn="l"/>
                          <a:tab pos="431800" algn="dec"/>
                        </a:tabLst>
                      </a:pPr>
                      <a:r>
                        <a:rPr lang="en-GB" sz="900" spc="-10" dirty="0">
                          <a:effectLst/>
                          <a:latin typeface="FrankfurtGothic"/>
                          <a:ea typeface="Times New Roman" panose="02020603050405020304" pitchFamily="18" charset="0"/>
                          <a:cs typeface="Times New Roman" panose="02020603050405020304" pitchFamily="18" charset="0"/>
                        </a:rPr>
                        <a:t>2370.2</a:t>
                      </a:r>
                      <a:endParaRPr lang="da-DK" sz="900" spc="-10" dirty="0">
                        <a:effectLst/>
                        <a:latin typeface="FrankfurtGothic"/>
                        <a:ea typeface="Times New Roman" panose="02020603050405020304" pitchFamily="18" charset="0"/>
                        <a:cs typeface="Times New Roman" panose="02020603050405020304" pitchFamily="18" charset="0"/>
                      </a:endParaRPr>
                    </a:p>
                  </a:txBody>
                  <a:tcPr marL="36195" marR="36195" marT="0" marB="36195" anchor="b">
                    <a:lnL>
                      <a:noFill/>
                    </a:lnL>
                    <a:lnR>
                      <a:noFill/>
                    </a:lnR>
                    <a:lnT>
                      <a:noFill/>
                    </a:lnT>
                    <a:lnB w="12700" cap="flat" cmpd="sng" algn="ctr">
                      <a:solidFill>
                        <a:srgbClr val="7F9C90"/>
                      </a:solidFill>
                      <a:prstDash val="solid"/>
                      <a:round/>
                      <a:headEnd type="none" w="med" len="med"/>
                      <a:tailEnd type="none" w="med" len="med"/>
                    </a:lnB>
                  </a:tcPr>
                </a:tc>
                <a:extLst>
                  <a:ext uri="{0D108BD9-81ED-4DB2-BD59-A6C34878D82A}">
                    <a16:rowId xmlns:a16="http://schemas.microsoft.com/office/drawing/2014/main" val="960716319"/>
                  </a:ext>
                </a:extLst>
              </a:tr>
            </a:tbl>
          </a:graphicData>
        </a:graphic>
      </p:graphicFrame>
      <p:sp>
        <p:nvSpPr>
          <p:cNvPr id="18" name="Tekstfelt 17">
            <a:extLst>
              <a:ext uri="{FF2B5EF4-FFF2-40B4-BE49-F238E27FC236}">
                <a16:creationId xmlns:a16="http://schemas.microsoft.com/office/drawing/2014/main" id="{AAC0F970-9E26-4777-871A-9C02CD3B12D3}"/>
              </a:ext>
            </a:extLst>
          </p:cNvPr>
          <p:cNvSpPr txBox="1"/>
          <p:nvPr/>
        </p:nvSpPr>
        <p:spPr>
          <a:xfrm>
            <a:off x="3671047" y="1796091"/>
            <a:ext cx="6094206" cy="246221"/>
          </a:xfrm>
          <a:prstGeom prst="rect">
            <a:avLst/>
          </a:prstGeom>
          <a:noFill/>
        </p:spPr>
        <p:txBody>
          <a:bodyPr wrap="square">
            <a:spAutoFit/>
          </a:bodyPr>
          <a:lstStyle/>
          <a:p>
            <a:r>
              <a:rPr lang="en-GB" sz="1000" spc="-10" dirty="0">
                <a:effectLst/>
                <a:latin typeface="Times New Roman" panose="02020603050405020304" pitchFamily="18" charset="0"/>
                <a:ea typeface="Times New Roman" panose="02020603050405020304" pitchFamily="18" charset="0"/>
                <a:cs typeface="Times New Roman" panose="02020603050405020304" pitchFamily="18" charset="0"/>
              </a:rPr>
              <a:t>Table 2.1: GDP and other income terms, 1980-2019 (billions of DKK, current prices)</a:t>
            </a:r>
            <a:endParaRPr lang="da-DK" sz="1000" dirty="0">
              <a:latin typeface="Times New Roman" panose="02020603050405020304" pitchFamily="18" charset="0"/>
              <a:cs typeface="Times New Roman" panose="02020603050405020304" pitchFamily="18" charset="0"/>
            </a:endParaRPr>
          </a:p>
        </p:txBody>
      </p:sp>
      <p:sp>
        <p:nvSpPr>
          <p:cNvPr id="20" name="Tekstfelt 19">
            <a:extLst>
              <a:ext uri="{FF2B5EF4-FFF2-40B4-BE49-F238E27FC236}">
                <a16:creationId xmlns:a16="http://schemas.microsoft.com/office/drawing/2014/main" id="{C9BADBF4-76C1-4DD4-BA56-2724BAA29D17}"/>
              </a:ext>
            </a:extLst>
          </p:cNvPr>
          <p:cNvSpPr txBox="1"/>
          <p:nvPr/>
        </p:nvSpPr>
        <p:spPr>
          <a:xfrm>
            <a:off x="3757613" y="4866785"/>
            <a:ext cx="6094206" cy="276999"/>
          </a:xfrm>
          <a:prstGeom prst="rect">
            <a:avLst/>
          </a:prstGeom>
          <a:noFill/>
        </p:spPr>
        <p:txBody>
          <a:bodyPr wrap="square">
            <a:spAutoFit/>
          </a:bodyPr>
          <a:lstStyle/>
          <a:p>
            <a:r>
              <a:rPr lang="en-GB" sz="1200" spc="-10" dirty="0">
                <a:effectLst/>
                <a:latin typeface="Times New Roman" panose="02020603050405020304" pitchFamily="18" charset="0"/>
                <a:ea typeface="Times New Roman" panose="02020603050405020304" pitchFamily="18" charset="0"/>
                <a:cs typeface="Times New Roman" panose="02020603050405020304" pitchFamily="18" charset="0"/>
              </a:rPr>
              <a:t>Source: Statistics Denmark, www.statbank.dk, and own calculations.</a:t>
            </a:r>
            <a:endParaRPr lang="da-DK"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517476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 name="Tabel 2">
            <a:extLst>
              <a:ext uri="{FF2B5EF4-FFF2-40B4-BE49-F238E27FC236}">
                <a16:creationId xmlns:a16="http://schemas.microsoft.com/office/drawing/2014/main" id="{CEA75522-B3A2-408D-8CF2-C0B1E620BCF6}"/>
              </a:ext>
            </a:extLst>
          </p:cNvPr>
          <p:cNvGraphicFramePr>
            <a:graphicFrameLocks noGrp="1"/>
          </p:cNvGraphicFramePr>
          <p:nvPr>
            <p:extLst>
              <p:ext uri="{D42A27DB-BD31-4B8C-83A1-F6EECF244321}">
                <p14:modId xmlns:p14="http://schemas.microsoft.com/office/powerpoint/2010/main" val="171025616"/>
              </p:ext>
            </p:extLst>
          </p:nvPr>
        </p:nvGraphicFramePr>
        <p:xfrm>
          <a:off x="3050140" y="1826222"/>
          <a:ext cx="5984528" cy="2944561"/>
        </p:xfrm>
        <a:graphic>
          <a:graphicData uri="http://schemas.openxmlformats.org/drawingml/2006/table">
            <a:tbl>
              <a:tblPr firstRow="1" firstCol="1" bandRow="1"/>
              <a:tblGrid>
                <a:gridCol w="1959794">
                  <a:extLst>
                    <a:ext uri="{9D8B030D-6E8A-4147-A177-3AD203B41FA5}">
                      <a16:colId xmlns:a16="http://schemas.microsoft.com/office/drawing/2014/main" val="2378094995"/>
                    </a:ext>
                  </a:extLst>
                </a:gridCol>
                <a:gridCol w="670789">
                  <a:extLst>
                    <a:ext uri="{9D8B030D-6E8A-4147-A177-3AD203B41FA5}">
                      <a16:colId xmlns:a16="http://schemas.microsoft.com/office/drawing/2014/main" val="880035730"/>
                    </a:ext>
                  </a:extLst>
                </a:gridCol>
                <a:gridCol w="670789">
                  <a:extLst>
                    <a:ext uri="{9D8B030D-6E8A-4147-A177-3AD203B41FA5}">
                      <a16:colId xmlns:a16="http://schemas.microsoft.com/office/drawing/2014/main" val="1466543546"/>
                    </a:ext>
                  </a:extLst>
                </a:gridCol>
                <a:gridCol w="670789">
                  <a:extLst>
                    <a:ext uri="{9D8B030D-6E8A-4147-A177-3AD203B41FA5}">
                      <a16:colId xmlns:a16="http://schemas.microsoft.com/office/drawing/2014/main" val="3825099377"/>
                    </a:ext>
                  </a:extLst>
                </a:gridCol>
                <a:gridCol w="670789">
                  <a:extLst>
                    <a:ext uri="{9D8B030D-6E8A-4147-A177-3AD203B41FA5}">
                      <a16:colId xmlns:a16="http://schemas.microsoft.com/office/drawing/2014/main" val="2374343833"/>
                    </a:ext>
                  </a:extLst>
                </a:gridCol>
                <a:gridCol w="670789">
                  <a:extLst>
                    <a:ext uri="{9D8B030D-6E8A-4147-A177-3AD203B41FA5}">
                      <a16:colId xmlns:a16="http://schemas.microsoft.com/office/drawing/2014/main" val="251008310"/>
                    </a:ext>
                  </a:extLst>
                </a:gridCol>
                <a:gridCol w="670789">
                  <a:extLst>
                    <a:ext uri="{9D8B030D-6E8A-4147-A177-3AD203B41FA5}">
                      <a16:colId xmlns:a16="http://schemas.microsoft.com/office/drawing/2014/main" val="220709790"/>
                    </a:ext>
                  </a:extLst>
                </a:gridCol>
              </a:tblGrid>
              <a:tr h="277451">
                <a:tc>
                  <a:txBody>
                    <a:bodyPr/>
                    <a:lstStyle/>
                    <a:p>
                      <a:endParaRPr lang="da-DK" sz="1400">
                        <a:effectLst/>
                        <a:latin typeface="Times New Roman" panose="02020603050405020304" pitchFamily="18" charset="0"/>
                      </a:endParaRPr>
                    </a:p>
                  </a:txBody>
                  <a:tcPr marL="119944" marR="119944" marT="0" marB="0" anchor="b">
                    <a:lnL>
                      <a:noFill/>
                    </a:lnL>
                    <a:lnR>
                      <a:noFill/>
                    </a:lnR>
                    <a:lnT w="12700" cap="flat" cmpd="sng" algn="ctr">
                      <a:solidFill>
                        <a:srgbClr val="7F9C90"/>
                      </a:solidFill>
                      <a:prstDash val="solid"/>
                      <a:round/>
                      <a:headEnd type="none" w="med" len="med"/>
                      <a:tailEnd type="none" w="med" len="med"/>
                    </a:lnT>
                    <a:lnB>
                      <a:noFill/>
                    </a:lnB>
                  </a:tcPr>
                </a:tc>
                <a:tc gridSpan="3">
                  <a:txBody>
                    <a:bodyPr/>
                    <a:lstStyle/>
                    <a:p>
                      <a:pPr algn="ctr"/>
                      <a:r>
                        <a:rPr lang="en-GB" sz="1400" spc="-10">
                          <a:effectLst/>
                          <a:latin typeface="FrankfurtGothic"/>
                          <a:ea typeface="Times New Roman" panose="02020603050405020304" pitchFamily="18" charset="0"/>
                          <a:cs typeface="Times New Roman" panose="02020603050405020304" pitchFamily="18" charset="0"/>
                        </a:rPr>
                        <a:t>Employment %</a:t>
                      </a:r>
                      <a:endParaRPr lang="da-DK" sz="1400" spc="-10">
                        <a:effectLst/>
                        <a:latin typeface="FrankfurtGothic"/>
                        <a:ea typeface="Times New Roman" panose="02020603050405020304" pitchFamily="18" charset="0"/>
                        <a:cs typeface="Times New Roman" panose="02020603050405020304" pitchFamily="18" charset="0"/>
                      </a:endParaRPr>
                    </a:p>
                  </a:txBody>
                  <a:tcPr marL="119944" marR="119944" marT="0" marB="0" anchor="ctr">
                    <a:lnL>
                      <a:noFill/>
                    </a:lnL>
                    <a:lnR>
                      <a:noFill/>
                    </a:lnR>
                    <a:lnT w="12700" cap="flat" cmpd="sng" algn="ctr">
                      <a:solidFill>
                        <a:srgbClr val="7F9C90"/>
                      </a:solidFill>
                      <a:prstDash val="solid"/>
                      <a:round/>
                      <a:headEnd type="none" w="med" len="med"/>
                      <a:tailEnd type="none" w="med" len="med"/>
                    </a:lnT>
                    <a:lnB>
                      <a:noFill/>
                    </a:lnB>
                  </a:tcPr>
                </a:tc>
                <a:tc hMerge="1">
                  <a:txBody>
                    <a:bodyPr/>
                    <a:lstStyle/>
                    <a:p>
                      <a:endParaRPr lang="da-DK"/>
                    </a:p>
                  </a:txBody>
                  <a:tcPr/>
                </a:tc>
                <a:tc hMerge="1">
                  <a:txBody>
                    <a:bodyPr/>
                    <a:lstStyle/>
                    <a:p>
                      <a:endParaRPr lang="da-DK"/>
                    </a:p>
                  </a:txBody>
                  <a:tcPr/>
                </a:tc>
                <a:tc gridSpan="3">
                  <a:txBody>
                    <a:bodyPr/>
                    <a:lstStyle/>
                    <a:p>
                      <a:pPr algn="ctr"/>
                      <a:r>
                        <a:rPr lang="en-GB" sz="1400" spc="-10">
                          <a:effectLst/>
                          <a:latin typeface="FrankfurtGothic"/>
                          <a:ea typeface="Times New Roman" panose="02020603050405020304" pitchFamily="18" charset="0"/>
                          <a:cs typeface="Times New Roman" panose="02020603050405020304" pitchFamily="18" charset="0"/>
                        </a:rPr>
                        <a:t>GVA (2010 prices) %</a:t>
                      </a:r>
                      <a:endParaRPr lang="da-DK" sz="1400" spc="-10">
                        <a:effectLst/>
                        <a:latin typeface="FrankfurtGothic"/>
                        <a:ea typeface="Times New Roman" panose="02020603050405020304" pitchFamily="18" charset="0"/>
                        <a:cs typeface="Times New Roman" panose="02020603050405020304" pitchFamily="18" charset="0"/>
                      </a:endParaRPr>
                    </a:p>
                  </a:txBody>
                  <a:tcPr marL="119944" marR="119944" marT="0" marB="0" anchor="ctr">
                    <a:lnL>
                      <a:noFill/>
                    </a:lnL>
                    <a:lnR>
                      <a:noFill/>
                    </a:lnR>
                    <a:lnT w="12700" cap="flat" cmpd="sng" algn="ctr">
                      <a:solidFill>
                        <a:srgbClr val="7F9C90"/>
                      </a:solidFill>
                      <a:prstDash val="solid"/>
                      <a:round/>
                      <a:headEnd type="none" w="med" len="med"/>
                      <a:tailEnd type="none" w="med" len="med"/>
                    </a:lnT>
                    <a:lnB>
                      <a:noFill/>
                    </a:lnB>
                  </a:tcPr>
                </a:tc>
                <a:tc hMerge="1">
                  <a:txBody>
                    <a:bodyPr/>
                    <a:lstStyle/>
                    <a:p>
                      <a:endParaRPr lang="da-DK"/>
                    </a:p>
                  </a:txBody>
                  <a:tcPr/>
                </a:tc>
                <a:tc hMerge="1">
                  <a:txBody>
                    <a:bodyPr/>
                    <a:lstStyle/>
                    <a:p>
                      <a:endParaRPr lang="da-DK"/>
                    </a:p>
                  </a:txBody>
                  <a:tcPr/>
                </a:tc>
                <a:extLst>
                  <a:ext uri="{0D108BD9-81ED-4DB2-BD59-A6C34878D82A}">
                    <a16:rowId xmlns:a16="http://schemas.microsoft.com/office/drawing/2014/main" val="2718087747"/>
                  </a:ext>
                </a:extLst>
              </a:tr>
              <a:tr h="277451">
                <a:tc>
                  <a:txBody>
                    <a:bodyPr/>
                    <a:lstStyle/>
                    <a:p>
                      <a:r>
                        <a:rPr lang="en-GB" sz="1400" spc="-10">
                          <a:effectLst/>
                          <a:latin typeface="Calibri" panose="020F0502020204030204" pitchFamily="34" charset="0"/>
                          <a:ea typeface="Times New Roman" panose="02020603050405020304" pitchFamily="18" charset="0"/>
                          <a:cs typeface="Times New Roman" panose="02020603050405020304" pitchFamily="18" charset="0"/>
                        </a:rPr>
                        <a:t> </a:t>
                      </a:r>
                      <a:endParaRPr lang="da-DK" sz="1400" spc="-10">
                        <a:effectLst/>
                        <a:latin typeface="FrankfurtGothic"/>
                        <a:ea typeface="Times New Roman" panose="02020603050405020304" pitchFamily="18" charset="0"/>
                        <a:cs typeface="Times New Roman" panose="02020603050405020304" pitchFamily="18" charset="0"/>
                      </a:endParaRPr>
                    </a:p>
                  </a:txBody>
                  <a:tcPr marL="119944" marR="119944" marT="0" marB="0" anchor="b">
                    <a:lnL>
                      <a:noFill/>
                    </a:lnL>
                    <a:lnR>
                      <a:noFill/>
                    </a:lnR>
                    <a:lnT>
                      <a:noFill/>
                    </a:lnT>
                    <a:lnB w="12700" cap="flat" cmpd="sng" algn="ctr">
                      <a:solidFill>
                        <a:srgbClr val="7F9C90"/>
                      </a:solidFill>
                      <a:prstDash val="solid"/>
                      <a:round/>
                      <a:headEnd type="none" w="med" len="med"/>
                      <a:tailEnd type="none" w="med" len="med"/>
                    </a:lnB>
                  </a:tcPr>
                </a:tc>
                <a:tc>
                  <a:txBody>
                    <a:bodyPr/>
                    <a:lstStyle/>
                    <a:p>
                      <a:pPr algn="ctr"/>
                      <a:r>
                        <a:rPr lang="en-GB" sz="1400" spc="-10">
                          <a:effectLst/>
                          <a:latin typeface="FrankfurtGothic"/>
                          <a:ea typeface="Times New Roman" panose="02020603050405020304" pitchFamily="18" charset="0"/>
                          <a:cs typeface="Times New Roman" panose="02020603050405020304" pitchFamily="18" charset="0"/>
                        </a:rPr>
                        <a:t>1966</a:t>
                      </a:r>
                      <a:endParaRPr lang="da-DK" sz="1400" spc="-10">
                        <a:effectLst/>
                        <a:latin typeface="FrankfurtGothic"/>
                        <a:ea typeface="Times New Roman" panose="02020603050405020304" pitchFamily="18" charset="0"/>
                        <a:cs typeface="Times New Roman" panose="02020603050405020304" pitchFamily="18" charset="0"/>
                      </a:endParaRPr>
                    </a:p>
                  </a:txBody>
                  <a:tcPr marL="119944" marR="119944" marT="0" marB="0" anchor="ctr">
                    <a:lnL>
                      <a:noFill/>
                    </a:lnL>
                    <a:lnR>
                      <a:noFill/>
                    </a:lnR>
                    <a:lnT>
                      <a:noFill/>
                    </a:lnT>
                    <a:lnB w="12700" cap="flat" cmpd="sng" algn="ctr">
                      <a:solidFill>
                        <a:srgbClr val="7F9C90"/>
                      </a:solidFill>
                      <a:prstDash val="solid"/>
                      <a:round/>
                      <a:headEnd type="none" w="med" len="med"/>
                      <a:tailEnd type="none" w="med" len="med"/>
                    </a:lnB>
                  </a:tcPr>
                </a:tc>
                <a:tc>
                  <a:txBody>
                    <a:bodyPr/>
                    <a:lstStyle/>
                    <a:p>
                      <a:pPr algn="ctr"/>
                      <a:r>
                        <a:rPr lang="en-GB" sz="1400" spc="-10">
                          <a:effectLst/>
                          <a:latin typeface="FrankfurtGothic"/>
                          <a:ea typeface="Times New Roman" panose="02020603050405020304" pitchFamily="18" charset="0"/>
                          <a:cs typeface="Times New Roman" panose="02020603050405020304" pitchFamily="18" charset="0"/>
                        </a:rPr>
                        <a:t>1999</a:t>
                      </a:r>
                      <a:endParaRPr lang="da-DK" sz="1400" spc="-10">
                        <a:effectLst/>
                        <a:latin typeface="FrankfurtGothic"/>
                        <a:ea typeface="Times New Roman" panose="02020603050405020304" pitchFamily="18" charset="0"/>
                        <a:cs typeface="Times New Roman" panose="02020603050405020304" pitchFamily="18" charset="0"/>
                      </a:endParaRPr>
                    </a:p>
                  </a:txBody>
                  <a:tcPr marL="119944" marR="119944" marT="0" marB="0" anchor="ctr">
                    <a:lnL>
                      <a:noFill/>
                    </a:lnL>
                    <a:lnR>
                      <a:noFill/>
                    </a:lnR>
                    <a:lnT>
                      <a:noFill/>
                    </a:lnT>
                    <a:lnB w="12700" cap="flat" cmpd="sng" algn="ctr">
                      <a:solidFill>
                        <a:srgbClr val="7F9C90"/>
                      </a:solidFill>
                      <a:prstDash val="solid"/>
                      <a:round/>
                      <a:headEnd type="none" w="med" len="med"/>
                      <a:tailEnd type="none" w="med" len="med"/>
                    </a:lnB>
                  </a:tcPr>
                </a:tc>
                <a:tc>
                  <a:txBody>
                    <a:bodyPr/>
                    <a:lstStyle/>
                    <a:p>
                      <a:pPr algn="ctr"/>
                      <a:r>
                        <a:rPr lang="en-GB" sz="1400" spc="-10">
                          <a:effectLst/>
                          <a:latin typeface="FrankfurtGothic"/>
                          <a:ea typeface="Times New Roman" panose="02020603050405020304" pitchFamily="18" charset="0"/>
                          <a:cs typeface="Times New Roman" panose="02020603050405020304" pitchFamily="18" charset="0"/>
                        </a:rPr>
                        <a:t>2019</a:t>
                      </a:r>
                      <a:endParaRPr lang="da-DK" sz="1400" spc="-10">
                        <a:effectLst/>
                        <a:latin typeface="FrankfurtGothic"/>
                        <a:ea typeface="Times New Roman" panose="02020603050405020304" pitchFamily="18" charset="0"/>
                        <a:cs typeface="Times New Roman" panose="02020603050405020304" pitchFamily="18" charset="0"/>
                      </a:endParaRPr>
                    </a:p>
                  </a:txBody>
                  <a:tcPr marL="119944" marR="119944" marT="0" marB="0" anchor="ctr">
                    <a:lnL>
                      <a:noFill/>
                    </a:lnL>
                    <a:lnR>
                      <a:noFill/>
                    </a:lnR>
                    <a:lnT>
                      <a:noFill/>
                    </a:lnT>
                    <a:lnB w="12700" cap="flat" cmpd="sng" algn="ctr">
                      <a:solidFill>
                        <a:srgbClr val="7F9C90"/>
                      </a:solidFill>
                      <a:prstDash val="solid"/>
                      <a:round/>
                      <a:headEnd type="none" w="med" len="med"/>
                      <a:tailEnd type="none" w="med" len="med"/>
                    </a:lnB>
                  </a:tcPr>
                </a:tc>
                <a:tc>
                  <a:txBody>
                    <a:bodyPr/>
                    <a:lstStyle/>
                    <a:p>
                      <a:pPr algn="ctr"/>
                      <a:r>
                        <a:rPr lang="en-GB" sz="1400" spc="-10">
                          <a:effectLst/>
                          <a:latin typeface="FrankfurtGothic"/>
                          <a:ea typeface="Times New Roman" panose="02020603050405020304" pitchFamily="18" charset="0"/>
                          <a:cs typeface="Times New Roman" panose="02020603050405020304" pitchFamily="18" charset="0"/>
                        </a:rPr>
                        <a:t>1966</a:t>
                      </a:r>
                      <a:endParaRPr lang="da-DK" sz="1400" spc="-10">
                        <a:effectLst/>
                        <a:latin typeface="FrankfurtGothic"/>
                        <a:ea typeface="Times New Roman" panose="02020603050405020304" pitchFamily="18" charset="0"/>
                        <a:cs typeface="Times New Roman" panose="02020603050405020304" pitchFamily="18" charset="0"/>
                      </a:endParaRPr>
                    </a:p>
                  </a:txBody>
                  <a:tcPr marL="119944" marR="119944" marT="0" marB="0" anchor="ctr">
                    <a:lnL>
                      <a:noFill/>
                    </a:lnL>
                    <a:lnR>
                      <a:noFill/>
                    </a:lnR>
                    <a:lnT>
                      <a:noFill/>
                    </a:lnT>
                    <a:lnB w="12700" cap="flat" cmpd="sng" algn="ctr">
                      <a:solidFill>
                        <a:srgbClr val="7F9C90"/>
                      </a:solidFill>
                      <a:prstDash val="solid"/>
                      <a:round/>
                      <a:headEnd type="none" w="med" len="med"/>
                      <a:tailEnd type="none" w="med" len="med"/>
                    </a:lnB>
                  </a:tcPr>
                </a:tc>
                <a:tc>
                  <a:txBody>
                    <a:bodyPr/>
                    <a:lstStyle/>
                    <a:p>
                      <a:pPr algn="ctr"/>
                      <a:r>
                        <a:rPr lang="en-GB" sz="1400" spc="-10">
                          <a:effectLst/>
                          <a:latin typeface="FrankfurtGothic"/>
                          <a:ea typeface="Times New Roman" panose="02020603050405020304" pitchFamily="18" charset="0"/>
                          <a:cs typeface="Times New Roman" panose="02020603050405020304" pitchFamily="18" charset="0"/>
                        </a:rPr>
                        <a:t>1999</a:t>
                      </a:r>
                      <a:endParaRPr lang="da-DK" sz="1400" spc="-10">
                        <a:effectLst/>
                        <a:latin typeface="FrankfurtGothic"/>
                        <a:ea typeface="Times New Roman" panose="02020603050405020304" pitchFamily="18" charset="0"/>
                        <a:cs typeface="Times New Roman" panose="02020603050405020304" pitchFamily="18" charset="0"/>
                      </a:endParaRPr>
                    </a:p>
                  </a:txBody>
                  <a:tcPr marL="119944" marR="119944" marT="0" marB="0" anchor="ctr">
                    <a:lnL>
                      <a:noFill/>
                    </a:lnL>
                    <a:lnR>
                      <a:noFill/>
                    </a:lnR>
                    <a:lnT>
                      <a:noFill/>
                    </a:lnT>
                    <a:lnB w="12700" cap="flat" cmpd="sng" algn="ctr">
                      <a:solidFill>
                        <a:srgbClr val="7F9C90"/>
                      </a:solidFill>
                      <a:prstDash val="solid"/>
                      <a:round/>
                      <a:headEnd type="none" w="med" len="med"/>
                      <a:tailEnd type="none" w="med" len="med"/>
                    </a:lnB>
                  </a:tcPr>
                </a:tc>
                <a:tc>
                  <a:txBody>
                    <a:bodyPr/>
                    <a:lstStyle/>
                    <a:p>
                      <a:pPr algn="ctr"/>
                      <a:r>
                        <a:rPr lang="en-GB" sz="1400" spc="-10">
                          <a:effectLst/>
                          <a:latin typeface="FrankfurtGothic"/>
                          <a:ea typeface="Times New Roman" panose="02020603050405020304" pitchFamily="18" charset="0"/>
                          <a:cs typeface="Times New Roman" panose="02020603050405020304" pitchFamily="18" charset="0"/>
                        </a:rPr>
                        <a:t>2019</a:t>
                      </a:r>
                      <a:endParaRPr lang="da-DK" sz="1400" spc="-10">
                        <a:effectLst/>
                        <a:latin typeface="FrankfurtGothic"/>
                        <a:ea typeface="Times New Roman" panose="02020603050405020304" pitchFamily="18" charset="0"/>
                        <a:cs typeface="Times New Roman" panose="02020603050405020304" pitchFamily="18" charset="0"/>
                      </a:endParaRPr>
                    </a:p>
                  </a:txBody>
                  <a:tcPr marL="119944" marR="119944" marT="0" marB="0" anchor="ctr">
                    <a:lnL>
                      <a:noFill/>
                    </a:lnL>
                    <a:lnR>
                      <a:noFill/>
                    </a:lnR>
                    <a:lnT>
                      <a:noFill/>
                    </a:lnT>
                    <a:lnB w="12700" cap="flat" cmpd="sng" algn="ctr">
                      <a:solidFill>
                        <a:srgbClr val="7F9C90"/>
                      </a:solidFill>
                      <a:prstDash val="solid"/>
                      <a:round/>
                      <a:headEnd type="none" w="med" len="med"/>
                      <a:tailEnd type="none" w="med" len="med"/>
                    </a:lnB>
                  </a:tcPr>
                </a:tc>
                <a:extLst>
                  <a:ext uri="{0D108BD9-81ED-4DB2-BD59-A6C34878D82A}">
                    <a16:rowId xmlns:a16="http://schemas.microsoft.com/office/drawing/2014/main" val="4103610064"/>
                  </a:ext>
                </a:extLst>
              </a:tr>
              <a:tr h="501202">
                <a:tc>
                  <a:txBody>
                    <a:bodyPr/>
                    <a:lstStyle/>
                    <a:p>
                      <a:r>
                        <a:rPr lang="en-GB" sz="1400" spc="-10">
                          <a:effectLst/>
                          <a:latin typeface="FrankfurtGothic"/>
                          <a:ea typeface="Times New Roman" panose="02020603050405020304" pitchFamily="18" charset="0"/>
                          <a:cs typeface="Times New Roman" panose="02020603050405020304" pitchFamily="18" charset="0"/>
                        </a:rPr>
                        <a:t>Public administration, etc.</a:t>
                      </a:r>
                      <a:endParaRPr lang="da-DK" sz="1400" spc="-10">
                        <a:effectLst/>
                        <a:latin typeface="FrankfurtGothic"/>
                        <a:ea typeface="Times New Roman" panose="02020603050405020304" pitchFamily="18" charset="0"/>
                        <a:cs typeface="Times New Roman" panose="02020603050405020304" pitchFamily="18" charset="0"/>
                      </a:endParaRPr>
                    </a:p>
                  </a:txBody>
                  <a:tcPr marL="119944" marR="119944" marT="0" marB="0" anchor="b">
                    <a:lnL>
                      <a:noFill/>
                    </a:lnL>
                    <a:lnR>
                      <a:noFill/>
                    </a:lnR>
                    <a:lnT w="12700" cap="flat" cmpd="sng" algn="ctr">
                      <a:solidFill>
                        <a:srgbClr val="7F9C90"/>
                      </a:solidFill>
                      <a:prstDash val="solid"/>
                      <a:round/>
                      <a:headEnd type="none" w="med" len="med"/>
                      <a:tailEnd type="none" w="med" len="med"/>
                    </a:lnT>
                    <a:lnB>
                      <a:noFill/>
                    </a:lnB>
                  </a:tcPr>
                </a:tc>
                <a:tc>
                  <a:txBody>
                    <a:bodyPr/>
                    <a:lstStyle/>
                    <a:p>
                      <a:pPr>
                        <a:tabLst>
                          <a:tab pos="344805" algn="dec"/>
                        </a:tabLst>
                      </a:pPr>
                      <a:r>
                        <a:rPr lang="en-GB" sz="1400" spc="-10">
                          <a:effectLst/>
                          <a:latin typeface="FrankfurtGothic"/>
                          <a:ea typeface="Times New Roman" panose="02020603050405020304" pitchFamily="18" charset="0"/>
                          <a:cs typeface="Times New Roman" panose="02020603050405020304" pitchFamily="18" charset="0"/>
                        </a:rPr>
                        <a:t>4.5</a:t>
                      </a:r>
                      <a:endParaRPr lang="da-DK" sz="1400" spc="-10">
                        <a:effectLst/>
                        <a:latin typeface="FrankfurtGothic"/>
                        <a:ea typeface="Times New Roman" panose="02020603050405020304" pitchFamily="18" charset="0"/>
                        <a:cs typeface="Times New Roman" panose="02020603050405020304" pitchFamily="18" charset="0"/>
                      </a:endParaRPr>
                    </a:p>
                  </a:txBody>
                  <a:tcPr marL="119944" marR="119944" marT="0" marB="0" anchor="b">
                    <a:lnL>
                      <a:noFill/>
                    </a:lnL>
                    <a:lnR>
                      <a:noFill/>
                    </a:lnR>
                    <a:lnT w="12700" cap="flat" cmpd="sng" algn="ctr">
                      <a:solidFill>
                        <a:srgbClr val="7F9C90"/>
                      </a:solidFill>
                      <a:prstDash val="solid"/>
                      <a:round/>
                      <a:headEnd type="none" w="med" len="med"/>
                      <a:tailEnd type="none" w="med" len="med"/>
                    </a:lnT>
                    <a:lnB>
                      <a:noFill/>
                    </a:lnB>
                  </a:tcPr>
                </a:tc>
                <a:tc>
                  <a:txBody>
                    <a:bodyPr/>
                    <a:lstStyle/>
                    <a:p>
                      <a:pPr>
                        <a:tabLst>
                          <a:tab pos="344805" algn="dec"/>
                        </a:tabLst>
                      </a:pPr>
                      <a:r>
                        <a:rPr lang="en-GB" sz="1400" spc="-10">
                          <a:effectLst/>
                          <a:latin typeface="FrankfurtGothic"/>
                          <a:ea typeface="Times New Roman" panose="02020603050405020304" pitchFamily="18" charset="0"/>
                          <a:cs typeface="Times New Roman" panose="02020603050405020304" pitchFamily="18" charset="0"/>
                        </a:rPr>
                        <a:t>6.6</a:t>
                      </a:r>
                      <a:endParaRPr lang="da-DK" sz="1400" spc="-10">
                        <a:effectLst/>
                        <a:latin typeface="FrankfurtGothic"/>
                        <a:ea typeface="Times New Roman" panose="02020603050405020304" pitchFamily="18" charset="0"/>
                        <a:cs typeface="Times New Roman" panose="02020603050405020304" pitchFamily="18" charset="0"/>
                      </a:endParaRPr>
                    </a:p>
                  </a:txBody>
                  <a:tcPr marL="119944" marR="119944" marT="0" marB="0" anchor="b">
                    <a:lnL>
                      <a:noFill/>
                    </a:lnL>
                    <a:lnR>
                      <a:noFill/>
                    </a:lnR>
                    <a:lnT w="12700" cap="flat" cmpd="sng" algn="ctr">
                      <a:solidFill>
                        <a:srgbClr val="7F9C90"/>
                      </a:solidFill>
                      <a:prstDash val="solid"/>
                      <a:round/>
                      <a:headEnd type="none" w="med" len="med"/>
                      <a:tailEnd type="none" w="med" len="med"/>
                    </a:lnT>
                    <a:lnB>
                      <a:noFill/>
                    </a:lnB>
                  </a:tcPr>
                </a:tc>
                <a:tc>
                  <a:txBody>
                    <a:bodyPr/>
                    <a:lstStyle/>
                    <a:p>
                      <a:pPr>
                        <a:tabLst>
                          <a:tab pos="344805" algn="dec"/>
                        </a:tabLst>
                      </a:pPr>
                      <a:r>
                        <a:rPr lang="en-GB" sz="1400" spc="-10">
                          <a:effectLst/>
                          <a:latin typeface="FrankfurtGothic"/>
                          <a:ea typeface="Times New Roman" panose="02020603050405020304" pitchFamily="18" charset="0"/>
                          <a:cs typeface="Times New Roman" panose="02020603050405020304" pitchFamily="18" charset="0"/>
                        </a:rPr>
                        <a:t>5.2</a:t>
                      </a:r>
                      <a:endParaRPr lang="da-DK" sz="1400" spc="-10">
                        <a:effectLst/>
                        <a:latin typeface="FrankfurtGothic"/>
                        <a:ea typeface="Times New Roman" panose="02020603050405020304" pitchFamily="18" charset="0"/>
                        <a:cs typeface="Times New Roman" panose="02020603050405020304" pitchFamily="18" charset="0"/>
                      </a:endParaRPr>
                    </a:p>
                  </a:txBody>
                  <a:tcPr marL="119944" marR="119944" marT="0" marB="0" anchor="b">
                    <a:lnL>
                      <a:noFill/>
                    </a:lnL>
                    <a:lnR>
                      <a:noFill/>
                    </a:lnR>
                    <a:lnT w="12700" cap="flat" cmpd="sng" algn="ctr">
                      <a:solidFill>
                        <a:srgbClr val="7F9C90"/>
                      </a:solidFill>
                      <a:prstDash val="solid"/>
                      <a:round/>
                      <a:headEnd type="none" w="med" len="med"/>
                      <a:tailEnd type="none" w="med" len="med"/>
                    </a:lnT>
                    <a:lnB>
                      <a:noFill/>
                    </a:lnB>
                  </a:tcPr>
                </a:tc>
                <a:tc>
                  <a:txBody>
                    <a:bodyPr/>
                    <a:lstStyle/>
                    <a:p>
                      <a:pPr>
                        <a:tabLst>
                          <a:tab pos="344805" algn="dec"/>
                        </a:tabLst>
                      </a:pPr>
                      <a:r>
                        <a:rPr lang="en-GB" sz="1400" spc="-10">
                          <a:effectLst/>
                          <a:latin typeface="FrankfurtGothic"/>
                          <a:ea typeface="Times New Roman" panose="02020603050405020304" pitchFamily="18" charset="0"/>
                          <a:cs typeface="Times New Roman" panose="02020603050405020304" pitchFamily="18" charset="0"/>
                        </a:rPr>
                        <a:t>8.7</a:t>
                      </a:r>
                      <a:endParaRPr lang="da-DK" sz="1400" spc="-10">
                        <a:effectLst/>
                        <a:latin typeface="FrankfurtGothic"/>
                        <a:ea typeface="Times New Roman" panose="02020603050405020304" pitchFamily="18" charset="0"/>
                        <a:cs typeface="Times New Roman" panose="02020603050405020304" pitchFamily="18" charset="0"/>
                      </a:endParaRPr>
                    </a:p>
                  </a:txBody>
                  <a:tcPr marL="119944" marR="119944" marT="0" marB="0" anchor="b">
                    <a:lnL>
                      <a:noFill/>
                    </a:lnL>
                    <a:lnR>
                      <a:noFill/>
                    </a:lnR>
                    <a:lnT w="12700" cap="flat" cmpd="sng" algn="ctr">
                      <a:solidFill>
                        <a:srgbClr val="7F9C90"/>
                      </a:solidFill>
                      <a:prstDash val="solid"/>
                      <a:round/>
                      <a:headEnd type="none" w="med" len="med"/>
                      <a:tailEnd type="none" w="med" len="med"/>
                    </a:lnT>
                    <a:lnB>
                      <a:noFill/>
                    </a:lnB>
                  </a:tcPr>
                </a:tc>
                <a:tc>
                  <a:txBody>
                    <a:bodyPr/>
                    <a:lstStyle/>
                    <a:p>
                      <a:pPr>
                        <a:tabLst>
                          <a:tab pos="344805" algn="dec"/>
                        </a:tabLst>
                      </a:pPr>
                      <a:r>
                        <a:rPr lang="en-GB" sz="1400" spc="-10">
                          <a:effectLst/>
                          <a:latin typeface="FrankfurtGothic"/>
                          <a:ea typeface="Times New Roman" panose="02020603050405020304" pitchFamily="18" charset="0"/>
                          <a:cs typeface="Times New Roman" panose="02020603050405020304" pitchFamily="18" charset="0"/>
                        </a:rPr>
                        <a:t>6.7</a:t>
                      </a:r>
                      <a:endParaRPr lang="da-DK" sz="1400" spc="-10">
                        <a:effectLst/>
                        <a:latin typeface="FrankfurtGothic"/>
                        <a:ea typeface="Times New Roman" panose="02020603050405020304" pitchFamily="18" charset="0"/>
                        <a:cs typeface="Times New Roman" panose="02020603050405020304" pitchFamily="18" charset="0"/>
                      </a:endParaRPr>
                    </a:p>
                  </a:txBody>
                  <a:tcPr marL="119944" marR="119944" marT="0" marB="0" anchor="b">
                    <a:lnL>
                      <a:noFill/>
                    </a:lnL>
                    <a:lnR>
                      <a:noFill/>
                    </a:lnR>
                    <a:lnT w="12700" cap="flat" cmpd="sng" algn="ctr">
                      <a:solidFill>
                        <a:srgbClr val="7F9C90"/>
                      </a:solidFill>
                      <a:prstDash val="solid"/>
                      <a:round/>
                      <a:headEnd type="none" w="med" len="med"/>
                      <a:tailEnd type="none" w="med" len="med"/>
                    </a:lnT>
                    <a:lnB>
                      <a:noFill/>
                    </a:lnB>
                  </a:tcPr>
                </a:tc>
                <a:tc>
                  <a:txBody>
                    <a:bodyPr/>
                    <a:lstStyle/>
                    <a:p>
                      <a:pPr>
                        <a:tabLst>
                          <a:tab pos="344805" algn="dec"/>
                        </a:tabLst>
                      </a:pPr>
                      <a:r>
                        <a:rPr lang="en-GB" sz="1400" spc="-10">
                          <a:effectLst/>
                          <a:latin typeface="FrankfurtGothic"/>
                          <a:ea typeface="Times New Roman" panose="02020603050405020304" pitchFamily="18" charset="0"/>
                          <a:cs typeface="Times New Roman" panose="02020603050405020304" pitchFamily="18" charset="0"/>
                        </a:rPr>
                        <a:t>4.6</a:t>
                      </a:r>
                      <a:endParaRPr lang="da-DK" sz="1400" spc="-10">
                        <a:effectLst/>
                        <a:latin typeface="FrankfurtGothic"/>
                        <a:ea typeface="Times New Roman" panose="02020603050405020304" pitchFamily="18" charset="0"/>
                        <a:cs typeface="Times New Roman" panose="02020603050405020304" pitchFamily="18" charset="0"/>
                      </a:endParaRPr>
                    </a:p>
                  </a:txBody>
                  <a:tcPr marL="119944" marR="119944" marT="0" marB="0" anchor="b">
                    <a:lnL>
                      <a:noFill/>
                    </a:lnL>
                    <a:lnR>
                      <a:noFill/>
                    </a:lnR>
                    <a:lnT w="12700" cap="flat" cmpd="sng" algn="ctr">
                      <a:solidFill>
                        <a:srgbClr val="7F9C90"/>
                      </a:solidFill>
                      <a:prstDash val="solid"/>
                      <a:round/>
                      <a:headEnd type="none" w="med" len="med"/>
                      <a:tailEnd type="none" w="med" len="med"/>
                    </a:lnT>
                    <a:lnB>
                      <a:noFill/>
                    </a:lnB>
                  </a:tcPr>
                </a:tc>
                <a:extLst>
                  <a:ext uri="{0D108BD9-81ED-4DB2-BD59-A6C34878D82A}">
                    <a16:rowId xmlns:a16="http://schemas.microsoft.com/office/drawing/2014/main" val="3906572958"/>
                  </a:ext>
                </a:extLst>
              </a:tr>
              <a:tr h="501202">
                <a:tc>
                  <a:txBody>
                    <a:bodyPr/>
                    <a:lstStyle/>
                    <a:p>
                      <a:r>
                        <a:rPr lang="en-GB" sz="1400" spc="-10">
                          <a:effectLst/>
                          <a:latin typeface="FrankfurtGothic"/>
                          <a:ea typeface="Times New Roman" panose="02020603050405020304" pitchFamily="18" charset="0"/>
                          <a:cs typeface="Times New Roman" panose="02020603050405020304" pitchFamily="18" charset="0"/>
                        </a:rPr>
                        <a:t>Education (non-market)</a:t>
                      </a:r>
                      <a:endParaRPr lang="da-DK" sz="1400" spc="-10">
                        <a:effectLst/>
                        <a:latin typeface="FrankfurtGothic"/>
                        <a:ea typeface="Times New Roman" panose="02020603050405020304" pitchFamily="18" charset="0"/>
                        <a:cs typeface="Times New Roman" panose="02020603050405020304" pitchFamily="18" charset="0"/>
                      </a:endParaRPr>
                    </a:p>
                  </a:txBody>
                  <a:tcPr marL="119944" marR="119944" marT="0" marB="0" anchor="b">
                    <a:lnL>
                      <a:noFill/>
                    </a:lnL>
                    <a:lnR>
                      <a:noFill/>
                    </a:lnR>
                    <a:lnT>
                      <a:noFill/>
                    </a:lnT>
                    <a:lnB>
                      <a:noFill/>
                    </a:lnB>
                  </a:tcPr>
                </a:tc>
                <a:tc>
                  <a:txBody>
                    <a:bodyPr/>
                    <a:lstStyle/>
                    <a:p>
                      <a:pPr>
                        <a:tabLst>
                          <a:tab pos="344805" algn="dec"/>
                        </a:tabLst>
                      </a:pPr>
                      <a:r>
                        <a:rPr lang="en-GB" sz="1400" spc="-10">
                          <a:effectLst/>
                          <a:latin typeface="FrankfurtGothic"/>
                          <a:ea typeface="Times New Roman" panose="02020603050405020304" pitchFamily="18" charset="0"/>
                          <a:cs typeface="Times New Roman" panose="02020603050405020304" pitchFamily="18" charset="0"/>
                        </a:rPr>
                        <a:t>4.4</a:t>
                      </a:r>
                      <a:endParaRPr lang="da-DK" sz="1400" spc="-10">
                        <a:effectLst/>
                        <a:latin typeface="FrankfurtGothic"/>
                        <a:ea typeface="Times New Roman" panose="02020603050405020304" pitchFamily="18" charset="0"/>
                        <a:cs typeface="Times New Roman" panose="02020603050405020304" pitchFamily="18" charset="0"/>
                      </a:endParaRPr>
                    </a:p>
                  </a:txBody>
                  <a:tcPr marL="119944" marR="119944" marT="0" marB="0" anchor="b">
                    <a:lnL>
                      <a:noFill/>
                    </a:lnL>
                    <a:lnR>
                      <a:noFill/>
                    </a:lnR>
                    <a:lnT>
                      <a:noFill/>
                    </a:lnT>
                    <a:lnB>
                      <a:noFill/>
                    </a:lnB>
                  </a:tcPr>
                </a:tc>
                <a:tc>
                  <a:txBody>
                    <a:bodyPr/>
                    <a:lstStyle/>
                    <a:p>
                      <a:pPr>
                        <a:tabLst>
                          <a:tab pos="344805" algn="dec"/>
                        </a:tabLst>
                      </a:pPr>
                      <a:r>
                        <a:rPr lang="en-GB" sz="1400" spc="-10">
                          <a:effectLst/>
                          <a:latin typeface="FrankfurtGothic"/>
                          <a:ea typeface="Times New Roman" panose="02020603050405020304" pitchFamily="18" charset="0"/>
                          <a:cs typeface="Times New Roman" panose="02020603050405020304" pitchFamily="18" charset="0"/>
                        </a:rPr>
                        <a:t>7.4</a:t>
                      </a:r>
                      <a:endParaRPr lang="da-DK" sz="1400" spc="-10">
                        <a:effectLst/>
                        <a:latin typeface="FrankfurtGothic"/>
                        <a:ea typeface="Times New Roman" panose="02020603050405020304" pitchFamily="18" charset="0"/>
                        <a:cs typeface="Times New Roman" panose="02020603050405020304" pitchFamily="18" charset="0"/>
                      </a:endParaRPr>
                    </a:p>
                  </a:txBody>
                  <a:tcPr marL="119944" marR="119944" marT="0" marB="0" anchor="b">
                    <a:lnL>
                      <a:noFill/>
                    </a:lnL>
                    <a:lnR>
                      <a:noFill/>
                    </a:lnR>
                    <a:lnT>
                      <a:noFill/>
                    </a:lnT>
                    <a:lnB>
                      <a:noFill/>
                    </a:lnB>
                  </a:tcPr>
                </a:tc>
                <a:tc>
                  <a:txBody>
                    <a:bodyPr/>
                    <a:lstStyle/>
                    <a:p>
                      <a:pPr>
                        <a:tabLst>
                          <a:tab pos="344805" algn="dec"/>
                        </a:tabLst>
                      </a:pPr>
                      <a:r>
                        <a:rPr lang="en-GB" sz="1400" spc="-10">
                          <a:effectLst/>
                          <a:latin typeface="FrankfurtGothic"/>
                          <a:ea typeface="Times New Roman" panose="02020603050405020304" pitchFamily="18" charset="0"/>
                          <a:cs typeface="Times New Roman" panose="02020603050405020304" pitchFamily="18" charset="0"/>
                        </a:rPr>
                        <a:t>7.7</a:t>
                      </a:r>
                      <a:endParaRPr lang="da-DK" sz="1400" spc="-10">
                        <a:effectLst/>
                        <a:latin typeface="FrankfurtGothic"/>
                        <a:ea typeface="Times New Roman" panose="02020603050405020304" pitchFamily="18" charset="0"/>
                        <a:cs typeface="Times New Roman" panose="02020603050405020304" pitchFamily="18" charset="0"/>
                      </a:endParaRPr>
                    </a:p>
                  </a:txBody>
                  <a:tcPr marL="119944" marR="119944" marT="0" marB="0" anchor="b">
                    <a:lnL>
                      <a:noFill/>
                    </a:lnL>
                    <a:lnR>
                      <a:noFill/>
                    </a:lnR>
                    <a:lnT>
                      <a:noFill/>
                    </a:lnT>
                    <a:lnB>
                      <a:noFill/>
                    </a:lnB>
                  </a:tcPr>
                </a:tc>
                <a:tc>
                  <a:txBody>
                    <a:bodyPr/>
                    <a:lstStyle/>
                    <a:p>
                      <a:pPr>
                        <a:tabLst>
                          <a:tab pos="344805" algn="dec"/>
                        </a:tabLst>
                      </a:pPr>
                      <a:r>
                        <a:rPr lang="en-GB" sz="1400" spc="-10" dirty="0">
                          <a:effectLst/>
                          <a:latin typeface="FrankfurtGothic"/>
                          <a:ea typeface="Times New Roman" panose="02020603050405020304" pitchFamily="18" charset="0"/>
                          <a:cs typeface="Times New Roman" panose="02020603050405020304" pitchFamily="18" charset="0"/>
                        </a:rPr>
                        <a:t>7.2</a:t>
                      </a:r>
                      <a:endParaRPr lang="da-DK" sz="1400" spc="-10" dirty="0">
                        <a:effectLst/>
                        <a:latin typeface="FrankfurtGothic"/>
                        <a:ea typeface="Times New Roman" panose="02020603050405020304" pitchFamily="18" charset="0"/>
                        <a:cs typeface="Times New Roman" panose="02020603050405020304" pitchFamily="18" charset="0"/>
                      </a:endParaRPr>
                    </a:p>
                  </a:txBody>
                  <a:tcPr marL="119944" marR="119944" marT="0" marB="0" anchor="b">
                    <a:lnL>
                      <a:noFill/>
                    </a:lnL>
                    <a:lnR>
                      <a:noFill/>
                    </a:lnR>
                    <a:lnT>
                      <a:noFill/>
                    </a:lnT>
                    <a:lnB>
                      <a:noFill/>
                    </a:lnB>
                  </a:tcPr>
                </a:tc>
                <a:tc>
                  <a:txBody>
                    <a:bodyPr/>
                    <a:lstStyle/>
                    <a:p>
                      <a:pPr>
                        <a:tabLst>
                          <a:tab pos="344805" algn="dec"/>
                        </a:tabLst>
                      </a:pPr>
                      <a:r>
                        <a:rPr lang="en-GB" sz="1400" spc="-10">
                          <a:effectLst/>
                          <a:latin typeface="FrankfurtGothic"/>
                          <a:ea typeface="Times New Roman" panose="02020603050405020304" pitchFamily="18" charset="0"/>
                          <a:cs typeface="Times New Roman" panose="02020603050405020304" pitchFamily="18" charset="0"/>
                        </a:rPr>
                        <a:t>6.1</a:t>
                      </a:r>
                      <a:endParaRPr lang="da-DK" sz="1400" spc="-10">
                        <a:effectLst/>
                        <a:latin typeface="FrankfurtGothic"/>
                        <a:ea typeface="Times New Roman" panose="02020603050405020304" pitchFamily="18" charset="0"/>
                        <a:cs typeface="Times New Roman" panose="02020603050405020304" pitchFamily="18" charset="0"/>
                      </a:endParaRPr>
                    </a:p>
                  </a:txBody>
                  <a:tcPr marL="119944" marR="119944" marT="0" marB="0" anchor="b">
                    <a:lnL>
                      <a:noFill/>
                    </a:lnL>
                    <a:lnR>
                      <a:noFill/>
                    </a:lnR>
                    <a:lnT>
                      <a:noFill/>
                    </a:lnT>
                    <a:lnB>
                      <a:noFill/>
                    </a:lnB>
                  </a:tcPr>
                </a:tc>
                <a:tc>
                  <a:txBody>
                    <a:bodyPr/>
                    <a:lstStyle/>
                    <a:p>
                      <a:pPr>
                        <a:tabLst>
                          <a:tab pos="344805" algn="dec"/>
                        </a:tabLst>
                      </a:pPr>
                      <a:r>
                        <a:rPr lang="en-GB" sz="1400" spc="-10">
                          <a:effectLst/>
                          <a:latin typeface="FrankfurtGothic"/>
                          <a:ea typeface="Times New Roman" panose="02020603050405020304" pitchFamily="18" charset="0"/>
                          <a:cs typeface="Times New Roman" panose="02020603050405020304" pitchFamily="18" charset="0"/>
                        </a:rPr>
                        <a:t>6.2</a:t>
                      </a:r>
                      <a:endParaRPr lang="da-DK" sz="1400" spc="-10">
                        <a:effectLst/>
                        <a:latin typeface="FrankfurtGothic"/>
                        <a:ea typeface="Times New Roman" panose="02020603050405020304" pitchFamily="18" charset="0"/>
                        <a:cs typeface="Times New Roman" panose="02020603050405020304" pitchFamily="18" charset="0"/>
                      </a:endParaRPr>
                    </a:p>
                  </a:txBody>
                  <a:tcPr marL="119944" marR="119944" marT="0" marB="0" anchor="b">
                    <a:lnL>
                      <a:noFill/>
                    </a:lnL>
                    <a:lnR>
                      <a:noFill/>
                    </a:lnR>
                    <a:lnT>
                      <a:noFill/>
                    </a:lnT>
                    <a:lnB>
                      <a:noFill/>
                    </a:lnB>
                  </a:tcPr>
                </a:tc>
                <a:extLst>
                  <a:ext uri="{0D108BD9-81ED-4DB2-BD59-A6C34878D82A}">
                    <a16:rowId xmlns:a16="http://schemas.microsoft.com/office/drawing/2014/main" val="2882277905"/>
                  </a:ext>
                </a:extLst>
              </a:tr>
              <a:tr h="277451">
                <a:tc>
                  <a:txBody>
                    <a:bodyPr/>
                    <a:lstStyle/>
                    <a:p>
                      <a:r>
                        <a:rPr lang="en-GB" sz="1400" spc="-10">
                          <a:effectLst/>
                          <a:latin typeface="FrankfurtGothic"/>
                          <a:ea typeface="Times New Roman" panose="02020603050405020304" pitchFamily="18" charset="0"/>
                          <a:cs typeface="Times New Roman" panose="02020603050405020304" pitchFamily="18" charset="0"/>
                        </a:rPr>
                        <a:t>Human health activities</a:t>
                      </a:r>
                      <a:endParaRPr lang="da-DK" sz="1400" spc="-10">
                        <a:effectLst/>
                        <a:latin typeface="FrankfurtGothic"/>
                        <a:ea typeface="Times New Roman" panose="02020603050405020304" pitchFamily="18" charset="0"/>
                        <a:cs typeface="Times New Roman" panose="02020603050405020304" pitchFamily="18" charset="0"/>
                      </a:endParaRPr>
                    </a:p>
                  </a:txBody>
                  <a:tcPr marL="119944" marR="119944" marT="0" marB="0" anchor="b">
                    <a:lnL>
                      <a:noFill/>
                    </a:lnL>
                    <a:lnR>
                      <a:noFill/>
                    </a:lnR>
                    <a:lnT>
                      <a:noFill/>
                    </a:lnT>
                    <a:lnB>
                      <a:noFill/>
                    </a:lnB>
                  </a:tcPr>
                </a:tc>
                <a:tc>
                  <a:txBody>
                    <a:bodyPr/>
                    <a:lstStyle/>
                    <a:p>
                      <a:pPr>
                        <a:tabLst>
                          <a:tab pos="344805" algn="dec"/>
                        </a:tabLst>
                      </a:pPr>
                      <a:r>
                        <a:rPr lang="en-GB" sz="1400" spc="-10">
                          <a:effectLst/>
                          <a:latin typeface="FrankfurtGothic"/>
                          <a:ea typeface="Times New Roman" panose="02020603050405020304" pitchFamily="18" charset="0"/>
                          <a:cs typeface="Times New Roman" panose="02020603050405020304" pitchFamily="18" charset="0"/>
                        </a:rPr>
                        <a:t>3.3</a:t>
                      </a:r>
                      <a:endParaRPr lang="da-DK" sz="1400" spc="-10">
                        <a:effectLst/>
                        <a:latin typeface="FrankfurtGothic"/>
                        <a:ea typeface="Times New Roman" panose="02020603050405020304" pitchFamily="18" charset="0"/>
                        <a:cs typeface="Times New Roman" panose="02020603050405020304" pitchFamily="18" charset="0"/>
                      </a:endParaRPr>
                    </a:p>
                  </a:txBody>
                  <a:tcPr marL="119944" marR="119944" marT="0" marB="0" anchor="b">
                    <a:lnL>
                      <a:noFill/>
                    </a:lnL>
                    <a:lnR>
                      <a:noFill/>
                    </a:lnR>
                    <a:lnT>
                      <a:noFill/>
                    </a:lnT>
                    <a:lnB>
                      <a:noFill/>
                    </a:lnB>
                  </a:tcPr>
                </a:tc>
                <a:tc>
                  <a:txBody>
                    <a:bodyPr/>
                    <a:lstStyle/>
                    <a:p>
                      <a:pPr>
                        <a:tabLst>
                          <a:tab pos="344805" algn="dec"/>
                        </a:tabLst>
                      </a:pPr>
                      <a:r>
                        <a:rPr lang="en-GB" sz="1400" spc="-10">
                          <a:effectLst/>
                          <a:latin typeface="FrankfurtGothic"/>
                          <a:ea typeface="Times New Roman" panose="02020603050405020304" pitchFamily="18" charset="0"/>
                          <a:cs typeface="Times New Roman" panose="02020603050405020304" pitchFamily="18" charset="0"/>
                        </a:rPr>
                        <a:t>6.1</a:t>
                      </a:r>
                      <a:endParaRPr lang="da-DK" sz="1400" spc="-10">
                        <a:effectLst/>
                        <a:latin typeface="FrankfurtGothic"/>
                        <a:ea typeface="Times New Roman" panose="02020603050405020304" pitchFamily="18" charset="0"/>
                        <a:cs typeface="Times New Roman" panose="02020603050405020304" pitchFamily="18" charset="0"/>
                      </a:endParaRPr>
                    </a:p>
                  </a:txBody>
                  <a:tcPr marL="119944" marR="119944" marT="0" marB="0" anchor="b">
                    <a:lnL>
                      <a:noFill/>
                    </a:lnL>
                    <a:lnR>
                      <a:noFill/>
                    </a:lnR>
                    <a:lnT>
                      <a:noFill/>
                    </a:lnT>
                    <a:lnB>
                      <a:noFill/>
                    </a:lnB>
                  </a:tcPr>
                </a:tc>
                <a:tc>
                  <a:txBody>
                    <a:bodyPr/>
                    <a:lstStyle/>
                    <a:p>
                      <a:pPr>
                        <a:tabLst>
                          <a:tab pos="344805" algn="dec"/>
                        </a:tabLst>
                      </a:pPr>
                      <a:r>
                        <a:rPr lang="en-GB" sz="1400" spc="-10">
                          <a:effectLst/>
                          <a:latin typeface="FrankfurtGothic"/>
                          <a:ea typeface="Times New Roman" panose="02020603050405020304" pitchFamily="18" charset="0"/>
                          <a:cs typeface="Times New Roman" panose="02020603050405020304" pitchFamily="18" charset="0"/>
                        </a:rPr>
                        <a:t>6.9</a:t>
                      </a:r>
                      <a:endParaRPr lang="da-DK" sz="1400" spc="-10">
                        <a:effectLst/>
                        <a:latin typeface="FrankfurtGothic"/>
                        <a:ea typeface="Times New Roman" panose="02020603050405020304" pitchFamily="18" charset="0"/>
                        <a:cs typeface="Times New Roman" panose="02020603050405020304" pitchFamily="18" charset="0"/>
                      </a:endParaRPr>
                    </a:p>
                  </a:txBody>
                  <a:tcPr marL="119944" marR="119944" marT="0" marB="0" anchor="b">
                    <a:lnL>
                      <a:noFill/>
                    </a:lnL>
                    <a:lnR>
                      <a:noFill/>
                    </a:lnR>
                    <a:lnT>
                      <a:noFill/>
                    </a:lnT>
                    <a:lnB>
                      <a:noFill/>
                    </a:lnB>
                  </a:tcPr>
                </a:tc>
                <a:tc>
                  <a:txBody>
                    <a:bodyPr/>
                    <a:lstStyle/>
                    <a:p>
                      <a:pPr>
                        <a:tabLst>
                          <a:tab pos="344805" algn="dec"/>
                        </a:tabLst>
                      </a:pPr>
                      <a:r>
                        <a:rPr lang="en-GB" sz="1400" spc="-10">
                          <a:effectLst/>
                          <a:latin typeface="FrankfurtGothic"/>
                          <a:ea typeface="Times New Roman" panose="02020603050405020304" pitchFamily="18" charset="0"/>
                          <a:cs typeface="Times New Roman" panose="02020603050405020304" pitchFamily="18" charset="0"/>
                        </a:rPr>
                        <a:t>5.2</a:t>
                      </a:r>
                      <a:endParaRPr lang="da-DK" sz="1400" spc="-10">
                        <a:effectLst/>
                        <a:latin typeface="FrankfurtGothic"/>
                        <a:ea typeface="Times New Roman" panose="02020603050405020304" pitchFamily="18" charset="0"/>
                        <a:cs typeface="Times New Roman" panose="02020603050405020304" pitchFamily="18" charset="0"/>
                      </a:endParaRPr>
                    </a:p>
                  </a:txBody>
                  <a:tcPr marL="119944" marR="119944" marT="0" marB="0" anchor="b">
                    <a:lnL>
                      <a:noFill/>
                    </a:lnL>
                    <a:lnR>
                      <a:noFill/>
                    </a:lnR>
                    <a:lnT>
                      <a:noFill/>
                    </a:lnT>
                    <a:lnB>
                      <a:noFill/>
                    </a:lnB>
                  </a:tcPr>
                </a:tc>
                <a:tc>
                  <a:txBody>
                    <a:bodyPr/>
                    <a:lstStyle/>
                    <a:p>
                      <a:pPr>
                        <a:tabLst>
                          <a:tab pos="344805" algn="dec"/>
                        </a:tabLst>
                      </a:pPr>
                      <a:r>
                        <a:rPr lang="en-GB" sz="1400" spc="-10">
                          <a:effectLst/>
                          <a:latin typeface="FrankfurtGothic"/>
                          <a:ea typeface="Times New Roman" panose="02020603050405020304" pitchFamily="18" charset="0"/>
                          <a:cs typeface="Times New Roman" panose="02020603050405020304" pitchFamily="18" charset="0"/>
                        </a:rPr>
                        <a:t>4.3</a:t>
                      </a:r>
                      <a:endParaRPr lang="da-DK" sz="1400" spc="-10">
                        <a:effectLst/>
                        <a:latin typeface="FrankfurtGothic"/>
                        <a:ea typeface="Times New Roman" panose="02020603050405020304" pitchFamily="18" charset="0"/>
                        <a:cs typeface="Times New Roman" panose="02020603050405020304" pitchFamily="18" charset="0"/>
                      </a:endParaRPr>
                    </a:p>
                  </a:txBody>
                  <a:tcPr marL="119944" marR="119944" marT="0" marB="0" anchor="b">
                    <a:lnL>
                      <a:noFill/>
                    </a:lnL>
                    <a:lnR>
                      <a:noFill/>
                    </a:lnR>
                    <a:lnT>
                      <a:noFill/>
                    </a:lnT>
                    <a:lnB>
                      <a:noFill/>
                    </a:lnB>
                  </a:tcPr>
                </a:tc>
                <a:tc>
                  <a:txBody>
                    <a:bodyPr/>
                    <a:lstStyle/>
                    <a:p>
                      <a:pPr>
                        <a:tabLst>
                          <a:tab pos="344805" algn="dec"/>
                        </a:tabLst>
                      </a:pPr>
                      <a:r>
                        <a:rPr lang="en-GB" sz="1400" spc="-10">
                          <a:effectLst/>
                          <a:latin typeface="FrankfurtGothic"/>
                          <a:ea typeface="Times New Roman" panose="02020603050405020304" pitchFamily="18" charset="0"/>
                          <a:cs typeface="Times New Roman" panose="02020603050405020304" pitchFamily="18" charset="0"/>
                        </a:rPr>
                        <a:t>5.4</a:t>
                      </a:r>
                      <a:endParaRPr lang="da-DK" sz="1400" spc="-10">
                        <a:effectLst/>
                        <a:latin typeface="FrankfurtGothic"/>
                        <a:ea typeface="Times New Roman" panose="02020603050405020304" pitchFamily="18" charset="0"/>
                        <a:cs typeface="Times New Roman" panose="02020603050405020304" pitchFamily="18" charset="0"/>
                      </a:endParaRPr>
                    </a:p>
                  </a:txBody>
                  <a:tcPr marL="119944" marR="119944" marT="0" marB="0" anchor="b">
                    <a:lnL>
                      <a:noFill/>
                    </a:lnL>
                    <a:lnR>
                      <a:noFill/>
                    </a:lnR>
                    <a:lnT>
                      <a:noFill/>
                    </a:lnT>
                    <a:lnB>
                      <a:noFill/>
                    </a:lnB>
                  </a:tcPr>
                </a:tc>
                <a:extLst>
                  <a:ext uri="{0D108BD9-81ED-4DB2-BD59-A6C34878D82A}">
                    <a16:rowId xmlns:a16="http://schemas.microsoft.com/office/drawing/2014/main" val="1092819139"/>
                  </a:ext>
                </a:extLst>
              </a:tr>
              <a:tr h="277451">
                <a:tc>
                  <a:txBody>
                    <a:bodyPr/>
                    <a:lstStyle/>
                    <a:p>
                      <a:r>
                        <a:rPr lang="en-GB" sz="1400" spc="-10">
                          <a:effectLst/>
                          <a:latin typeface="FrankfurtGothic"/>
                          <a:ea typeface="Times New Roman" panose="02020603050405020304" pitchFamily="18" charset="0"/>
                          <a:cs typeface="Times New Roman" panose="02020603050405020304" pitchFamily="18" charset="0"/>
                        </a:rPr>
                        <a:t>Residential care</a:t>
                      </a:r>
                      <a:endParaRPr lang="da-DK" sz="1400" spc="-10">
                        <a:effectLst/>
                        <a:latin typeface="FrankfurtGothic"/>
                        <a:ea typeface="Times New Roman" panose="02020603050405020304" pitchFamily="18" charset="0"/>
                        <a:cs typeface="Times New Roman" panose="02020603050405020304" pitchFamily="18" charset="0"/>
                      </a:endParaRPr>
                    </a:p>
                  </a:txBody>
                  <a:tcPr marL="119944" marR="119944" marT="0" marB="0" anchor="b">
                    <a:lnL>
                      <a:noFill/>
                    </a:lnL>
                    <a:lnR>
                      <a:noFill/>
                    </a:lnR>
                    <a:lnT>
                      <a:noFill/>
                    </a:lnT>
                    <a:lnB w="12700" cap="flat" cmpd="sng" algn="ctr">
                      <a:solidFill>
                        <a:srgbClr val="7F9C90"/>
                      </a:solidFill>
                      <a:prstDash val="solid"/>
                      <a:round/>
                      <a:headEnd type="none" w="med" len="med"/>
                      <a:tailEnd type="none" w="med" len="med"/>
                    </a:lnB>
                  </a:tcPr>
                </a:tc>
                <a:tc>
                  <a:txBody>
                    <a:bodyPr/>
                    <a:lstStyle/>
                    <a:p>
                      <a:pPr>
                        <a:tabLst>
                          <a:tab pos="344805" algn="dec"/>
                        </a:tabLst>
                      </a:pPr>
                      <a:r>
                        <a:rPr lang="en-GB" sz="1400" spc="-10">
                          <a:effectLst/>
                          <a:latin typeface="FrankfurtGothic"/>
                          <a:ea typeface="Times New Roman" panose="02020603050405020304" pitchFamily="18" charset="0"/>
                          <a:cs typeface="Times New Roman" panose="02020603050405020304" pitchFamily="18" charset="0"/>
                        </a:rPr>
                        <a:t>3.1</a:t>
                      </a:r>
                      <a:endParaRPr lang="da-DK" sz="1400" spc="-10">
                        <a:effectLst/>
                        <a:latin typeface="FrankfurtGothic"/>
                        <a:ea typeface="Times New Roman" panose="02020603050405020304" pitchFamily="18" charset="0"/>
                        <a:cs typeface="Times New Roman" panose="02020603050405020304" pitchFamily="18" charset="0"/>
                      </a:endParaRPr>
                    </a:p>
                  </a:txBody>
                  <a:tcPr marL="119944" marR="119944" marT="0" marB="0" anchor="b">
                    <a:lnL>
                      <a:noFill/>
                    </a:lnL>
                    <a:lnR>
                      <a:noFill/>
                    </a:lnR>
                    <a:lnT>
                      <a:noFill/>
                    </a:lnT>
                    <a:lnB w="12700" cap="flat" cmpd="sng" algn="ctr">
                      <a:solidFill>
                        <a:srgbClr val="7F9C90"/>
                      </a:solidFill>
                      <a:prstDash val="solid"/>
                      <a:round/>
                      <a:headEnd type="none" w="med" len="med"/>
                      <a:tailEnd type="none" w="med" len="med"/>
                    </a:lnB>
                  </a:tcPr>
                </a:tc>
                <a:tc>
                  <a:txBody>
                    <a:bodyPr/>
                    <a:lstStyle/>
                    <a:p>
                      <a:pPr>
                        <a:tabLst>
                          <a:tab pos="344805" algn="dec"/>
                        </a:tabLst>
                      </a:pPr>
                      <a:r>
                        <a:rPr lang="en-GB" sz="1400" spc="-10">
                          <a:effectLst/>
                          <a:latin typeface="FrankfurtGothic"/>
                          <a:ea typeface="Times New Roman" panose="02020603050405020304" pitchFamily="18" charset="0"/>
                          <a:cs typeface="Times New Roman" panose="02020603050405020304" pitchFamily="18" charset="0"/>
                        </a:rPr>
                        <a:t>12.2</a:t>
                      </a:r>
                      <a:endParaRPr lang="da-DK" sz="1400" spc="-10">
                        <a:effectLst/>
                        <a:latin typeface="FrankfurtGothic"/>
                        <a:ea typeface="Times New Roman" panose="02020603050405020304" pitchFamily="18" charset="0"/>
                        <a:cs typeface="Times New Roman" panose="02020603050405020304" pitchFamily="18" charset="0"/>
                      </a:endParaRPr>
                    </a:p>
                  </a:txBody>
                  <a:tcPr marL="119944" marR="119944" marT="0" marB="0" anchor="b">
                    <a:lnL>
                      <a:noFill/>
                    </a:lnL>
                    <a:lnR>
                      <a:noFill/>
                    </a:lnR>
                    <a:lnT>
                      <a:noFill/>
                    </a:lnT>
                    <a:lnB w="12700" cap="flat" cmpd="sng" algn="ctr">
                      <a:solidFill>
                        <a:srgbClr val="7F9C90"/>
                      </a:solidFill>
                      <a:prstDash val="solid"/>
                      <a:round/>
                      <a:headEnd type="none" w="med" len="med"/>
                      <a:tailEnd type="none" w="med" len="med"/>
                    </a:lnB>
                  </a:tcPr>
                </a:tc>
                <a:tc>
                  <a:txBody>
                    <a:bodyPr/>
                    <a:lstStyle/>
                    <a:p>
                      <a:pPr>
                        <a:tabLst>
                          <a:tab pos="344805" algn="dec"/>
                        </a:tabLst>
                      </a:pPr>
                      <a:r>
                        <a:rPr lang="en-GB" sz="1400" spc="-10">
                          <a:effectLst/>
                          <a:latin typeface="FrankfurtGothic"/>
                          <a:ea typeface="Times New Roman" panose="02020603050405020304" pitchFamily="18" charset="0"/>
                          <a:cs typeface="Times New Roman" panose="02020603050405020304" pitchFamily="18" charset="0"/>
                        </a:rPr>
                        <a:t>11.2</a:t>
                      </a:r>
                      <a:endParaRPr lang="da-DK" sz="1400" spc="-10">
                        <a:effectLst/>
                        <a:latin typeface="FrankfurtGothic"/>
                        <a:ea typeface="Times New Roman" panose="02020603050405020304" pitchFamily="18" charset="0"/>
                        <a:cs typeface="Times New Roman" panose="02020603050405020304" pitchFamily="18" charset="0"/>
                      </a:endParaRPr>
                    </a:p>
                  </a:txBody>
                  <a:tcPr marL="119944" marR="119944" marT="0" marB="0" anchor="b">
                    <a:lnL>
                      <a:noFill/>
                    </a:lnL>
                    <a:lnR>
                      <a:noFill/>
                    </a:lnR>
                    <a:lnT>
                      <a:noFill/>
                    </a:lnT>
                    <a:lnB w="12700" cap="flat" cmpd="sng" algn="ctr">
                      <a:solidFill>
                        <a:srgbClr val="7F9C90"/>
                      </a:solidFill>
                      <a:prstDash val="solid"/>
                      <a:round/>
                      <a:headEnd type="none" w="med" len="med"/>
                      <a:tailEnd type="none" w="med" len="med"/>
                    </a:lnB>
                  </a:tcPr>
                </a:tc>
                <a:tc>
                  <a:txBody>
                    <a:bodyPr/>
                    <a:lstStyle/>
                    <a:p>
                      <a:pPr>
                        <a:tabLst>
                          <a:tab pos="344805" algn="dec"/>
                        </a:tabLst>
                      </a:pPr>
                      <a:r>
                        <a:rPr lang="en-GB" sz="1400" spc="-10">
                          <a:effectLst/>
                          <a:latin typeface="FrankfurtGothic"/>
                          <a:ea typeface="Times New Roman" panose="02020603050405020304" pitchFamily="18" charset="0"/>
                          <a:cs typeface="Times New Roman" panose="02020603050405020304" pitchFamily="18" charset="0"/>
                        </a:rPr>
                        <a:t>4.2</a:t>
                      </a:r>
                      <a:endParaRPr lang="da-DK" sz="1400" spc="-10">
                        <a:effectLst/>
                        <a:latin typeface="FrankfurtGothic"/>
                        <a:ea typeface="Times New Roman" panose="02020603050405020304" pitchFamily="18" charset="0"/>
                        <a:cs typeface="Times New Roman" panose="02020603050405020304" pitchFamily="18" charset="0"/>
                      </a:endParaRPr>
                    </a:p>
                  </a:txBody>
                  <a:tcPr marL="119944" marR="119944" marT="0" marB="0" anchor="b">
                    <a:lnL>
                      <a:noFill/>
                    </a:lnL>
                    <a:lnR>
                      <a:noFill/>
                    </a:lnR>
                    <a:lnT>
                      <a:noFill/>
                    </a:lnT>
                    <a:lnB w="12700" cap="flat" cmpd="sng" algn="ctr">
                      <a:solidFill>
                        <a:srgbClr val="7F9C90"/>
                      </a:solidFill>
                      <a:prstDash val="solid"/>
                      <a:round/>
                      <a:headEnd type="none" w="med" len="med"/>
                      <a:tailEnd type="none" w="med" len="med"/>
                    </a:lnB>
                  </a:tcPr>
                </a:tc>
                <a:tc>
                  <a:txBody>
                    <a:bodyPr/>
                    <a:lstStyle/>
                    <a:p>
                      <a:pPr>
                        <a:tabLst>
                          <a:tab pos="344805" algn="dec"/>
                        </a:tabLst>
                      </a:pPr>
                      <a:r>
                        <a:rPr lang="en-GB" sz="1400" spc="-10">
                          <a:effectLst/>
                          <a:latin typeface="FrankfurtGothic"/>
                          <a:ea typeface="Times New Roman" panose="02020603050405020304" pitchFamily="18" charset="0"/>
                          <a:cs typeface="Times New Roman" panose="02020603050405020304" pitchFamily="18" charset="0"/>
                        </a:rPr>
                        <a:t>6.3</a:t>
                      </a:r>
                      <a:endParaRPr lang="da-DK" sz="1400" spc="-10">
                        <a:effectLst/>
                        <a:latin typeface="FrankfurtGothic"/>
                        <a:ea typeface="Times New Roman" panose="02020603050405020304" pitchFamily="18" charset="0"/>
                        <a:cs typeface="Times New Roman" panose="02020603050405020304" pitchFamily="18" charset="0"/>
                      </a:endParaRPr>
                    </a:p>
                  </a:txBody>
                  <a:tcPr marL="119944" marR="119944" marT="0" marB="0" anchor="b">
                    <a:lnL>
                      <a:noFill/>
                    </a:lnL>
                    <a:lnR>
                      <a:noFill/>
                    </a:lnR>
                    <a:lnT>
                      <a:noFill/>
                    </a:lnT>
                    <a:lnB w="12700" cap="flat" cmpd="sng" algn="ctr">
                      <a:solidFill>
                        <a:srgbClr val="7F9C90"/>
                      </a:solidFill>
                      <a:prstDash val="solid"/>
                      <a:round/>
                      <a:headEnd type="none" w="med" len="med"/>
                      <a:tailEnd type="none" w="med" len="med"/>
                    </a:lnB>
                  </a:tcPr>
                </a:tc>
                <a:tc>
                  <a:txBody>
                    <a:bodyPr/>
                    <a:lstStyle/>
                    <a:p>
                      <a:pPr>
                        <a:tabLst>
                          <a:tab pos="344805" algn="dec"/>
                        </a:tabLst>
                      </a:pPr>
                      <a:r>
                        <a:rPr lang="en-GB" sz="1400" spc="-10">
                          <a:effectLst/>
                          <a:latin typeface="FrankfurtGothic"/>
                          <a:ea typeface="Times New Roman" panose="02020603050405020304" pitchFamily="18" charset="0"/>
                          <a:cs typeface="Times New Roman" panose="02020603050405020304" pitchFamily="18" charset="0"/>
                        </a:rPr>
                        <a:t>5.1</a:t>
                      </a:r>
                      <a:endParaRPr lang="da-DK" sz="1400" spc="-10">
                        <a:effectLst/>
                        <a:latin typeface="FrankfurtGothic"/>
                        <a:ea typeface="Times New Roman" panose="02020603050405020304" pitchFamily="18" charset="0"/>
                        <a:cs typeface="Times New Roman" panose="02020603050405020304" pitchFamily="18" charset="0"/>
                      </a:endParaRPr>
                    </a:p>
                  </a:txBody>
                  <a:tcPr marL="119944" marR="119944" marT="0" marB="0" anchor="b">
                    <a:lnL>
                      <a:noFill/>
                    </a:lnL>
                    <a:lnR>
                      <a:noFill/>
                    </a:lnR>
                    <a:lnT>
                      <a:noFill/>
                    </a:lnT>
                    <a:lnB w="12700" cap="flat" cmpd="sng" algn="ctr">
                      <a:solidFill>
                        <a:srgbClr val="7F9C90"/>
                      </a:solidFill>
                      <a:prstDash val="solid"/>
                      <a:round/>
                      <a:headEnd type="none" w="med" len="med"/>
                      <a:tailEnd type="none" w="med" len="med"/>
                    </a:lnB>
                  </a:tcPr>
                </a:tc>
                <a:extLst>
                  <a:ext uri="{0D108BD9-81ED-4DB2-BD59-A6C34878D82A}">
                    <a16:rowId xmlns:a16="http://schemas.microsoft.com/office/drawing/2014/main" val="4072604228"/>
                  </a:ext>
                </a:extLst>
              </a:tr>
              <a:tr h="277451">
                <a:tc>
                  <a:txBody>
                    <a:bodyPr/>
                    <a:lstStyle/>
                    <a:p>
                      <a:r>
                        <a:rPr lang="en-GB" sz="1400" spc="-10">
                          <a:effectLst/>
                          <a:latin typeface="FrankfurtGothic"/>
                          <a:ea typeface="Times New Roman" panose="02020603050405020304" pitchFamily="18" charset="0"/>
                          <a:cs typeface="Times New Roman" panose="02020603050405020304" pitchFamily="18" charset="0"/>
                        </a:rPr>
                        <a:t>Total share</a:t>
                      </a:r>
                      <a:endParaRPr lang="da-DK" sz="1400" spc="-10">
                        <a:effectLst/>
                        <a:latin typeface="FrankfurtGothic"/>
                        <a:ea typeface="Times New Roman" panose="02020603050405020304" pitchFamily="18" charset="0"/>
                        <a:cs typeface="Times New Roman" panose="02020603050405020304" pitchFamily="18" charset="0"/>
                      </a:endParaRPr>
                    </a:p>
                  </a:txBody>
                  <a:tcPr marL="119944" marR="119944" marT="0" marB="0" anchor="b">
                    <a:lnL>
                      <a:noFill/>
                    </a:lnL>
                    <a:lnR>
                      <a:noFill/>
                    </a:lnR>
                    <a:lnT w="12700" cap="flat" cmpd="sng" algn="ctr">
                      <a:solidFill>
                        <a:srgbClr val="7F9C90"/>
                      </a:solidFill>
                      <a:prstDash val="solid"/>
                      <a:round/>
                      <a:headEnd type="none" w="med" len="med"/>
                      <a:tailEnd type="none" w="med" len="med"/>
                    </a:lnT>
                    <a:lnB>
                      <a:noFill/>
                    </a:lnB>
                  </a:tcPr>
                </a:tc>
                <a:tc>
                  <a:txBody>
                    <a:bodyPr/>
                    <a:lstStyle/>
                    <a:p>
                      <a:pPr>
                        <a:tabLst>
                          <a:tab pos="344805" algn="dec"/>
                        </a:tabLst>
                      </a:pPr>
                      <a:r>
                        <a:rPr lang="en-GB" sz="1400" spc="-10">
                          <a:effectLst/>
                          <a:latin typeface="FrankfurtGothic"/>
                          <a:ea typeface="Times New Roman" panose="02020603050405020304" pitchFamily="18" charset="0"/>
                          <a:cs typeface="Times New Roman" panose="02020603050405020304" pitchFamily="18" charset="0"/>
                        </a:rPr>
                        <a:t>15.4</a:t>
                      </a:r>
                      <a:endParaRPr lang="da-DK" sz="1400" spc="-10">
                        <a:effectLst/>
                        <a:latin typeface="FrankfurtGothic"/>
                        <a:ea typeface="Times New Roman" panose="02020603050405020304" pitchFamily="18" charset="0"/>
                        <a:cs typeface="Times New Roman" panose="02020603050405020304" pitchFamily="18" charset="0"/>
                      </a:endParaRPr>
                    </a:p>
                  </a:txBody>
                  <a:tcPr marL="119944" marR="119944" marT="0" marB="0" anchor="b">
                    <a:lnL>
                      <a:noFill/>
                    </a:lnL>
                    <a:lnR>
                      <a:noFill/>
                    </a:lnR>
                    <a:lnT w="12700" cap="flat" cmpd="sng" algn="ctr">
                      <a:solidFill>
                        <a:srgbClr val="7F9C90"/>
                      </a:solidFill>
                      <a:prstDash val="solid"/>
                      <a:round/>
                      <a:headEnd type="none" w="med" len="med"/>
                      <a:tailEnd type="none" w="med" len="med"/>
                    </a:lnT>
                    <a:lnB>
                      <a:noFill/>
                    </a:lnB>
                  </a:tcPr>
                </a:tc>
                <a:tc>
                  <a:txBody>
                    <a:bodyPr/>
                    <a:lstStyle/>
                    <a:p>
                      <a:pPr>
                        <a:tabLst>
                          <a:tab pos="344805" algn="dec"/>
                        </a:tabLst>
                      </a:pPr>
                      <a:r>
                        <a:rPr lang="en-GB" sz="1400" spc="-10">
                          <a:effectLst/>
                          <a:latin typeface="FrankfurtGothic"/>
                          <a:ea typeface="Times New Roman" panose="02020603050405020304" pitchFamily="18" charset="0"/>
                          <a:cs typeface="Times New Roman" panose="02020603050405020304" pitchFamily="18" charset="0"/>
                        </a:rPr>
                        <a:t>32.3</a:t>
                      </a:r>
                      <a:endParaRPr lang="da-DK" sz="1400" spc="-10">
                        <a:effectLst/>
                        <a:latin typeface="FrankfurtGothic"/>
                        <a:ea typeface="Times New Roman" panose="02020603050405020304" pitchFamily="18" charset="0"/>
                        <a:cs typeface="Times New Roman" panose="02020603050405020304" pitchFamily="18" charset="0"/>
                      </a:endParaRPr>
                    </a:p>
                  </a:txBody>
                  <a:tcPr marL="119944" marR="119944" marT="0" marB="0" anchor="b">
                    <a:lnL>
                      <a:noFill/>
                    </a:lnL>
                    <a:lnR>
                      <a:noFill/>
                    </a:lnR>
                    <a:lnT w="12700" cap="flat" cmpd="sng" algn="ctr">
                      <a:solidFill>
                        <a:srgbClr val="7F9C90"/>
                      </a:solidFill>
                      <a:prstDash val="solid"/>
                      <a:round/>
                      <a:headEnd type="none" w="med" len="med"/>
                      <a:tailEnd type="none" w="med" len="med"/>
                    </a:lnT>
                    <a:lnB>
                      <a:noFill/>
                    </a:lnB>
                  </a:tcPr>
                </a:tc>
                <a:tc>
                  <a:txBody>
                    <a:bodyPr/>
                    <a:lstStyle/>
                    <a:p>
                      <a:pPr>
                        <a:tabLst>
                          <a:tab pos="344805" algn="dec"/>
                        </a:tabLst>
                      </a:pPr>
                      <a:r>
                        <a:rPr lang="en-GB" sz="1400" spc="-10">
                          <a:effectLst/>
                          <a:latin typeface="FrankfurtGothic"/>
                          <a:ea typeface="Times New Roman" panose="02020603050405020304" pitchFamily="18" charset="0"/>
                          <a:cs typeface="Times New Roman" panose="02020603050405020304" pitchFamily="18" charset="0"/>
                        </a:rPr>
                        <a:t>31.0</a:t>
                      </a:r>
                      <a:endParaRPr lang="da-DK" sz="1400" spc="-10">
                        <a:effectLst/>
                        <a:latin typeface="FrankfurtGothic"/>
                        <a:ea typeface="Times New Roman" panose="02020603050405020304" pitchFamily="18" charset="0"/>
                        <a:cs typeface="Times New Roman" panose="02020603050405020304" pitchFamily="18" charset="0"/>
                      </a:endParaRPr>
                    </a:p>
                  </a:txBody>
                  <a:tcPr marL="119944" marR="119944" marT="0" marB="0" anchor="b">
                    <a:lnL>
                      <a:noFill/>
                    </a:lnL>
                    <a:lnR>
                      <a:noFill/>
                    </a:lnR>
                    <a:lnT w="12700" cap="flat" cmpd="sng" algn="ctr">
                      <a:solidFill>
                        <a:srgbClr val="7F9C90"/>
                      </a:solidFill>
                      <a:prstDash val="solid"/>
                      <a:round/>
                      <a:headEnd type="none" w="med" len="med"/>
                      <a:tailEnd type="none" w="med" len="med"/>
                    </a:lnT>
                    <a:lnB>
                      <a:noFill/>
                    </a:lnB>
                  </a:tcPr>
                </a:tc>
                <a:tc>
                  <a:txBody>
                    <a:bodyPr/>
                    <a:lstStyle/>
                    <a:p>
                      <a:pPr>
                        <a:tabLst>
                          <a:tab pos="344805" algn="dec"/>
                        </a:tabLst>
                      </a:pPr>
                      <a:r>
                        <a:rPr lang="en-GB" sz="1400" spc="-10">
                          <a:effectLst/>
                          <a:latin typeface="FrankfurtGothic"/>
                          <a:ea typeface="Times New Roman" panose="02020603050405020304" pitchFamily="18" charset="0"/>
                          <a:cs typeface="Times New Roman" panose="02020603050405020304" pitchFamily="18" charset="0"/>
                        </a:rPr>
                        <a:t>25.3</a:t>
                      </a:r>
                      <a:endParaRPr lang="da-DK" sz="1400" spc="-10">
                        <a:effectLst/>
                        <a:latin typeface="FrankfurtGothic"/>
                        <a:ea typeface="Times New Roman" panose="02020603050405020304" pitchFamily="18" charset="0"/>
                        <a:cs typeface="Times New Roman" panose="02020603050405020304" pitchFamily="18" charset="0"/>
                      </a:endParaRPr>
                    </a:p>
                  </a:txBody>
                  <a:tcPr marL="119944" marR="119944" marT="0" marB="0" anchor="b">
                    <a:lnL>
                      <a:noFill/>
                    </a:lnL>
                    <a:lnR>
                      <a:noFill/>
                    </a:lnR>
                    <a:lnT w="12700" cap="flat" cmpd="sng" algn="ctr">
                      <a:solidFill>
                        <a:srgbClr val="7F9C90"/>
                      </a:solidFill>
                      <a:prstDash val="solid"/>
                      <a:round/>
                      <a:headEnd type="none" w="med" len="med"/>
                      <a:tailEnd type="none" w="med" len="med"/>
                    </a:lnT>
                    <a:lnB>
                      <a:noFill/>
                    </a:lnB>
                  </a:tcPr>
                </a:tc>
                <a:tc>
                  <a:txBody>
                    <a:bodyPr/>
                    <a:lstStyle/>
                    <a:p>
                      <a:pPr>
                        <a:tabLst>
                          <a:tab pos="344805" algn="dec"/>
                        </a:tabLst>
                      </a:pPr>
                      <a:r>
                        <a:rPr lang="en-GB" sz="1400" spc="-10">
                          <a:effectLst/>
                          <a:latin typeface="FrankfurtGothic"/>
                          <a:ea typeface="Times New Roman" panose="02020603050405020304" pitchFamily="18" charset="0"/>
                          <a:cs typeface="Times New Roman" panose="02020603050405020304" pitchFamily="18" charset="0"/>
                        </a:rPr>
                        <a:t>23.4</a:t>
                      </a:r>
                      <a:endParaRPr lang="da-DK" sz="1400" spc="-10">
                        <a:effectLst/>
                        <a:latin typeface="FrankfurtGothic"/>
                        <a:ea typeface="Times New Roman" panose="02020603050405020304" pitchFamily="18" charset="0"/>
                        <a:cs typeface="Times New Roman" panose="02020603050405020304" pitchFamily="18" charset="0"/>
                      </a:endParaRPr>
                    </a:p>
                  </a:txBody>
                  <a:tcPr marL="119944" marR="119944" marT="0" marB="0" anchor="b">
                    <a:lnL>
                      <a:noFill/>
                    </a:lnL>
                    <a:lnR>
                      <a:noFill/>
                    </a:lnR>
                    <a:lnT w="12700" cap="flat" cmpd="sng" algn="ctr">
                      <a:solidFill>
                        <a:srgbClr val="7F9C90"/>
                      </a:solidFill>
                      <a:prstDash val="solid"/>
                      <a:round/>
                      <a:headEnd type="none" w="med" len="med"/>
                      <a:tailEnd type="none" w="med" len="med"/>
                    </a:lnT>
                    <a:lnB>
                      <a:noFill/>
                    </a:lnB>
                  </a:tcPr>
                </a:tc>
                <a:tc>
                  <a:txBody>
                    <a:bodyPr/>
                    <a:lstStyle/>
                    <a:p>
                      <a:pPr>
                        <a:tabLst>
                          <a:tab pos="344805" algn="dec"/>
                        </a:tabLst>
                      </a:pPr>
                      <a:r>
                        <a:rPr lang="en-GB" sz="1400" spc="-10">
                          <a:effectLst/>
                          <a:latin typeface="FrankfurtGothic"/>
                          <a:ea typeface="Times New Roman" panose="02020603050405020304" pitchFamily="18" charset="0"/>
                          <a:cs typeface="Times New Roman" panose="02020603050405020304" pitchFamily="18" charset="0"/>
                        </a:rPr>
                        <a:t>21.3</a:t>
                      </a:r>
                      <a:endParaRPr lang="da-DK" sz="1400" spc="-10">
                        <a:effectLst/>
                        <a:latin typeface="FrankfurtGothic"/>
                        <a:ea typeface="Times New Roman" panose="02020603050405020304" pitchFamily="18" charset="0"/>
                        <a:cs typeface="Times New Roman" panose="02020603050405020304" pitchFamily="18" charset="0"/>
                      </a:endParaRPr>
                    </a:p>
                  </a:txBody>
                  <a:tcPr marL="119944" marR="119944" marT="0" marB="0" anchor="b">
                    <a:lnL>
                      <a:noFill/>
                    </a:lnL>
                    <a:lnR>
                      <a:noFill/>
                    </a:lnR>
                    <a:lnT w="12700" cap="flat" cmpd="sng" algn="ctr">
                      <a:solidFill>
                        <a:srgbClr val="7F9C90"/>
                      </a:solidFill>
                      <a:prstDash val="solid"/>
                      <a:round/>
                      <a:headEnd type="none" w="med" len="med"/>
                      <a:tailEnd type="none" w="med" len="med"/>
                    </a:lnT>
                    <a:lnB>
                      <a:noFill/>
                    </a:lnB>
                  </a:tcPr>
                </a:tc>
                <a:extLst>
                  <a:ext uri="{0D108BD9-81ED-4DB2-BD59-A6C34878D82A}">
                    <a16:rowId xmlns:a16="http://schemas.microsoft.com/office/drawing/2014/main" val="2335705559"/>
                  </a:ext>
                </a:extLst>
              </a:tr>
              <a:tr h="277451">
                <a:tc>
                  <a:txBody>
                    <a:bodyPr/>
                    <a:lstStyle/>
                    <a:p>
                      <a:r>
                        <a:rPr lang="en-GB" sz="1400" spc="-10">
                          <a:effectLst/>
                          <a:latin typeface="FrankfurtGothic"/>
                          <a:ea typeface="Times New Roman" panose="02020603050405020304" pitchFamily="18" charset="0"/>
                          <a:cs typeface="Times New Roman" panose="02020603050405020304" pitchFamily="18" charset="0"/>
                        </a:rPr>
                        <a:t>Total sector (1000)</a:t>
                      </a:r>
                      <a:endParaRPr lang="da-DK" sz="1400" spc="-10">
                        <a:effectLst/>
                        <a:latin typeface="FrankfurtGothic"/>
                        <a:ea typeface="Times New Roman" panose="02020603050405020304" pitchFamily="18" charset="0"/>
                        <a:cs typeface="Times New Roman" panose="02020603050405020304" pitchFamily="18" charset="0"/>
                      </a:endParaRPr>
                    </a:p>
                  </a:txBody>
                  <a:tcPr marL="119944" marR="119944" marT="0" marB="0" anchor="b">
                    <a:lnL>
                      <a:noFill/>
                    </a:lnL>
                    <a:lnR>
                      <a:noFill/>
                    </a:lnR>
                    <a:lnT>
                      <a:noFill/>
                    </a:lnT>
                    <a:lnB>
                      <a:noFill/>
                    </a:lnB>
                  </a:tcPr>
                </a:tc>
                <a:tc>
                  <a:txBody>
                    <a:bodyPr/>
                    <a:lstStyle/>
                    <a:p>
                      <a:pPr algn="ctr"/>
                      <a:r>
                        <a:rPr lang="en-GB" sz="1400" spc="-10">
                          <a:effectLst/>
                          <a:latin typeface="FrankfurtGothic"/>
                          <a:ea typeface="Times New Roman" panose="02020603050405020304" pitchFamily="18" charset="0"/>
                          <a:cs typeface="Times New Roman" panose="02020603050405020304" pitchFamily="18" charset="0"/>
                        </a:rPr>
                        <a:t>292</a:t>
                      </a:r>
                      <a:endParaRPr lang="da-DK" sz="1400" spc="-10">
                        <a:effectLst/>
                        <a:latin typeface="FrankfurtGothic"/>
                        <a:ea typeface="Times New Roman" panose="02020603050405020304" pitchFamily="18" charset="0"/>
                        <a:cs typeface="Times New Roman" panose="02020603050405020304" pitchFamily="18" charset="0"/>
                      </a:endParaRPr>
                    </a:p>
                  </a:txBody>
                  <a:tcPr marL="119944" marR="119944" marT="0" marB="0" anchor="b">
                    <a:lnL>
                      <a:noFill/>
                    </a:lnL>
                    <a:lnR>
                      <a:noFill/>
                    </a:lnR>
                    <a:lnT>
                      <a:noFill/>
                    </a:lnT>
                    <a:lnB>
                      <a:noFill/>
                    </a:lnB>
                  </a:tcPr>
                </a:tc>
                <a:tc>
                  <a:txBody>
                    <a:bodyPr/>
                    <a:lstStyle/>
                    <a:p>
                      <a:pPr algn="ctr"/>
                      <a:r>
                        <a:rPr lang="en-GB" sz="1400" spc="-10">
                          <a:effectLst/>
                          <a:latin typeface="FrankfurtGothic"/>
                          <a:ea typeface="Times New Roman" panose="02020603050405020304" pitchFamily="18" charset="0"/>
                          <a:cs typeface="Times New Roman" panose="02020603050405020304" pitchFamily="18" charset="0"/>
                        </a:rPr>
                        <a:t>816</a:t>
                      </a:r>
                      <a:endParaRPr lang="da-DK" sz="1400" spc="-10">
                        <a:effectLst/>
                        <a:latin typeface="FrankfurtGothic"/>
                        <a:ea typeface="Times New Roman" panose="02020603050405020304" pitchFamily="18" charset="0"/>
                        <a:cs typeface="Times New Roman" panose="02020603050405020304" pitchFamily="18" charset="0"/>
                      </a:endParaRPr>
                    </a:p>
                  </a:txBody>
                  <a:tcPr marL="119944" marR="119944" marT="0" marB="0" anchor="b">
                    <a:lnL>
                      <a:noFill/>
                    </a:lnL>
                    <a:lnR>
                      <a:noFill/>
                    </a:lnR>
                    <a:lnT>
                      <a:noFill/>
                    </a:lnT>
                    <a:lnB>
                      <a:noFill/>
                    </a:lnB>
                  </a:tcPr>
                </a:tc>
                <a:tc>
                  <a:txBody>
                    <a:bodyPr/>
                    <a:lstStyle/>
                    <a:p>
                      <a:pPr algn="ctr"/>
                      <a:r>
                        <a:rPr lang="en-GB" sz="1400" spc="-10">
                          <a:effectLst/>
                          <a:latin typeface="FrankfurtGothic"/>
                          <a:ea typeface="Times New Roman" panose="02020603050405020304" pitchFamily="18" charset="0"/>
                          <a:cs typeface="Times New Roman" panose="02020603050405020304" pitchFamily="18" charset="0"/>
                        </a:rPr>
                        <a:t>874</a:t>
                      </a:r>
                      <a:endParaRPr lang="da-DK" sz="1400" spc="-10">
                        <a:effectLst/>
                        <a:latin typeface="FrankfurtGothic"/>
                        <a:ea typeface="Times New Roman" panose="02020603050405020304" pitchFamily="18" charset="0"/>
                        <a:cs typeface="Times New Roman" panose="02020603050405020304" pitchFamily="18" charset="0"/>
                      </a:endParaRPr>
                    </a:p>
                  </a:txBody>
                  <a:tcPr marL="119944" marR="119944" marT="0" marB="0" anchor="b">
                    <a:lnL>
                      <a:noFill/>
                    </a:lnL>
                    <a:lnR>
                      <a:noFill/>
                    </a:lnR>
                    <a:lnT>
                      <a:noFill/>
                    </a:lnT>
                    <a:lnB>
                      <a:noFill/>
                    </a:lnB>
                  </a:tcPr>
                </a:tc>
                <a:tc>
                  <a:txBody>
                    <a:bodyPr/>
                    <a:lstStyle/>
                    <a:p>
                      <a:endParaRPr lang="da-DK" sz="1400">
                        <a:effectLst/>
                        <a:latin typeface="Times New Roman" panose="02020603050405020304" pitchFamily="18" charset="0"/>
                      </a:endParaRPr>
                    </a:p>
                  </a:txBody>
                  <a:tcPr marL="119944" marR="119944" marT="0" marB="0" anchor="b">
                    <a:lnL>
                      <a:noFill/>
                    </a:lnL>
                    <a:lnR>
                      <a:noFill/>
                    </a:lnR>
                    <a:lnT>
                      <a:noFill/>
                    </a:lnT>
                    <a:lnB>
                      <a:noFill/>
                    </a:lnB>
                  </a:tcPr>
                </a:tc>
                <a:tc>
                  <a:txBody>
                    <a:bodyPr/>
                    <a:lstStyle/>
                    <a:p>
                      <a:endParaRPr lang="da-DK" sz="1400">
                        <a:effectLst/>
                        <a:latin typeface="Times New Roman" panose="02020603050405020304" pitchFamily="18" charset="0"/>
                      </a:endParaRPr>
                    </a:p>
                  </a:txBody>
                  <a:tcPr marL="119944" marR="119944" marT="0" marB="0" anchor="b">
                    <a:lnL>
                      <a:noFill/>
                    </a:lnL>
                    <a:lnR>
                      <a:noFill/>
                    </a:lnR>
                    <a:lnT>
                      <a:noFill/>
                    </a:lnT>
                    <a:lnB>
                      <a:noFill/>
                    </a:lnB>
                  </a:tcPr>
                </a:tc>
                <a:tc>
                  <a:txBody>
                    <a:bodyPr/>
                    <a:lstStyle/>
                    <a:p>
                      <a:endParaRPr lang="da-DK" sz="1400">
                        <a:effectLst/>
                        <a:latin typeface="Times New Roman" panose="02020603050405020304" pitchFamily="18" charset="0"/>
                      </a:endParaRPr>
                    </a:p>
                  </a:txBody>
                  <a:tcPr marL="119944" marR="119944" marT="0" marB="0" anchor="b">
                    <a:lnL>
                      <a:noFill/>
                    </a:lnL>
                    <a:lnR>
                      <a:noFill/>
                    </a:lnR>
                    <a:lnT>
                      <a:noFill/>
                    </a:lnT>
                    <a:lnB>
                      <a:noFill/>
                    </a:lnB>
                  </a:tcPr>
                </a:tc>
                <a:extLst>
                  <a:ext uri="{0D108BD9-81ED-4DB2-BD59-A6C34878D82A}">
                    <a16:rowId xmlns:a16="http://schemas.microsoft.com/office/drawing/2014/main" val="1868802529"/>
                  </a:ext>
                </a:extLst>
              </a:tr>
              <a:tr h="277451">
                <a:tc>
                  <a:txBody>
                    <a:bodyPr/>
                    <a:lstStyle/>
                    <a:p>
                      <a:r>
                        <a:rPr lang="en-GB" sz="1400" spc="-10">
                          <a:effectLst/>
                          <a:latin typeface="FrankfurtGothic"/>
                          <a:ea typeface="Times New Roman" panose="02020603050405020304" pitchFamily="18" charset="0"/>
                          <a:cs typeface="Times New Roman" panose="02020603050405020304" pitchFamily="18" charset="0"/>
                        </a:rPr>
                        <a:t>Total sector (billion)</a:t>
                      </a:r>
                      <a:endParaRPr lang="da-DK" sz="1400" spc="-10">
                        <a:effectLst/>
                        <a:latin typeface="FrankfurtGothic"/>
                        <a:ea typeface="Times New Roman" panose="02020603050405020304" pitchFamily="18" charset="0"/>
                        <a:cs typeface="Times New Roman" panose="02020603050405020304" pitchFamily="18" charset="0"/>
                      </a:endParaRPr>
                    </a:p>
                  </a:txBody>
                  <a:tcPr marL="119944" marR="119944" marT="0" marB="0" anchor="b">
                    <a:lnL>
                      <a:noFill/>
                    </a:lnL>
                    <a:lnR>
                      <a:noFill/>
                    </a:lnR>
                    <a:lnT>
                      <a:noFill/>
                    </a:lnT>
                    <a:lnB w="12700" cap="flat" cmpd="sng" algn="ctr">
                      <a:solidFill>
                        <a:srgbClr val="7F9C90"/>
                      </a:solidFill>
                      <a:prstDash val="solid"/>
                      <a:round/>
                      <a:headEnd type="none" w="med" len="med"/>
                      <a:tailEnd type="none" w="med" len="med"/>
                    </a:lnB>
                  </a:tcPr>
                </a:tc>
                <a:tc>
                  <a:txBody>
                    <a:bodyPr/>
                    <a:lstStyle/>
                    <a:p>
                      <a:endParaRPr lang="da-DK" sz="1400">
                        <a:effectLst/>
                        <a:latin typeface="Times New Roman" panose="02020603050405020304" pitchFamily="18" charset="0"/>
                      </a:endParaRPr>
                    </a:p>
                  </a:txBody>
                  <a:tcPr marL="119944" marR="119944" marT="0" marB="0">
                    <a:lnL>
                      <a:noFill/>
                    </a:lnL>
                    <a:lnR>
                      <a:noFill/>
                    </a:lnR>
                    <a:lnT>
                      <a:noFill/>
                    </a:lnT>
                    <a:lnB w="12700" cap="flat" cmpd="sng" algn="ctr">
                      <a:solidFill>
                        <a:srgbClr val="7F9C90"/>
                      </a:solidFill>
                      <a:prstDash val="solid"/>
                      <a:round/>
                      <a:headEnd type="none" w="med" len="med"/>
                      <a:tailEnd type="none" w="med" len="med"/>
                    </a:lnB>
                  </a:tcPr>
                </a:tc>
                <a:tc>
                  <a:txBody>
                    <a:bodyPr/>
                    <a:lstStyle/>
                    <a:p>
                      <a:pPr algn="l"/>
                      <a:endParaRPr lang="da-DK" sz="1400">
                        <a:effectLst/>
                        <a:latin typeface="Times New Roman" panose="02020603050405020304" pitchFamily="18" charset="0"/>
                      </a:endParaRPr>
                    </a:p>
                  </a:txBody>
                  <a:tcPr marL="119944" marR="119944" marT="0" marB="0">
                    <a:lnL>
                      <a:noFill/>
                    </a:lnL>
                    <a:lnR>
                      <a:noFill/>
                    </a:lnR>
                    <a:lnT>
                      <a:noFill/>
                    </a:lnT>
                    <a:lnB w="12700" cap="flat" cmpd="sng" algn="ctr">
                      <a:solidFill>
                        <a:srgbClr val="7F9C90"/>
                      </a:solidFill>
                      <a:prstDash val="solid"/>
                      <a:round/>
                      <a:headEnd type="none" w="med" len="med"/>
                      <a:tailEnd type="none" w="med" len="med"/>
                    </a:lnB>
                  </a:tcPr>
                </a:tc>
                <a:tc>
                  <a:txBody>
                    <a:bodyPr/>
                    <a:lstStyle/>
                    <a:p>
                      <a:pPr algn="l"/>
                      <a:endParaRPr lang="da-DK" sz="1400">
                        <a:effectLst/>
                        <a:latin typeface="Times New Roman" panose="02020603050405020304" pitchFamily="18" charset="0"/>
                      </a:endParaRPr>
                    </a:p>
                  </a:txBody>
                  <a:tcPr marL="119944" marR="119944" marT="0" marB="0">
                    <a:lnL>
                      <a:noFill/>
                    </a:lnL>
                    <a:lnR>
                      <a:noFill/>
                    </a:lnR>
                    <a:lnT>
                      <a:noFill/>
                    </a:lnT>
                    <a:lnB w="12700" cap="flat" cmpd="sng" algn="ctr">
                      <a:solidFill>
                        <a:srgbClr val="7F9C90"/>
                      </a:solidFill>
                      <a:prstDash val="solid"/>
                      <a:round/>
                      <a:headEnd type="none" w="med" len="med"/>
                      <a:tailEnd type="none" w="med" len="med"/>
                    </a:lnB>
                  </a:tcPr>
                </a:tc>
                <a:tc>
                  <a:txBody>
                    <a:bodyPr/>
                    <a:lstStyle/>
                    <a:p>
                      <a:pPr algn="l"/>
                      <a:r>
                        <a:rPr lang="en-GB" sz="1400" spc="-10">
                          <a:effectLst/>
                          <a:latin typeface="FrankfurtGothic"/>
                          <a:ea typeface="Times New Roman" panose="02020603050405020304" pitchFamily="18" charset="0"/>
                          <a:cs typeface="Times New Roman" panose="02020603050405020304" pitchFamily="18" charset="0"/>
                        </a:rPr>
                        <a:t>153</a:t>
                      </a:r>
                      <a:endParaRPr lang="da-DK" sz="1400" spc="-10">
                        <a:effectLst/>
                        <a:latin typeface="FrankfurtGothic"/>
                        <a:ea typeface="Times New Roman" panose="02020603050405020304" pitchFamily="18" charset="0"/>
                        <a:cs typeface="Times New Roman" panose="02020603050405020304" pitchFamily="18" charset="0"/>
                      </a:endParaRPr>
                    </a:p>
                  </a:txBody>
                  <a:tcPr marL="119944" marR="119944" marT="0" marB="0">
                    <a:lnL>
                      <a:noFill/>
                    </a:lnL>
                    <a:lnR>
                      <a:noFill/>
                    </a:lnR>
                    <a:lnT>
                      <a:noFill/>
                    </a:lnT>
                    <a:lnB w="12700" cap="flat" cmpd="sng" algn="ctr">
                      <a:solidFill>
                        <a:srgbClr val="7F9C90"/>
                      </a:solidFill>
                      <a:prstDash val="solid"/>
                      <a:round/>
                      <a:headEnd type="none" w="med" len="med"/>
                      <a:tailEnd type="none" w="med" len="med"/>
                    </a:lnB>
                  </a:tcPr>
                </a:tc>
                <a:tc>
                  <a:txBody>
                    <a:bodyPr/>
                    <a:lstStyle/>
                    <a:p>
                      <a:pPr algn="l"/>
                      <a:r>
                        <a:rPr lang="en-GB" sz="1400" spc="-10">
                          <a:effectLst/>
                          <a:latin typeface="FrankfurtGothic"/>
                          <a:ea typeface="Times New Roman" panose="02020603050405020304" pitchFamily="18" charset="0"/>
                          <a:cs typeface="Times New Roman" panose="02020603050405020304" pitchFamily="18" charset="0"/>
                        </a:rPr>
                        <a:t>327</a:t>
                      </a:r>
                      <a:endParaRPr lang="da-DK" sz="1400" spc="-10">
                        <a:effectLst/>
                        <a:latin typeface="FrankfurtGothic"/>
                        <a:ea typeface="Times New Roman" panose="02020603050405020304" pitchFamily="18" charset="0"/>
                        <a:cs typeface="Times New Roman" panose="02020603050405020304" pitchFamily="18" charset="0"/>
                      </a:endParaRPr>
                    </a:p>
                  </a:txBody>
                  <a:tcPr marL="119944" marR="119944" marT="0" marB="0">
                    <a:lnL>
                      <a:noFill/>
                    </a:lnL>
                    <a:lnR>
                      <a:noFill/>
                    </a:lnR>
                    <a:lnT>
                      <a:noFill/>
                    </a:lnT>
                    <a:lnB w="12700" cap="flat" cmpd="sng" algn="ctr">
                      <a:solidFill>
                        <a:srgbClr val="7F9C90"/>
                      </a:solidFill>
                      <a:prstDash val="solid"/>
                      <a:round/>
                      <a:headEnd type="none" w="med" len="med"/>
                      <a:tailEnd type="none" w="med" len="med"/>
                    </a:lnB>
                  </a:tcPr>
                </a:tc>
                <a:tc>
                  <a:txBody>
                    <a:bodyPr/>
                    <a:lstStyle/>
                    <a:p>
                      <a:pPr algn="l"/>
                      <a:r>
                        <a:rPr lang="en-GB" sz="1400" spc="-10" dirty="0">
                          <a:effectLst/>
                          <a:latin typeface="FrankfurtGothic"/>
                          <a:ea typeface="Times New Roman" panose="02020603050405020304" pitchFamily="18" charset="0"/>
                          <a:cs typeface="Times New Roman" panose="02020603050405020304" pitchFamily="18" charset="0"/>
                        </a:rPr>
                        <a:t>396</a:t>
                      </a:r>
                      <a:endParaRPr lang="da-DK" sz="1400" spc="-10" dirty="0">
                        <a:effectLst/>
                        <a:latin typeface="FrankfurtGothic"/>
                        <a:ea typeface="Times New Roman" panose="02020603050405020304" pitchFamily="18" charset="0"/>
                        <a:cs typeface="Times New Roman" panose="02020603050405020304" pitchFamily="18" charset="0"/>
                      </a:endParaRPr>
                    </a:p>
                  </a:txBody>
                  <a:tcPr marL="119944" marR="119944" marT="0" marB="0">
                    <a:lnL>
                      <a:noFill/>
                    </a:lnL>
                    <a:lnR>
                      <a:noFill/>
                    </a:lnR>
                    <a:lnT>
                      <a:noFill/>
                    </a:lnT>
                    <a:lnB w="12700" cap="flat" cmpd="sng" algn="ctr">
                      <a:solidFill>
                        <a:srgbClr val="7F9C90"/>
                      </a:solidFill>
                      <a:prstDash val="solid"/>
                      <a:round/>
                      <a:headEnd type="none" w="med" len="med"/>
                      <a:tailEnd type="none" w="med" len="med"/>
                    </a:lnB>
                  </a:tcPr>
                </a:tc>
                <a:extLst>
                  <a:ext uri="{0D108BD9-81ED-4DB2-BD59-A6C34878D82A}">
                    <a16:rowId xmlns:a16="http://schemas.microsoft.com/office/drawing/2014/main" val="2336693285"/>
                  </a:ext>
                </a:extLst>
              </a:tr>
            </a:tbl>
          </a:graphicData>
        </a:graphic>
      </p:graphicFrame>
      <p:sp>
        <p:nvSpPr>
          <p:cNvPr id="5" name="Tekstfelt 4">
            <a:extLst>
              <a:ext uri="{FF2B5EF4-FFF2-40B4-BE49-F238E27FC236}">
                <a16:creationId xmlns:a16="http://schemas.microsoft.com/office/drawing/2014/main" id="{E48EB18F-24BF-4A09-AD33-A88CA129B421}"/>
              </a:ext>
            </a:extLst>
          </p:cNvPr>
          <p:cNvSpPr txBox="1"/>
          <p:nvPr/>
        </p:nvSpPr>
        <p:spPr>
          <a:xfrm>
            <a:off x="3050140" y="1329613"/>
            <a:ext cx="6097656" cy="374461"/>
          </a:xfrm>
          <a:prstGeom prst="rect">
            <a:avLst/>
          </a:prstGeom>
          <a:noFill/>
        </p:spPr>
        <p:txBody>
          <a:bodyPr wrap="square">
            <a:spAutoFit/>
          </a:bodyPr>
          <a:lstStyle/>
          <a:p>
            <a:pPr algn="just">
              <a:lnSpc>
                <a:spcPts val="1100"/>
              </a:lnSpc>
              <a:spcAft>
                <a:spcPts val="600"/>
              </a:spcAft>
              <a:tabLst>
                <a:tab pos="161925" algn="l"/>
              </a:tabLst>
            </a:pPr>
            <a:r>
              <a:rPr lang="en-GB" sz="1000" spc="-10">
                <a:effectLst/>
                <a:latin typeface="Times New Roman" panose="02020603050405020304" pitchFamily="18" charset="0"/>
                <a:ea typeface="Times New Roman" panose="02020603050405020304" pitchFamily="18" charset="0"/>
                <a:cs typeface="Times New Roman" panose="02020603050405020304" pitchFamily="18" charset="0"/>
              </a:rPr>
              <a:t>Table 8.10: Share of total employment and gross value added (2010 prices) in sectors mainly belonging to general government services, 1966, 1999 and 2019, %</a:t>
            </a:r>
            <a:endParaRPr lang="da-DK" sz="1000" spc="-1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kstfelt 6">
            <a:extLst>
              <a:ext uri="{FF2B5EF4-FFF2-40B4-BE49-F238E27FC236}">
                <a16:creationId xmlns:a16="http://schemas.microsoft.com/office/drawing/2014/main" id="{73BE679D-DF83-42A9-96C4-A25FADD2836B}"/>
              </a:ext>
            </a:extLst>
          </p:cNvPr>
          <p:cNvSpPr txBox="1"/>
          <p:nvPr/>
        </p:nvSpPr>
        <p:spPr>
          <a:xfrm>
            <a:off x="3237671" y="4892931"/>
            <a:ext cx="6097656" cy="276999"/>
          </a:xfrm>
          <a:prstGeom prst="rect">
            <a:avLst/>
          </a:prstGeom>
          <a:noFill/>
        </p:spPr>
        <p:txBody>
          <a:bodyPr wrap="square">
            <a:spAutoFit/>
          </a:bodyPr>
          <a:lstStyle/>
          <a:p>
            <a:pPr>
              <a:spcBef>
                <a:spcPts val="200"/>
              </a:spcBef>
              <a:spcAft>
                <a:spcPts val="1450"/>
              </a:spcAft>
            </a:pPr>
            <a:r>
              <a:rPr lang="en-GB" sz="1200" spc="-10" dirty="0">
                <a:effectLst/>
                <a:latin typeface="Times New Roman" panose="02020603050405020304" pitchFamily="18" charset="0"/>
                <a:ea typeface="Times New Roman" panose="02020603050405020304" pitchFamily="18" charset="0"/>
                <a:cs typeface="Times New Roman" panose="02020603050405020304" pitchFamily="18" charset="0"/>
              </a:rPr>
              <a:t>Source: www.statistikbanken.dk/NABB69 and NABP69.</a:t>
            </a:r>
            <a:endParaRPr lang="da-DK" sz="1200" spc="-1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Titel 1">
            <a:extLst>
              <a:ext uri="{FF2B5EF4-FFF2-40B4-BE49-F238E27FC236}">
                <a16:creationId xmlns:a16="http://schemas.microsoft.com/office/drawing/2014/main" id="{31B0CFF3-74A0-499A-8DF5-25F11EB12CEF}"/>
              </a:ext>
            </a:extLst>
          </p:cNvPr>
          <p:cNvSpPr txBox="1">
            <a:spLocks/>
          </p:cNvSpPr>
          <p:nvPr/>
        </p:nvSpPr>
        <p:spPr>
          <a:xfrm>
            <a:off x="414455" y="246043"/>
            <a:ext cx="1808216" cy="89138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sz="2000" b="1" dirty="0" err="1">
                <a:latin typeface="Times New Roman" panose="02020603050405020304" pitchFamily="18" charset="0"/>
                <a:cs typeface="Times New Roman" panose="02020603050405020304" pitchFamily="18" charset="0"/>
              </a:rPr>
              <a:t>Table</a:t>
            </a:r>
            <a:r>
              <a:rPr lang="da-DK" sz="2000" b="1" dirty="0">
                <a:latin typeface="Times New Roman" panose="02020603050405020304" pitchFamily="18" charset="0"/>
                <a:cs typeface="Times New Roman" panose="02020603050405020304" pitchFamily="18" charset="0"/>
              </a:rPr>
              <a:t> 8.10</a:t>
            </a:r>
          </a:p>
        </p:txBody>
      </p:sp>
    </p:spTree>
    <p:extLst>
      <p:ext uri="{BB962C8B-B14F-4D97-AF65-F5344CB8AC3E}">
        <p14:creationId xmlns:p14="http://schemas.microsoft.com/office/powerpoint/2010/main" val="5837117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 2">
            <a:extLst>
              <a:ext uri="{FF2B5EF4-FFF2-40B4-BE49-F238E27FC236}">
                <a16:creationId xmlns:a16="http://schemas.microsoft.com/office/drawing/2014/main" id="{497617C5-4DAC-44EB-99A6-896482F0797E}"/>
              </a:ext>
            </a:extLst>
          </p:cNvPr>
          <p:cNvGraphicFramePr>
            <a:graphicFrameLocks noGrp="1"/>
          </p:cNvGraphicFramePr>
          <p:nvPr>
            <p:extLst>
              <p:ext uri="{D42A27DB-BD31-4B8C-83A1-F6EECF244321}">
                <p14:modId xmlns:p14="http://schemas.microsoft.com/office/powerpoint/2010/main" val="2332258384"/>
              </p:ext>
            </p:extLst>
          </p:nvPr>
        </p:nvGraphicFramePr>
        <p:xfrm>
          <a:off x="4325592" y="2361381"/>
          <a:ext cx="3540816" cy="2135237"/>
        </p:xfrm>
        <a:graphic>
          <a:graphicData uri="http://schemas.openxmlformats.org/drawingml/2006/table">
            <a:tbl>
              <a:tblPr firstRow="1" firstCol="1" bandRow="1"/>
              <a:tblGrid>
                <a:gridCol w="1194799">
                  <a:extLst>
                    <a:ext uri="{9D8B030D-6E8A-4147-A177-3AD203B41FA5}">
                      <a16:colId xmlns:a16="http://schemas.microsoft.com/office/drawing/2014/main" val="465703612"/>
                    </a:ext>
                  </a:extLst>
                </a:gridCol>
                <a:gridCol w="1176640">
                  <a:extLst>
                    <a:ext uri="{9D8B030D-6E8A-4147-A177-3AD203B41FA5}">
                      <a16:colId xmlns:a16="http://schemas.microsoft.com/office/drawing/2014/main" val="141417705"/>
                    </a:ext>
                  </a:extLst>
                </a:gridCol>
                <a:gridCol w="1169377">
                  <a:extLst>
                    <a:ext uri="{9D8B030D-6E8A-4147-A177-3AD203B41FA5}">
                      <a16:colId xmlns:a16="http://schemas.microsoft.com/office/drawing/2014/main" val="870202090"/>
                    </a:ext>
                  </a:extLst>
                </a:gridCol>
              </a:tblGrid>
              <a:tr h="435616">
                <a:tc>
                  <a:txBody>
                    <a:bodyPr/>
                    <a:lstStyle/>
                    <a:p>
                      <a:r>
                        <a:rPr lang="en-GB" sz="900" spc="-10">
                          <a:effectLst/>
                          <a:latin typeface="Calibri" panose="020F0502020204030204" pitchFamily="34" charset="0"/>
                          <a:ea typeface="Times New Roman" panose="02020603050405020304" pitchFamily="18" charset="0"/>
                          <a:cs typeface="Times New Roman" panose="02020603050405020304" pitchFamily="18" charset="0"/>
                        </a:rPr>
                        <a:t> </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17780" marB="17780">
                    <a:lnL>
                      <a:noFill/>
                    </a:lnL>
                    <a:lnR>
                      <a:noFill/>
                    </a:lnR>
                    <a:lnT w="12700" cap="flat" cmpd="sng" algn="ctr">
                      <a:solidFill>
                        <a:srgbClr val="7F9C90"/>
                      </a:solidFill>
                      <a:prstDash val="solid"/>
                      <a:round/>
                      <a:headEnd type="none" w="med" len="med"/>
                      <a:tailEnd type="none" w="med" len="med"/>
                    </a:lnT>
                    <a:lnB w="12700" cap="flat" cmpd="sng" algn="ctr">
                      <a:solidFill>
                        <a:srgbClr val="7F9C90"/>
                      </a:solidFill>
                      <a:prstDash val="solid"/>
                      <a:round/>
                      <a:headEnd type="none" w="med" len="med"/>
                      <a:tailEnd type="none" w="med" len="med"/>
                    </a:lnB>
                  </a:tcPr>
                </a:tc>
                <a:tc>
                  <a:txBody>
                    <a:bodyPr/>
                    <a:lstStyle/>
                    <a:p>
                      <a:pPr algn="ctr"/>
                      <a:r>
                        <a:rPr lang="en-GB" sz="900" spc="-10">
                          <a:effectLst/>
                          <a:latin typeface="FrankfurtGothic"/>
                          <a:ea typeface="Times New Roman" panose="02020603050405020304" pitchFamily="18" charset="0"/>
                          <a:cs typeface="Times New Roman" panose="02020603050405020304" pitchFamily="18" charset="0"/>
                        </a:rPr>
                        <a:t>Employment</a:t>
                      </a:r>
                      <a:endParaRPr lang="da-DK" sz="900" spc="-10">
                        <a:effectLst/>
                        <a:latin typeface="FrankfurtGothic"/>
                        <a:ea typeface="Times New Roman" panose="02020603050405020304" pitchFamily="18" charset="0"/>
                        <a:cs typeface="Times New Roman" panose="02020603050405020304" pitchFamily="18" charset="0"/>
                      </a:endParaRPr>
                    </a:p>
                    <a:p>
                      <a:pPr algn="ctr"/>
                      <a:r>
                        <a:rPr lang="en-GB" sz="900" spc="-10">
                          <a:effectLst/>
                          <a:latin typeface="FrankfurtGothic"/>
                          <a:ea typeface="Times New Roman" panose="02020603050405020304" pitchFamily="18" charset="0"/>
                          <a:cs typeface="Times New Roman" panose="02020603050405020304" pitchFamily="18" charset="0"/>
                        </a:rPr>
                        <a:t>%</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17780" marB="17780">
                    <a:lnL>
                      <a:noFill/>
                    </a:lnL>
                    <a:lnR>
                      <a:noFill/>
                    </a:lnR>
                    <a:lnT w="12700" cap="flat" cmpd="sng" algn="ctr">
                      <a:solidFill>
                        <a:srgbClr val="7F9C90"/>
                      </a:solidFill>
                      <a:prstDash val="solid"/>
                      <a:round/>
                      <a:headEnd type="none" w="med" len="med"/>
                      <a:tailEnd type="none" w="med" len="med"/>
                    </a:lnT>
                    <a:lnB w="12700" cap="flat" cmpd="sng" algn="ctr">
                      <a:solidFill>
                        <a:srgbClr val="7F9C90"/>
                      </a:solidFill>
                      <a:prstDash val="solid"/>
                      <a:round/>
                      <a:headEnd type="none" w="med" len="med"/>
                      <a:tailEnd type="none" w="med" len="med"/>
                    </a:lnB>
                  </a:tcPr>
                </a:tc>
                <a:tc>
                  <a:txBody>
                    <a:bodyPr/>
                    <a:lstStyle/>
                    <a:p>
                      <a:pPr algn="ctr"/>
                      <a:r>
                        <a:rPr lang="en-GB" sz="900" spc="-10">
                          <a:effectLst/>
                          <a:latin typeface="FrankfurtGothic"/>
                          <a:ea typeface="Times New Roman" panose="02020603050405020304" pitchFamily="18" charset="0"/>
                          <a:cs typeface="Times New Roman" panose="02020603050405020304" pitchFamily="18" charset="0"/>
                        </a:rPr>
                        <a:t>GVA</a:t>
                      </a:r>
                      <a:endParaRPr lang="da-DK" sz="900" spc="-10">
                        <a:effectLst/>
                        <a:latin typeface="FrankfurtGothic"/>
                        <a:ea typeface="Times New Roman" panose="02020603050405020304" pitchFamily="18" charset="0"/>
                        <a:cs typeface="Times New Roman" panose="02020603050405020304" pitchFamily="18" charset="0"/>
                      </a:endParaRPr>
                    </a:p>
                    <a:p>
                      <a:pPr algn="ctr"/>
                      <a:r>
                        <a:rPr lang="en-GB" sz="900" spc="-10">
                          <a:effectLst/>
                          <a:latin typeface="FrankfurtGothic"/>
                          <a:ea typeface="Times New Roman" panose="02020603050405020304" pitchFamily="18" charset="0"/>
                          <a:cs typeface="Times New Roman" panose="02020603050405020304" pitchFamily="18" charset="0"/>
                        </a:rPr>
                        <a:t>%</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17780" marB="17780">
                    <a:lnL>
                      <a:noFill/>
                    </a:lnL>
                    <a:lnR>
                      <a:noFill/>
                    </a:lnR>
                    <a:lnT w="12700" cap="flat" cmpd="sng" algn="ctr">
                      <a:solidFill>
                        <a:srgbClr val="7F9C90"/>
                      </a:solidFill>
                      <a:prstDash val="solid"/>
                      <a:round/>
                      <a:headEnd type="none" w="med" len="med"/>
                      <a:tailEnd type="none" w="med" len="med"/>
                    </a:lnT>
                    <a:lnB w="12700" cap="flat" cmpd="sng" algn="ctr">
                      <a:solidFill>
                        <a:srgbClr val="7F9C90"/>
                      </a:solidFill>
                      <a:prstDash val="solid"/>
                      <a:round/>
                      <a:headEnd type="none" w="med" len="med"/>
                      <a:tailEnd type="none" w="med" len="med"/>
                    </a:lnB>
                  </a:tcPr>
                </a:tc>
                <a:extLst>
                  <a:ext uri="{0D108BD9-81ED-4DB2-BD59-A6C34878D82A}">
                    <a16:rowId xmlns:a16="http://schemas.microsoft.com/office/drawing/2014/main" val="1200299394"/>
                  </a:ext>
                </a:extLst>
              </a:tr>
              <a:tr h="242803">
                <a:tc>
                  <a:txBody>
                    <a:bodyPr/>
                    <a:lstStyle/>
                    <a:p>
                      <a:r>
                        <a:rPr lang="en-GB" sz="900" spc="-10">
                          <a:effectLst/>
                          <a:latin typeface="FrankfurtGothic"/>
                          <a:ea typeface="Times New Roman" panose="02020603050405020304" pitchFamily="18" charset="0"/>
                          <a:cs typeface="Times New Roman" panose="02020603050405020304" pitchFamily="18" charset="0"/>
                        </a:rPr>
                        <a:t>Denmark</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17780" marB="17780">
                    <a:lnL>
                      <a:noFill/>
                    </a:lnL>
                    <a:lnR>
                      <a:noFill/>
                    </a:lnR>
                    <a:lnT w="12700" cap="flat" cmpd="sng" algn="ctr">
                      <a:solidFill>
                        <a:srgbClr val="7F9C90"/>
                      </a:solidFill>
                      <a:prstDash val="solid"/>
                      <a:round/>
                      <a:headEnd type="none" w="med" len="med"/>
                      <a:tailEnd type="none" w="med" len="med"/>
                    </a:lnT>
                    <a:lnB>
                      <a:noFill/>
                    </a:lnB>
                  </a:tcPr>
                </a:tc>
                <a:tc>
                  <a:txBody>
                    <a:bodyPr/>
                    <a:lstStyle/>
                    <a:p>
                      <a:pPr algn="ctr"/>
                      <a:r>
                        <a:rPr lang="en-GB" sz="900" spc="-10">
                          <a:effectLst/>
                          <a:latin typeface="FrankfurtGothic"/>
                          <a:ea typeface="Times New Roman" panose="02020603050405020304" pitchFamily="18" charset="0"/>
                          <a:cs typeface="Times New Roman" panose="02020603050405020304" pitchFamily="18" charset="0"/>
                        </a:rPr>
                        <a:t>31.5</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17780" marB="17780">
                    <a:lnL>
                      <a:noFill/>
                    </a:lnL>
                    <a:lnR>
                      <a:noFill/>
                    </a:lnR>
                    <a:lnT w="12700" cap="flat" cmpd="sng" algn="ctr">
                      <a:solidFill>
                        <a:srgbClr val="7F9C90"/>
                      </a:solidFill>
                      <a:prstDash val="solid"/>
                      <a:round/>
                      <a:headEnd type="none" w="med" len="med"/>
                      <a:tailEnd type="none" w="med" len="med"/>
                    </a:lnT>
                    <a:lnB>
                      <a:noFill/>
                    </a:lnB>
                  </a:tcPr>
                </a:tc>
                <a:tc>
                  <a:txBody>
                    <a:bodyPr/>
                    <a:lstStyle/>
                    <a:p>
                      <a:pPr algn="ctr"/>
                      <a:r>
                        <a:rPr lang="en-GB" sz="900" spc="-10">
                          <a:effectLst/>
                          <a:latin typeface="FrankfurtGothic"/>
                          <a:ea typeface="Times New Roman" panose="02020603050405020304" pitchFamily="18" charset="0"/>
                          <a:cs typeface="Times New Roman" panose="02020603050405020304" pitchFamily="18" charset="0"/>
                        </a:rPr>
                        <a:t>20.8</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17780" marB="17780">
                    <a:lnL>
                      <a:noFill/>
                    </a:lnL>
                    <a:lnR>
                      <a:noFill/>
                    </a:lnR>
                    <a:lnT w="12700" cap="flat" cmpd="sng" algn="ctr">
                      <a:solidFill>
                        <a:srgbClr val="7F9C90"/>
                      </a:solidFill>
                      <a:prstDash val="solid"/>
                      <a:round/>
                      <a:headEnd type="none" w="med" len="med"/>
                      <a:tailEnd type="none" w="med" len="med"/>
                    </a:lnT>
                    <a:lnB>
                      <a:noFill/>
                    </a:lnB>
                  </a:tcPr>
                </a:tc>
                <a:extLst>
                  <a:ext uri="{0D108BD9-81ED-4DB2-BD59-A6C34878D82A}">
                    <a16:rowId xmlns:a16="http://schemas.microsoft.com/office/drawing/2014/main" val="1118556960"/>
                  </a:ext>
                </a:extLst>
              </a:tr>
              <a:tr h="242803">
                <a:tc>
                  <a:txBody>
                    <a:bodyPr/>
                    <a:lstStyle/>
                    <a:p>
                      <a:r>
                        <a:rPr lang="en-GB" sz="900" spc="-10">
                          <a:effectLst/>
                          <a:latin typeface="FrankfurtGothic"/>
                          <a:ea typeface="Times New Roman" panose="02020603050405020304" pitchFamily="18" charset="0"/>
                          <a:cs typeface="Times New Roman" panose="02020603050405020304" pitchFamily="18" charset="0"/>
                        </a:rPr>
                        <a:t>France</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17780" marB="17780">
                    <a:lnL>
                      <a:noFill/>
                    </a:lnL>
                    <a:lnR>
                      <a:noFill/>
                    </a:lnR>
                    <a:lnT>
                      <a:noFill/>
                    </a:lnT>
                    <a:lnB>
                      <a:noFill/>
                    </a:lnB>
                  </a:tcPr>
                </a:tc>
                <a:tc>
                  <a:txBody>
                    <a:bodyPr/>
                    <a:lstStyle/>
                    <a:p>
                      <a:pPr algn="ctr"/>
                      <a:r>
                        <a:rPr lang="en-GB" sz="900" spc="-10">
                          <a:effectLst/>
                          <a:latin typeface="FrankfurtGothic"/>
                          <a:ea typeface="Times New Roman" panose="02020603050405020304" pitchFamily="18" charset="0"/>
                          <a:cs typeface="Times New Roman" panose="02020603050405020304" pitchFamily="18" charset="0"/>
                        </a:rPr>
                        <a:t>30.4</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17780" marB="17780">
                    <a:lnL>
                      <a:noFill/>
                    </a:lnL>
                    <a:lnR>
                      <a:noFill/>
                    </a:lnR>
                    <a:lnT>
                      <a:noFill/>
                    </a:lnT>
                    <a:lnB>
                      <a:noFill/>
                    </a:lnB>
                  </a:tcPr>
                </a:tc>
                <a:tc>
                  <a:txBody>
                    <a:bodyPr/>
                    <a:lstStyle/>
                    <a:p>
                      <a:pPr algn="ctr"/>
                      <a:r>
                        <a:rPr lang="en-GB" sz="900" spc="-10">
                          <a:effectLst/>
                          <a:latin typeface="FrankfurtGothic"/>
                          <a:ea typeface="Times New Roman" panose="02020603050405020304" pitchFamily="18" charset="0"/>
                          <a:cs typeface="Times New Roman" panose="02020603050405020304" pitchFamily="18" charset="0"/>
                        </a:rPr>
                        <a:t>21.9</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17780" marB="17780">
                    <a:lnL>
                      <a:noFill/>
                    </a:lnL>
                    <a:lnR>
                      <a:noFill/>
                    </a:lnR>
                    <a:lnT>
                      <a:noFill/>
                    </a:lnT>
                    <a:lnB>
                      <a:noFill/>
                    </a:lnB>
                  </a:tcPr>
                </a:tc>
                <a:extLst>
                  <a:ext uri="{0D108BD9-81ED-4DB2-BD59-A6C34878D82A}">
                    <a16:rowId xmlns:a16="http://schemas.microsoft.com/office/drawing/2014/main" val="1421664099"/>
                  </a:ext>
                </a:extLst>
              </a:tr>
              <a:tr h="242803">
                <a:tc>
                  <a:txBody>
                    <a:bodyPr/>
                    <a:lstStyle/>
                    <a:p>
                      <a:r>
                        <a:rPr lang="en-GB" sz="900" spc="-10">
                          <a:effectLst/>
                          <a:latin typeface="FrankfurtGothic"/>
                          <a:ea typeface="Times New Roman" panose="02020603050405020304" pitchFamily="18" charset="0"/>
                          <a:cs typeface="Times New Roman" panose="02020603050405020304" pitchFamily="18" charset="0"/>
                        </a:rPr>
                        <a:t>Sweden</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17780" marB="17780">
                    <a:lnL>
                      <a:noFill/>
                    </a:lnL>
                    <a:lnR>
                      <a:noFill/>
                    </a:lnR>
                    <a:lnT>
                      <a:noFill/>
                    </a:lnT>
                    <a:lnB>
                      <a:noFill/>
                    </a:lnB>
                  </a:tcPr>
                </a:tc>
                <a:tc>
                  <a:txBody>
                    <a:bodyPr/>
                    <a:lstStyle/>
                    <a:p>
                      <a:pPr algn="ctr"/>
                      <a:r>
                        <a:rPr lang="en-GB" sz="900" spc="-10">
                          <a:effectLst/>
                          <a:latin typeface="FrankfurtGothic"/>
                          <a:ea typeface="Times New Roman" panose="02020603050405020304" pitchFamily="18" charset="0"/>
                          <a:cs typeface="Times New Roman" panose="02020603050405020304" pitchFamily="18" charset="0"/>
                        </a:rPr>
                        <a:t>25.9</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17780" marB="17780">
                    <a:lnL>
                      <a:noFill/>
                    </a:lnL>
                    <a:lnR>
                      <a:noFill/>
                    </a:lnR>
                    <a:lnT>
                      <a:noFill/>
                    </a:lnT>
                    <a:lnB>
                      <a:noFill/>
                    </a:lnB>
                  </a:tcPr>
                </a:tc>
                <a:tc>
                  <a:txBody>
                    <a:bodyPr/>
                    <a:lstStyle/>
                    <a:p>
                      <a:pPr algn="ctr"/>
                      <a:r>
                        <a:rPr lang="en-GB" sz="900" spc="-10">
                          <a:effectLst/>
                          <a:latin typeface="FrankfurtGothic"/>
                          <a:ea typeface="Times New Roman" panose="02020603050405020304" pitchFamily="18" charset="0"/>
                          <a:cs typeface="Times New Roman" panose="02020603050405020304" pitchFamily="18" charset="0"/>
                        </a:rPr>
                        <a:t>18.7</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17780" marB="17780">
                    <a:lnL>
                      <a:noFill/>
                    </a:lnL>
                    <a:lnR>
                      <a:noFill/>
                    </a:lnR>
                    <a:lnT>
                      <a:noFill/>
                    </a:lnT>
                    <a:lnB>
                      <a:noFill/>
                    </a:lnB>
                  </a:tcPr>
                </a:tc>
                <a:extLst>
                  <a:ext uri="{0D108BD9-81ED-4DB2-BD59-A6C34878D82A}">
                    <a16:rowId xmlns:a16="http://schemas.microsoft.com/office/drawing/2014/main" val="1972571072"/>
                  </a:ext>
                </a:extLst>
              </a:tr>
              <a:tr h="242803">
                <a:tc>
                  <a:txBody>
                    <a:bodyPr/>
                    <a:lstStyle/>
                    <a:p>
                      <a:r>
                        <a:rPr lang="en-GB" sz="900" spc="-10">
                          <a:effectLst/>
                          <a:latin typeface="FrankfurtGothic"/>
                          <a:ea typeface="Times New Roman" panose="02020603050405020304" pitchFamily="18" charset="0"/>
                          <a:cs typeface="Times New Roman" panose="02020603050405020304" pitchFamily="18" charset="0"/>
                        </a:rPr>
                        <a:t>Germany</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17780" marB="17780">
                    <a:lnL>
                      <a:noFill/>
                    </a:lnL>
                    <a:lnR>
                      <a:noFill/>
                    </a:lnR>
                    <a:lnT>
                      <a:noFill/>
                    </a:lnT>
                    <a:lnB>
                      <a:noFill/>
                    </a:lnB>
                  </a:tcPr>
                </a:tc>
                <a:tc>
                  <a:txBody>
                    <a:bodyPr/>
                    <a:lstStyle/>
                    <a:p>
                      <a:pPr algn="ctr"/>
                      <a:r>
                        <a:rPr lang="en-GB" sz="900" spc="-10">
                          <a:effectLst/>
                          <a:latin typeface="FrankfurtGothic"/>
                          <a:ea typeface="Times New Roman" panose="02020603050405020304" pitchFamily="18" charset="0"/>
                          <a:cs typeface="Times New Roman" panose="02020603050405020304" pitchFamily="18" charset="0"/>
                        </a:rPr>
                        <a:t>34.7</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17780" marB="17780">
                    <a:lnL>
                      <a:noFill/>
                    </a:lnL>
                    <a:lnR>
                      <a:noFill/>
                    </a:lnR>
                    <a:lnT>
                      <a:noFill/>
                    </a:lnT>
                    <a:lnB>
                      <a:noFill/>
                    </a:lnB>
                  </a:tcPr>
                </a:tc>
                <a:tc>
                  <a:txBody>
                    <a:bodyPr/>
                    <a:lstStyle/>
                    <a:p>
                      <a:pPr algn="ctr"/>
                      <a:r>
                        <a:rPr lang="en-GB" sz="900" spc="-10">
                          <a:effectLst/>
                          <a:latin typeface="FrankfurtGothic"/>
                          <a:ea typeface="Times New Roman" panose="02020603050405020304" pitchFamily="18" charset="0"/>
                          <a:cs typeface="Times New Roman" panose="02020603050405020304" pitchFamily="18" charset="0"/>
                        </a:rPr>
                        <a:t>21.3</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17780" marB="17780">
                    <a:lnL>
                      <a:noFill/>
                    </a:lnL>
                    <a:lnR>
                      <a:noFill/>
                    </a:lnR>
                    <a:lnT>
                      <a:noFill/>
                    </a:lnT>
                    <a:lnB>
                      <a:noFill/>
                    </a:lnB>
                  </a:tcPr>
                </a:tc>
                <a:extLst>
                  <a:ext uri="{0D108BD9-81ED-4DB2-BD59-A6C34878D82A}">
                    <a16:rowId xmlns:a16="http://schemas.microsoft.com/office/drawing/2014/main" val="1616384380"/>
                  </a:ext>
                </a:extLst>
              </a:tr>
              <a:tr h="242803">
                <a:tc>
                  <a:txBody>
                    <a:bodyPr/>
                    <a:lstStyle/>
                    <a:p>
                      <a:r>
                        <a:rPr lang="en-GB" sz="900" spc="-10">
                          <a:effectLst/>
                          <a:latin typeface="FrankfurtGothic"/>
                          <a:ea typeface="Times New Roman" panose="02020603050405020304" pitchFamily="18" charset="0"/>
                          <a:cs typeface="Times New Roman" panose="02020603050405020304" pitchFamily="18" charset="0"/>
                        </a:rPr>
                        <a:t>U.K.</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17780" marB="17780">
                    <a:lnL>
                      <a:noFill/>
                    </a:lnL>
                    <a:lnR>
                      <a:noFill/>
                    </a:lnR>
                    <a:lnT>
                      <a:noFill/>
                    </a:lnT>
                    <a:lnB>
                      <a:noFill/>
                    </a:lnB>
                  </a:tcPr>
                </a:tc>
                <a:tc>
                  <a:txBody>
                    <a:bodyPr/>
                    <a:lstStyle/>
                    <a:p>
                      <a:pPr algn="ctr"/>
                      <a:r>
                        <a:rPr lang="en-GB" sz="900" spc="-10">
                          <a:effectLst/>
                          <a:latin typeface="FrankfurtGothic"/>
                          <a:ea typeface="Times New Roman" panose="02020603050405020304" pitchFamily="18" charset="0"/>
                          <a:cs typeface="Times New Roman" panose="02020603050405020304" pitchFamily="18" charset="0"/>
                        </a:rPr>
                        <a:t>26.7</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17780" marB="17780">
                    <a:lnL>
                      <a:noFill/>
                    </a:lnL>
                    <a:lnR>
                      <a:noFill/>
                    </a:lnR>
                    <a:lnT>
                      <a:noFill/>
                    </a:lnT>
                    <a:lnB>
                      <a:noFill/>
                    </a:lnB>
                  </a:tcPr>
                </a:tc>
                <a:tc>
                  <a:txBody>
                    <a:bodyPr/>
                    <a:lstStyle/>
                    <a:p>
                      <a:pPr algn="ctr"/>
                      <a:r>
                        <a:rPr lang="en-GB" sz="900" spc="-10">
                          <a:effectLst/>
                          <a:latin typeface="FrankfurtGothic"/>
                          <a:ea typeface="Times New Roman" panose="02020603050405020304" pitchFamily="18" charset="0"/>
                          <a:cs typeface="Times New Roman" panose="02020603050405020304" pitchFamily="18" charset="0"/>
                        </a:rPr>
                        <a:t>18.4</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17780" marB="17780">
                    <a:lnL>
                      <a:noFill/>
                    </a:lnL>
                    <a:lnR>
                      <a:noFill/>
                    </a:lnR>
                    <a:lnT>
                      <a:noFill/>
                    </a:lnT>
                    <a:lnB>
                      <a:noFill/>
                    </a:lnB>
                  </a:tcPr>
                </a:tc>
                <a:extLst>
                  <a:ext uri="{0D108BD9-81ED-4DB2-BD59-A6C34878D82A}">
                    <a16:rowId xmlns:a16="http://schemas.microsoft.com/office/drawing/2014/main" val="1670912945"/>
                  </a:ext>
                </a:extLst>
              </a:tr>
              <a:tr h="242803">
                <a:tc>
                  <a:txBody>
                    <a:bodyPr/>
                    <a:lstStyle/>
                    <a:p>
                      <a:r>
                        <a:rPr lang="en-GB" sz="900" spc="-10">
                          <a:effectLst/>
                          <a:latin typeface="FrankfurtGothic"/>
                          <a:ea typeface="Times New Roman" panose="02020603050405020304" pitchFamily="18" charset="0"/>
                          <a:cs typeface="Times New Roman" panose="02020603050405020304" pitchFamily="18" charset="0"/>
                        </a:rPr>
                        <a:t>United States</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17780" marB="17780">
                    <a:lnL>
                      <a:noFill/>
                    </a:lnL>
                    <a:lnR>
                      <a:noFill/>
                    </a:lnR>
                    <a:lnT>
                      <a:noFill/>
                    </a:lnT>
                    <a:lnB>
                      <a:noFill/>
                    </a:lnB>
                  </a:tcPr>
                </a:tc>
                <a:tc>
                  <a:txBody>
                    <a:bodyPr/>
                    <a:lstStyle/>
                    <a:p>
                      <a:pPr algn="ctr"/>
                      <a:r>
                        <a:rPr lang="en-GB" sz="900" spc="-10">
                          <a:effectLst/>
                          <a:latin typeface="FrankfurtGothic"/>
                          <a:ea typeface="Times New Roman" panose="02020603050405020304" pitchFamily="18" charset="0"/>
                          <a:cs typeface="Times New Roman" panose="02020603050405020304" pitchFamily="18" charset="0"/>
                        </a:rPr>
                        <a:t>29.4</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17780" marB="17780">
                    <a:lnL>
                      <a:noFill/>
                    </a:lnL>
                    <a:lnR>
                      <a:noFill/>
                    </a:lnR>
                    <a:lnT>
                      <a:noFill/>
                    </a:lnT>
                    <a:lnB>
                      <a:noFill/>
                    </a:lnB>
                  </a:tcPr>
                </a:tc>
                <a:tc>
                  <a:txBody>
                    <a:bodyPr/>
                    <a:lstStyle/>
                    <a:p>
                      <a:pPr algn="ctr"/>
                      <a:r>
                        <a:rPr lang="en-GB" sz="900" spc="-10">
                          <a:effectLst/>
                          <a:latin typeface="FrankfurtGothic"/>
                          <a:ea typeface="Times New Roman" panose="02020603050405020304" pitchFamily="18" charset="0"/>
                          <a:cs typeface="Times New Roman" panose="02020603050405020304" pitchFamily="18" charset="0"/>
                        </a:rPr>
                        <a:t>21.7</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17780" marB="17780">
                    <a:lnL>
                      <a:noFill/>
                    </a:lnL>
                    <a:lnR>
                      <a:noFill/>
                    </a:lnR>
                    <a:lnT>
                      <a:noFill/>
                    </a:lnT>
                    <a:lnB>
                      <a:noFill/>
                    </a:lnB>
                  </a:tcPr>
                </a:tc>
                <a:extLst>
                  <a:ext uri="{0D108BD9-81ED-4DB2-BD59-A6C34878D82A}">
                    <a16:rowId xmlns:a16="http://schemas.microsoft.com/office/drawing/2014/main" val="1874193352"/>
                  </a:ext>
                </a:extLst>
              </a:tr>
              <a:tr h="242803">
                <a:tc>
                  <a:txBody>
                    <a:bodyPr/>
                    <a:lstStyle/>
                    <a:p>
                      <a:r>
                        <a:rPr lang="en-GB" sz="900" spc="-10">
                          <a:effectLst/>
                          <a:latin typeface="FrankfurtGothic"/>
                          <a:ea typeface="Times New Roman" panose="02020603050405020304" pitchFamily="18" charset="0"/>
                          <a:cs typeface="Times New Roman" panose="02020603050405020304" pitchFamily="18" charset="0"/>
                        </a:rPr>
                        <a:t>Euro (19)</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17780" marB="17780">
                    <a:lnL>
                      <a:noFill/>
                    </a:lnL>
                    <a:lnR>
                      <a:noFill/>
                    </a:lnR>
                    <a:lnT>
                      <a:noFill/>
                    </a:lnT>
                    <a:lnB w="12700" cap="flat" cmpd="sng" algn="ctr">
                      <a:solidFill>
                        <a:srgbClr val="7F9C90"/>
                      </a:solidFill>
                      <a:prstDash val="solid"/>
                      <a:round/>
                      <a:headEnd type="none" w="med" len="med"/>
                      <a:tailEnd type="none" w="med" len="med"/>
                    </a:lnB>
                  </a:tcPr>
                </a:tc>
                <a:tc>
                  <a:txBody>
                    <a:bodyPr/>
                    <a:lstStyle/>
                    <a:p>
                      <a:pPr algn="ctr"/>
                      <a:r>
                        <a:rPr lang="en-GB" sz="900" spc="-10">
                          <a:effectLst/>
                          <a:latin typeface="FrankfurtGothic"/>
                          <a:ea typeface="Times New Roman" panose="02020603050405020304" pitchFamily="18" charset="0"/>
                          <a:cs typeface="Times New Roman" panose="02020603050405020304" pitchFamily="18" charset="0"/>
                        </a:rPr>
                        <a:t>26.4</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17780" marB="17780">
                    <a:lnL>
                      <a:noFill/>
                    </a:lnL>
                    <a:lnR>
                      <a:noFill/>
                    </a:lnR>
                    <a:lnT>
                      <a:noFill/>
                    </a:lnT>
                    <a:lnB w="12700" cap="flat" cmpd="sng" algn="ctr">
                      <a:solidFill>
                        <a:srgbClr val="7F9C90"/>
                      </a:solidFill>
                      <a:prstDash val="solid"/>
                      <a:round/>
                      <a:headEnd type="none" w="med" len="med"/>
                      <a:tailEnd type="none" w="med" len="med"/>
                    </a:lnB>
                  </a:tcPr>
                </a:tc>
                <a:tc>
                  <a:txBody>
                    <a:bodyPr/>
                    <a:lstStyle/>
                    <a:p>
                      <a:pPr algn="ctr"/>
                      <a:r>
                        <a:rPr lang="en-GB" sz="900" spc="-10" dirty="0">
                          <a:effectLst/>
                          <a:latin typeface="FrankfurtGothic"/>
                          <a:ea typeface="Times New Roman" panose="02020603050405020304" pitchFamily="18" charset="0"/>
                          <a:cs typeface="Times New Roman" panose="02020603050405020304" pitchFamily="18" charset="0"/>
                        </a:rPr>
                        <a:t>18.9</a:t>
                      </a:r>
                      <a:endParaRPr lang="da-DK" sz="900" spc="-10" dirty="0">
                        <a:effectLst/>
                        <a:latin typeface="FrankfurtGothic"/>
                        <a:ea typeface="Times New Roman" panose="02020603050405020304" pitchFamily="18" charset="0"/>
                        <a:cs typeface="Times New Roman" panose="02020603050405020304" pitchFamily="18" charset="0"/>
                      </a:endParaRPr>
                    </a:p>
                  </a:txBody>
                  <a:tcPr marL="43180" marR="43180" marT="17780" marB="17780">
                    <a:lnL>
                      <a:noFill/>
                    </a:lnL>
                    <a:lnR>
                      <a:noFill/>
                    </a:lnR>
                    <a:lnT>
                      <a:noFill/>
                    </a:lnT>
                    <a:lnB w="12700" cap="flat" cmpd="sng" algn="ctr">
                      <a:solidFill>
                        <a:srgbClr val="7F9C90"/>
                      </a:solidFill>
                      <a:prstDash val="solid"/>
                      <a:round/>
                      <a:headEnd type="none" w="med" len="med"/>
                      <a:tailEnd type="none" w="med" len="med"/>
                    </a:lnB>
                  </a:tcPr>
                </a:tc>
                <a:extLst>
                  <a:ext uri="{0D108BD9-81ED-4DB2-BD59-A6C34878D82A}">
                    <a16:rowId xmlns:a16="http://schemas.microsoft.com/office/drawing/2014/main" val="1280221539"/>
                  </a:ext>
                </a:extLst>
              </a:tr>
            </a:tbl>
          </a:graphicData>
        </a:graphic>
      </p:graphicFrame>
      <p:sp>
        <p:nvSpPr>
          <p:cNvPr id="5" name="Tekstfelt 4">
            <a:extLst>
              <a:ext uri="{FF2B5EF4-FFF2-40B4-BE49-F238E27FC236}">
                <a16:creationId xmlns:a16="http://schemas.microsoft.com/office/drawing/2014/main" id="{152DC46E-77CD-462B-8A5E-73FD4934E1F6}"/>
              </a:ext>
            </a:extLst>
          </p:cNvPr>
          <p:cNvSpPr txBox="1"/>
          <p:nvPr/>
        </p:nvSpPr>
        <p:spPr>
          <a:xfrm>
            <a:off x="4325592" y="1697361"/>
            <a:ext cx="3540816" cy="515526"/>
          </a:xfrm>
          <a:prstGeom prst="rect">
            <a:avLst/>
          </a:prstGeom>
          <a:noFill/>
        </p:spPr>
        <p:txBody>
          <a:bodyPr wrap="square">
            <a:spAutoFit/>
          </a:bodyPr>
          <a:lstStyle/>
          <a:p>
            <a:pPr algn="just">
              <a:lnSpc>
                <a:spcPts val="1100"/>
              </a:lnSpc>
              <a:spcAft>
                <a:spcPts val="600"/>
              </a:spcAft>
              <a:tabLst>
                <a:tab pos="161925" algn="l"/>
              </a:tabLst>
            </a:pPr>
            <a:r>
              <a:rPr lang="en-GB" sz="1000" spc="-10" dirty="0">
                <a:effectLst/>
                <a:latin typeface="Times New Roman" panose="02020603050405020304" pitchFamily="18" charset="0"/>
                <a:ea typeface="Times New Roman" panose="02020603050405020304" pitchFamily="18" charset="0"/>
                <a:cs typeface="Times New Roman" panose="02020603050405020304" pitchFamily="18" charset="0"/>
              </a:rPr>
              <a:t>Table 8.11: Public administration, defence, education, health and social work, etc., as a percentage of total employment and gross value added (GVA), 2019</a:t>
            </a:r>
            <a:endParaRPr lang="da-DK" sz="1000" spc="-1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Tekstfelt 5">
            <a:extLst>
              <a:ext uri="{FF2B5EF4-FFF2-40B4-BE49-F238E27FC236}">
                <a16:creationId xmlns:a16="http://schemas.microsoft.com/office/drawing/2014/main" id="{18C4A761-736C-4DD6-A727-DD4919A44B32}"/>
              </a:ext>
            </a:extLst>
          </p:cNvPr>
          <p:cNvSpPr txBox="1"/>
          <p:nvPr/>
        </p:nvSpPr>
        <p:spPr>
          <a:xfrm>
            <a:off x="4325592" y="4659222"/>
            <a:ext cx="6097656" cy="538609"/>
          </a:xfrm>
          <a:prstGeom prst="rect">
            <a:avLst/>
          </a:prstGeom>
          <a:noFill/>
        </p:spPr>
        <p:txBody>
          <a:bodyPr wrap="square">
            <a:spAutoFit/>
          </a:bodyPr>
          <a:lstStyle/>
          <a:p>
            <a:pPr>
              <a:spcBef>
                <a:spcPts val="400"/>
              </a:spcBef>
              <a:spcAft>
                <a:spcPts val="400"/>
              </a:spcAft>
            </a:pPr>
            <a:r>
              <a:rPr lang="en-GB" sz="1200" spc="-10" dirty="0">
                <a:effectLst/>
                <a:latin typeface="Times New Roman" panose="02020603050405020304" pitchFamily="18" charset="0"/>
                <a:ea typeface="Times New Roman" panose="02020603050405020304" pitchFamily="18" charset="0"/>
                <a:cs typeface="Times New Roman" panose="02020603050405020304" pitchFamily="18" charset="0"/>
              </a:rPr>
              <a:t>Note: The numbers for the United States are from 2018. </a:t>
            </a:r>
            <a:endParaRPr lang="da-DK" sz="1200" spc="-1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spcBef>
                <a:spcPts val="200"/>
              </a:spcBef>
              <a:spcAft>
                <a:spcPts val="1450"/>
              </a:spcAft>
            </a:pPr>
            <a:r>
              <a:rPr lang="en-GB" sz="1200" spc="-10" dirty="0">
                <a:effectLst/>
                <a:latin typeface="Times New Roman" panose="02020603050405020304" pitchFamily="18" charset="0"/>
                <a:ea typeface="Times New Roman" panose="02020603050405020304" pitchFamily="18" charset="0"/>
                <a:cs typeface="Times New Roman" panose="02020603050405020304" pitchFamily="18" charset="0"/>
              </a:rPr>
              <a:t>Source: OECD: https://stats.oecd.org: </a:t>
            </a:r>
            <a:r>
              <a:rPr lang="en-GB" sz="1200" i="1" spc="-10" dirty="0">
                <a:effectLst/>
                <a:latin typeface="Times New Roman" panose="02020603050405020304" pitchFamily="18" charset="0"/>
                <a:ea typeface="Times New Roman" panose="02020603050405020304" pitchFamily="18" charset="0"/>
                <a:cs typeface="Times New Roman" panose="02020603050405020304" pitchFamily="18" charset="0"/>
              </a:rPr>
              <a:t>National Accounts Statistics.</a:t>
            </a:r>
            <a:endParaRPr lang="da-DK" sz="1200" spc="-1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itel 1">
            <a:extLst>
              <a:ext uri="{FF2B5EF4-FFF2-40B4-BE49-F238E27FC236}">
                <a16:creationId xmlns:a16="http://schemas.microsoft.com/office/drawing/2014/main" id="{903C2C11-FEEC-40D1-9FCB-49D39A0EC56C}"/>
              </a:ext>
            </a:extLst>
          </p:cNvPr>
          <p:cNvSpPr txBox="1">
            <a:spLocks/>
          </p:cNvSpPr>
          <p:nvPr/>
        </p:nvSpPr>
        <p:spPr>
          <a:xfrm>
            <a:off x="414455" y="246043"/>
            <a:ext cx="1808216" cy="89138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sz="2000" b="1" dirty="0" err="1">
                <a:latin typeface="Times New Roman" panose="02020603050405020304" pitchFamily="18" charset="0"/>
                <a:cs typeface="Times New Roman" panose="02020603050405020304" pitchFamily="18" charset="0"/>
              </a:rPr>
              <a:t>Table</a:t>
            </a:r>
            <a:r>
              <a:rPr lang="da-DK" sz="2000" b="1" dirty="0">
                <a:latin typeface="Times New Roman" panose="02020603050405020304" pitchFamily="18" charset="0"/>
                <a:cs typeface="Times New Roman" panose="02020603050405020304" pitchFamily="18" charset="0"/>
              </a:rPr>
              <a:t> 8.11</a:t>
            </a:r>
          </a:p>
        </p:txBody>
      </p:sp>
    </p:spTree>
    <p:extLst>
      <p:ext uri="{BB962C8B-B14F-4D97-AF65-F5344CB8AC3E}">
        <p14:creationId xmlns:p14="http://schemas.microsoft.com/office/powerpoint/2010/main" val="34223745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8B344F-59E2-4671-ADC7-012FD128724A}"/>
              </a:ext>
            </a:extLst>
          </p:cNvPr>
          <p:cNvSpPr txBox="1">
            <a:spLocks/>
          </p:cNvSpPr>
          <p:nvPr/>
        </p:nvSpPr>
        <p:spPr>
          <a:xfrm>
            <a:off x="0" y="710500"/>
            <a:ext cx="12192000" cy="89138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a-DK" sz="3600" b="1" dirty="0" err="1">
                <a:latin typeface="Times New Roman" panose="02020603050405020304" pitchFamily="18" charset="0"/>
                <a:cs typeface="Times New Roman" panose="02020603050405020304" pitchFamily="18" charset="0"/>
              </a:rPr>
              <a:t>Chapter</a:t>
            </a:r>
            <a:r>
              <a:rPr lang="da-DK" sz="3600" b="1" dirty="0">
                <a:latin typeface="Times New Roman" panose="02020603050405020304" pitchFamily="18" charset="0"/>
                <a:cs typeface="Times New Roman" panose="02020603050405020304" pitchFamily="18" charset="0"/>
              </a:rPr>
              <a:t> 9</a:t>
            </a:r>
          </a:p>
        </p:txBody>
      </p:sp>
    </p:spTree>
    <p:extLst>
      <p:ext uri="{BB962C8B-B14F-4D97-AF65-F5344CB8AC3E}">
        <p14:creationId xmlns:p14="http://schemas.microsoft.com/office/powerpoint/2010/main" val="1248751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 2">
            <a:extLst>
              <a:ext uri="{FF2B5EF4-FFF2-40B4-BE49-F238E27FC236}">
                <a16:creationId xmlns:a16="http://schemas.microsoft.com/office/drawing/2014/main" id="{96E74A5D-CEAF-4446-AB2E-0E9E251F32B2}"/>
              </a:ext>
            </a:extLst>
          </p:cNvPr>
          <p:cNvGraphicFramePr>
            <a:graphicFrameLocks noGrp="1"/>
          </p:cNvGraphicFramePr>
          <p:nvPr>
            <p:extLst>
              <p:ext uri="{D42A27DB-BD31-4B8C-83A1-F6EECF244321}">
                <p14:modId xmlns:p14="http://schemas.microsoft.com/office/powerpoint/2010/main" val="2194468498"/>
              </p:ext>
            </p:extLst>
          </p:nvPr>
        </p:nvGraphicFramePr>
        <p:xfrm>
          <a:off x="3487715" y="1921759"/>
          <a:ext cx="5503951" cy="1812699"/>
        </p:xfrm>
        <a:graphic>
          <a:graphicData uri="http://schemas.openxmlformats.org/drawingml/2006/table">
            <a:tbl>
              <a:tblPr firstRow="1" firstCol="1" bandRow="1"/>
              <a:tblGrid>
                <a:gridCol w="1887857">
                  <a:extLst>
                    <a:ext uri="{9D8B030D-6E8A-4147-A177-3AD203B41FA5}">
                      <a16:colId xmlns:a16="http://schemas.microsoft.com/office/drawing/2014/main" val="2762079560"/>
                    </a:ext>
                  </a:extLst>
                </a:gridCol>
                <a:gridCol w="516270">
                  <a:extLst>
                    <a:ext uri="{9D8B030D-6E8A-4147-A177-3AD203B41FA5}">
                      <a16:colId xmlns:a16="http://schemas.microsoft.com/office/drawing/2014/main" val="3831280062"/>
                    </a:ext>
                  </a:extLst>
                </a:gridCol>
                <a:gridCol w="516270">
                  <a:extLst>
                    <a:ext uri="{9D8B030D-6E8A-4147-A177-3AD203B41FA5}">
                      <a16:colId xmlns:a16="http://schemas.microsoft.com/office/drawing/2014/main" val="202909675"/>
                    </a:ext>
                  </a:extLst>
                </a:gridCol>
                <a:gridCol w="517372">
                  <a:extLst>
                    <a:ext uri="{9D8B030D-6E8A-4147-A177-3AD203B41FA5}">
                      <a16:colId xmlns:a16="http://schemas.microsoft.com/office/drawing/2014/main" val="1597942109"/>
                    </a:ext>
                  </a:extLst>
                </a:gridCol>
                <a:gridCol w="516270">
                  <a:extLst>
                    <a:ext uri="{9D8B030D-6E8A-4147-A177-3AD203B41FA5}">
                      <a16:colId xmlns:a16="http://schemas.microsoft.com/office/drawing/2014/main" val="1476389806"/>
                    </a:ext>
                  </a:extLst>
                </a:gridCol>
                <a:gridCol w="517372">
                  <a:extLst>
                    <a:ext uri="{9D8B030D-6E8A-4147-A177-3AD203B41FA5}">
                      <a16:colId xmlns:a16="http://schemas.microsoft.com/office/drawing/2014/main" val="4125666859"/>
                    </a:ext>
                  </a:extLst>
                </a:gridCol>
                <a:gridCol w="516270">
                  <a:extLst>
                    <a:ext uri="{9D8B030D-6E8A-4147-A177-3AD203B41FA5}">
                      <a16:colId xmlns:a16="http://schemas.microsoft.com/office/drawing/2014/main" val="2726210615"/>
                    </a:ext>
                  </a:extLst>
                </a:gridCol>
                <a:gridCol w="516270">
                  <a:extLst>
                    <a:ext uri="{9D8B030D-6E8A-4147-A177-3AD203B41FA5}">
                      <a16:colId xmlns:a16="http://schemas.microsoft.com/office/drawing/2014/main" val="283694416"/>
                    </a:ext>
                  </a:extLst>
                </a:gridCol>
              </a:tblGrid>
              <a:tr h="242393">
                <a:tc>
                  <a:txBody>
                    <a:bodyPr/>
                    <a:lstStyle/>
                    <a:p>
                      <a:pPr algn="just">
                        <a:lnSpc>
                          <a:spcPts val="1275"/>
                        </a:lnSpc>
                        <a:tabLst>
                          <a:tab pos="161925" algn="l"/>
                          <a:tab pos="234315" algn="l"/>
                          <a:tab pos="306070" algn="l"/>
                          <a:tab pos="234315" algn="l"/>
                          <a:tab pos="306070" algn="l"/>
                        </a:tabLst>
                      </a:pPr>
                      <a:r>
                        <a:rPr lang="en-GB" sz="900" i="1" spc="-10">
                          <a:effectLst/>
                          <a:latin typeface="Calibri" panose="020F0502020204030204" pitchFamily="34" charset="0"/>
                          <a:ea typeface="Times New Roman" panose="02020603050405020304" pitchFamily="18" charset="0"/>
                          <a:cs typeface="Times New Roman" panose="02020603050405020304" pitchFamily="18" charset="0"/>
                        </a:rPr>
                        <a:t> </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a:noFill/>
                    </a:lnR>
                    <a:lnT w="12700" cap="flat" cmpd="sng" algn="ctr">
                      <a:solidFill>
                        <a:srgbClr val="7F9C90"/>
                      </a:solidFill>
                      <a:prstDash val="solid"/>
                      <a:round/>
                      <a:headEnd type="none" w="med" len="med"/>
                      <a:tailEnd type="none" w="med" len="med"/>
                    </a:lnT>
                    <a:lnB w="12700" cap="flat" cmpd="sng" algn="ctr">
                      <a:solidFill>
                        <a:srgbClr val="7F9C90"/>
                      </a:solidFill>
                      <a:prstDash val="solid"/>
                      <a:round/>
                      <a:headEnd type="none" w="med" len="med"/>
                      <a:tailEnd type="none" w="med" len="med"/>
                    </a:lnB>
                  </a:tcPr>
                </a:tc>
                <a:tc>
                  <a:txBody>
                    <a:bodyPr/>
                    <a:lstStyle/>
                    <a:p>
                      <a:pPr algn="just">
                        <a:lnSpc>
                          <a:spcPts val="1275"/>
                        </a:lnSpc>
                        <a:tabLst>
                          <a:tab pos="161925" algn="l"/>
                          <a:tab pos="234315" algn="l"/>
                          <a:tab pos="306070" algn="l"/>
                          <a:tab pos="234315" algn="dec"/>
                        </a:tabLst>
                      </a:pPr>
                      <a:r>
                        <a:rPr lang="en-GB" sz="900" b="1" spc="-10">
                          <a:effectLst/>
                          <a:latin typeface="FrankfurtGothic"/>
                          <a:ea typeface="Times New Roman" panose="02020603050405020304" pitchFamily="18" charset="0"/>
                          <a:cs typeface="Times New Roman" panose="02020603050405020304" pitchFamily="18" charset="0"/>
                        </a:rPr>
                        <a:t>2008</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nchor="ctr">
                    <a:lnL>
                      <a:noFill/>
                    </a:lnL>
                    <a:lnR>
                      <a:noFill/>
                    </a:lnR>
                    <a:lnT w="12700" cap="flat" cmpd="sng" algn="ctr">
                      <a:solidFill>
                        <a:srgbClr val="7F9C90"/>
                      </a:solidFill>
                      <a:prstDash val="solid"/>
                      <a:round/>
                      <a:headEnd type="none" w="med" len="med"/>
                      <a:tailEnd type="none" w="med" len="med"/>
                    </a:lnT>
                    <a:lnB w="12700" cap="flat" cmpd="sng" algn="ctr">
                      <a:solidFill>
                        <a:srgbClr val="7F9C90"/>
                      </a:solidFill>
                      <a:prstDash val="solid"/>
                      <a:round/>
                      <a:headEnd type="none" w="med" len="med"/>
                      <a:tailEnd type="none" w="med" len="med"/>
                    </a:lnB>
                  </a:tcPr>
                </a:tc>
                <a:tc>
                  <a:txBody>
                    <a:bodyPr/>
                    <a:lstStyle/>
                    <a:p>
                      <a:pPr algn="just">
                        <a:lnSpc>
                          <a:spcPts val="1275"/>
                        </a:lnSpc>
                        <a:tabLst>
                          <a:tab pos="161925" algn="l"/>
                          <a:tab pos="234315" algn="l"/>
                          <a:tab pos="306070" algn="l"/>
                          <a:tab pos="234315" algn="dec"/>
                        </a:tabLst>
                      </a:pPr>
                      <a:r>
                        <a:rPr lang="en-GB" sz="900" b="1" spc="-10">
                          <a:effectLst/>
                          <a:latin typeface="FrankfurtGothic"/>
                          <a:ea typeface="Times New Roman" panose="02020603050405020304" pitchFamily="18" charset="0"/>
                          <a:cs typeface="Times New Roman" panose="02020603050405020304" pitchFamily="18" charset="0"/>
                        </a:rPr>
                        <a:t>2010</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nchor="ctr">
                    <a:lnL>
                      <a:noFill/>
                    </a:lnL>
                    <a:lnR>
                      <a:noFill/>
                    </a:lnR>
                    <a:lnT w="12700" cap="flat" cmpd="sng" algn="ctr">
                      <a:solidFill>
                        <a:srgbClr val="7F9C90"/>
                      </a:solidFill>
                      <a:prstDash val="solid"/>
                      <a:round/>
                      <a:headEnd type="none" w="med" len="med"/>
                      <a:tailEnd type="none" w="med" len="med"/>
                    </a:lnT>
                    <a:lnB w="12700" cap="flat" cmpd="sng" algn="ctr">
                      <a:solidFill>
                        <a:srgbClr val="7F9C90"/>
                      </a:solidFill>
                      <a:prstDash val="solid"/>
                      <a:round/>
                      <a:headEnd type="none" w="med" len="med"/>
                      <a:tailEnd type="none" w="med" len="med"/>
                    </a:lnB>
                  </a:tcPr>
                </a:tc>
                <a:tc>
                  <a:txBody>
                    <a:bodyPr/>
                    <a:lstStyle/>
                    <a:p>
                      <a:pPr algn="just">
                        <a:lnSpc>
                          <a:spcPts val="1275"/>
                        </a:lnSpc>
                        <a:tabLst>
                          <a:tab pos="161925" algn="l"/>
                          <a:tab pos="234315" algn="l"/>
                          <a:tab pos="306070" algn="l"/>
                          <a:tab pos="234315" algn="dec"/>
                        </a:tabLst>
                      </a:pPr>
                      <a:r>
                        <a:rPr lang="en-GB" sz="900" b="1" spc="-10">
                          <a:effectLst/>
                          <a:latin typeface="FrankfurtGothic"/>
                          <a:ea typeface="Times New Roman" panose="02020603050405020304" pitchFamily="18" charset="0"/>
                          <a:cs typeface="Times New Roman" panose="02020603050405020304" pitchFamily="18" charset="0"/>
                        </a:rPr>
                        <a:t>2012</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nchor="ctr">
                    <a:lnL>
                      <a:noFill/>
                    </a:lnL>
                    <a:lnR>
                      <a:noFill/>
                    </a:lnR>
                    <a:lnT w="12700" cap="flat" cmpd="sng" algn="ctr">
                      <a:solidFill>
                        <a:srgbClr val="7F9C90"/>
                      </a:solidFill>
                      <a:prstDash val="solid"/>
                      <a:round/>
                      <a:headEnd type="none" w="med" len="med"/>
                      <a:tailEnd type="none" w="med" len="med"/>
                    </a:lnT>
                    <a:lnB w="12700" cap="flat" cmpd="sng" algn="ctr">
                      <a:solidFill>
                        <a:srgbClr val="7F9C90"/>
                      </a:solidFill>
                      <a:prstDash val="solid"/>
                      <a:round/>
                      <a:headEnd type="none" w="med" len="med"/>
                      <a:tailEnd type="none" w="med" len="med"/>
                    </a:lnB>
                  </a:tcPr>
                </a:tc>
                <a:tc>
                  <a:txBody>
                    <a:bodyPr/>
                    <a:lstStyle/>
                    <a:p>
                      <a:pPr algn="just">
                        <a:lnSpc>
                          <a:spcPts val="1275"/>
                        </a:lnSpc>
                        <a:tabLst>
                          <a:tab pos="161925" algn="l"/>
                          <a:tab pos="234315" algn="l"/>
                          <a:tab pos="306070" algn="l"/>
                          <a:tab pos="234315" algn="dec"/>
                        </a:tabLst>
                      </a:pPr>
                      <a:r>
                        <a:rPr lang="en-GB" sz="900" b="1" spc="-10">
                          <a:effectLst/>
                          <a:latin typeface="FrankfurtGothic"/>
                          <a:ea typeface="Times New Roman" panose="02020603050405020304" pitchFamily="18" charset="0"/>
                          <a:cs typeface="Times New Roman" panose="02020603050405020304" pitchFamily="18" charset="0"/>
                        </a:rPr>
                        <a:t>2014</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nchor="ctr">
                    <a:lnL>
                      <a:noFill/>
                    </a:lnL>
                    <a:lnR>
                      <a:noFill/>
                    </a:lnR>
                    <a:lnT w="12700" cap="flat" cmpd="sng" algn="ctr">
                      <a:solidFill>
                        <a:srgbClr val="7F9C90"/>
                      </a:solidFill>
                      <a:prstDash val="solid"/>
                      <a:round/>
                      <a:headEnd type="none" w="med" len="med"/>
                      <a:tailEnd type="none" w="med" len="med"/>
                    </a:lnT>
                    <a:lnB w="12700" cap="flat" cmpd="sng" algn="ctr">
                      <a:solidFill>
                        <a:srgbClr val="7F9C90"/>
                      </a:solidFill>
                      <a:prstDash val="solid"/>
                      <a:round/>
                      <a:headEnd type="none" w="med" len="med"/>
                      <a:tailEnd type="none" w="med" len="med"/>
                    </a:lnB>
                  </a:tcPr>
                </a:tc>
                <a:tc>
                  <a:txBody>
                    <a:bodyPr/>
                    <a:lstStyle/>
                    <a:p>
                      <a:pPr algn="just">
                        <a:lnSpc>
                          <a:spcPts val="1275"/>
                        </a:lnSpc>
                        <a:tabLst>
                          <a:tab pos="161925" algn="l"/>
                          <a:tab pos="234315" algn="l"/>
                          <a:tab pos="306070" algn="l"/>
                          <a:tab pos="234315" algn="dec"/>
                        </a:tabLst>
                      </a:pPr>
                      <a:r>
                        <a:rPr lang="en-GB" sz="900" b="1" spc="-10">
                          <a:effectLst/>
                          <a:latin typeface="FrankfurtGothic"/>
                          <a:ea typeface="Times New Roman" panose="02020603050405020304" pitchFamily="18" charset="0"/>
                          <a:cs typeface="Times New Roman" panose="02020603050405020304" pitchFamily="18" charset="0"/>
                        </a:rPr>
                        <a:t>2016</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nchor="ctr">
                    <a:lnL>
                      <a:noFill/>
                    </a:lnL>
                    <a:lnR>
                      <a:noFill/>
                    </a:lnR>
                    <a:lnT w="12700" cap="flat" cmpd="sng" algn="ctr">
                      <a:solidFill>
                        <a:srgbClr val="7F9C90"/>
                      </a:solidFill>
                      <a:prstDash val="solid"/>
                      <a:round/>
                      <a:headEnd type="none" w="med" len="med"/>
                      <a:tailEnd type="none" w="med" len="med"/>
                    </a:lnT>
                    <a:lnB w="12700" cap="flat" cmpd="sng" algn="ctr">
                      <a:solidFill>
                        <a:srgbClr val="7F9C90"/>
                      </a:solidFill>
                      <a:prstDash val="solid"/>
                      <a:round/>
                      <a:headEnd type="none" w="med" len="med"/>
                      <a:tailEnd type="none" w="med" len="med"/>
                    </a:lnB>
                  </a:tcPr>
                </a:tc>
                <a:tc>
                  <a:txBody>
                    <a:bodyPr/>
                    <a:lstStyle/>
                    <a:p>
                      <a:pPr algn="just">
                        <a:lnSpc>
                          <a:spcPts val="1275"/>
                        </a:lnSpc>
                        <a:tabLst>
                          <a:tab pos="161925" algn="l"/>
                          <a:tab pos="234315" algn="l"/>
                          <a:tab pos="306070" algn="l"/>
                          <a:tab pos="234315" algn="dec"/>
                        </a:tabLst>
                      </a:pPr>
                      <a:r>
                        <a:rPr lang="en-GB" sz="900" b="1" spc="-10">
                          <a:effectLst/>
                          <a:latin typeface="FrankfurtGothic"/>
                          <a:ea typeface="Times New Roman" panose="02020603050405020304" pitchFamily="18" charset="0"/>
                          <a:cs typeface="Times New Roman" panose="02020603050405020304" pitchFamily="18" charset="0"/>
                        </a:rPr>
                        <a:t>2018</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nchor="ctr">
                    <a:lnL>
                      <a:noFill/>
                    </a:lnL>
                    <a:lnR>
                      <a:noFill/>
                    </a:lnR>
                    <a:lnT w="12700" cap="flat" cmpd="sng" algn="ctr">
                      <a:solidFill>
                        <a:srgbClr val="7F9C90"/>
                      </a:solidFill>
                      <a:prstDash val="solid"/>
                      <a:round/>
                      <a:headEnd type="none" w="med" len="med"/>
                      <a:tailEnd type="none" w="med" len="med"/>
                    </a:lnT>
                    <a:lnB w="12700" cap="flat" cmpd="sng" algn="ctr">
                      <a:solidFill>
                        <a:srgbClr val="7F9C90"/>
                      </a:solidFill>
                      <a:prstDash val="solid"/>
                      <a:round/>
                      <a:headEnd type="none" w="med" len="med"/>
                      <a:tailEnd type="none" w="med" len="med"/>
                    </a:lnB>
                  </a:tcPr>
                </a:tc>
                <a:tc>
                  <a:txBody>
                    <a:bodyPr/>
                    <a:lstStyle/>
                    <a:p>
                      <a:pPr algn="just">
                        <a:lnSpc>
                          <a:spcPts val="1275"/>
                        </a:lnSpc>
                        <a:tabLst>
                          <a:tab pos="161925" algn="l"/>
                          <a:tab pos="234315" algn="l"/>
                          <a:tab pos="306070" algn="l"/>
                          <a:tab pos="234315" algn="dec"/>
                        </a:tabLst>
                      </a:pPr>
                      <a:r>
                        <a:rPr lang="en-GB" sz="900" b="1" spc="-10">
                          <a:effectLst/>
                          <a:latin typeface="FrankfurtGothic"/>
                          <a:ea typeface="Times New Roman" panose="02020603050405020304" pitchFamily="18" charset="0"/>
                          <a:cs typeface="Times New Roman" panose="02020603050405020304" pitchFamily="18" charset="0"/>
                        </a:rPr>
                        <a:t>2019</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nchor="ctr">
                    <a:lnL>
                      <a:noFill/>
                    </a:lnL>
                    <a:lnR>
                      <a:noFill/>
                    </a:lnR>
                    <a:lnT w="12700" cap="flat" cmpd="sng" algn="ctr">
                      <a:solidFill>
                        <a:srgbClr val="7F9C90"/>
                      </a:solidFill>
                      <a:prstDash val="solid"/>
                      <a:round/>
                      <a:headEnd type="none" w="med" len="med"/>
                      <a:tailEnd type="none" w="med" len="med"/>
                    </a:lnT>
                    <a:lnB w="12700" cap="flat" cmpd="sng" algn="ctr">
                      <a:solidFill>
                        <a:srgbClr val="7F9C90"/>
                      </a:solidFill>
                      <a:prstDash val="solid"/>
                      <a:round/>
                      <a:headEnd type="none" w="med" len="med"/>
                      <a:tailEnd type="none" w="med" len="med"/>
                    </a:lnB>
                  </a:tcPr>
                </a:tc>
                <a:extLst>
                  <a:ext uri="{0D108BD9-81ED-4DB2-BD59-A6C34878D82A}">
                    <a16:rowId xmlns:a16="http://schemas.microsoft.com/office/drawing/2014/main" val="593613288"/>
                  </a:ext>
                </a:extLst>
              </a:tr>
              <a:tr h="282875">
                <a:tc>
                  <a:txBody>
                    <a:bodyPr/>
                    <a:lstStyle/>
                    <a:p>
                      <a:pPr algn="just">
                        <a:lnSpc>
                          <a:spcPts val="1275"/>
                        </a:lnSpc>
                        <a:tabLst>
                          <a:tab pos="161925" algn="l"/>
                          <a:tab pos="234315" algn="l"/>
                          <a:tab pos="306070" algn="l"/>
                          <a:tab pos="234315" algn="l"/>
                          <a:tab pos="306070" algn="l"/>
                        </a:tabLst>
                      </a:pPr>
                      <a:r>
                        <a:rPr lang="en-GB" sz="900" spc="-10">
                          <a:effectLst/>
                          <a:latin typeface="FrankfurtGothic"/>
                          <a:ea typeface="Times New Roman" panose="02020603050405020304" pitchFamily="18" charset="0"/>
                          <a:cs typeface="Times New Roman" panose="02020603050405020304" pitchFamily="18" charset="0"/>
                        </a:rPr>
                        <a:t>Comp. Council decisions</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nchor="ctr">
                    <a:lnL>
                      <a:noFill/>
                    </a:lnL>
                    <a:lnR>
                      <a:noFill/>
                    </a:lnR>
                    <a:lnT w="12700" cap="flat" cmpd="sng" algn="ctr">
                      <a:solidFill>
                        <a:srgbClr val="7F9C90"/>
                      </a:solidFill>
                      <a:prstDash val="solid"/>
                      <a:round/>
                      <a:headEnd type="none" w="med" len="med"/>
                      <a:tailEnd type="none" w="med" len="med"/>
                    </a:lnT>
                    <a:lnB>
                      <a:noFill/>
                    </a:lnB>
                  </a:tcPr>
                </a:tc>
                <a:tc>
                  <a:txBody>
                    <a:bodyPr/>
                    <a:lstStyle/>
                    <a:p>
                      <a:pPr algn="just">
                        <a:lnSpc>
                          <a:spcPts val="1275"/>
                        </a:lnSpc>
                        <a:tabLst>
                          <a:tab pos="161925" algn="l"/>
                          <a:tab pos="234315" algn="l"/>
                          <a:tab pos="306070" algn="l"/>
                          <a:tab pos="234315" algn="dec"/>
                        </a:tabLst>
                      </a:pPr>
                      <a:r>
                        <a:rPr lang="en-GB" sz="900" spc="-10">
                          <a:effectLst/>
                          <a:latin typeface="FrankfurtGothic"/>
                          <a:ea typeface="Times New Roman" panose="02020603050405020304" pitchFamily="18" charset="0"/>
                          <a:cs typeface="Times New Roman" panose="02020603050405020304" pitchFamily="18" charset="0"/>
                        </a:rPr>
                        <a:t>10</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nchor="ctr">
                    <a:lnL>
                      <a:noFill/>
                    </a:lnL>
                    <a:lnR>
                      <a:noFill/>
                    </a:lnR>
                    <a:lnT w="12700" cap="flat" cmpd="sng" algn="ctr">
                      <a:solidFill>
                        <a:srgbClr val="7F9C90"/>
                      </a:solidFill>
                      <a:prstDash val="solid"/>
                      <a:round/>
                      <a:headEnd type="none" w="med" len="med"/>
                      <a:tailEnd type="none" w="med" len="med"/>
                    </a:lnT>
                    <a:lnB>
                      <a:noFill/>
                    </a:lnB>
                  </a:tcPr>
                </a:tc>
                <a:tc>
                  <a:txBody>
                    <a:bodyPr/>
                    <a:lstStyle/>
                    <a:p>
                      <a:pPr algn="just">
                        <a:lnSpc>
                          <a:spcPts val="1275"/>
                        </a:lnSpc>
                        <a:tabLst>
                          <a:tab pos="161925" algn="l"/>
                          <a:tab pos="234315" algn="l"/>
                          <a:tab pos="306070" algn="l"/>
                          <a:tab pos="234315" algn="dec"/>
                        </a:tabLst>
                      </a:pPr>
                      <a:r>
                        <a:rPr lang="en-GB" sz="900" spc="-10">
                          <a:effectLst/>
                          <a:latin typeface="FrankfurtGothic"/>
                          <a:ea typeface="Times New Roman" panose="02020603050405020304" pitchFamily="18" charset="0"/>
                          <a:cs typeface="Times New Roman" panose="02020603050405020304" pitchFamily="18" charset="0"/>
                        </a:rPr>
                        <a:t>11</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nchor="ctr">
                    <a:lnL>
                      <a:noFill/>
                    </a:lnL>
                    <a:lnR>
                      <a:noFill/>
                    </a:lnR>
                    <a:lnT w="12700" cap="flat" cmpd="sng" algn="ctr">
                      <a:solidFill>
                        <a:srgbClr val="7F9C90"/>
                      </a:solidFill>
                      <a:prstDash val="solid"/>
                      <a:round/>
                      <a:headEnd type="none" w="med" len="med"/>
                      <a:tailEnd type="none" w="med" len="med"/>
                    </a:lnT>
                    <a:lnB>
                      <a:noFill/>
                    </a:lnB>
                  </a:tcPr>
                </a:tc>
                <a:tc>
                  <a:txBody>
                    <a:bodyPr/>
                    <a:lstStyle/>
                    <a:p>
                      <a:pPr algn="just">
                        <a:lnSpc>
                          <a:spcPts val="1275"/>
                        </a:lnSpc>
                        <a:tabLst>
                          <a:tab pos="161925" algn="l"/>
                          <a:tab pos="234315" algn="l"/>
                          <a:tab pos="306070" algn="l"/>
                          <a:tab pos="234315" algn="dec"/>
                        </a:tabLst>
                      </a:pPr>
                      <a:r>
                        <a:rPr lang="en-GB" sz="900" spc="-10">
                          <a:effectLst/>
                          <a:latin typeface="FrankfurtGothic"/>
                          <a:ea typeface="Times New Roman" panose="02020603050405020304" pitchFamily="18" charset="0"/>
                          <a:cs typeface="Times New Roman" panose="02020603050405020304" pitchFamily="18" charset="0"/>
                        </a:rPr>
                        <a:t>10</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nchor="ctr">
                    <a:lnL>
                      <a:noFill/>
                    </a:lnL>
                    <a:lnR>
                      <a:noFill/>
                    </a:lnR>
                    <a:lnT w="12700" cap="flat" cmpd="sng" algn="ctr">
                      <a:solidFill>
                        <a:srgbClr val="7F9C90"/>
                      </a:solidFill>
                      <a:prstDash val="solid"/>
                      <a:round/>
                      <a:headEnd type="none" w="med" len="med"/>
                      <a:tailEnd type="none" w="med" len="med"/>
                    </a:lnT>
                    <a:lnB>
                      <a:noFill/>
                    </a:lnB>
                  </a:tcPr>
                </a:tc>
                <a:tc>
                  <a:txBody>
                    <a:bodyPr/>
                    <a:lstStyle/>
                    <a:p>
                      <a:pPr algn="just">
                        <a:lnSpc>
                          <a:spcPts val="1275"/>
                        </a:lnSpc>
                        <a:tabLst>
                          <a:tab pos="161925" algn="l"/>
                          <a:tab pos="234315" algn="l"/>
                          <a:tab pos="306070" algn="l"/>
                          <a:tab pos="234315" algn="dec"/>
                        </a:tabLst>
                      </a:pPr>
                      <a:r>
                        <a:rPr lang="en-GB" sz="900" spc="-10">
                          <a:effectLst/>
                          <a:latin typeface="FrankfurtGothic"/>
                          <a:ea typeface="Times New Roman" panose="02020603050405020304" pitchFamily="18" charset="0"/>
                          <a:cs typeface="Times New Roman" panose="02020603050405020304" pitchFamily="18" charset="0"/>
                        </a:rPr>
                        <a:t>10</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nchor="ctr">
                    <a:lnL>
                      <a:noFill/>
                    </a:lnL>
                    <a:lnR>
                      <a:noFill/>
                    </a:lnR>
                    <a:lnT w="12700" cap="flat" cmpd="sng" algn="ctr">
                      <a:solidFill>
                        <a:srgbClr val="7F9C90"/>
                      </a:solidFill>
                      <a:prstDash val="solid"/>
                      <a:round/>
                      <a:headEnd type="none" w="med" len="med"/>
                      <a:tailEnd type="none" w="med" len="med"/>
                    </a:lnT>
                    <a:lnB>
                      <a:noFill/>
                    </a:lnB>
                  </a:tcPr>
                </a:tc>
                <a:tc>
                  <a:txBody>
                    <a:bodyPr/>
                    <a:lstStyle/>
                    <a:p>
                      <a:pPr algn="just">
                        <a:lnSpc>
                          <a:spcPts val="1275"/>
                        </a:lnSpc>
                        <a:tabLst>
                          <a:tab pos="161925" algn="l"/>
                          <a:tab pos="234315" algn="l"/>
                          <a:tab pos="306070" algn="l"/>
                          <a:tab pos="234315" algn="dec"/>
                        </a:tabLst>
                      </a:pPr>
                      <a:r>
                        <a:rPr lang="en-GB" sz="900" spc="-10">
                          <a:effectLst/>
                          <a:latin typeface="FrankfurtGothic"/>
                          <a:ea typeface="Times New Roman" panose="02020603050405020304" pitchFamily="18" charset="0"/>
                          <a:cs typeface="Times New Roman" panose="02020603050405020304" pitchFamily="18" charset="0"/>
                        </a:rPr>
                        <a:t>4</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nchor="ctr">
                    <a:lnL>
                      <a:noFill/>
                    </a:lnL>
                    <a:lnR>
                      <a:noFill/>
                    </a:lnR>
                    <a:lnT w="12700" cap="flat" cmpd="sng" algn="ctr">
                      <a:solidFill>
                        <a:srgbClr val="7F9C90"/>
                      </a:solidFill>
                      <a:prstDash val="solid"/>
                      <a:round/>
                      <a:headEnd type="none" w="med" len="med"/>
                      <a:tailEnd type="none" w="med" len="med"/>
                    </a:lnT>
                    <a:lnB>
                      <a:noFill/>
                    </a:lnB>
                  </a:tcPr>
                </a:tc>
                <a:tc>
                  <a:txBody>
                    <a:bodyPr/>
                    <a:lstStyle/>
                    <a:p>
                      <a:pPr algn="just">
                        <a:lnSpc>
                          <a:spcPts val="1275"/>
                        </a:lnSpc>
                        <a:tabLst>
                          <a:tab pos="161925" algn="l"/>
                          <a:tab pos="234315" algn="l"/>
                          <a:tab pos="306070" algn="l"/>
                          <a:tab pos="234315" algn="dec"/>
                        </a:tabLst>
                      </a:pPr>
                      <a:r>
                        <a:rPr lang="en-GB" sz="900" spc="-10">
                          <a:effectLst/>
                          <a:latin typeface="FrankfurtGothic"/>
                          <a:ea typeface="Times New Roman" panose="02020603050405020304" pitchFamily="18" charset="0"/>
                          <a:cs typeface="Times New Roman" panose="02020603050405020304" pitchFamily="18" charset="0"/>
                        </a:rPr>
                        <a:t>8</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nchor="ctr">
                    <a:lnL>
                      <a:noFill/>
                    </a:lnL>
                    <a:lnR>
                      <a:noFill/>
                    </a:lnR>
                    <a:lnT w="12700" cap="flat" cmpd="sng" algn="ctr">
                      <a:solidFill>
                        <a:srgbClr val="7F9C90"/>
                      </a:solidFill>
                      <a:prstDash val="solid"/>
                      <a:round/>
                      <a:headEnd type="none" w="med" len="med"/>
                      <a:tailEnd type="none" w="med" len="med"/>
                    </a:lnT>
                    <a:lnB>
                      <a:noFill/>
                    </a:lnB>
                  </a:tcPr>
                </a:tc>
                <a:tc>
                  <a:txBody>
                    <a:bodyPr/>
                    <a:lstStyle/>
                    <a:p>
                      <a:pPr algn="just">
                        <a:lnSpc>
                          <a:spcPts val="1275"/>
                        </a:lnSpc>
                        <a:tabLst>
                          <a:tab pos="161925" algn="l"/>
                          <a:tab pos="234315" algn="l"/>
                          <a:tab pos="306070" algn="l"/>
                          <a:tab pos="234315" algn="dec"/>
                        </a:tabLst>
                      </a:pPr>
                      <a:r>
                        <a:rPr lang="en-GB" sz="900" spc="-10">
                          <a:effectLst/>
                          <a:latin typeface="FrankfurtGothic"/>
                          <a:ea typeface="Times New Roman" panose="02020603050405020304" pitchFamily="18" charset="0"/>
                          <a:cs typeface="Times New Roman" panose="02020603050405020304" pitchFamily="18" charset="0"/>
                        </a:rPr>
                        <a:t>3</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nchor="ctr">
                    <a:lnL>
                      <a:noFill/>
                    </a:lnL>
                    <a:lnR>
                      <a:noFill/>
                    </a:lnR>
                    <a:lnT w="12700" cap="flat" cmpd="sng" algn="ctr">
                      <a:solidFill>
                        <a:srgbClr val="7F9C90"/>
                      </a:solidFill>
                      <a:prstDash val="solid"/>
                      <a:round/>
                      <a:headEnd type="none" w="med" len="med"/>
                      <a:tailEnd type="none" w="med" len="med"/>
                    </a:lnT>
                    <a:lnB>
                      <a:noFill/>
                    </a:lnB>
                  </a:tcPr>
                </a:tc>
                <a:extLst>
                  <a:ext uri="{0D108BD9-81ED-4DB2-BD59-A6C34878D82A}">
                    <a16:rowId xmlns:a16="http://schemas.microsoft.com/office/drawing/2014/main" val="1750495780"/>
                  </a:ext>
                </a:extLst>
              </a:tr>
              <a:tr h="502278">
                <a:tc>
                  <a:txBody>
                    <a:bodyPr/>
                    <a:lstStyle/>
                    <a:p>
                      <a:pPr algn="just">
                        <a:lnSpc>
                          <a:spcPts val="1275"/>
                        </a:lnSpc>
                        <a:tabLst>
                          <a:tab pos="161925" algn="l"/>
                          <a:tab pos="234315" algn="l"/>
                          <a:tab pos="306070" algn="l"/>
                          <a:tab pos="234315" algn="l"/>
                          <a:tab pos="306070" algn="l"/>
                        </a:tabLst>
                      </a:pPr>
                      <a:r>
                        <a:rPr lang="en-GB" sz="900" spc="-10">
                          <a:effectLst/>
                          <a:latin typeface="FrankfurtGothic"/>
                          <a:ea typeface="Times New Roman" panose="02020603050405020304" pitchFamily="18" charset="0"/>
                          <a:cs typeface="Times New Roman" panose="02020603050405020304" pitchFamily="18" charset="0"/>
                        </a:rPr>
                        <a:t>Competition Council decisions with an effect</a:t>
                      </a:r>
                      <a:r>
                        <a:rPr lang="en-GB" sz="900" spc="-10" baseline="30000">
                          <a:effectLst/>
                          <a:latin typeface="FrankfurtGothic"/>
                          <a:ea typeface="Times New Roman" panose="02020603050405020304" pitchFamily="18" charset="0"/>
                          <a:cs typeface="Times New Roman" panose="02020603050405020304" pitchFamily="18" charset="0"/>
                        </a:rPr>
                        <a:t>1</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nchor="ctr">
                    <a:lnL>
                      <a:noFill/>
                    </a:lnL>
                    <a:lnR>
                      <a:noFill/>
                    </a:lnR>
                    <a:lnT>
                      <a:noFill/>
                    </a:lnT>
                    <a:lnB>
                      <a:noFill/>
                    </a:lnB>
                  </a:tcPr>
                </a:tc>
                <a:tc>
                  <a:txBody>
                    <a:bodyPr/>
                    <a:lstStyle/>
                    <a:p>
                      <a:pPr algn="just">
                        <a:lnSpc>
                          <a:spcPts val="1275"/>
                        </a:lnSpc>
                        <a:tabLst>
                          <a:tab pos="161925" algn="l"/>
                          <a:tab pos="234315" algn="l"/>
                          <a:tab pos="306070" algn="l"/>
                          <a:tab pos="234315" algn="dec"/>
                        </a:tabLst>
                      </a:pPr>
                      <a:r>
                        <a:rPr lang="en-GB" sz="900" spc="-10">
                          <a:effectLst/>
                          <a:latin typeface="FrankfurtGothic"/>
                          <a:ea typeface="Times New Roman" panose="02020603050405020304" pitchFamily="18" charset="0"/>
                          <a:cs typeface="Times New Roman" panose="02020603050405020304" pitchFamily="18" charset="0"/>
                        </a:rPr>
                        <a:t>9</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nchor="ctr">
                    <a:lnL>
                      <a:noFill/>
                    </a:lnL>
                    <a:lnR>
                      <a:noFill/>
                    </a:lnR>
                    <a:lnT>
                      <a:noFill/>
                    </a:lnT>
                    <a:lnB>
                      <a:noFill/>
                    </a:lnB>
                  </a:tcPr>
                </a:tc>
                <a:tc>
                  <a:txBody>
                    <a:bodyPr/>
                    <a:lstStyle/>
                    <a:p>
                      <a:pPr algn="just">
                        <a:lnSpc>
                          <a:spcPts val="1275"/>
                        </a:lnSpc>
                        <a:tabLst>
                          <a:tab pos="161925" algn="l"/>
                          <a:tab pos="234315" algn="l"/>
                          <a:tab pos="306070" algn="l"/>
                          <a:tab pos="234315" algn="dec"/>
                        </a:tabLst>
                      </a:pPr>
                      <a:r>
                        <a:rPr lang="en-GB" sz="900" spc="-10">
                          <a:effectLst/>
                          <a:latin typeface="FrankfurtGothic"/>
                          <a:ea typeface="Times New Roman" panose="02020603050405020304" pitchFamily="18" charset="0"/>
                          <a:cs typeface="Times New Roman" panose="02020603050405020304" pitchFamily="18" charset="0"/>
                        </a:rPr>
                        <a:t>9</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nchor="ctr">
                    <a:lnL>
                      <a:noFill/>
                    </a:lnL>
                    <a:lnR>
                      <a:noFill/>
                    </a:lnR>
                    <a:lnT>
                      <a:noFill/>
                    </a:lnT>
                    <a:lnB>
                      <a:noFill/>
                    </a:lnB>
                  </a:tcPr>
                </a:tc>
                <a:tc>
                  <a:txBody>
                    <a:bodyPr/>
                    <a:lstStyle/>
                    <a:p>
                      <a:pPr algn="just">
                        <a:lnSpc>
                          <a:spcPts val="1275"/>
                        </a:lnSpc>
                        <a:tabLst>
                          <a:tab pos="161925" algn="l"/>
                          <a:tab pos="234315" algn="l"/>
                          <a:tab pos="306070" algn="l"/>
                          <a:tab pos="234315" algn="dec"/>
                        </a:tabLst>
                      </a:pPr>
                      <a:r>
                        <a:rPr lang="en-GB" sz="900" spc="-10">
                          <a:effectLst/>
                          <a:latin typeface="FrankfurtGothic"/>
                          <a:ea typeface="Times New Roman" panose="02020603050405020304" pitchFamily="18" charset="0"/>
                          <a:cs typeface="Times New Roman" panose="02020603050405020304" pitchFamily="18" charset="0"/>
                        </a:rPr>
                        <a:t>7</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nchor="ctr">
                    <a:lnL>
                      <a:noFill/>
                    </a:lnL>
                    <a:lnR>
                      <a:noFill/>
                    </a:lnR>
                    <a:lnT>
                      <a:noFill/>
                    </a:lnT>
                    <a:lnB>
                      <a:noFill/>
                    </a:lnB>
                  </a:tcPr>
                </a:tc>
                <a:tc>
                  <a:txBody>
                    <a:bodyPr/>
                    <a:lstStyle/>
                    <a:p>
                      <a:pPr algn="just">
                        <a:lnSpc>
                          <a:spcPts val="1275"/>
                        </a:lnSpc>
                        <a:tabLst>
                          <a:tab pos="161925" algn="l"/>
                          <a:tab pos="234315" algn="l"/>
                          <a:tab pos="306070" algn="l"/>
                          <a:tab pos="234315" algn="dec"/>
                        </a:tabLst>
                      </a:pPr>
                      <a:r>
                        <a:rPr lang="en-GB" sz="900" spc="-10">
                          <a:effectLst/>
                          <a:latin typeface="FrankfurtGothic"/>
                          <a:ea typeface="Times New Roman" panose="02020603050405020304" pitchFamily="18" charset="0"/>
                          <a:cs typeface="Times New Roman" panose="02020603050405020304" pitchFamily="18" charset="0"/>
                        </a:rPr>
                        <a:t>8</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nchor="ctr">
                    <a:lnL>
                      <a:noFill/>
                    </a:lnL>
                    <a:lnR>
                      <a:noFill/>
                    </a:lnR>
                    <a:lnT>
                      <a:noFill/>
                    </a:lnT>
                    <a:lnB>
                      <a:noFill/>
                    </a:lnB>
                  </a:tcPr>
                </a:tc>
                <a:tc>
                  <a:txBody>
                    <a:bodyPr/>
                    <a:lstStyle/>
                    <a:p>
                      <a:pPr algn="just">
                        <a:lnSpc>
                          <a:spcPts val="1275"/>
                        </a:lnSpc>
                        <a:tabLst>
                          <a:tab pos="161925" algn="l"/>
                          <a:tab pos="234315" algn="l"/>
                          <a:tab pos="306070" algn="l"/>
                          <a:tab pos="234315" algn="dec"/>
                        </a:tabLst>
                      </a:pPr>
                      <a:r>
                        <a:rPr lang="en-GB" sz="900" spc="-10">
                          <a:effectLst/>
                          <a:latin typeface="FrankfurtGothic"/>
                          <a:ea typeface="Times New Roman" panose="02020603050405020304" pitchFamily="18" charset="0"/>
                          <a:cs typeface="Times New Roman" panose="02020603050405020304" pitchFamily="18" charset="0"/>
                        </a:rPr>
                        <a:t>3</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nchor="ctr">
                    <a:lnL>
                      <a:noFill/>
                    </a:lnL>
                    <a:lnR>
                      <a:noFill/>
                    </a:lnR>
                    <a:lnT>
                      <a:noFill/>
                    </a:lnT>
                    <a:lnB>
                      <a:noFill/>
                    </a:lnB>
                  </a:tcPr>
                </a:tc>
                <a:tc>
                  <a:txBody>
                    <a:bodyPr/>
                    <a:lstStyle/>
                    <a:p>
                      <a:pPr algn="just">
                        <a:lnSpc>
                          <a:spcPts val="1275"/>
                        </a:lnSpc>
                        <a:tabLst>
                          <a:tab pos="161925" algn="l"/>
                          <a:tab pos="234315" algn="l"/>
                          <a:tab pos="306070" algn="l"/>
                          <a:tab pos="234315" algn="dec"/>
                        </a:tabLst>
                      </a:pPr>
                      <a:r>
                        <a:rPr lang="en-GB" sz="900" spc="-10">
                          <a:effectLst/>
                          <a:latin typeface="FrankfurtGothic"/>
                          <a:ea typeface="Times New Roman" panose="02020603050405020304" pitchFamily="18" charset="0"/>
                          <a:cs typeface="Times New Roman" panose="02020603050405020304" pitchFamily="18" charset="0"/>
                        </a:rPr>
                        <a:t>7</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nchor="ctr">
                    <a:lnL>
                      <a:noFill/>
                    </a:lnL>
                    <a:lnR>
                      <a:noFill/>
                    </a:lnR>
                    <a:lnT>
                      <a:noFill/>
                    </a:lnT>
                    <a:lnB>
                      <a:noFill/>
                    </a:lnB>
                  </a:tcPr>
                </a:tc>
                <a:tc>
                  <a:txBody>
                    <a:bodyPr/>
                    <a:lstStyle/>
                    <a:p>
                      <a:pPr algn="just">
                        <a:lnSpc>
                          <a:spcPts val="1275"/>
                        </a:lnSpc>
                        <a:tabLst>
                          <a:tab pos="161925" algn="l"/>
                          <a:tab pos="234315" algn="l"/>
                          <a:tab pos="306070" algn="l"/>
                          <a:tab pos="234315" algn="dec"/>
                        </a:tabLst>
                      </a:pPr>
                      <a:r>
                        <a:rPr lang="en-GB" sz="900" spc="-10">
                          <a:effectLst/>
                          <a:latin typeface="FrankfurtGothic"/>
                          <a:ea typeface="Times New Roman" panose="02020603050405020304" pitchFamily="18" charset="0"/>
                          <a:cs typeface="Times New Roman" panose="02020603050405020304" pitchFamily="18" charset="0"/>
                        </a:rPr>
                        <a:t>2</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nchor="ctr">
                    <a:lnL>
                      <a:noFill/>
                    </a:lnL>
                    <a:lnR>
                      <a:noFill/>
                    </a:lnR>
                    <a:lnT>
                      <a:noFill/>
                    </a:lnT>
                    <a:lnB>
                      <a:noFill/>
                    </a:lnB>
                  </a:tcPr>
                </a:tc>
                <a:extLst>
                  <a:ext uri="{0D108BD9-81ED-4DB2-BD59-A6C34878D82A}">
                    <a16:rowId xmlns:a16="http://schemas.microsoft.com/office/drawing/2014/main" val="1778109096"/>
                  </a:ext>
                </a:extLst>
              </a:tr>
              <a:tr h="502278">
                <a:tc>
                  <a:txBody>
                    <a:bodyPr/>
                    <a:lstStyle/>
                    <a:p>
                      <a:pPr algn="just">
                        <a:lnSpc>
                          <a:spcPts val="1275"/>
                        </a:lnSpc>
                        <a:tabLst>
                          <a:tab pos="161925" algn="l"/>
                          <a:tab pos="234315" algn="l"/>
                          <a:tab pos="306070" algn="l"/>
                          <a:tab pos="234315" algn="l"/>
                          <a:tab pos="306070" algn="l"/>
                        </a:tabLst>
                      </a:pPr>
                      <a:r>
                        <a:rPr lang="en-GB" sz="900" spc="-10">
                          <a:effectLst/>
                          <a:latin typeface="FrankfurtGothic"/>
                          <a:ea typeface="Times New Roman" panose="02020603050405020304" pitchFamily="18" charset="0"/>
                          <a:cs typeface="Times New Roman" panose="02020603050405020304" pitchFamily="18" charset="0"/>
                        </a:rPr>
                        <a:t>Cased referred to the public prosecutor</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nchor="ctr">
                    <a:lnL>
                      <a:noFill/>
                    </a:lnL>
                    <a:lnR>
                      <a:noFill/>
                    </a:lnR>
                    <a:lnT>
                      <a:noFill/>
                    </a:lnT>
                    <a:lnB>
                      <a:noFill/>
                    </a:lnB>
                  </a:tcPr>
                </a:tc>
                <a:tc>
                  <a:txBody>
                    <a:bodyPr/>
                    <a:lstStyle/>
                    <a:p>
                      <a:pPr algn="just">
                        <a:lnSpc>
                          <a:spcPts val="1275"/>
                        </a:lnSpc>
                        <a:tabLst>
                          <a:tab pos="161925" algn="l"/>
                          <a:tab pos="234315" algn="l"/>
                          <a:tab pos="306070" algn="l"/>
                          <a:tab pos="234315" algn="dec"/>
                        </a:tabLst>
                      </a:pPr>
                      <a:r>
                        <a:rPr lang="en-GB" sz="900" spc="-10">
                          <a:effectLst/>
                          <a:latin typeface="FrankfurtGothic"/>
                          <a:ea typeface="Times New Roman" panose="02020603050405020304" pitchFamily="18" charset="0"/>
                          <a:cs typeface="Times New Roman" panose="02020603050405020304" pitchFamily="18" charset="0"/>
                        </a:rPr>
                        <a:t>9</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nchor="ctr">
                    <a:lnL>
                      <a:noFill/>
                    </a:lnL>
                    <a:lnR>
                      <a:noFill/>
                    </a:lnR>
                    <a:lnT>
                      <a:noFill/>
                    </a:lnT>
                    <a:lnB>
                      <a:noFill/>
                    </a:lnB>
                  </a:tcPr>
                </a:tc>
                <a:tc>
                  <a:txBody>
                    <a:bodyPr/>
                    <a:lstStyle/>
                    <a:p>
                      <a:pPr algn="just">
                        <a:lnSpc>
                          <a:spcPts val="1275"/>
                        </a:lnSpc>
                        <a:tabLst>
                          <a:tab pos="161925" algn="l"/>
                          <a:tab pos="234315" algn="l"/>
                          <a:tab pos="306070" algn="l"/>
                          <a:tab pos="234315" algn="dec"/>
                        </a:tabLst>
                      </a:pPr>
                      <a:r>
                        <a:rPr lang="en-GB" sz="900" spc="-10">
                          <a:effectLst/>
                          <a:latin typeface="FrankfurtGothic"/>
                          <a:ea typeface="Times New Roman" panose="02020603050405020304" pitchFamily="18" charset="0"/>
                          <a:cs typeface="Times New Roman" panose="02020603050405020304" pitchFamily="18" charset="0"/>
                        </a:rPr>
                        <a:t>5</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nchor="ctr">
                    <a:lnL>
                      <a:noFill/>
                    </a:lnL>
                    <a:lnR>
                      <a:noFill/>
                    </a:lnR>
                    <a:lnT>
                      <a:noFill/>
                    </a:lnT>
                    <a:lnB>
                      <a:noFill/>
                    </a:lnB>
                  </a:tcPr>
                </a:tc>
                <a:tc>
                  <a:txBody>
                    <a:bodyPr/>
                    <a:lstStyle/>
                    <a:p>
                      <a:pPr algn="just">
                        <a:lnSpc>
                          <a:spcPts val="1275"/>
                        </a:lnSpc>
                        <a:tabLst>
                          <a:tab pos="161925" algn="l"/>
                          <a:tab pos="234315" algn="l"/>
                          <a:tab pos="306070" algn="l"/>
                          <a:tab pos="234315" algn="dec"/>
                        </a:tabLst>
                      </a:pPr>
                      <a:r>
                        <a:rPr lang="en-GB" sz="900" spc="-10">
                          <a:effectLst/>
                          <a:latin typeface="FrankfurtGothic"/>
                          <a:ea typeface="Times New Roman" panose="02020603050405020304" pitchFamily="18" charset="0"/>
                          <a:cs typeface="Times New Roman" panose="02020603050405020304" pitchFamily="18" charset="0"/>
                        </a:rPr>
                        <a:t>8</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nchor="ctr">
                    <a:lnL>
                      <a:noFill/>
                    </a:lnL>
                    <a:lnR>
                      <a:noFill/>
                    </a:lnR>
                    <a:lnT>
                      <a:noFill/>
                    </a:lnT>
                    <a:lnB>
                      <a:noFill/>
                    </a:lnB>
                  </a:tcPr>
                </a:tc>
                <a:tc>
                  <a:txBody>
                    <a:bodyPr/>
                    <a:lstStyle/>
                    <a:p>
                      <a:pPr algn="just">
                        <a:lnSpc>
                          <a:spcPts val="1275"/>
                        </a:lnSpc>
                        <a:tabLst>
                          <a:tab pos="161925" algn="l"/>
                          <a:tab pos="234315" algn="l"/>
                          <a:tab pos="306070" algn="l"/>
                          <a:tab pos="234315" algn="dec"/>
                        </a:tabLst>
                      </a:pPr>
                      <a:r>
                        <a:rPr lang="en-GB" sz="900" spc="-10">
                          <a:effectLst/>
                          <a:latin typeface="FrankfurtGothic"/>
                          <a:ea typeface="Times New Roman" panose="02020603050405020304" pitchFamily="18" charset="0"/>
                          <a:cs typeface="Times New Roman" panose="02020603050405020304" pitchFamily="18" charset="0"/>
                        </a:rPr>
                        <a:t>8</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nchor="ctr">
                    <a:lnL>
                      <a:noFill/>
                    </a:lnL>
                    <a:lnR>
                      <a:noFill/>
                    </a:lnR>
                    <a:lnT>
                      <a:noFill/>
                    </a:lnT>
                    <a:lnB>
                      <a:noFill/>
                    </a:lnB>
                  </a:tcPr>
                </a:tc>
                <a:tc>
                  <a:txBody>
                    <a:bodyPr/>
                    <a:lstStyle/>
                    <a:p>
                      <a:pPr algn="just">
                        <a:lnSpc>
                          <a:spcPts val="1275"/>
                        </a:lnSpc>
                        <a:tabLst>
                          <a:tab pos="161925" algn="l"/>
                          <a:tab pos="234315" algn="l"/>
                          <a:tab pos="306070" algn="l"/>
                          <a:tab pos="234315" algn="dec"/>
                        </a:tabLst>
                      </a:pPr>
                      <a:r>
                        <a:rPr lang="en-GB" sz="900" spc="-10">
                          <a:effectLst/>
                          <a:latin typeface="FrankfurtGothic"/>
                          <a:ea typeface="Times New Roman" panose="02020603050405020304" pitchFamily="18" charset="0"/>
                          <a:cs typeface="Times New Roman" panose="02020603050405020304" pitchFamily="18" charset="0"/>
                        </a:rPr>
                        <a:t>4</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nchor="ctr">
                    <a:lnL>
                      <a:noFill/>
                    </a:lnL>
                    <a:lnR>
                      <a:noFill/>
                    </a:lnR>
                    <a:lnT>
                      <a:noFill/>
                    </a:lnT>
                    <a:lnB>
                      <a:noFill/>
                    </a:lnB>
                  </a:tcPr>
                </a:tc>
                <a:tc>
                  <a:txBody>
                    <a:bodyPr/>
                    <a:lstStyle/>
                    <a:p>
                      <a:pPr algn="just">
                        <a:lnSpc>
                          <a:spcPts val="1275"/>
                        </a:lnSpc>
                        <a:tabLst>
                          <a:tab pos="161925" algn="l"/>
                          <a:tab pos="234315" algn="l"/>
                          <a:tab pos="306070" algn="l"/>
                          <a:tab pos="234315" algn="dec"/>
                        </a:tabLst>
                      </a:pPr>
                      <a:r>
                        <a:rPr lang="en-GB" sz="900" spc="-10">
                          <a:effectLst/>
                          <a:latin typeface="FrankfurtGothic"/>
                          <a:ea typeface="Times New Roman" panose="02020603050405020304" pitchFamily="18" charset="0"/>
                          <a:cs typeface="Times New Roman" panose="02020603050405020304" pitchFamily="18" charset="0"/>
                        </a:rPr>
                        <a:t>12</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nchor="ctr">
                    <a:lnL>
                      <a:noFill/>
                    </a:lnL>
                    <a:lnR>
                      <a:noFill/>
                    </a:lnR>
                    <a:lnT>
                      <a:noFill/>
                    </a:lnT>
                    <a:lnB>
                      <a:noFill/>
                    </a:lnB>
                  </a:tcPr>
                </a:tc>
                <a:tc>
                  <a:txBody>
                    <a:bodyPr/>
                    <a:lstStyle/>
                    <a:p>
                      <a:pPr algn="just">
                        <a:lnSpc>
                          <a:spcPts val="1275"/>
                        </a:lnSpc>
                        <a:tabLst>
                          <a:tab pos="161925" algn="l"/>
                          <a:tab pos="234315" algn="l"/>
                          <a:tab pos="306070" algn="l"/>
                          <a:tab pos="234315" algn="dec"/>
                        </a:tabLst>
                      </a:pPr>
                      <a:r>
                        <a:rPr lang="en-GB" sz="900" spc="-10">
                          <a:effectLst/>
                          <a:latin typeface="FrankfurtGothic"/>
                          <a:ea typeface="Times New Roman" panose="02020603050405020304" pitchFamily="18" charset="0"/>
                          <a:cs typeface="Times New Roman" panose="02020603050405020304" pitchFamily="18" charset="0"/>
                        </a:rPr>
                        <a:t>12</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nchor="ctr">
                    <a:lnL>
                      <a:noFill/>
                    </a:lnL>
                    <a:lnR>
                      <a:noFill/>
                    </a:lnR>
                    <a:lnT>
                      <a:noFill/>
                    </a:lnT>
                    <a:lnB>
                      <a:noFill/>
                    </a:lnB>
                  </a:tcPr>
                </a:tc>
                <a:extLst>
                  <a:ext uri="{0D108BD9-81ED-4DB2-BD59-A6C34878D82A}">
                    <a16:rowId xmlns:a16="http://schemas.microsoft.com/office/drawing/2014/main" val="2666920537"/>
                  </a:ext>
                </a:extLst>
              </a:tr>
              <a:tr h="282875">
                <a:tc>
                  <a:txBody>
                    <a:bodyPr/>
                    <a:lstStyle/>
                    <a:p>
                      <a:pPr algn="just">
                        <a:lnSpc>
                          <a:spcPts val="1275"/>
                        </a:lnSpc>
                        <a:tabLst>
                          <a:tab pos="161925" algn="l"/>
                          <a:tab pos="234315" algn="l"/>
                          <a:tab pos="306070" algn="l"/>
                          <a:tab pos="234315" algn="l"/>
                          <a:tab pos="306070" algn="l"/>
                        </a:tabLst>
                      </a:pPr>
                      <a:r>
                        <a:rPr lang="en-GB" sz="900" spc="-10">
                          <a:effectLst/>
                          <a:latin typeface="FrankfurtGothic"/>
                          <a:ea typeface="Times New Roman" panose="02020603050405020304" pitchFamily="18" charset="0"/>
                          <a:cs typeface="Times New Roman" panose="02020603050405020304" pitchFamily="18" charset="0"/>
                        </a:rPr>
                        <a:t>Acceptance of fines</a:t>
                      </a:r>
                      <a:r>
                        <a:rPr lang="en-GB" sz="900" spc="-10" baseline="30000">
                          <a:solidFill>
                            <a:srgbClr val="000000"/>
                          </a:solidFill>
                          <a:effectLst/>
                          <a:latin typeface="FrankfurtGothic"/>
                          <a:ea typeface="Times New Roman" panose="02020603050405020304" pitchFamily="18" charset="0"/>
                          <a:cs typeface="Times New Roman" panose="02020603050405020304" pitchFamily="18" charset="0"/>
                        </a:rPr>
                        <a:t>2</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nchor="ctr">
                    <a:lnL>
                      <a:noFill/>
                    </a:lnL>
                    <a:lnR>
                      <a:noFill/>
                    </a:lnR>
                    <a:lnT>
                      <a:noFill/>
                    </a:lnT>
                    <a:lnB w="12700" cap="flat" cmpd="sng" algn="ctr">
                      <a:solidFill>
                        <a:srgbClr val="7F9C90"/>
                      </a:solidFill>
                      <a:prstDash val="solid"/>
                      <a:round/>
                      <a:headEnd type="none" w="med" len="med"/>
                      <a:tailEnd type="none" w="med" len="med"/>
                    </a:lnB>
                  </a:tcPr>
                </a:tc>
                <a:tc>
                  <a:txBody>
                    <a:bodyPr/>
                    <a:lstStyle/>
                    <a:p>
                      <a:pPr algn="just">
                        <a:lnSpc>
                          <a:spcPts val="1275"/>
                        </a:lnSpc>
                        <a:tabLst>
                          <a:tab pos="161925" algn="l"/>
                          <a:tab pos="234315" algn="l"/>
                          <a:tab pos="306070" algn="l"/>
                          <a:tab pos="234315" algn="dec"/>
                        </a:tabLst>
                      </a:pPr>
                      <a:r>
                        <a:rPr lang="en-GB" sz="900" spc="-10">
                          <a:effectLst/>
                          <a:latin typeface="FrankfurtGothic"/>
                          <a:ea typeface="Times New Roman" panose="02020603050405020304" pitchFamily="18" charset="0"/>
                          <a:cs typeface="Times New Roman" panose="02020603050405020304" pitchFamily="18" charset="0"/>
                        </a:rPr>
                        <a:t>6</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nchor="ctr">
                    <a:lnL>
                      <a:noFill/>
                    </a:lnL>
                    <a:lnR>
                      <a:noFill/>
                    </a:lnR>
                    <a:lnT>
                      <a:noFill/>
                    </a:lnT>
                    <a:lnB w="12700" cap="flat" cmpd="sng" algn="ctr">
                      <a:solidFill>
                        <a:srgbClr val="7F9C90"/>
                      </a:solidFill>
                      <a:prstDash val="solid"/>
                      <a:round/>
                      <a:headEnd type="none" w="med" len="med"/>
                      <a:tailEnd type="none" w="med" len="med"/>
                    </a:lnB>
                  </a:tcPr>
                </a:tc>
                <a:tc>
                  <a:txBody>
                    <a:bodyPr/>
                    <a:lstStyle/>
                    <a:p>
                      <a:pPr algn="just">
                        <a:lnSpc>
                          <a:spcPts val="1275"/>
                        </a:lnSpc>
                        <a:tabLst>
                          <a:tab pos="161925" algn="l"/>
                          <a:tab pos="234315" algn="l"/>
                          <a:tab pos="306070" algn="l"/>
                          <a:tab pos="234315" algn="dec"/>
                        </a:tabLst>
                      </a:pPr>
                      <a:r>
                        <a:rPr lang="en-GB" sz="900" spc="-10">
                          <a:effectLst/>
                          <a:latin typeface="FrankfurtGothic"/>
                          <a:ea typeface="Times New Roman" panose="02020603050405020304" pitchFamily="18" charset="0"/>
                          <a:cs typeface="Times New Roman" panose="02020603050405020304" pitchFamily="18" charset="0"/>
                        </a:rPr>
                        <a:t>11</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nchor="ctr">
                    <a:lnL>
                      <a:noFill/>
                    </a:lnL>
                    <a:lnR>
                      <a:noFill/>
                    </a:lnR>
                    <a:lnT>
                      <a:noFill/>
                    </a:lnT>
                    <a:lnB w="12700" cap="flat" cmpd="sng" algn="ctr">
                      <a:solidFill>
                        <a:srgbClr val="7F9C90"/>
                      </a:solidFill>
                      <a:prstDash val="solid"/>
                      <a:round/>
                      <a:headEnd type="none" w="med" len="med"/>
                      <a:tailEnd type="none" w="med" len="med"/>
                    </a:lnB>
                  </a:tcPr>
                </a:tc>
                <a:tc>
                  <a:txBody>
                    <a:bodyPr/>
                    <a:lstStyle/>
                    <a:p>
                      <a:pPr algn="just">
                        <a:lnSpc>
                          <a:spcPts val="1275"/>
                        </a:lnSpc>
                        <a:tabLst>
                          <a:tab pos="161925" algn="l"/>
                          <a:tab pos="234315" algn="l"/>
                          <a:tab pos="306070" algn="l"/>
                          <a:tab pos="234315" algn="dec"/>
                        </a:tabLst>
                      </a:pPr>
                      <a:r>
                        <a:rPr lang="en-GB" sz="900" spc="-10">
                          <a:effectLst/>
                          <a:latin typeface="FrankfurtGothic"/>
                          <a:ea typeface="Times New Roman" panose="02020603050405020304" pitchFamily="18" charset="0"/>
                          <a:cs typeface="Times New Roman" panose="02020603050405020304" pitchFamily="18" charset="0"/>
                        </a:rPr>
                        <a:t>10</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nchor="ctr">
                    <a:lnL>
                      <a:noFill/>
                    </a:lnL>
                    <a:lnR>
                      <a:noFill/>
                    </a:lnR>
                    <a:lnT>
                      <a:noFill/>
                    </a:lnT>
                    <a:lnB w="12700" cap="flat" cmpd="sng" algn="ctr">
                      <a:solidFill>
                        <a:srgbClr val="7F9C90"/>
                      </a:solidFill>
                      <a:prstDash val="solid"/>
                      <a:round/>
                      <a:headEnd type="none" w="med" len="med"/>
                      <a:tailEnd type="none" w="med" len="med"/>
                    </a:lnB>
                  </a:tcPr>
                </a:tc>
                <a:tc>
                  <a:txBody>
                    <a:bodyPr/>
                    <a:lstStyle/>
                    <a:p>
                      <a:pPr algn="just">
                        <a:lnSpc>
                          <a:spcPts val="1275"/>
                        </a:lnSpc>
                        <a:tabLst>
                          <a:tab pos="161925" algn="l"/>
                          <a:tab pos="234315" algn="l"/>
                          <a:tab pos="306070" algn="l"/>
                          <a:tab pos="234315" algn="dec"/>
                        </a:tabLst>
                      </a:pPr>
                      <a:r>
                        <a:rPr lang="en-GB" sz="900" spc="-10">
                          <a:effectLst/>
                          <a:latin typeface="FrankfurtGothic"/>
                          <a:ea typeface="Times New Roman" panose="02020603050405020304" pitchFamily="18" charset="0"/>
                          <a:cs typeface="Times New Roman" panose="02020603050405020304" pitchFamily="18" charset="0"/>
                        </a:rPr>
                        <a:t>32</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nchor="ctr">
                    <a:lnL>
                      <a:noFill/>
                    </a:lnL>
                    <a:lnR>
                      <a:noFill/>
                    </a:lnR>
                    <a:lnT>
                      <a:noFill/>
                    </a:lnT>
                    <a:lnB w="12700" cap="flat" cmpd="sng" algn="ctr">
                      <a:solidFill>
                        <a:srgbClr val="7F9C90"/>
                      </a:solidFill>
                      <a:prstDash val="solid"/>
                      <a:round/>
                      <a:headEnd type="none" w="med" len="med"/>
                      <a:tailEnd type="none" w="med" len="med"/>
                    </a:lnB>
                  </a:tcPr>
                </a:tc>
                <a:tc>
                  <a:txBody>
                    <a:bodyPr/>
                    <a:lstStyle/>
                    <a:p>
                      <a:pPr algn="just">
                        <a:lnSpc>
                          <a:spcPts val="1275"/>
                        </a:lnSpc>
                        <a:tabLst>
                          <a:tab pos="161925" algn="l"/>
                          <a:tab pos="234315" algn="l"/>
                          <a:tab pos="306070" algn="l"/>
                          <a:tab pos="234315" algn="dec"/>
                        </a:tabLst>
                      </a:pPr>
                      <a:r>
                        <a:rPr lang="en-GB" sz="900" spc="-10">
                          <a:effectLst/>
                          <a:latin typeface="FrankfurtGothic"/>
                          <a:ea typeface="Times New Roman" panose="02020603050405020304" pitchFamily="18" charset="0"/>
                          <a:cs typeface="Times New Roman" panose="02020603050405020304" pitchFamily="18" charset="0"/>
                        </a:rPr>
                        <a:t>24</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nchor="ctr">
                    <a:lnL>
                      <a:noFill/>
                    </a:lnL>
                    <a:lnR>
                      <a:noFill/>
                    </a:lnR>
                    <a:lnT>
                      <a:noFill/>
                    </a:lnT>
                    <a:lnB w="12700" cap="flat" cmpd="sng" algn="ctr">
                      <a:solidFill>
                        <a:srgbClr val="7F9C90"/>
                      </a:solidFill>
                      <a:prstDash val="solid"/>
                      <a:round/>
                      <a:headEnd type="none" w="med" len="med"/>
                      <a:tailEnd type="none" w="med" len="med"/>
                    </a:lnB>
                  </a:tcPr>
                </a:tc>
                <a:tc>
                  <a:txBody>
                    <a:bodyPr/>
                    <a:lstStyle/>
                    <a:p>
                      <a:pPr algn="just">
                        <a:lnSpc>
                          <a:spcPts val="1275"/>
                        </a:lnSpc>
                        <a:tabLst>
                          <a:tab pos="161925" algn="l"/>
                          <a:tab pos="234315" algn="l"/>
                          <a:tab pos="306070" algn="l"/>
                          <a:tab pos="234315" algn="dec"/>
                        </a:tabLst>
                      </a:pPr>
                      <a:r>
                        <a:rPr lang="en-GB" sz="900" spc="-10">
                          <a:effectLst/>
                          <a:latin typeface="FrankfurtGothic"/>
                          <a:ea typeface="Times New Roman" panose="02020603050405020304" pitchFamily="18" charset="0"/>
                          <a:cs typeface="Times New Roman" panose="02020603050405020304" pitchFamily="18" charset="0"/>
                        </a:rPr>
                        <a:t>8</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nchor="ctr">
                    <a:lnL>
                      <a:noFill/>
                    </a:lnL>
                    <a:lnR>
                      <a:noFill/>
                    </a:lnR>
                    <a:lnT>
                      <a:noFill/>
                    </a:lnT>
                    <a:lnB w="12700" cap="flat" cmpd="sng" algn="ctr">
                      <a:solidFill>
                        <a:srgbClr val="7F9C90"/>
                      </a:solidFill>
                      <a:prstDash val="solid"/>
                      <a:round/>
                      <a:headEnd type="none" w="med" len="med"/>
                      <a:tailEnd type="none" w="med" len="med"/>
                    </a:lnB>
                  </a:tcPr>
                </a:tc>
                <a:tc>
                  <a:txBody>
                    <a:bodyPr/>
                    <a:lstStyle/>
                    <a:p>
                      <a:pPr algn="just">
                        <a:lnSpc>
                          <a:spcPts val="1275"/>
                        </a:lnSpc>
                        <a:tabLst>
                          <a:tab pos="161925" algn="l"/>
                          <a:tab pos="234315" algn="l"/>
                          <a:tab pos="306070" algn="l"/>
                          <a:tab pos="234315" algn="dec"/>
                        </a:tabLst>
                      </a:pPr>
                      <a:r>
                        <a:rPr lang="en-GB" sz="900" spc="-10" dirty="0">
                          <a:effectLst/>
                          <a:latin typeface="FrankfurtGothic"/>
                          <a:ea typeface="Times New Roman" panose="02020603050405020304" pitchFamily="18" charset="0"/>
                          <a:cs typeface="Times New Roman" panose="02020603050405020304" pitchFamily="18" charset="0"/>
                        </a:rPr>
                        <a:t>28</a:t>
                      </a:r>
                      <a:endParaRPr lang="da-DK" sz="900" spc="-10" dirty="0">
                        <a:effectLst/>
                        <a:latin typeface="FrankfurtGothic"/>
                        <a:ea typeface="Times New Roman" panose="02020603050405020304" pitchFamily="18" charset="0"/>
                        <a:cs typeface="Times New Roman" panose="02020603050405020304" pitchFamily="18" charset="0"/>
                      </a:endParaRPr>
                    </a:p>
                  </a:txBody>
                  <a:tcPr marL="43180" marR="43180" marT="0" marB="0" anchor="ctr">
                    <a:lnL>
                      <a:noFill/>
                    </a:lnL>
                    <a:lnR>
                      <a:noFill/>
                    </a:lnR>
                    <a:lnT>
                      <a:noFill/>
                    </a:lnT>
                    <a:lnB w="12700" cap="flat" cmpd="sng" algn="ctr">
                      <a:solidFill>
                        <a:srgbClr val="7F9C90"/>
                      </a:solidFill>
                      <a:prstDash val="solid"/>
                      <a:round/>
                      <a:headEnd type="none" w="med" len="med"/>
                      <a:tailEnd type="none" w="med" len="med"/>
                    </a:lnB>
                  </a:tcPr>
                </a:tc>
                <a:extLst>
                  <a:ext uri="{0D108BD9-81ED-4DB2-BD59-A6C34878D82A}">
                    <a16:rowId xmlns:a16="http://schemas.microsoft.com/office/drawing/2014/main" val="1112321107"/>
                  </a:ext>
                </a:extLst>
              </a:tr>
            </a:tbl>
          </a:graphicData>
        </a:graphic>
      </p:graphicFrame>
      <p:sp>
        <p:nvSpPr>
          <p:cNvPr id="5" name="Tekstfelt 4">
            <a:extLst>
              <a:ext uri="{FF2B5EF4-FFF2-40B4-BE49-F238E27FC236}">
                <a16:creationId xmlns:a16="http://schemas.microsoft.com/office/drawing/2014/main" id="{9F2643B2-8188-487F-B8F7-0F13CE030092}"/>
              </a:ext>
            </a:extLst>
          </p:cNvPr>
          <p:cNvSpPr txBox="1"/>
          <p:nvPr/>
        </p:nvSpPr>
        <p:spPr>
          <a:xfrm>
            <a:off x="3487715" y="1569963"/>
            <a:ext cx="6093822" cy="233397"/>
          </a:xfrm>
          <a:prstGeom prst="rect">
            <a:avLst/>
          </a:prstGeom>
          <a:noFill/>
        </p:spPr>
        <p:txBody>
          <a:bodyPr wrap="square">
            <a:spAutoFit/>
          </a:bodyPr>
          <a:lstStyle/>
          <a:p>
            <a:pPr algn="just">
              <a:lnSpc>
                <a:spcPts val="1100"/>
              </a:lnSpc>
              <a:spcAft>
                <a:spcPts val="600"/>
              </a:spcAft>
              <a:tabLst>
                <a:tab pos="161925" algn="l"/>
              </a:tabLst>
            </a:pPr>
            <a:r>
              <a:rPr lang="en-GB" sz="1000" spc="-10" dirty="0">
                <a:effectLst/>
                <a:latin typeface="Times New Roman" panose="02020603050405020304" pitchFamily="18" charset="0"/>
                <a:ea typeface="Times New Roman" panose="02020603050405020304" pitchFamily="18" charset="0"/>
                <a:cs typeface="Times New Roman" panose="02020603050405020304" pitchFamily="18" charset="0"/>
              </a:rPr>
              <a:t>Table 9.1: Decisions, judgments, acceptances of fines, and cases 2008-2019</a:t>
            </a:r>
            <a:endParaRPr lang="da-DK" sz="1000" spc="-1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kstfelt 6">
            <a:extLst>
              <a:ext uri="{FF2B5EF4-FFF2-40B4-BE49-F238E27FC236}">
                <a16:creationId xmlns:a16="http://schemas.microsoft.com/office/drawing/2014/main" id="{2864DD13-17B4-486D-847B-D15E2199ADCC}"/>
              </a:ext>
            </a:extLst>
          </p:cNvPr>
          <p:cNvSpPr txBox="1"/>
          <p:nvPr/>
        </p:nvSpPr>
        <p:spPr>
          <a:xfrm>
            <a:off x="3349533" y="4020787"/>
            <a:ext cx="6093822" cy="1564531"/>
          </a:xfrm>
          <a:prstGeom prst="rect">
            <a:avLst/>
          </a:prstGeom>
          <a:noFill/>
        </p:spPr>
        <p:txBody>
          <a:bodyPr wrap="square">
            <a:spAutoFit/>
          </a:bodyPr>
          <a:lstStyle/>
          <a:p>
            <a:pPr marL="107950" indent="-107950" algn="just">
              <a:spcBef>
                <a:spcPts val="400"/>
              </a:spcBef>
            </a:pPr>
            <a:r>
              <a:rPr lang="en-GB" sz="1200" spc="-10" dirty="0">
                <a:effectLst/>
                <a:latin typeface="Times New Roman" panose="02020603050405020304" pitchFamily="18" charset="0"/>
                <a:ea typeface="Times New Roman" panose="02020603050405020304" pitchFamily="18" charset="0"/>
                <a:cs typeface="Times New Roman" panose="02020603050405020304" pitchFamily="18" charset="0"/>
              </a:rPr>
              <a:t>1. Decisions with effect include intervention cases (e.g. injunction cases, prohibition proceedings, commitment matters, and mergers of binding commitments). Decisions with an effect are cases with immediate effect which have not been sent to the Competition Appeals Tribunal and courts. </a:t>
            </a:r>
            <a:endParaRPr lang="da-DK" sz="1200" spc="-1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07950" indent="-107950" algn="just">
              <a:spcAft>
                <a:spcPts val="400"/>
              </a:spcAft>
            </a:pPr>
            <a:endParaRPr lang="en-GB" sz="1200" spc="-1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07950" indent="-107950" algn="just">
              <a:spcAft>
                <a:spcPts val="400"/>
              </a:spcAft>
            </a:pPr>
            <a:r>
              <a:rPr lang="en-GB" sz="1200" spc="-10" dirty="0">
                <a:effectLst/>
                <a:latin typeface="Times New Roman" panose="02020603050405020304" pitchFamily="18" charset="0"/>
                <a:ea typeface="Times New Roman" panose="02020603050405020304" pitchFamily="18" charset="0"/>
                <a:cs typeface="Times New Roman" panose="02020603050405020304" pitchFamily="18" charset="0"/>
              </a:rPr>
              <a:t>2. Companies and persons.</a:t>
            </a:r>
          </a:p>
          <a:p>
            <a:pPr marL="107950" indent="-107950" algn="just">
              <a:spcAft>
                <a:spcPts val="400"/>
              </a:spcAft>
            </a:pPr>
            <a:endParaRPr lang="da-DK" sz="1200" spc="-1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Bef>
                <a:spcPts val="200"/>
              </a:spcBef>
              <a:spcAft>
                <a:spcPts val="1450"/>
              </a:spcAft>
            </a:pPr>
            <a:r>
              <a:rPr lang="en-GB" sz="1200" spc="-10" dirty="0">
                <a:effectLst/>
                <a:latin typeface="Times New Roman" panose="02020603050405020304" pitchFamily="18" charset="0"/>
                <a:ea typeface="Times New Roman" panose="02020603050405020304" pitchFamily="18" charset="0"/>
                <a:cs typeface="Times New Roman" panose="02020603050405020304" pitchFamily="18" charset="0"/>
              </a:rPr>
              <a:t>Source: </a:t>
            </a:r>
            <a:r>
              <a:rPr lang="en-GB" sz="1200" i="1" spc="-10" dirty="0" err="1">
                <a:effectLst/>
                <a:latin typeface="Times New Roman" panose="02020603050405020304" pitchFamily="18" charset="0"/>
                <a:ea typeface="Times New Roman" panose="02020603050405020304" pitchFamily="18" charset="0"/>
                <a:cs typeface="Times New Roman" panose="02020603050405020304" pitchFamily="18" charset="0"/>
              </a:rPr>
              <a:t>Konkurrencetager</a:t>
            </a:r>
            <a:r>
              <a:rPr lang="en-GB" sz="1200" i="1" spc="-1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200" i="1" spc="-10" dirty="0" err="1">
                <a:effectLst/>
                <a:latin typeface="Times New Roman" panose="02020603050405020304" pitchFamily="18" charset="0"/>
                <a:ea typeface="Times New Roman" panose="02020603050405020304" pitchFamily="18" charset="0"/>
                <a:cs typeface="Times New Roman" panose="02020603050405020304" pitchFamily="18" charset="0"/>
              </a:rPr>
              <a:t>i</a:t>
            </a:r>
            <a:r>
              <a:rPr lang="en-GB" sz="1200" i="1" spc="-1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200" i="1" spc="-10" dirty="0" err="1">
                <a:effectLst/>
                <a:latin typeface="Times New Roman" panose="02020603050405020304" pitchFamily="18" charset="0"/>
                <a:ea typeface="Times New Roman" panose="02020603050405020304" pitchFamily="18" charset="0"/>
                <a:cs typeface="Times New Roman" panose="02020603050405020304" pitchFamily="18" charset="0"/>
              </a:rPr>
              <a:t>tal</a:t>
            </a:r>
            <a:r>
              <a:rPr lang="en-GB" sz="1200" i="1" spc="-1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200" u="none" strike="noStrike" spc="-10" dirty="0">
                <a:effectLst/>
                <a:latin typeface="Times New Roman" panose="02020603050405020304" pitchFamily="18" charset="0"/>
                <a:ea typeface="Times New Roman" panose="02020603050405020304" pitchFamily="18" charset="0"/>
                <a:cs typeface="Times New Roman" panose="02020603050405020304" pitchFamily="18" charset="0"/>
                <a:hlinkClick r:id="rId2"/>
              </a:rPr>
              <a:t>www.kfst.dk</a:t>
            </a:r>
            <a:r>
              <a:rPr lang="en-GB" sz="1200" spc="-1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da-DK" sz="1200" spc="-1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Titel 1">
            <a:extLst>
              <a:ext uri="{FF2B5EF4-FFF2-40B4-BE49-F238E27FC236}">
                <a16:creationId xmlns:a16="http://schemas.microsoft.com/office/drawing/2014/main" id="{3275A813-F77B-4D9C-9937-C64F86577064}"/>
              </a:ext>
            </a:extLst>
          </p:cNvPr>
          <p:cNvSpPr txBox="1">
            <a:spLocks/>
          </p:cNvSpPr>
          <p:nvPr/>
        </p:nvSpPr>
        <p:spPr>
          <a:xfrm>
            <a:off x="414455" y="246043"/>
            <a:ext cx="1808216" cy="89138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sz="2000" b="1" dirty="0" err="1">
                <a:latin typeface="Times New Roman" panose="02020603050405020304" pitchFamily="18" charset="0"/>
                <a:cs typeface="Times New Roman" panose="02020603050405020304" pitchFamily="18" charset="0"/>
              </a:rPr>
              <a:t>Table</a:t>
            </a:r>
            <a:r>
              <a:rPr lang="da-DK" sz="2000" b="1" dirty="0">
                <a:latin typeface="Times New Roman" panose="02020603050405020304" pitchFamily="18" charset="0"/>
                <a:cs typeface="Times New Roman" panose="02020603050405020304" pitchFamily="18" charset="0"/>
              </a:rPr>
              <a:t> 9.1</a:t>
            </a:r>
          </a:p>
        </p:txBody>
      </p:sp>
    </p:spTree>
    <p:extLst>
      <p:ext uri="{BB962C8B-B14F-4D97-AF65-F5344CB8AC3E}">
        <p14:creationId xmlns:p14="http://schemas.microsoft.com/office/powerpoint/2010/main" val="12712537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 2">
            <a:extLst>
              <a:ext uri="{FF2B5EF4-FFF2-40B4-BE49-F238E27FC236}">
                <a16:creationId xmlns:a16="http://schemas.microsoft.com/office/drawing/2014/main" id="{397F23B3-92C7-4194-88A7-36E87F04DCA9}"/>
              </a:ext>
            </a:extLst>
          </p:cNvPr>
          <p:cNvGraphicFramePr>
            <a:graphicFrameLocks noGrp="1"/>
          </p:cNvGraphicFramePr>
          <p:nvPr>
            <p:extLst>
              <p:ext uri="{D42A27DB-BD31-4B8C-83A1-F6EECF244321}">
                <p14:modId xmlns:p14="http://schemas.microsoft.com/office/powerpoint/2010/main" val="3609494494"/>
              </p:ext>
            </p:extLst>
          </p:nvPr>
        </p:nvGraphicFramePr>
        <p:xfrm>
          <a:off x="3313476" y="2241266"/>
          <a:ext cx="5712958" cy="1852953"/>
        </p:xfrm>
        <a:graphic>
          <a:graphicData uri="http://schemas.openxmlformats.org/drawingml/2006/table">
            <a:tbl>
              <a:tblPr firstRow="1" firstCol="1" bandRow="1"/>
              <a:tblGrid>
                <a:gridCol w="3093796">
                  <a:extLst>
                    <a:ext uri="{9D8B030D-6E8A-4147-A177-3AD203B41FA5}">
                      <a16:colId xmlns:a16="http://schemas.microsoft.com/office/drawing/2014/main" val="2698198540"/>
                    </a:ext>
                  </a:extLst>
                </a:gridCol>
                <a:gridCol w="715618">
                  <a:extLst>
                    <a:ext uri="{9D8B030D-6E8A-4147-A177-3AD203B41FA5}">
                      <a16:colId xmlns:a16="http://schemas.microsoft.com/office/drawing/2014/main" val="4043977640"/>
                    </a:ext>
                  </a:extLst>
                </a:gridCol>
                <a:gridCol w="951772">
                  <a:extLst>
                    <a:ext uri="{9D8B030D-6E8A-4147-A177-3AD203B41FA5}">
                      <a16:colId xmlns:a16="http://schemas.microsoft.com/office/drawing/2014/main" val="814702205"/>
                    </a:ext>
                  </a:extLst>
                </a:gridCol>
                <a:gridCol w="951772">
                  <a:extLst>
                    <a:ext uri="{9D8B030D-6E8A-4147-A177-3AD203B41FA5}">
                      <a16:colId xmlns:a16="http://schemas.microsoft.com/office/drawing/2014/main" val="2526148295"/>
                    </a:ext>
                  </a:extLst>
                </a:gridCol>
              </a:tblGrid>
              <a:tr h="238743">
                <a:tc>
                  <a:txBody>
                    <a:bodyPr/>
                    <a:lstStyle/>
                    <a:p>
                      <a:pPr algn="just">
                        <a:lnSpc>
                          <a:spcPts val="1275"/>
                        </a:lnSpc>
                        <a:tabLst>
                          <a:tab pos="161925" algn="l"/>
                          <a:tab pos="234315" algn="l"/>
                          <a:tab pos="306070" algn="l"/>
                          <a:tab pos="234315" algn="l"/>
                          <a:tab pos="306070" algn="l"/>
                        </a:tabLst>
                      </a:pPr>
                      <a:r>
                        <a:rPr lang="en-GB" sz="900" spc="-10" dirty="0">
                          <a:effectLst/>
                          <a:latin typeface="FrankfurtGothic"/>
                          <a:ea typeface="Times New Roman" panose="02020603050405020304" pitchFamily="18" charset="0"/>
                          <a:cs typeface="Times New Roman" panose="02020603050405020304" pitchFamily="18" charset="0"/>
                        </a:rPr>
                        <a:t> </a:t>
                      </a:r>
                      <a:endParaRPr lang="da-DK" sz="900" spc="-10" dirty="0">
                        <a:effectLst/>
                        <a:latin typeface="FrankfurtGothic"/>
                        <a:ea typeface="Times New Roman" panose="02020603050405020304" pitchFamily="18" charset="0"/>
                        <a:cs typeface="Times New Roman" panose="02020603050405020304" pitchFamily="18" charset="0"/>
                      </a:endParaRPr>
                    </a:p>
                  </a:txBody>
                  <a:tcPr marL="36195" marR="36195" marT="10795" marB="10795">
                    <a:lnL>
                      <a:noFill/>
                    </a:lnL>
                    <a:lnR>
                      <a:noFill/>
                    </a:lnR>
                    <a:lnT w="12700" cap="flat" cmpd="sng" algn="ctr">
                      <a:solidFill>
                        <a:srgbClr val="7F9C90"/>
                      </a:solidFill>
                      <a:prstDash val="solid"/>
                      <a:round/>
                      <a:headEnd type="none" w="med" len="med"/>
                      <a:tailEnd type="none" w="med" len="med"/>
                    </a:lnT>
                    <a:lnB w="12700" cap="flat" cmpd="sng" algn="ctr">
                      <a:solidFill>
                        <a:srgbClr val="7F9C90"/>
                      </a:solidFill>
                      <a:prstDash val="solid"/>
                      <a:round/>
                      <a:headEnd type="none" w="med" len="med"/>
                      <a:tailEnd type="none" w="med" len="med"/>
                    </a:lnB>
                  </a:tcPr>
                </a:tc>
                <a:tc>
                  <a:txBody>
                    <a:bodyPr/>
                    <a:lstStyle/>
                    <a:p>
                      <a:pPr algn="ctr">
                        <a:lnSpc>
                          <a:spcPts val="1275"/>
                        </a:lnSpc>
                        <a:tabLst>
                          <a:tab pos="161925" algn="l"/>
                          <a:tab pos="234315" algn="l"/>
                          <a:tab pos="306070" algn="l"/>
                          <a:tab pos="234315" algn="l"/>
                          <a:tab pos="306070" algn="l"/>
                        </a:tabLst>
                      </a:pPr>
                      <a:r>
                        <a:rPr lang="en-GB" sz="900" spc="-10" dirty="0">
                          <a:effectLst/>
                          <a:latin typeface="FrankfurtGothic"/>
                          <a:ea typeface="Times New Roman" panose="02020603050405020304" pitchFamily="18" charset="0"/>
                          <a:cs typeface="Times New Roman" panose="02020603050405020304" pitchFamily="18" charset="0"/>
                        </a:rPr>
                        <a:t>2005</a:t>
                      </a:r>
                      <a:endParaRPr lang="da-DK" sz="900" spc="-10" dirty="0">
                        <a:effectLst/>
                        <a:latin typeface="FrankfurtGothic"/>
                        <a:ea typeface="Times New Roman" panose="02020603050405020304" pitchFamily="18" charset="0"/>
                        <a:cs typeface="Times New Roman" panose="02020603050405020304" pitchFamily="18" charset="0"/>
                      </a:endParaRPr>
                    </a:p>
                  </a:txBody>
                  <a:tcPr marL="36195" marR="36195" marT="10795" marB="10795">
                    <a:lnL>
                      <a:noFill/>
                    </a:lnL>
                    <a:lnR>
                      <a:noFill/>
                    </a:lnR>
                    <a:lnT w="12700" cap="flat" cmpd="sng" algn="ctr">
                      <a:solidFill>
                        <a:srgbClr val="7F9C90"/>
                      </a:solidFill>
                      <a:prstDash val="solid"/>
                      <a:round/>
                      <a:headEnd type="none" w="med" len="med"/>
                      <a:tailEnd type="none" w="med" len="med"/>
                    </a:lnT>
                    <a:lnB w="12700" cap="flat" cmpd="sng" algn="ctr">
                      <a:solidFill>
                        <a:srgbClr val="7F9C90"/>
                      </a:solidFill>
                      <a:prstDash val="solid"/>
                      <a:round/>
                      <a:headEnd type="none" w="med" len="med"/>
                      <a:tailEnd type="none" w="med" len="med"/>
                    </a:lnB>
                  </a:tcPr>
                </a:tc>
                <a:tc>
                  <a:txBody>
                    <a:bodyPr/>
                    <a:lstStyle/>
                    <a:p>
                      <a:pPr algn="ctr">
                        <a:lnSpc>
                          <a:spcPts val="1275"/>
                        </a:lnSpc>
                        <a:tabLst>
                          <a:tab pos="161925" algn="l"/>
                          <a:tab pos="234315" algn="l"/>
                          <a:tab pos="306070" algn="l"/>
                          <a:tab pos="234315" algn="l"/>
                          <a:tab pos="306070" algn="l"/>
                        </a:tabLst>
                      </a:pPr>
                      <a:r>
                        <a:rPr lang="en-GB" sz="900" spc="-10">
                          <a:effectLst/>
                          <a:latin typeface="FrankfurtGothic"/>
                          <a:ea typeface="Times New Roman" panose="02020603050405020304" pitchFamily="18" charset="0"/>
                          <a:cs typeface="Times New Roman" panose="02020603050405020304" pitchFamily="18" charset="0"/>
                        </a:rPr>
                        <a:t>2014</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10795" marB="10795">
                    <a:lnL>
                      <a:noFill/>
                    </a:lnL>
                    <a:lnR>
                      <a:noFill/>
                    </a:lnR>
                    <a:lnT w="12700" cap="flat" cmpd="sng" algn="ctr">
                      <a:solidFill>
                        <a:srgbClr val="7F9C90"/>
                      </a:solidFill>
                      <a:prstDash val="solid"/>
                      <a:round/>
                      <a:headEnd type="none" w="med" len="med"/>
                      <a:tailEnd type="none" w="med" len="med"/>
                    </a:lnT>
                    <a:lnB w="12700" cap="flat" cmpd="sng" algn="ctr">
                      <a:solidFill>
                        <a:srgbClr val="7F9C90"/>
                      </a:solidFill>
                      <a:prstDash val="solid"/>
                      <a:round/>
                      <a:headEnd type="none" w="med" len="med"/>
                      <a:tailEnd type="none" w="med" len="med"/>
                    </a:lnB>
                  </a:tcPr>
                </a:tc>
                <a:tc>
                  <a:txBody>
                    <a:bodyPr/>
                    <a:lstStyle/>
                    <a:p>
                      <a:pPr algn="ctr">
                        <a:lnSpc>
                          <a:spcPts val="1275"/>
                        </a:lnSpc>
                        <a:tabLst>
                          <a:tab pos="161925" algn="l"/>
                          <a:tab pos="234315" algn="l"/>
                          <a:tab pos="306070" algn="l"/>
                          <a:tab pos="234315" algn="l"/>
                          <a:tab pos="306070" algn="l"/>
                        </a:tabLst>
                      </a:pPr>
                      <a:r>
                        <a:rPr lang="en-GB" sz="900" spc="-10">
                          <a:effectLst/>
                          <a:latin typeface="FrankfurtGothic"/>
                          <a:ea typeface="Times New Roman" panose="02020603050405020304" pitchFamily="18" charset="0"/>
                          <a:cs typeface="Times New Roman" panose="02020603050405020304" pitchFamily="18" charset="0"/>
                        </a:rPr>
                        <a:t>2019</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10795" marB="10795">
                    <a:lnL>
                      <a:noFill/>
                    </a:lnL>
                    <a:lnR>
                      <a:noFill/>
                    </a:lnR>
                    <a:lnT w="12700" cap="flat" cmpd="sng" algn="ctr">
                      <a:solidFill>
                        <a:srgbClr val="7F9C90"/>
                      </a:solidFill>
                      <a:prstDash val="solid"/>
                      <a:round/>
                      <a:headEnd type="none" w="med" len="med"/>
                      <a:tailEnd type="none" w="med" len="med"/>
                    </a:lnT>
                    <a:lnB w="12700" cap="flat" cmpd="sng" algn="ctr">
                      <a:solidFill>
                        <a:srgbClr val="7F9C90"/>
                      </a:solidFill>
                      <a:prstDash val="solid"/>
                      <a:round/>
                      <a:headEnd type="none" w="med" len="med"/>
                      <a:tailEnd type="none" w="med" len="med"/>
                    </a:lnB>
                  </a:tcPr>
                </a:tc>
                <a:extLst>
                  <a:ext uri="{0D108BD9-81ED-4DB2-BD59-A6C34878D82A}">
                    <a16:rowId xmlns:a16="http://schemas.microsoft.com/office/drawing/2014/main" val="1360000201"/>
                  </a:ext>
                </a:extLst>
              </a:tr>
              <a:tr h="238743">
                <a:tc>
                  <a:txBody>
                    <a:bodyPr/>
                    <a:lstStyle/>
                    <a:p>
                      <a:pPr algn="just">
                        <a:lnSpc>
                          <a:spcPts val="1275"/>
                        </a:lnSpc>
                        <a:tabLst>
                          <a:tab pos="161925" algn="l"/>
                          <a:tab pos="234315" algn="l"/>
                          <a:tab pos="306070" algn="l"/>
                          <a:tab pos="234315" algn="l"/>
                          <a:tab pos="306070" algn="l"/>
                        </a:tabLst>
                      </a:pPr>
                      <a:r>
                        <a:rPr lang="en-GB" sz="900" spc="-10" dirty="0">
                          <a:effectLst/>
                          <a:latin typeface="FrankfurtGothic"/>
                          <a:ea typeface="Times New Roman" panose="02020603050405020304" pitchFamily="18" charset="0"/>
                          <a:cs typeface="Times New Roman" panose="02020603050405020304" pitchFamily="18" charset="0"/>
                        </a:rPr>
                        <a:t>Energy and environmental taxes, billion DKK</a:t>
                      </a:r>
                      <a:endParaRPr lang="da-DK" sz="900" spc="-10" dirty="0">
                        <a:effectLst/>
                        <a:latin typeface="FrankfurtGothic"/>
                        <a:ea typeface="Times New Roman" panose="02020603050405020304" pitchFamily="18" charset="0"/>
                        <a:cs typeface="Times New Roman" panose="02020603050405020304" pitchFamily="18" charset="0"/>
                      </a:endParaRPr>
                    </a:p>
                  </a:txBody>
                  <a:tcPr marL="36195" marR="36195" marT="10795" marB="10795">
                    <a:lnL>
                      <a:noFill/>
                    </a:lnL>
                    <a:lnR>
                      <a:noFill/>
                    </a:lnR>
                    <a:lnT w="12700" cap="flat" cmpd="sng" algn="ctr">
                      <a:solidFill>
                        <a:srgbClr val="7F9C90"/>
                      </a:solidFill>
                      <a:prstDash val="solid"/>
                      <a:round/>
                      <a:headEnd type="none" w="med" len="med"/>
                      <a:tailEnd type="none" w="med" len="med"/>
                    </a:lnT>
                    <a:lnB>
                      <a:noFill/>
                    </a:lnB>
                  </a:tcPr>
                </a:tc>
                <a:tc>
                  <a:txBody>
                    <a:bodyPr/>
                    <a:lstStyle/>
                    <a:p>
                      <a:pPr algn="ctr">
                        <a:lnSpc>
                          <a:spcPts val="1275"/>
                        </a:lnSpc>
                        <a:tabLst>
                          <a:tab pos="161925" algn="l"/>
                          <a:tab pos="234315" algn="l"/>
                          <a:tab pos="306070" algn="l"/>
                          <a:tab pos="502920" algn="dec"/>
                        </a:tabLst>
                      </a:pPr>
                      <a:r>
                        <a:rPr lang="en-GB" sz="900" spc="-10" dirty="0">
                          <a:effectLst/>
                          <a:latin typeface="FrankfurtGothic"/>
                          <a:ea typeface="Times New Roman" panose="02020603050405020304" pitchFamily="18" charset="0"/>
                          <a:cs typeface="Times New Roman" panose="02020603050405020304" pitchFamily="18" charset="0"/>
                        </a:rPr>
                        <a:t>78.1</a:t>
                      </a:r>
                      <a:endParaRPr lang="da-DK" sz="900" spc="-10" dirty="0">
                        <a:effectLst/>
                        <a:latin typeface="FrankfurtGothic"/>
                        <a:ea typeface="Times New Roman" panose="02020603050405020304" pitchFamily="18" charset="0"/>
                        <a:cs typeface="Times New Roman" panose="02020603050405020304" pitchFamily="18" charset="0"/>
                      </a:endParaRPr>
                    </a:p>
                  </a:txBody>
                  <a:tcPr marL="36195" marR="36195" marT="10795" marB="10795">
                    <a:lnL>
                      <a:noFill/>
                    </a:lnL>
                    <a:lnR>
                      <a:noFill/>
                    </a:lnR>
                    <a:lnT w="12700" cap="flat" cmpd="sng" algn="ctr">
                      <a:solidFill>
                        <a:srgbClr val="7F9C90"/>
                      </a:solidFill>
                      <a:prstDash val="solid"/>
                      <a:round/>
                      <a:headEnd type="none" w="med" len="med"/>
                      <a:tailEnd type="none" w="med" len="med"/>
                    </a:lnT>
                    <a:lnB>
                      <a:noFill/>
                    </a:lnB>
                  </a:tcPr>
                </a:tc>
                <a:tc>
                  <a:txBody>
                    <a:bodyPr/>
                    <a:lstStyle/>
                    <a:p>
                      <a:pPr algn="ctr">
                        <a:lnSpc>
                          <a:spcPts val="1275"/>
                        </a:lnSpc>
                        <a:tabLst>
                          <a:tab pos="161925" algn="l"/>
                          <a:tab pos="234315" algn="l"/>
                          <a:tab pos="306070" algn="l"/>
                          <a:tab pos="502920" algn="dec"/>
                        </a:tabLst>
                      </a:pPr>
                      <a:r>
                        <a:rPr lang="en-GB" sz="900" spc="-10" dirty="0">
                          <a:effectLst/>
                          <a:latin typeface="FrankfurtGothic"/>
                          <a:ea typeface="Times New Roman" panose="02020603050405020304" pitchFamily="18" charset="0"/>
                          <a:cs typeface="Times New Roman" panose="02020603050405020304" pitchFamily="18" charset="0"/>
                        </a:rPr>
                        <a:t>79.2</a:t>
                      </a:r>
                      <a:endParaRPr lang="da-DK" sz="900" spc="-10" dirty="0">
                        <a:effectLst/>
                        <a:latin typeface="FrankfurtGothic"/>
                        <a:ea typeface="Times New Roman" panose="02020603050405020304" pitchFamily="18" charset="0"/>
                        <a:cs typeface="Times New Roman" panose="02020603050405020304" pitchFamily="18" charset="0"/>
                      </a:endParaRPr>
                    </a:p>
                  </a:txBody>
                  <a:tcPr marL="36195" marR="36195" marT="10795" marB="10795">
                    <a:lnL>
                      <a:noFill/>
                    </a:lnL>
                    <a:lnR>
                      <a:noFill/>
                    </a:lnR>
                    <a:lnT w="12700" cap="flat" cmpd="sng" algn="ctr">
                      <a:solidFill>
                        <a:srgbClr val="7F9C90"/>
                      </a:solidFill>
                      <a:prstDash val="solid"/>
                      <a:round/>
                      <a:headEnd type="none" w="med" len="med"/>
                      <a:tailEnd type="none" w="med" len="med"/>
                    </a:lnT>
                    <a:lnB>
                      <a:noFill/>
                    </a:lnB>
                  </a:tcPr>
                </a:tc>
                <a:tc>
                  <a:txBody>
                    <a:bodyPr/>
                    <a:lstStyle/>
                    <a:p>
                      <a:pPr algn="ctr">
                        <a:lnSpc>
                          <a:spcPts val="1275"/>
                        </a:lnSpc>
                        <a:tabLst>
                          <a:tab pos="161925" algn="l"/>
                          <a:tab pos="234315" algn="l"/>
                          <a:tab pos="306070" algn="l"/>
                          <a:tab pos="502920" algn="dec"/>
                        </a:tabLst>
                      </a:pPr>
                      <a:r>
                        <a:rPr lang="en-GB" sz="900" spc="-10" dirty="0">
                          <a:effectLst/>
                          <a:latin typeface="FrankfurtGothic"/>
                          <a:ea typeface="Times New Roman" panose="02020603050405020304" pitchFamily="18" charset="0"/>
                          <a:cs typeface="Times New Roman" panose="02020603050405020304" pitchFamily="18" charset="0"/>
                        </a:rPr>
                        <a:t>76.4</a:t>
                      </a:r>
                      <a:endParaRPr lang="da-DK" sz="900" spc="-10" dirty="0">
                        <a:effectLst/>
                        <a:latin typeface="FrankfurtGothic"/>
                        <a:ea typeface="Times New Roman" panose="02020603050405020304" pitchFamily="18" charset="0"/>
                        <a:cs typeface="Times New Roman" panose="02020603050405020304" pitchFamily="18" charset="0"/>
                      </a:endParaRPr>
                    </a:p>
                  </a:txBody>
                  <a:tcPr marL="36195" marR="36195" marT="10795" marB="10795">
                    <a:lnL>
                      <a:noFill/>
                    </a:lnL>
                    <a:lnR>
                      <a:noFill/>
                    </a:lnR>
                    <a:lnT w="12700" cap="flat" cmpd="sng" algn="ctr">
                      <a:solidFill>
                        <a:srgbClr val="7F9C90"/>
                      </a:solidFill>
                      <a:prstDash val="solid"/>
                      <a:round/>
                      <a:headEnd type="none" w="med" len="med"/>
                      <a:tailEnd type="none" w="med" len="med"/>
                    </a:lnT>
                    <a:lnB>
                      <a:noFill/>
                    </a:lnB>
                  </a:tcPr>
                </a:tc>
                <a:extLst>
                  <a:ext uri="{0D108BD9-81ED-4DB2-BD59-A6C34878D82A}">
                    <a16:rowId xmlns:a16="http://schemas.microsoft.com/office/drawing/2014/main" val="144177348"/>
                  </a:ext>
                </a:extLst>
              </a:tr>
              <a:tr h="1136724">
                <a:tc>
                  <a:txBody>
                    <a:bodyPr/>
                    <a:lstStyle/>
                    <a:p>
                      <a:pPr algn="just">
                        <a:lnSpc>
                          <a:spcPts val="1275"/>
                        </a:lnSpc>
                        <a:tabLst>
                          <a:tab pos="161925" algn="l"/>
                          <a:tab pos="234315" algn="l"/>
                          <a:tab pos="306070" algn="l"/>
                          <a:tab pos="234315" algn="l"/>
                          <a:tab pos="306070" algn="l"/>
                        </a:tabLst>
                      </a:pPr>
                      <a:r>
                        <a:rPr lang="en-GB" sz="900" spc="-10" dirty="0">
                          <a:effectLst/>
                          <a:latin typeface="FrankfurtGothic"/>
                          <a:ea typeface="Times New Roman" panose="02020603050405020304" pitchFamily="18" charset="0"/>
                          <a:cs typeface="Times New Roman" panose="02020603050405020304" pitchFamily="18" charset="0"/>
                        </a:rPr>
                        <a:t>In percentages:</a:t>
                      </a:r>
                      <a:endParaRPr lang="da-DK" sz="900" spc="-10" dirty="0">
                        <a:effectLst/>
                        <a:latin typeface="FrankfurtGothic"/>
                        <a:ea typeface="Times New Roman" panose="02020603050405020304" pitchFamily="18" charset="0"/>
                        <a:cs typeface="Times New Roman" panose="02020603050405020304" pitchFamily="18" charset="0"/>
                      </a:endParaRPr>
                    </a:p>
                    <a:p>
                      <a:pPr algn="just">
                        <a:lnSpc>
                          <a:spcPts val="1275"/>
                        </a:lnSpc>
                        <a:tabLst>
                          <a:tab pos="161925" algn="l"/>
                          <a:tab pos="234315" algn="l"/>
                          <a:tab pos="306070" algn="l"/>
                          <a:tab pos="234315" algn="l"/>
                          <a:tab pos="306070" algn="l"/>
                        </a:tabLst>
                      </a:pPr>
                      <a:r>
                        <a:rPr lang="en-GB" sz="900" spc="-10" dirty="0">
                          <a:effectLst/>
                          <a:latin typeface="FrankfurtGothic"/>
                          <a:ea typeface="Times New Roman" panose="02020603050405020304" pitchFamily="18" charset="0"/>
                          <a:cs typeface="Times New Roman" panose="02020603050405020304" pitchFamily="18" charset="0"/>
                        </a:rPr>
                        <a:t>Environmental</a:t>
                      </a:r>
                      <a:endParaRPr lang="da-DK" sz="900" spc="-10" dirty="0">
                        <a:effectLst/>
                        <a:latin typeface="FrankfurtGothic"/>
                        <a:ea typeface="Times New Roman" panose="02020603050405020304" pitchFamily="18" charset="0"/>
                        <a:cs typeface="Times New Roman" panose="02020603050405020304" pitchFamily="18" charset="0"/>
                      </a:endParaRPr>
                    </a:p>
                    <a:p>
                      <a:pPr algn="just">
                        <a:lnSpc>
                          <a:spcPts val="1275"/>
                        </a:lnSpc>
                        <a:tabLst>
                          <a:tab pos="161925" algn="l"/>
                          <a:tab pos="234315" algn="l"/>
                          <a:tab pos="306070" algn="l"/>
                          <a:tab pos="234315" algn="l"/>
                          <a:tab pos="306070" algn="l"/>
                        </a:tabLst>
                      </a:pPr>
                      <a:r>
                        <a:rPr lang="en-GB" sz="900" spc="-10" dirty="0">
                          <a:effectLst/>
                          <a:latin typeface="FrankfurtGothic"/>
                          <a:ea typeface="Times New Roman" panose="02020603050405020304" pitchFamily="18" charset="0"/>
                          <a:cs typeface="Times New Roman" panose="02020603050405020304" pitchFamily="18" charset="0"/>
                        </a:rPr>
                        <a:t>Energy</a:t>
                      </a:r>
                      <a:endParaRPr lang="da-DK" sz="900" spc="-10" dirty="0">
                        <a:effectLst/>
                        <a:latin typeface="FrankfurtGothic"/>
                        <a:ea typeface="Times New Roman" panose="02020603050405020304" pitchFamily="18" charset="0"/>
                        <a:cs typeface="Times New Roman" panose="02020603050405020304" pitchFamily="18" charset="0"/>
                      </a:endParaRPr>
                    </a:p>
                    <a:p>
                      <a:pPr algn="just">
                        <a:lnSpc>
                          <a:spcPts val="1275"/>
                        </a:lnSpc>
                        <a:tabLst>
                          <a:tab pos="161925" algn="l"/>
                          <a:tab pos="234315" algn="l"/>
                          <a:tab pos="306070" algn="l"/>
                          <a:tab pos="234315" algn="l"/>
                          <a:tab pos="306070" algn="l"/>
                        </a:tabLst>
                      </a:pPr>
                      <a:r>
                        <a:rPr lang="en-GB" sz="900" spc="-10" dirty="0">
                          <a:effectLst/>
                          <a:latin typeface="FrankfurtGothic"/>
                          <a:ea typeface="Times New Roman" panose="02020603050405020304" pitchFamily="18" charset="0"/>
                          <a:cs typeface="Times New Roman" panose="02020603050405020304" pitchFamily="18" charset="0"/>
                        </a:rPr>
                        <a:t>Transport</a:t>
                      </a:r>
                      <a:endParaRPr lang="da-DK" sz="900" spc="-10" dirty="0">
                        <a:effectLst/>
                        <a:latin typeface="FrankfurtGothic"/>
                        <a:ea typeface="Times New Roman" panose="02020603050405020304" pitchFamily="18" charset="0"/>
                        <a:cs typeface="Times New Roman" panose="02020603050405020304" pitchFamily="18" charset="0"/>
                      </a:endParaRPr>
                    </a:p>
                    <a:p>
                      <a:pPr algn="just">
                        <a:lnSpc>
                          <a:spcPts val="1275"/>
                        </a:lnSpc>
                        <a:tabLst>
                          <a:tab pos="161925" algn="l"/>
                          <a:tab pos="234315" algn="l"/>
                          <a:tab pos="306070" algn="l"/>
                          <a:tab pos="234315" algn="l"/>
                          <a:tab pos="306070" algn="l"/>
                        </a:tabLst>
                      </a:pPr>
                      <a:r>
                        <a:rPr lang="en-GB" sz="900" spc="-10" dirty="0">
                          <a:effectLst/>
                          <a:latin typeface="FrankfurtGothic"/>
                          <a:ea typeface="Times New Roman" panose="02020603050405020304" pitchFamily="18" charset="0"/>
                          <a:cs typeface="Times New Roman" panose="02020603050405020304" pitchFamily="18" charset="0"/>
                        </a:rPr>
                        <a:t>Other</a:t>
                      </a:r>
                      <a:endParaRPr lang="da-DK" sz="900" spc="-10" dirty="0">
                        <a:effectLst/>
                        <a:latin typeface="FrankfurtGothic"/>
                        <a:ea typeface="Times New Roman" panose="02020603050405020304" pitchFamily="18" charset="0"/>
                        <a:cs typeface="Times New Roman" panose="02020603050405020304" pitchFamily="18" charset="0"/>
                      </a:endParaRPr>
                    </a:p>
                  </a:txBody>
                  <a:tcPr marL="36195" marR="36195" marT="10795" marB="10795" anchor="b">
                    <a:lnL>
                      <a:noFill/>
                    </a:lnL>
                    <a:lnR>
                      <a:noFill/>
                    </a:lnR>
                    <a:lnT>
                      <a:noFill/>
                    </a:lnT>
                    <a:lnB w="12700" cap="flat" cmpd="sng" algn="ctr">
                      <a:solidFill>
                        <a:srgbClr val="7F9C90"/>
                      </a:solidFill>
                      <a:prstDash val="solid"/>
                      <a:round/>
                      <a:headEnd type="none" w="med" len="med"/>
                      <a:tailEnd type="none" w="med" len="med"/>
                    </a:lnB>
                  </a:tcPr>
                </a:tc>
                <a:tc>
                  <a:txBody>
                    <a:bodyPr/>
                    <a:lstStyle/>
                    <a:p>
                      <a:pPr algn="ctr">
                        <a:lnSpc>
                          <a:spcPts val="1275"/>
                        </a:lnSpc>
                        <a:tabLst>
                          <a:tab pos="161925" algn="l"/>
                          <a:tab pos="234315" algn="l"/>
                          <a:tab pos="306070" algn="l"/>
                          <a:tab pos="502920" algn="dec"/>
                        </a:tabLst>
                      </a:pPr>
                      <a:r>
                        <a:rPr lang="en-GB" sz="900" spc="-10" dirty="0">
                          <a:effectLst/>
                          <a:latin typeface="FrankfurtGothic"/>
                          <a:ea typeface="Times New Roman" panose="02020603050405020304" pitchFamily="18" charset="0"/>
                          <a:cs typeface="Times New Roman" panose="02020603050405020304" pitchFamily="18" charset="0"/>
                        </a:rPr>
                        <a:t>4.0</a:t>
                      </a:r>
                      <a:endParaRPr lang="da-DK" sz="900" spc="-10" dirty="0">
                        <a:effectLst/>
                        <a:latin typeface="FrankfurtGothic"/>
                        <a:ea typeface="Times New Roman" panose="02020603050405020304" pitchFamily="18" charset="0"/>
                        <a:cs typeface="Times New Roman" panose="02020603050405020304" pitchFamily="18" charset="0"/>
                      </a:endParaRPr>
                    </a:p>
                    <a:p>
                      <a:pPr algn="ctr">
                        <a:lnSpc>
                          <a:spcPts val="1275"/>
                        </a:lnSpc>
                        <a:tabLst>
                          <a:tab pos="161925" algn="l"/>
                          <a:tab pos="234315" algn="l"/>
                          <a:tab pos="306070" algn="l"/>
                          <a:tab pos="502920" algn="dec"/>
                        </a:tabLst>
                      </a:pPr>
                      <a:r>
                        <a:rPr lang="en-GB" sz="900" spc="-10" dirty="0">
                          <a:effectLst/>
                          <a:latin typeface="FrankfurtGothic"/>
                          <a:ea typeface="Times New Roman" panose="02020603050405020304" pitchFamily="18" charset="0"/>
                          <a:cs typeface="Times New Roman" panose="02020603050405020304" pitchFamily="18" charset="0"/>
                        </a:rPr>
                        <a:t>51.1</a:t>
                      </a:r>
                      <a:endParaRPr lang="da-DK" sz="900" spc="-10" dirty="0">
                        <a:effectLst/>
                        <a:latin typeface="FrankfurtGothic"/>
                        <a:ea typeface="Times New Roman" panose="02020603050405020304" pitchFamily="18" charset="0"/>
                        <a:cs typeface="Times New Roman" panose="02020603050405020304" pitchFamily="18" charset="0"/>
                      </a:endParaRPr>
                    </a:p>
                    <a:p>
                      <a:pPr algn="ctr">
                        <a:lnSpc>
                          <a:spcPts val="1275"/>
                        </a:lnSpc>
                        <a:tabLst>
                          <a:tab pos="161925" algn="l"/>
                          <a:tab pos="234315" algn="l"/>
                          <a:tab pos="306070" algn="l"/>
                          <a:tab pos="502920" algn="dec"/>
                        </a:tabLst>
                      </a:pPr>
                      <a:r>
                        <a:rPr lang="en-GB" sz="900" spc="-10" dirty="0">
                          <a:effectLst/>
                          <a:latin typeface="FrankfurtGothic"/>
                          <a:ea typeface="Times New Roman" panose="02020603050405020304" pitchFamily="18" charset="0"/>
                          <a:cs typeface="Times New Roman" panose="02020603050405020304" pitchFamily="18" charset="0"/>
                        </a:rPr>
                        <a:t>42.8</a:t>
                      </a:r>
                      <a:endParaRPr lang="da-DK" sz="900" spc="-10" dirty="0">
                        <a:effectLst/>
                        <a:latin typeface="FrankfurtGothic"/>
                        <a:ea typeface="Times New Roman" panose="02020603050405020304" pitchFamily="18" charset="0"/>
                        <a:cs typeface="Times New Roman" panose="02020603050405020304" pitchFamily="18" charset="0"/>
                      </a:endParaRPr>
                    </a:p>
                    <a:p>
                      <a:pPr algn="ctr">
                        <a:lnSpc>
                          <a:spcPts val="1275"/>
                        </a:lnSpc>
                        <a:tabLst>
                          <a:tab pos="161925" algn="l"/>
                          <a:tab pos="234315" algn="l"/>
                          <a:tab pos="306070" algn="l"/>
                          <a:tab pos="502920" algn="dec"/>
                        </a:tabLst>
                      </a:pPr>
                      <a:r>
                        <a:rPr lang="en-GB" sz="900" spc="-10" dirty="0">
                          <a:effectLst/>
                          <a:latin typeface="FrankfurtGothic"/>
                          <a:ea typeface="Times New Roman" panose="02020603050405020304" pitchFamily="18" charset="0"/>
                          <a:cs typeface="Times New Roman" panose="02020603050405020304" pitchFamily="18" charset="0"/>
                        </a:rPr>
                        <a:t>2.0</a:t>
                      </a:r>
                      <a:endParaRPr lang="da-DK" sz="900" spc="-10" dirty="0">
                        <a:effectLst/>
                        <a:latin typeface="FrankfurtGothic"/>
                        <a:ea typeface="Times New Roman" panose="02020603050405020304" pitchFamily="18" charset="0"/>
                        <a:cs typeface="Times New Roman" panose="02020603050405020304" pitchFamily="18" charset="0"/>
                      </a:endParaRPr>
                    </a:p>
                  </a:txBody>
                  <a:tcPr marL="36195" marR="36195" marT="10795" marB="10795" anchor="b">
                    <a:lnL>
                      <a:noFill/>
                    </a:lnL>
                    <a:lnR>
                      <a:noFill/>
                    </a:lnR>
                    <a:lnT>
                      <a:noFill/>
                    </a:lnT>
                    <a:lnB w="12700" cap="flat" cmpd="sng" algn="ctr">
                      <a:solidFill>
                        <a:srgbClr val="7F9C90"/>
                      </a:solidFill>
                      <a:prstDash val="solid"/>
                      <a:round/>
                      <a:headEnd type="none" w="med" len="med"/>
                      <a:tailEnd type="none" w="med" len="med"/>
                    </a:lnB>
                  </a:tcPr>
                </a:tc>
                <a:tc>
                  <a:txBody>
                    <a:bodyPr/>
                    <a:lstStyle/>
                    <a:p>
                      <a:pPr algn="ctr">
                        <a:lnSpc>
                          <a:spcPts val="1275"/>
                        </a:lnSpc>
                        <a:tabLst>
                          <a:tab pos="161925" algn="l"/>
                          <a:tab pos="234315" algn="l"/>
                          <a:tab pos="306070" algn="l"/>
                          <a:tab pos="502920" algn="dec"/>
                        </a:tabLst>
                      </a:pPr>
                      <a:r>
                        <a:rPr lang="en-GB" sz="900" spc="-10" dirty="0">
                          <a:effectLst/>
                          <a:latin typeface="FrankfurtGothic"/>
                          <a:ea typeface="Times New Roman" panose="02020603050405020304" pitchFamily="18" charset="0"/>
                          <a:cs typeface="Times New Roman" panose="02020603050405020304" pitchFamily="18" charset="0"/>
                        </a:rPr>
                        <a:t>3.2</a:t>
                      </a:r>
                      <a:endParaRPr lang="da-DK" sz="900" spc="-10" dirty="0">
                        <a:effectLst/>
                        <a:latin typeface="FrankfurtGothic"/>
                        <a:ea typeface="Times New Roman" panose="02020603050405020304" pitchFamily="18" charset="0"/>
                        <a:cs typeface="Times New Roman" panose="02020603050405020304" pitchFamily="18" charset="0"/>
                      </a:endParaRPr>
                    </a:p>
                    <a:p>
                      <a:pPr algn="ctr">
                        <a:lnSpc>
                          <a:spcPts val="1275"/>
                        </a:lnSpc>
                        <a:tabLst>
                          <a:tab pos="161925" algn="l"/>
                          <a:tab pos="234315" algn="l"/>
                          <a:tab pos="306070" algn="l"/>
                          <a:tab pos="502920" algn="dec"/>
                        </a:tabLst>
                      </a:pPr>
                      <a:r>
                        <a:rPr lang="en-GB" sz="900" spc="-10" dirty="0">
                          <a:effectLst/>
                          <a:latin typeface="FrankfurtGothic"/>
                          <a:ea typeface="Times New Roman" panose="02020603050405020304" pitchFamily="18" charset="0"/>
                          <a:cs typeface="Times New Roman" panose="02020603050405020304" pitchFamily="18" charset="0"/>
                        </a:rPr>
                        <a:t>58.1</a:t>
                      </a:r>
                      <a:endParaRPr lang="da-DK" sz="900" spc="-10" dirty="0">
                        <a:effectLst/>
                        <a:latin typeface="FrankfurtGothic"/>
                        <a:ea typeface="Times New Roman" panose="02020603050405020304" pitchFamily="18" charset="0"/>
                        <a:cs typeface="Times New Roman" panose="02020603050405020304" pitchFamily="18" charset="0"/>
                      </a:endParaRPr>
                    </a:p>
                    <a:p>
                      <a:pPr algn="ctr">
                        <a:lnSpc>
                          <a:spcPts val="1275"/>
                        </a:lnSpc>
                        <a:tabLst>
                          <a:tab pos="161925" algn="l"/>
                          <a:tab pos="234315" algn="l"/>
                          <a:tab pos="306070" algn="l"/>
                          <a:tab pos="502920" algn="dec"/>
                        </a:tabLst>
                      </a:pPr>
                      <a:r>
                        <a:rPr lang="en-GB" sz="900" spc="-10" dirty="0">
                          <a:effectLst/>
                          <a:latin typeface="FrankfurtGothic"/>
                          <a:ea typeface="Times New Roman" panose="02020603050405020304" pitchFamily="18" charset="0"/>
                          <a:cs typeface="Times New Roman" panose="02020603050405020304" pitchFamily="18" charset="0"/>
                        </a:rPr>
                        <a:t>36.6</a:t>
                      </a:r>
                      <a:endParaRPr lang="da-DK" sz="900" spc="-10" dirty="0">
                        <a:effectLst/>
                        <a:latin typeface="FrankfurtGothic"/>
                        <a:ea typeface="Times New Roman" panose="02020603050405020304" pitchFamily="18" charset="0"/>
                        <a:cs typeface="Times New Roman" panose="02020603050405020304" pitchFamily="18" charset="0"/>
                      </a:endParaRPr>
                    </a:p>
                    <a:p>
                      <a:pPr algn="ctr">
                        <a:lnSpc>
                          <a:spcPts val="1275"/>
                        </a:lnSpc>
                        <a:tabLst>
                          <a:tab pos="161925" algn="l"/>
                          <a:tab pos="234315" algn="l"/>
                          <a:tab pos="306070" algn="l"/>
                          <a:tab pos="502920" algn="dec"/>
                        </a:tabLst>
                      </a:pPr>
                      <a:r>
                        <a:rPr lang="en-GB" sz="900" spc="-10" dirty="0">
                          <a:effectLst/>
                          <a:latin typeface="FrankfurtGothic"/>
                          <a:ea typeface="Times New Roman" panose="02020603050405020304" pitchFamily="18" charset="0"/>
                          <a:cs typeface="Times New Roman" panose="02020603050405020304" pitchFamily="18" charset="0"/>
                        </a:rPr>
                        <a:t>2.2</a:t>
                      </a:r>
                      <a:endParaRPr lang="da-DK" sz="900" spc="-10" dirty="0">
                        <a:effectLst/>
                        <a:latin typeface="FrankfurtGothic"/>
                        <a:ea typeface="Times New Roman" panose="02020603050405020304" pitchFamily="18" charset="0"/>
                        <a:cs typeface="Times New Roman" panose="02020603050405020304" pitchFamily="18" charset="0"/>
                      </a:endParaRPr>
                    </a:p>
                  </a:txBody>
                  <a:tcPr marL="36195" marR="36195" marT="10795" marB="10795" anchor="b">
                    <a:lnL>
                      <a:noFill/>
                    </a:lnL>
                    <a:lnR>
                      <a:noFill/>
                    </a:lnR>
                    <a:lnT>
                      <a:noFill/>
                    </a:lnT>
                    <a:lnB w="12700" cap="flat" cmpd="sng" algn="ctr">
                      <a:solidFill>
                        <a:srgbClr val="7F9C90"/>
                      </a:solidFill>
                      <a:prstDash val="solid"/>
                      <a:round/>
                      <a:headEnd type="none" w="med" len="med"/>
                      <a:tailEnd type="none" w="med" len="med"/>
                    </a:lnB>
                  </a:tcPr>
                </a:tc>
                <a:tc>
                  <a:txBody>
                    <a:bodyPr/>
                    <a:lstStyle/>
                    <a:p>
                      <a:pPr algn="ctr">
                        <a:lnSpc>
                          <a:spcPts val="1275"/>
                        </a:lnSpc>
                        <a:tabLst>
                          <a:tab pos="161925" algn="l"/>
                          <a:tab pos="234315" algn="l"/>
                          <a:tab pos="306070" algn="l"/>
                          <a:tab pos="502920" algn="dec"/>
                        </a:tabLst>
                      </a:pPr>
                      <a:r>
                        <a:rPr lang="en-GB" sz="900" spc="-10" dirty="0">
                          <a:effectLst/>
                          <a:latin typeface="FrankfurtGothic"/>
                          <a:ea typeface="Times New Roman" panose="02020603050405020304" pitchFamily="18" charset="0"/>
                          <a:cs typeface="Times New Roman" panose="02020603050405020304" pitchFamily="18" charset="0"/>
                        </a:rPr>
                        <a:t>2.4</a:t>
                      </a:r>
                      <a:endParaRPr lang="da-DK" sz="900" spc="-10" dirty="0">
                        <a:effectLst/>
                        <a:latin typeface="FrankfurtGothic"/>
                        <a:ea typeface="Times New Roman" panose="02020603050405020304" pitchFamily="18" charset="0"/>
                        <a:cs typeface="Times New Roman" panose="02020603050405020304" pitchFamily="18" charset="0"/>
                      </a:endParaRPr>
                    </a:p>
                    <a:p>
                      <a:pPr algn="ctr">
                        <a:lnSpc>
                          <a:spcPts val="1275"/>
                        </a:lnSpc>
                        <a:tabLst>
                          <a:tab pos="161925" algn="l"/>
                          <a:tab pos="234315" algn="l"/>
                          <a:tab pos="306070" algn="l"/>
                          <a:tab pos="502920" algn="dec"/>
                        </a:tabLst>
                      </a:pPr>
                      <a:r>
                        <a:rPr lang="en-GB" sz="900" spc="-10" dirty="0">
                          <a:effectLst/>
                          <a:latin typeface="FrankfurtGothic"/>
                          <a:ea typeface="Times New Roman" panose="02020603050405020304" pitchFamily="18" charset="0"/>
                          <a:cs typeface="Times New Roman" panose="02020603050405020304" pitchFamily="18" charset="0"/>
                        </a:rPr>
                        <a:t>51.8</a:t>
                      </a:r>
                      <a:endParaRPr lang="da-DK" sz="900" spc="-10" dirty="0">
                        <a:effectLst/>
                        <a:latin typeface="FrankfurtGothic"/>
                        <a:ea typeface="Times New Roman" panose="02020603050405020304" pitchFamily="18" charset="0"/>
                        <a:cs typeface="Times New Roman" panose="02020603050405020304" pitchFamily="18" charset="0"/>
                      </a:endParaRPr>
                    </a:p>
                    <a:p>
                      <a:pPr algn="ctr">
                        <a:lnSpc>
                          <a:spcPts val="1275"/>
                        </a:lnSpc>
                        <a:tabLst>
                          <a:tab pos="161925" algn="l"/>
                          <a:tab pos="234315" algn="l"/>
                          <a:tab pos="306070" algn="l"/>
                          <a:tab pos="502920" algn="dec"/>
                        </a:tabLst>
                      </a:pPr>
                      <a:r>
                        <a:rPr lang="en-GB" sz="900" spc="-10" dirty="0">
                          <a:effectLst/>
                          <a:latin typeface="FrankfurtGothic"/>
                          <a:ea typeface="Times New Roman" panose="02020603050405020304" pitchFamily="18" charset="0"/>
                          <a:cs typeface="Times New Roman" panose="02020603050405020304" pitchFamily="18" charset="0"/>
                        </a:rPr>
                        <a:t>43.4</a:t>
                      </a:r>
                      <a:endParaRPr lang="da-DK" sz="900" spc="-10" dirty="0">
                        <a:effectLst/>
                        <a:latin typeface="FrankfurtGothic"/>
                        <a:ea typeface="Times New Roman" panose="02020603050405020304" pitchFamily="18" charset="0"/>
                        <a:cs typeface="Times New Roman" panose="02020603050405020304" pitchFamily="18" charset="0"/>
                      </a:endParaRPr>
                    </a:p>
                    <a:p>
                      <a:pPr algn="ctr">
                        <a:lnSpc>
                          <a:spcPts val="1275"/>
                        </a:lnSpc>
                        <a:tabLst>
                          <a:tab pos="161925" algn="l"/>
                          <a:tab pos="234315" algn="l"/>
                          <a:tab pos="306070" algn="l"/>
                          <a:tab pos="502920" algn="dec"/>
                        </a:tabLst>
                      </a:pPr>
                      <a:r>
                        <a:rPr lang="en-GB" sz="900" spc="-10" dirty="0">
                          <a:effectLst/>
                          <a:latin typeface="FrankfurtGothic"/>
                          <a:ea typeface="Times New Roman" panose="02020603050405020304" pitchFamily="18" charset="0"/>
                          <a:cs typeface="Times New Roman" panose="02020603050405020304" pitchFamily="18" charset="0"/>
                        </a:rPr>
                        <a:t>2.4</a:t>
                      </a:r>
                      <a:endParaRPr lang="da-DK" sz="900" spc="-10" dirty="0">
                        <a:effectLst/>
                        <a:latin typeface="FrankfurtGothic"/>
                        <a:ea typeface="Times New Roman" panose="02020603050405020304" pitchFamily="18" charset="0"/>
                        <a:cs typeface="Times New Roman" panose="02020603050405020304" pitchFamily="18" charset="0"/>
                      </a:endParaRPr>
                    </a:p>
                  </a:txBody>
                  <a:tcPr marL="36195" marR="36195" marT="10795" marB="10795" anchor="b">
                    <a:lnL>
                      <a:noFill/>
                    </a:lnL>
                    <a:lnR>
                      <a:noFill/>
                    </a:lnR>
                    <a:lnT>
                      <a:noFill/>
                    </a:lnT>
                    <a:lnB w="12700" cap="flat" cmpd="sng" algn="ctr">
                      <a:solidFill>
                        <a:srgbClr val="7F9C90"/>
                      </a:solidFill>
                      <a:prstDash val="solid"/>
                      <a:round/>
                      <a:headEnd type="none" w="med" len="med"/>
                      <a:tailEnd type="none" w="med" len="med"/>
                    </a:lnB>
                  </a:tcPr>
                </a:tc>
                <a:extLst>
                  <a:ext uri="{0D108BD9-81ED-4DB2-BD59-A6C34878D82A}">
                    <a16:rowId xmlns:a16="http://schemas.microsoft.com/office/drawing/2014/main" val="459418969"/>
                  </a:ext>
                </a:extLst>
              </a:tr>
              <a:tr h="238743">
                <a:tc>
                  <a:txBody>
                    <a:bodyPr/>
                    <a:lstStyle/>
                    <a:p>
                      <a:pPr algn="just">
                        <a:lnSpc>
                          <a:spcPts val="1275"/>
                        </a:lnSpc>
                        <a:tabLst>
                          <a:tab pos="161925" algn="l"/>
                          <a:tab pos="234315" algn="l"/>
                          <a:tab pos="306070" algn="l"/>
                          <a:tab pos="234315" algn="l"/>
                          <a:tab pos="306070" algn="l"/>
                        </a:tabLst>
                      </a:pPr>
                      <a:r>
                        <a:rPr lang="en-GB" sz="900" spc="-10">
                          <a:effectLst/>
                          <a:latin typeface="FrankfurtGothic"/>
                          <a:ea typeface="Times New Roman" panose="02020603050405020304" pitchFamily="18" charset="0"/>
                          <a:cs typeface="Times New Roman" panose="02020603050405020304" pitchFamily="18" charset="0"/>
                        </a:rPr>
                        <a:t>Total</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10795" marB="10795">
                    <a:lnL>
                      <a:noFill/>
                    </a:lnL>
                    <a:lnR>
                      <a:noFill/>
                    </a:lnR>
                    <a:lnT w="12700" cap="flat" cmpd="sng" algn="ctr">
                      <a:solidFill>
                        <a:srgbClr val="7F9C90"/>
                      </a:solidFill>
                      <a:prstDash val="solid"/>
                      <a:round/>
                      <a:headEnd type="none" w="med" len="med"/>
                      <a:tailEnd type="none" w="med" len="med"/>
                    </a:lnT>
                    <a:lnB w="12700" cap="flat" cmpd="sng" algn="ctr">
                      <a:solidFill>
                        <a:srgbClr val="7F9C90"/>
                      </a:solidFill>
                      <a:prstDash val="solid"/>
                      <a:round/>
                      <a:headEnd type="none" w="med" len="med"/>
                      <a:tailEnd type="none" w="med" len="med"/>
                    </a:lnB>
                  </a:tcPr>
                </a:tc>
                <a:tc>
                  <a:txBody>
                    <a:bodyPr/>
                    <a:lstStyle/>
                    <a:p>
                      <a:pPr algn="ctr">
                        <a:lnSpc>
                          <a:spcPts val="1275"/>
                        </a:lnSpc>
                        <a:tabLst>
                          <a:tab pos="161925" algn="l"/>
                          <a:tab pos="234315" algn="l"/>
                          <a:tab pos="306070" algn="l"/>
                          <a:tab pos="502920" algn="dec"/>
                        </a:tabLst>
                      </a:pPr>
                      <a:r>
                        <a:rPr lang="en-GB" sz="900" spc="-10" dirty="0">
                          <a:effectLst/>
                          <a:latin typeface="FrankfurtGothic"/>
                          <a:ea typeface="Times New Roman" panose="02020603050405020304" pitchFamily="18" charset="0"/>
                          <a:cs typeface="Times New Roman" panose="02020603050405020304" pitchFamily="18" charset="0"/>
                        </a:rPr>
                        <a:t>100.0</a:t>
                      </a:r>
                      <a:endParaRPr lang="da-DK" sz="900" spc="-10" dirty="0">
                        <a:effectLst/>
                        <a:latin typeface="FrankfurtGothic"/>
                        <a:ea typeface="Times New Roman" panose="02020603050405020304" pitchFamily="18" charset="0"/>
                        <a:cs typeface="Times New Roman" panose="02020603050405020304" pitchFamily="18" charset="0"/>
                      </a:endParaRPr>
                    </a:p>
                  </a:txBody>
                  <a:tcPr marL="36195" marR="36195" marT="10795" marB="10795">
                    <a:lnL>
                      <a:noFill/>
                    </a:lnL>
                    <a:lnR>
                      <a:noFill/>
                    </a:lnR>
                    <a:lnT w="12700" cap="flat" cmpd="sng" algn="ctr">
                      <a:solidFill>
                        <a:srgbClr val="7F9C90"/>
                      </a:solidFill>
                      <a:prstDash val="solid"/>
                      <a:round/>
                      <a:headEnd type="none" w="med" len="med"/>
                      <a:tailEnd type="none" w="med" len="med"/>
                    </a:lnT>
                    <a:lnB w="12700" cap="flat" cmpd="sng" algn="ctr">
                      <a:solidFill>
                        <a:srgbClr val="7F9C90"/>
                      </a:solidFill>
                      <a:prstDash val="solid"/>
                      <a:round/>
                      <a:headEnd type="none" w="med" len="med"/>
                      <a:tailEnd type="none" w="med" len="med"/>
                    </a:lnB>
                  </a:tcPr>
                </a:tc>
                <a:tc>
                  <a:txBody>
                    <a:bodyPr/>
                    <a:lstStyle/>
                    <a:p>
                      <a:pPr algn="ctr">
                        <a:lnSpc>
                          <a:spcPts val="1275"/>
                        </a:lnSpc>
                        <a:tabLst>
                          <a:tab pos="161925" algn="l"/>
                          <a:tab pos="234315" algn="l"/>
                          <a:tab pos="306070" algn="l"/>
                          <a:tab pos="502920" algn="dec"/>
                        </a:tabLst>
                      </a:pPr>
                      <a:r>
                        <a:rPr lang="en-GB" sz="900" spc="-10" dirty="0">
                          <a:effectLst/>
                          <a:latin typeface="FrankfurtGothic"/>
                          <a:ea typeface="Times New Roman" panose="02020603050405020304" pitchFamily="18" charset="0"/>
                          <a:cs typeface="Times New Roman" panose="02020603050405020304" pitchFamily="18" charset="0"/>
                        </a:rPr>
                        <a:t>100.0</a:t>
                      </a:r>
                      <a:endParaRPr lang="da-DK" sz="900" spc="-10" dirty="0">
                        <a:effectLst/>
                        <a:latin typeface="FrankfurtGothic"/>
                        <a:ea typeface="Times New Roman" panose="02020603050405020304" pitchFamily="18" charset="0"/>
                        <a:cs typeface="Times New Roman" panose="02020603050405020304" pitchFamily="18" charset="0"/>
                      </a:endParaRPr>
                    </a:p>
                  </a:txBody>
                  <a:tcPr marL="36195" marR="36195" marT="10795" marB="10795">
                    <a:lnL>
                      <a:noFill/>
                    </a:lnL>
                    <a:lnR>
                      <a:noFill/>
                    </a:lnR>
                    <a:lnT w="12700" cap="flat" cmpd="sng" algn="ctr">
                      <a:solidFill>
                        <a:srgbClr val="7F9C90"/>
                      </a:solidFill>
                      <a:prstDash val="solid"/>
                      <a:round/>
                      <a:headEnd type="none" w="med" len="med"/>
                      <a:tailEnd type="none" w="med" len="med"/>
                    </a:lnT>
                    <a:lnB w="12700" cap="flat" cmpd="sng" algn="ctr">
                      <a:solidFill>
                        <a:srgbClr val="7F9C90"/>
                      </a:solidFill>
                      <a:prstDash val="solid"/>
                      <a:round/>
                      <a:headEnd type="none" w="med" len="med"/>
                      <a:tailEnd type="none" w="med" len="med"/>
                    </a:lnB>
                  </a:tcPr>
                </a:tc>
                <a:tc>
                  <a:txBody>
                    <a:bodyPr/>
                    <a:lstStyle/>
                    <a:p>
                      <a:pPr algn="ctr">
                        <a:lnSpc>
                          <a:spcPts val="1275"/>
                        </a:lnSpc>
                        <a:tabLst>
                          <a:tab pos="161925" algn="l"/>
                          <a:tab pos="234315" algn="l"/>
                          <a:tab pos="306070" algn="l"/>
                          <a:tab pos="502920" algn="dec"/>
                        </a:tabLst>
                      </a:pPr>
                      <a:r>
                        <a:rPr lang="en-GB" sz="900" spc="-10" dirty="0">
                          <a:effectLst/>
                          <a:latin typeface="FrankfurtGothic"/>
                          <a:ea typeface="Times New Roman" panose="02020603050405020304" pitchFamily="18" charset="0"/>
                          <a:cs typeface="Times New Roman" panose="02020603050405020304" pitchFamily="18" charset="0"/>
                        </a:rPr>
                        <a:t>100.0</a:t>
                      </a:r>
                      <a:endParaRPr lang="da-DK" sz="900" spc="-10" dirty="0">
                        <a:effectLst/>
                        <a:latin typeface="FrankfurtGothic"/>
                        <a:ea typeface="Times New Roman" panose="02020603050405020304" pitchFamily="18" charset="0"/>
                        <a:cs typeface="Times New Roman" panose="02020603050405020304" pitchFamily="18" charset="0"/>
                      </a:endParaRPr>
                    </a:p>
                  </a:txBody>
                  <a:tcPr marL="36195" marR="36195" marT="10795" marB="10795">
                    <a:lnL>
                      <a:noFill/>
                    </a:lnL>
                    <a:lnR>
                      <a:noFill/>
                    </a:lnR>
                    <a:lnT w="12700" cap="flat" cmpd="sng" algn="ctr">
                      <a:solidFill>
                        <a:srgbClr val="7F9C90"/>
                      </a:solidFill>
                      <a:prstDash val="solid"/>
                      <a:round/>
                      <a:headEnd type="none" w="med" len="med"/>
                      <a:tailEnd type="none" w="med" len="med"/>
                    </a:lnT>
                    <a:lnB w="12700" cap="flat" cmpd="sng" algn="ctr">
                      <a:solidFill>
                        <a:srgbClr val="7F9C90"/>
                      </a:solidFill>
                      <a:prstDash val="solid"/>
                      <a:round/>
                      <a:headEnd type="none" w="med" len="med"/>
                      <a:tailEnd type="none" w="med" len="med"/>
                    </a:lnB>
                  </a:tcPr>
                </a:tc>
                <a:extLst>
                  <a:ext uri="{0D108BD9-81ED-4DB2-BD59-A6C34878D82A}">
                    <a16:rowId xmlns:a16="http://schemas.microsoft.com/office/drawing/2014/main" val="1738188860"/>
                  </a:ext>
                </a:extLst>
              </a:tr>
            </a:tbl>
          </a:graphicData>
        </a:graphic>
      </p:graphicFrame>
      <p:sp>
        <p:nvSpPr>
          <p:cNvPr id="5" name="Tekstfelt 4">
            <a:extLst>
              <a:ext uri="{FF2B5EF4-FFF2-40B4-BE49-F238E27FC236}">
                <a16:creationId xmlns:a16="http://schemas.microsoft.com/office/drawing/2014/main" id="{1A750D79-455E-4D6F-A341-D5D45927E225}"/>
              </a:ext>
            </a:extLst>
          </p:cNvPr>
          <p:cNvSpPr txBox="1"/>
          <p:nvPr/>
        </p:nvSpPr>
        <p:spPr>
          <a:xfrm>
            <a:off x="3313476" y="4441425"/>
            <a:ext cx="6093822" cy="538609"/>
          </a:xfrm>
          <a:prstGeom prst="rect">
            <a:avLst/>
          </a:prstGeom>
          <a:noFill/>
        </p:spPr>
        <p:txBody>
          <a:bodyPr wrap="square">
            <a:spAutoFit/>
          </a:bodyPr>
          <a:lstStyle/>
          <a:p>
            <a:pPr>
              <a:spcBef>
                <a:spcPts val="400"/>
              </a:spcBef>
              <a:spcAft>
                <a:spcPts val="400"/>
              </a:spcAft>
            </a:pPr>
            <a:r>
              <a:rPr lang="en-GB" sz="1200" spc="-10" dirty="0">
                <a:effectLst/>
                <a:latin typeface="Times New Roman" panose="02020603050405020304" pitchFamily="18" charset="0"/>
                <a:ea typeface="Times New Roman" panose="02020603050405020304" pitchFamily="18" charset="0"/>
                <a:cs typeface="Times New Roman" panose="02020603050405020304" pitchFamily="18" charset="0"/>
              </a:rPr>
              <a:t>Note: Excluding taxes on resources.</a:t>
            </a:r>
            <a:endParaRPr lang="da-DK" sz="1200" spc="-1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spcBef>
                <a:spcPts val="200"/>
              </a:spcBef>
              <a:spcAft>
                <a:spcPts val="1450"/>
              </a:spcAft>
            </a:pPr>
            <a:r>
              <a:rPr lang="en-GB" sz="1200" spc="-10" dirty="0">
                <a:effectLst/>
                <a:latin typeface="Times New Roman" panose="02020603050405020304" pitchFamily="18" charset="0"/>
                <a:ea typeface="Times New Roman" panose="02020603050405020304" pitchFamily="18" charset="0"/>
                <a:cs typeface="Times New Roman" panose="02020603050405020304" pitchFamily="18" charset="0"/>
              </a:rPr>
              <a:t>Source: www.statistikbanken.dk/MREG21, MRS1.</a:t>
            </a:r>
            <a:endParaRPr lang="da-DK" sz="1200" spc="-1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kstfelt 6">
            <a:extLst>
              <a:ext uri="{FF2B5EF4-FFF2-40B4-BE49-F238E27FC236}">
                <a16:creationId xmlns:a16="http://schemas.microsoft.com/office/drawing/2014/main" id="{1B96314F-C30C-437E-9F48-F58FA6F441A1}"/>
              </a:ext>
            </a:extLst>
          </p:cNvPr>
          <p:cNvSpPr txBox="1"/>
          <p:nvPr/>
        </p:nvSpPr>
        <p:spPr>
          <a:xfrm>
            <a:off x="3313476" y="1913874"/>
            <a:ext cx="6093822" cy="233397"/>
          </a:xfrm>
          <a:prstGeom prst="rect">
            <a:avLst/>
          </a:prstGeom>
          <a:noFill/>
        </p:spPr>
        <p:txBody>
          <a:bodyPr wrap="square">
            <a:spAutoFit/>
          </a:bodyPr>
          <a:lstStyle/>
          <a:p>
            <a:pPr algn="just">
              <a:lnSpc>
                <a:spcPts val="1100"/>
              </a:lnSpc>
              <a:spcAft>
                <a:spcPts val="600"/>
              </a:spcAft>
              <a:tabLst>
                <a:tab pos="161925" algn="l"/>
              </a:tabLst>
            </a:pPr>
            <a:r>
              <a:rPr lang="en-GB" sz="1000" spc="-10" dirty="0">
                <a:effectLst/>
                <a:latin typeface="Times New Roman" panose="02020603050405020304" pitchFamily="18" charset="0"/>
                <a:ea typeface="Times New Roman" panose="02020603050405020304" pitchFamily="18" charset="0"/>
                <a:cs typeface="Times New Roman" panose="02020603050405020304" pitchFamily="18" charset="0"/>
              </a:rPr>
              <a:t>Table 9.2: Energy and environmental taxes in Denmark, 2005, 2014, 2019 (billion DKK)</a:t>
            </a:r>
            <a:endParaRPr lang="da-DK" sz="1000" spc="-1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Titel 1">
            <a:extLst>
              <a:ext uri="{FF2B5EF4-FFF2-40B4-BE49-F238E27FC236}">
                <a16:creationId xmlns:a16="http://schemas.microsoft.com/office/drawing/2014/main" id="{B949C79B-4675-4AA2-B3D0-941F2369CFCC}"/>
              </a:ext>
            </a:extLst>
          </p:cNvPr>
          <p:cNvSpPr txBox="1">
            <a:spLocks/>
          </p:cNvSpPr>
          <p:nvPr/>
        </p:nvSpPr>
        <p:spPr>
          <a:xfrm>
            <a:off x="414455" y="246043"/>
            <a:ext cx="1808216" cy="89138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sz="2000" b="1" dirty="0" err="1">
                <a:latin typeface="Times New Roman" panose="02020603050405020304" pitchFamily="18" charset="0"/>
                <a:cs typeface="Times New Roman" panose="02020603050405020304" pitchFamily="18" charset="0"/>
              </a:rPr>
              <a:t>Table</a:t>
            </a:r>
            <a:r>
              <a:rPr lang="da-DK" sz="2000" b="1" dirty="0">
                <a:latin typeface="Times New Roman" panose="02020603050405020304" pitchFamily="18" charset="0"/>
                <a:cs typeface="Times New Roman" panose="02020603050405020304" pitchFamily="18" charset="0"/>
              </a:rPr>
              <a:t> 9.2</a:t>
            </a:r>
          </a:p>
        </p:txBody>
      </p:sp>
    </p:spTree>
    <p:extLst>
      <p:ext uri="{BB962C8B-B14F-4D97-AF65-F5344CB8AC3E}">
        <p14:creationId xmlns:p14="http://schemas.microsoft.com/office/powerpoint/2010/main" val="287704829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 2">
            <a:extLst>
              <a:ext uri="{FF2B5EF4-FFF2-40B4-BE49-F238E27FC236}">
                <a16:creationId xmlns:a16="http://schemas.microsoft.com/office/drawing/2014/main" id="{4F597905-29D4-4D01-9730-8EB686AAEEB3}"/>
              </a:ext>
            </a:extLst>
          </p:cNvPr>
          <p:cNvGraphicFramePr>
            <a:graphicFrameLocks noGrp="1"/>
          </p:cNvGraphicFramePr>
          <p:nvPr>
            <p:extLst>
              <p:ext uri="{D42A27DB-BD31-4B8C-83A1-F6EECF244321}">
                <p14:modId xmlns:p14="http://schemas.microsoft.com/office/powerpoint/2010/main" val="594615040"/>
              </p:ext>
            </p:extLst>
          </p:nvPr>
        </p:nvGraphicFramePr>
        <p:xfrm>
          <a:off x="3574732" y="1948836"/>
          <a:ext cx="5229633" cy="1839392"/>
        </p:xfrm>
        <a:graphic>
          <a:graphicData uri="http://schemas.openxmlformats.org/drawingml/2006/table">
            <a:tbl>
              <a:tblPr firstRow="1" firstCol="1" bandRow="1"/>
              <a:tblGrid>
                <a:gridCol w="1207548">
                  <a:extLst>
                    <a:ext uri="{9D8B030D-6E8A-4147-A177-3AD203B41FA5}">
                      <a16:colId xmlns:a16="http://schemas.microsoft.com/office/drawing/2014/main" val="2273537440"/>
                    </a:ext>
                  </a:extLst>
                </a:gridCol>
                <a:gridCol w="1005344">
                  <a:extLst>
                    <a:ext uri="{9D8B030D-6E8A-4147-A177-3AD203B41FA5}">
                      <a16:colId xmlns:a16="http://schemas.microsoft.com/office/drawing/2014/main" val="1597120700"/>
                    </a:ext>
                  </a:extLst>
                </a:gridCol>
                <a:gridCol w="1005344">
                  <a:extLst>
                    <a:ext uri="{9D8B030D-6E8A-4147-A177-3AD203B41FA5}">
                      <a16:colId xmlns:a16="http://schemas.microsoft.com/office/drawing/2014/main" val="683291629"/>
                    </a:ext>
                  </a:extLst>
                </a:gridCol>
                <a:gridCol w="1005344">
                  <a:extLst>
                    <a:ext uri="{9D8B030D-6E8A-4147-A177-3AD203B41FA5}">
                      <a16:colId xmlns:a16="http://schemas.microsoft.com/office/drawing/2014/main" val="3513251597"/>
                    </a:ext>
                  </a:extLst>
                </a:gridCol>
                <a:gridCol w="1006053">
                  <a:extLst>
                    <a:ext uri="{9D8B030D-6E8A-4147-A177-3AD203B41FA5}">
                      <a16:colId xmlns:a16="http://schemas.microsoft.com/office/drawing/2014/main" val="1377862881"/>
                    </a:ext>
                  </a:extLst>
                </a:gridCol>
              </a:tblGrid>
              <a:tr h="257569">
                <a:tc>
                  <a:txBody>
                    <a:bodyPr/>
                    <a:lstStyle/>
                    <a:p>
                      <a:pPr algn="just">
                        <a:lnSpc>
                          <a:spcPts val="1275"/>
                        </a:lnSpc>
                        <a:tabLst>
                          <a:tab pos="161925" algn="l"/>
                          <a:tab pos="234315" algn="l"/>
                          <a:tab pos="306070" algn="l"/>
                          <a:tab pos="234315" algn="l"/>
                          <a:tab pos="306070" algn="l"/>
                        </a:tabLst>
                      </a:pPr>
                      <a:r>
                        <a:rPr lang="en-GB" sz="900" spc="-10">
                          <a:effectLst/>
                          <a:latin typeface="FrankfurtGothic"/>
                          <a:ea typeface="Times New Roman" panose="02020603050405020304" pitchFamily="18" charset="0"/>
                          <a:cs typeface="Times New Roman" panose="02020603050405020304" pitchFamily="18" charset="0"/>
                        </a:rPr>
                        <a:t> </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a:noFill/>
                    </a:lnR>
                    <a:lnT w="12700" cap="flat" cmpd="sng" algn="ctr">
                      <a:solidFill>
                        <a:srgbClr val="7F9C90"/>
                      </a:solidFill>
                      <a:prstDash val="solid"/>
                      <a:round/>
                      <a:headEnd type="none" w="med" len="med"/>
                      <a:tailEnd type="none" w="med" len="med"/>
                    </a:lnT>
                    <a:lnB>
                      <a:noFill/>
                    </a:lnB>
                  </a:tcPr>
                </a:tc>
                <a:tc gridSpan="2">
                  <a:txBody>
                    <a:bodyPr/>
                    <a:lstStyle/>
                    <a:p>
                      <a:pPr algn="ctr">
                        <a:lnSpc>
                          <a:spcPts val="1275"/>
                        </a:lnSpc>
                        <a:tabLst>
                          <a:tab pos="161925" algn="l"/>
                          <a:tab pos="234315" algn="l"/>
                          <a:tab pos="306070" algn="l"/>
                          <a:tab pos="234315" algn="l"/>
                          <a:tab pos="306070" algn="l"/>
                        </a:tabLst>
                      </a:pPr>
                      <a:r>
                        <a:rPr lang="en-GB" sz="900" spc="-10">
                          <a:effectLst/>
                          <a:latin typeface="FrankfurtGothic"/>
                          <a:ea typeface="Times New Roman" panose="02020603050405020304" pitchFamily="18" charset="0"/>
                          <a:cs typeface="Times New Roman" panose="02020603050405020304" pitchFamily="18" charset="0"/>
                        </a:rPr>
                        <a:t>TFC per capita</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a:noFill/>
                    </a:lnR>
                    <a:lnT w="12700" cap="flat" cmpd="sng" algn="ctr">
                      <a:solidFill>
                        <a:srgbClr val="7F9C90"/>
                      </a:solidFill>
                      <a:prstDash val="solid"/>
                      <a:round/>
                      <a:headEnd type="none" w="med" len="med"/>
                      <a:tailEnd type="none" w="med" len="med"/>
                    </a:lnT>
                    <a:lnB>
                      <a:noFill/>
                    </a:lnB>
                  </a:tcPr>
                </a:tc>
                <a:tc hMerge="1">
                  <a:txBody>
                    <a:bodyPr/>
                    <a:lstStyle/>
                    <a:p>
                      <a:endParaRPr lang="da-DK"/>
                    </a:p>
                  </a:txBody>
                  <a:tcPr/>
                </a:tc>
                <a:tc gridSpan="2">
                  <a:txBody>
                    <a:bodyPr/>
                    <a:lstStyle/>
                    <a:p>
                      <a:pPr algn="ctr">
                        <a:lnSpc>
                          <a:spcPts val="1275"/>
                        </a:lnSpc>
                        <a:tabLst>
                          <a:tab pos="161925" algn="l"/>
                          <a:tab pos="234315" algn="l"/>
                          <a:tab pos="306070" algn="l"/>
                          <a:tab pos="234315" algn="l"/>
                          <a:tab pos="306070" algn="l"/>
                        </a:tabLst>
                      </a:pPr>
                      <a:r>
                        <a:rPr lang="en-GB" sz="900" spc="-10">
                          <a:effectLst/>
                          <a:latin typeface="FrankfurtGothic"/>
                          <a:ea typeface="Times New Roman" panose="02020603050405020304" pitchFamily="18" charset="0"/>
                          <a:cs typeface="Times New Roman" panose="02020603050405020304" pitchFamily="18" charset="0"/>
                        </a:rPr>
                        <a:t>Energy intensity</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a:noFill/>
                    </a:lnR>
                    <a:lnT w="12700" cap="flat" cmpd="sng" algn="ctr">
                      <a:solidFill>
                        <a:srgbClr val="7F9C90"/>
                      </a:solidFill>
                      <a:prstDash val="solid"/>
                      <a:round/>
                      <a:headEnd type="none" w="med" len="med"/>
                      <a:tailEnd type="none" w="med" len="med"/>
                    </a:lnT>
                    <a:lnB>
                      <a:noFill/>
                    </a:lnB>
                  </a:tcPr>
                </a:tc>
                <a:tc hMerge="1">
                  <a:txBody>
                    <a:bodyPr/>
                    <a:lstStyle/>
                    <a:p>
                      <a:endParaRPr lang="da-DK"/>
                    </a:p>
                  </a:txBody>
                  <a:tcPr/>
                </a:tc>
                <a:extLst>
                  <a:ext uri="{0D108BD9-81ED-4DB2-BD59-A6C34878D82A}">
                    <a16:rowId xmlns:a16="http://schemas.microsoft.com/office/drawing/2014/main" val="3898237879"/>
                  </a:ext>
                </a:extLst>
              </a:tr>
              <a:tr h="257569">
                <a:tc>
                  <a:txBody>
                    <a:bodyPr/>
                    <a:lstStyle/>
                    <a:p>
                      <a:pPr algn="just">
                        <a:lnSpc>
                          <a:spcPts val="1275"/>
                        </a:lnSpc>
                        <a:tabLst>
                          <a:tab pos="161925" algn="l"/>
                          <a:tab pos="234315" algn="l"/>
                          <a:tab pos="306070" algn="l"/>
                          <a:tab pos="234315" algn="l"/>
                          <a:tab pos="306070" algn="l"/>
                        </a:tabLst>
                      </a:pPr>
                      <a:r>
                        <a:rPr lang="en-GB" sz="900" spc="-10">
                          <a:effectLst/>
                          <a:latin typeface="FrankfurtGothic"/>
                          <a:ea typeface="Times New Roman" panose="02020603050405020304" pitchFamily="18" charset="0"/>
                          <a:cs typeface="Times New Roman" panose="02020603050405020304" pitchFamily="18" charset="0"/>
                        </a:rPr>
                        <a:t> </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a:noFill/>
                    </a:lnR>
                    <a:lnT>
                      <a:noFill/>
                    </a:lnT>
                    <a:lnB w="12700" cap="flat" cmpd="sng" algn="ctr">
                      <a:solidFill>
                        <a:srgbClr val="7F9C90"/>
                      </a:solidFill>
                      <a:prstDash val="solid"/>
                      <a:round/>
                      <a:headEnd type="none" w="med" len="med"/>
                      <a:tailEnd type="none" w="med" len="med"/>
                    </a:lnB>
                  </a:tcPr>
                </a:tc>
                <a:tc>
                  <a:txBody>
                    <a:bodyPr/>
                    <a:lstStyle/>
                    <a:p>
                      <a:pPr algn="ctr">
                        <a:lnSpc>
                          <a:spcPts val="1275"/>
                        </a:lnSpc>
                        <a:tabLst>
                          <a:tab pos="161925" algn="l"/>
                          <a:tab pos="234315" algn="l"/>
                          <a:tab pos="306070" algn="l"/>
                          <a:tab pos="234315" algn="l"/>
                          <a:tab pos="306070" algn="l"/>
                        </a:tabLst>
                      </a:pPr>
                      <a:r>
                        <a:rPr lang="en-GB" sz="900" spc="-10">
                          <a:effectLst/>
                          <a:latin typeface="FrankfurtGothic"/>
                          <a:ea typeface="Times New Roman" panose="02020603050405020304" pitchFamily="18" charset="0"/>
                          <a:cs typeface="Times New Roman" panose="02020603050405020304" pitchFamily="18" charset="0"/>
                        </a:rPr>
                        <a:t>1990</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a:noFill/>
                    </a:lnR>
                    <a:lnT>
                      <a:noFill/>
                    </a:lnT>
                    <a:lnB w="12700" cap="flat" cmpd="sng" algn="ctr">
                      <a:solidFill>
                        <a:srgbClr val="7F9C90"/>
                      </a:solidFill>
                      <a:prstDash val="solid"/>
                      <a:round/>
                      <a:headEnd type="none" w="med" len="med"/>
                      <a:tailEnd type="none" w="med" len="med"/>
                    </a:lnB>
                  </a:tcPr>
                </a:tc>
                <a:tc>
                  <a:txBody>
                    <a:bodyPr/>
                    <a:lstStyle/>
                    <a:p>
                      <a:pPr algn="ctr">
                        <a:lnSpc>
                          <a:spcPts val="1275"/>
                        </a:lnSpc>
                        <a:tabLst>
                          <a:tab pos="161925" algn="l"/>
                          <a:tab pos="234315" algn="l"/>
                          <a:tab pos="306070" algn="l"/>
                          <a:tab pos="234315" algn="l"/>
                          <a:tab pos="306070" algn="l"/>
                        </a:tabLst>
                      </a:pPr>
                      <a:r>
                        <a:rPr lang="en-GB" sz="900" spc="-10">
                          <a:effectLst/>
                          <a:latin typeface="FrankfurtGothic"/>
                          <a:ea typeface="Times New Roman" panose="02020603050405020304" pitchFamily="18" charset="0"/>
                          <a:cs typeface="Times New Roman" panose="02020603050405020304" pitchFamily="18" charset="0"/>
                        </a:rPr>
                        <a:t>2018</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a:noFill/>
                    </a:lnR>
                    <a:lnT>
                      <a:noFill/>
                    </a:lnT>
                    <a:lnB w="12700" cap="flat" cmpd="sng" algn="ctr">
                      <a:solidFill>
                        <a:srgbClr val="7F9C90"/>
                      </a:solidFill>
                      <a:prstDash val="solid"/>
                      <a:round/>
                      <a:headEnd type="none" w="med" len="med"/>
                      <a:tailEnd type="none" w="med" len="med"/>
                    </a:lnB>
                  </a:tcPr>
                </a:tc>
                <a:tc>
                  <a:txBody>
                    <a:bodyPr/>
                    <a:lstStyle/>
                    <a:p>
                      <a:pPr algn="ctr">
                        <a:lnSpc>
                          <a:spcPts val="1275"/>
                        </a:lnSpc>
                        <a:tabLst>
                          <a:tab pos="161925" algn="l"/>
                          <a:tab pos="234315" algn="l"/>
                          <a:tab pos="306070" algn="l"/>
                          <a:tab pos="234315" algn="l"/>
                          <a:tab pos="306070" algn="l"/>
                        </a:tabLst>
                      </a:pPr>
                      <a:r>
                        <a:rPr lang="en-GB" sz="900" spc="-10">
                          <a:effectLst/>
                          <a:latin typeface="FrankfurtGothic"/>
                          <a:ea typeface="Times New Roman" panose="02020603050405020304" pitchFamily="18" charset="0"/>
                          <a:cs typeface="Times New Roman" panose="02020603050405020304" pitchFamily="18" charset="0"/>
                        </a:rPr>
                        <a:t>1990</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a:noFill/>
                    </a:lnR>
                    <a:lnT>
                      <a:noFill/>
                    </a:lnT>
                    <a:lnB w="12700" cap="flat" cmpd="sng" algn="ctr">
                      <a:solidFill>
                        <a:srgbClr val="7F9C90"/>
                      </a:solidFill>
                      <a:prstDash val="solid"/>
                      <a:round/>
                      <a:headEnd type="none" w="med" len="med"/>
                      <a:tailEnd type="none" w="med" len="med"/>
                    </a:lnB>
                  </a:tcPr>
                </a:tc>
                <a:tc>
                  <a:txBody>
                    <a:bodyPr/>
                    <a:lstStyle/>
                    <a:p>
                      <a:pPr algn="ctr">
                        <a:lnSpc>
                          <a:spcPts val="1275"/>
                        </a:lnSpc>
                        <a:tabLst>
                          <a:tab pos="161925" algn="l"/>
                          <a:tab pos="234315" algn="l"/>
                          <a:tab pos="306070" algn="l"/>
                          <a:tab pos="234315" algn="l"/>
                          <a:tab pos="306070" algn="l"/>
                        </a:tabLst>
                      </a:pPr>
                      <a:r>
                        <a:rPr lang="en-GB" sz="900" spc="-10">
                          <a:effectLst/>
                          <a:latin typeface="FrankfurtGothic"/>
                          <a:ea typeface="Times New Roman" panose="02020603050405020304" pitchFamily="18" charset="0"/>
                          <a:cs typeface="Times New Roman" panose="02020603050405020304" pitchFamily="18" charset="0"/>
                        </a:rPr>
                        <a:t>2018</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a:noFill/>
                    </a:lnR>
                    <a:lnT>
                      <a:noFill/>
                    </a:lnT>
                    <a:lnB w="12700" cap="flat" cmpd="sng" algn="ctr">
                      <a:solidFill>
                        <a:srgbClr val="7F9C90"/>
                      </a:solidFill>
                      <a:prstDash val="solid"/>
                      <a:round/>
                      <a:headEnd type="none" w="med" len="med"/>
                      <a:tailEnd type="none" w="med" len="med"/>
                    </a:lnB>
                  </a:tcPr>
                </a:tc>
                <a:extLst>
                  <a:ext uri="{0D108BD9-81ED-4DB2-BD59-A6C34878D82A}">
                    <a16:rowId xmlns:a16="http://schemas.microsoft.com/office/drawing/2014/main" val="885203085"/>
                  </a:ext>
                </a:extLst>
              </a:tr>
              <a:tr h="220709">
                <a:tc>
                  <a:txBody>
                    <a:bodyPr/>
                    <a:lstStyle/>
                    <a:p>
                      <a:pPr algn="just">
                        <a:lnSpc>
                          <a:spcPts val="1275"/>
                        </a:lnSpc>
                        <a:tabLst>
                          <a:tab pos="161925" algn="l"/>
                          <a:tab pos="234315" algn="l"/>
                          <a:tab pos="306070" algn="l"/>
                          <a:tab pos="234315" algn="l"/>
                          <a:tab pos="306070" algn="l"/>
                        </a:tabLst>
                      </a:pPr>
                      <a:r>
                        <a:rPr lang="en-GB" sz="900" spc="-10">
                          <a:effectLst/>
                          <a:latin typeface="FrankfurtGothic"/>
                          <a:ea typeface="Times New Roman" panose="02020603050405020304" pitchFamily="18" charset="0"/>
                          <a:cs typeface="Times New Roman" panose="02020603050405020304" pitchFamily="18" charset="0"/>
                        </a:rPr>
                        <a:t>Denmark</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a:noFill/>
                    </a:lnR>
                    <a:lnT w="12700" cap="flat" cmpd="sng" algn="ctr">
                      <a:solidFill>
                        <a:srgbClr val="7F9C90"/>
                      </a:solidFill>
                      <a:prstDash val="solid"/>
                      <a:round/>
                      <a:headEnd type="none" w="med" len="med"/>
                      <a:tailEnd type="none" w="med" len="med"/>
                    </a:lnT>
                    <a:lnB>
                      <a:noFill/>
                    </a:lnB>
                  </a:tcPr>
                </a:tc>
                <a:tc>
                  <a:txBody>
                    <a:bodyPr/>
                    <a:lstStyle/>
                    <a:p>
                      <a:pPr algn="ctr">
                        <a:lnSpc>
                          <a:spcPts val="1275"/>
                        </a:lnSpc>
                        <a:tabLst>
                          <a:tab pos="161925" algn="l"/>
                          <a:tab pos="234315" algn="l"/>
                          <a:tab pos="306070" algn="l"/>
                          <a:tab pos="590550" algn="dec"/>
                        </a:tabLst>
                      </a:pPr>
                      <a:r>
                        <a:rPr lang="en-GB" sz="900" spc="-10" dirty="0">
                          <a:effectLst/>
                          <a:latin typeface="FrankfurtGothic"/>
                          <a:ea typeface="Times New Roman" panose="02020603050405020304" pitchFamily="18" charset="0"/>
                          <a:cs typeface="Times New Roman" panose="02020603050405020304" pitchFamily="18" charset="0"/>
                        </a:rPr>
                        <a:t>2.56</a:t>
                      </a:r>
                      <a:endParaRPr lang="da-DK" sz="900" spc="-10" dirty="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a:noFill/>
                    </a:lnR>
                    <a:lnT w="12700" cap="flat" cmpd="sng" algn="ctr">
                      <a:solidFill>
                        <a:srgbClr val="7F9C90"/>
                      </a:solidFill>
                      <a:prstDash val="solid"/>
                      <a:round/>
                      <a:headEnd type="none" w="med" len="med"/>
                      <a:tailEnd type="none" w="med" len="med"/>
                    </a:lnT>
                    <a:lnB>
                      <a:noFill/>
                    </a:lnB>
                  </a:tcPr>
                </a:tc>
                <a:tc>
                  <a:txBody>
                    <a:bodyPr/>
                    <a:lstStyle/>
                    <a:p>
                      <a:pPr algn="ctr">
                        <a:lnSpc>
                          <a:spcPts val="1275"/>
                        </a:lnSpc>
                        <a:tabLst>
                          <a:tab pos="161925" algn="l"/>
                          <a:tab pos="234315" algn="l"/>
                          <a:tab pos="306070" algn="l"/>
                          <a:tab pos="590550" algn="dec"/>
                        </a:tabLst>
                      </a:pPr>
                      <a:r>
                        <a:rPr lang="en-GB" sz="900" spc="-10">
                          <a:effectLst/>
                          <a:latin typeface="FrankfurtGothic"/>
                          <a:ea typeface="Times New Roman" panose="02020603050405020304" pitchFamily="18" charset="0"/>
                          <a:cs typeface="Times New Roman" panose="02020603050405020304" pitchFamily="18" charset="0"/>
                        </a:rPr>
                        <a:t>2.43</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a:noFill/>
                    </a:lnR>
                    <a:lnT w="12700" cap="flat" cmpd="sng" algn="ctr">
                      <a:solidFill>
                        <a:srgbClr val="7F9C90"/>
                      </a:solidFill>
                      <a:prstDash val="solid"/>
                      <a:round/>
                      <a:headEnd type="none" w="med" len="med"/>
                      <a:tailEnd type="none" w="med" len="med"/>
                    </a:lnT>
                    <a:lnB>
                      <a:noFill/>
                    </a:lnB>
                  </a:tcPr>
                </a:tc>
                <a:tc>
                  <a:txBody>
                    <a:bodyPr/>
                    <a:lstStyle/>
                    <a:p>
                      <a:pPr algn="ctr">
                        <a:lnSpc>
                          <a:spcPts val="1275"/>
                        </a:lnSpc>
                        <a:tabLst>
                          <a:tab pos="161925" algn="l"/>
                          <a:tab pos="234315" algn="l"/>
                          <a:tab pos="306070" algn="l"/>
                          <a:tab pos="590550" algn="dec"/>
                        </a:tabLst>
                      </a:pPr>
                      <a:r>
                        <a:rPr lang="en-GB" sz="900" spc="-10">
                          <a:effectLst/>
                          <a:latin typeface="FrankfurtGothic"/>
                          <a:ea typeface="Times New Roman" panose="02020603050405020304" pitchFamily="18" charset="0"/>
                          <a:cs typeface="Times New Roman" panose="02020603050405020304" pitchFamily="18" charset="0"/>
                        </a:rPr>
                        <a:t>0.071</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a:noFill/>
                    </a:lnR>
                    <a:lnT w="12700" cap="flat" cmpd="sng" algn="ctr">
                      <a:solidFill>
                        <a:srgbClr val="7F9C90"/>
                      </a:solidFill>
                      <a:prstDash val="solid"/>
                      <a:round/>
                      <a:headEnd type="none" w="med" len="med"/>
                      <a:tailEnd type="none" w="med" len="med"/>
                    </a:lnT>
                    <a:lnB>
                      <a:noFill/>
                    </a:lnB>
                  </a:tcPr>
                </a:tc>
                <a:tc>
                  <a:txBody>
                    <a:bodyPr/>
                    <a:lstStyle/>
                    <a:p>
                      <a:pPr algn="ctr">
                        <a:lnSpc>
                          <a:spcPts val="1275"/>
                        </a:lnSpc>
                        <a:tabLst>
                          <a:tab pos="161925" algn="l"/>
                          <a:tab pos="234315" algn="l"/>
                          <a:tab pos="306070" algn="l"/>
                          <a:tab pos="590550" algn="dec"/>
                        </a:tabLst>
                      </a:pPr>
                      <a:r>
                        <a:rPr lang="en-GB" sz="900" spc="-10">
                          <a:effectLst/>
                          <a:latin typeface="FrankfurtGothic"/>
                          <a:ea typeface="Times New Roman" panose="02020603050405020304" pitchFamily="18" charset="0"/>
                          <a:cs typeface="Times New Roman" panose="02020603050405020304" pitchFamily="18" charset="0"/>
                        </a:rPr>
                        <a:t>0.047</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a:noFill/>
                    </a:lnR>
                    <a:lnT w="12700" cap="flat" cmpd="sng" algn="ctr">
                      <a:solidFill>
                        <a:srgbClr val="7F9C90"/>
                      </a:solidFill>
                      <a:prstDash val="solid"/>
                      <a:round/>
                      <a:headEnd type="none" w="med" len="med"/>
                      <a:tailEnd type="none" w="med" len="med"/>
                    </a:lnT>
                    <a:lnB>
                      <a:noFill/>
                    </a:lnB>
                  </a:tcPr>
                </a:tc>
                <a:extLst>
                  <a:ext uri="{0D108BD9-81ED-4DB2-BD59-A6C34878D82A}">
                    <a16:rowId xmlns:a16="http://schemas.microsoft.com/office/drawing/2014/main" val="165680870"/>
                  </a:ext>
                </a:extLst>
              </a:tr>
              <a:tr h="220709">
                <a:tc>
                  <a:txBody>
                    <a:bodyPr/>
                    <a:lstStyle/>
                    <a:p>
                      <a:pPr algn="just">
                        <a:lnSpc>
                          <a:spcPts val="1275"/>
                        </a:lnSpc>
                        <a:tabLst>
                          <a:tab pos="161925" algn="l"/>
                          <a:tab pos="234315" algn="l"/>
                          <a:tab pos="306070" algn="l"/>
                          <a:tab pos="234315" algn="l"/>
                          <a:tab pos="306070" algn="l"/>
                        </a:tabLst>
                      </a:pPr>
                      <a:r>
                        <a:rPr lang="en-GB" sz="900" spc="-10">
                          <a:effectLst/>
                          <a:latin typeface="FrankfurtGothic"/>
                          <a:ea typeface="Times New Roman" panose="02020603050405020304" pitchFamily="18" charset="0"/>
                          <a:cs typeface="Times New Roman" panose="02020603050405020304" pitchFamily="18" charset="0"/>
                        </a:rPr>
                        <a:t>Japan</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a:noFill/>
                    </a:lnR>
                    <a:lnT>
                      <a:noFill/>
                    </a:lnT>
                    <a:lnB>
                      <a:noFill/>
                    </a:lnB>
                  </a:tcPr>
                </a:tc>
                <a:tc>
                  <a:txBody>
                    <a:bodyPr/>
                    <a:lstStyle/>
                    <a:p>
                      <a:pPr algn="ctr">
                        <a:lnSpc>
                          <a:spcPts val="1275"/>
                        </a:lnSpc>
                        <a:tabLst>
                          <a:tab pos="161925" algn="l"/>
                          <a:tab pos="234315" algn="l"/>
                          <a:tab pos="306070" algn="l"/>
                          <a:tab pos="590550" algn="dec"/>
                        </a:tabLst>
                      </a:pPr>
                      <a:r>
                        <a:rPr lang="en-GB" sz="900" spc="-10" dirty="0">
                          <a:effectLst/>
                          <a:latin typeface="FrankfurtGothic"/>
                          <a:ea typeface="Times New Roman" panose="02020603050405020304" pitchFamily="18" charset="0"/>
                          <a:cs typeface="Times New Roman" panose="02020603050405020304" pitchFamily="18" charset="0"/>
                        </a:rPr>
                        <a:t>2.37</a:t>
                      </a:r>
                      <a:endParaRPr lang="da-DK" sz="900" spc="-10" dirty="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a:noFill/>
                    </a:lnR>
                    <a:lnT>
                      <a:noFill/>
                    </a:lnT>
                    <a:lnB>
                      <a:noFill/>
                    </a:lnB>
                  </a:tcPr>
                </a:tc>
                <a:tc>
                  <a:txBody>
                    <a:bodyPr/>
                    <a:lstStyle/>
                    <a:p>
                      <a:pPr algn="ctr">
                        <a:lnSpc>
                          <a:spcPts val="1275"/>
                        </a:lnSpc>
                        <a:tabLst>
                          <a:tab pos="161925" algn="l"/>
                          <a:tab pos="234315" algn="l"/>
                          <a:tab pos="306070" algn="l"/>
                          <a:tab pos="590550" algn="dec"/>
                        </a:tabLst>
                      </a:pPr>
                      <a:r>
                        <a:rPr lang="en-GB" sz="900" spc="-10">
                          <a:effectLst/>
                          <a:latin typeface="FrankfurtGothic"/>
                          <a:ea typeface="Times New Roman" panose="02020603050405020304" pitchFamily="18" charset="0"/>
                          <a:cs typeface="Times New Roman" panose="02020603050405020304" pitchFamily="18" charset="0"/>
                        </a:rPr>
                        <a:t>2.24</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a:noFill/>
                    </a:lnR>
                    <a:lnT>
                      <a:noFill/>
                    </a:lnT>
                    <a:lnB>
                      <a:noFill/>
                    </a:lnB>
                  </a:tcPr>
                </a:tc>
                <a:tc>
                  <a:txBody>
                    <a:bodyPr/>
                    <a:lstStyle/>
                    <a:p>
                      <a:pPr algn="ctr">
                        <a:lnSpc>
                          <a:spcPts val="1275"/>
                        </a:lnSpc>
                        <a:tabLst>
                          <a:tab pos="161925" algn="l"/>
                          <a:tab pos="234315" algn="l"/>
                          <a:tab pos="306070" algn="l"/>
                          <a:tab pos="590550" algn="dec"/>
                        </a:tabLst>
                      </a:pPr>
                      <a:r>
                        <a:rPr lang="en-GB" sz="900" spc="-10">
                          <a:effectLst/>
                          <a:latin typeface="FrankfurtGothic"/>
                          <a:ea typeface="Times New Roman" panose="02020603050405020304" pitchFamily="18" charset="0"/>
                          <a:cs typeface="Times New Roman" panose="02020603050405020304" pitchFamily="18" charset="0"/>
                        </a:rPr>
                        <a:t>0.072</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a:noFill/>
                    </a:lnR>
                    <a:lnT>
                      <a:noFill/>
                    </a:lnT>
                    <a:lnB>
                      <a:noFill/>
                    </a:lnB>
                  </a:tcPr>
                </a:tc>
                <a:tc>
                  <a:txBody>
                    <a:bodyPr/>
                    <a:lstStyle/>
                    <a:p>
                      <a:pPr algn="ctr">
                        <a:lnSpc>
                          <a:spcPts val="1275"/>
                        </a:lnSpc>
                        <a:tabLst>
                          <a:tab pos="161925" algn="l"/>
                          <a:tab pos="234315" algn="l"/>
                          <a:tab pos="306070" algn="l"/>
                          <a:tab pos="590550" algn="dec"/>
                        </a:tabLst>
                      </a:pPr>
                      <a:r>
                        <a:rPr lang="en-GB" sz="900" spc="-10">
                          <a:effectLst/>
                          <a:latin typeface="FrankfurtGothic"/>
                          <a:ea typeface="Times New Roman" panose="02020603050405020304" pitchFamily="18" charset="0"/>
                          <a:cs typeface="Times New Roman" panose="02020603050405020304" pitchFamily="18" charset="0"/>
                        </a:rPr>
                        <a:t>0.053</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a:noFill/>
                    </a:lnR>
                    <a:lnT>
                      <a:noFill/>
                    </a:lnT>
                    <a:lnB>
                      <a:noFill/>
                    </a:lnB>
                  </a:tcPr>
                </a:tc>
                <a:extLst>
                  <a:ext uri="{0D108BD9-81ED-4DB2-BD59-A6C34878D82A}">
                    <a16:rowId xmlns:a16="http://schemas.microsoft.com/office/drawing/2014/main" val="2959861748"/>
                  </a:ext>
                </a:extLst>
              </a:tr>
              <a:tr h="220709">
                <a:tc>
                  <a:txBody>
                    <a:bodyPr/>
                    <a:lstStyle/>
                    <a:p>
                      <a:pPr algn="just">
                        <a:lnSpc>
                          <a:spcPts val="1275"/>
                        </a:lnSpc>
                        <a:tabLst>
                          <a:tab pos="161925" algn="l"/>
                          <a:tab pos="234315" algn="l"/>
                          <a:tab pos="306070" algn="l"/>
                          <a:tab pos="234315" algn="l"/>
                          <a:tab pos="306070" algn="l"/>
                        </a:tabLst>
                      </a:pPr>
                      <a:r>
                        <a:rPr lang="en-GB" sz="900" spc="-10">
                          <a:effectLst/>
                          <a:latin typeface="FrankfurtGothic"/>
                          <a:ea typeface="Times New Roman" panose="02020603050405020304" pitchFamily="18" charset="0"/>
                          <a:cs typeface="Times New Roman" panose="02020603050405020304" pitchFamily="18" charset="0"/>
                        </a:rPr>
                        <a:t>United States</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a:noFill/>
                    </a:lnR>
                    <a:lnT>
                      <a:noFill/>
                    </a:lnT>
                    <a:lnB>
                      <a:noFill/>
                    </a:lnB>
                  </a:tcPr>
                </a:tc>
                <a:tc>
                  <a:txBody>
                    <a:bodyPr/>
                    <a:lstStyle/>
                    <a:p>
                      <a:pPr algn="ctr">
                        <a:lnSpc>
                          <a:spcPts val="1275"/>
                        </a:lnSpc>
                        <a:tabLst>
                          <a:tab pos="161925" algn="l"/>
                          <a:tab pos="234315" algn="l"/>
                          <a:tab pos="306070" algn="l"/>
                          <a:tab pos="590550" algn="dec"/>
                        </a:tabLst>
                      </a:pPr>
                      <a:r>
                        <a:rPr lang="en-GB" sz="900" spc="-10" dirty="0">
                          <a:effectLst/>
                          <a:latin typeface="FrankfurtGothic"/>
                          <a:ea typeface="Times New Roman" panose="02020603050405020304" pitchFamily="18" charset="0"/>
                          <a:cs typeface="Times New Roman" panose="02020603050405020304" pitchFamily="18" charset="0"/>
                        </a:rPr>
                        <a:t>5.17</a:t>
                      </a:r>
                      <a:endParaRPr lang="da-DK" sz="900" spc="-10" dirty="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a:noFill/>
                    </a:lnR>
                    <a:lnT>
                      <a:noFill/>
                    </a:lnT>
                    <a:lnB>
                      <a:noFill/>
                    </a:lnB>
                  </a:tcPr>
                </a:tc>
                <a:tc>
                  <a:txBody>
                    <a:bodyPr/>
                    <a:lstStyle/>
                    <a:p>
                      <a:pPr algn="ctr">
                        <a:lnSpc>
                          <a:spcPts val="1275"/>
                        </a:lnSpc>
                        <a:tabLst>
                          <a:tab pos="161925" algn="l"/>
                          <a:tab pos="234315" algn="l"/>
                          <a:tab pos="306070" algn="l"/>
                          <a:tab pos="590550" algn="dec"/>
                        </a:tabLst>
                      </a:pPr>
                      <a:r>
                        <a:rPr lang="en-GB" sz="900" spc="-10">
                          <a:effectLst/>
                          <a:latin typeface="FrankfurtGothic"/>
                          <a:ea typeface="Times New Roman" panose="02020603050405020304" pitchFamily="18" charset="0"/>
                          <a:cs typeface="Times New Roman" panose="02020603050405020304" pitchFamily="18" charset="0"/>
                        </a:rPr>
                        <a:t>4.87</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a:noFill/>
                    </a:lnR>
                    <a:lnT>
                      <a:noFill/>
                    </a:lnT>
                    <a:lnB>
                      <a:noFill/>
                    </a:lnB>
                  </a:tcPr>
                </a:tc>
                <a:tc>
                  <a:txBody>
                    <a:bodyPr/>
                    <a:lstStyle/>
                    <a:p>
                      <a:pPr algn="ctr">
                        <a:lnSpc>
                          <a:spcPts val="1275"/>
                        </a:lnSpc>
                        <a:tabLst>
                          <a:tab pos="161925" algn="l"/>
                          <a:tab pos="234315" algn="l"/>
                          <a:tab pos="306070" algn="l"/>
                          <a:tab pos="590550" algn="dec"/>
                        </a:tabLst>
                      </a:pPr>
                      <a:r>
                        <a:rPr lang="en-GB" sz="900" spc="-10">
                          <a:effectLst/>
                          <a:latin typeface="FrankfurtGothic"/>
                          <a:ea typeface="Times New Roman" panose="02020603050405020304" pitchFamily="18" charset="0"/>
                          <a:cs typeface="Times New Roman" panose="02020603050405020304" pitchFamily="18" charset="0"/>
                        </a:rPr>
                        <a:t>0.132</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a:noFill/>
                    </a:lnR>
                    <a:lnT>
                      <a:noFill/>
                    </a:lnT>
                    <a:lnB>
                      <a:noFill/>
                    </a:lnB>
                  </a:tcPr>
                </a:tc>
                <a:tc>
                  <a:txBody>
                    <a:bodyPr/>
                    <a:lstStyle/>
                    <a:p>
                      <a:pPr algn="ctr">
                        <a:lnSpc>
                          <a:spcPts val="1275"/>
                        </a:lnSpc>
                        <a:tabLst>
                          <a:tab pos="161925" algn="l"/>
                          <a:tab pos="234315" algn="l"/>
                          <a:tab pos="306070" algn="l"/>
                          <a:tab pos="590550" algn="dec"/>
                        </a:tabLst>
                      </a:pPr>
                      <a:r>
                        <a:rPr lang="en-GB" sz="900" spc="-10">
                          <a:effectLst/>
                          <a:latin typeface="FrankfurtGothic"/>
                          <a:ea typeface="Times New Roman" panose="02020603050405020304" pitchFamily="18" charset="0"/>
                          <a:cs typeface="Times New Roman" panose="02020603050405020304" pitchFamily="18" charset="0"/>
                        </a:rPr>
                        <a:t>0.082</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a:noFill/>
                    </a:lnR>
                    <a:lnT>
                      <a:noFill/>
                    </a:lnT>
                    <a:lnB>
                      <a:noFill/>
                    </a:lnB>
                  </a:tcPr>
                </a:tc>
                <a:extLst>
                  <a:ext uri="{0D108BD9-81ED-4DB2-BD59-A6C34878D82A}">
                    <a16:rowId xmlns:a16="http://schemas.microsoft.com/office/drawing/2014/main" val="559975731"/>
                  </a:ext>
                </a:extLst>
              </a:tr>
              <a:tr h="220709">
                <a:tc>
                  <a:txBody>
                    <a:bodyPr/>
                    <a:lstStyle/>
                    <a:p>
                      <a:pPr algn="just">
                        <a:lnSpc>
                          <a:spcPts val="1275"/>
                        </a:lnSpc>
                        <a:tabLst>
                          <a:tab pos="161925" algn="l"/>
                          <a:tab pos="234315" algn="l"/>
                          <a:tab pos="306070" algn="l"/>
                          <a:tab pos="234315" algn="l"/>
                          <a:tab pos="306070" algn="l"/>
                        </a:tabLst>
                      </a:pPr>
                      <a:r>
                        <a:rPr lang="en-GB" sz="900" spc="-10">
                          <a:effectLst/>
                          <a:latin typeface="FrankfurtGothic"/>
                          <a:ea typeface="Times New Roman" panose="02020603050405020304" pitchFamily="18" charset="0"/>
                          <a:cs typeface="Times New Roman" panose="02020603050405020304" pitchFamily="18" charset="0"/>
                        </a:rPr>
                        <a:t>China</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a:noFill/>
                    </a:lnR>
                    <a:lnT>
                      <a:noFill/>
                    </a:lnT>
                    <a:lnB>
                      <a:noFill/>
                    </a:lnB>
                  </a:tcPr>
                </a:tc>
                <a:tc>
                  <a:txBody>
                    <a:bodyPr/>
                    <a:lstStyle/>
                    <a:p>
                      <a:pPr algn="ctr">
                        <a:lnSpc>
                          <a:spcPts val="1275"/>
                        </a:lnSpc>
                        <a:tabLst>
                          <a:tab pos="161925" algn="l"/>
                          <a:tab pos="234315" algn="l"/>
                          <a:tab pos="306070" algn="l"/>
                          <a:tab pos="590550" algn="dec"/>
                        </a:tabLst>
                      </a:pPr>
                      <a:r>
                        <a:rPr lang="en-GB" sz="900" spc="-10" dirty="0">
                          <a:effectLst/>
                          <a:latin typeface="FrankfurtGothic"/>
                          <a:ea typeface="Times New Roman" panose="02020603050405020304" pitchFamily="18" charset="0"/>
                          <a:cs typeface="Times New Roman" panose="02020603050405020304" pitchFamily="18" charset="0"/>
                        </a:rPr>
                        <a:t>0.58 </a:t>
                      </a:r>
                      <a:endParaRPr lang="da-DK" sz="900" spc="-10" dirty="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a:noFill/>
                    </a:lnR>
                    <a:lnT>
                      <a:noFill/>
                    </a:lnT>
                    <a:lnB>
                      <a:noFill/>
                    </a:lnB>
                  </a:tcPr>
                </a:tc>
                <a:tc>
                  <a:txBody>
                    <a:bodyPr/>
                    <a:lstStyle/>
                    <a:p>
                      <a:pPr algn="ctr">
                        <a:lnSpc>
                          <a:spcPts val="1275"/>
                        </a:lnSpc>
                        <a:tabLst>
                          <a:tab pos="161925" algn="l"/>
                          <a:tab pos="234315" algn="l"/>
                          <a:tab pos="306070" algn="l"/>
                          <a:tab pos="590550" algn="dec"/>
                        </a:tabLst>
                      </a:pPr>
                      <a:r>
                        <a:rPr lang="en-GB" sz="900" spc="-10">
                          <a:effectLst/>
                          <a:latin typeface="FrankfurtGothic"/>
                          <a:ea typeface="Times New Roman" panose="02020603050405020304" pitchFamily="18" charset="0"/>
                          <a:cs typeface="Times New Roman" panose="02020603050405020304" pitchFamily="18" charset="0"/>
                        </a:rPr>
                        <a:t>1.48</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a:noFill/>
                    </a:lnR>
                    <a:lnT>
                      <a:noFill/>
                    </a:lnT>
                    <a:lnB>
                      <a:noFill/>
                    </a:lnB>
                  </a:tcPr>
                </a:tc>
                <a:tc>
                  <a:txBody>
                    <a:bodyPr/>
                    <a:lstStyle/>
                    <a:p>
                      <a:pPr algn="ctr">
                        <a:lnSpc>
                          <a:spcPts val="1275"/>
                        </a:lnSpc>
                        <a:tabLst>
                          <a:tab pos="161925" algn="l"/>
                          <a:tab pos="234315" algn="l"/>
                          <a:tab pos="306070" algn="l"/>
                          <a:tab pos="590550" algn="dec"/>
                        </a:tabLst>
                      </a:pPr>
                      <a:r>
                        <a:rPr lang="en-GB" sz="900" spc="-10">
                          <a:effectLst/>
                          <a:latin typeface="FrankfurtGothic"/>
                          <a:ea typeface="Times New Roman" panose="02020603050405020304" pitchFamily="18" charset="0"/>
                          <a:cs typeface="Times New Roman" panose="02020603050405020304" pitchFamily="18" charset="0"/>
                        </a:rPr>
                        <a:t>0.356</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a:noFill/>
                    </a:lnR>
                    <a:lnT>
                      <a:noFill/>
                    </a:lnT>
                    <a:lnB>
                      <a:noFill/>
                    </a:lnB>
                  </a:tcPr>
                </a:tc>
                <a:tc>
                  <a:txBody>
                    <a:bodyPr/>
                    <a:lstStyle/>
                    <a:p>
                      <a:pPr algn="ctr">
                        <a:lnSpc>
                          <a:spcPts val="1275"/>
                        </a:lnSpc>
                        <a:tabLst>
                          <a:tab pos="161925" algn="l"/>
                          <a:tab pos="234315" algn="l"/>
                          <a:tab pos="306070" algn="l"/>
                          <a:tab pos="590550" algn="dec"/>
                        </a:tabLst>
                      </a:pPr>
                      <a:r>
                        <a:rPr lang="en-GB" sz="900" spc="-10" dirty="0">
                          <a:effectLst/>
                          <a:latin typeface="FrankfurtGothic"/>
                          <a:ea typeface="Times New Roman" panose="02020603050405020304" pitchFamily="18" charset="0"/>
                          <a:cs typeface="Times New Roman" panose="02020603050405020304" pitchFamily="18" charset="0"/>
                        </a:rPr>
                        <a:t>0.085</a:t>
                      </a:r>
                      <a:endParaRPr lang="da-DK" sz="900" spc="-10" dirty="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a:noFill/>
                    </a:lnR>
                    <a:lnT>
                      <a:noFill/>
                    </a:lnT>
                    <a:lnB>
                      <a:noFill/>
                    </a:lnB>
                  </a:tcPr>
                </a:tc>
                <a:extLst>
                  <a:ext uri="{0D108BD9-81ED-4DB2-BD59-A6C34878D82A}">
                    <a16:rowId xmlns:a16="http://schemas.microsoft.com/office/drawing/2014/main" val="221055474"/>
                  </a:ext>
                </a:extLst>
              </a:tr>
              <a:tr h="220709">
                <a:tc>
                  <a:txBody>
                    <a:bodyPr/>
                    <a:lstStyle/>
                    <a:p>
                      <a:pPr algn="just">
                        <a:lnSpc>
                          <a:spcPts val="1275"/>
                        </a:lnSpc>
                        <a:tabLst>
                          <a:tab pos="161925" algn="l"/>
                          <a:tab pos="234315" algn="l"/>
                          <a:tab pos="306070" algn="l"/>
                          <a:tab pos="234315" algn="l"/>
                          <a:tab pos="306070" algn="l"/>
                        </a:tabLst>
                      </a:pPr>
                      <a:r>
                        <a:rPr lang="en-GB" sz="900" spc="-10">
                          <a:effectLst/>
                          <a:latin typeface="FrankfurtGothic"/>
                          <a:ea typeface="Times New Roman" panose="02020603050405020304" pitchFamily="18" charset="0"/>
                          <a:cs typeface="Times New Roman" panose="02020603050405020304" pitchFamily="18" charset="0"/>
                        </a:rPr>
                        <a:t>OECD Europe</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a:noFill/>
                    </a:lnR>
                    <a:lnT>
                      <a:noFill/>
                    </a:lnT>
                    <a:lnB>
                      <a:noFill/>
                    </a:lnB>
                  </a:tcPr>
                </a:tc>
                <a:tc>
                  <a:txBody>
                    <a:bodyPr/>
                    <a:lstStyle/>
                    <a:p>
                      <a:pPr algn="ctr">
                        <a:lnSpc>
                          <a:spcPts val="1275"/>
                        </a:lnSpc>
                        <a:tabLst>
                          <a:tab pos="161925" algn="l"/>
                          <a:tab pos="234315" algn="l"/>
                          <a:tab pos="306070" algn="l"/>
                          <a:tab pos="590550" algn="dec"/>
                        </a:tabLst>
                      </a:pPr>
                      <a:r>
                        <a:rPr lang="en-GB" sz="900" spc="-10" dirty="0">
                          <a:effectLst/>
                          <a:latin typeface="FrankfurtGothic"/>
                          <a:ea typeface="Times New Roman" panose="02020603050405020304" pitchFamily="18" charset="0"/>
                          <a:cs typeface="Times New Roman" panose="02020603050405020304" pitchFamily="18" charset="0"/>
                        </a:rPr>
                        <a:t>2.25</a:t>
                      </a:r>
                      <a:endParaRPr lang="da-DK" sz="900" spc="-10" dirty="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a:noFill/>
                    </a:lnR>
                    <a:lnT>
                      <a:noFill/>
                    </a:lnT>
                    <a:lnB>
                      <a:noFill/>
                    </a:lnB>
                  </a:tcPr>
                </a:tc>
                <a:tc>
                  <a:txBody>
                    <a:bodyPr/>
                    <a:lstStyle/>
                    <a:p>
                      <a:pPr algn="ctr">
                        <a:lnSpc>
                          <a:spcPts val="1275"/>
                        </a:lnSpc>
                        <a:tabLst>
                          <a:tab pos="161925" algn="l"/>
                          <a:tab pos="234315" algn="l"/>
                          <a:tab pos="306070" algn="l"/>
                          <a:tab pos="590550" algn="dec"/>
                        </a:tabLst>
                      </a:pPr>
                      <a:r>
                        <a:rPr lang="en-GB" sz="900" spc="-10">
                          <a:effectLst/>
                          <a:latin typeface="FrankfurtGothic"/>
                          <a:ea typeface="Times New Roman" panose="02020603050405020304" pitchFamily="18" charset="0"/>
                          <a:cs typeface="Times New Roman" panose="02020603050405020304" pitchFamily="18" charset="0"/>
                        </a:rPr>
                        <a:t>2.17</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a:noFill/>
                    </a:lnR>
                    <a:lnT>
                      <a:noFill/>
                    </a:lnT>
                    <a:lnB>
                      <a:noFill/>
                    </a:lnB>
                  </a:tcPr>
                </a:tc>
                <a:tc>
                  <a:txBody>
                    <a:bodyPr/>
                    <a:lstStyle/>
                    <a:p>
                      <a:pPr algn="ctr">
                        <a:lnSpc>
                          <a:spcPts val="1275"/>
                        </a:lnSpc>
                        <a:tabLst>
                          <a:tab pos="161925" algn="l"/>
                          <a:tab pos="234315" algn="l"/>
                          <a:tab pos="306070" algn="l"/>
                          <a:tab pos="590550" algn="dec"/>
                        </a:tabLst>
                      </a:pPr>
                      <a:r>
                        <a:rPr lang="en-GB" sz="900" spc="-10">
                          <a:effectLst/>
                          <a:latin typeface="FrankfurtGothic"/>
                          <a:ea typeface="Times New Roman" panose="02020603050405020304" pitchFamily="18" charset="0"/>
                          <a:cs typeface="Times New Roman" panose="02020603050405020304" pitchFamily="18" charset="0"/>
                        </a:rPr>
                        <a:t>0.083</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a:noFill/>
                    </a:lnR>
                    <a:lnT>
                      <a:noFill/>
                    </a:lnT>
                    <a:lnB>
                      <a:noFill/>
                    </a:lnB>
                  </a:tcPr>
                </a:tc>
                <a:tc>
                  <a:txBody>
                    <a:bodyPr/>
                    <a:lstStyle/>
                    <a:p>
                      <a:pPr algn="ctr">
                        <a:lnSpc>
                          <a:spcPts val="1275"/>
                        </a:lnSpc>
                        <a:tabLst>
                          <a:tab pos="161925" algn="l"/>
                          <a:tab pos="234315" algn="l"/>
                          <a:tab pos="306070" algn="l"/>
                          <a:tab pos="590550" algn="dec"/>
                        </a:tabLst>
                      </a:pPr>
                      <a:r>
                        <a:rPr lang="en-GB" sz="900" spc="-10" dirty="0">
                          <a:effectLst/>
                          <a:latin typeface="FrankfurtGothic"/>
                          <a:ea typeface="Times New Roman" panose="02020603050405020304" pitchFamily="18" charset="0"/>
                          <a:cs typeface="Times New Roman" panose="02020603050405020304" pitchFamily="18" charset="0"/>
                        </a:rPr>
                        <a:t>0.053</a:t>
                      </a:r>
                      <a:endParaRPr lang="da-DK" sz="900" spc="-10" dirty="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a:noFill/>
                    </a:lnR>
                    <a:lnT>
                      <a:noFill/>
                    </a:lnT>
                    <a:lnB>
                      <a:noFill/>
                    </a:lnB>
                  </a:tcPr>
                </a:tc>
                <a:extLst>
                  <a:ext uri="{0D108BD9-81ED-4DB2-BD59-A6C34878D82A}">
                    <a16:rowId xmlns:a16="http://schemas.microsoft.com/office/drawing/2014/main" val="184006520"/>
                  </a:ext>
                </a:extLst>
              </a:tr>
              <a:tr h="220709">
                <a:tc>
                  <a:txBody>
                    <a:bodyPr/>
                    <a:lstStyle/>
                    <a:p>
                      <a:pPr algn="just">
                        <a:lnSpc>
                          <a:spcPts val="1275"/>
                        </a:lnSpc>
                        <a:tabLst>
                          <a:tab pos="161925" algn="l"/>
                          <a:tab pos="234315" algn="l"/>
                          <a:tab pos="306070" algn="l"/>
                          <a:tab pos="234315" algn="l"/>
                          <a:tab pos="306070" algn="l"/>
                        </a:tabLst>
                      </a:pPr>
                      <a:r>
                        <a:rPr lang="en-GB" sz="900" spc="-10">
                          <a:effectLst/>
                          <a:latin typeface="FrankfurtGothic"/>
                          <a:ea typeface="Times New Roman" panose="02020603050405020304" pitchFamily="18" charset="0"/>
                          <a:cs typeface="Times New Roman" panose="02020603050405020304" pitchFamily="18" charset="0"/>
                        </a:rPr>
                        <a:t>World</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a:noFill/>
                    </a:lnR>
                    <a:lnT>
                      <a:noFill/>
                    </a:lnT>
                    <a:lnB w="12700" cap="flat" cmpd="sng" algn="ctr">
                      <a:solidFill>
                        <a:srgbClr val="7F9C90"/>
                      </a:solidFill>
                      <a:prstDash val="solid"/>
                      <a:round/>
                      <a:headEnd type="none" w="med" len="med"/>
                      <a:tailEnd type="none" w="med" len="med"/>
                    </a:lnB>
                  </a:tcPr>
                </a:tc>
                <a:tc>
                  <a:txBody>
                    <a:bodyPr/>
                    <a:lstStyle/>
                    <a:p>
                      <a:pPr algn="ctr">
                        <a:lnSpc>
                          <a:spcPts val="1275"/>
                        </a:lnSpc>
                        <a:tabLst>
                          <a:tab pos="161925" algn="l"/>
                          <a:tab pos="234315" algn="l"/>
                          <a:tab pos="306070" algn="l"/>
                          <a:tab pos="590550" algn="dec"/>
                        </a:tabLst>
                      </a:pPr>
                      <a:r>
                        <a:rPr lang="en-GB" sz="900" spc="-10" dirty="0">
                          <a:effectLst/>
                          <a:latin typeface="FrankfurtGothic"/>
                          <a:ea typeface="Times New Roman" panose="02020603050405020304" pitchFamily="18" charset="0"/>
                          <a:cs typeface="Times New Roman" panose="02020603050405020304" pitchFamily="18" charset="0"/>
                        </a:rPr>
                        <a:t>1.19</a:t>
                      </a:r>
                      <a:endParaRPr lang="da-DK" sz="900" spc="-10" dirty="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a:noFill/>
                    </a:lnR>
                    <a:lnT>
                      <a:noFill/>
                    </a:lnT>
                    <a:lnB w="12700" cap="flat" cmpd="sng" algn="ctr">
                      <a:solidFill>
                        <a:srgbClr val="7F9C90"/>
                      </a:solidFill>
                      <a:prstDash val="solid"/>
                      <a:round/>
                      <a:headEnd type="none" w="med" len="med"/>
                      <a:tailEnd type="none" w="med" len="med"/>
                    </a:lnB>
                  </a:tcPr>
                </a:tc>
                <a:tc>
                  <a:txBody>
                    <a:bodyPr/>
                    <a:lstStyle/>
                    <a:p>
                      <a:pPr algn="ctr">
                        <a:lnSpc>
                          <a:spcPts val="1275"/>
                        </a:lnSpc>
                        <a:tabLst>
                          <a:tab pos="161925" algn="l"/>
                          <a:tab pos="234315" algn="l"/>
                          <a:tab pos="306070" algn="l"/>
                          <a:tab pos="590550" algn="dec"/>
                        </a:tabLst>
                      </a:pPr>
                      <a:r>
                        <a:rPr lang="en-GB" sz="900" spc="-10" dirty="0">
                          <a:effectLst/>
                          <a:latin typeface="FrankfurtGothic"/>
                          <a:ea typeface="Times New Roman" panose="02020603050405020304" pitchFamily="18" charset="0"/>
                          <a:cs typeface="Times New Roman" panose="02020603050405020304" pitchFamily="18" charset="0"/>
                        </a:rPr>
                        <a:t>1.31</a:t>
                      </a:r>
                      <a:endParaRPr lang="da-DK" sz="900" spc="-10" dirty="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a:noFill/>
                    </a:lnR>
                    <a:lnT>
                      <a:noFill/>
                    </a:lnT>
                    <a:lnB w="12700" cap="flat" cmpd="sng" algn="ctr">
                      <a:solidFill>
                        <a:srgbClr val="7F9C90"/>
                      </a:solidFill>
                      <a:prstDash val="solid"/>
                      <a:round/>
                      <a:headEnd type="none" w="med" len="med"/>
                      <a:tailEnd type="none" w="med" len="med"/>
                    </a:lnB>
                  </a:tcPr>
                </a:tc>
                <a:tc>
                  <a:txBody>
                    <a:bodyPr/>
                    <a:lstStyle/>
                    <a:p>
                      <a:pPr algn="ctr">
                        <a:lnSpc>
                          <a:spcPts val="1275"/>
                        </a:lnSpc>
                        <a:tabLst>
                          <a:tab pos="161925" algn="l"/>
                          <a:tab pos="234315" algn="l"/>
                          <a:tab pos="306070" algn="l"/>
                          <a:tab pos="590550" algn="dec"/>
                        </a:tabLst>
                      </a:pPr>
                      <a:r>
                        <a:rPr lang="en-GB" sz="900" spc="-10" dirty="0">
                          <a:effectLst/>
                          <a:latin typeface="FrankfurtGothic"/>
                          <a:ea typeface="Times New Roman" panose="02020603050405020304" pitchFamily="18" charset="0"/>
                          <a:cs typeface="Times New Roman" panose="02020603050405020304" pitchFamily="18" charset="0"/>
                        </a:rPr>
                        <a:t>0.124</a:t>
                      </a:r>
                      <a:endParaRPr lang="da-DK" sz="900" spc="-10" dirty="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a:noFill/>
                    </a:lnR>
                    <a:lnT>
                      <a:noFill/>
                    </a:lnT>
                    <a:lnB w="12700" cap="flat" cmpd="sng" algn="ctr">
                      <a:solidFill>
                        <a:srgbClr val="7F9C90"/>
                      </a:solidFill>
                      <a:prstDash val="solid"/>
                      <a:round/>
                      <a:headEnd type="none" w="med" len="med"/>
                      <a:tailEnd type="none" w="med" len="med"/>
                    </a:lnB>
                  </a:tcPr>
                </a:tc>
                <a:tc>
                  <a:txBody>
                    <a:bodyPr/>
                    <a:lstStyle/>
                    <a:p>
                      <a:pPr algn="ctr">
                        <a:lnSpc>
                          <a:spcPts val="1275"/>
                        </a:lnSpc>
                        <a:tabLst>
                          <a:tab pos="161925" algn="l"/>
                          <a:tab pos="234315" algn="l"/>
                          <a:tab pos="306070" algn="l"/>
                          <a:tab pos="590550" algn="dec"/>
                        </a:tabLst>
                      </a:pPr>
                      <a:r>
                        <a:rPr lang="en-GB" sz="900" spc="-10" dirty="0">
                          <a:effectLst/>
                          <a:latin typeface="FrankfurtGothic"/>
                          <a:ea typeface="Times New Roman" panose="02020603050405020304" pitchFamily="18" charset="0"/>
                          <a:cs typeface="Times New Roman" panose="02020603050405020304" pitchFamily="18" charset="0"/>
                        </a:rPr>
                        <a:t>0.077</a:t>
                      </a:r>
                      <a:endParaRPr lang="da-DK" sz="900" spc="-10" dirty="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a:noFill/>
                    </a:lnR>
                    <a:lnT>
                      <a:noFill/>
                    </a:lnT>
                    <a:lnB w="12700" cap="flat" cmpd="sng" algn="ctr">
                      <a:solidFill>
                        <a:srgbClr val="7F9C90"/>
                      </a:solidFill>
                      <a:prstDash val="solid"/>
                      <a:round/>
                      <a:headEnd type="none" w="med" len="med"/>
                      <a:tailEnd type="none" w="med" len="med"/>
                    </a:lnB>
                  </a:tcPr>
                </a:tc>
                <a:extLst>
                  <a:ext uri="{0D108BD9-81ED-4DB2-BD59-A6C34878D82A}">
                    <a16:rowId xmlns:a16="http://schemas.microsoft.com/office/drawing/2014/main" val="833120965"/>
                  </a:ext>
                </a:extLst>
              </a:tr>
            </a:tbl>
          </a:graphicData>
        </a:graphic>
      </p:graphicFrame>
      <p:sp>
        <p:nvSpPr>
          <p:cNvPr id="5" name="Tekstfelt 4">
            <a:extLst>
              <a:ext uri="{FF2B5EF4-FFF2-40B4-BE49-F238E27FC236}">
                <a16:creationId xmlns:a16="http://schemas.microsoft.com/office/drawing/2014/main" id="{87408B58-D114-4C15-893C-0604322E70CC}"/>
              </a:ext>
            </a:extLst>
          </p:cNvPr>
          <p:cNvSpPr txBox="1"/>
          <p:nvPr/>
        </p:nvSpPr>
        <p:spPr>
          <a:xfrm>
            <a:off x="3574732" y="1530773"/>
            <a:ext cx="6093822" cy="233397"/>
          </a:xfrm>
          <a:prstGeom prst="rect">
            <a:avLst/>
          </a:prstGeom>
          <a:noFill/>
        </p:spPr>
        <p:txBody>
          <a:bodyPr wrap="square">
            <a:spAutoFit/>
          </a:bodyPr>
          <a:lstStyle/>
          <a:p>
            <a:pPr algn="just">
              <a:lnSpc>
                <a:spcPts val="1100"/>
              </a:lnSpc>
              <a:spcAft>
                <a:spcPts val="600"/>
              </a:spcAft>
              <a:tabLst>
                <a:tab pos="161925" algn="l"/>
              </a:tabLst>
            </a:pPr>
            <a:r>
              <a:rPr lang="en-GB" sz="1000" spc="-10" dirty="0">
                <a:effectLst/>
                <a:latin typeface="Times New Roman" panose="02020603050405020304" pitchFamily="18" charset="0"/>
                <a:ea typeface="Times New Roman" panose="02020603050405020304" pitchFamily="18" charset="0"/>
                <a:cs typeface="Times New Roman" panose="02020603050405020304" pitchFamily="18" charset="0"/>
              </a:rPr>
              <a:t>Table 9.3: Total final consumption of energy, per capita and energy intensity, 1990 and 2018</a:t>
            </a:r>
            <a:endParaRPr lang="da-DK" sz="1000" spc="-1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kstfelt 6">
            <a:extLst>
              <a:ext uri="{FF2B5EF4-FFF2-40B4-BE49-F238E27FC236}">
                <a16:creationId xmlns:a16="http://schemas.microsoft.com/office/drawing/2014/main" id="{00D7CE74-E073-4225-8C92-0CE9168ECFCF}"/>
              </a:ext>
            </a:extLst>
          </p:cNvPr>
          <p:cNvSpPr txBox="1"/>
          <p:nvPr/>
        </p:nvSpPr>
        <p:spPr>
          <a:xfrm>
            <a:off x="3574732" y="4075715"/>
            <a:ext cx="5229633" cy="1195199"/>
          </a:xfrm>
          <a:prstGeom prst="rect">
            <a:avLst/>
          </a:prstGeom>
          <a:noFill/>
        </p:spPr>
        <p:txBody>
          <a:bodyPr wrap="square">
            <a:spAutoFit/>
          </a:bodyPr>
          <a:lstStyle/>
          <a:p>
            <a:pPr algn="just">
              <a:spcBef>
                <a:spcPts val="400"/>
              </a:spcBef>
              <a:spcAft>
                <a:spcPts val="400"/>
              </a:spcAft>
            </a:pPr>
            <a:r>
              <a:rPr lang="en-GB" sz="1200" spc="-10" dirty="0">
                <a:effectLst/>
                <a:latin typeface="Times New Roman" panose="02020603050405020304" pitchFamily="18" charset="0"/>
                <a:ea typeface="Times New Roman" panose="02020603050405020304" pitchFamily="18" charset="0"/>
                <a:cs typeface="Times New Roman" panose="02020603050405020304" pitchFamily="18" charset="0"/>
              </a:rPr>
              <a:t>Notes: TFC: Total final consumption, ton of oil equivalent (toe) per capita. Energy intensity: Total Final Consumption (toe)/thousand 2015 USD PPP.</a:t>
            </a:r>
          </a:p>
          <a:p>
            <a:pPr algn="just">
              <a:spcBef>
                <a:spcPts val="400"/>
              </a:spcBef>
              <a:spcAft>
                <a:spcPts val="400"/>
              </a:spcAft>
            </a:pPr>
            <a:endParaRPr lang="da-DK" sz="1200" spc="-1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Bef>
                <a:spcPts val="200"/>
              </a:spcBef>
              <a:spcAft>
                <a:spcPts val="1450"/>
              </a:spcAft>
            </a:pPr>
            <a:r>
              <a:rPr lang="en-GB" sz="1200" spc="-10" dirty="0">
                <a:effectLst/>
                <a:latin typeface="Times New Roman" panose="02020603050405020304" pitchFamily="18" charset="0"/>
                <a:ea typeface="Times New Roman" panose="02020603050405020304" pitchFamily="18" charset="0"/>
                <a:cs typeface="Times New Roman" panose="02020603050405020304" pitchFamily="18" charset="0"/>
              </a:rPr>
              <a:t>Source: IEA World Energy Statistics and Balances, World Indicators, OECD (</a:t>
            </a:r>
            <a:r>
              <a:rPr lang="en-GB" sz="1200" spc="-10" dirty="0" err="1">
                <a:effectLst/>
                <a:latin typeface="Times New Roman" panose="02020603050405020304" pitchFamily="18" charset="0"/>
                <a:ea typeface="Times New Roman" panose="02020603050405020304" pitchFamily="18" charset="0"/>
                <a:cs typeface="Times New Roman" panose="02020603050405020304" pitchFamily="18" charset="0"/>
              </a:rPr>
              <a:t>iLibrary</a:t>
            </a:r>
            <a:r>
              <a:rPr lang="en-GB" sz="1200" spc="-1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da-DK" sz="1200" spc="-1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Titel 1">
            <a:extLst>
              <a:ext uri="{FF2B5EF4-FFF2-40B4-BE49-F238E27FC236}">
                <a16:creationId xmlns:a16="http://schemas.microsoft.com/office/drawing/2014/main" id="{53D5CA0C-9D1C-4366-889F-3E46A44DDFCD}"/>
              </a:ext>
            </a:extLst>
          </p:cNvPr>
          <p:cNvSpPr txBox="1">
            <a:spLocks/>
          </p:cNvSpPr>
          <p:nvPr/>
        </p:nvSpPr>
        <p:spPr>
          <a:xfrm>
            <a:off x="414455" y="246043"/>
            <a:ext cx="1808216" cy="89138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sz="2000" b="1" dirty="0" err="1">
                <a:latin typeface="Times New Roman" panose="02020603050405020304" pitchFamily="18" charset="0"/>
                <a:cs typeface="Times New Roman" panose="02020603050405020304" pitchFamily="18" charset="0"/>
              </a:rPr>
              <a:t>Table</a:t>
            </a:r>
            <a:r>
              <a:rPr lang="da-DK" sz="2000" b="1" dirty="0">
                <a:latin typeface="Times New Roman" panose="02020603050405020304" pitchFamily="18" charset="0"/>
                <a:cs typeface="Times New Roman" panose="02020603050405020304" pitchFamily="18" charset="0"/>
              </a:rPr>
              <a:t> 9.3</a:t>
            </a:r>
          </a:p>
        </p:txBody>
      </p:sp>
    </p:spTree>
    <p:extLst>
      <p:ext uri="{BB962C8B-B14F-4D97-AF65-F5344CB8AC3E}">
        <p14:creationId xmlns:p14="http://schemas.microsoft.com/office/powerpoint/2010/main" val="26428362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 2">
            <a:extLst>
              <a:ext uri="{FF2B5EF4-FFF2-40B4-BE49-F238E27FC236}">
                <a16:creationId xmlns:a16="http://schemas.microsoft.com/office/drawing/2014/main" id="{534BC4BA-22A0-405D-A83B-44F6ED85A9DB}"/>
              </a:ext>
            </a:extLst>
          </p:cNvPr>
          <p:cNvGraphicFramePr>
            <a:graphicFrameLocks noGrp="1"/>
          </p:cNvGraphicFramePr>
          <p:nvPr>
            <p:extLst>
              <p:ext uri="{D42A27DB-BD31-4B8C-83A1-F6EECF244321}">
                <p14:modId xmlns:p14="http://schemas.microsoft.com/office/powerpoint/2010/main" val="4079087990"/>
              </p:ext>
            </p:extLst>
          </p:nvPr>
        </p:nvGraphicFramePr>
        <p:xfrm>
          <a:off x="3344023" y="2158046"/>
          <a:ext cx="5739084" cy="2126571"/>
        </p:xfrm>
        <a:graphic>
          <a:graphicData uri="http://schemas.openxmlformats.org/drawingml/2006/table">
            <a:tbl>
              <a:tblPr firstRow="1" firstCol="1" bandRow="1"/>
              <a:tblGrid>
                <a:gridCol w="975590">
                  <a:extLst>
                    <a:ext uri="{9D8B030D-6E8A-4147-A177-3AD203B41FA5}">
                      <a16:colId xmlns:a16="http://schemas.microsoft.com/office/drawing/2014/main" val="1744509675"/>
                    </a:ext>
                  </a:extLst>
                </a:gridCol>
                <a:gridCol w="590960">
                  <a:extLst>
                    <a:ext uri="{9D8B030D-6E8A-4147-A177-3AD203B41FA5}">
                      <a16:colId xmlns:a16="http://schemas.microsoft.com/office/drawing/2014/main" val="151601934"/>
                    </a:ext>
                  </a:extLst>
                </a:gridCol>
                <a:gridCol w="590960">
                  <a:extLst>
                    <a:ext uri="{9D8B030D-6E8A-4147-A177-3AD203B41FA5}">
                      <a16:colId xmlns:a16="http://schemas.microsoft.com/office/drawing/2014/main" val="3433943993"/>
                    </a:ext>
                  </a:extLst>
                </a:gridCol>
                <a:gridCol w="590960">
                  <a:extLst>
                    <a:ext uri="{9D8B030D-6E8A-4147-A177-3AD203B41FA5}">
                      <a16:colId xmlns:a16="http://schemas.microsoft.com/office/drawing/2014/main" val="1334774027"/>
                    </a:ext>
                  </a:extLst>
                </a:gridCol>
                <a:gridCol w="590960">
                  <a:extLst>
                    <a:ext uri="{9D8B030D-6E8A-4147-A177-3AD203B41FA5}">
                      <a16:colId xmlns:a16="http://schemas.microsoft.com/office/drawing/2014/main" val="1350597518"/>
                    </a:ext>
                  </a:extLst>
                </a:gridCol>
                <a:gridCol w="590181">
                  <a:extLst>
                    <a:ext uri="{9D8B030D-6E8A-4147-A177-3AD203B41FA5}">
                      <a16:colId xmlns:a16="http://schemas.microsoft.com/office/drawing/2014/main" val="4045553693"/>
                    </a:ext>
                  </a:extLst>
                </a:gridCol>
                <a:gridCol w="590181">
                  <a:extLst>
                    <a:ext uri="{9D8B030D-6E8A-4147-A177-3AD203B41FA5}">
                      <a16:colId xmlns:a16="http://schemas.microsoft.com/office/drawing/2014/main" val="526626131"/>
                    </a:ext>
                  </a:extLst>
                </a:gridCol>
                <a:gridCol w="556701">
                  <a:extLst>
                    <a:ext uri="{9D8B030D-6E8A-4147-A177-3AD203B41FA5}">
                      <a16:colId xmlns:a16="http://schemas.microsoft.com/office/drawing/2014/main" val="1390617765"/>
                    </a:ext>
                  </a:extLst>
                </a:gridCol>
                <a:gridCol w="662591">
                  <a:extLst>
                    <a:ext uri="{9D8B030D-6E8A-4147-A177-3AD203B41FA5}">
                      <a16:colId xmlns:a16="http://schemas.microsoft.com/office/drawing/2014/main" val="2226302862"/>
                    </a:ext>
                  </a:extLst>
                </a:gridCol>
              </a:tblGrid>
              <a:tr h="291932">
                <a:tc>
                  <a:txBody>
                    <a:bodyPr/>
                    <a:lstStyle/>
                    <a:p>
                      <a:pPr algn="just">
                        <a:lnSpc>
                          <a:spcPts val="1275"/>
                        </a:lnSpc>
                        <a:tabLst>
                          <a:tab pos="161925" algn="l"/>
                          <a:tab pos="234315" algn="l"/>
                          <a:tab pos="306070" algn="l"/>
                          <a:tab pos="234315" algn="l"/>
                          <a:tab pos="306070" algn="l"/>
                        </a:tabLst>
                      </a:pPr>
                      <a:r>
                        <a:rPr lang="en-GB" sz="900" spc="-10">
                          <a:effectLst/>
                          <a:latin typeface="FrankfurtGothic"/>
                          <a:ea typeface="Times New Roman" panose="02020603050405020304" pitchFamily="18" charset="0"/>
                          <a:cs typeface="Times New Roman" panose="02020603050405020304" pitchFamily="18" charset="0"/>
                        </a:rPr>
                        <a:t> </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w="12700" cap="flat" cmpd="sng" algn="ctr">
                      <a:solidFill>
                        <a:srgbClr val="7F9C90"/>
                      </a:solidFill>
                      <a:prstDash val="solid"/>
                      <a:round/>
                      <a:headEnd type="none" w="med" len="med"/>
                      <a:tailEnd type="none" w="med" len="med"/>
                    </a:lnT>
                    <a:lnB>
                      <a:noFill/>
                    </a:lnB>
                  </a:tcPr>
                </a:tc>
                <a:tc gridSpan="2">
                  <a:txBody>
                    <a:bodyPr/>
                    <a:lstStyle/>
                    <a:p>
                      <a:pPr algn="ctr">
                        <a:lnSpc>
                          <a:spcPts val="1275"/>
                        </a:lnSpc>
                        <a:tabLst>
                          <a:tab pos="161925" algn="l"/>
                          <a:tab pos="234315" algn="l"/>
                          <a:tab pos="306070" algn="l"/>
                          <a:tab pos="234315" algn="l"/>
                          <a:tab pos="306070" algn="l"/>
                        </a:tabLst>
                      </a:pPr>
                      <a:r>
                        <a:rPr lang="en-GB" sz="900" spc="-10">
                          <a:effectLst/>
                          <a:latin typeface="FrankfurtGothic"/>
                          <a:ea typeface="Times New Roman" panose="02020603050405020304" pitchFamily="18" charset="0"/>
                          <a:cs typeface="Times New Roman" panose="02020603050405020304" pitchFamily="18" charset="0"/>
                        </a:rPr>
                        <a:t>Denmark</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w="12700" cap="flat" cmpd="sng" algn="ctr">
                      <a:solidFill>
                        <a:srgbClr val="7F9C90"/>
                      </a:solidFill>
                      <a:prstDash val="solid"/>
                      <a:round/>
                      <a:headEnd type="none" w="med" len="med"/>
                      <a:tailEnd type="none" w="med" len="med"/>
                    </a:lnT>
                    <a:lnB>
                      <a:noFill/>
                    </a:lnB>
                  </a:tcPr>
                </a:tc>
                <a:tc hMerge="1">
                  <a:txBody>
                    <a:bodyPr/>
                    <a:lstStyle/>
                    <a:p>
                      <a:endParaRPr lang="da-DK"/>
                    </a:p>
                  </a:txBody>
                  <a:tcPr/>
                </a:tc>
                <a:tc gridSpan="2">
                  <a:txBody>
                    <a:bodyPr/>
                    <a:lstStyle/>
                    <a:p>
                      <a:pPr algn="ctr">
                        <a:lnSpc>
                          <a:spcPts val="1275"/>
                        </a:lnSpc>
                        <a:tabLst>
                          <a:tab pos="161925" algn="l"/>
                          <a:tab pos="234315" algn="l"/>
                          <a:tab pos="306070" algn="l"/>
                          <a:tab pos="234315" algn="l"/>
                          <a:tab pos="306070" algn="l"/>
                        </a:tabLst>
                      </a:pPr>
                      <a:r>
                        <a:rPr lang="en-GB" sz="900" spc="-10">
                          <a:effectLst/>
                          <a:latin typeface="FrankfurtGothic"/>
                          <a:ea typeface="Times New Roman" panose="02020603050405020304" pitchFamily="18" charset="0"/>
                          <a:cs typeface="Times New Roman" panose="02020603050405020304" pitchFamily="18" charset="0"/>
                        </a:rPr>
                        <a:t>OECD Europe</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w="12700" cap="flat" cmpd="sng" algn="ctr">
                      <a:solidFill>
                        <a:srgbClr val="7F9C90"/>
                      </a:solidFill>
                      <a:prstDash val="solid"/>
                      <a:round/>
                      <a:headEnd type="none" w="med" len="med"/>
                      <a:tailEnd type="none" w="med" len="med"/>
                    </a:lnT>
                    <a:lnB>
                      <a:noFill/>
                    </a:lnB>
                  </a:tcPr>
                </a:tc>
                <a:tc hMerge="1">
                  <a:txBody>
                    <a:bodyPr/>
                    <a:lstStyle/>
                    <a:p>
                      <a:endParaRPr lang="da-DK"/>
                    </a:p>
                  </a:txBody>
                  <a:tcPr/>
                </a:tc>
                <a:tc gridSpan="2">
                  <a:txBody>
                    <a:bodyPr/>
                    <a:lstStyle/>
                    <a:p>
                      <a:pPr algn="ctr">
                        <a:lnSpc>
                          <a:spcPts val="1275"/>
                        </a:lnSpc>
                        <a:tabLst>
                          <a:tab pos="161925" algn="l"/>
                          <a:tab pos="234315" algn="l"/>
                          <a:tab pos="306070" algn="l"/>
                          <a:tab pos="234315" algn="l"/>
                          <a:tab pos="306070" algn="l"/>
                        </a:tabLst>
                      </a:pPr>
                      <a:r>
                        <a:rPr lang="en-GB" sz="900" spc="-10">
                          <a:effectLst/>
                          <a:latin typeface="FrankfurtGothic"/>
                          <a:ea typeface="Times New Roman" panose="02020603050405020304" pitchFamily="18" charset="0"/>
                          <a:cs typeface="Times New Roman" panose="02020603050405020304" pitchFamily="18" charset="0"/>
                        </a:rPr>
                        <a:t>United states</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w="12700" cap="flat" cmpd="sng" algn="ctr">
                      <a:solidFill>
                        <a:srgbClr val="7F9C90"/>
                      </a:solidFill>
                      <a:prstDash val="solid"/>
                      <a:round/>
                      <a:headEnd type="none" w="med" len="med"/>
                      <a:tailEnd type="none" w="med" len="med"/>
                    </a:lnT>
                    <a:lnB>
                      <a:noFill/>
                    </a:lnB>
                  </a:tcPr>
                </a:tc>
                <a:tc hMerge="1">
                  <a:txBody>
                    <a:bodyPr/>
                    <a:lstStyle/>
                    <a:p>
                      <a:endParaRPr lang="da-DK"/>
                    </a:p>
                  </a:txBody>
                  <a:tcPr/>
                </a:tc>
                <a:tc gridSpan="2">
                  <a:txBody>
                    <a:bodyPr/>
                    <a:lstStyle/>
                    <a:p>
                      <a:pPr algn="ctr">
                        <a:lnSpc>
                          <a:spcPts val="1275"/>
                        </a:lnSpc>
                        <a:tabLst>
                          <a:tab pos="161925" algn="l"/>
                          <a:tab pos="234315" algn="l"/>
                          <a:tab pos="306070" algn="l"/>
                          <a:tab pos="234315" algn="l"/>
                          <a:tab pos="306070" algn="l"/>
                        </a:tabLst>
                      </a:pPr>
                      <a:r>
                        <a:rPr lang="en-GB" sz="900" spc="-10">
                          <a:effectLst/>
                          <a:latin typeface="FrankfurtGothic"/>
                          <a:ea typeface="Times New Roman" panose="02020603050405020304" pitchFamily="18" charset="0"/>
                          <a:cs typeface="Times New Roman" panose="02020603050405020304" pitchFamily="18" charset="0"/>
                        </a:rPr>
                        <a:t>OECD Total</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w="12700" cap="flat" cmpd="sng" algn="ctr">
                      <a:solidFill>
                        <a:srgbClr val="7F9C90"/>
                      </a:solidFill>
                      <a:prstDash val="solid"/>
                      <a:round/>
                      <a:headEnd type="none" w="med" len="med"/>
                      <a:tailEnd type="none" w="med" len="med"/>
                    </a:lnT>
                    <a:lnB>
                      <a:noFill/>
                    </a:lnB>
                  </a:tcPr>
                </a:tc>
                <a:tc hMerge="1">
                  <a:txBody>
                    <a:bodyPr/>
                    <a:lstStyle/>
                    <a:p>
                      <a:endParaRPr lang="da-DK"/>
                    </a:p>
                  </a:txBody>
                  <a:tcPr/>
                </a:tc>
                <a:extLst>
                  <a:ext uri="{0D108BD9-81ED-4DB2-BD59-A6C34878D82A}">
                    <a16:rowId xmlns:a16="http://schemas.microsoft.com/office/drawing/2014/main" val="1751673437"/>
                  </a:ext>
                </a:extLst>
              </a:tr>
              <a:tr h="291932">
                <a:tc>
                  <a:txBody>
                    <a:bodyPr/>
                    <a:lstStyle/>
                    <a:p>
                      <a:pPr algn="just">
                        <a:lnSpc>
                          <a:spcPts val="1275"/>
                        </a:lnSpc>
                        <a:tabLst>
                          <a:tab pos="161925" algn="l"/>
                          <a:tab pos="234315" algn="l"/>
                          <a:tab pos="306070" algn="l"/>
                          <a:tab pos="234315" algn="l"/>
                          <a:tab pos="306070" algn="l"/>
                        </a:tabLst>
                      </a:pPr>
                      <a:r>
                        <a:rPr lang="en-GB" sz="900" spc="-10">
                          <a:effectLst/>
                          <a:latin typeface="FrankfurtGothic"/>
                          <a:ea typeface="Times New Roman" panose="02020603050405020304" pitchFamily="18" charset="0"/>
                          <a:cs typeface="Times New Roman" panose="02020603050405020304" pitchFamily="18" charset="0"/>
                        </a:rPr>
                        <a:t> </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a:noFill/>
                    </a:lnT>
                    <a:lnB w="12700" cap="flat" cmpd="sng" algn="ctr">
                      <a:solidFill>
                        <a:srgbClr val="7F9C90"/>
                      </a:solidFill>
                      <a:prstDash val="solid"/>
                      <a:round/>
                      <a:headEnd type="none" w="med" len="med"/>
                      <a:tailEnd type="none" w="med" len="med"/>
                    </a:lnB>
                  </a:tcPr>
                </a:tc>
                <a:tc>
                  <a:txBody>
                    <a:bodyPr/>
                    <a:lstStyle/>
                    <a:p>
                      <a:pPr algn="ctr">
                        <a:lnSpc>
                          <a:spcPts val="1275"/>
                        </a:lnSpc>
                        <a:tabLst>
                          <a:tab pos="161925" algn="l"/>
                          <a:tab pos="234315" algn="l"/>
                          <a:tab pos="306070" algn="l"/>
                          <a:tab pos="234315" algn="l"/>
                          <a:tab pos="306070" algn="l"/>
                        </a:tabLst>
                      </a:pPr>
                      <a:r>
                        <a:rPr lang="en-GB" sz="900" spc="-10">
                          <a:effectLst/>
                          <a:latin typeface="FrankfurtGothic"/>
                          <a:ea typeface="Times New Roman" panose="02020603050405020304" pitchFamily="18" charset="0"/>
                          <a:cs typeface="Times New Roman" panose="02020603050405020304" pitchFamily="18" charset="0"/>
                        </a:rPr>
                        <a:t>1973</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a:noFill/>
                    </a:lnT>
                    <a:lnB w="12700" cap="flat" cmpd="sng" algn="ctr">
                      <a:solidFill>
                        <a:srgbClr val="7F9C90"/>
                      </a:solidFill>
                      <a:prstDash val="solid"/>
                      <a:round/>
                      <a:headEnd type="none" w="med" len="med"/>
                      <a:tailEnd type="none" w="med" len="med"/>
                    </a:lnB>
                  </a:tcPr>
                </a:tc>
                <a:tc>
                  <a:txBody>
                    <a:bodyPr/>
                    <a:lstStyle/>
                    <a:p>
                      <a:pPr algn="ctr">
                        <a:lnSpc>
                          <a:spcPts val="1275"/>
                        </a:lnSpc>
                        <a:tabLst>
                          <a:tab pos="161925" algn="l"/>
                          <a:tab pos="234315" algn="l"/>
                          <a:tab pos="306070" algn="l"/>
                          <a:tab pos="234315" algn="l"/>
                          <a:tab pos="306070" algn="l"/>
                        </a:tabLst>
                      </a:pPr>
                      <a:r>
                        <a:rPr lang="en-GB" sz="900" spc="-10">
                          <a:effectLst/>
                          <a:latin typeface="FrankfurtGothic"/>
                          <a:ea typeface="Times New Roman" panose="02020603050405020304" pitchFamily="18" charset="0"/>
                          <a:cs typeface="Times New Roman" panose="02020603050405020304" pitchFamily="18" charset="0"/>
                        </a:rPr>
                        <a:t>2017</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a:noFill/>
                    </a:lnT>
                    <a:lnB w="12700" cap="flat" cmpd="sng" algn="ctr">
                      <a:solidFill>
                        <a:srgbClr val="7F9C90"/>
                      </a:solidFill>
                      <a:prstDash val="solid"/>
                      <a:round/>
                      <a:headEnd type="none" w="med" len="med"/>
                      <a:tailEnd type="none" w="med" len="med"/>
                    </a:lnB>
                  </a:tcPr>
                </a:tc>
                <a:tc>
                  <a:txBody>
                    <a:bodyPr/>
                    <a:lstStyle/>
                    <a:p>
                      <a:pPr algn="ctr">
                        <a:lnSpc>
                          <a:spcPts val="1275"/>
                        </a:lnSpc>
                        <a:tabLst>
                          <a:tab pos="161925" algn="l"/>
                          <a:tab pos="234315" algn="l"/>
                          <a:tab pos="306070" algn="l"/>
                          <a:tab pos="234315" algn="l"/>
                          <a:tab pos="306070" algn="l"/>
                        </a:tabLst>
                      </a:pPr>
                      <a:r>
                        <a:rPr lang="en-GB" sz="900" spc="-10">
                          <a:effectLst/>
                          <a:latin typeface="FrankfurtGothic"/>
                          <a:ea typeface="Times New Roman" panose="02020603050405020304" pitchFamily="18" charset="0"/>
                          <a:cs typeface="Times New Roman" panose="02020603050405020304" pitchFamily="18" charset="0"/>
                        </a:rPr>
                        <a:t>1973</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a:noFill/>
                    </a:lnT>
                    <a:lnB w="12700" cap="flat" cmpd="sng" algn="ctr">
                      <a:solidFill>
                        <a:srgbClr val="7F9C90"/>
                      </a:solidFill>
                      <a:prstDash val="solid"/>
                      <a:round/>
                      <a:headEnd type="none" w="med" len="med"/>
                      <a:tailEnd type="none" w="med" len="med"/>
                    </a:lnB>
                  </a:tcPr>
                </a:tc>
                <a:tc>
                  <a:txBody>
                    <a:bodyPr/>
                    <a:lstStyle/>
                    <a:p>
                      <a:pPr algn="ctr">
                        <a:lnSpc>
                          <a:spcPts val="1275"/>
                        </a:lnSpc>
                        <a:tabLst>
                          <a:tab pos="161925" algn="l"/>
                          <a:tab pos="234315" algn="l"/>
                          <a:tab pos="306070" algn="l"/>
                          <a:tab pos="234315" algn="l"/>
                          <a:tab pos="306070" algn="l"/>
                        </a:tabLst>
                      </a:pPr>
                      <a:r>
                        <a:rPr lang="en-GB" sz="900" spc="-10">
                          <a:effectLst/>
                          <a:latin typeface="FrankfurtGothic"/>
                          <a:ea typeface="Times New Roman" panose="02020603050405020304" pitchFamily="18" charset="0"/>
                          <a:cs typeface="Times New Roman" panose="02020603050405020304" pitchFamily="18" charset="0"/>
                        </a:rPr>
                        <a:t>2017</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a:noFill/>
                    </a:lnT>
                    <a:lnB w="12700" cap="flat" cmpd="sng" algn="ctr">
                      <a:solidFill>
                        <a:srgbClr val="7F9C90"/>
                      </a:solidFill>
                      <a:prstDash val="solid"/>
                      <a:round/>
                      <a:headEnd type="none" w="med" len="med"/>
                      <a:tailEnd type="none" w="med" len="med"/>
                    </a:lnB>
                  </a:tcPr>
                </a:tc>
                <a:tc>
                  <a:txBody>
                    <a:bodyPr/>
                    <a:lstStyle/>
                    <a:p>
                      <a:pPr algn="ctr">
                        <a:lnSpc>
                          <a:spcPts val="1275"/>
                        </a:lnSpc>
                        <a:tabLst>
                          <a:tab pos="161925" algn="l"/>
                          <a:tab pos="234315" algn="l"/>
                          <a:tab pos="306070" algn="l"/>
                          <a:tab pos="234315" algn="l"/>
                          <a:tab pos="306070" algn="l"/>
                        </a:tabLst>
                      </a:pPr>
                      <a:r>
                        <a:rPr lang="en-GB" sz="900" spc="-10">
                          <a:effectLst/>
                          <a:latin typeface="FrankfurtGothic"/>
                          <a:ea typeface="Times New Roman" panose="02020603050405020304" pitchFamily="18" charset="0"/>
                          <a:cs typeface="Times New Roman" panose="02020603050405020304" pitchFamily="18" charset="0"/>
                        </a:rPr>
                        <a:t>1973</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a:noFill/>
                    </a:lnT>
                    <a:lnB w="12700" cap="flat" cmpd="sng" algn="ctr">
                      <a:solidFill>
                        <a:srgbClr val="7F9C90"/>
                      </a:solidFill>
                      <a:prstDash val="solid"/>
                      <a:round/>
                      <a:headEnd type="none" w="med" len="med"/>
                      <a:tailEnd type="none" w="med" len="med"/>
                    </a:lnB>
                  </a:tcPr>
                </a:tc>
                <a:tc>
                  <a:txBody>
                    <a:bodyPr/>
                    <a:lstStyle/>
                    <a:p>
                      <a:pPr algn="ctr">
                        <a:lnSpc>
                          <a:spcPts val="1275"/>
                        </a:lnSpc>
                        <a:tabLst>
                          <a:tab pos="161925" algn="l"/>
                          <a:tab pos="234315" algn="l"/>
                          <a:tab pos="306070" algn="l"/>
                          <a:tab pos="234315" algn="l"/>
                          <a:tab pos="306070" algn="l"/>
                        </a:tabLst>
                      </a:pPr>
                      <a:r>
                        <a:rPr lang="en-GB" sz="900" spc="-10">
                          <a:effectLst/>
                          <a:latin typeface="FrankfurtGothic"/>
                          <a:ea typeface="Times New Roman" panose="02020603050405020304" pitchFamily="18" charset="0"/>
                          <a:cs typeface="Times New Roman" panose="02020603050405020304" pitchFamily="18" charset="0"/>
                        </a:rPr>
                        <a:t>2017</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a:noFill/>
                    </a:lnT>
                    <a:lnB w="12700" cap="flat" cmpd="sng" algn="ctr">
                      <a:solidFill>
                        <a:srgbClr val="7F9C90"/>
                      </a:solidFill>
                      <a:prstDash val="solid"/>
                      <a:round/>
                      <a:headEnd type="none" w="med" len="med"/>
                      <a:tailEnd type="none" w="med" len="med"/>
                    </a:lnB>
                  </a:tcPr>
                </a:tc>
                <a:tc>
                  <a:txBody>
                    <a:bodyPr/>
                    <a:lstStyle/>
                    <a:p>
                      <a:pPr algn="ctr">
                        <a:lnSpc>
                          <a:spcPts val="1275"/>
                        </a:lnSpc>
                        <a:tabLst>
                          <a:tab pos="161925" algn="l"/>
                          <a:tab pos="234315" algn="l"/>
                          <a:tab pos="306070" algn="l"/>
                          <a:tab pos="234315" algn="l"/>
                          <a:tab pos="306070" algn="l"/>
                        </a:tabLst>
                      </a:pPr>
                      <a:r>
                        <a:rPr lang="en-GB" sz="900" spc="-10">
                          <a:effectLst/>
                          <a:latin typeface="FrankfurtGothic"/>
                          <a:ea typeface="Times New Roman" panose="02020603050405020304" pitchFamily="18" charset="0"/>
                          <a:cs typeface="Times New Roman" panose="02020603050405020304" pitchFamily="18" charset="0"/>
                        </a:rPr>
                        <a:t>1973</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a:noFill/>
                    </a:lnT>
                    <a:lnB w="12700" cap="flat" cmpd="sng" algn="ctr">
                      <a:solidFill>
                        <a:srgbClr val="7F9C90"/>
                      </a:solidFill>
                      <a:prstDash val="solid"/>
                      <a:round/>
                      <a:headEnd type="none" w="med" len="med"/>
                      <a:tailEnd type="none" w="med" len="med"/>
                    </a:lnB>
                  </a:tcPr>
                </a:tc>
                <a:tc>
                  <a:txBody>
                    <a:bodyPr/>
                    <a:lstStyle/>
                    <a:p>
                      <a:pPr algn="ctr">
                        <a:lnSpc>
                          <a:spcPts val="1275"/>
                        </a:lnSpc>
                        <a:tabLst>
                          <a:tab pos="161925" algn="l"/>
                          <a:tab pos="234315" algn="l"/>
                          <a:tab pos="306070" algn="l"/>
                          <a:tab pos="234315" algn="l"/>
                          <a:tab pos="306070" algn="l"/>
                        </a:tabLst>
                      </a:pPr>
                      <a:r>
                        <a:rPr lang="en-GB" sz="900" spc="-10">
                          <a:effectLst/>
                          <a:latin typeface="FrankfurtGothic"/>
                          <a:ea typeface="Times New Roman" panose="02020603050405020304" pitchFamily="18" charset="0"/>
                          <a:cs typeface="Times New Roman" panose="02020603050405020304" pitchFamily="18" charset="0"/>
                        </a:rPr>
                        <a:t>2017</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a:noFill/>
                    </a:lnT>
                    <a:lnB w="12700" cap="flat" cmpd="sng" algn="ctr">
                      <a:solidFill>
                        <a:srgbClr val="7F9C90"/>
                      </a:solidFill>
                      <a:prstDash val="solid"/>
                      <a:round/>
                      <a:headEnd type="none" w="med" len="med"/>
                      <a:tailEnd type="none" w="med" len="med"/>
                    </a:lnB>
                  </a:tcPr>
                </a:tc>
                <a:extLst>
                  <a:ext uri="{0D108BD9-81ED-4DB2-BD59-A6C34878D82A}">
                    <a16:rowId xmlns:a16="http://schemas.microsoft.com/office/drawing/2014/main" val="3802465427"/>
                  </a:ext>
                </a:extLst>
              </a:tr>
              <a:tr h="250155">
                <a:tc>
                  <a:txBody>
                    <a:bodyPr/>
                    <a:lstStyle/>
                    <a:p>
                      <a:pPr algn="just">
                        <a:lnSpc>
                          <a:spcPts val="1275"/>
                        </a:lnSpc>
                        <a:tabLst>
                          <a:tab pos="161925" algn="l"/>
                          <a:tab pos="234315" algn="l"/>
                          <a:tab pos="306070" algn="l"/>
                          <a:tab pos="234315" algn="l"/>
                          <a:tab pos="306070" algn="l"/>
                        </a:tabLst>
                      </a:pPr>
                      <a:r>
                        <a:rPr lang="en-GB" sz="900" spc="-10">
                          <a:effectLst/>
                          <a:latin typeface="FrankfurtGothic"/>
                          <a:ea typeface="Times New Roman" panose="02020603050405020304" pitchFamily="18" charset="0"/>
                          <a:cs typeface="Times New Roman" panose="02020603050405020304" pitchFamily="18" charset="0"/>
                        </a:rPr>
                        <a:t>Coal</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w="12700" cap="flat" cmpd="sng" algn="ctr">
                      <a:solidFill>
                        <a:srgbClr val="7F9C90"/>
                      </a:solidFill>
                      <a:prstDash val="solid"/>
                      <a:round/>
                      <a:headEnd type="none" w="med" len="med"/>
                      <a:tailEnd type="none" w="med" len="med"/>
                    </a:lnT>
                    <a:lnB>
                      <a:noFill/>
                    </a:lnB>
                  </a:tcPr>
                </a:tc>
                <a:tc>
                  <a:txBody>
                    <a:bodyPr/>
                    <a:lstStyle/>
                    <a:p>
                      <a:pPr algn="ctr">
                        <a:lnSpc>
                          <a:spcPts val="1275"/>
                        </a:lnSpc>
                        <a:tabLst>
                          <a:tab pos="161925" algn="l"/>
                          <a:tab pos="234315" algn="l"/>
                          <a:tab pos="306070" algn="l"/>
                          <a:tab pos="306070" algn="dec"/>
                        </a:tabLst>
                      </a:pPr>
                      <a:r>
                        <a:rPr lang="en-GB" sz="900" spc="-10" dirty="0">
                          <a:effectLst/>
                          <a:latin typeface="FrankfurtGothic"/>
                          <a:ea typeface="Times New Roman" panose="02020603050405020304" pitchFamily="18" charset="0"/>
                          <a:cs typeface="Times New Roman" panose="02020603050405020304" pitchFamily="18" charset="0"/>
                        </a:rPr>
                        <a:t>10</a:t>
                      </a:r>
                      <a:endParaRPr lang="da-DK" sz="900" spc="-10" dirty="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w="12700" cap="flat" cmpd="sng" algn="ctr">
                      <a:solidFill>
                        <a:srgbClr val="7F9C90"/>
                      </a:solidFill>
                      <a:prstDash val="solid"/>
                      <a:round/>
                      <a:headEnd type="none" w="med" len="med"/>
                      <a:tailEnd type="none" w="med" len="med"/>
                    </a:lnT>
                    <a:lnB>
                      <a:noFill/>
                    </a:lnB>
                  </a:tcPr>
                </a:tc>
                <a:tc>
                  <a:txBody>
                    <a:bodyPr/>
                    <a:lstStyle/>
                    <a:p>
                      <a:pPr algn="ctr">
                        <a:lnSpc>
                          <a:spcPts val="1275"/>
                        </a:lnSpc>
                        <a:tabLst>
                          <a:tab pos="161925" algn="l"/>
                          <a:tab pos="234315" algn="l"/>
                          <a:tab pos="306070" algn="l"/>
                          <a:tab pos="306070" algn="dec"/>
                        </a:tabLst>
                      </a:pPr>
                      <a:r>
                        <a:rPr lang="en-GB" sz="900" spc="-10" dirty="0">
                          <a:effectLst/>
                          <a:latin typeface="FrankfurtGothic"/>
                          <a:ea typeface="Times New Roman" panose="02020603050405020304" pitchFamily="18" charset="0"/>
                          <a:cs typeface="Times New Roman" panose="02020603050405020304" pitchFamily="18" charset="0"/>
                        </a:rPr>
                        <a:t>9</a:t>
                      </a:r>
                      <a:endParaRPr lang="da-DK" sz="900" spc="-10" dirty="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w="12700" cap="flat" cmpd="sng" algn="ctr">
                      <a:solidFill>
                        <a:srgbClr val="7F9C90"/>
                      </a:solidFill>
                      <a:prstDash val="solid"/>
                      <a:round/>
                      <a:headEnd type="none" w="med" len="med"/>
                      <a:tailEnd type="none" w="med" len="med"/>
                    </a:lnT>
                    <a:lnB>
                      <a:noFill/>
                    </a:lnB>
                  </a:tcPr>
                </a:tc>
                <a:tc>
                  <a:txBody>
                    <a:bodyPr/>
                    <a:lstStyle/>
                    <a:p>
                      <a:pPr algn="ctr">
                        <a:lnSpc>
                          <a:spcPts val="1275"/>
                        </a:lnSpc>
                        <a:tabLst>
                          <a:tab pos="161925" algn="l"/>
                          <a:tab pos="234315" algn="l"/>
                          <a:tab pos="306070" algn="l"/>
                          <a:tab pos="306070" algn="dec"/>
                        </a:tabLst>
                      </a:pPr>
                      <a:r>
                        <a:rPr lang="en-GB" sz="900" spc="-10" dirty="0">
                          <a:effectLst/>
                          <a:latin typeface="FrankfurtGothic"/>
                          <a:ea typeface="Times New Roman" panose="02020603050405020304" pitchFamily="18" charset="0"/>
                          <a:cs typeface="Times New Roman" panose="02020603050405020304" pitchFamily="18" charset="0"/>
                        </a:rPr>
                        <a:t>31</a:t>
                      </a:r>
                      <a:endParaRPr lang="da-DK" sz="900" spc="-10" dirty="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w="12700" cap="flat" cmpd="sng" algn="ctr">
                      <a:solidFill>
                        <a:srgbClr val="7F9C90"/>
                      </a:solidFill>
                      <a:prstDash val="solid"/>
                      <a:round/>
                      <a:headEnd type="none" w="med" len="med"/>
                      <a:tailEnd type="none" w="med" len="med"/>
                    </a:lnT>
                    <a:lnB>
                      <a:noFill/>
                    </a:lnB>
                  </a:tcPr>
                </a:tc>
                <a:tc>
                  <a:txBody>
                    <a:bodyPr/>
                    <a:lstStyle/>
                    <a:p>
                      <a:pPr algn="ctr">
                        <a:lnSpc>
                          <a:spcPts val="1275"/>
                        </a:lnSpc>
                        <a:tabLst>
                          <a:tab pos="161925" algn="l"/>
                          <a:tab pos="234315" algn="l"/>
                          <a:tab pos="306070" algn="l"/>
                          <a:tab pos="306070" algn="dec"/>
                        </a:tabLst>
                      </a:pPr>
                      <a:r>
                        <a:rPr lang="en-GB" sz="900" spc="-10" dirty="0">
                          <a:effectLst/>
                          <a:latin typeface="FrankfurtGothic"/>
                          <a:ea typeface="Times New Roman" panose="02020603050405020304" pitchFamily="18" charset="0"/>
                          <a:cs typeface="Times New Roman" panose="02020603050405020304" pitchFamily="18" charset="0"/>
                        </a:rPr>
                        <a:t>15</a:t>
                      </a:r>
                      <a:endParaRPr lang="da-DK" sz="900" spc="-10" dirty="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w="12700" cap="flat" cmpd="sng" algn="ctr">
                      <a:solidFill>
                        <a:srgbClr val="7F9C90"/>
                      </a:solidFill>
                      <a:prstDash val="solid"/>
                      <a:round/>
                      <a:headEnd type="none" w="med" len="med"/>
                      <a:tailEnd type="none" w="med" len="med"/>
                    </a:lnT>
                    <a:lnB>
                      <a:noFill/>
                    </a:lnB>
                  </a:tcPr>
                </a:tc>
                <a:tc>
                  <a:txBody>
                    <a:bodyPr/>
                    <a:lstStyle/>
                    <a:p>
                      <a:pPr algn="ctr">
                        <a:lnSpc>
                          <a:spcPts val="1275"/>
                        </a:lnSpc>
                        <a:tabLst>
                          <a:tab pos="161925" algn="l"/>
                          <a:tab pos="234315" algn="l"/>
                          <a:tab pos="306070" algn="l"/>
                          <a:tab pos="306070" algn="dec"/>
                        </a:tabLst>
                      </a:pPr>
                      <a:r>
                        <a:rPr lang="en-GB" sz="900" spc="-10" dirty="0">
                          <a:effectLst/>
                          <a:latin typeface="FrankfurtGothic"/>
                          <a:ea typeface="Times New Roman" panose="02020603050405020304" pitchFamily="18" charset="0"/>
                          <a:cs typeface="Times New Roman" panose="02020603050405020304" pitchFamily="18" charset="0"/>
                        </a:rPr>
                        <a:t>18</a:t>
                      </a:r>
                      <a:endParaRPr lang="da-DK" sz="900" spc="-10" dirty="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w="12700" cap="flat" cmpd="sng" algn="ctr">
                      <a:solidFill>
                        <a:srgbClr val="7F9C90"/>
                      </a:solidFill>
                      <a:prstDash val="solid"/>
                      <a:round/>
                      <a:headEnd type="none" w="med" len="med"/>
                      <a:tailEnd type="none" w="med" len="med"/>
                    </a:lnT>
                    <a:lnB>
                      <a:noFill/>
                    </a:lnB>
                  </a:tcPr>
                </a:tc>
                <a:tc>
                  <a:txBody>
                    <a:bodyPr/>
                    <a:lstStyle/>
                    <a:p>
                      <a:pPr algn="ctr">
                        <a:lnSpc>
                          <a:spcPts val="1275"/>
                        </a:lnSpc>
                        <a:tabLst>
                          <a:tab pos="161925" algn="l"/>
                          <a:tab pos="234315" algn="l"/>
                          <a:tab pos="306070" algn="l"/>
                          <a:tab pos="306070" algn="dec"/>
                        </a:tabLst>
                      </a:pPr>
                      <a:r>
                        <a:rPr lang="en-GB" sz="900" spc="-10">
                          <a:effectLst/>
                          <a:latin typeface="FrankfurtGothic"/>
                          <a:ea typeface="Times New Roman" panose="02020603050405020304" pitchFamily="18" charset="0"/>
                          <a:cs typeface="Times New Roman" panose="02020603050405020304" pitchFamily="18" charset="0"/>
                        </a:rPr>
                        <a:t>15</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w="12700" cap="flat" cmpd="sng" algn="ctr">
                      <a:solidFill>
                        <a:srgbClr val="7F9C90"/>
                      </a:solidFill>
                      <a:prstDash val="solid"/>
                      <a:round/>
                      <a:headEnd type="none" w="med" len="med"/>
                      <a:tailEnd type="none" w="med" len="med"/>
                    </a:lnT>
                    <a:lnB>
                      <a:noFill/>
                    </a:lnB>
                  </a:tcPr>
                </a:tc>
                <a:tc>
                  <a:txBody>
                    <a:bodyPr/>
                    <a:lstStyle/>
                    <a:p>
                      <a:pPr algn="ctr">
                        <a:lnSpc>
                          <a:spcPts val="1275"/>
                        </a:lnSpc>
                        <a:tabLst>
                          <a:tab pos="161925" algn="l"/>
                          <a:tab pos="234315" algn="l"/>
                          <a:tab pos="306070" algn="l"/>
                          <a:tab pos="306070" algn="dec"/>
                        </a:tabLst>
                      </a:pPr>
                      <a:r>
                        <a:rPr lang="en-GB" sz="900" spc="-10">
                          <a:effectLst/>
                          <a:latin typeface="FrankfurtGothic"/>
                          <a:ea typeface="Times New Roman" panose="02020603050405020304" pitchFamily="18" charset="0"/>
                          <a:cs typeface="Times New Roman" panose="02020603050405020304" pitchFamily="18" charset="0"/>
                        </a:rPr>
                        <a:t>23</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w="12700" cap="flat" cmpd="sng" algn="ctr">
                      <a:solidFill>
                        <a:srgbClr val="7F9C90"/>
                      </a:solidFill>
                      <a:prstDash val="solid"/>
                      <a:round/>
                      <a:headEnd type="none" w="med" len="med"/>
                      <a:tailEnd type="none" w="med" len="med"/>
                    </a:lnT>
                    <a:lnB>
                      <a:noFill/>
                    </a:lnB>
                  </a:tcPr>
                </a:tc>
                <a:tc>
                  <a:txBody>
                    <a:bodyPr/>
                    <a:lstStyle/>
                    <a:p>
                      <a:pPr algn="ctr">
                        <a:lnSpc>
                          <a:spcPts val="1275"/>
                        </a:lnSpc>
                        <a:tabLst>
                          <a:tab pos="161925" algn="l"/>
                          <a:tab pos="234315" algn="l"/>
                          <a:tab pos="306070" algn="l"/>
                          <a:tab pos="306070" algn="dec"/>
                        </a:tabLst>
                      </a:pPr>
                      <a:r>
                        <a:rPr lang="en-GB" sz="900" spc="-10">
                          <a:effectLst/>
                          <a:latin typeface="FrankfurtGothic"/>
                          <a:ea typeface="Times New Roman" panose="02020603050405020304" pitchFamily="18" charset="0"/>
                          <a:cs typeface="Times New Roman" panose="02020603050405020304" pitchFamily="18" charset="0"/>
                        </a:rPr>
                        <a:t>16</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w="12700" cap="flat" cmpd="sng" algn="ctr">
                      <a:solidFill>
                        <a:srgbClr val="7F9C90"/>
                      </a:solidFill>
                      <a:prstDash val="solid"/>
                      <a:round/>
                      <a:headEnd type="none" w="med" len="med"/>
                      <a:tailEnd type="none" w="med" len="med"/>
                    </a:lnT>
                    <a:lnB>
                      <a:noFill/>
                    </a:lnB>
                  </a:tcPr>
                </a:tc>
                <a:extLst>
                  <a:ext uri="{0D108BD9-81ED-4DB2-BD59-A6C34878D82A}">
                    <a16:rowId xmlns:a16="http://schemas.microsoft.com/office/drawing/2014/main" val="685644830"/>
                  </a:ext>
                </a:extLst>
              </a:tr>
              <a:tr h="250155">
                <a:tc>
                  <a:txBody>
                    <a:bodyPr/>
                    <a:lstStyle/>
                    <a:p>
                      <a:pPr algn="just">
                        <a:lnSpc>
                          <a:spcPts val="1275"/>
                        </a:lnSpc>
                        <a:tabLst>
                          <a:tab pos="161925" algn="l"/>
                          <a:tab pos="234315" algn="l"/>
                          <a:tab pos="306070" algn="l"/>
                          <a:tab pos="234315" algn="l"/>
                          <a:tab pos="306070" algn="l"/>
                        </a:tabLst>
                      </a:pPr>
                      <a:r>
                        <a:rPr lang="en-GB" sz="900" spc="-10">
                          <a:effectLst/>
                          <a:latin typeface="FrankfurtGothic"/>
                          <a:ea typeface="Times New Roman" panose="02020603050405020304" pitchFamily="18" charset="0"/>
                          <a:cs typeface="Times New Roman" panose="02020603050405020304" pitchFamily="18" charset="0"/>
                        </a:rPr>
                        <a:t>Oil</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a:noFill/>
                    </a:lnT>
                    <a:lnB>
                      <a:noFill/>
                    </a:lnB>
                  </a:tcPr>
                </a:tc>
                <a:tc>
                  <a:txBody>
                    <a:bodyPr/>
                    <a:lstStyle/>
                    <a:p>
                      <a:pPr algn="ctr">
                        <a:lnSpc>
                          <a:spcPts val="1275"/>
                        </a:lnSpc>
                        <a:tabLst>
                          <a:tab pos="161925" algn="l"/>
                          <a:tab pos="234315" algn="l"/>
                          <a:tab pos="306070" algn="l"/>
                          <a:tab pos="306070" algn="dec"/>
                        </a:tabLst>
                      </a:pPr>
                      <a:r>
                        <a:rPr lang="en-GB" sz="900" spc="-10">
                          <a:effectLst/>
                          <a:latin typeface="FrankfurtGothic"/>
                          <a:ea typeface="Times New Roman" panose="02020603050405020304" pitchFamily="18" charset="0"/>
                          <a:cs typeface="Times New Roman" panose="02020603050405020304" pitchFamily="18" charset="0"/>
                        </a:rPr>
                        <a:t>88</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a:noFill/>
                    </a:lnT>
                    <a:lnB>
                      <a:noFill/>
                    </a:lnB>
                  </a:tcPr>
                </a:tc>
                <a:tc>
                  <a:txBody>
                    <a:bodyPr/>
                    <a:lstStyle/>
                    <a:p>
                      <a:pPr algn="ctr">
                        <a:lnSpc>
                          <a:spcPts val="1275"/>
                        </a:lnSpc>
                        <a:tabLst>
                          <a:tab pos="161925" algn="l"/>
                          <a:tab pos="234315" algn="l"/>
                          <a:tab pos="306070" algn="l"/>
                          <a:tab pos="306070" algn="dec"/>
                        </a:tabLst>
                      </a:pPr>
                      <a:r>
                        <a:rPr lang="en-GB" sz="900" spc="-10">
                          <a:effectLst/>
                          <a:latin typeface="FrankfurtGothic"/>
                          <a:ea typeface="Times New Roman" panose="02020603050405020304" pitchFamily="18" charset="0"/>
                          <a:cs typeface="Times New Roman" panose="02020603050405020304" pitchFamily="18" charset="0"/>
                        </a:rPr>
                        <a:t>36</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a:noFill/>
                    </a:lnT>
                    <a:lnB>
                      <a:noFill/>
                    </a:lnB>
                  </a:tcPr>
                </a:tc>
                <a:tc>
                  <a:txBody>
                    <a:bodyPr/>
                    <a:lstStyle/>
                    <a:p>
                      <a:pPr algn="ctr">
                        <a:lnSpc>
                          <a:spcPts val="1275"/>
                        </a:lnSpc>
                        <a:tabLst>
                          <a:tab pos="161925" algn="l"/>
                          <a:tab pos="234315" algn="l"/>
                          <a:tab pos="306070" algn="l"/>
                          <a:tab pos="306070" algn="dec"/>
                        </a:tabLst>
                      </a:pPr>
                      <a:r>
                        <a:rPr lang="en-GB" sz="900" spc="-10">
                          <a:effectLst/>
                          <a:latin typeface="FrankfurtGothic"/>
                          <a:ea typeface="Times New Roman" panose="02020603050405020304" pitchFamily="18" charset="0"/>
                          <a:cs typeface="Times New Roman" panose="02020603050405020304" pitchFamily="18" charset="0"/>
                        </a:rPr>
                        <a:t>53</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a:noFill/>
                    </a:lnT>
                    <a:lnB>
                      <a:noFill/>
                    </a:lnB>
                  </a:tcPr>
                </a:tc>
                <a:tc>
                  <a:txBody>
                    <a:bodyPr/>
                    <a:lstStyle/>
                    <a:p>
                      <a:pPr algn="ctr">
                        <a:lnSpc>
                          <a:spcPts val="1275"/>
                        </a:lnSpc>
                        <a:tabLst>
                          <a:tab pos="161925" algn="l"/>
                          <a:tab pos="234315" algn="l"/>
                          <a:tab pos="306070" algn="l"/>
                          <a:tab pos="306070" algn="dec"/>
                        </a:tabLst>
                      </a:pPr>
                      <a:r>
                        <a:rPr lang="en-GB" sz="900" spc="-10">
                          <a:effectLst/>
                          <a:latin typeface="FrankfurtGothic"/>
                          <a:ea typeface="Times New Roman" panose="02020603050405020304" pitchFamily="18" charset="0"/>
                          <a:cs typeface="Times New Roman" panose="02020603050405020304" pitchFamily="18" charset="0"/>
                        </a:rPr>
                        <a:t>33</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a:noFill/>
                    </a:lnT>
                    <a:lnB>
                      <a:noFill/>
                    </a:lnB>
                  </a:tcPr>
                </a:tc>
                <a:tc>
                  <a:txBody>
                    <a:bodyPr/>
                    <a:lstStyle/>
                    <a:p>
                      <a:pPr algn="ctr">
                        <a:lnSpc>
                          <a:spcPts val="1275"/>
                        </a:lnSpc>
                        <a:tabLst>
                          <a:tab pos="161925" algn="l"/>
                          <a:tab pos="234315" algn="l"/>
                          <a:tab pos="306070" algn="l"/>
                          <a:tab pos="306070" algn="dec"/>
                        </a:tabLst>
                      </a:pPr>
                      <a:r>
                        <a:rPr lang="en-GB" sz="900" spc="-10" dirty="0">
                          <a:effectLst/>
                          <a:latin typeface="FrankfurtGothic"/>
                          <a:ea typeface="Times New Roman" panose="02020603050405020304" pitchFamily="18" charset="0"/>
                          <a:cs typeface="Times New Roman" panose="02020603050405020304" pitchFamily="18" charset="0"/>
                        </a:rPr>
                        <a:t>47</a:t>
                      </a:r>
                      <a:endParaRPr lang="da-DK" sz="900" spc="-10" dirty="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a:noFill/>
                    </a:lnT>
                    <a:lnB>
                      <a:noFill/>
                    </a:lnB>
                  </a:tcPr>
                </a:tc>
                <a:tc>
                  <a:txBody>
                    <a:bodyPr/>
                    <a:lstStyle/>
                    <a:p>
                      <a:pPr algn="ctr">
                        <a:lnSpc>
                          <a:spcPts val="1275"/>
                        </a:lnSpc>
                        <a:tabLst>
                          <a:tab pos="161925" algn="l"/>
                          <a:tab pos="234315" algn="l"/>
                          <a:tab pos="306070" algn="l"/>
                          <a:tab pos="306070" algn="dec"/>
                        </a:tabLst>
                      </a:pPr>
                      <a:r>
                        <a:rPr lang="en-GB" sz="900" spc="-10">
                          <a:effectLst/>
                          <a:latin typeface="FrankfurtGothic"/>
                          <a:ea typeface="Times New Roman" panose="02020603050405020304" pitchFamily="18" charset="0"/>
                          <a:cs typeface="Times New Roman" panose="02020603050405020304" pitchFamily="18" charset="0"/>
                        </a:rPr>
                        <a:t>37</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a:noFill/>
                    </a:lnT>
                    <a:lnB>
                      <a:noFill/>
                    </a:lnB>
                  </a:tcPr>
                </a:tc>
                <a:tc>
                  <a:txBody>
                    <a:bodyPr/>
                    <a:lstStyle/>
                    <a:p>
                      <a:pPr algn="ctr">
                        <a:lnSpc>
                          <a:spcPts val="1275"/>
                        </a:lnSpc>
                        <a:tabLst>
                          <a:tab pos="161925" algn="l"/>
                          <a:tab pos="234315" algn="l"/>
                          <a:tab pos="306070" algn="l"/>
                          <a:tab pos="306070" algn="dec"/>
                        </a:tabLst>
                      </a:pPr>
                      <a:r>
                        <a:rPr lang="en-GB" sz="900" spc="-10">
                          <a:effectLst/>
                          <a:latin typeface="FrankfurtGothic"/>
                          <a:ea typeface="Times New Roman" panose="02020603050405020304" pitchFamily="18" charset="0"/>
                          <a:cs typeface="Times New Roman" panose="02020603050405020304" pitchFamily="18" charset="0"/>
                        </a:rPr>
                        <a:t>52</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a:noFill/>
                    </a:lnT>
                    <a:lnB>
                      <a:noFill/>
                    </a:lnB>
                  </a:tcPr>
                </a:tc>
                <a:tc>
                  <a:txBody>
                    <a:bodyPr/>
                    <a:lstStyle/>
                    <a:p>
                      <a:pPr algn="ctr">
                        <a:lnSpc>
                          <a:spcPts val="1275"/>
                        </a:lnSpc>
                        <a:tabLst>
                          <a:tab pos="161925" algn="l"/>
                          <a:tab pos="234315" algn="l"/>
                          <a:tab pos="306070" algn="l"/>
                          <a:tab pos="306070" algn="dec"/>
                        </a:tabLst>
                      </a:pPr>
                      <a:r>
                        <a:rPr lang="en-GB" sz="900" spc="-10">
                          <a:effectLst/>
                          <a:latin typeface="FrankfurtGothic"/>
                          <a:ea typeface="Times New Roman" panose="02020603050405020304" pitchFamily="18" charset="0"/>
                          <a:cs typeface="Times New Roman" panose="02020603050405020304" pitchFamily="18" charset="0"/>
                        </a:rPr>
                        <a:t>36</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a:noFill/>
                    </a:lnT>
                    <a:lnB>
                      <a:noFill/>
                    </a:lnB>
                  </a:tcPr>
                </a:tc>
                <a:extLst>
                  <a:ext uri="{0D108BD9-81ED-4DB2-BD59-A6C34878D82A}">
                    <a16:rowId xmlns:a16="http://schemas.microsoft.com/office/drawing/2014/main" val="1124187904"/>
                  </a:ext>
                </a:extLst>
              </a:tr>
              <a:tr h="250155">
                <a:tc>
                  <a:txBody>
                    <a:bodyPr/>
                    <a:lstStyle/>
                    <a:p>
                      <a:pPr algn="just">
                        <a:lnSpc>
                          <a:spcPts val="1275"/>
                        </a:lnSpc>
                        <a:tabLst>
                          <a:tab pos="161925" algn="l"/>
                          <a:tab pos="234315" algn="l"/>
                          <a:tab pos="306070" algn="l"/>
                          <a:tab pos="234315" algn="l"/>
                          <a:tab pos="306070" algn="l"/>
                        </a:tabLst>
                      </a:pPr>
                      <a:r>
                        <a:rPr lang="en-GB" sz="900" spc="-10">
                          <a:effectLst/>
                          <a:latin typeface="FrankfurtGothic"/>
                          <a:ea typeface="Times New Roman" panose="02020603050405020304" pitchFamily="18" charset="0"/>
                          <a:cs typeface="Times New Roman" panose="02020603050405020304" pitchFamily="18" charset="0"/>
                        </a:rPr>
                        <a:t>Gas</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a:noFill/>
                    </a:lnT>
                    <a:lnB>
                      <a:noFill/>
                    </a:lnB>
                  </a:tcPr>
                </a:tc>
                <a:tc>
                  <a:txBody>
                    <a:bodyPr/>
                    <a:lstStyle/>
                    <a:p>
                      <a:pPr algn="ctr">
                        <a:lnSpc>
                          <a:spcPts val="1275"/>
                        </a:lnSpc>
                        <a:tabLst>
                          <a:tab pos="161925" algn="l"/>
                          <a:tab pos="234315" algn="l"/>
                          <a:tab pos="306070" algn="l"/>
                          <a:tab pos="306070" algn="dec"/>
                        </a:tabLst>
                      </a:pPr>
                      <a:r>
                        <a:rPr lang="en-GB" sz="900" spc="-10">
                          <a:effectLst/>
                          <a:latin typeface="FrankfurtGothic"/>
                          <a:ea typeface="Times New Roman" panose="02020603050405020304" pitchFamily="18" charset="0"/>
                          <a:cs typeface="Times New Roman" panose="02020603050405020304" pitchFamily="18" charset="0"/>
                        </a:rPr>
                        <a:t>-</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a:noFill/>
                    </a:lnT>
                    <a:lnB>
                      <a:noFill/>
                    </a:lnB>
                  </a:tcPr>
                </a:tc>
                <a:tc>
                  <a:txBody>
                    <a:bodyPr/>
                    <a:lstStyle/>
                    <a:p>
                      <a:pPr algn="ctr">
                        <a:lnSpc>
                          <a:spcPts val="1275"/>
                        </a:lnSpc>
                        <a:tabLst>
                          <a:tab pos="161925" algn="l"/>
                          <a:tab pos="234315" algn="l"/>
                          <a:tab pos="306070" algn="l"/>
                          <a:tab pos="306070" algn="dec"/>
                        </a:tabLst>
                      </a:pPr>
                      <a:r>
                        <a:rPr lang="en-GB" sz="900" spc="-10">
                          <a:effectLst/>
                          <a:latin typeface="FrankfurtGothic"/>
                          <a:ea typeface="Times New Roman" panose="02020603050405020304" pitchFamily="18" charset="0"/>
                          <a:cs typeface="Times New Roman" panose="02020603050405020304" pitchFamily="18" charset="0"/>
                        </a:rPr>
                        <a:t>16</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a:noFill/>
                    </a:lnT>
                    <a:lnB>
                      <a:noFill/>
                    </a:lnB>
                  </a:tcPr>
                </a:tc>
                <a:tc>
                  <a:txBody>
                    <a:bodyPr/>
                    <a:lstStyle/>
                    <a:p>
                      <a:pPr algn="ctr">
                        <a:lnSpc>
                          <a:spcPts val="1275"/>
                        </a:lnSpc>
                        <a:tabLst>
                          <a:tab pos="161925" algn="l"/>
                          <a:tab pos="234315" algn="l"/>
                          <a:tab pos="306070" algn="l"/>
                          <a:tab pos="306070" algn="dec"/>
                        </a:tabLst>
                      </a:pPr>
                      <a:r>
                        <a:rPr lang="en-GB" sz="900" spc="-10">
                          <a:effectLst/>
                          <a:latin typeface="FrankfurtGothic"/>
                          <a:ea typeface="Times New Roman" panose="02020603050405020304" pitchFamily="18" charset="0"/>
                          <a:cs typeface="Times New Roman" panose="02020603050405020304" pitchFamily="18" charset="0"/>
                        </a:rPr>
                        <a:t>10</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a:noFill/>
                    </a:lnT>
                    <a:lnB>
                      <a:noFill/>
                    </a:lnB>
                  </a:tcPr>
                </a:tc>
                <a:tc>
                  <a:txBody>
                    <a:bodyPr/>
                    <a:lstStyle/>
                    <a:p>
                      <a:pPr algn="ctr">
                        <a:lnSpc>
                          <a:spcPts val="1275"/>
                        </a:lnSpc>
                        <a:tabLst>
                          <a:tab pos="161925" algn="l"/>
                          <a:tab pos="234315" algn="l"/>
                          <a:tab pos="306070" algn="l"/>
                          <a:tab pos="306070" algn="dec"/>
                        </a:tabLst>
                      </a:pPr>
                      <a:r>
                        <a:rPr lang="en-GB" sz="900" spc="-10">
                          <a:effectLst/>
                          <a:latin typeface="FrankfurtGothic"/>
                          <a:ea typeface="Times New Roman" panose="02020603050405020304" pitchFamily="18" charset="0"/>
                          <a:cs typeface="Times New Roman" panose="02020603050405020304" pitchFamily="18" charset="0"/>
                        </a:rPr>
                        <a:t>25</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a:noFill/>
                    </a:lnT>
                    <a:lnB>
                      <a:noFill/>
                    </a:lnB>
                  </a:tcPr>
                </a:tc>
                <a:tc>
                  <a:txBody>
                    <a:bodyPr/>
                    <a:lstStyle/>
                    <a:p>
                      <a:pPr algn="ctr">
                        <a:lnSpc>
                          <a:spcPts val="1275"/>
                        </a:lnSpc>
                        <a:tabLst>
                          <a:tab pos="161925" algn="l"/>
                          <a:tab pos="234315" algn="l"/>
                          <a:tab pos="306070" algn="l"/>
                          <a:tab pos="306070" algn="dec"/>
                        </a:tabLst>
                      </a:pPr>
                      <a:r>
                        <a:rPr lang="en-GB" sz="900" spc="-10" dirty="0">
                          <a:effectLst/>
                          <a:latin typeface="FrankfurtGothic"/>
                          <a:ea typeface="Times New Roman" panose="02020603050405020304" pitchFamily="18" charset="0"/>
                          <a:cs typeface="Times New Roman" panose="02020603050405020304" pitchFamily="18" charset="0"/>
                        </a:rPr>
                        <a:t>30</a:t>
                      </a:r>
                      <a:endParaRPr lang="da-DK" sz="900" spc="-10" dirty="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a:noFill/>
                    </a:lnT>
                    <a:lnB>
                      <a:noFill/>
                    </a:lnB>
                  </a:tcPr>
                </a:tc>
                <a:tc>
                  <a:txBody>
                    <a:bodyPr/>
                    <a:lstStyle/>
                    <a:p>
                      <a:pPr algn="ctr">
                        <a:lnSpc>
                          <a:spcPts val="1275"/>
                        </a:lnSpc>
                        <a:tabLst>
                          <a:tab pos="161925" algn="l"/>
                          <a:tab pos="234315" algn="l"/>
                          <a:tab pos="306070" algn="l"/>
                          <a:tab pos="306070" algn="dec"/>
                        </a:tabLst>
                      </a:pPr>
                      <a:r>
                        <a:rPr lang="en-GB" sz="900" spc="-10" dirty="0">
                          <a:effectLst/>
                          <a:latin typeface="FrankfurtGothic"/>
                          <a:ea typeface="Times New Roman" panose="02020603050405020304" pitchFamily="18" charset="0"/>
                          <a:cs typeface="Times New Roman" panose="02020603050405020304" pitchFamily="18" charset="0"/>
                        </a:rPr>
                        <a:t>30</a:t>
                      </a:r>
                      <a:endParaRPr lang="da-DK" sz="900" spc="-10" dirty="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a:noFill/>
                    </a:lnT>
                    <a:lnB>
                      <a:noFill/>
                    </a:lnB>
                  </a:tcPr>
                </a:tc>
                <a:tc>
                  <a:txBody>
                    <a:bodyPr/>
                    <a:lstStyle/>
                    <a:p>
                      <a:pPr algn="ctr">
                        <a:lnSpc>
                          <a:spcPts val="1275"/>
                        </a:lnSpc>
                        <a:tabLst>
                          <a:tab pos="161925" algn="l"/>
                          <a:tab pos="234315" algn="l"/>
                          <a:tab pos="306070" algn="l"/>
                          <a:tab pos="306070" algn="dec"/>
                        </a:tabLst>
                      </a:pPr>
                      <a:r>
                        <a:rPr lang="en-GB" sz="900" spc="-10" dirty="0">
                          <a:effectLst/>
                          <a:latin typeface="FrankfurtGothic"/>
                          <a:ea typeface="Times New Roman" panose="02020603050405020304" pitchFamily="18" charset="0"/>
                          <a:cs typeface="Times New Roman" panose="02020603050405020304" pitchFamily="18" charset="0"/>
                        </a:rPr>
                        <a:t>19</a:t>
                      </a:r>
                      <a:endParaRPr lang="da-DK" sz="900" spc="-10" dirty="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a:noFill/>
                    </a:lnT>
                    <a:lnB>
                      <a:noFill/>
                    </a:lnB>
                  </a:tcPr>
                </a:tc>
                <a:tc>
                  <a:txBody>
                    <a:bodyPr/>
                    <a:lstStyle/>
                    <a:p>
                      <a:pPr algn="ctr">
                        <a:lnSpc>
                          <a:spcPts val="1275"/>
                        </a:lnSpc>
                        <a:tabLst>
                          <a:tab pos="161925" algn="l"/>
                          <a:tab pos="234315" algn="l"/>
                          <a:tab pos="306070" algn="l"/>
                          <a:tab pos="306070" algn="dec"/>
                        </a:tabLst>
                      </a:pPr>
                      <a:r>
                        <a:rPr lang="en-GB" sz="900" spc="-10" dirty="0">
                          <a:effectLst/>
                          <a:latin typeface="FrankfurtGothic"/>
                          <a:ea typeface="Times New Roman" panose="02020603050405020304" pitchFamily="18" charset="0"/>
                          <a:cs typeface="Times New Roman" panose="02020603050405020304" pitchFamily="18" charset="0"/>
                        </a:rPr>
                        <a:t>27</a:t>
                      </a:r>
                      <a:endParaRPr lang="da-DK" sz="900" spc="-10" dirty="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a:noFill/>
                    </a:lnT>
                    <a:lnB>
                      <a:noFill/>
                    </a:lnB>
                  </a:tcPr>
                </a:tc>
                <a:extLst>
                  <a:ext uri="{0D108BD9-81ED-4DB2-BD59-A6C34878D82A}">
                    <a16:rowId xmlns:a16="http://schemas.microsoft.com/office/drawing/2014/main" val="2737469433"/>
                  </a:ext>
                </a:extLst>
              </a:tr>
              <a:tr h="250155">
                <a:tc>
                  <a:txBody>
                    <a:bodyPr/>
                    <a:lstStyle/>
                    <a:p>
                      <a:pPr algn="just">
                        <a:lnSpc>
                          <a:spcPts val="1275"/>
                        </a:lnSpc>
                        <a:tabLst>
                          <a:tab pos="161925" algn="l"/>
                          <a:tab pos="234315" algn="l"/>
                          <a:tab pos="306070" algn="l"/>
                          <a:tab pos="234315" algn="l"/>
                          <a:tab pos="306070" algn="l"/>
                        </a:tabLst>
                      </a:pPr>
                      <a:r>
                        <a:rPr lang="en-GB" sz="900" spc="-10">
                          <a:effectLst/>
                          <a:latin typeface="FrankfurtGothic"/>
                          <a:ea typeface="Times New Roman" panose="02020603050405020304" pitchFamily="18" charset="0"/>
                          <a:cs typeface="Times New Roman" panose="02020603050405020304" pitchFamily="18" charset="0"/>
                        </a:rPr>
                        <a:t>Nuclear</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a:noFill/>
                    </a:lnT>
                    <a:lnB>
                      <a:noFill/>
                    </a:lnB>
                  </a:tcPr>
                </a:tc>
                <a:tc>
                  <a:txBody>
                    <a:bodyPr/>
                    <a:lstStyle/>
                    <a:p>
                      <a:pPr algn="ctr">
                        <a:lnSpc>
                          <a:spcPts val="1275"/>
                        </a:lnSpc>
                        <a:tabLst>
                          <a:tab pos="161925" algn="l"/>
                          <a:tab pos="234315" algn="l"/>
                          <a:tab pos="306070" algn="l"/>
                          <a:tab pos="306070" algn="dec"/>
                        </a:tabLst>
                      </a:pPr>
                      <a:r>
                        <a:rPr lang="en-GB" sz="900" spc="-10">
                          <a:effectLst/>
                          <a:latin typeface="FrankfurtGothic"/>
                          <a:ea typeface="Times New Roman" panose="02020603050405020304" pitchFamily="18" charset="0"/>
                          <a:cs typeface="Times New Roman" panose="02020603050405020304" pitchFamily="18" charset="0"/>
                        </a:rPr>
                        <a:t>-</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a:noFill/>
                    </a:lnT>
                    <a:lnB>
                      <a:noFill/>
                    </a:lnB>
                  </a:tcPr>
                </a:tc>
                <a:tc>
                  <a:txBody>
                    <a:bodyPr/>
                    <a:lstStyle/>
                    <a:p>
                      <a:pPr algn="ctr">
                        <a:lnSpc>
                          <a:spcPts val="1275"/>
                        </a:lnSpc>
                        <a:tabLst>
                          <a:tab pos="161925" algn="l"/>
                          <a:tab pos="234315" algn="l"/>
                          <a:tab pos="306070" algn="l"/>
                          <a:tab pos="306070" algn="dec"/>
                        </a:tabLst>
                      </a:pPr>
                      <a:r>
                        <a:rPr lang="en-GB" sz="900" spc="-10">
                          <a:effectLst/>
                          <a:latin typeface="FrankfurtGothic"/>
                          <a:ea typeface="Times New Roman" panose="02020603050405020304" pitchFamily="18" charset="0"/>
                          <a:cs typeface="Times New Roman" panose="02020603050405020304" pitchFamily="18" charset="0"/>
                        </a:rPr>
                        <a:t>-</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a:noFill/>
                    </a:lnT>
                    <a:lnB>
                      <a:noFill/>
                    </a:lnB>
                  </a:tcPr>
                </a:tc>
                <a:tc>
                  <a:txBody>
                    <a:bodyPr/>
                    <a:lstStyle/>
                    <a:p>
                      <a:pPr algn="ctr">
                        <a:lnSpc>
                          <a:spcPts val="1275"/>
                        </a:lnSpc>
                        <a:tabLst>
                          <a:tab pos="161925" algn="l"/>
                          <a:tab pos="234315" algn="l"/>
                          <a:tab pos="306070" algn="l"/>
                          <a:tab pos="306070" algn="dec"/>
                        </a:tabLst>
                      </a:pPr>
                      <a:r>
                        <a:rPr lang="en-GB" sz="900" spc="-10">
                          <a:effectLst/>
                          <a:latin typeface="FrankfurtGothic"/>
                          <a:ea typeface="Times New Roman" panose="02020603050405020304" pitchFamily="18" charset="0"/>
                          <a:cs typeface="Times New Roman" panose="02020603050405020304" pitchFamily="18" charset="0"/>
                        </a:rPr>
                        <a:t>1</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a:noFill/>
                    </a:lnT>
                    <a:lnB>
                      <a:noFill/>
                    </a:lnB>
                  </a:tcPr>
                </a:tc>
                <a:tc>
                  <a:txBody>
                    <a:bodyPr/>
                    <a:lstStyle/>
                    <a:p>
                      <a:pPr algn="ctr">
                        <a:lnSpc>
                          <a:spcPts val="1275"/>
                        </a:lnSpc>
                        <a:tabLst>
                          <a:tab pos="161925" algn="l"/>
                          <a:tab pos="234315" algn="l"/>
                          <a:tab pos="306070" algn="l"/>
                          <a:tab pos="306070" algn="dec"/>
                        </a:tabLst>
                      </a:pPr>
                      <a:r>
                        <a:rPr lang="en-GB" sz="900" spc="-10">
                          <a:effectLst/>
                          <a:latin typeface="FrankfurtGothic"/>
                          <a:ea typeface="Times New Roman" panose="02020603050405020304" pitchFamily="18" charset="0"/>
                          <a:cs typeface="Times New Roman" panose="02020603050405020304" pitchFamily="18" charset="0"/>
                        </a:rPr>
                        <a:t>12</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a:noFill/>
                    </a:lnT>
                    <a:lnB>
                      <a:noFill/>
                    </a:lnB>
                  </a:tcPr>
                </a:tc>
                <a:tc>
                  <a:txBody>
                    <a:bodyPr/>
                    <a:lstStyle/>
                    <a:p>
                      <a:pPr algn="ctr">
                        <a:lnSpc>
                          <a:spcPts val="1275"/>
                        </a:lnSpc>
                        <a:tabLst>
                          <a:tab pos="161925" algn="l"/>
                          <a:tab pos="234315" algn="l"/>
                          <a:tab pos="306070" algn="l"/>
                          <a:tab pos="306070" algn="dec"/>
                        </a:tabLst>
                      </a:pPr>
                      <a:r>
                        <a:rPr lang="en-GB" sz="900" spc="-10">
                          <a:effectLst/>
                          <a:latin typeface="FrankfurtGothic"/>
                          <a:ea typeface="Times New Roman" panose="02020603050405020304" pitchFamily="18" charset="0"/>
                          <a:cs typeface="Times New Roman" panose="02020603050405020304" pitchFamily="18" charset="0"/>
                        </a:rPr>
                        <a:t>1</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a:noFill/>
                    </a:lnT>
                    <a:lnB>
                      <a:noFill/>
                    </a:lnB>
                  </a:tcPr>
                </a:tc>
                <a:tc>
                  <a:txBody>
                    <a:bodyPr/>
                    <a:lstStyle/>
                    <a:p>
                      <a:pPr algn="ctr">
                        <a:lnSpc>
                          <a:spcPts val="1275"/>
                        </a:lnSpc>
                        <a:tabLst>
                          <a:tab pos="161925" algn="l"/>
                          <a:tab pos="234315" algn="l"/>
                          <a:tab pos="306070" algn="l"/>
                          <a:tab pos="306070" algn="dec"/>
                        </a:tabLst>
                      </a:pPr>
                      <a:r>
                        <a:rPr lang="en-GB" sz="900" spc="-10">
                          <a:effectLst/>
                          <a:latin typeface="FrankfurtGothic"/>
                          <a:ea typeface="Times New Roman" panose="02020603050405020304" pitchFamily="18" charset="0"/>
                          <a:cs typeface="Times New Roman" panose="02020603050405020304" pitchFamily="18" charset="0"/>
                        </a:rPr>
                        <a:t>10</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a:noFill/>
                    </a:lnT>
                    <a:lnB>
                      <a:noFill/>
                    </a:lnB>
                  </a:tcPr>
                </a:tc>
                <a:tc>
                  <a:txBody>
                    <a:bodyPr/>
                    <a:lstStyle/>
                    <a:p>
                      <a:pPr algn="ctr">
                        <a:lnSpc>
                          <a:spcPts val="1275"/>
                        </a:lnSpc>
                        <a:tabLst>
                          <a:tab pos="161925" algn="l"/>
                          <a:tab pos="234315" algn="l"/>
                          <a:tab pos="306070" algn="l"/>
                          <a:tab pos="306070" algn="dec"/>
                        </a:tabLst>
                      </a:pPr>
                      <a:r>
                        <a:rPr lang="en-GB" sz="900" spc="-10">
                          <a:effectLst/>
                          <a:latin typeface="FrankfurtGothic"/>
                          <a:ea typeface="Times New Roman" panose="02020603050405020304" pitchFamily="18" charset="0"/>
                          <a:cs typeface="Times New Roman" panose="02020603050405020304" pitchFamily="18" charset="0"/>
                        </a:rPr>
                        <a:t>1</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a:noFill/>
                    </a:lnT>
                    <a:lnB>
                      <a:noFill/>
                    </a:lnB>
                  </a:tcPr>
                </a:tc>
                <a:tc>
                  <a:txBody>
                    <a:bodyPr/>
                    <a:lstStyle/>
                    <a:p>
                      <a:pPr algn="ctr">
                        <a:lnSpc>
                          <a:spcPts val="1275"/>
                        </a:lnSpc>
                        <a:tabLst>
                          <a:tab pos="161925" algn="l"/>
                          <a:tab pos="234315" algn="l"/>
                          <a:tab pos="306070" algn="l"/>
                          <a:tab pos="306070" algn="dec"/>
                        </a:tabLst>
                      </a:pPr>
                      <a:r>
                        <a:rPr lang="en-GB" sz="900" spc="-10" dirty="0">
                          <a:effectLst/>
                          <a:latin typeface="FrankfurtGothic"/>
                          <a:ea typeface="Times New Roman" panose="02020603050405020304" pitchFamily="18" charset="0"/>
                          <a:cs typeface="Times New Roman" panose="02020603050405020304" pitchFamily="18" charset="0"/>
                        </a:rPr>
                        <a:t>10</a:t>
                      </a:r>
                      <a:endParaRPr lang="da-DK" sz="900" spc="-10" dirty="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a:noFill/>
                    </a:lnT>
                    <a:lnB>
                      <a:noFill/>
                    </a:lnB>
                  </a:tcPr>
                </a:tc>
                <a:extLst>
                  <a:ext uri="{0D108BD9-81ED-4DB2-BD59-A6C34878D82A}">
                    <a16:rowId xmlns:a16="http://schemas.microsoft.com/office/drawing/2014/main" val="4225039718"/>
                  </a:ext>
                </a:extLst>
              </a:tr>
              <a:tr h="250155">
                <a:tc>
                  <a:txBody>
                    <a:bodyPr/>
                    <a:lstStyle/>
                    <a:p>
                      <a:pPr algn="just">
                        <a:lnSpc>
                          <a:spcPts val="1275"/>
                        </a:lnSpc>
                        <a:tabLst>
                          <a:tab pos="161925" algn="l"/>
                          <a:tab pos="234315" algn="l"/>
                          <a:tab pos="306070" algn="l"/>
                          <a:tab pos="234315" algn="l"/>
                          <a:tab pos="306070" algn="l"/>
                        </a:tabLst>
                      </a:pPr>
                      <a:r>
                        <a:rPr lang="en-GB" sz="900" spc="-10">
                          <a:effectLst/>
                          <a:latin typeface="FrankfurtGothic"/>
                          <a:ea typeface="Times New Roman" panose="02020603050405020304" pitchFamily="18" charset="0"/>
                          <a:cs typeface="Times New Roman" panose="02020603050405020304" pitchFamily="18" charset="0"/>
                        </a:rPr>
                        <a:t>Other</a:t>
                      </a:r>
                      <a:r>
                        <a:rPr lang="en-GB" sz="900" spc="-10" baseline="30000">
                          <a:effectLst/>
                          <a:latin typeface="FrankfurtGothic"/>
                          <a:ea typeface="Times New Roman" panose="02020603050405020304" pitchFamily="18" charset="0"/>
                          <a:cs typeface="Times New Roman" panose="02020603050405020304" pitchFamily="18" charset="0"/>
                        </a:rPr>
                        <a:t>1</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a:noFill/>
                    </a:lnT>
                    <a:lnB w="12700" cap="flat" cmpd="sng" algn="ctr">
                      <a:solidFill>
                        <a:srgbClr val="7F9C90"/>
                      </a:solidFill>
                      <a:prstDash val="solid"/>
                      <a:round/>
                      <a:headEnd type="none" w="med" len="med"/>
                      <a:tailEnd type="none" w="med" len="med"/>
                    </a:lnB>
                  </a:tcPr>
                </a:tc>
                <a:tc>
                  <a:txBody>
                    <a:bodyPr/>
                    <a:lstStyle/>
                    <a:p>
                      <a:pPr algn="ctr">
                        <a:lnSpc>
                          <a:spcPts val="1275"/>
                        </a:lnSpc>
                        <a:tabLst>
                          <a:tab pos="161925" algn="l"/>
                          <a:tab pos="234315" algn="l"/>
                          <a:tab pos="306070" algn="l"/>
                          <a:tab pos="306070" algn="dec"/>
                        </a:tabLst>
                      </a:pPr>
                      <a:r>
                        <a:rPr lang="en-GB" sz="900" spc="-10">
                          <a:effectLst/>
                          <a:latin typeface="FrankfurtGothic"/>
                          <a:ea typeface="Times New Roman" panose="02020603050405020304" pitchFamily="18" charset="0"/>
                          <a:cs typeface="Times New Roman" panose="02020603050405020304" pitchFamily="18" charset="0"/>
                        </a:rPr>
                        <a:t>2</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a:noFill/>
                    </a:lnT>
                    <a:lnB w="12700" cap="flat" cmpd="sng" algn="ctr">
                      <a:solidFill>
                        <a:srgbClr val="7F9C90"/>
                      </a:solidFill>
                      <a:prstDash val="solid"/>
                      <a:round/>
                      <a:headEnd type="none" w="med" len="med"/>
                      <a:tailEnd type="none" w="med" len="med"/>
                    </a:lnB>
                  </a:tcPr>
                </a:tc>
                <a:tc>
                  <a:txBody>
                    <a:bodyPr/>
                    <a:lstStyle/>
                    <a:p>
                      <a:pPr algn="ctr">
                        <a:lnSpc>
                          <a:spcPts val="1275"/>
                        </a:lnSpc>
                        <a:tabLst>
                          <a:tab pos="161925" algn="l"/>
                          <a:tab pos="234315" algn="l"/>
                          <a:tab pos="306070" algn="l"/>
                          <a:tab pos="306070" algn="dec"/>
                        </a:tabLst>
                      </a:pPr>
                      <a:r>
                        <a:rPr lang="en-GB" sz="900" spc="-10">
                          <a:effectLst/>
                          <a:latin typeface="FrankfurtGothic"/>
                          <a:ea typeface="Times New Roman" panose="02020603050405020304" pitchFamily="18" charset="0"/>
                          <a:cs typeface="Times New Roman" panose="02020603050405020304" pitchFamily="18" charset="0"/>
                        </a:rPr>
                        <a:t>39</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a:noFill/>
                    </a:lnT>
                    <a:lnB w="12700" cap="flat" cmpd="sng" algn="ctr">
                      <a:solidFill>
                        <a:srgbClr val="7F9C90"/>
                      </a:solidFill>
                      <a:prstDash val="solid"/>
                      <a:round/>
                      <a:headEnd type="none" w="med" len="med"/>
                      <a:tailEnd type="none" w="med" len="med"/>
                    </a:lnB>
                  </a:tcPr>
                </a:tc>
                <a:tc>
                  <a:txBody>
                    <a:bodyPr/>
                    <a:lstStyle/>
                    <a:p>
                      <a:pPr algn="ctr">
                        <a:lnSpc>
                          <a:spcPts val="1275"/>
                        </a:lnSpc>
                        <a:tabLst>
                          <a:tab pos="161925" algn="l"/>
                          <a:tab pos="234315" algn="l"/>
                          <a:tab pos="306070" algn="l"/>
                          <a:tab pos="306070" algn="dec"/>
                        </a:tabLst>
                      </a:pPr>
                      <a:r>
                        <a:rPr lang="en-GB" sz="900" spc="-10">
                          <a:effectLst/>
                          <a:latin typeface="FrankfurtGothic"/>
                          <a:ea typeface="Times New Roman" panose="02020603050405020304" pitchFamily="18" charset="0"/>
                          <a:cs typeface="Times New Roman" panose="02020603050405020304" pitchFamily="18" charset="0"/>
                        </a:rPr>
                        <a:t>5</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a:noFill/>
                    </a:lnT>
                    <a:lnB w="12700" cap="flat" cmpd="sng" algn="ctr">
                      <a:solidFill>
                        <a:srgbClr val="7F9C90"/>
                      </a:solidFill>
                      <a:prstDash val="solid"/>
                      <a:round/>
                      <a:headEnd type="none" w="med" len="med"/>
                      <a:tailEnd type="none" w="med" len="med"/>
                    </a:lnB>
                  </a:tcPr>
                </a:tc>
                <a:tc>
                  <a:txBody>
                    <a:bodyPr/>
                    <a:lstStyle/>
                    <a:p>
                      <a:pPr algn="ctr">
                        <a:lnSpc>
                          <a:spcPts val="1275"/>
                        </a:lnSpc>
                        <a:tabLst>
                          <a:tab pos="161925" algn="l"/>
                          <a:tab pos="234315" algn="l"/>
                          <a:tab pos="306070" algn="l"/>
                          <a:tab pos="306070" algn="dec"/>
                        </a:tabLst>
                      </a:pPr>
                      <a:r>
                        <a:rPr lang="en-GB" sz="900" spc="-10">
                          <a:effectLst/>
                          <a:latin typeface="FrankfurtGothic"/>
                          <a:ea typeface="Times New Roman" panose="02020603050405020304" pitchFamily="18" charset="0"/>
                          <a:cs typeface="Times New Roman" panose="02020603050405020304" pitchFamily="18" charset="0"/>
                        </a:rPr>
                        <a:t>15</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a:noFill/>
                    </a:lnT>
                    <a:lnB w="12700" cap="flat" cmpd="sng" algn="ctr">
                      <a:solidFill>
                        <a:srgbClr val="7F9C90"/>
                      </a:solidFill>
                      <a:prstDash val="solid"/>
                      <a:round/>
                      <a:headEnd type="none" w="med" len="med"/>
                      <a:tailEnd type="none" w="med" len="med"/>
                    </a:lnB>
                  </a:tcPr>
                </a:tc>
                <a:tc>
                  <a:txBody>
                    <a:bodyPr/>
                    <a:lstStyle/>
                    <a:p>
                      <a:pPr algn="ctr">
                        <a:lnSpc>
                          <a:spcPts val="1275"/>
                        </a:lnSpc>
                        <a:tabLst>
                          <a:tab pos="161925" algn="l"/>
                          <a:tab pos="234315" algn="l"/>
                          <a:tab pos="306070" algn="l"/>
                          <a:tab pos="306070" algn="dec"/>
                        </a:tabLst>
                      </a:pPr>
                      <a:r>
                        <a:rPr lang="en-GB" sz="900" spc="-10">
                          <a:effectLst/>
                          <a:latin typeface="FrankfurtGothic"/>
                          <a:ea typeface="Times New Roman" panose="02020603050405020304" pitchFamily="18" charset="0"/>
                          <a:cs typeface="Times New Roman" panose="02020603050405020304" pitchFamily="18" charset="0"/>
                        </a:rPr>
                        <a:t>4</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a:noFill/>
                    </a:lnT>
                    <a:lnB w="12700" cap="flat" cmpd="sng" algn="ctr">
                      <a:solidFill>
                        <a:srgbClr val="7F9C90"/>
                      </a:solidFill>
                      <a:prstDash val="solid"/>
                      <a:round/>
                      <a:headEnd type="none" w="med" len="med"/>
                      <a:tailEnd type="none" w="med" len="med"/>
                    </a:lnB>
                  </a:tcPr>
                </a:tc>
                <a:tc>
                  <a:txBody>
                    <a:bodyPr/>
                    <a:lstStyle/>
                    <a:p>
                      <a:pPr algn="ctr">
                        <a:lnSpc>
                          <a:spcPts val="1275"/>
                        </a:lnSpc>
                        <a:tabLst>
                          <a:tab pos="161925" algn="l"/>
                          <a:tab pos="234315" algn="l"/>
                          <a:tab pos="306070" algn="l"/>
                          <a:tab pos="306070" algn="dec"/>
                        </a:tabLst>
                      </a:pPr>
                      <a:r>
                        <a:rPr lang="en-GB" sz="900" spc="-10">
                          <a:effectLst/>
                          <a:latin typeface="FrankfurtGothic"/>
                          <a:ea typeface="Times New Roman" panose="02020603050405020304" pitchFamily="18" charset="0"/>
                          <a:cs typeface="Times New Roman" panose="02020603050405020304" pitchFamily="18" charset="0"/>
                        </a:rPr>
                        <a:t>8</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a:noFill/>
                    </a:lnT>
                    <a:lnB w="12700" cap="flat" cmpd="sng" algn="ctr">
                      <a:solidFill>
                        <a:srgbClr val="7F9C90"/>
                      </a:solidFill>
                      <a:prstDash val="solid"/>
                      <a:round/>
                      <a:headEnd type="none" w="med" len="med"/>
                      <a:tailEnd type="none" w="med" len="med"/>
                    </a:lnB>
                  </a:tcPr>
                </a:tc>
                <a:tc>
                  <a:txBody>
                    <a:bodyPr/>
                    <a:lstStyle/>
                    <a:p>
                      <a:pPr algn="ctr">
                        <a:lnSpc>
                          <a:spcPts val="1275"/>
                        </a:lnSpc>
                        <a:tabLst>
                          <a:tab pos="161925" algn="l"/>
                          <a:tab pos="234315" algn="l"/>
                          <a:tab pos="306070" algn="l"/>
                          <a:tab pos="306070" algn="dec"/>
                        </a:tabLst>
                      </a:pPr>
                      <a:r>
                        <a:rPr lang="en-GB" sz="900" spc="-10">
                          <a:effectLst/>
                          <a:latin typeface="FrankfurtGothic"/>
                          <a:ea typeface="Times New Roman" panose="02020603050405020304" pitchFamily="18" charset="0"/>
                          <a:cs typeface="Times New Roman" panose="02020603050405020304" pitchFamily="18" charset="0"/>
                        </a:rPr>
                        <a:t>5</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a:noFill/>
                    </a:lnT>
                    <a:lnB w="12700" cap="flat" cmpd="sng" algn="ctr">
                      <a:solidFill>
                        <a:srgbClr val="7F9C90"/>
                      </a:solidFill>
                      <a:prstDash val="solid"/>
                      <a:round/>
                      <a:headEnd type="none" w="med" len="med"/>
                      <a:tailEnd type="none" w="med" len="med"/>
                    </a:lnB>
                  </a:tcPr>
                </a:tc>
                <a:tc>
                  <a:txBody>
                    <a:bodyPr/>
                    <a:lstStyle/>
                    <a:p>
                      <a:pPr algn="ctr">
                        <a:lnSpc>
                          <a:spcPts val="1275"/>
                        </a:lnSpc>
                        <a:tabLst>
                          <a:tab pos="161925" algn="l"/>
                          <a:tab pos="234315" algn="l"/>
                          <a:tab pos="306070" algn="l"/>
                          <a:tab pos="306070" algn="dec"/>
                        </a:tabLst>
                      </a:pPr>
                      <a:r>
                        <a:rPr lang="en-GB" sz="900" spc="-10" dirty="0">
                          <a:effectLst/>
                          <a:latin typeface="FrankfurtGothic"/>
                          <a:ea typeface="Times New Roman" panose="02020603050405020304" pitchFamily="18" charset="0"/>
                          <a:cs typeface="Times New Roman" panose="02020603050405020304" pitchFamily="18" charset="0"/>
                        </a:rPr>
                        <a:t>11</a:t>
                      </a:r>
                      <a:endParaRPr lang="da-DK" sz="900" spc="-10" dirty="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a:noFill/>
                    </a:lnT>
                    <a:lnB w="12700" cap="flat" cmpd="sng" algn="ctr">
                      <a:solidFill>
                        <a:srgbClr val="7F9C90"/>
                      </a:solidFill>
                      <a:prstDash val="solid"/>
                      <a:round/>
                      <a:headEnd type="none" w="med" len="med"/>
                      <a:tailEnd type="none" w="med" len="med"/>
                    </a:lnB>
                  </a:tcPr>
                </a:tc>
                <a:extLst>
                  <a:ext uri="{0D108BD9-81ED-4DB2-BD59-A6C34878D82A}">
                    <a16:rowId xmlns:a16="http://schemas.microsoft.com/office/drawing/2014/main" val="3167032888"/>
                  </a:ext>
                </a:extLst>
              </a:tr>
              <a:tr h="291932">
                <a:tc>
                  <a:txBody>
                    <a:bodyPr/>
                    <a:lstStyle/>
                    <a:p>
                      <a:pPr algn="just">
                        <a:lnSpc>
                          <a:spcPts val="1275"/>
                        </a:lnSpc>
                        <a:tabLst>
                          <a:tab pos="161925" algn="l"/>
                          <a:tab pos="234315" algn="l"/>
                          <a:tab pos="306070" algn="l"/>
                          <a:tab pos="234315" algn="l"/>
                          <a:tab pos="306070" algn="l"/>
                        </a:tabLst>
                      </a:pPr>
                      <a:r>
                        <a:rPr lang="en-GB" sz="900" spc="-10">
                          <a:effectLst/>
                          <a:latin typeface="FrankfurtGothic"/>
                          <a:ea typeface="Times New Roman" panose="02020603050405020304" pitchFamily="18" charset="0"/>
                          <a:cs typeface="Times New Roman" panose="02020603050405020304" pitchFamily="18" charset="0"/>
                        </a:rPr>
                        <a:t>Total supply</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w="12700" cap="flat" cmpd="sng" algn="ctr">
                      <a:solidFill>
                        <a:srgbClr val="7F9C90"/>
                      </a:solidFill>
                      <a:prstDash val="solid"/>
                      <a:round/>
                      <a:headEnd type="none" w="med" len="med"/>
                      <a:tailEnd type="none" w="med" len="med"/>
                    </a:lnT>
                    <a:lnB w="12700" cap="flat" cmpd="sng" algn="ctr">
                      <a:solidFill>
                        <a:srgbClr val="7F9C90"/>
                      </a:solidFill>
                      <a:prstDash val="solid"/>
                      <a:round/>
                      <a:headEnd type="none" w="med" len="med"/>
                      <a:tailEnd type="none" w="med" len="med"/>
                    </a:lnB>
                  </a:tcPr>
                </a:tc>
                <a:tc>
                  <a:txBody>
                    <a:bodyPr/>
                    <a:lstStyle/>
                    <a:p>
                      <a:pPr algn="ctr">
                        <a:lnSpc>
                          <a:spcPts val="1275"/>
                        </a:lnSpc>
                        <a:tabLst>
                          <a:tab pos="161925" algn="l"/>
                          <a:tab pos="234315" algn="l"/>
                          <a:tab pos="306070" algn="l"/>
                          <a:tab pos="306070" algn="dec"/>
                        </a:tabLst>
                      </a:pPr>
                      <a:r>
                        <a:rPr lang="en-GB" sz="900" spc="-10" dirty="0">
                          <a:effectLst/>
                          <a:latin typeface="FrankfurtGothic"/>
                          <a:ea typeface="Times New Roman" panose="02020603050405020304" pitchFamily="18" charset="0"/>
                          <a:cs typeface="Times New Roman" panose="02020603050405020304" pitchFamily="18" charset="0"/>
                        </a:rPr>
                        <a:t>100</a:t>
                      </a:r>
                      <a:endParaRPr lang="da-DK" sz="900" spc="-10" dirty="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w="12700" cap="flat" cmpd="sng" algn="ctr">
                      <a:solidFill>
                        <a:srgbClr val="7F9C90"/>
                      </a:solidFill>
                      <a:prstDash val="solid"/>
                      <a:round/>
                      <a:headEnd type="none" w="med" len="med"/>
                      <a:tailEnd type="none" w="med" len="med"/>
                    </a:lnT>
                    <a:lnB w="12700" cap="flat" cmpd="sng" algn="ctr">
                      <a:solidFill>
                        <a:srgbClr val="7F9C90"/>
                      </a:solidFill>
                      <a:prstDash val="solid"/>
                      <a:round/>
                      <a:headEnd type="none" w="med" len="med"/>
                      <a:tailEnd type="none" w="med" len="med"/>
                    </a:lnB>
                  </a:tcPr>
                </a:tc>
                <a:tc>
                  <a:txBody>
                    <a:bodyPr/>
                    <a:lstStyle/>
                    <a:p>
                      <a:pPr algn="ctr">
                        <a:lnSpc>
                          <a:spcPts val="1275"/>
                        </a:lnSpc>
                        <a:tabLst>
                          <a:tab pos="161925" algn="l"/>
                          <a:tab pos="234315" algn="l"/>
                          <a:tab pos="306070" algn="l"/>
                          <a:tab pos="306070" algn="dec"/>
                        </a:tabLst>
                      </a:pPr>
                      <a:r>
                        <a:rPr lang="en-GB" sz="900" spc="-10" dirty="0">
                          <a:effectLst/>
                          <a:latin typeface="FrankfurtGothic"/>
                          <a:ea typeface="Times New Roman" panose="02020603050405020304" pitchFamily="18" charset="0"/>
                          <a:cs typeface="Times New Roman" panose="02020603050405020304" pitchFamily="18" charset="0"/>
                        </a:rPr>
                        <a:t>100</a:t>
                      </a:r>
                      <a:endParaRPr lang="da-DK" sz="900" spc="-10" dirty="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w="12700" cap="flat" cmpd="sng" algn="ctr">
                      <a:solidFill>
                        <a:srgbClr val="7F9C90"/>
                      </a:solidFill>
                      <a:prstDash val="solid"/>
                      <a:round/>
                      <a:headEnd type="none" w="med" len="med"/>
                      <a:tailEnd type="none" w="med" len="med"/>
                    </a:lnT>
                    <a:lnB w="12700" cap="flat" cmpd="sng" algn="ctr">
                      <a:solidFill>
                        <a:srgbClr val="7F9C90"/>
                      </a:solidFill>
                      <a:prstDash val="solid"/>
                      <a:round/>
                      <a:headEnd type="none" w="med" len="med"/>
                      <a:tailEnd type="none" w="med" len="med"/>
                    </a:lnB>
                  </a:tcPr>
                </a:tc>
                <a:tc>
                  <a:txBody>
                    <a:bodyPr/>
                    <a:lstStyle/>
                    <a:p>
                      <a:pPr algn="ctr">
                        <a:lnSpc>
                          <a:spcPts val="1275"/>
                        </a:lnSpc>
                        <a:tabLst>
                          <a:tab pos="161925" algn="l"/>
                          <a:tab pos="234315" algn="l"/>
                          <a:tab pos="306070" algn="l"/>
                          <a:tab pos="306070" algn="dec"/>
                        </a:tabLst>
                      </a:pPr>
                      <a:r>
                        <a:rPr lang="en-GB" sz="900" spc="-10" dirty="0">
                          <a:effectLst/>
                          <a:latin typeface="FrankfurtGothic"/>
                          <a:ea typeface="Times New Roman" panose="02020603050405020304" pitchFamily="18" charset="0"/>
                          <a:cs typeface="Times New Roman" panose="02020603050405020304" pitchFamily="18" charset="0"/>
                        </a:rPr>
                        <a:t>100</a:t>
                      </a:r>
                      <a:endParaRPr lang="da-DK" sz="900" spc="-10" dirty="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w="12700" cap="flat" cmpd="sng" algn="ctr">
                      <a:solidFill>
                        <a:srgbClr val="7F9C90"/>
                      </a:solidFill>
                      <a:prstDash val="solid"/>
                      <a:round/>
                      <a:headEnd type="none" w="med" len="med"/>
                      <a:tailEnd type="none" w="med" len="med"/>
                    </a:lnT>
                    <a:lnB w="12700" cap="flat" cmpd="sng" algn="ctr">
                      <a:solidFill>
                        <a:srgbClr val="7F9C90"/>
                      </a:solidFill>
                      <a:prstDash val="solid"/>
                      <a:round/>
                      <a:headEnd type="none" w="med" len="med"/>
                      <a:tailEnd type="none" w="med" len="med"/>
                    </a:lnB>
                  </a:tcPr>
                </a:tc>
                <a:tc>
                  <a:txBody>
                    <a:bodyPr/>
                    <a:lstStyle/>
                    <a:p>
                      <a:pPr algn="ctr">
                        <a:lnSpc>
                          <a:spcPts val="1275"/>
                        </a:lnSpc>
                        <a:tabLst>
                          <a:tab pos="161925" algn="l"/>
                          <a:tab pos="234315" algn="l"/>
                          <a:tab pos="306070" algn="l"/>
                          <a:tab pos="306070" algn="dec"/>
                        </a:tabLst>
                      </a:pPr>
                      <a:r>
                        <a:rPr lang="en-GB" sz="900" spc="-10" dirty="0">
                          <a:effectLst/>
                          <a:latin typeface="FrankfurtGothic"/>
                          <a:ea typeface="Times New Roman" panose="02020603050405020304" pitchFamily="18" charset="0"/>
                          <a:cs typeface="Times New Roman" panose="02020603050405020304" pitchFamily="18" charset="0"/>
                        </a:rPr>
                        <a:t>100</a:t>
                      </a:r>
                      <a:endParaRPr lang="da-DK" sz="900" spc="-10" dirty="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w="12700" cap="flat" cmpd="sng" algn="ctr">
                      <a:solidFill>
                        <a:srgbClr val="7F9C90"/>
                      </a:solidFill>
                      <a:prstDash val="solid"/>
                      <a:round/>
                      <a:headEnd type="none" w="med" len="med"/>
                      <a:tailEnd type="none" w="med" len="med"/>
                    </a:lnT>
                    <a:lnB w="12700" cap="flat" cmpd="sng" algn="ctr">
                      <a:solidFill>
                        <a:srgbClr val="7F9C90"/>
                      </a:solidFill>
                      <a:prstDash val="solid"/>
                      <a:round/>
                      <a:headEnd type="none" w="med" len="med"/>
                      <a:tailEnd type="none" w="med" len="med"/>
                    </a:lnB>
                  </a:tcPr>
                </a:tc>
                <a:tc>
                  <a:txBody>
                    <a:bodyPr/>
                    <a:lstStyle/>
                    <a:p>
                      <a:pPr algn="ctr">
                        <a:lnSpc>
                          <a:spcPts val="1275"/>
                        </a:lnSpc>
                        <a:tabLst>
                          <a:tab pos="161925" algn="l"/>
                          <a:tab pos="234315" algn="l"/>
                          <a:tab pos="306070" algn="l"/>
                          <a:tab pos="306070" algn="dec"/>
                        </a:tabLst>
                      </a:pPr>
                      <a:r>
                        <a:rPr lang="en-GB" sz="900" spc="-10" dirty="0">
                          <a:effectLst/>
                          <a:latin typeface="FrankfurtGothic"/>
                          <a:ea typeface="Times New Roman" panose="02020603050405020304" pitchFamily="18" charset="0"/>
                          <a:cs typeface="Times New Roman" panose="02020603050405020304" pitchFamily="18" charset="0"/>
                        </a:rPr>
                        <a:t>100</a:t>
                      </a:r>
                      <a:endParaRPr lang="da-DK" sz="900" spc="-10" dirty="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w="12700" cap="flat" cmpd="sng" algn="ctr">
                      <a:solidFill>
                        <a:srgbClr val="7F9C90"/>
                      </a:solidFill>
                      <a:prstDash val="solid"/>
                      <a:round/>
                      <a:headEnd type="none" w="med" len="med"/>
                      <a:tailEnd type="none" w="med" len="med"/>
                    </a:lnT>
                    <a:lnB w="12700" cap="flat" cmpd="sng" algn="ctr">
                      <a:solidFill>
                        <a:srgbClr val="7F9C90"/>
                      </a:solidFill>
                      <a:prstDash val="solid"/>
                      <a:round/>
                      <a:headEnd type="none" w="med" len="med"/>
                      <a:tailEnd type="none" w="med" len="med"/>
                    </a:lnB>
                  </a:tcPr>
                </a:tc>
                <a:tc>
                  <a:txBody>
                    <a:bodyPr/>
                    <a:lstStyle/>
                    <a:p>
                      <a:pPr algn="ctr">
                        <a:lnSpc>
                          <a:spcPts val="1275"/>
                        </a:lnSpc>
                        <a:tabLst>
                          <a:tab pos="161925" algn="l"/>
                          <a:tab pos="234315" algn="l"/>
                          <a:tab pos="306070" algn="l"/>
                          <a:tab pos="306070" algn="dec"/>
                        </a:tabLst>
                      </a:pPr>
                      <a:r>
                        <a:rPr lang="en-GB" sz="900" spc="-10" dirty="0">
                          <a:effectLst/>
                          <a:latin typeface="FrankfurtGothic"/>
                          <a:ea typeface="Times New Roman" panose="02020603050405020304" pitchFamily="18" charset="0"/>
                          <a:cs typeface="Times New Roman" panose="02020603050405020304" pitchFamily="18" charset="0"/>
                        </a:rPr>
                        <a:t>100</a:t>
                      </a:r>
                      <a:endParaRPr lang="da-DK" sz="900" spc="-10" dirty="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w="12700" cap="flat" cmpd="sng" algn="ctr">
                      <a:solidFill>
                        <a:srgbClr val="7F9C90"/>
                      </a:solidFill>
                      <a:prstDash val="solid"/>
                      <a:round/>
                      <a:headEnd type="none" w="med" len="med"/>
                      <a:tailEnd type="none" w="med" len="med"/>
                    </a:lnT>
                    <a:lnB w="12700" cap="flat" cmpd="sng" algn="ctr">
                      <a:solidFill>
                        <a:srgbClr val="7F9C90"/>
                      </a:solidFill>
                      <a:prstDash val="solid"/>
                      <a:round/>
                      <a:headEnd type="none" w="med" len="med"/>
                      <a:tailEnd type="none" w="med" len="med"/>
                    </a:lnB>
                  </a:tcPr>
                </a:tc>
                <a:tc>
                  <a:txBody>
                    <a:bodyPr/>
                    <a:lstStyle/>
                    <a:p>
                      <a:pPr algn="ctr">
                        <a:lnSpc>
                          <a:spcPts val="1275"/>
                        </a:lnSpc>
                        <a:tabLst>
                          <a:tab pos="161925" algn="l"/>
                          <a:tab pos="234315" algn="l"/>
                          <a:tab pos="306070" algn="l"/>
                          <a:tab pos="306070" algn="dec"/>
                        </a:tabLst>
                      </a:pPr>
                      <a:r>
                        <a:rPr lang="en-GB" sz="900" spc="-10" dirty="0">
                          <a:effectLst/>
                          <a:latin typeface="FrankfurtGothic"/>
                          <a:ea typeface="Times New Roman" panose="02020603050405020304" pitchFamily="18" charset="0"/>
                          <a:cs typeface="Times New Roman" panose="02020603050405020304" pitchFamily="18" charset="0"/>
                        </a:rPr>
                        <a:t>100</a:t>
                      </a:r>
                      <a:endParaRPr lang="da-DK" sz="900" spc="-10" dirty="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w="12700" cap="flat" cmpd="sng" algn="ctr">
                      <a:solidFill>
                        <a:srgbClr val="7F9C90"/>
                      </a:solidFill>
                      <a:prstDash val="solid"/>
                      <a:round/>
                      <a:headEnd type="none" w="med" len="med"/>
                      <a:tailEnd type="none" w="med" len="med"/>
                    </a:lnT>
                    <a:lnB w="12700" cap="flat" cmpd="sng" algn="ctr">
                      <a:solidFill>
                        <a:srgbClr val="7F9C90"/>
                      </a:solidFill>
                      <a:prstDash val="solid"/>
                      <a:round/>
                      <a:headEnd type="none" w="med" len="med"/>
                      <a:tailEnd type="none" w="med" len="med"/>
                    </a:lnB>
                  </a:tcPr>
                </a:tc>
                <a:tc>
                  <a:txBody>
                    <a:bodyPr/>
                    <a:lstStyle/>
                    <a:p>
                      <a:pPr algn="ctr">
                        <a:lnSpc>
                          <a:spcPts val="1275"/>
                        </a:lnSpc>
                        <a:tabLst>
                          <a:tab pos="161925" algn="l"/>
                          <a:tab pos="234315" algn="l"/>
                          <a:tab pos="306070" algn="l"/>
                          <a:tab pos="306070" algn="dec"/>
                        </a:tabLst>
                      </a:pPr>
                      <a:r>
                        <a:rPr lang="en-GB" sz="900" spc="-10" dirty="0">
                          <a:effectLst/>
                          <a:latin typeface="FrankfurtGothic"/>
                          <a:ea typeface="Times New Roman" panose="02020603050405020304" pitchFamily="18" charset="0"/>
                          <a:cs typeface="Times New Roman" panose="02020603050405020304" pitchFamily="18" charset="0"/>
                        </a:rPr>
                        <a:t>100</a:t>
                      </a:r>
                      <a:endParaRPr lang="da-DK" sz="900" spc="-10" dirty="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w="12700" cap="flat" cmpd="sng" algn="ctr">
                      <a:solidFill>
                        <a:srgbClr val="7F9C90"/>
                      </a:solidFill>
                      <a:prstDash val="solid"/>
                      <a:round/>
                      <a:headEnd type="none" w="med" len="med"/>
                      <a:tailEnd type="none" w="med" len="med"/>
                    </a:lnT>
                    <a:lnB w="12700" cap="flat" cmpd="sng" algn="ctr">
                      <a:solidFill>
                        <a:srgbClr val="7F9C90"/>
                      </a:solidFill>
                      <a:prstDash val="solid"/>
                      <a:round/>
                      <a:headEnd type="none" w="med" len="med"/>
                      <a:tailEnd type="none" w="med" len="med"/>
                    </a:lnB>
                  </a:tcPr>
                </a:tc>
                <a:extLst>
                  <a:ext uri="{0D108BD9-81ED-4DB2-BD59-A6C34878D82A}">
                    <a16:rowId xmlns:a16="http://schemas.microsoft.com/office/drawing/2014/main" val="3538587878"/>
                  </a:ext>
                </a:extLst>
              </a:tr>
            </a:tbl>
          </a:graphicData>
        </a:graphic>
      </p:graphicFrame>
      <p:sp>
        <p:nvSpPr>
          <p:cNvPr id="5" name="Tekstfelt 4">
            <a:extLst>
              <a:ext uri="{FF2B5EF4-FFF2-40B4-BE49-F238E27FC236}">
                <a16:creationId xmlns:a16="http://schemas.microsoft.com/office/drawing/2014/main" id="{FECB40F6-3F1D-477E-9CA6-BF5D9237B26F}"/>
              </a:ext>
            </a:extLst>
          </p:cNvPr>
          <p:cNvSpPr txBox="1"/>
          <p:nvPr/>
        </p:nvSpPr>
        <p:spPr>
          <a:xfrm>
            <a:off x="3344023" y="1752843"/>
            <a:ext cx="6093822" cy="233397"/>
          </a:xfrm>
          <a:prstGeom prst="rect">
            <a:avLst/>
          </a:prstGeom>
          <a:noFill/>
        </p:spPr>
        <p:txBody>
          <a:bodyPr wrap="square">
            <a:spAutoFit/>
          </a:bodyPr>
          <a:lstStyle/>
          <a:p>
            <a:pPr algn="just">
              <a:lnSpc>
                <a:spcPts val="1100"/>
              </a:lnSpc>
              <a:spcAft>
                <a:spcPts val="600"/>
              </a:spcAft>
              <a:tabLst>
                <a:tab pos="161925" algn="l"/>
              </a:tabLst>
            </a:pPr>
            <a:r>
              <a:rPr lang="en-GB" sz="1000" spc="-10" dirty="0">
                <a:effectLst/>
                <a:latin typeface="Times New Roman" panose="02020603050405020304" pitchFamily="18" charset="0"/>
                <a:ea typeface="Times New Roman" panose="02020603050405020304" pitchFamily="18" charset="0"/>
                <a:cs typeface="Times New Roman" panose="02020603050405020304" pitchFamily="18" charset="0"/>
              </a:rPr>
              <a:t>Table 9.4: Total primary energy supply by energy source in OECD countries, 1973, 2017 (percent)</a:t>
            </a:r>
            <a:endParaRPr lang="da-DK" sz="1000" spc="-1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Tekstfelt 5">
            <a:extLst>
              <a:ext uri="{FF2B5EF4-FFF2-40B4-BE49-F238E27FC236}">
                <a16:creationId xmlns:a16="http://schemas.microsoft.com/office/drawing/2014/main" id="{CAD3BE95-945E-4E04-98AE-653784643EF5}"/>
              </a:ext>
            </a:extLst>
          </p:cNvPr>
          <p:cNvSpPr txBox="1"/>
          <p:nvPr/>
        </p:nvSpPr>
        <p:spPr>
          <a:xfrm>
            <a:off x="3344023" y="4535232"/>
            <a:ext cx="6093822" cy="538609"/>
          </a:xfrm>
          <a:prstGeom prst="rect">
            <a:avLst/>
          </a:prstGeom>
          <a:noFill/>
        </p:spPr>
        <p:txBody>
          <a:bodyPr wrap="square">
            <a:spAutoFit/>
          </a:bodyPr>
          <a:lstStyle/>
          <a:p>
            <a:pPr>
              <a:spcBef>
                <a:spcPts val="400"/>
              </a:spcBef>
              <a:spcAft>
                <a:spcPts val="400"/>
              </a:spcAft>
            </a:pPr>
            <a:r>
              <a:rPr lang="en-GB" sz="1200" spc="-10" dirty="0">
                <a:effectLst/>
                <a:latin typeface="Times New Roman" panose="02020603050405020304" pitchFamily="18" charset="0"/>
                <a:ea typeface="Times New Roman" panose="02020603050405020304" pitchFamily="18" charset="0"/>
                <a:cs typeface="Times New Roman" panose="02020603050405020304" pitchFamily="18" charset="0"/>
              </a:rPr>
              <a:t>1) Hydro, Solar, Biofuels, Waste, etc.</a:t>
            </a:r>
            <a:endParaRPr lang="da-DK" sz="1200" spc="-1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spcBef>
                <a:spcPts val="200"/>
              </a:spcBef>
              <a:spcAft>
                <a:spcPts val="1450"/>
              </a:spcAft>
            </a:pPr>
            <a:r>
              <a:rPr lang="en-GB" sz="1200" spc="-10" dirty="0">
                <a:effectLst/>
                <a:latin typeface="Times New Roman" panose="02020603050405020304" pitchFamily="18" charset="0"/>
                <a:ea typeface="Times New Roman" panose="02020603050405020304" pitchFamily="18" charset="0"/>
                <a:cs typeface="Times New Roman" panose="02020603050405020304" pitchFamily="18" charset="0"/>
              </a:rPr>
              <a:t>Source: Energy Balances of OECD Countries, 2019 Edition, OECD.</a:t>
            </a:r>
            <a:endParaRPr lang="da-DK" sz="1200" spc="-1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itel 1">
            <a:extLst>
              <a:ext uri="{FF2B5EF4-FFF2-40B4-BE49-F238E27FC236}">
                <a16:creationId xmlns:a16="http://schemas.microsoft.com/office/drawing/2014/main" id="{73F491D0-7702-4D12-B881-28AF3455E626}"/>
              </a:ext>
            </a:extLst>
          </p:cNvPr>
          <p:cNvSpPr txBox="1">
            <a:spLocks/>
          </p:cNvSpPr>
          <p:nvPr/>
        </p:nvSpPr>
        <p:spPr>
          <a:xfrm>
            <a:off x="414455" y="246043"/>
            <a:ext cx="1808216" cy="89138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sz="2000" b="1" dirty="0" err="1">
                <a:latin typeface="Times New Roman" panose="02020603050405020304" pitchFamily="18" charset="0"/>
                <a:cs typeface="Times New Roman" panose="02020603050405020304" pitchFamily="18" charset="0"/>
              </a:rPr>
              <a:t>Table</a:t>
            </a:r>
            <a:r>
              <a:rPr lang="da-DK" sz="2000" b="1" dirty="0">
                <a:latin typeface="Times New Roman" panose="02020603050405020304" pitchFamily="18" charset="0"/>
                <a:cs typeface="Times New Roman" panose="02020603050405020304" pitchFamily="18" charset="0"/>
              </a:rPr>
              <a:t> 9.4</a:t>
            </a:r>
          </a:p>
        </p:txBody>
      </p:sp>
    </p:spTree>
    <p:extLst>
      <p:ext uri="{BB962C8B-B14F-4D97-AF65-F5344CB8AC3E}">
        <p14:creationId xmlns:p14="http://schemas.microsoft.com/office/powerpoint/2010/main" val="23225319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 2">
            <a:extLst>
              <a:ext uri="{FF2B5EF4-FFF2-40B4-BE49-F238E27FC236}">
                <a16:creationId xmlns:a16="http://schemas.microsoft.com/office/drawing/2014/main" id="{E4E1DD78-FAE0-4AA7-8387-5022AA2BD8D2}"/>
              </a:ext>
            </a:extLst>
          </p:cNvPr>
          <p:cNvGraphicFramePr>
            <a:graphicFrameLocks noGrp="1"/>
          </p:cNvGraphicFramePr>
          <p:nvPr>
            <p:extLst>
              <p:ext uri="{D42A27DB-BD31-4B8C-83A1-F6EECF244321}">
                <p14:modId xmlns:p14="http://schemas.microsoft.com/office/powerpoint/2010/main" val="2341867596"/>
              </p:ext>
            </p:extLst>
          </p:nvPr>
        </p:nvGraphicFramePr>
        <p:xfrm>
          <a:off x="3195911" y="2111350"/>
          <a:ext cx="5765210" cy="2316954"/>
        </p:xfrm>
        <a:graphic>
          <a:graphicData uri="http://schemas.openxmlformats.org/drawingml/2006/table">
            <a:tbl>
              <a:tblPr firstRow="1" firstCol="1" bandRow="1"/>
              <a:tblGrid>
                <a:gridCol w="2218171">
                  <a:extLst>
                    <a:ext uri="{9D8B030D-6E8A-4147-A177-3AD203B41FA5}">
                      <a16:colId xmlns:a16="http://schemas.microsoft.com/office/drawing/2014/main" val="3286516585"/>
                    </a:ext>
                  </a:extLst>
                </a:gridCol>
                <a:gridCol w="1181825">
                  <a:extLst>
                    <a:ext uri="{9D8B030D-6E8A-4147-A177-3AD203B41FA5}">
                      <a16:colId xmlns:a16="http://schemas.microsoft.com/office/drawing/2014/main" val="343060257"/>
                    </a:ext>
                  </a:extLst>
                </a:gridCol>
                <a:gridCol w="1182607">
                  <a:extLst>
                    <a:ext uri="{9D8B030D-6E8A-4147-A177-3AD203B41FA5}">
                      <a16:colId xmlns:a16="http://schemas.microsoft.com/office/drawing/2014/main" val="3297987004"/>
                    </a:ext>
                  </a:extLst>
                </a:gridCol>
                <a:gridCol w="1182607">
                  <a:extLst>
                    <a:ext uri="{9D8B030D-6E8A-4147-A177-3AD203B41FA5}">
                      <a16:colId xmlns:a16="http://schemas.microsoft.com/office/drawing/2014/main" val="2593462969"/>
                    </a:ext>
                  </a:extLst>
                </a:gridCol>
              </a:tblGrid>
              <a:tr h="214451">
                <a:tc>
                  <a:txBody>
                    <a:bodyPr/>
                    <a:lstStyle/>
                    <a:p>
                      <a:pPr algn="just">
                        <a:lnSpc>
                          <a:spcPts val="1275"/>
                        </a:lnSpc>
                        <a:tabLst>
                          <a:tab pos="161925" algn="l"/>
                          <a:tab pos="234315" algn="l"/>
                          <a:tab pos="306070" algn="l"/>
                          <a:tab pos="234315" algn="l"/>
                          <a:tab pos="306070" algn="l"/>
                        </a:tabLst>
                      </a:pPr>
                      <a:r>
                        <a:rPr lang="en-GB" sz="900" spc="-10">
                          <a:effectLst/>
                          <a:latin typeface="FrankfurtGothic"/>
                          <a:ea typeface="Times New Roman" panose="02020603050405020304" pitchFamily="18" charset="0"/>
                          <a:cs typeface="Times New Roman" panose="02020603050405020304" pitchFamily="18" charset="0"/>
                        </a:rPr>
                        <a:t> </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w="12700" cap="flat" cmpd="sng" algn="ctr">
                      <a:solidFill>
                        <a:srgbClr val="7F9C90"/>
                      </a:solidFill>
                      <a:prstDash val="solid"/>
                      <a:round/>
                      <a:headEnd type="none" w="med" len="med"/>
                      <a:tailEnd type="none" w="med" len="med"/>
                    </a:lnT>
                    <a:lnB>
                      <a:noFill/>
                    </a:lnB>
                  </a:tcPr>
                </a:tc>
                <a:tc>
                  <a:txBody>
                    <a:bodyPr/>
                    <a:lstStyle/>
                    <a:p>
                      <a:pPr algn="ctr">
                        <a:lnSpc>
                          <a:spcPts val="1275"/>
                        </a:lnSpc>
                        <a:tabLst>
                          <a:tab pos="161925" algn="l"/>
                          <a:tab pos="234315" algn="l"/>
                          <a:tab pos="306070" algn="l"/>
                          <a:tab pos="234315" algn="l"/>
                          <a:tab pos="306070" algn="l"/>
                        </a:tabLst>
                      </a:pPr>
                      <a:r>
                        <a:rPr lang="en-GB" sz="900" spc="-10">
                          <a:effectLst/>
                          <a:latin typeface="FrankfurtGothic"/>
                          <a:ea typeface="Times New Roman" panose="02020603050405020304" pitchFamily="18" charset="0"/>
                          <a:cs typeface="Times New Roman" panose="02020603050405020304" pitchFamily="18" charset="0"/>
                        </a:rPr>
                        <a:t>1990</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w="12700" cap="flat" cmpd="sng" algn="ctr">
                      <a:solidFill>
                        <a:srgbClr val="7F9C90"/>
                      </a:solidFill>
                      <a:prstDash val="solid"/>
                      <a:round/>
                      <a:headEnd type="none" w="med" len="med"/>
                      <a:tailEnd type="none" w="med" len="med"/>
                    </a:lnT>
                    <a:lnB>
                      <a:noFill/>
                    </a:lnB>
                  </a:tcPr>
                </a:tc>
                <a:tc>
                  <a:txBody>
                    <a:bodyPr/>
                    <a:lstStyle/>
                    <a:p>
                      <a:pPr algn="ctr">
                        <a:lnSpc>
                          <a:spcPts val="1275"/>
                        </a:lnSpc>
                        <a:tabLst>
                          <a:tab pos="161925" algn="l"/>
                          <a:tab pos="234315" algn="l"/>
                          <a:tab pos="306070" algn="l"/>
                          <a:tab pos="234315" algn="l"/>
                          <a:tab pos="306070" algn="l"/>
                        </a:tabLst>
                      </a:pPr>
                      <a:r>
                        <a:rPr lang="en-GB" sz="900" spc="-10">
                          <a:effectLst/>
                          <a:latin typeface="FrankfurtGothic"/>
                          <a:ea typeface="Times New Roman" panose="02020603050405020304" pitchFamily="18" charset="0"/>
                          <a:cs typeface="Times New Roman" panose="02020603050405020304" pitchFamily="18" charset="0"/>
                        </a:rPr>
                        <a:t>2000</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w="12700" cap="flat" cmpd="sng" algn="ctr">
                      <a:solidFill>
                        <a:srgbClr val="7F9C90"/>
                      </a:solidFill>
                      <a:prstDash val="solid"/>
                      <a:round/>
                      <a:headEnd type="none" w="med" len="med"/>
                      <a:tailEnd type="none" w="med" len="med"/>
                    </a:lnT>
                    <a:lnB>
                      <a:noFill/>
                    </a:lnB>
                  </a:tcPr>
                </a:tc>
                <a:tc>
                  <a:txBody>
                    <a:bodyPr/>
                    <a:lstStyle/>
                    <a:p>
                      <a:pPr algn="ctr">
                        <a:lnSpc>
                          <a:spcPts val="1275"/>
                        </a:lnSpc>
                        <a:tabLst>
                          <a:tab pos="161925" algn="l"/>
                          <a:tab pos="234315" algn="l"/>
                          <a:tab pos="306070" algn="l"/>
                          <a:tab pos="234315" algn="l"/>
                          <a:tab pos="306070" algn="l"/>
                        </a:tabLst>
                      </a:pPr>
                      <a:r>
                        <a:rPr lang="en-GB" sz="900" spc="-10">
                          <a:effectLst/>
                          <a:latin typeface="FrankfurtGothic"/>
                          <a:ea typeface="Times New Roman" panose="02020603050405020304" pitchFamily="18" charset="0"/>
                          <a:cs typeface="Times New Roman" panose="02020603050405020304" pitchFamily="18" charset="0"/>
                        </a:rPr>
                        <a:t>2018</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w="12700" cap="flat" cmpd="sng" algn="ctr">
                      <a:solidFill>
                        <a:srgbClr val="7F9C90"/>
                      </a:solidFill>
                      <a:prstDash val="solid"/>
                      <a:round/>
                      <a:headEnd type="none" w="med" len="med"/>
                      <a:tailEnd type="none" w="med" len="med"/>
                    </a:lnT>
                    <a:lnB>
                      <a:noFill/>
                    </a:lnB>
                  </a:tcPr>
                </a:tc>
                <a:extLst>
                  <a:ext uri="{0D108BD9-81ED-4DB2-BD59-A6C34878D82A}">
                    <a16:rowId xmlns:a16="http://schemas.microsoft.com/office/drawing/2014/main" val="4217391233"/>
                  </a:ext>
                </a:extLst>
              </a:tr>
              <a:tr h="214451">
                <a:tc>
                  <a:txBody>
                    <a:bodyPr/>
                    <a:lstStyle/>
                    <a:p>
                      <a:pPr algn="just">
                        <a:lnSpc>
                          <a:spcPts val="1275"/>
                        </a:lnSpc>
                        <a:tabLst>
                          <a:tab pos="161925" algn="l"/>
                          <a:tab pos="234315" algn="l"/>
                          <a:tab pos="306070" algn="l"/>
                          <a:tab pos="234315" algn="l"/>
                          <a:tab pos="306070" algn="l"/>
                        </a:tabLst>
                      </a:pPr>
                      <a:r>
                        <a:rPr lang="en-GB" sz="900" spc="-10">
                          <a:effectLst/>
                          <a:latin typeface="FrankfurtGothic"/>
                          <a:ea typeface="Times New Roman" panose="02020603050405020304" pitchFamily="18" charset="0"/>
                          <a:cs typeface="Times New Roman" panose="02020603050405020304" pitchFamily="18" charset="0"/>
                        </a:rPr>
                        <a:t> </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a:noFill/>
                    </a:lnT>
                    <a:lnB w="12700" cap="flat" cmpd="sng" algn="ctr">
                      <a:solidFill>
                        <a:srgbClr val="7F9C90"/>
                      </a:solidFill>
                      <a:prstDash val="solid"/>
                      <a:round/>
                      <a:headEnd type="none" w="med" len="med"/>
                      <a:tailEnd type="none" w="med" len="med"/>
                    </a:lnB>
                  </a:tcPr>
                </a:tc>
                <a:tc gridSpan="3">
                  <a:txBody>
                    <a:bodyPr/>
                    <a:lstStyle/>
                    <a:p>
                      <a:pPr algn="ctr">
                        <a:lnSpc>
                          <a:spcPts val="1275"/>
                        </a:lnSpc>
                        <a:tabLst>
                          <a:tab pos="161925" algn="l"/>
                          <a:tab pos="234315" algn="l"/>
                          <a:tab pos="306070" algn="l"/>
                          <a:tab pos="234315" algn="l"/>
                          <a:tab pos="306070" algn="l"/>
                        </a:tabLst>
                      </a:pPr>
                      <a:r>
                        <a:rPr lang="en-GB" sz="900" spc="-10">
                          <a:effectLst/>
                          <a:latin typeface="FrankfurtGothic"/>
                          <a:ea typeface="Times New Roman" panose="02020603050405020304" pitchFamily="18" charset="0"/>
                          <a:cs typeface="Times New Roman" panose="02020603050405020304" pitchFamily="18" charset="0"/>
                        </a:rPr>
                        <a:t>---- % ----</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a:noFill/>
                    </a:lnT>
                    <a:lnB w="12700" cap="flat" cmpd="sng" algn="ctr">
                      <a:solidFill>
                        <a:srgbClr val="7F9C90"/>
                      </a:solidFill>
                      <a:prstDash val="solid"/>
                      <a:round/>
                      <a:headEnd type="none" w="med" len="med"/>
                      <a:tailEnd type="none" w="med" len="med"/>
                    </a:lnB>
                  </a:tcPr>
                </a:tc>
                <a:tc hMerge="1">
                  <a:txBody>
                    <a:bodyPr/>
                    <a:lstStyle/>
                    <a:p>
                      <a:endParaRPr lang="da-DK"/>
                    </a:p>
                  </a:txBody>
                  <a:tcPr/>
                </a:tc>
                <a:tc hMerge="1">
                  <a:txBody>
                    <a:bodyPr/>
                    <a:lstStyle/>
                    <a:p>
                      <a:endParaRPr lang="da-DK"/>
                    </a:p>
                  </a:txBody>
                  <a:tcPr/>
                </a:tc>
                <a:extLst>
                  <a:ext uri="{0D108BD9-81ED-4DB2-BD59-A6C34878D82A}">
                    <a16:rowId xmlns:a16="http://schemas.microsoft.com/office/drawing/2014/main" val="1583370164"/>
                  </a:ext>
                </a:extLst>
              </a:tr>
              <a:tr h="214451">
                <a:tc>
                  <a:txBody>
                    <a:bodyPr/>
                    <a:lstStyle/>
                    <a:p>
                      <a:pPr algn="just">
                        <a:lnSpc>
                          <a:spcPts val="1275"/>
                        </a:lnSpc>
                        <a:tabLst>
                          <a:tab pos="161925" algn="l"/>
                          <a:tab pos="234315" algn="l"/>
                          <a:tab pos="306070" algn="l"/>
                          <a:tab pos="234315" algn="l"/>
                          <a:tab pos="306070" algn="l"/>
                        </a:tabLst>
                      </a:pPr>
                      <a:r>
                        <a:rPr lang="en-GB" sz="900" spc="-10">
                          <a:effectLst/>
                          <a:latin typeface="FrankfurtGothic"/>
                          <a:ea typeface="Times New Roman" panose="02020603050405020304" pitchFamily="18" charset="0"/>
                          <a:cs typeface="Times New Roman" panose="02020603050405020304" pitchFamily="18" charset="0"/>
                        </a:rPr>
                        <a:t>USA</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w="12700" cap="flat" cmpd="sng" algn="ctr">
                      <a:solidFill>
                        <a:srgbClr val="7F9C90"/>
                      </a:solidFill>
                      <a:prstDash val="solid"/>
                      <a:round/>
                      <a:headEnd type="none" w="med" len="med"/>
                      <a:tailEnd type="none" w="med" len="med"/>
                    </a:lnT>
                    <a:lnB>
                      <a:noFill/>
                    </a:lnB>
                  </a:tcPr>
                </a:tc>
                <a:tc>
                  <a:txBody>
                    <a:bodyPr/>
                    <a:lstStyle/>
                    <a:p>
                      <a:pPr algn="ctr">
                        <a:lnSpc>
                          <a:spcPts val="1275"/>
                        </a:lnSpc>
                        <a:tabLst>
                          <a:tab pos="161925" algn="l"/>
                          <a:tab pos="234315" algn="l"/>
                          <a:tab pos="306070" algn="l"/>
                          <a:tab pos="594360" algn="dec"/>
                        </a:tabLst>
                      </a:pPr>
                      <a:r>
                        <a:rPr lang="en-GB" sz="900" spc="-10" dirty="0">
                          <a:effectLst/>
                          <a:latin typeface="FrankfurtGothic"/>
                          <a:ea typeface="Times New Roman" panose="02020603050405020304" pitchFamily="18" charset="0"/>
                          <a:cs typeface="Times New Roman" panose="02020603050405020304" pitchFamily="18" charset="0"/>
                        </a:rPr>
                        <a:t>22.4</a:t>
                      </a:r>
                      <a:endParaRPr lang="da-DK" sz="900" spc="-10" dirty="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w="12700" cap="flat" cmpd="sng" algn="ctr">
                      <a:solidFill>
                        <a:srgbClr val="7F9C90"/>
                      </a:solidFill>
                      <a:prstDash val="solid"/>
                      <a:round/>
                      <a:headEnd type="none" w="med" len="med"/>
                      <a:tailEnd type="none" w="med" len="med"/>
                    </a:lnT>
                    <a:lnB>
                      <a:noFill/>
                    </a:lnB>
                  </a:tcPr>
                </a:tc>
                <a:tc>
                  <a:txBody>
                    <a:bodyPr/>
                    <a:lstStyle/>
                    <a:p>
                      <a:pPr algn="ctr">
                        <a:lnSpc>
                          <a:spcPts val="1275"/>
                        </a:lnSpc>
                        <a:tabLst>
                          <a:tab pos="161925" algn="l"/>
                          <a:tab pos="234315" algn="l"/>
                          <a:tab pos="306070" algn="l"/>
                          <a:tab pos="594360" algn="dec"/>
                        </a:tabLst>
                      </a:pPr>
                      <a:r>
                        <a:rPr lang="en-GB" sz="900" spc="-10">
                          <a:effectLst/>
                          <a:latin typeface="FrankfurtGothic"/>
                          <a:ea typeface="Times New Roman" panose="02020603050405020304" pitchFamily="18" charset="0"/>
                          <a:cs typeface="Times New Roman" panose="02020603050405020304" pitchFamily="18" charset="0"/>
                        </a:rPr>
                        <a:t>23.1</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w="12700" cap="flat" cmpd="sng" algn="ctr">
                      <a:solidFill>
                        <a:srgbClr val="7F9C90"/>
                      </a:solidFill>
                      <a:prstDash val="solid"/>
                      <a:round/>
                      <a:headEnd type="none" w="med" len="med"/>
                      <a:tailEnd type="none" w="med" len="med"/>
                    </a:lnT>
                    <a:lnB>
                      <a:noFill/>
                    </a:lnB>
                  </a:tcPr>
                </a:tc>
                <a:tc>
                  <a:txBody>
                    <a:bodyPr/>
                    <a:lstStyle/>
                    <a:p>
                      <a:pPr algn="ctr">
                        <a:lnSpc>
                          <a:spcPts val="1275"/>
                        </a:lnSpc>
                        <a:tabLst>
                          <a:tab pos="161925" algn="l"/>
                          <a:tab pos="234315" algn="l"/>
                          <a:tab pos="306070" algn="l"/>
                          <a:tab pos="594360" algn="dec"/>
                        </a:tabLst>
                      </a:pPr>
                      <a:r>
                        <a:rPr lang="en-GB" sz="900" spc="-10">
                          <a:effectLst/>
                          <a:latin typeface="FrankfurtGothic"/>
                          <a:ea typeface="Times New Roman" panose="02020603050405020304" pitchFamily="18" charset="0"/>
                          <a:cs typeface="Times New Roman" panose="02020603050405020304" pitchFamily="18" charset="0"/>
                        </a:rPr>
                        <a:t>14.0</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w="12700" cap="flat" cmpd="sng" algn="ctr">
                      <a:solidFill>
                        <a:srgbClr val="7F9C90"/>
                      </a:solidFill>
                      <a:prstDash val="solid"/>
                      <a:round/>
                      <a:headEnd type="none" w="med" len="med"/>
                      <a:tailEnd type="none" w="med" len="med"/>
                    </a:lnT>
                    <a:lnB>
                      <a:noFill/>
                    </a:lnB>
                  </a:tcPr>
                </a:tc>
                <a:extLst>
                  <a:ext uri="{0D108BD9-81ED-4DB2-BD59-A6C34878D82A}">
                    <a16:rowId xmlns:a16="http://schemas.microsoft.com/office/drawing/2014/main" val="138618202"/>
                  </a:ext>
                </a:extLst>
              </a:tr>
              <a:tr h="300673">
                <a:tc>
                  <a:txBody>
                    <a:bodyPr/>
                    <a:lstStyle/>
                    <a:p>
                      <a:pPr algn="just">
                        <a:lnSpc>
                          <a:spcPts val="1275"/>
                        </a:lnSpc>
                        <a:tabLst>
                          <a:tab pos="161925" algn="l"/>
                          <a:tab pos="234315" algn="l"/>
                          <a:tab pos="306070" algn="l"/>
                          <a:tab pos="234315" algn="l"/>
                          <a:tab pos="306070" algn="l"/>
                        </a:tabLst>
                      </a:pPr>
                      <a:r>
                        <a:rPr lang="en-GB" sz="900" spc="-10">
                          <a:effectLst/>
                          <a:latin typeface="FrankfurtGothic"/>
                          <a:ea typeface="Times New Roman" panose="02020603050405020304" pitchFamily="18" charset="0"/>
                          <a:cs typeface="Times New Roman" panose="02020603050405020304" pitchFamily="18" charset="0"/>
                        </a:rPr>
                        <a:t>European Union</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a:noFill/>
                    </a:lnT>
                    <a:lnB>
                      <a:noFill/>
                    </a:lnB>
                  </a:tcPr>
                </a:tc>
                <a:tc>
                  <a:txBody>
                    <a:bodyPr/>
                    <a:lstStyle/>
                    <a:p>
                      <a:pPr algn="ctr">
                        <a:lnSpc>
                          <a:spcPts val="1275"/>
                        </a:lnSpc>
                        <a:tabLst>
                          <a:tab pos="161925" algn="l"/>
                          <a:tab pos="234315" algn="l"/>
                          <a:tab pos="306070" algn="l"/>
                          <a:tab pos="594360" algn="dec"/>
                        </a:tabLst>
                      </a:pPr>
                      <a:r>
                        <a:rPr lang="en-GB" sz="900" spc="-10" dirty="0">
                          <a:effectLst/>
                          <a:latin typeface="FrankfurtGothic"/>
                          <a:ea typeface="Times New Roman" panose="02020603050405020304" pitchFamily="18" charset="0"/>
                          <a:cs typeface="Times New Roman" panose="02020603050405020304" pitchFamily="18" charset="0"/>
                        </a:rPr>
                        <a:t>19.2</a:t>
                      </a:r>
                      <a:endParaRPr lang="da-DK" sz="900" spc="-10" dirty="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a:noFill/>
                    </a:lnT>
                    <a:lnB>
                      <a:noFill/>
                    </a:lnB>
                  </a:tcPr>
                </a:tc>
                <a:tc>
                  <a:txBody>
                    <a:bodyPr/>
                    <a:lstStyle/>
                    <a:p>
                      <a:pPr algn="ctr">
                        <a:lnSpc>
                          <a:spcPts val="1275"/>
                        </a:lnSpc>
                        <a:tabLst>
                          <a:tab pos="161925" algn="l"/>
                          <a:tab pos="234315" algn="l"/>
                          <a:tab pos="306070" algn="l"/>
                          <a:tab pos="594360" algn="dec"/>
                        </a:tabLst>
                      </a:pPr>
                      <a:r>
                        <a:rPr lang="en-GB" sz="900" spc="-10" dirty="0">
                          <a:effectLst/>
                          <a:latin typeface="FrankfurtGothic"/>
                          <a:ea typeface="Times New Roman" panose="02020603050405020304" pitchFamily="18" charset="0"/>
                          <a:cs typeface="Times New Roman" panose="02020603050405020304" pitchFamily="18" charset="0"/>
                        </a:rPr>
                        <a:t>15.8</a:t>
                      </a:r>
                      <a:endParaRPr lang="da-DK" sz="900" spc="-10" dirty="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a:noFill/>
                    </a:lnT>
                    <a:lnB>
                      <a:noFill/>
                    </a:lnB>
                  </a:tcPr>
                </a:tc>
                <a:tc>
                  <a:txBody>
                    <a:bodyPr/>
                    <a:lstStyle/>
                    <a:p>
                      <a:pPr algn="ctr">
                        <a:lnSpc>
                          <a:spcPts val="1275"/>
                        </a:lnSpc>
                        <a:tabLst>
                          <a:tab pos="161925" algn="l"/>
                          <a:tab pos="234315" algn="l"/>
                          <a:tab pos="306070" algn="l"/>
                          <a:tab pos="594360" algn="dec"/>
                        </a:tabLst>
                      </a:pPr>
                      <a:r>
                        <a:rPr lang="en-GB" sz="900" spc="-10" dirty="0">
                          <a:effectLst/>
                          <a:latin typeface="FrankfurtGothic"/>
                          <a:ea typeface="Times New Roman" panose="02020603050405020304" pitchFamily="18" charset="0"/>
                          <a:cs typeface="Times New Roman" panose="02020603050405020304" pitchFamily="18" charset="0"/>
                        </a:rPr>
                        <a:t>9.0</a:t>
                      </a:r>
                      <a:endParaRPr lang="da-DK" sz="900" spc="-10" dirty="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a:noFill/>
                    </a:lnT>
                    <a:lnB>
                      <a:noFill/>
                    </a:lnB>
                  </a:tcPr>
                </a:tc>
                <a:extLst>
                  <a:ext uri="{0D108BD9-81ED-4DB2-BD59-A6C34878D82A}">
                    <a16:rowId xmlns:a16="http://schemas.microsoft.com/office/drawing/2014/main" val="4049262"/>
                  </a:ext>
                </a:extLst>
              </a:tr>
              <a:tr h="214451">
                <a:tc>
                  <a:txBody>
                    <a:bodyPr/>
                    <a:lstStyle/>
                    <a:p>
                      <a:pPr algn="just">
                        <a:lnSpc>
                          <a:spcPts val="1275"/>
                        </a:lnSpc>
                        <a:tabLst>
                          <a:tab pos="161925" algn="l"/>
                          <a:tab pos="234315" algn="l"/>
                          <a:tab pos="306070" algn="l"/>
                          <a:tab pos="234315" algn="l"/>
                          <a:tab pos="306070" algn="l"/>
                        </a:tabLst>
                      </a:pPr>
                      <a:r>
                        <a:rPr lang="en-GB" sz="900" spc="-10">
                          <a:effectLst/>
                          <a:latin typeface="FrankfurtGothic"/>
                          <a:ea typeface="Times New Roman" panose="02020603050405020304" pitchFamily="18" charset="0"/>
                          <a:cs typeface="Times New Roman" panose="02020603050405020304" pitchFamily="18" charset="0"/>
                        </a:rPr>
                        <a:t>China</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a:noFill/>
                    </a:lnT>
                    <a:lnB>
                      <a:noFill/>
                    </a:lnB>
                  </a:tcPr>
                </a:tc>
                <a:tc>
                  <a:txBody>
                    <a:bodyPr/>
                    <a:lstStyle/>
                    <a:p>
                      <a:pPr algn="ctr">
                        <a:lnSpc>
                          <a:spcPts val="1275"/>
                        </a:lnSpc>
                        <a:tabLst>
                          <a:tab pos="161925" algn="l"/>
                          <a:tab pos="234315" algn="l"/>
                          <a:tab pos="306070" algn="l"/>
                          <a:tab pos="594360" algn="dec"/>
                        </a:tabLst>
                      </a:pPr>
                      <a:r>
                        <a:rPr lang="en-GB" sz="900" spc="-10">
                          <a:effectLst/>
                          <a:latin typeface="FrankfurtGothic"/>
                          <a:ea typeface="Times New Roman" panose="02020603050405020304" pitchFamily="18" charset="0"/>
                          <a:cs typeface="Times New Roman" panose="02020603050405020304" pitchFamily="18" charset="0"/>
                        </a:rPr>
                        <a:t>10.8</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a:noFill/>
                    </a:lnT>
                    <a:lnB>
                      <a:noFill/>
                    </a:lnB>
                  </a:tcPr>
                </a:tc>
                <a:tc>
                  <a:txBody>
                    <a:bodyPr/>
                    <a:lstStyle/>
                    <a:p>
                      <a:pPr algn="ctr">
                        <a:lnSpc>
                          <a:spcPts val="1275"/>
                        </a:lnSpc>
                        <a:tabLst>
                          <a:tab pos="161925" algn="l"/>
                          <a:tab pos="234315" algn="l"/>
                          <a:tab pos="306070" algn="l"/>
                          <a:tab pos="594360" algn="dec"/>
                        </a:tabLst>
                      </a:pPr>
                      <a:r>
                        <a:rPr lang="en-GB" sz="900" spc="-10">
                          <a:effectLst/>
                          <a:latin typeface="FrankfurtGothic"/>
                          <a:ea typeface="Times New Roman" panose="02020603050405020304" pitchFamily="18" charset="0"/>
                          <a:cs typeface="Times New Roman" panose="02020603050405020304" pitchFamily="18" charset="0"/>
                        </a:rPr>
                        <a:t>14.5</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a:noFill/>
                    </a:lnT>
                    <a:lnB>
                      <a:noFill/>
                    </a:lnB>
                  </a:tcPr>
                </a:tc>
                <a:tc>
                  <a:txBody>
                    <a:bodyPr/>
                    <a:lstStyle/>
                    <a:p>
                      <a:pPr algn="ctr">
                        <a:lnSpc>
                          <a:spcPts val="1275"/>
                        </a:lnSpc>
                        <a:tabLst>
                          <a:tab pos="161925" algn="l"/>
                          <a:tab pos="234315" algn="l"/>
                          <a:tab pos="306070" algn="l"/>
                          <a:tab pos="594360" algn="dec"/>
                        </a:tabLst>
                      </a:pPr>
                      <a:r>
                        <a:rPr lang="en-GB" sz="900" spc="-10" dirty="0">
                          <a:effectLst/>
                          <a:latin typeface="FrankfurtGothic"/>
                          <a:ea typeface="Times New Roman" panose="02020603050405020304" pitchFamily="18" charset="0"/>
                          <a:cs typeface="Times New Roman" panose="02020603050405020304" pitchFamily="18" charset="0"/>
                        </a:rPr>
                        <a:t>29.9</a:t>
                      </a:r>
                      <a:endParaRPr lang="da-DK" sz="900" spc="-10" dirty="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a:noFill/>
                    </a:lnT>
                    <a:lnB>
                      <a:noFill/>
                    </a:lnB>
                  </a:tcPr>
                </a:tc>
                <a:extLst>
                  <a:ext uri="{0D108BD9-81ED-4DB2-BD59-A6C34878D82A}">
                    <a16:rowId xmlns:a16="http://schemas.microsoft.com/office/drawing/2014/main" val="825123252"/>
                  </a:ext>
                </a:extLst>
              </a:tr>
              <a:tr h="214451">
                <a:tc>
                  <a:txBody>
                    <a:bodyPr/>
                    <a:lstStyle/>
                    <a:p>
                      <a:pPr algn="just">
                        <a:lnSpc>
                          <a:spcPts val="1275"/>
                        </a:lnSpc>
                        <a:tabLst>
                          <a:tab pos="161925" algn="l"/>
                          <a:tab pos="234315" algn="l"/>
                          <a:tab pos="306070" algn="l"/>
                          <a:tab pos="234315" algn="l"/>
                          <a:tab pos="306070" algn="l"/>
                        </a:tabLst>
                      </a:pPr>
                      <a:r>
                        <a:rPr lang="en-GB" sz="900" spc="-10">
                          <a:effectLst/>
                          <a:latin typeface="FrankfurtGothic"/>
                          <a:ea typeface="Times New Roman" panose="02020603050405020304" pitchFamily="18" charset="0"/>
                          <a:cs typeface="Times New Roman" panose="02020603050405020304" pitchFamily="18" charset="0"/>
                        </a:rPr>
                        <a:t>India</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a:noFill/>
                    </a:lnT>
                    <a:lnB>
                      <a:noFill/>
                    </a:lnB>
                  </a:tcPr>
                </a:tc>
                <a:tc>
                  <a:txBody>
                    <a:bodyPr/>
                    <a:lstStyle/>
                    <a:p>
                      <a:pPr algn="ctr">
                        <a:lnSpc>
                          <a:spcPts val="1275"/>
                        </a:lnSpc>
                        <a:tabLst>
                          <a:tab pos="161925" algn="l"/>
                          <a:tab pos="234315" algn="l"/>
                          <a:tab pos="306070" algn="l"/>
                          <a:tab pos="594360" algn="dec"/>
                        </a:tabLst>
                      </a:pPr>
                      <a:r>
                        <a:rPr lang="en-GB" sz="900" spc="-10">
                          <a:effectLst/>
                          <a:latin typeface="FrankfurtGothic"/>
                          <a:ea typeface="Times New Roman" panose="02020603050405020304" pitchFamily="18" charset="0"/>
                          <a:cs typeface="Times New Roman" panose="02020603050405020304" pitchFamily="18" charset="0"/>
                        </a:rPr>
                        <a:t>2.6</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a:noFill/>
                    </a:lnT>
                    <a:lnB>
                      <a:noFill/>
                    </a:lnB>
                  </a:tcPr>
                </a:tc>
                <a:tc>
                  <a:txBody>
                    <a:bodyPr/>
                    <a:lstStyle/>
                    <a:p>
                      <a:pPr algn="ctr">
                        <a:lnSpc>
                          <a:spcPts val="1275"/>
                        </a:lnSpc>
                        <a:tabLst>
                          <a:tab pos="161925" algn="l"/>
                          <a:tab pos="234315" algn="l"/>
                          <a:tab pos="306070" algn="l"/>
                          <a:tab pos="594360" algn="dec"/>
                        </a:tabLst>
                      </a:pPr>
                      <a:r>
                        <a:rPr lang="en-GB" sz="900" spc="-10">
                          <a:effectLst/>
                          <a:latin typeface="FrankfurtGothic"/>
                          <a:ea typeface="Times New Roman" panose="02020603050405020304" pitchFamily="18" charset="0"/>
                          <a:cs typeface="Times New Roman" panose="02020603050405020304" pitchFamily="18" charset="0"/>
                        </a:rPr>
                        <a:t>3.9</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a:noFill/>
                    </a:lnT>
                    <a:lnB>
                      <a:noFill/>
                    </a:lnB>
                  </a:tcPr>
                </a:tc>
                <a:tc>
                  <a:txBody>
                    <a:bodyPr/>
                    <a:lstStyle/>
                    <a:p>
                      <a:pPr algn="ctr">
                        <a:lnSpc>
                          <a:spcPts val="1275"/>
                        </a:lnSpc>
                        <a:tabLst>
                          <a:tab pos="161925" algn="l"/>
                          <a:tab pos="234315" algn="l"/>
                          <a:tab pos="306070" algn="l"/>
                          <a:tab pos="594360" algn="dec"/>
                        </a:tabLst>
                      </a:pPr>
                      <a:r>
                        <a:rPr lang="en-GB" sz="900" spc="-10" dirty="0">
                          <a:effectLst/>
                          <a:latin typeface="FrankfurtGothic"/>
                          <a:ea typeface="Times New Roman" panose="02020603050405020304" pitchFamily="18" charset="0"/>
                          <a:cs typeface="Times New Roman" panose="02020603050405020304" pitchFamily="18" charset="0"/>
                        </a:rPr>
                        <a:t>6.9</a:t>
                      </a:r>
                      <a:endParaRPr lang="da-DK" sz="900" spc="-10" dirty="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a:noFill/>
                    </a:lnT>
                    <a:lnB>
                      <a:noFill/>
                    </a:lnB>
                  </a:tcPr>
                </a:tc>
                <a:extLst>
                  <a:ext uri="{0D108BD9-81ED-4DB2-BD59-A6C34878D82A}">
                    <a16:rowId xmlns:a16="http://schemas.microsoft.com/office/drawing/2014/main" val="1720514694"/>
                  </a:ext>
                </a:extLst>
              </a:tr>
              <a:tr h="300673">
                <a:tc>
                  <a:txBody>
                    <a:bodyPr/>
                    <a:lstStyle/>
                    <a:p>
                      <a:pPr algn="just">
                        <a:lnSpc>
                          <a:spcPts val="1275"/>
                        </a:lnSpc>
                        <a:tabLst>
                          <a:tab pos="161925" algn="l"/>
                          <a:tab pos="234315" algn="l"/>
                          <a:tab pos="306070" algn="l"/>
                          <a:tab pos="234315" algn="l"/>
                          <a:tab pos="306070" algn="l"/>
                        </a:tabLst>
                      </a:pPr>
                      <a:r>
                        <a:rPr lang="en-GB" sz="900" spc="-10">
                          <a:effectLst/>
                          <a:latin typeface="FrankfurtGothic"/>
                          <a:ea typeface="Times New Roman" panose="02020603050405020304" pitchFamily="18" charset="0"/>
                          <a:cs typeface="Times New Roman" panose="02020603050405020304" pitchFamily="18" charset="0"/>
                        </a:rPr>
                        <a:t>Russia</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a:noFill/>
                    </a:lnT>
                    <a:lnB>
                      <a:noFill/>
                    </a:lnB>
                  </a:tcPr>
                </a:tc>
                <a:tc>
                  <a:txBody>
                    <a:bodyPr/>
                    <a:lstStyle/>
                    <a:p>
                      <a:pPr algn="ctr">
                        <a:lnSpc>
                          <a:spcPts val="1275"/>
                        </a:lnSpc>
                        <a:tabLst>
                          <a:tab pos="161925" algn="l"/>
                          <a:tab pos="234315" algn="l"/>
                          <a:tab pos="306070" algn="l"/>
                          <a:tab pos="594360" algn="dec"/>
                        </a:tabLst>
                      </a:pPr>
                      <a:r>
                        <a:rPr lang="en-GB" sz="900" spc="-10">
                          <a:effectLst/>
                          <a:latin typeface="FrankfurtGothic"/>
                          <a:ea typeface="Times New Roman" panose="02020603050405020304" pitchFamily="18" charset="0"/>
                          <a:cs typeface="Times New Roman" panose="02020603050405020304" pitchFamily="18" charset="0"/>
                        </a:rPr>
                        <a:t>10.4</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a:noFill/>
                    </a:lnT>
                    <a:lnB>
                      <a:noFill/>
                    </a:lnB>
                  </a:tcPr>
                </a:tc>
                <a:tc>
                  <a:txBody>
                    <a:bodyPr/>
                    <a:lstStyle/>
                    <a:p>
                      <a:pPr algn="ctr">
                        <a:lnSpc>
                          <a:spcPts val="1275"/>
                        </a:lnSpc>
                        <a:tabLst>
                          <a:tab pos="161925" algn="l"/>
                          <a:tab pos="234315" algn="l"/>
                          <a:tab pos="306070" algn="l"/>
                          <a:tab pos="594360" algn="dec"/>
                        </a:tabLst>
                      </a:pPr>
                      <a:r>
                        <a:rPr lang="en-GB" sz="900" spc="-10">
                          <a:effectLst/>
                          <a:latin typeface="FrankfurtGothic"/>
                          <a:ea typeface="Times New Roman" panose="02020603050405020304" pitchFamily="18" charset="0"/>
                          <a:cs typeface="Times New Roman" panose="02020603050405020304" pitchFamily="18" charset="0"/>
                        </a:rPr>
                        <a:t>6.3</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a:noFill/>
                    </a:lnT>
                    <a:lnB>
                      <a:noFill/>
                    </a:lnB>
                  </a:tcPr>
                </a:tc>
                <a:tc>
                  <a:txBody>
                    <a:bodyPr/>
                    <a:lstStyle/>
                    <a:p>
                      <a:pPr algn="ctr">
                        <a:lnSpc>
                          <a:spcPts val="1275"/>
                        </a:lnSpc>
                        <a:tabLst>
                          <a:tab pos="161925" algn="l"/>
                          <a:tab pos="234315" algn="l"/>
                          <a:tab pos="306070" algn="l"/>
                          <a:tab pos="594360" algn="dec"/>
                        </a:tabLst>
                      </a:pPr>
                      <a:r>
                        <a:rPr lang="en-GB" sz="900" spc="-10" dirty="0">
                          <a:effectLst/>
                          <a:latin typeface="FrankfurtGothic"/>
                          <a:ea typeface="Times New Roman" panose="02020603050405020304" pitchFamily="18" charset="0"/>
                          <a:cs typeface="Times New Roman" panose="02020603050405020304" pitchFamily="18" charset="0"/>
                        </a:rPr>
                        <a:t>4.6</a:t>
                      </a:r>
                      <a:endParaRPr lang="da-DK" sz="900" spc="-10" dirty="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a:noFill/>
                    </a:lnT>
                    <a:lnB>
                      <a:noFill/>
                    </a:lnB>
                  </a:tcPr>
                </a:tc>
                <a:extLst>
                  <a:ext uri="{0D108BD9-81ED-4DB2-BD59-A6C34878D82A}">
                    <a16:rowId xmlns:a16="http://schemas.microsoft.com/office/drawing/2014/main" val="3196545304"/>
                  </a:ext>
                </a:extLst>
              </a:tr>
              <a:tr h="214451">
                <a:tc>
                  <a:txBody>
                    <a:bodyPr/>
                    <a:lstStyle/>
                    <a:p>
                      <a:pPr algn="just">
                        <a:lnSpc>
                          <a:spcPts val="1275"/>
                        </a:lnSpc>
                        <a:tabLst>
                          <a:tab pos="161925" algn="l"/>
                          <a:tab pos="234315" algn="l"/>
                          <a:tab pos="306070" algn="l"/>
                          <a:tab pos="234315" algn="l"/>
                          <a:tab pos="306070" algn="l"/>
                        </a:tabLst>
                      </a:pPr>
                      <a:r>
                        <a:rPr lang="en-GB" sz="900" spc="-10">
                          <a:effectLst/>
                          <a:latin typeface="FrankfurtGothic"/>
                          <a:ea typeface="Times New Roman" panose="02020603050405020304" pitchFamily="18" charset="0"/>
                          <a:cs typeface="Times New Roman" panose="02020603050405020304" pitchFamily="18" charset="0"/>
                        </a:rPr>
                        <a:t>Other</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a:noFill/>
                    </a:lnT>
                    <a:lnB w="12700" cap="flat" cmpd="sng" algn="ctr">
                      <a:solidFill>
                        <a:srgbClr val="7F9C90"/>
                      </a:solidFill>
                      <a:prstDash val="solid"/>
                      <a:round/>
                      <a:headEnd type="none" w="med" len="med"/>
                      <a:tailEnd type="none" w="med" len="med"/>
                    </a:lnB>
                  </a:tcPr>
                </a:tc>
                <a:tc>
                  <a:txBody>
                    <a:bodyPr/>
                    <a:lstStyle/>
                    <a:p>
                      <a:pPr algn="ctr">
                        <a:lnSpc>
                          <a:spcPts val="1275"/>
                        </a:lnSpc>
                        <a:tabLst>
                          <a:tab pos="161925" algn="l"/>
                          <a:tab pos="234315" algn="l"/>
                          <a:tab pos="306070" algn="l"/>
                          <a:tab pos="594360" algn="dec"/>
                        </a:tabLst>
                      </a:pPr>
                      <a:r>
                        <a:rPr lang="en-GB" sz="900" spc="-10">
                          <a:effectLst/>
                          <a:latin typeface="FrankfurtGothic"/>
                          <a:ea typeface="Times New Roman" panose="02020603050405020304" pitchFamily="18" charset="0"/>
                          <a:cs typeface="Times New Roman" panose="02020603050405020304" pitchFamily="18" charset="0"/>
                        </a:rPr>
                        <a:t>34.6</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a:noFill/>
                    </a:lnT>
                    <a:lnB w="12700" cap="flat" cmpd="sng" algn="ctr">
                      <a:solidFill>
                        <a:srgbClr val="7F9C90"/>
                      </a:solidFill>
                      <a:prstDash val="solid"/>
                      <a:round/>
                      <a:headEnd type="none" w="med" len="med"/>
                      <a:tailEnd type="none" w="med" len="med"/>
                    </a:lnB>
                  </a:tcPr>
                </a:tc>
                <a:tc>
                  <a:txBody>
                    <a:bodyPr/>
                    <a:lstStyle/>
                    <a:p>
                      <a:pPr algn="ctr">
                        <a:lnSpc>
                          <a:spcPts val="1275"/>
                        </a:lnSpc>
                        <a:tabLst>
                          <a:tab pos="161925" algn="l"/>
                          <a:tab pos="234315" algn="l"/>
                          <a:tab pos="306070" algn="l"/>
                          <a:tab pos="594360" algn="dec"/>
                        </a:tabLst>
                      </a:pPr>
                      <a:r>
                        <a:rPr lang="en-GB" sz="900" spc="-10">
                          <a:effectLst/>
                          <a:latin typeface="FrankfurtGothic"/>
                          <a:ea typeface="Times New Roman" panose="02020603050405020304" pitchFamily="18" charset="0"/>
                          <a:cs typeface="Times New Roman" panose="02020603050405020304" pitchFamily="18" charset="0"/>
                        </a:rPr>
                        <a:t>36.4</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a:noFill/>
                    </a:lnT>
                    <a:lnB w="12700" cap="flat" cmpd="sng" algn="ctr">
                      <a:solidFill>
                        <a:srgbClr val="7F9C90"/>
                      </a:solidFill>
                      <a:prstDash val="solid"/>
                      <a:round/>
                      <a:headEnd type="none" w="med" len="med"/>
                      <a:tailEnd type="none" w="med" len="med"/>
                    </a:lnB>
                  </a:tcPr>
                </a:tc>
                <a:tc>
                  <a:txBody>
                    <a:bodyPr/>
                    <a:lstStyle/>
                    <a:p>
                      <a:pPr algn="ctr">
                        <a:lnSpc>
                          <a:spcPts val="1275"/>
                        </a:lnSpc>
                        <a:tabLst>
                          <a:tab pos="161925" algn="l"/>
                          <a:tab pos="234315" algn="l"/>
                          <a:tab pos="306070" algn="l"/>
                          <a:tab pos="594360" algn="dec"/>
                        </a:tabLst>
                      </a:pPr>
                      <a:r>
                        <a:rPr lang="en-GB" sz="900" spc="-10" dirty="0">
                          <a:effectLst/>
                          <a:latin typeface="FrankfurtGothic"/>
                          <a:ea typeface="Times New Roman" panose="02020603050405020304" pitchFamily="18" charset="0"/>
                          <a:cs typeface="Times New Roman" panose="02020603050405020304" pitchFamily="18" charset="0"/>
                        </a:rPr>
                        <a:t>35.6</a:t>
                      </a:r>
                      <a:endParaRPr lang="da-DK" sz="900" spc="-10" dirty="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a:noFill/>
                    </a:lnT>
                    <a:lnB w="12700" cap="flat" cmpd="sng" algn="ctr">
                      <a:solidFill>
                        <a:srgbClr val="7F9C90"/>
                      </a:solidFill>
                      <a:prstDash val="solid"/>
                      <a:round/>
                      <a:headEnd type="none" w="med" len="med"/>
                      <a:tailEnd type="none" w="med" len="med"/>
                    </a:lnB>
                  </a:tcPr>
                </a:tc>
                <a:extLst>
                  <a:ext uri="{0D108BD9-81ED-4DB2-BD59-A6C34878D82A}">
                    <a16:rowId xmlns:a16="http://schemas.microsoft.com/office/drawing/2014/main" val="1133229499"/>
                  </a:ext>
                </a:extLst>
              </a:tr>
              <a:tr h="214451">
                <a:tc>
                  <a:txBody>
                    <a:bodyPr/>
                    <a:lstStyle/>
                    <a:p>
                      <a:pPr algn="just">
                        <a:lnSpc>
                          <a:spcPts val="1275"/>
                        </a:lnSpc>
                        <a:tabLst>
                          <a:tab pos="161925" algn="l"/>
                          <a:tab pos="234315" algn="l"/>
                          <a:tab pos="306070" algn="l"/>
                          <a:tab pos="234315" algn="l"/>
                          <a:tab pos="306070" algn="l"/>
                        </a:tabLst>
                      </a:pPr>
                      <a:r>
                        <a:rPr lang="en-GB" sz="900" spc="-10">
                          <a:effectLst/>
                          <a:latin typeface="FrankfurtGothic"/>
                          <a:ea typeface="Times New Roman" panose="02020603050405020304" pitchFamily="18" charset="0"/>
                          <a:cs typeface="Times New Roman" panose="02020603050405020304" pitchFamily="18" charset="0"/>
                        </a:rPr>
                        <a:t>All countries</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w="12700" cap="flat" cmpd="sng" algn="ctr">
                      <a:solidFill>
                        <a:srgbClr val="7F9C90"/>
                      </a:solidFill>
                      <a:prstDash val="solid"/>
                      <a:round/>
                      <a:headEnd type="none" w="med" len="med"/>
                      <a:tailEnd type="none" w="med" len="med"/>
                    </a:lnT>
                    <a:lnB>
                      <a:noFill/>
                    </a:lnB>
                  </a:tcPr>
                </a:tc>
                <a:tc>
                  <a:txBody>
                    <a:bodyPr/>
                    <a:lstStyle/>
                    <a:p>
                      <a:pPr algn="ctr">
                        <a:lnSpc>
                          <a:spcPts val="1275"/>
                        </a:lnSpc>
                        <a:tabLst>
                          <a:tab pos="161925" algn="l"/>
                          <a:tab pos="234315" algn="l"/>
                          <a:tab pos="306070" algn="l"/>
                          <a:tab pos="594360" algn="dec"/>
                        </a:tabLst>
                      </a:pPr>
                      <a:r>
                        <a:rPr lang="en-GB" sz="900" spc="-10">
                          <a:effectLst/>
                          <a:latin typeface="FrankfurtGothic"/>
                          <a:ea typeface="Times New Roman" panose="02020603050405020304" pitchFamily="18" charset="0"/>
                          <a:cs typeface="Times New Roman" panose="02020603050405020304" pitchFamily="18" charset="0"/>
                        </a:rPr>
                        <a:t>100</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w="12700" cap="flat" cmpd="sng" algn="ctr">
                      <a:solidFill>
                        <a:srgbClr val="7F9C90"/>
                      </a:solidFill>
                      <a:prstDash val="solid"/>
                      <a:round/>
                      <a:headEnd type="none" w="med" len="med"/>
                      <a:tailEnd type="none" w="med" len="med"/>
                    </a:lnT>
                    <a:lnB>
                      <a:noFill/>
                    </a:lnB>
                  </a:tcPr>
                </a:tc>
                <a:tc>
                  <a:txBody>
                    <a:bodyPr/>
                    <a:lstStyle/>
                    <a:p>
                      <a:pPr algn="ctr">
                        <a:lnSpc>
                          <a:spcPts val="1275"/>
                        </a:lnSpc>
                        <a:tabLst>
                          <a:tab pos="161925" algn="l"/>
                          <a:tab pos="234315" algn="l"/>
                          <a:tab pos="306070" algn="l"/>
                          <a:tab pos="594360" algn="dec"/>
                        </a:tabLst>
                      </a:pPr>
                      <a:r>
                        <a:rPr lang="en-GB" sz="900" spc="-10">
                          <a:effectLst/>
                          <a:latin typeface="FrankfurtGothic"/>
                          <a:ea typeface="Times New Roman" panose="02020603050405020304" pitchFamily="18" charset="0"/>
                          <a:cs typeface="Times New Roman" panose="02020603050405020304" pitchFamily="18" charset="0"/>
                        </a:rPr>
                        <a:t>100</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w="12700" cap="flat" cmpd="sng" algn="ctr">
                      <a:solidFill>
                        <a:srgbClr val="7F9C90"/>
                      </a:solidFill>
                      <a:prstDash val="solid"/>
                      <a:round/>
                      <a:headEnd type="none" w="med" len="med"/>
                      <a:tailEnd type="none" w="med" len="med"/>
                    </a:lnT>
                    <a:lnB>
                      <a:noFill/>
                    </a:lnB>
                  </a:tcPr>
                </a:tc>
                <a:tc>
                  <a:txBody>
                    <a:bodyPr/>
                    <a:lstStyle/>
                    <a:p>
                      <a:pPr algn="ctr">
                        <a:lnSpc>
                          <a:spcPts val="1275"/>
                        </a:lnSpc>
                        <a:tabLst>
                          <a:tab pos="161925" algn="l"/>
                          <a:tab pos="234315" algn="l"/>
                          <a:tab pos="306070" algn="l"/>
                          <a:tab pos="594360" algn="dec"/>
                        </a:tabLst>
                      </a:pPr>
                      <a:r>
                        <a:rPr lang="en-GB" sz="900" spc="-10" dirty="0">
                          <a:effectLst/>
                          <a:latin typeface="FrankfurtGothic"/>
                          <a:ea typeface="Times New Roman" panose="02020603050405020304" pitchFamily="18" charset="0"/>
                          <a:cs typeface="Times New Roman" panose="02020603050405020304" pitchFamily="18" charset="0"/>
                        </a:rPr>
                        <a:t>100</a:t>
                      </a:r>
                      <a:endParaRPr lang="da-DK" sz="900" spc="-10" dirty="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w="12700" cap="flat" cmpd="sng" algn="ctr">
                      <a:solidFill>
                        <a:srgbClr val="7F9C90"/>
                      </a:solidFill>
                      <a:prstDash val="solid"/>
                      <a:round/>
                      <a:headEnd type="none" w="med" len="med"/>
                      <a:tailEnd type="none" w="med" len="med"/>
                    </a:lnT>
                    <a:lnB>
                      <a:noFill/>
                    </a:lnB>
                  </a:tcPr>
                </a:tc>
                <a:extLst>
                  <a:ext uri="{0D108BD9-81ED-4DB2-BD59-A6C34878D82A}">
                    <a16:rowId xmlns:a16="http://schemas.microsoft.com/office/drawing/2014/main" val="662598540"/>
                  </a:ext>
                </a:extLst>
              </a:tr>
              <a:tr h="214451">
                <a:tc>
                  <a:txBody>
                    <a:bodyPr/>
                    <a:lstStyle/>
                    <a:p>
                      <a:pPr algn="just">
                        <a:lnSpc>
                          <a:spcPts val="1275"/>
                        </a:lnSpc>
                        <a:tabLst>
                          <a:tab pos="161925" algn="l"/>
                          <a:tab pos="234315" algn="l"/>
                          <a:tab pos="306070" algn="l"/>
                          <a:tab pos="234315" algn="l"/>
                          <a:tab pos="306070" algn="l"/>
                        </a:tabLst>
                      </a:pPr>
                      <a:r>
                        <a:rPr lang="en-GB" sz="900" spc="-10">
                          <a:effectLst/>
                          <a:latin typeface="FrankfurtGothic"/>
                          <a:ea typeface="Times New Roman" panose="02020603050405020304" pitchFamily="18" charset="0"/>
                          <a:cs typeface="Times New Roman" panose="02020603050405020304" pitchFamily="18" charset="0"/>
                        </a:rPr>
                        <a:t>Billion tonnes of CO</a:t>
                      </a:r>
                      <a:r>
                        <a:rPr lang="en-GB" sz="900" spc="-10" baseline="-25000">
                          <a:effectLst/>
                          <a:latin typeface="FrankfurtGothic"/>
                          <a:ea typeface="Times New Roman" panose="02020603050405020304" pitchFamily="18" charset="0"/>
                          <a:cs typeface="Times New Roman" panose="02020603050405020304" pitchFamily="18" charset="0"/>
                        </a:rPr>
                        <a:t>2</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a:noFill/>
                    </a:lnT>
                    <a:lnB w="12700" cap="flat" cmpd="sng" algn="ctr">
                      <a:solidFill>
                        <a:srgbClr val="7F9C90"/>
                      </a:solidFill>
                      <a:prstDash val="solid"/>
                      <a:round/>
                      <a:headEnd type="none" w="med" len="med"/>
                      <a:tailEnd type="none" w="med" len="med"/>
                    </a:lnB>
                  </a:tcPr>
                </a:tc>
                <a:tc>
                  <a:txBody>
                    <a:bodyPr/>
                    <a:lstStyle/>
                    <a:p>
                      <a:pPr algn="ctr">
                        <a:lnSpc>
                          <a:spcPts val="1275"/>
                        </a:lnSpc>
                        <a:tabLst>
                          <a:tab pos="161925" algn="l"/>
                          <a:tab pos="234315" algn="l"/>
                          <a:tab pos="306070" algn="l"/>
                          <a:tab pos="594360" algn="dec"/>
                        </a:tabLst>
                      </a:pPr>
                      <a:r>
                        <a:rPr lang="en-GB" sz="900" spc="-10">
                          <a:effectLst/>
                          <a:latin typeface="FrankfurtGothic"/>
                          <a:ea typeface="Times New Roman" panose="02020603050405020304" pitchFamily="18" charset="0"/>
                          <a:cs typeface="Times New Roman" panose="02020603050405020304" pitchFamily="18" charset="0"/>
                        </a:rPr>
                        <a:t>22.6</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a:noFill/>
                    </a:lnT>
                    <a:lnB w="12700" cap="flat" cmpd="sng" algn="ctr">
                      <a:solidFill>
                        <a:srgbClr val="7F9C90"/>
                      </a:solidFill>
                      <a:prstDash val="solid"/>
                      <a:round/>
                      <a:headEnd type="none" w="med" len="med"/>
                      <a:tailEnd type="none" w="med" len="med"/>
                    </a:lnB>
                  </a:tcPr>
                </a:tc>
                <a:tc>
                  <a:txBody>
                    <a:bodyPr/>
                    <a:lstStyle/>
                    <a:p>
                      <a:pPr algn="ctr">
                        <a:lnSpc>
                          <a:spcPts val="1275"/>
                        </a:lnSpc>
                        <a:tabLst>
                          <a:tab pos="161925" algn="l"/>
                          <a:tab pos="234315" algn="l"/>
                          <a:tab pos="306070" algn="l"/>
                          <a:tab pos="594360" algn="dec"/>
                        </a:tabLst>
                      </a:pPr>
                      <a:r>
                        <a:rPr lang="en-GB" sz="900" spc="-10">
                          <a:effectLst/>
                          <a:latin typeface="FrankfurtGothic"/>
                          <a:ea typeface="Times New Roman" panose="02020603050405020304" pitchFamily="18" charset="0"/>
                          <a:cs typeface="Times New Roman" panose="02020603050405020304" pitchFamily="18" charset="0"/>
                        </a:rPr>
                        <a:t>25.6</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a:noFill/>
                    </a:lnT>
                    <a:lnB w="12700" cap="flat" cmpd="sng" algn="ctr">
                      <a:solidFill>
                        <a:srgbClr val="7F9C90"/>
                      </a:solidFill>
                      <a:prstDash val="solid"/>
                      <a:round/>
                      <a:headEnd type="none" w="med" len="med"/>
                      <a:tailEnd type="none" w="med" len="med"/>
                    </a:lnB>
                  </a:tcPr>
                </a:tc>
                <a:tc>
                  <a:txBody>
                    <a:bodyPr/>
                    <a:lstStyle/>
                    <a:p>
                      <a:pPr algn="ctr">
                        <a:lnSpc>
                          <a:spcPts val="1275"/>
                        </a:lnSpc>
                        <a:tabLst>
                          <a:tab pos="161925" algn="l"/>
                          <a:tab pos="234315" algn="l"/>
                          <a:tab pos="306070" algn="l"/>
                          <a:tab pos="594360" algn="dec"/>
                        </a:tabLst>
                      </a:pPr>
                      <a:r>
                        <a:rPr lang="en-GB" sz="900" spc="-10" dirty="0">
                          <a:effectLst/>
                          <a:latin typeface="FrankfurtGothic"/>
                          <a:ea typeface="Times New Roman" panose="02020603050405020304" pitchFamily="18" charset="0"/>
                          <a:cs typeface="Times New Roman" panose="02020603050405020304" pitchFamily="18" charset="0"/>
                        </a:rPr>
                        <a:t>35.3</a:t>
                      </a:r>
                      <a:endParaRPr lang="da-DK" sz="900" spc="-10" dirty="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a:noFill/>
                    </a:lnT>
                    <a:lnB w="12700" cap="flat" cmpd="sng" algn="ctr">
                      <a:solidFill>
                        <a:srgbClr val="7F9C90"/>
                      </a:solidFill>
                      <a:prstDash val="solid"/>
                      <a:round/>
                      <a:headEnd type="none" w="med" len="med"/>
                      <a:tailEnd type="none" w="med" len="med"/>
                    </a:lnB>
                  </a:tcPr>
                </a:tc>
                <a:extLst>
                  <a:ext uri="{0D108BD9-81ED-4DB2-BD59-A6C34878D82A}">
                    <a16:rowId xmlns:a16="http://schemas.microsoft.com/office/drawing/2014/main" val="2088424062"/>
                  </a:ext>
                </a:extLst>
              </a:tr>
            </a:tbl>
          </a:graphicData>
        </a:graphic>
      </p:graphicFrame>
      <p:sp>
        <p:nvSpPr>
          <p:cNvPr id="5" name="Tekstfelt 4">
            <a:extLst>
              <a:ext uri="{FF2B5EF4-FFF2-40B4-BE49-F238E27FC236}">
                <a16:creationId xmlns:a16="http://schemas.microsoft.com/office/drawing/2014/main" id="{B92BA0E0-6C01-4113-9B12-F362E6C5CECC}"/>
              </a:ext>
            </a:extLst>
          </p:cNvPr>
          <p:cNvSpPr txBox="1"/>
          <p:nvPr/>
        </p:nvSpPr>
        <p:spPr>
          <a:xfrm>
            <a:off x="3195911" y="1700591"/>
            <a:ext cx="6093822" cy="233397"/>
          </a:xfrm>
          <a:prstGeom prst="rect">
            <a:avLst/>
          </a:prstGeom>
          <a:noFill/>
        </p:spPr>
        <p:txBody>
          <a:bodyPr wrap="square">
            <a:spAutoFit/>
          </a:bodyPr>
          <a:lstStyle/>
          <a:p>
            <a:pPr algn="just">
              <a:lnSpc>
                <a:spcPts val="1100"/>
              </a:lnSpc>
              <a:spcAft>
                <a:spcPts val="600"/>
              </a:spcAft>
              <a:tabLst>
                <a:tab pos="161925" algn="l"/>
              </a:tabLst>
            </a:pPr>
            <a:r>
              <a:rPr lang="en-GB" sz="1000" spc="-10" dirty="0">
                <a:effectLst/>
                <a:latin typeface="Times New Roman" panose="02020603050405020304" pitchFamily="18" charset="0"/>
                <a:ea typeface="Times New Roman" panose="02020603050405020304" pitchFamily="18" charset="0"/>
                <a:cs typeface="Times New Roman" panose="02020603050405020304" pitchFamily="18" charset="0"/>
              </a:rPr>
              <a:t>Table 9.5: CO</a:t>
            </a:r>
            <a:r>
              <a:rPr lang="en-GB" sz="1000" spc="-10" baseline="-25000" dirty="0">
                <a:effectLst/>
                <a:latin typeface="Times New Roman" panose="02020603050405020304" pitchFamily="18" charset="0"/>
                <a:ea typeface="Times New Roman" panose="02020603050405020304" pitchFamily="18" charset="0"/>
                <a:cs typeface="Times New Roman" panose="02020603050405020304" pitchFamily="18" charset="0"/>
              </a:rPr>
              <a:t>2</a:t>
            </a:r>
            <a:r>
              <a:rPr lang="en-GB" sz="1000" spc="-10" dirty="0">
                <a:effectLst/>
                <a:latin typeface="Times New Roman" panose="02020603050405020304" pitchFamily="18" charset="0"/>
                <a:ea typeface="Times New Roman" panose="02020603050405020304" pitchFamily="18" charset="0"/>
                <a:cs typeface="Times New Roman" panose="02020603050405020304" pitchFamily="18" charset="0"/>
              </a:rPr>
              <a:t> emissions from energy consumption: 1990, 2000 and 2018</a:t>
            </a:r>
            <a:endParaRPr lang="da-DK" sz="1000" spc="-1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kstfelt 6">
            <a:extLst>
              <a:ext uri="{FF2B5EF4-FFF2-40B4-BE49-F238E27FC236}">
                <a16:creationId xmlns:a16="http://schemas.microsoft.com/office/drawing/2014/main" id="{1EC2D99F-F312-44A0-B1F6-8EAB044F68BC}"/>
              </a:ext>
            </a:extLst>
          </p:cNvPr>
          <p:cNvSpPr txBox="1"/>
          <p:nvPr/>
        </p:nvSpPr>
        <p:spPr>
          <a:xfrm>
            <a:off x="3195911" y="4677512"/>
            <a:ext cx="6093822" cy="276999"/>
          </a:xfrm>
          <a:prstGeom prst="rect">
            <a:avLst/>
          </a:prstGeom>
          <a:noFill/>
        </p:spPr>
        <p:txBody>
          <a:bodyPr wrap="square">
            <a:spAutoFit/>
          </a:bodyPr>
          <a:lstStyle/>
          <a:p>
            <a:pPr>
              <a:spcBef>
                <a:spcPts val="200"/>
              </a:spcBef>
              <a:spcAft>
                <a:spcPts val="1450"/>
              </a:spcAft>
            </a:pPr>
            <a:r>
              <a:rPr lang="en-GB" sz="1200" spc="-10" dirty="0">
                <a:effectLst/>
                <a:latin typeface="Times New Roman" panose="02020603050405020304" pitchFamily="18" charset="0"/>
                <a:ea typeface="Times New Roman" panose="02020603050405020304" pitchFamily="18" charset="0"/>
                <a:cs typeface="Times New Roman" panose="02020603050405020304" pitchFamily="18" charset="0"/>
              </a:rPr>
              <a:t>Source: Netherlands Environmental Assessment Agency (www.pbl.nl).</a:t>
            </a:r>
            <a:endParaRPr lang="da-DK" sz="1200" spc="-1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Titel 1">
            <a:extLst>
              <a:ext uri="{FF2B5EF4-FFF2-40B4-BE49-F238E27FC236}">
                <a16:creationId xmlns:a16="http://schemas.microsoft.com/office/drawing/2014/main" id="{7EE192E6-DB82-4CFE-A1C8-67649CD990FE}"/>
              </a:ext>
            </a:extLst>
          </p:cNvPr>
          <p:cNvSpPr txBox="1">
            <a:spLocks/>
          </p:cNvSpPr>
          <p:nvPr/>
        </p:nvSpPr>
        <p:spPr>
          <a:xfrm>
            <a:off x="414455" y="246043"/>
            <a:ext cx="1808216" cy="89138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sz="2000" b="1" dirty="0" err="1">
                <a:latin typeface="Times New Roman" panose="02020603050405020304" pitchFamily="18" charset="0"/>
                <a:cs typeface="Times New Roman" panose="02020603050405020304" pitchFamily="18" charset="0"/>
              </a:rPr>
              <a:t>Table</a:t>
            </a:r>
            <a:r>
              <a:rPr lang="da-DK" sz="2000" b="1" dirty="0">
                <a:latin typeface="Times New Roman" panose="02020603050405020304" pitchFamily="18" charset="0"/>
                <a:cs typeface="Times New Roman" panose="02020603050405020304" pitchFamily="18" charset="0"/>
              </a:rPr>
              <a:t> 9.5</a:t>
            </a:r>
          </a:p>
        </p:txBody>
      </p:sp>
    </p:spTree>
    <p:extLst>
      <p:ext uri="{BB962C8B-B14F-4D97-AF65-F5344CB8AC3E}">
        <p14:creationId xmlns:p14="http://schemas.microsoft.com/office/powerpoint/2010/main" val="69800324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Billede 5">
            <a:extLst>
              <a:ext uri="{FF2B5EF4-FFF2-40B4-BE49-F238E27FC236}">
                <a16:creationId xmlns:a16="http://schemas.microsoft.com/office/drawing/2014/main" id="{B9E89586-D51B-4DA4-A0B8-5F5DBFEC9287}"/>
              </a:ext>
            </a:extLst>
          </p:cNvPr>
          <p:cNvPicPr>
            <a:picLocks noChangeAspect="1"/>
          </p:cNvPicPr>
          <p:nvPr/>
        </p:nvPicPr>
        <p:blipFill>
          <a:blip r:embed="rId2"/>
          <a:stretch>
            <a:fillRect/>
          </a:stretch>
        </p:blipFill>
        <p:spPr>
          <a:xfrm>
            <a:off x="2461314" y="2003842"/>
            <a:ext cx="9108035" cy="2620409"/>
          </a:xfrm>
          <a:prstGeom prst="rect">
            <a:avLst/>
          </a:prstGeom>
        </p:spPr>
      </p:pic>
      <p:sp>
        <p:nvSpPr>
          <p:cNvPr id="8" name="Tekstfelt 7">
            <a:extLst>
              <a:ext uri="{FF2B5EF4-FFF2-40B4-BE49-F238E27FC236}">
                <a16:creationId xmlns:a16="http://schemas.microsoft.com/office/drawing/2014/main" id="{BC13AE6B-6874-47E8-8346-E523CB9FC369}"/>
              </a:ext>
            </a:extLst>
          </p:cNvPr>
          <p:cNvSpPr txBox="1"/>
          <p:nvPr/>
        </p:nvSpPr>
        <p:spPr>
          <a:xfrm>
            <a:off x="2461314" y="1724725"/>
            <a:ext cx="6093822" cy="233397"/>
          </a:xfrm>
          <a:prstGeom prst="rect">
            <a:avLst/>
          </a:prstGeom>
          <a:noFill/>
        </p:spPr>
        <p:txBody>
          <a:bodyPr wrap="square">
            <a:spAutoFit/>
          </a:bodyPr>
          <a:lstStyle/>
          <a:p>
            <a:pPr algn="just">
              <a:lnSpc>
                <a:spcPts val="1100"/>
              </a:lnSpc>
              <a:spcAft>
                <a:spcPts val="600"/>
              </a:spcAft>
              <a:tabLst>
                <a:tab pos="161925" algn="l"/>
              </a:tabLst>
            </a:pPr>
            <a:r>
              <a:rPr lang="en-GB" sz="1000" spc="-10" dirty="0">
                <a:effectLst/>
                <a:latin typeface="Times New Roman" panose="02020603050405020304" pitchFamily="18" charset="0"/>
                <a:ea typeface="Times New Roman" panose="02020603050405020304" pitchFamily="18" charset="0"/>
                <a:cs typeface="Times New Roman" panose="02020603050405020304" pitchFamily="18" charset="0"/>
              </a:rPr>
              <a:t>Table 9.6: Agricultural support, PSE and TSE, for selected areas and countries, 2006-2018</a:t>
            </a:r>
            <a:endParaRPr lang="da-DK" sz="1000" spc="-1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0" name="Tekstfelt 9">
            <a:extLst>
              <a:ext uri="{FF2B5EF4-FFF2-40B4-BE49-F238E27FC236}">
                <a16:creationId xmlns:a16="http://schemas.microsoft.com/office/drawing/2014/main" id="{AA416339-66B9-4003-9FFF-A3D41E502B14}"/>
              </a:ext>
            </a:extLst>
          </p:cNvPr>
          <p:cNvSpPr txBox="1"/>
          <p:nvPr/>
        </p:nvSpPr>
        <p:spPr>
          <a:xfrm>
            <a:off x="2147044" y="4425735"/>
            <a:ext cx="7897912" cy="723275"/>
          </a:xfrm>
          <a:prstGeom prst="rect">
            <a:avLst/>
          </a:prstGeom>
          <a:noFill/>
        </p:spPr>
        <p:txBody>
          <a:bodyPr wrap="square">
            <a:spAutoFit/>
          </a:bodyPr>
          <a:lstStyle/>
          <a:p>
            <a:pPr algn="just">
              <a:spcBef>
                <a:spcPts val="400"/>
              </a:spcBef>
              <a:spcAft>
                <a:spcPts val="400"/>
              </a:spcAft>
            </a:pPr>
            <a:r>
              <a:rPr lang="en-GB" sz="1200" spc="-10" dirty="0">
                <a:effectLst/>
                <a:latin typeface="Times New Roman" panose="02020603050405020304" pitchFamily="18" charset="0"/>
                <a:ea typeface="Times New Roman" panose="02020603050405020304" pitchFamily="18" charset="0"/>
                <a:cs typeface="Times New Roman" panose="02020603050405020304" pitchFamily="18" charset="0"/>
              </a:rPr>
              <a:t>Note: %PSE: Transfers at the farm gate level as a share of gross farm receipts (including support in the </a:t>
            </a:r>
            <a:r>
              <a:rPr lang="en-GB" sz="1200" spc="-10" dirty="0" err="1">
                <a:effectLst/>
                <a:latin typeface="Times New Roman" panose="02020603050405020304" pitchFamily="18" charset="0"/>
                <a:ea typeface="Times New Roman" panose="02020603050405020304" pitchFamily="18" charset="0"/>
                <a:cs typeface="Times New Roman" panose="02020603050405020304" pitchFamily="18" charset="0"/>
              </a:rPr>
              <a:t>denomi</a:t>
            </a:r>
            <a:r>
              <a:rPr lang="en-GB" sz="1200" spc="-1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200" spc="-10" dirty="0" err="1">
                <a:effectLst/>
                <a:latin typeface="Times New Roman" panose="02020603050405020304" pitchFamily="18" charset="0"/>
                <a:ea typeface="Times New Roman" panose="02020603050405020304" pitchFamily="18" charset="0"/>
                <a:cs typeface="Times New Roman" panose="02020603050405020304" pitchFamily="18" charset="0"/>
              </a:rPr>
              <a:t>nator</a:t>
            </a:r>
            <a:r>
              <a:rPr lang="en-GB" sz="1200" spc="-1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200" spc="-15" dirty="0">
                <a:effectLst/>
                <a:latin typeface="Times New Roman" panose="02020603050405020304" pitchFamily="18" charset="0"/>
                <a:ea typeface="Times New Roman" panose="02020603050405020304" pitchFamily="18" charset="0"/>
                <a:cs typeface="Times New Roman" panose="02020603050405020304" pitchFamily="18" charset="0"/>
              </a:rPr>
              <a:t>TSE: </a:t>
            </a:r>
            <a:r>
              <a:rPr lang="en-GB" sz="1200" spc="-10" dirty="0">
                <a:effectLst/>
                <a:latin typeface="Times New Roman" panose="02020603050405020304" pitchFamily="18" charset="0"/>
                <a:ea typeface="Times New Roman" panose="02020603050405020304" pitchFamily="18" charset="0"/>
                <a:cs typeface="Times New Roman" panose="02020603050405020304" pitchFamily="18" charset="0"/>
              </a:rPr>
              <a:t>The value of all gross </a:t>
            </a:r>
            <a:r>
              <a:rPr lang="en-GB" sz="1200" spc="-15" dirty="0">
                <a:effectLst/>
                <a:latin typeface="Times New Roman" panose="02020603050405020304" pitchFamily="18" charset="0"/>
                <a:ea typeface="Times New Roman" panose="02020603050405020304" pitchFamily="18" charset="0"/>
                <a:cs typeface="Times New Roman" panose="02020603050405020304" pitchFamily="18" charset="0"/>
              </a:rPr>
              <a:t>transfers</a:t>
            </a:r>
            <a:r>
              <a:rPr lang="en-GB" sz="1200" spc="-10" dirty="0">
                <a:effectLst/>
                <a:latin typeface="Times New Roman" panose="02020603050405020304" pitchFamily="18" charset="0"/>
                <a:ea typeface="Times New Roman" panose="02020603050405020304" pitchFamily="18" charset="0"/>
                <a:cs typeface="Times New Roman" panose="02020603050405020304" pitchFamily="18" charset="0"/>
              </a:rPr>
              <a:t> from taxpayers and </a:t>
            </a:r>
            <a:r>
              <a:rPr lang="en-GB" sz="1200" spc="-15" dirty="0">
                <a:effectLst/>
                <a:latin typeface="Times New Roman" panose="02020603050405020304" pitchFamily="18" charset="0"/>
                <a:ea typeface="Times New Roman" panose="02020603050405020304" pitchFamily="18" charset="0"/>
                <a:cs typeface="Times New Roman" panose="02020603050405020304" pitchFamily="18" charset="0"/>
              </a:rPr>
              <a:t>consumers</a:t>
            </a:r>
            <a:r>
              <a:rPr lang="en-GB" sz="1200" spc="-1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200" spc="-15" dirty="0">
                <a:effectLst/>
                <a:latin typeface="Times New Roman" panose="02020603050405020304" pitchFamily="18" charset="0"/>
                <a:ea typeface="Times New Roman" panose="02020603050405020304" pitchFamily="18" charset="0"/>
                <a:cs typeface="Times New Roman" panose="02020603050405020304" pitchFamily="18" charset="0"/>
              </a:rPr>
              <a:t>arising</a:t>
            </a:r>
            <a:r>
              <a:rPr lang="en-GB" sz="1200" spc="-10" dirty="0">
                <a:effectLst/>
                <a:latin typeface="Times New Roman" panose="02020603050405020304" pitchFamily="18" charset="0"/>
                <a:ea typeface="Times New Roman" panose="02020603050405020304" pitchFamily="18" charset="0"/>
                <a:cs typeface="Times New Roman" panose="02020603050405020304" pitchFamily="18" charset="0"/>
              </a:rPr>
              <a:t> from policies </a:t>
            </a:r>
            <a:r>
              <a:rPr lang="en-GB" sz="1200" spc="-15" dirty="0">
                <a:effectLst/>
                <a:latin typeface="Times New Roman" panose="02020603050405020304" pitchFamily="18" charset="0"/>
                <a:ea typeface="Times New Roman" panose="02020603050405020304" pitchFamily="18" charset="0"/>
                <a:cs typeface="Times New Roman" panose="02020603050405020304" pitchFamily="18" charset="0"/>
              </a:rPr>
              <a:t>supporting</a:t>
            </a:r>
            <a:r>
              <a:rPr lang="en-GB" sz="1200" spc="-1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200" spc="-15" dirty="0">
                <a:effectLst/>
                <a:latin typeface="Times New Roman" panose="02020603050405020304" pitchFamily="18" charset="0"/>
                <a:ea typeface="Times New Roman" panose="02020603050405020304" pitchFamily="18" charset="0"/>
                <a:cs typeface="Times New Roman" panose="02020603050405020304" pitchFamily="18" charset="0"/>
              </a:rPr>
              <a:t>agriculture. </a:t>
            </a:r>
            <a:r>
              <a:rPr lang="en-GB" sz="1200" spc="-10" dirty="0">
                <a:effectLst/>
                <a:latin typeface="Times New Roman" panose="02020603050405020304" pitchFamily="18" charset="0"/>
                <a:ea typeface="Times New Roman" panose="02020603050405020304" pitchFamily="18" charset="0"/>
                <a:cs typeface="Times New Roman" panose="02020603050405020304" pitchFamily="18" charset="0"/>
              </a:rPr>
              <a:t>EU (27) in </a:t>
            </a:r>
            <a:r>
              <a:rPr lang="en-GB" sz="1200" spc="-15" dirty="0">
                <a:effectLst/>
                <a:latin typeface="Times New Roman" panose="02020603050405020304" pitchFamily="18" charset="0"/>
                <a:ea typeface="Times New Roman" panose="02020603050405020304" pitchFamily="18" charset="0"/>
                <a:cs typeface="Times New Roman" panose="02020603050405020304" pitchFamily="18" charset="0"/>
              </a:rPr>
              <a:t>2006-08.</a:t>
            </a:r>
            <a:endParaRPr lang="da-DK" sz="1200" spc="-1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Bef>
                <a:spcPts val="200"/>
              </a:spcBef>
              <a:spcAft>
                <a:spcPts val="1450"/>
              </a:spcAft>
            </a:pPr>
            <a:r>
              <a:rPr lang="en-GB" sz="1200" spc="-10" dirty="0">
                <a:effectLst/>
                <a:latin typeface="Times New Roman" panose="02020603050405020304" pitchFamily="18" charset="0"/>
                <a:ea typeface="Times New Roman" panose="02020603050405020304" pitchFamily="18" charset="0"/>
                <a:cs typeface="Times New Roman" panose="02020603050405020304" pitchFamily="18" charset="0"/>
              </a:rPr>
              <a:t>Source: OECD (2020): </a:t>
            </a:r>
            <a:r>
              <a:rPr lang="en-GB" sz="1200" u="none" strike="noStrike" spc="-10" dirty="0">
                <a:effectLst/>
                <a:latin typeface="Times New Roman" panose="02020603050405020304" pitchFamily="18" charset="0"/>
                <a:ea typeface="Times New Roman" panose="02020603050405020304" pitchFamily="18" charset="0"/>
                <a:cs typeface="Times New Roman" panose="02020603050405020304" pitchFamily="18" charset="0"/>
                <a:hlinkClick r:id="rId3"/>
              </a:rPr>
              <a:t>http://stats.oecd.org/index.aspx?DatasetCode=MON2019_REFERENCE_TABLE</a:t>
            </a:r>
            <a:r>
              <a:rPr lang="en-GB" sz="1200" spc="-1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da-DK" sz="1200" spc="-1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1" name="Titel 1">
            <a:extLst>
              <a:ext uri="{FF2B5EF4-FFF2-40B4-BE49-F238E27FC236}">
                <a16:creationId xmlns:a16="http://schemas.microsoft.com/office/drawing/2014/main" id="{152593D1-2D93-4573-9561-5A0AC61EDE13}"/>
              </a:ext>
            </a:extLst>
          </p:cNvPr>
          <p:cNvSpPr txBox="1">
            <a:spLocks/>
          </p:cNvSpPr>
          <p:nvPr/>
        </p:nvSpPr>
        <p:spPr>
          <a:xfrm>
            <a:off x="414455" y="246043"/>
            <a:ext cx="1808216" cy="89138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sz="2000" b="1" dirty="0" err="1">
                <a:latin typeface="Times New Roman" panose="02020603050405020304" pitchFamily="18" charset="0"/>
                <a:cs typeface="Times New Roman" panose="02020603050405020304" pitchFamily="18" charset="0"/>
              </a:rPr>
              <a:t>Table</a:t>
            </a:r>
            <a:r>
              <a:rPr lang="da-DK" sz="2000" b="1" dirty="0">
                <a:latin typeface="Times New Roman" panose="02020603050405020304" pitchFamily="18" charset="0"/>
                <a:cs typeface="Times New Roman" panose="02020603050405020304" pitchFamily="18" charset="0"/>
              </a:rPr>
              <a:t> 9.6</a:t>
            </a:r>
          </a:p>
        </p:txBody>
      </p:sp>
    </p:spTree>
    <p:extLst>
      <p:ext uri="{BB962C8B-B14F-4D97-AF65-F5344CB8AC3E}">
        <p14:creationId xmlns:p14="http://schemas.microsoft.com/office/powerpoint/2010/main" val="139645863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FD52C3-3F8F-460B-9180-6A7596DD7F36}"/>
              </a:ext>
            </a:extLst>
          </p:cNvPr>
          <p:cNvSpPr txBox="1">
            <a:spLocks/>
          </p:cNvSpPr>
          <p:nvPr/>
        </p:nvSpPr>
        <p:spPr>
          <a:xfrm>
            <a:off x="0" y="710500"/>
            <a:ext cx="12192000" cy="89138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a-DK" sz="3600" b="1" dirty="0" err="1">
                <a:latin typeface="Times New Roman" panose="02020603050405020304" pitchFamily="18" charset="0"/>
                <a:cs typeface="Times New Roman" panose="02020603050405020304" pitchFamily="18" charset="0"/>
              </a:rPr>
              <a:t>Chapter</a:t>
            </a:r>
            <a:r>
              <a:rPr lang="da-DK" sz="3600" b="1" dirty="0">
                <a:latin typeface="Times New Roman" panose="02020603050405020304" pitchFamily="18" charset="0"/>
                <a:cs typeface="Times New Roman" panose="02020603050405020304" pitchFamily="18" charset="0"/>
              </a:rPr>
              <a:t> 10</a:t>
            </a:r>
          </a:p>
        </p:txBody>
      </p:sp>
    </p:spTree>
    <p:extLst>
      <p:ext uri="{BB962C8B-B14F-4D97-AF65-F5344CB8AC3E}">
        <p14:creationId xmlns:p14="http://schemas.microsoft.com/office/powerpoint/2010/main" val="27774681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 4">
            <a:extLst>
              <a:ext uri="{FF2B5EF4-FFF2-40B4-BE49-F238E27FC236}">
                <a16:creationId xmlns:a16="http://schemas.microsoft.com/office/drawing/2014/main" id="{4D70387A-25C2-4CDE-A70D-F54150F8F7A7}"/>
              </a:ext>
            </a:extLst>
          </p:cNvPr>
          <p:cNvGraphicFramePr>
            <a:graphicFrameLocks noGrp="1"/>
          </p:cNvGraphicFramePr>
          <p:nvPr>
            <p:extLst>
              <p:ext uri="{D42A27DB-BD31-4B8C-83A1-F6EECF244321}">
                <p14:modId xmlns:p14="http://schemas.microsoft.com/office/powerpoint/2010/main" val="2221991222"/>
              </p:ext>
            </p:extLst>
          </p:nvPr>
        </p:nvGraphicFramePr>
        <p:xfrm>
          <a:off x="3875947" y="2364899"/>
          <a:ext cx="4676774" cy="1809750"/>
        </p:xfrm>
        <a:graphic>
          <a:graphicData uri="http://schemas.openxmlformats.org/drawingml/2006/table">
            <a:tbl>
              <a:tblPr firstRow="1" firstCol="1" bandRow="1"/>
              <a:tblGrid>
                <a:gridCol w="1709932">
                  <a:extLst>
                    <a:ext uri="{9D8B030D-6E8A-4147-A177-3AD203B41FA5}">
                      <a16:colId xmlns:a16="http://schemas.microsoft.com/office/drawing/2014/main" val="1636598248"/>
                    </a:ext>
                  </a:extLst>
                </a:gridCol>
                <a:gridCol w="494262">
                  <a:extLst>
                    <a:ext uri="{9D8B030D-6E8A-4147-A177-3AD203B41FA5}">
                      <a16:colId xmlns:a16="http://schemas.microsoft.com/office/drawing/2014/main" val="2997699326"/>
                    </a:ext>
                  </a:extLst>
                </a:gridCol>
                <a:gridCol w="494262">
                  <a:extLst>
                    <a:ext uri="{9D8B030D-6E8A-4147-A177-3AD203B41FA5}">
                      <a16:colId xmlns:a16="http://schemas.microsoft.com/office/drawing/2014/main" val="3804156579"/>
                    </a:ext>
                  </a:extLst>
                </a:gridCol>
                <a:gridCol w="494897">
                  <a:extLst>
                    <a:ext uri="{9D8B030D-6E8A-4147-A177-3AD203B41FA5}">
                      <a16:colId xmlns:a16="http://schemas.microsoft.com/office/drawing/2014/main" val="3970738387"/>
                    </a:ext>
                  </a:extLst>
                </a:gridCol>
                <a:gridCol w="494262">
                  <a:extLst>
                    <a:ext uri="{9D8B030D-6E8A-4147-A177-3AD203B41FA5}">
                      <a16:colId xmlns:a16="http://schemas.microsoft.com/office/drawing/2014/main" val="3998462409"/>
                    </a:ext>
                  </a:extLst>
                </a:gridCol>
                <a:gridCol w="494262">
                  <a:extLst>
                    <a:ext uri="{9D8B030D-6E8A-4147-A177-3AD203B41FA5}">
                      <a16:colId xmlns:a16="http://schemas.microsoft.com/office/drawing/2014/main" val="2088495009"/>
                    </a:ext>
                  </a:extLst>
                </a:gridCol>
                <a:gridCol w="494897">
                  <a:extLst>
                    <a:ext uri="{9D8B030D-6E8A-4147-A177-3AD203B41FA5}">
                      <a16:colId xmlns:a16="http://schemas.microsoft.com/office/drawing/2014/main" val="3199565266"/>
                    </a:ext>
                  </a:extLst>
                </a:gridCol>
              </a:tblGrid>
              <a:tr h="180975">
                <a:tc>
                  <a:txBody>
                    <a:bodyPr/>
                    <a:lstStyle/>
                    <a:p>
                      <a:pPr algn="ctr"/>
                      <a:r>
                        <a:rPr lang="en-GB" sz="900" spc="-10">
                          <a:effectLst/>
                          <a:latin typeface="FrankfurtGothic"/>
                          <a:ea typeface="Times New Roman" panose="02020603050405020304" pitchFamily="18" charset="0"/>
                          <a:cs typeface="Times New Roman" panose="02020603050405020304" pitchFamily="18" charset="0"/>
                        </a:rPr>
                        <a:t> </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7F9C90"/>
                      </a:solidFill>
                      <a:prstDash val="solid"/>
                      <a:round/>
                      <a:headEnd type="none" w="med" len="med"/>
                      <a:tailEnd type="none" w="med" len="med"/>
                    </a:lnT>
                    <a:lnB w="12700" cap="flat" cmpd="sng" algn="ctr">
                      <a:solidFill>
                        <a:srgbClr val="7F9C90"/>
                      </a:solidFill>
                      <a:prstDash val="solid"/>
                      <a:round/>
                      <a:headEnd type="none" w="med" len="med"/>
                      <a:tailEnd type="none" w="med" len="med"/>
                    </a:lnB>
                  </a:tcPr>
                </a:tc>
                <a:tc>
                  <a:txBody>
                    <a:bodyPr/>
                    <a:lstStyle/>
                    <a:p>
                      <a:pPr algn="ctr">
                        <a:tabLst>
                          <a:tab pos="205740" algn="l"/>
                        </a:tabLst>
                      </a:pPr>
                      <a:r>
                        <a:rPr lang="en-GB" sz="900" b="1" spc="-10">
                          <a:effectLst/>
                          <a:latin typeface="FrankfurtGothic"/>
                          <a:ea typeface="Times New Roman" panose="02020603050405020304" pitchFamily="18" charset="0"/>
                          <a:cs typeface="Times New Roman" panose="02020603050405020304" pitchFamily="18" charset="0"/>
                        </a:rPr>
                        <a:t>1980</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7F9C90"/>
                      </a:solidFill>
                      <a:prstDash val="solid"/>
                      <a:round/>
                      <a:headEnd type="none" w="med" len="med"/>
                      <a:tailEnd type="none" w="med" len="med"/>
                    </a:lnT>
                    <a:lnB w="12700" cap="flat" cmpd="sng" algn="ctr">
                      <a:solidFill>
                        <a:srgbClr val="7F9C90"/>
                      </a:solidFill>
                      <a:prstDash val="solid"/>
                      <a:round/>
                      <a:headEnd type="none" w="med" len="med"/>
                      <a:tailEnd type="none" w="med" len="med"/>
                    </a:lnB>
                  </a:tcPr>
                </a:tc>
                <a:tc>
                  <a:txBody>
                    <a:bodyPr/>
                    <a:lstStyle/>
                    <a:p>
                      <a:pPr algn="ctr">
                        <a:tabLst>
                          <a:tab pos="205740" algn="l"/>
                        </a:tabLst>
                      </a:pPr>
                      <a:r>
                        <a:rPr lang="en-GB" sz="900" b="1" spc="-10">
                          <a:effectLst/>
                          <a:latin typeface="FrankfurtGothic"/>
                          <a:ea typeface="Times New Roman" panose="02020603050405020304" pitchFamily="18" charset="0"/>
                          <a:cs typeface="Times New Roman" panose="02020603050405020304" pitchFamily="18" charset="0"/>
                        </a:rPr>
                        <a:t>1990</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7F9C90"/>
                      </a:solidFill>
                      <a:prstDash val="solid"/>
                      <a:round/>
                      <a:headEnd type="none" w="med" len="med"/>
                      <a:tailEnd type="none" w="med" len="med"/>
                    </a:lnT>
                    <a:lnB w="12700" cap="flat" cmpd="sng" algn="ctr">
                      <a:solidFill>
                        <a:srgbClr val="7F9C90"/>
                      </a:solidFill>
                      <a:prstDash val="solid"/>
                      <a:round/>
                      <a:headEnd type="none" w="med" len="med"/>
                      <a:tailEnd type="none" w="med" len="med"/>
                    </a:lnB>
                  </a:tcPr>
                </a:tc>
                <a:tc>
                  <a:txBody>
                    <a:bodyPr/>
                    <a:lstStyle/>
                    <a:p>
                      <a:pPr algn="ctr">
                        <a:tabLst>
                          <a:tab pos="205740" algn="l"/>
                        </a:tabLst>
                      </a:pPr>
                      <a:r>
                        <a:rPr lang="en-GB" sz="900" b="1" spc="-10">
                          <a:effectLst/>
                          <a:latin typeface="FrankfurtGothic"/>
                          <a:ea typeface="Times New Roman" panose="02020603050405020304" pitchFamily="18" charset="0"/>
                          <a:cs typeface="Times New Roman" panose="02020603050405020304" pitchFamily="18" charset="0"/>
                        </a:rPr>
                        <a:t>2000</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7F9C90"/>
                      </a:solidFill>
                      <a:prstDash val="solid"/>
                      <a:round/>
                      <a:headEnd type="none" w="med" len="med"/>
                      <a:tailEnd type="none" w="med" len="med"/>
                    </a:lnT>
                    <a:lnB w="12700" cap="flat" cmpd="sng" algn="ctr">
                      <a:solidFill>
                        <a:srgbClr val="7F9C90"/>
                      </a:solidFill>
                      <a:prstDash val="solid"/>
                      <a:round/>
                      <a:headEnd type="none" w="med" len="med"/>
                      <a:tailEnd type="none" w="med" len="med"/>
                    </a:lnB>
                  </a:tcPr>
                </a:tc>
                <a:tc>
                  <a:txBody>
                    <a:bodyPr/>
                    <a:lstStyle/>
                    <a:p>
                      <a:pPr algn="ctr">
                        <a:tabLst>
                          <a:tab pos="205740" algn="l"/>
                        </a:tabLst>
                      </a:pPr>
                      <a:r>
                        <a:rPr lang="en-GB" sz="900" b="1" spc="-10">
                          <a:effectLst/>
                          <a:latin typeface="FrankfurtGothic"/>
                          <a:ea typeface="Times New Roman" panose="02020603050405020304" pitchFamily="18" charset="0"/>
                          <a:cs typeface="Times New Roman" panose="02020603050405020304" pitchFamily="18" charset="0"/>
                        </a:rPr>
                        <a:t>2010</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7F9C90"/>
                      </a:solidFill>
                      <a:prstDash val="solid"/>
                      <a:round/>
                      <a:headEnd type="none" w="med" len="med"/>
                      <a:tailEnd type="none" w="med" len="med"/>
                    </a:lnT>
                    <a:lnB w="12700" cap="flat" cmpd="sng" algn="ctr">
                      <a:solidFill>
                        <a:srgbClr val="7F9C90"/>
                      </a:solidFill>
                      <a:prstDash val="solid"/>
                      <a:round/>
                      <a:headEnd type="none" w="med" len="med"/>
                      <a:tailEnd type="none" w="med" len="med"/>
                    </a:lnB>
                  </a:tcPr>
                </a:tc>
                <a:tc>
                  <a:txBody>
                    <a:bodyPr/>
                    <a:lstStyle/>
                    <a:p>
                      <a:pPr algn="ctr">
                        <a:tabLst>
                          <a:tab pos="205740" algn="l"/>
                        </a:tabLst>
                      </a:pPr>
                      <a:r>
                        <a:rPr lang="en-GB" sz="900" b="1" spc="-10">
                          <a:effectLst/>
                          <a:latin typeface="FrankfurtGothic"/>
                          <a:ea typeface="Times New Roman" panose="02020603050405020304" pitchFamily="18" charset="0"/>
                          <a:cs typeface="Times New Roman" panose="02020603050405020304" pitchFamily="18" charset="0"/>
                        </a:rPr>
                        <a:t>2015</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7F9C90"/>
                      </a:solidFill>
                      <a:prstDash val="solid"/>
                      <a:round/>
                      <a:headEnd type="none" w="med" len="med"/>
                      <a:tailEnd type="none" w="med" len="med"/>
                    </a:lnT>
                    <a:lnB w="12700" cap="flat" cmpd="sng" algn="ctr">
                      <a:solidFill>
                        <a:srgbClr val="7F9C90"/>
                      </a:solidFill>
                      <a:prstDash val="solid"/>
                      <a:round/>
                      <a:headEnd type="none" w="med" len="med"/>
                      <a:tailEnd type="none" w="med" len="med"/>
                    </a:lnB>
                  </a:tcPr>
                </a:tc>
                <a:tc>
                  <a:txBody>
                    <a:bodyPr/>
                    <a:lstStyle/>
                    <a:p>
                      <a:pPr algn="ctr">
                        <a:tabLst>
                          <a:tab pos="205740" algn="l"/>
                        </a:tabLst>
                      </a:pPr>
                      <a:r>
                        <a:rPr lang="en-GB" sz="900" b="1" spc="-10">
                          <a:effectLst/>
                          <a:latin typeface="FrankfurtGothic"/>
                          <a:ea typeface="Times New Roman" panose="02020603050405020304" pitchFamily="18" charset="0"/>
                          <a:cs typeface="Times New Roman" panose="02020603050405020304" pitchFamily="18" charset="0"/>
                        </a:rPr>
                        <a:t>2019</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7F9C90"/>
                      </a:solidFill>
                      <a:prstDash val="solid"/>
                      <a:round/>
                      <a:headEnd type="none" w="med" len="med"/>
                      <a:tailEnd type="none" w="med" len="med"/>
                    </a:lnT>
                    <a:lnB w="12700" cap="flat" cmpd="sng" algn="ctr">
                      <a:solidFill>
                        <a:srgbClr val="7F9C90"/>
                      </a:solidFill>
                      <a:prstDash val="solid"/>
                      <a:round/>
                      <a:headEnd type="none" w="med" len="med"/>
                      <a:tailEnd type="none" w="med" len="med"/>
                    </a:lnB>
                  </a:tcPr>
                </a:tc>
                <a:extLst>
                  <a:ext uri="{0D108BD9-81ED-4DB2-BD59-A6C34878D82A}">
                    <a16:rowId xmlns:a16="http://schemas.microsoft.com/office/drawing/2014/main" val="112192650"/>
                  </a:ext>
                </a:extLst>
              </a:tr>
              <a:tr h="180975">
                <a:tc>
                  <a:txBody>
                    <a:bodyPr/>
                    <a:lstStyle/>
                    <a:p>
                      <a:r>
                        <a:rPr lang="en-GB" sz="900" spc="-10">
                          <a:effectLst/>
                          <a:latin typeface="FrankfurtGothic"/>
                          <a:ea typeface="Times New Roman" panose="02020603050405020304" pitchFamily="18" charset="0"/>
                          <a:cs typeface="Times New Roman" panose="02020603050405020304" pitchFamily="18" charset="0"/>
                        </a:rPr>
                        <a:t>Gross fixed capital formation</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lnL>
                      <a:noFill/>
                    </a:lnL>
                    <a:lnR>
                      <a:noFill/>
                    </a:lnR>
                    <a:lnT w="12700" cap="flat" cmpd="sng" algn="ctr">
                      <a:solidFill>
                        <a:srgbClr val="7F9C90"/>
                      </a:solidFill>
                      <a:prstDash val="solid"/>
                      <a:round/>
                      <a:headEnd type="none" w="med" len="med"/>
                      <a:tailEnd type="none" w="med" len="med"/>
                    </a:lnT>
                    <a:lnB>
                      <a:noFill/>
                    </a:lnB>
                  </a:tcPr>
                </a:tc>
                <a:tc>
                  <a:txBody>
                    <a:bodyPr/>
                    <a:lstStyle/>
                    <a:p>
                      <a:pPr algn="l">
                        <a:tabLst>
                          <a:tab pos="318770" algn="dec"/>
                        </a:tabLst>
                      </a:pPr>
                      <a:r>
                        <a:rPr lang="en-GB" sz="900" spc="-10">
                          <a:effectLst/>
                          <a:latin typeface="FrankfurtGothic"/>
                          <a:ea typeface="Times New Roman" panose="02020603050405020304" pitchFamily="18" charset="0"/>
                          <a:cs typeface="Times New Roman" panose="02020603050405020304" pitchFamily="18" charset="0"/>
                        </a:rPr>
                        <a:t>82</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lnL>
                      <a:noFill/>
                    </a:lnL>
                    <a:lnR>
                      <a:noFill/>
                    </a:lnR>
                    <a:lnT w="12700" cap="flat" cmpd="sng" algn="ctr">
                      <a:solidFill>
                        <a:srgbClr val="7F9C90"/>
                      </a:solidFill>
                      <a:prstDash val="solid"/>
                      <a:round/>
                      <a:headEnd type="none" w="med" len="med"/>
                      <a:tailEnd type="none" w="med" len="med"/>
                    </a:lnT>
                    <a:lnB>
                      <a:noFill/>
                    </a:lnB>
                  </a:tcPr>
                </a:tc>
                <a:tc>
                  <a:txBody>
                    <a:bodyPr/>
                    <a:lstStyle/>
                    <a:p>
                      <a:pPr algn="l">
                        <a:tabLst>
                          <a:tab pos="318770" algn="dec"/>
                        </a:tabLst>
                      </a:pPr>
                      <a:r>
                        <a:rPr lang="en-GB" sz="900" spc="-10">
                          <a:effectLst/>
                          <a:latin typeface="FrankfurtGothic"/>
                          <a:ea typeface="Times New Roman" panose="02020603050405020304" pitchFamily="18" charset="0"/>
                          <a:cs typeface="Times New Roman" panose="02020603050405020304" pitchFamily="18" charset="0"/>
                        </a:rPr>
                        <a:t>175</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lnL>
                      <a:noFill/>
                    </a:lnL>
                    <a:lnR>
                      <a:noFill/>
                    </a:lnR>
                    <a:lnT w="12700" cap="flat" cmpd="sng" algn="ctr">
                      <a:solidFill>
                        <a:srgbClr val="7F9C90"/>
                      </a:solidFill>
                      <a:prstDash val="solid"/>
                      <a:round/>
                      <a:headEnd type="none" w="med" len="med"/>
                      <a:tailEnd type="none" w="med" len="med"/>
                    </a:lnT>
                    <a:lnB>
                      <a:noFill/>
                    </a:lnB>
                  </a:tcPr>
                </a:tc>
                <a:tc>
                  <a:txBody>
                    <a:bodyPr/>
                    <a:lstStyle/>
                    <a:p>
                      <a:pPr algn="l">
                        <a:tabLst>
                          <a:tab pos="318770" algn="dec"/>
                        </a:tabLst>
                      </a:pPr>
                      <a:r>
                        <a:rPr lang="en-GB" sz="900" spc="-10">
                          <a:effectLst/>
                          <a:latin typeface="FrankfurtGothic"/>
                          <a:ea typeface="Times New Roman" panose="02020603050405020304" pitchFamily="18" charset="0"/>
                          <a:cs typeface="Times New Roman" panose="02020603050405020304" pitchFamily="18" charset="0"/>
                        </a:rPr>
                        <a:t>285</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lnL>
                      <a:noFill/>
                    </a:lnL>
                    <a:lnR>
                      <a:noFill/>
                    </a:lnR>
                    <a:lnT w="12700" cap="flat" cmpd="sng" algn="ctr">
                      <a:solidFill>
                        <a:srgbClr val="7F9C90"/>
                      </a:solidFill>
                      <a:prstDash val="solid"/>
                      <a:round/>
                      <a:headEnd type="none" w="med" len="med"/>
                      <a:tailEnd type="none" w="med" len="med"/>
                    </a:lnT>
                    <a:lnB>
                      <a:noFill/>
                    </a:lnB>
                  </a:tcPr>
                </a:tc>
                <a:tc>
                  <a:txBody>
                    <a:bodyPr/>
                    <a:lstStyle/>
                    <a:p>
                      <a:pPr algn="l">
                        <a:tabLst>
                          <a:tab pos="318770" algn="dec"/>
                        </a:tabLst>
                      </a:pPr>
                      <a:r>
                        <a:rPr lang="en-GB" sz="900" spc="-10">
                          <a:effectLst/>
                          <a:latin typeface="FrankfurtGothic"/>
                          <a:ea typeface="Times New Roman" panose="02020603050405020304" pitchFamily="18" charset="0"/>
                          <a:cs typeface="Times New Roman" panose="02020603050405020304" pitchFamily="18" charset="0"/>
                        </a:rPr>
                        <a:t>328</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lnL>
                      <a:noFill/>
                    </a:lnL>
                    <a:lnR>
                      <a:noFill/>
                    </a:lnR>
                    <a:lnT w="12700" cap="flat" cmpd="sng" algn="ctr">
                      <a:solidFill>
                        <a:srgbClr val="7F9C90"/>
                      </a:solidFill>
                      <a:prstDash val="solid"/>
                      <a:round/>
                      <a:headEnd type="none" w="med" len="med"/>
                      <a:tailEnd type="none" w="med" len="med"/>
                    </a:lnT>
                    <a:lnB>
                      <a:noFill/>
                    </a:lnB>
                  </a:tcPr>
                </a:tc>
                <a:tc>
                  <a:txBody>
                    <a:bodyPr/>
                    <a:lstStyle/>
                    <a:p>
                      <a:pPr algn="l">
                        <a:tabLst>
                          <a:tab pos="318770" algn="dec"/>
                        </a:tabLst>
                      </a:pPr>
                      <a:r>
                        <a:rPr lang="en-GB" sz="900" spc="-10">
                          <a:effectLst/>
                          <a:latin typeface="FrankfurtGothic"/>
                          <a:ea typeface="Times New Roman" panose="02020603050405020304" pitchFamily="18" charset="0"/>
                          <a:cs typeface="Times New Roman" panose="02020603050405020304" pitchFamily="18" charset="0"/>
                        </a:rPr>
                        <a:t>404</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lnL>
                      <a:noFill/>
                    </a:lnL>
                    <a:lnR>
                      <a:noFill/>
                    </a:lnR>
                    <a:lnT w="12700" cap="flat" cmpd="sng" algn="ctr">
                      <a:solidFill>
                        <a:srgbClr val="7F9C90"/>
                      </a:solidFill>
                      <a:prstDash val="solid"/>
                      <a:round/>
                      <a:headEnd type="none" w="med" len="med"/>
                      <a:tailEnd type="none" w="med" len="med"/>
                    </a:lnT>
                    <a:lnB>
                      <a:noFill/>
                    </a:lnB>
                  </a:tcPr>
                </a:tc>
                <a:tc>
                  <a:txBody>
                    <a:bodyPr/>
                    <a:lstStyle/>
                    <a:p>
                      <a:pPr algn="l">
                        <a:tabLst>
                          <a:tab pos="318770" algn="dec"/>
                        </a:tabLst>
                      </a:pPr>
                      <a:r>
                        <a:rPr lang="en-GB" sz="900" spc="-10">
                          <a:effectLst/>
                          <a:latin typeface="FrankfurtGothic"/>
                          <a:ea typeface="Times New Roman" panose="02020603050405020304" pitchFamily="18" charset="0"/>
                          <a:cs typeface="Times New Roman" panose="02020603050405020304" pitchFamily="18" charset="0"/>
                        </a:rPr>
                        <a:t>513</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lnL>
                      <a:noFill/>
                    </a:lnL>
                    <a:lnR>
                      <a:noFill/>
                    </a:lnR>
                    <a:lnT w="12700" cap="flat" cmpd="sng" algn="ctr">
                      <a:solidFill>
                        <a:srgbClr val="7F9C90"/>
                      </a:solidFill>
                      <a:prstDash val="solid"/>
                      <a:round/>
                      <a:headEnd type="none" w="med" len="med"/>
                      <a:tailEnd type="none" w="med" len="med"/>
                    </a:lnT>
                    <a:lnB>
                      <a:noFill/>
                    </a:lnB>
                  </a:tcPr>
                </a:tc>
                <a:extLst>
                  <a:ext uri="{0D108BD9-81ED-4DB2-BD59-A6C34878D82A}">
                    <a16:rowId xmlns:a16="http://schemas.microsoft.com/office/drawing/2014/main" val="4091045744"/>
                  </a:ext>
                </a:extLst>
              </a:tr>
              <a:tr h="180975">
                <a:tc>
                  <a:txBody>
                    <a:bodyPr/>
                    <a:lstStyle/>
                    <a:p>
                      <a:r>
                        <a:rPr lang="en-GB" sz="900" spc="-10">
                          <a:effectLst/>
                          <a:latin typeface="FrankfurtGothic"/>
                          <a:ea typeface="Times New Roman" panose="02020603050405020304" pitchFamily="18" charset="0"/>
                          <a:cs typeface="Times New Roman" panose="02020603050405020304" pitchFamily="18" charset="0"/>
                        </a:rPr>
                        <a:t>Consumption of fixed capital</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lnL>
                      <a:noFill/>
                    </a:lnL>
                    <a:lnR>
                      <a:noFill/>
                    </a:lnR>
                    <a:lnT>
                      <a:noFill/>
                    </a:lnT>
                    <a:lnB>
                      <a:noFill/>
                    </a:lnB>
                  </a:tcPr>
                </a:tc>
                <a:tc>
                  <a:txBody>
                    <a:bodyPr/>
                    <a:lstStyle/>
                    <a:p>
                      <a:pPr algn="l">
                        <a:tabLst>
                          <a:tab pos="318770" algn="dec"/>
                        </a:tabLst>
                      </a:pPr>
                      <a:r>
                        <a:rPr lang="en-GB" sz="900" spc="-10">
                          <a:effectLst/>
                          <a:latin typeface="FrankfurtGothic"/>
                          <a:ea typeface="Times New Roman" panose="02020603050405020304" pitchFamily="18" charset="0"/>
                          <a:cs typeface="Times New Roman" panose="02020603050405020304" pitchFamily="18" charset="0"/>
                        </a:rPr>
                        <a:t>57</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lnL>
                      <a:noFill/>
                    </a:lnL>
                    <a:lnR>
                      <a:noFill/>
                    </a:lnR>
                    <a:lnT>
                      <a:noFill/>
                    </a:lnT>
                    <a:lnB>
                      <a:noFill/>
                    </a:lnB>
                  </a:tcPr>
                </a:tc>
                <a:tc>
                  <a:txBody>
                    <a:bodyPr/>
                    <a:lstStyle/>
                    <a:p>
                      <a:pPr algn="l">
                        <a:tabLst>
                          <a:tab pos="318770" algn="dec"/>
                        </a:tabLst>
                      </a:pPr>
                      <a:r>
                        <a:rPr lang="en-GB" sz="900" spc="-10">
                          <a:effectLst/>
                          <a:latin typeface="FrankfurtGothic"/>
                          <a:ea typeface="Times New Roman" panose="02020603050405020304" pitchFamily="18" charset="0"/>
                          <a:cs typeface="Times New Roman" panose="02020603050405020304" pitchFamily="18" charset="0"/>
                        </a:rPr>
                        <a:t>134</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lnL>
                      <a:noFill/>
                    </a:lnL>
                    <a:lnR>
                      <a:noFill/>
                    </a:lnR>
                    <a:lnT>
                      <a:noFill/>
                    </a:lnT>
                    <a:lnB>
                      <a:noFill/>
                    </a:lnB>
                  </a:tcPr>
                </a:tc>
                <a:tc>
                  <a:txBody>
                    <a:bodyPr/>
                    <a:lstStyle/>
                    <a:p>
                      <a:pPr algn="l">
                        <a:tabLst>
                          <a:tab pos="318770" algn="dec"/>
                        </a:tabLst>
                      </a:pPr>
                      <a:r>
                        <a:rPr lang="en-GB" sz="900" spc="-10">
                          <a:effectLst/>
                          <a:latin typeface="FrankfurtGothic"/>
                          <a:ea typeface="Times New Roman" panose="02020603050405020304" pitchFamily="18" charset="0"/>
                          <a:cs typeface="Times New Roman" panose="02020603050405020304" pitchFamily="18" charset="0"/>
                        </a:rPr>
                        <a:t>215</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lnL>
                      <a:noFill/>
                    </a:lnL>
                    <a:lnR>
                      <a:noFill/>
                    </a:lnR>
                    <a:lnT>
                      <a:noFill/>
                    </a:lnT>
                    <a:lnB>
                      <a:noFill/>
                    </a:lnB>
                  </a:tcPr>
                </a:tc>
                <a:tc>
                  <a:txBody>
                    <a:bodyPr/>
                    <a:lstStyle/>
                    <a:p>
                      <a:pPr algn="l">
                        <a:tabLst>
                          <a:tab pos="318770" algn="dec"/>
                        </a:tabLst>
                      </a:pPr>
                      <a:r>
                        <a:rPr lang="en-GB" sz="900" spc="-10">
                          <a:effectLst/>
                          <a:latin typeface="FrankfurtGothic"/>
                          <a:ea typeface="Times New Roman" panose="02020603050405020304" pitchFamily="18" charset="0"/>
                          <a:cs typeface="Times New Roman" panose="02020603050405020304" pitchFamily="18" charset="0"/>
                        </a:rPr>
                        <a:t>321</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lnL>
                      <a:noFill/>
                    </a:lnL>
                    <a:lnR>
                      <a:noFill/>
                    </a:lnR>
                    <a:lnT>
                      <a:noFill/>
                    </a:lnT>
                    <a:lnB>
                      <a:noFill/>
                    </a:lnB>
                  </a:tcPr>
                </a:tc>
                <a:tc>
                  <a:txBody>
                    <a:bodyPr/>
                    <a:lstStyle/>
                    <a:p>
                      <a:pPr algn="l">
                        <a:tabLst>
                          <a:tab pos="318770" algn="dec"/>
                        </a:tabLst>
                      </a:pPr>
                      <a:r>
                        <a:rPr lang="en-GB" sz="900" spc="-10">
                          <a:effectLst/>
                          <a:latin typeface="FrankfurtGothic"/>
                          <a:ea typeface="Times New Roman" panose="02020603050405020304" pitchFamily="18" charset="0"/>
                          <a:cs typeface="Times New Roman" panose="02020603050405020304" pitchFamily="18" charset="0"/>
                        </a:rPr>
                        <a:t>338</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lnL>
                      <a:noFill/>
                    </a:lnL>
                    <a:lnR>
                      <a:noFill/>
                    </a:lnR>
                    <a:lnT>
                      <a:noFill/>
                    </a:lnT>
                    <a:lnB>
                      <a:noFill/>
                    </a:lnB>
                  </a:tcPr>
                </a:tc>
                <a:tc>
                  <a:txBody>
                    <a:bodyPr/>
                    <a:lstStyle/>
                    <a:p>
                      <a:pPr algn="l">
                        <a:tabLst>
                          <a:tab pos="318770" algn="dec"/>
                        </a:tabLst>
                      </a:pPr>
                      <a:r>
                        <a:rPr lang="en-GB" sz="900" spc="-10">
                          <a:effectLst/>
                          <a:latin typeface="FrankfurtGothic"/>
                          <a:ea typeface="Times New Roman" panose="02020603050405020304" pitchFamily="18" charset="0"/>
                          <a:cs typeface="Times New Roman" panose="02020603050405020304" pitchFamily="18" charset="0"/>
                        </a:rPr>
                        <a:t>386</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lnL>
                      <a:noFill/>
                    </a:lnL>
                    <a:lnR>
                      <a:noFill/>
                    </a:lnR>
                    <a:lnT>
                      <a:noFill/>
                    </a:lnT>
                    <a:lnB>
                      <a:noFill/>
                    </a:lnB>
                  </a:tcPr>
                </a:tc>
                <a:extLst>
                  <a:ext uri="{0D108BD9-81ED-4DB2-BD59-A6C34878D82A}">
                    <a16:rowId xmlns:a16="http://schemas.microsoft.com/office/drawing/2014/main" val="2496199808"/>
                  </a:ext>
                </a:extLst>
              </a:tr>
              <a:tr h="180975">
                <a:tc>
                  <a:txBody>
                    <a:bodyPr/>
                    <a:lstStyle/>
                    <a:p>
                      <a:r>
                        <a:rPr lang="en-GB" sz="900" spc="-10">
                          <a:effectLst/>
                          <a:latin typeface="FrankfurtGothic"/>
                          <a:ea typeface="Times New Roman" panose="02020603050405020304" pitchFamily="18" charset="0"/>
                          <a:cs typeface="Times New Roman" panose="02020603050405020304" pitchFamily="18" charset="0"/>
                        </a:rPr>
                        <a:t>Net fixed capital formation</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lnL>
                      <a:noFill/>
                    </a:lnL>
                    <a:lnR>
                      <a:noFill/>
                    </a:lnR>
                    <a:lnT>
                      <a:noFill/>
                    </a:lnT>
                    <a:lnB>
                      <a:noFill/>
                    </a:lnB>
                  </a:tcPr>
                </a:tc>
                <a:tc>
                  <a:txBody>
                    <a:bodyPr/>
                    <a:lstStyle/>
                    <a:p>
                      <a:pPr algn="l">
                        <a:tabLst>
                          <a:tab pos="318770" algn="dec"/>
                        </a:tabLst>
                      </a:pPr>
                      <a:r>
                        <a:rPr lang="en-GB" sz="900" spc="-10">
                          <a:effectLst/>
                          <a:latin typeface="FrankfurtGothic"/>
                          <a:ea typeface="Times New Roman" panose="02020603050405020304" pitchFamily="18" charset="0"/>
                          <a:cs typeface="Times New Roman" panose="02020603050405020304" pitchFamily="18" charset="0"/>
                        </a:rPr>
                        <a:t>25</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lnL>
                      <a:noFill/>
                    </a:lnL>
                    <a:lnR>
                      <a:noFill/>
                    </a:lnR>
                    <a:lnT>
                      <a:noFill/>
                    </a:lnT>
                    <a:lnB>
                      <a:noFill/>
                    </a:lnB>
                  </a:tcPr>
                </a:tc>
                <a:tc>
                  <a:txBody>
                    <a:bodyPr/>
                    <a:lstStyle/>
                    <a:p>
                      <a:pPr algn="l">
                        <a:tabLst>
                          <a:tab pos="318770" algn="dec"/>
                        </a:tabLst>
                      </a:pPr>
                      <a:r>
                        <a:rPr lang="en-GB" sz="900" spc="-10">
                          <a:effectLst/>
                          <a:latin typeface="FrankfurtGothic"/>
                          <a:ea typeface="Times New Roman" panose="02020603050405020304" pitchFamily="18" charset="0"/>
                          <a:cs typeface="Times New Roman" panose="02020603050405020304" pitchFamily="18" charset="0"/>
                        </a:rPr>
                        <a:t>40</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lnL>
                      <a:noFill/>
                    </a:lnL>
                    <a:lnR>
                      <a:noFill/>
                    </a:lnR>
                    <a:lnT>
                      <a:noFill/>
                    </a:lnT>
                    <a:lnB>
                      <a:noFill/>
                    </a:lnB>
                  </a:tcPr>
                </a:tc>
                <a:tc>
                  <a:txBody>
                    <a:bodyPr/>
                    <a:lstStyle/>
                    <a:p>
                      <a:pPr algn="l">
                        <a:tabLst>
                          <a:tab pos="318770" algn="dec"/>
                        </a:tabLst>
                      </a:pPr>
                      <a:r>
                        <a:rPr lang="en-GB" sz="900" spc="-10">
                          <a:effectLst/>
                          <a:latin typeface="FrankfurtGothic"/>
                          <a:ea typeface="Times New Roman" panose="02020603050405020304" pitchFamily="18" charset="0"/>
                          <a:cs typeface="Times New Roman" panose="02020603050405020304" pitchFamily="18" charset="0"/>
                        </a:rPr>
                        <a:t>70</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lnL>
                      <a:noFill/>
                    </a:lnL>
                    <a:lnR>
                      <a:noFill/>
                    </a:lnR>
                    <a:lnT>
                      <a:noFill/>
                    </a:lnT>
                    <a:lnB>
                      <a:noFill/>
                    </a:lnB>
                  </a:tcPr>
                </a:tc>
                <a:tc>
                  <a:txBody>
                    <a:bodyPr/>
                    <a:lstStyle/>
                    <a:p>
                      <a:pPr algn="l">
                        <a:tabLst>
                          <a:tab pos="318770" algn="dec"/>
                        </a:tabLst>
                      </a:pPr>
                      <a:r>
                        <a:rPr lang="en-GB" sz="900" spc="-10">
                          <a:effectLst/>
                          <a:latin typeface="FrankfurtGothic"/>
                          <a:ea typeface="Times New Roman" panose="02020603050405020304" pitchFamily="18" charset="0"/>
                          <a:cs typeface="Times New Roman" panose="02020603050405020304" pitchFamily="18" charset="0"/>
                        </a:rPr>
                        <a:t>7</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lnL>
                      <a:noFill/>
                    </a:lnL>
                    <a:lnR>
                      <a:noFill/>
                    </a:lnR>
                    <a:lnT>
                      <a:noFill/>
                    </a:lnT>
                    <a:lnB>
                      <a:noFill/>
                    </a:lnB>
                  </a:tcPr>
                </a:tc>
                <a:tc>
                  <a:txBody>
                    <a:bodyPr/>
                    <a:lstStyle/>
                    <a:p>
                      <a:pPr algn="l">
                        <a:tabLst>
                          <a:tab pos="318770" algn="dec"/>
                        </a:tabLst>
                      </a:pPr>
                      <a:r>
                        <a:rPr lang="en-GB" sz="900" spc="-10">
                          <a:effectLst/>
                          <a:latin typeface="FrankfurtGothic"/>
                          <a:ea typeface="Times New Roman" panose="02020603050405020304" pitchFamily="18" charset="0"/>
                          <a:cs typeface="Times New Roman" panose="02020603050405020304" pitchFamily="18" charset="0"/>
                        </a:rPr>
                        <a:t>66</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lnL>
                      <a:noFill/>
                    </a:lnL>
                    <a:lnR>
                      <a:noFill/>
                    </a:lnR>
                    <a:lnT>
                      <a:noFill/>
                    </a:lnT>
                    <a:lnB>
                      <a:noFill/>
                    </a:lnB>
                  </a:tcPr>
                </a:tc>
                <a:tc>
                  <a:txBody>
                    <a:bodyPr/>
                    <a:lstStyle/>
                    <a:p>
                      <a:pPr algn="l">
                        <a:tabLst>
                          <a:tab pos="318770" algn="dec"/>
                        </a:tabLst>
                      </a:pPr>
                      <a:r>
                        <a:rPr lang="en-GB" sz="900" spc="-10">
                          <a:effectLst/>
                          <a:latin typeface="FrankfurtGothic"/>
                          <a:ea typeface="Times New Roman" panose="02020603050405020304" pitchFamily="18" charset="0"/>
                          <a:cs typeface="Times New Roman" panose="02020603050405020304" pitchFamily="18" charset="0"/>
                        </a:rPr>
                        <a:t>127</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lnL>
                      <a:noFill/>
                    </a:lnL>
                    <a:lnR>
                      <a:noFill/>
                    </a:lnR>
                    <a:lnT>
                      <a:noFill/>
                    </a:lnT>
                    <a:lnB>
                      <a:noFill/>
                    </a:lnB>
                  </a:tcPr>
                </a:tc>
                <a:extLst>
                  <a:ext uri="{0D108BD9-81ED-4DB2-BD59-A6C34878D82A}">
                    <a16:rowId xmlns:a16="http://schemas.microsoft.com/office/drawing/2014/main" val="628821287"/>
                  </a:ext>
                </a:extLst>
              </a:tr>
              <a:tr h="180975">
                <a:tc>
                  <a:txBody>
                    <a:bodyPr/>
                    <a:lstStyle/>
                    <a:p>
                      <a:r>
                        <a:rPr lang="en-GB" sz="900" spc="-10">
                          <a:effectLst/>
                          <a:latin typeface="FrankfurtGothic"/>
                          <a:ea typeface="Times New Roman" panose="02020603050405020304" pitchFamily="18" charset="0"/>
                          <a:cs typeface="Times New Roman" panose="02020603050405020304" pitchFamily="18" charset="0"/>
                        </a:rPr>
                        <a:t>Gross domestic product</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lnL>
                      <a:noFill/>
                    </a:lnL>
                    <a:lnR>
                      <a:noFill/>
                    </a:lnR>
                    <a:lnT>
                      <a:noFill/>
                    </a:lnT>
                    <a:lnB>
                      <a:noFill/>
                    </a:lnB>
                  </a:tcPr>
                </a:tc>
                <a:tc>
                  <a:txBody>
                    <a:bodyPr/>
                    <a:lstStyle/>
                    <a:p>
                      <a:pPr algn="l">
                        <a:tabLst>
                          <a:tab pos="318770" algn="dec"/>
                        </a:tabLst>
                      </a:pPr>
                      <a:r>
                        <a:rPr lang="en-GB" sz="900" spc="-10">
                          <a:effectLst/>
                          <a:latin typeface="FrankfurtGothic"/>
                          <a:ea typeface="Times New Roman" panose="02020603050405020304" pitchFamily="18" charset="0"/>
                          <a:cs typeface="Times New Roman" panose="02020603050405020304" pitchFamily="18" charset="0"/>
                        </a:rPr>
                        <a:t>401</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lnL>
                      <a:noFill/>
                    </a:lnL>
                    <a:lnR>
                      <a:noFill/>
                    </a:lnR>
                    <a:lnT>
                      <a:noFill/>
                    </a:lnT>
                    <a:lnB>
                      <a:noFill/>
                    </a:lnB>
                  </a:tcPr>
                </a:tc>
                <a:tc>
                  <a:txBody>
                    <a:bodyPr/>
                    <a:lstStyle/>
                    <a:p>
                      <a:pPr algn="l">
                        <a:tabLst>
                          <a:tab pos="318770" algn="dec"/>
                        </a:tabLst>
                      </a:pPr>
                      <a:r>
                        <a:rPr lang="en-GB" sz="900" spc="-10">
                          <a:effectLst/>
                          <a:latin typeface="FrankfurtGothic"/>
                          <a:ea typeface="Times New Roman" panose="02020603050405020304" pitchFamily="18" charset="0"/>
                          <a:cs typeface="Times New Roman" panose="02020603050405020304" pitchFamily="18" charset="0"/>
                        </a:rPr>
                        <a:t>856</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lnL>
                      <a:noFill/>
                    </a:lnL>
                    <a:lnR>
                      <a:noFill/>
                    </a:lnR>
                    <a:lnT>
                      <a:noFill/>
                    </a:lnT>
                    <a:lnB>
                      <a:noFill/>
                    </a:lnB>
                  </a:tcPr>
                </a:tc>
                <a:tc>
                  <a:txBody>
                    <a:bodyPr/>
                    <a:lstStyle/>
                    <a:p>
                      <a:pPr algn="l">
                        <a:tabLst>
                          <a:tab pos="318770" algn="dec"/>
                        </a:tabLst>
                      </a:pPr>
                      <a:r>
                        <a:rPr lang="en-GB" sz="900" spc="-10">
                          <a:effectLst/>
                          <a:latin typeface="FrankfurtGothic"/>
                          <a:ea typeface="Times New Roman" panose="02020603050405020304" pitchFamily="18" charset="0"/>
                          <a:cs typeface="Times New Roman" panose="02020603050405020304" pitchFamily="18" charset="0"/>
                        </a:rPr>
                        <a:t>1327</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lnL>
                      <a:noFill/>
                    </a:lnL>
                    <a:lnR>
                      <a:noFill/>
                    </a:lnR>
                    <a:lnT>
                      <a:noFill/>
                    </a:lnT>
                    <a:lnB>
                      <a:noFill/>
                    </a:lnB>
                  </a:tcPr>
                </a:tc>
                <a:tc>
                  <a:txBody>
                    <a:bodyPr/>
                    <a:lstStyle/>
                    <a:p>
                      <a:pPr algn="l">
                        <a:tabLst>
                          <a:tab pos="318770" algn="dec"/>
                        </a:tabLst>
                      </a:pPr>
                      <a:r>
                        <a:rPr lang="en-GB" sz="900" spc="-10">
                          <a:effectLst/>
                          <a:latin typeface="FrankfurtGothic"/>
                          <a:ea typeface="Times New Roman" panose="02020603050405020304" pitchFamily="18" charset="0"/>
                          <a:cs typeface="Times New Roman" panose="02020603050405020304" pitchFamily="18" charset="0"/>
                        </a:rPr>
                        <a:t>1811</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lnL>
                      <a:noFill/>
                    </a:lnL>
                    <a:lnR>
                      <a:noFill/>
                    </a:lnR>
                    <a:lnT>
                      <a:noFill/>
                    </a:lnT>
                    <a:lnB>
                      <a:noFill/>
                    </a:lnB>
                  </a:tcPr>
                </a:tc>
                <a:tc>
                  <a:txBody>
                    <a:bodyPr/>
                    <a:lstStyle/>
                    <a:p>
                      <a:pPr algn="l">
                        <a:tabLst>
                          <a:tab pos="318770" algn="dec"/>
                        </a:tabLst>
                      </a:pPr>
                      <a:r>
                        <a:rPr lang="en-GB" sz="900" spc="-10">
                          <a:effectLst/>
                          <a:latin typeface="FrankfurtGothic"/>
                          <a:ea typeface="Times New Roman" panose="02020603050405020304" pitchFamily="18" charset="0"/>
                          <a:cs typeface="Times New Roman" panose="02020603050405020304" pitchFamily="18" charset="0"/>
                        </a:rPr>
                        <a:t>2036</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lnL>
                      <a:noFill/>
                    </a:lnL>
                    <a:lnR>
                      <a:noFill/>
                    </a:lnR>
                    <a:lnT>
                      <a:noFill/>
                    </a:lnT>
                    <a:lnB>
                      <a:noFill/>
                    </a:lnB>
                  </a:tcPr>
                </a:tc>
                <a:tc>
                  <a:txBody>
                    <a:bodyPr/>
                    <a:lstStyle/>
                    <a:p>
                      <a:pPr algn="l">
                        <a:tabLst>
                          <a:tab pos="318770" algn="dec"/>
                        </a:tabLst>
                      </a:pPr>
                      <a:r>
                        <a:rPr lang="en-GB" sz="900" spc="-10">
                          <a:effectLst/>
                          <a:latin typeface="FrankfurtGothic"/>
                          <a:ea typeface="Times New Roman" panose="02020603050405020304" pitchFamily="18" charset="0"/>
                          <a:cs typeface="Times New Roman" panose="02020603050405020304" pitchFamily="18" charset="0"/>
                        </a:rPr>
                        <a:t>2335</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lnL>
                      <a:noFill/>
                    </a:lnL>
                    <a:lnR>
                      <a:noFill/>
                    </a:lnR>
                    <a:lnT>
                      <a:noFill/>
                    </a:lnT>
                    <a:lnB>
                      <a:noFill/>
                    </a:lnB>
                  </a:tcPr>
                </a:tc>
                <a:extLst>
                  <a:ext uri="{0D108BD9-81ED-4DB2-BD59-A6C34878D82A}">
                    <a16:rowId xmlns:a16="http://schemas.microsoft.com/office/drawing/2014/main" val="1618390313"/>
                  </a:ext>
                </a:extLst>
              </a:tr>
              <a:tr h="180975">
                <a:tc>
                  <a:txBody>
                    <a:bodyPr/>
                    <a:lstStyle/>
                    <a:p>
                      <a:r>
                        <a:rPr lang="en-GB" sz="900" spc="-10">
                          <a:effectLst/>
                          <a:latin typeface="FrankfurtGothic"/>
                          <a:ea typeface="Times New Roman" panose="02020603050405020304" pitchFamily="18" charset="0"/>
                          <a:cs typeface="Times New Roman" panose="02020603050405020304" pitchFamily="18" charset="0"/>
                        </a:rPr>
                        <a:t>Consumption of fixed capital</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lnL>
                      <a:noFill/>
                    </a:lnL>
                    <a:lnR>
                      <a:noFill/>
                    </a:lnR>
                    <a:lnT>
                      <a:noFill/>
                    </a:lnT>
                    <a:lnB>
                      <a:noFill/>
                    </a:lnB>
                  </a:tcPr>
                </a:tc>
                <a:tc>
                  <a:txBody>
                    <a:bodyPr/>
                    <a:lstStyle/>
                    <a:p>
                      <a:pPr algn="l">
                        <a:tabLst>
                          <a:tab pos="318770" algn="dec"/>
                        </a:tabLst>
                      </a:pPr>
                      <a:r>
                        <a:rPr lang="en-GB" sz="900" spc="-10">
                          <a:effectLst/>
                          <a:latin typeface="FrankfurtGothic"/>
                          <a:ea typeface="Times New Roman" panose="02020603050405020304" pitchFamily="18" charset="0"/>
                          <a:cs typeface="Times New Roman" panose="02020603050405020304" pitchFamily="18" charset="0"/>
                        </a:rPr>
                        <a:t>57</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lnL>
                      <a:noFill/>
                    </a:lnL>
                    <a:lnR>
                      <a:noFill/>
                    </a:lnR>
                    <a:lnT>
                      <a:noFill/>
                    </a:lnT>
                    <a:lnB>
                      <a:noFill/>
                    </a:lnB>
                  </a:tcPr>
                </a:tc>
                <a:tc>
                  <a:txBody>
                    <a:bodyPr/>
                    <a:lstStyle/>
                    <a:p>
                      <a:pPr algn="l">
                        <a:tabLst>
                          <a:tab pos="318770" algn="dec"/>
                        </a:tabLst>
                      </a:pPr>
                      <a:r>
                        <a:rPr lang="en-GB" sz="900" spc="-10">
                          <a:effectLst/>
                          <a:latin typeface="FrankfurtGothic"/>
                          <a:ea typeface="Times New Roman" panose="02020603050405020304" pitchFamily="18" charset="0"/>
                          <a:cs typeface="Times New Roman" panose="02020603050405020304" pitchFamily="18" charset="0"/>
                        </a:rPr>
                        <a:t>134</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lnL>
                      <a:noFill/>
                    </a:lnL>
                    <a:lnR>
                      <a:noFill/>
                    </a:lnR>
                    <a:lnT>
                      <a:noFill/>
                    </a:lnT>
                    <a:lnB>
                      <a:noFill/>
                    </a:lnB>
                  </a:tcPr>
                </a:tc>
                <a:tc>
                  <a:txBody>
                    <a:bodyPr/>
                    <a:lstStyle/>
                    <a:p>
                      <a:pPr algn="l">
                        <a:tabLst>
                          <a:tab pos="318770" algn="dec"/>
                        </a:tabLst>
                      </a:pPr>
                      <a:r>
                        <a:rPr lang="en-GB" sz="900" spc="-10">
                          <a:effectLst/>
                          <a:latin typeface="FrankfurtGothic"/>
                          <a:ea typeface="Times New Roman" panose="02020603050405020304" pitchFamily="18" charset="0"/>
                          <a:cs typeface="Times New Roman" panose="02020603050405020304" pitchFamily="18" charset="0"/>
                        </a:rPr>
                        <a:t>215</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lnL>
                      <a:noFill/>
                    </a:lnL>
                    <a:lnR>
                      <a:noFill/>
                    </a:lnR>
                    <a:lnT>
                      <a:noFill/>
                    </a:lnT>
                    <a:lnB>
                      <a:noFill/>
                    </a:lnB>
                  </a:tcPr>
                </a:tc>
                <a:tc>
                  <a:txBody>
                    <a:bodyPr/>
                    <a:lstStyle/>
                    <a:p>
                      <a:pPr algn="l">
                        <a:tabLst>
                          <a:tab pos="318770" algn="dec"/>
                        </a:tabLst>
                      </a:pPr>
                      <a:r>
                        <a:rPr lang="en-GB" sz="900" spc="-10">
                          <a:effectLst/>
                          <a:latin typeface="FrankfurtGothic"/>
                          <a:ea typeface="Times New Roman" panose="02020603050405020304" pitchFamily="18" charset="0"/>
                          <a:cs typeface="Times New Roman" panose="02020603050405020304" pitchFamily="18" charset="0"/>
                        </a:rPr>
                        <a:t>321</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lnL>
                      <a:noFill/>
                    </a:lnL>
                    <a:lnR>
                      <a:noFill/>
                    </a:lnR>
                    <a:lnT>
                      <a:noFill/>
                    </a:lnT>
                    <a:lnB>
                      <a:noFill/>
                    </a:lnB>
                  </a:tcPr>
                </a:tc>
                <a:tc>
                  <a:txBody>
                    <a:bodyPr/>
                    <a:lstStyle/>
                    <a:p>
                      <a:pPr algn="l">
                        <a:tabLst>
                          <a:tab pos="318770" algn="dec"/>
                        </a:tabLst>
                      </a:pPr>
                      <a:r>
                        <a:rPr lang="en-GB" sz="900" spc="-10">
                          <a:effectLst/>
                          <a:latin typeface="FrankfurtGothic"/>
                          <a:ea typeface="Times New Roman" panose="02020603050405020304" pitchFamily="18" charset="0"/>
                          <a:cs typeface="Times New Roman" panose="02020603050405020304" pitchFamily="18" charset="0"/>
                        </a:rPr>
                        <a:t>338</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lnL>
                      <a:noFill/>
                    </a:lnL>
                    <a:lnR>
                      <a:noFill/>
                    </a:lnR>
                    <a:lnT>
                      <a:noFill/>
                    </a:lnT>
                    <a:lnB>
                      <a:noFill/>
                    </a:lnB>
                  </a:tcPr>
                </a:tc>
                <a:tc>
                  <a:txBody>
                    <a:bodyPr/>
                    <a:lstStyle/>
                    <a:p>
                      <a:pPr algn="l">
                        <a:tabLst>
                          <a:tab pos="318770" algn="dec"/>
                        </a:tabLst>
                      </a:pPr>
                      <a:r>
                        <a:rPr lang="en-GB" sz="900" spc="-10">
                          <a:effectLst/>
                          <a:latin typeface="FrankfurtGothic"/>
                          <a:ea typeface="Times New Roman" panose="02020603050405020304" pitchFamily="18" charset="0"/>
                          <a:cs typeface="Times New Roman" panose="02020603050405020304" pitchFamily="18" charset="0"/>
                        </a:rPr>
                        <a:t>386</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lnL>
                      <a:noFill/>
                    </a:lnL>
                    <a:lnR>
                      <a:noFill/>
                    </a:lnR>
                    <a:lnT>
                      <a:noFill/>
                    </a:lnT>
                    <a:lnB>
                      <a:noFill/>
                    </a:lnB>
                  </a:tcPr>
                </a:tc>
                <a:extLst>
                  <a:ext uri="{0D108BD9-81ED-4DB2-BD59-A6C34878D82A}">
                    <a16:rowId xmlns:a16="http://schemas.microsoft.com/office/drawing/2014/main" val="778962279"/>
                  </a:ext>
                </a:extLst>
              </a:tr>
              <a:tr h="180975">
                <a:tc>
                  <a:txBody>
                    <a:bodyPr/>
                    <a:lstStyle/>
                    <a:p>
                      <a:r>
                        <a:rPr lang="en-GB" sz="900" spc="-10">
                          <a:effectLst/>
                          <a:latin typeface="FrankfurtGothic"/>
                          <a:ea typeface="Times New Roman" panose="02020603050405020304" pitchFamily="18" charset="0"/>
                          <a:cs typeface="Times New Roman" panose="02020603050405020304" pitchFamily="18" charset="0"/>
                        </a:rPr>
                        <a:t>Net domestic product</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lnL>
                      <a:noFill/>
                    </a:lnL>
                    <a:lnR>
                      <a:noFill/>
                    </a:lnR>
                    <a:lnT>
                      <a:noFill/>
                    </a:lnT>
                    <a:lnB>
                      <a:noFill/>
                    </a:lnB>
                  </a:tcPr>
                </a:tc>
                <a:tc>
                  <a:txBody>
                    <a:bodyPr/>
                    <a:lstStyle/>
                    <a:p>
                      <a:pPr algn="l">
                        <a:tabLst>
                          <a:tab pos="318770" algn="dec"/>
                        </a:tabLst>
                      </a:pPr>
                      <a:r>
                        <a:rPr lang="en-GB" sz="900" spc="-10">
                          <a:effectLst/>
                          <a:latin typeface="FrankfurtGothic"/>
                          <a:ea typeface="Times New Roman" panose="02020603050405020304" pitchFamily="18" charset="0"/>
                          <a:cs typeface="Times New Roman" panose="02020603050405020304" pitchFamily="18" charset="0"/>
                        </a:rPr>
                        <a:t>344</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lnL>
                      <a:noFill/>
                    </a:lnL>
                    <a:lnR>
                      <a:noFill/>
                    </a:lnR>
                    <a:lnT>
                      <a:noFill/>
                    </a:lnT>
                    <a:lnB>
                      <a:noFill/>
                    </a:lnB>
                  </a:tcPr>
                </a:tc>
                <a:tc>
                  <a:txBody>
                    <a:bodyPr/>
                    <a:lstStyle/>
                    <a:p>
                      <a:pPr algn="l">
                        <a:tabLst>
                          <a:tab pos="318770" algn="dec"/>
                        </a:tabLst>
                      </a:pPr>
                      <a:r>
                        <a:rPr lang="en-GB" sz="900" spc="-10">
                          <a:effectLst/>
                          <a:latin typeface="FrankfurtGothic"/>
                          <a:ea typeface="Times New Roman" panose="02020603050405020304" pitchFamily="18" charset="0"/>
                          <a:cs typeface="Times New Roman" panose="02020603050405020304" pitchFamily="18" charset="0"/>
                        </a:rPr>
                        <a:t>721</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lnL>
                      <a:noFill/>
                    </a:lnL>
                    <a:lnR>
                      <a:noFill/>
                    </a:lnR>
                    <a:lnT>
                      <a:noFill/>
                    </a:lnT>
                    <a:lnB>
                      <a:noFill/>
                    </a:lnB>
                  </a:tcPr>
                </a:tc>
                <a:tc>
                  <a:txBody>
                    <a:bodyPr/>
                    <a:lstStyle/>
                    <a:p>
                      <a:pPr algn="l">
                        <a:tabLst>
                          <a:tab pos="318770" algn="dec"/>
                        </a:tabLst>
                      </a:pPr>
                      <a:r>
                        <a:rPr lang="en-GB" sz="900" spc="-10">
                          <a:effectLst/>
                          <a:latin typeface="FrankfurtGothic"/>
                          <a:ea typeface="Times New Roman" panose="02020603050405020304" pitchFamily="18" charset="0"/>
                          <a:cs typeface="Times New Roman" panose="02020603050405020304" pitchFamily="18" charset="0"/>
                        </a:rPr>
                        <a:t>1112</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lnL>
                      <a:noFill/>
                    </a:lnL>
                    <a:lnR>
                      <a:noFill/>
                    </a:lnR>
                    <a:lnT>
                      <a:noFill/>
                    </a:lnT>
                    <a:lnB>
                      <a:noFill/>
                    </a:lnB>
                  </a:tcPr>
                </a:tc>
                <a:tc>
                  <a:txBody>
                    <a:bodyPr/>
                    <a:lstStyle/>
                    <a:p>
                      <a:pPr algn="l">
                        <a:tabLst>
                          <a:tab pos="318770" algn="dec"/>
                        </a:tabLst>
                      </a:pPr>
                      <a:r>
                        <a:rPr lang="en-GB" sz="900" spc="-10">
                          <a:effectLst/>
                          <a:latin typeface="FrankfurtGothic"/>
                          <a:ea typeface="Times New Roman" panose="02020603050405020304" pitchFamily="18" charset="0"/>
                          <a:cs typeface="Times New Roman" panose="02020603050405020304" pitchFamily="18" charset="0"/>
                        </a:rPr>
                        <a:t>1490</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lnL>
                      <a:noFill/>
                    </a:lnL>
                    <a:lnR>
                      <a:noFill/>
                    </a:lnR>
                    <a:lnT>
                      <a:noFill/>
                    </a:lnT>
                    <a:lnB>
                      <a:noFill/>
                    </a:lnB>
                  </a:tcPr>
                </a:tc>
                <a:tc>
                  <a:txBody>
                    <a:bodyPr/>
                    <a:lstStyle/>
                    <a:p>
                      <a:pPr algn="l">
                        <a:tabLst>
                          <a:tab pos="318770" algn="dec"/>
                        </a:tabLst>
                      </a:pPr>
                      <a:r>
                        <a:rPr lang="en-GB" sz="900" spc="-10">
                          <a:effectLst/>
                          <a:latin typeface="FrankfurtGothic"/>
                          <a:ea typeface="Times New Roman" panose="02020603050405020304" pitchFamily="18" charset="0"/>
                          <a:cs typeface="Times New Roman" panose="02020603050405020304" pitchFamily="18" charset="0"/>
                        </a:rPr>
                        <a:t>1698</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lnL>
                      <a:noFill/>
                    </a:lnL>
                    <a:lnR>
                      <a:noFill/>
                    </a:lnR>
                    <a:lnT>
                      <a:noFill/>
                    </a:lnT>
                    <a:lnB>
                      <a:noFill/>
                    </a:lnB>
                  </a:tcPr>
                </a:tc>
                <a:tc>
                  <a:txBody>
                    <a:bodyPr/>
                    <a:lstStyle/>
                    <a:p>
                      <a:pPr algn="l">
                        <a:tabLst>
                          <a:tab pos="318770" algn="dec"/>
                        </a:tabLst>
                      </a:pPr>
                      <a:r>
                        <a:rPr lang="en-GB" sz="900" spc="-10">
                          <a:effectLst/>
                          <a:latin typeface="FrankfurtGothic"/>
                          <a:ea typeface="Times New Roman" panose="02020603050405020304" pitchFamily="18" charset="0"/>
                          <a:cs typeface="Times New Roman" panose="02020603050405020304" pitchFamily="18" charset="0"/>
                        </a:rPr>
                        <a:t>1949</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lnL>
                      <a:noFill/>
                    </a:lnL>
                    <a:lnR>
                      <a:noFill/>
                    </a:lnR>
                    <a:lnT>
                      <a:noFill/>
                    </a:lnT>
                    <a:lnB>
                      <a:noFill/>
                    </a:lnB>
                  </a:tcPr>
                </a:tc>
                <a:extLst>
                  <a:ext uri="{0D108BD9-81ED-4DB2-BD59-A6C34878D82A}">
                    <a16:rowId xmlns:a16="http://schemas.microsoft.com/office/drawing/2014/main" val="2055232824"/>
                  </a:ext>
                </a:extLst>
              </a:tr>
              <a:tr h="180975">
                <a:tc>
                  <a:txBody>
                    <a:bodyPr/>
                    <a:lstStyle/>
                    <a:p>
                      <a:r>
                        <a:rPr lang="en-GB" sz="900" spc="-10">
                          <a:effectLst/>
                          <a:latin typeface="FrankfurtGothic"/>
                          <a:ea typeface="Times New Roman" panose="02020603050405020304" pitchFamily="18" charset="0"/>
                          <a:cs typeface="Times New Roman" panose="02020603050405020304" pitchFamily="18" charset="0"/>
                        </a:rPr>
                        <a:t>Gross profits, etc.</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lnL>
                      <a:noFill/>
                    </a:lnL>
                    <a:lnR>
                      <a:noFill/>
                    </a:lnR>
                    <a:lnT>
                      <a:noFill/>
                    </a:lnT>
                    <a:lnB>
                      <a:noFill/>
                    </a:lnB>
                  </a:tcPr>
                </a:tc>
                <a:tc>
                  <a:txBody>
                    <a:bodyPr/>
                    <a:lstStyle/>
                    <a:p>
                      <a:pPr algn="l">
                        <a:tabLst>
                          <a:tab pos="318770" algn="dec"/>
                        </a:tabLst>
                      </a:pPr>
                      <a:r>
                        <a:rPr lang="en-GB" sz="900" spc="-10">
                          <a:effectLst/>
                          <a:latin typeface="FrankfurtGothic"/>
                          <a:ea typeface="Times New Roman" panose="02020603050405020304" pitchFamily="18" charset="0"/>
                          <a:cs typeface="Times New Roman" panose="02020603050405020304" pitchFamily="18" charset="0"/>
                        </a:rPr>
                        <a:t>129</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lnL>
                      <a:noFill/>
                    </a:lnL>
                    <a:lnR>
                      <a:noFill/>
                    </a:lnR>
                    <a:lnT>
                      <a:noFill/>
                    </a:lnT>
                    <a:lnB>
                      <a:noFill/>
                    </a:lnB>
                  </a:tcPr>
                </a:tc>
                <a:tc>
                  <a:txBody>
                    <a:bodyPr/>
                    <a:lstStyle/>
                    <a:p>
                      <a:pPr algn="l">
                        <a:tabLst>
                          <a:tab pos="318770" algn="dec"/>
                        </a:tabLst>
                      </a:pPr>
                      <a:r>
                        <a:rPr lang="en-GB" sz="900" spc="-10">
                          <a:effectLst/>
                          <a:latin typeface="FrankfurtGothic"/>
                          <a:ea typeface="Times New Roman" panose="02020603050405020304" pitchFamily="18" charset="0"/>
                          <a:cs typeface="Times New Roman" panose="02020603050405020304" pitchFamily="18" charset="0"/>
                        </a:rPr>
                        <a:t>295</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lnL>
                      <a:noFill/>
                    </a:lnL>
                    <a:lnR>
                      <a:noFill/>
                    </a:lnR>
                    <a:lnT>
                      <a:noFill/>
                    </a:lnT>
                    <a:lnB>
                      <a:noFill/>
                    </a:lnB>
                  </a:tcPr>
                </a:tc>
                <a:tc>
                  <a:txBody>
                    <a:bodyPr/>
                    <a:lstStyle/>
                    <a:p>
                      <a:pPr algn="l">
                        <a:tabLst>
                          <a:tab pos="318770" algn="dec"/>
                        </a:tabLst>
                      </a:pPr>
                      <a:r>
                        <a:rPr lang="en-GB" sz="900" spc="-10">
                          <a:effectLst/>
                          <a:latin typeface="FrankfurtGothic"/>
                          <a:ea typeface="Times New Roman" panose="02020603050405020304" pitchFamily="18" charset="0"/>
                          <a:cs typeface="Times New Roman" panose="02020603050405020304" pitchFamily="18" charset="0"/>
                        </a:rPr>
                        <a:t>476</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lnL>
                      <a:noFill/>
                    </a:lnL>
                    <a:lnR>
                      <a:noFill/>
                    </a:lnR>
                    <a:lnT>
                      <a:noFill/>
                    </a:lnT>
                    <a:lnB>
                      <a:noFill/>
                    </a:lnB>
                  </a:tcPr>
                </a:tc>
                <a:tc>
                  <a:txBody>
                    <a:bodyPr/>
                    <a:lstStyle/>
                    <a:p>
                      <a:pPr algn="l">
                        <a:tabLst>
                          <a:tab pos="318770" algn="dec"/>
                        </a:tabLst>
                      </a:pPr>
                      <a:r>
                        <a:rPr lang="en-GB" sz="900" spc="-10">
                          <a:effectLst/>
                          <a:latin typeface="FrankfurtGothic"/>
                          <a:ea typeface="Times New Roman" panose="02020603050405020304" pitchFamily="18" charset="0"/>
                          <a:cs typeface="Times New Roman" panose="02020603050405020304" pitchFamily="18" charset="0"/>
                        </a:rPr>
                        <a:t>605</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lnL>
                      <a:noFill/>
                    </a:lnL>
                    <a:lnR>
                      <a:noFill/>
                    </a:lnR>
                    <a:lnT>
                      <a:noFill/>
                    </a:lnT>
                    <a:lnB>
                      <a:noFill/>
                    </a:lnB>
                  </a:tcPr>
                </a:tc>
                <a:tc>
                  <a:txBody>
                    <a:bodyPr/>
                    <a:lstStyle/>
                    <a:p>
                      <a:pPr algn="l">
                        <a:tabLst>
                          <a:tab pos="318770" algn="dec"/>
                        </a:tabLst>
                      </a:pPr>
                      <a:r>
                        <a:rPr lang="en-GB" sz="900" spc="-10">
                          <a:effectLst/>
                          <a:latin typeface="FrankfurtGothic"/>
                          <a:ea typeface="Times New Roman" panose="02020603050405020304" pitchFamily="18" charset="0"/>
                          <a:cs typeface="Times New Roman" panose="02020603050405020304" pitchFamily="18" charset="0"/>
                        </a:rPr>
                        <a:t>701</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lnL>
                      <a:noFill/>
                    </a:lnL>
                    <a:lnR>
                      <a:noFill/>
                    </a:lnR>
                    <a:lnT>
                      <a:noFill/>
                    </a:lnT>
                    <a:lnB>
                      <a:noFill/>
                    </a:lnB>
                  </a:tcPr>
                </a:tc>
                <a:tc>
                  <a:txBody>
                    <a:bodyPr/>
                    <a:lstStyle/>
                    <a:p>
                      <a:pPr algn="l">
                        <a:tabLst>
                          <a:tab pos="318770" algn="dec"/>
                        </a:tabLst>
                      </a:pPr>
                      <a:r>
                        <a:rPr lang="en-GB" sz="900" spc="-10">
                          <a:effectLst/>
                          <a:latin typeface="FrankfurtGothic"/>
                          <a:ea typeface="Times New Roman" panose="02020603050405020304" pitchFamily="18" charset="0"/>
                          <a:cs typeface="Times New Roman" panose="02020603050405020304" pitchFamily="18" charset="0"/>
                        </a:rPr>
                        <a:t>824</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lnL>
                      <a:noFill/>
                    </a:lnL>
                    <a:lnR>
                      <a:noFill/>
                    </a:lnR>
                    <a:lnT>
                      <a:noFill/>
                    </a:lnT>
                    <a:lnB>
                      <a:noFill/>
                    </a:lnB>
                  </a:tcPr>
                </a:tc>
                <a:extLst>
                  <a:ext uri="{0D108BD9-81ED-4DB2-BD59-A6C34878D82A}">
                    <a16:rowId xmlns:a16="http://schemas.microsoft.com/office/drawing/2014/main" val="1890584615"/>
                  </a:ext>
                </a:extLst>
              </a:tr>
              <a:tr h="180975">
                <a:tc>
                  <a:txBody>
                    <a:bodyPr/>
                    <a:lstStyle/>
                    <a:p>
                      <a:r>
                        <a:rPr lang="en-GB" sz="900" spc="-10">
                          <a:effectLst/>
                          <a:latin typeface="FrankfurtGothic"/>
                          <a:ea typeface="Times New Roman" panose="02020603050405020304" pitchFamily="18" charset="0"/>
                          <a:cs typeface="Times New Roman" panose="02020603050405020304" pitchFamily="18" charset="0"/>
                        </a:rPr>
                        <a:t>Consumption of fixed capital</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lnL>
                      <a:noFill/>
                    </a:lnL>
                    <a:lnR>
                      <a:noFill/>
                    </a:lnR>
                    <a:lnT>
                      <a:noFill/>
                    </a:lnT>
                    <a:lnB>
                      <a:noFill/>
                    </a:lnB>
                  </a:tcPr>
                </a:tc>
                <a:tc>
                  <a:txBody>
                    <a:bodyPr/>
                    <a:lstStyle/>
                    <a:p>
                      <a:pPr algn="l">
                        <a:tabLst>
                          <a:tab pos="318770" algn="dec"/>
                        </a:tabLst>
                      </a:pPr>
                      <a:r>
                        <a:rPr lang="en-GB" sz="900" spc="-10">
                          <a:effectLst/>
                          <a:latin typeface="FrankfurtGothic"/>
                          <a:ea typeface="Times New Roman" panose="02020603050405020304" pitchFamily="18" charset="0"/>
                          <a:cs typeface="Times New Roman" panose="02020603050405020304" pitchFamily="18" charset="0"/>
                        </a:rPr>
                        <a:t>57</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lnL>
                      <a:noFill/>
                    </a:lnL>
                    <a:lnR>
                      <a:noFill/>
                    </a:lnR>
                    <a:lnT>
                      <a:noFill/>
                    </a:lnT>
                    <a:lnB>
                      <a:noFill/>
                    </a:lnB>
                  </a:tcPr>
                </a:tc>
                <a:tc>
                  <a:txBody>
                    <a:bodyPr/>
                    <a:lstStyle/>
                    <a:p>
                      <a:pPr algn="l">
                        <a:tabLst>
                          <a:tab pos="318770" algn="dec"/>
                        </a:tabLst>
                      </a:pPr>
                      <a:r>
                        <a:rPr lang="en-GB" sz="900" spc="-10">
                          <a:effectLst/>
                          <a:latin typeface="FrankfurtGothic"/>
                          <a:ea typeface="Times New Roman" panose="02020603050405020304" pitchFamily="18" charset="0"/>
                          <a:cs typeface="Times New Roman" panose="02020603050405020304" pitchFamily="18" charset="0"/>
                        </a:rPr>
                        <a:t>134</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lnL>
                      <a:noFill/>
                    </a:lnL>
                    <a:lnR>
                      <a:noFill/>
                    </a:lnR>
                    <a:lnT>
                      <a:noFill/>
                    </a:lnT>
                    <a:lnB>
                      <a:noFill/>
                    </a:lnB>
                  </a:tcPr>
                </a:tc>
                <a:tc>
                  <a:txBody>
                    <a:bodyPr/>
                    <a:lstStyle/>
                    <a:p>
                      <a:pPr algn="l">
                        <a:tabLst>
                          <a:tab pos="318770" algn="dec"/>
                        </a:tabLst>
                      </a:pPr>
                      <a:r>
                        <a:rPr lang="en-GB" sz="900" spc="-10">
                          <a:effectLst/>
                          <a:latin typeface="FrankfurtGothic"/>
                          <a:ea typeface="Times New Roman" panose="02020603050405020304" pitchFamily="18" charset="0"/>
                          <a:cs typeface="Times New Roman" panose="02020603050405020304" pitchFamily="18" charset="0"/>
                        </a:rPr>
                        <a:t>215</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lnL>
                      <a:noFill/>
                    </a:lnL>
                    <a:lnR>
                      <a:noFill/>
                    </a:lnR>
                    <a:lnT>
                      <a:noFill/>
                    </a:lnT>
                    <a:lnB>
                      <a:noFill/>
                    </a:lnB>
                  </a:tcPr>
                </a:tc>
                <a:tc>
                  <a:txBody>
                    <a:bodyPr/>
                    <a:lstStyle/>
                    <a:p>
                      <a:pPr algn="l">
                        <a:tabLst>
                          <a:tab pos="318770" algn="dec"/>
                        </a:tabLst>
                      </a:pPr>
                      <a:r>
                        <a:rPr lang="en-GB" sz="900" spc="-10">
                          <a:effectLst/>
                          <a:latin typeface="FrankfurtGothic"/>
                          <a:ea typeface="Times New Roman" panose="02020603050405020304" pitchFamily="18" charset="0"/>
                          <a:cs typeface="Times New Roman" panose="02020603050405020304" pitchFamily="18" charset="0"/>
                        </a:rPr>
                        <a:t>321</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lnL>
                      <a:noFill/>
                    </a:lnL>
                    <a:lnR>
                      <a:noFill/>
                    </a:lnR>
                    <a:lnT>
                      <a:noFill/>
                    </a:lnT>
                    <a:lnB>
                      <a:noFill/>
                    </a:lnB>
                  </a:tcPr>
                </a:tc>
                <a:tc>
                  <a:txBody>
                    <a:bodyPr/>
                    <a:lstStyle/>
                    <a:p>
                      <a:pPr algn="l">
                        <a:tabLst>
                          <a:tab pos="318770" algn="dec"/>
                        </a:tabLst>
                      </a:pPr>
                      <a:r>
                        <a:rPr lang="en-GB" sz="900" spc="-10">
                          <a:effectLst/>
                          <a:latin typeface="FrankfurtGothic"/>
                          <a:ea typeface="Times New Roman" panose="02020603050405020304" pitchFamily="18" charset="0"/>
                          <a:cs typeface="Times New Roman" panose="02020603050405020304" pitchFamily="18" charset="0"/>
                        </a:rPr>
                        <a:t>338</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lnL>
                      <a:noFill/>
                    </a:lnL>
                    <a:lnR>
                      <a:noFill/>
                    </a:lnR>
                    <a:lnT>
                      <a:noFill/>
                    </a:lnT>
                    <a:lnB>
                      <a:noFill/>
                    </a:lnB>
                  </a:tcPr>
                </a:tc>
                <a:tc>
                  <a:txBody>
                    <a:bodyPr/>
                    <a:lstStyle/>
                    <a:p>
                      <a:pPr algn="l">
                        <a:tabLst>
                          <a:tab pos="318770" algn="dec"/>
                        </a:tabLst>
                      </a:pPr>
                      <a:r>
                        <a:rPr lang="en-GB" sz="900" spc="-10">
                          <a:effectLst/>
                          <a:latin typeface="FrankfurtGothic"/>
                          <a:ea typeface="Times New Roman" panose="02020603050405020304" pitchFamily="18" charset="0"/>
                          <a:cs typeface="Times New Roman" panose="02020603050405020304" pitchFamily="18" charset="0"/>
                        </a:rPr>
                        <a:t>386</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lnL>
                      <a:noFill/>
                    </a:lnL>
                    <a:lnR>
                      <a:noFill/>
                    </a:lnR>
                    <a:lnT>
                      <a:noFill/>
                    </a:lnT>
                    <a:lnB>
                      <a:noFill/>
                    </a:lnB>
                  </a:tcPr>
                </a:tc>
                <a:extLst>
                  <a:ext uri="{0D108BD9-81ED-4DB2-BD59-A6C34878D82A}">
                    <a16:rowId xmlns:a16="http://schemas.microsoft.com/office/drawing/2014/main" val="1654817879"/>
                  </a:ext>
                </a:extLst>
              </a:tr>
              <a:tr h="180975">
                <a:tc>
                  <a:txBody>
                    <a:bodyPr/>
                    <a:lstStyle/>
                    <a:p>
                      <a:r>
                        <a:rPr lang="en-GB" sz="900" spc="-10">
                          <a:effectLst/>
                          <a:latin typeface="FrankfurtGothic"/>
                          <a:ea typeface="Times New Roman" panose="02020603050405020304" pitchFamily="18" charset="0"/>
                          <a:cs typeface="Times New Roman" panose="02020603050405020304" pitchFamily="18" charset="0"/>
                        </a:rPr>
                        <a:t>Net profits, etc.</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lnL>
                      <a:noFill/>
                    </a:lnL>
                    <a:lnR>
                      <a:noFill/>
                    </a:lnR>
                    <a:lnT>
                      <a:noFill/>
                    </a:lnT>
                    <a:lnB>
                      <a:noFill/>
                    </a:lnB>
                  </a:tcPr>
                </a:tc>
                <a:tc>
                  <a:txBody>
                    <a:bodyPr/>
                    <a:lstStyle/>
                    <a:p>
                      <a:pPr algn="l">
                        <a:tabLst>
                          <a:tab pos="318770" algn="dec"/>
                        </a:tabLst>
                      </a:pPr>
                      <a:r>
                        <a:rPr lang="en-GB" sz="900" spc="-10">
                          <a:effectLst/>
                          <a:latin typeface="FrankfurtGothic"/>
                          <a:ea typeface="Times New Roman" panose="02020603050405020304" pitchFamily="18" charset="0"/>
                          <a:cs typeface="Times New Roman" panose="02020603050405020304" pitchFamily="18" charset="0"/>
                        </a:rPr>
                        <a:t>73</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lnL>
                      <a:noFill/>
                    </a:lnL>
                    <a:lnR>
                      <a:noFill/>
                    </a:lnR>
                    <a:lnT>
                      <a:noFill/>
                    </a:lnT>
                    <a:lnB>
                      <a:noFill/>
                    </a:lnB>
                  </a:tcPr>
                </a:tc>
                <a:tc>
                  <a:txBody>
                    <a:bodyPr/>
                    <a:lstStyle/>
                    <a:p>
                      <a:pPr algn="l">
                        <a:tabLst>
                          <a:tab pos="318770" algn="dec"/>
                        </a:tabLst>
                      </a:pPr>
                      <a:r>
                        <a:rPr lang="en-GB" sz="900" spc="-10">
                          <a:effectLst/>
                          <a:latin typeface="FrankfurtGothic"/>
                          <a:ea typeface="Times New Roman" panose="02020603050405020304" pitchFamily="18" charset="0"/>
                          <a:cs typeface="Times New Roman" panose="02020603050405020304" pitchFamily="18" charset="0"/>
                        </a:rPr>
                        <a:t>160</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lnL>
                      <a:noFill/>
                    </a:lnL>
                    <a:lnR>
                      <a:noFill/>
                    </a:lnR>
                    <a:lnT>
                      <a:noFill/>
                    </a:lnT>
                    <a:lnB>
                      <a:noFill/>
                    </a:lnB>
                  </a:tcPr>
                </a:tc>
                <a:tc>
                  <a:txBody>
                    <a:bodyPr/>
                    <a:lstStyle/>
                    <a:p>
                      <a:pPr algn="l">
                        <a:tabLst>
                          <a:tab pos="318770" algn="dec"/>
                        </a:tabLst>
                      </a:pPr>
                      <a:r>
                        <a:rPr lang="en-GB" sz="900" spc="-10">
                          <a:effectLst/>
                          <a:latin typeface="FrankfurtGothic"/>
                          <a:ea typeface="Times New Roman" panose="02020603050405020304" pitchFamily="18" charset="0"/>
                          <a:cs typeface="Times New Roman" panose="02020603050405020304" pitchFamily="18" charset="0"/>
                        </a:rPr>
                        <a:t>261</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lnL>
                      <a:noFill/>
                    </a:lnL>
                    <a:lnR>
                      <a:noFill/>
                    </a:lnR>
                    <a:lnT>
                      <a:noFill/>
                    </a:lnT>
                    <a:lnB>
                      <a:noFill/>
                    </a:lnB>
                  </a:tcPr>
                </a:tc>
                <a:tc>
                  <a:txBody>
                    <a:bodyPr/>
                    <a:lstStyle/>
                    <a:p>
                      <a:pPr algn="l">
                        <a:tabLst>
                          <a:tab pos="318770" algn="dec"/>
                        </a:tabLst>
                      </a:pPr>
                      <a:r>
                        <a:rPr lang="en-GB" sz="900" spc="-10">
                          <a:effectLst/>
                          <a:latin typeface="FrankfurtGothic"/>
                          <a:ea typeface="Times New Roman" panose="02020603050405020304" pitchFamily="18" charset="0"/>
                          <a:cs typeface="Times New Roman" panose="02020603050405020304" pitchFamily="18" charset="0"/>
                        </a:rPr>
                        <a:t>284</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lnL>
                      <a:noFill/>
                    </a:lnL>
                    <a:lnR>
                      <a:noFill/>
                    </a:lnR>
                    <a:lnT>
                      <a:noFill/>
                    </a:lnT>
                    <a:lnB>
                      <a:noFill/>
                    </a:lnB>
                  </a:tcPr>
                </a:tc>
                <a:tc>
                  <a:txBody>
                    <a:bodyPr/>
                    <a:lstStyle/>
                    <a:p>
                      <a:pPr algn="l">
                        <a:tabLst>
                          <a:tab pos="318770" algn="dec"/>
                        </a:tabLst>
                      </a:pPr>
                      <a:r>
                        <a:rPr lang="en-GB" sz="900" spc="-10">
                          <a:effectLst/>
                          <a:latin typeface="FrankfurtGothic"/>
                          <a:ea typeface="Times New Roman" panose="02020603050405020304" pitchFamily="18" charset="0"/>
                          <a:cs typeface="Times New Roman" panose="02020603050405020304" pitchFamily="18" charset="0"/>
                        </a:rPr>
                        <a:t>362</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lnL>
                      <a:noFill/>
                    </a:lnL>
                    <a:lnR>
                      <a:noFill/>
                    </a:lnR>
                    <a:lnT>
                      <a:noFill/>
                    </a:lnT>
                    <a:lnB>
                      <a:noFill/>
                    </a:lnB>
                  </a:tcPr>
                </a:tc>
                <a:tc>
                  <a:txBody>
                    <a:bodyPr/>
                    <a:lstStyle/>
                    <a:p>
                      <a:pPr algn="l">
                        <a:tabLst>
                          <a:tab pos="318770" algn="dec"/>
                        </a:tabLst>
                      </a:pPr>
                      <a:r>
                        <a:rPr lang="en-GB" sz="900" spc="-10">
                          <a:effectLst/>
                          <a:latin typeface="FrankfurtGothic"/>
                          <a:ea typeface="Times New Roman" panose="02020603050405020304" pitchFamily="18" charset="0"/>
                          <a:cs typeface="Times New Roman" panose="02020603050405020304" pitchFamily="18" charset="0"/>
                        </a:rPr>
                        <a:t>438</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lnL>
                      <a:noFill/>
                    </a:lnL>
                    <a:lnR>
                      <a:noFill/>
                    </a:lnR>
                    <a:lnT>
                      <a:noFill/>
                    </a:lnT>
                    <a:lnB>
                      <a:noFill/>
                    </a:lnB>
                  </a:tcPr>
                </a:tc>
                <a:extLst>
                  <a:ext uri="{0D108BD9-81ED-4DB2-BD59-A6C34878D82A}">
                    <a16:rowId xmlns:a16="http://schemas.microsoft.com/office/drawing/2014/main" val="2555113957"/>
                  </a:ext>
                </a:extLst>
              </a:tr>
            </a:tbl>
          </a:graphicData>
        </a:graphic>
      </p:graphicFrame>
      <p:graphicFrame>
        <p:nvGraphicFramePr>
          <p:cNvPr id="6" name="Tabel 5">
            <a:extLst>
              <a:ext uri="{FF2B5EF4-FFF2-40B4-BE49-F238E27FC236}">
                <a16:creationId xmlns:a16="http://schemas.microsoft.com/office/drawing/2014/main" id="{AEC606FA-0BC0-4EC9-ACE3-2BFF06CE8FE8}"/>
              </a:ext>
            </a:extLst>
          </p:cNvPr>
          <p:cNvGraphicFramePr>
            <a:graphicFrameLocks noGrp="1"/>
          </p:cNvGraphicFramePr>
          <p:nvPr>
            <p:extLst>
              <p:ext uri="{D42A27DB-BD31-4B8C-83A1-F6EECF244321}">
                <p14:modId xmlns:p14="http://schemas.microsoft.com/office/powerpoint/2010/main" val="234879801"/>
              </p:ext>
            </p:extLst>
          </p:nvPr>
        </p:nvGraphicFramePr>
        <p:xfrm>
          <a:off x="3875947" y="4538091"/>
          <a:ext cx="4676775" cy="201295"/>
        </p:xfrm>
        <a:graphic>
          <a:graphicData uri="http://schemas.openxmlformats.org/drawingml/2006/table">
            <a:tbl>
              <a:tblPr firstRow="1" firstCol="1" bandRow="1"/>
              <a:tblGrid>
                <a:gridCol w="4676775">
                  <a:extLst>
                    <a:ext uri="{9D8B030D-6E8A-4147-A177-3AD203B41FA5}">
                      <a16:colId xmlns:a16="http://schemas.microsoft.com/office/drawing/2014/main" val="488235710"/>
                    </a:ext>
                  </a:extLst>
                </a:gridCol>
              </a:tblGrid>
              <a:tr h="0">
                <a:tc>
                  <a:txBody>
                    <a:bodyPr/>
                    <a:lstStyle/>
                    <a:p>
                      <a:pPr algn="just">
                        <a:lnSpc>
                          <a:spcPts val="1275"/>
                        </a:lnSpc>
                        <a:spcBef>
                          <a:spcPts val="200"/>
                        </a:spcBef>
                        <a:spcAft>
                          <a:spcPts val="1450"/>
                        </a:spcAft>
                        <a:tabLst>
                          <a:tab pos="161925" algn="l"/>
                          <a:tab pos="234315" algn="l"/>
                          <a:tab pos="306070" algn="l"/>
                          <a:tab pos="234315" algn="l"/>
                          <a:tab pos="306070" algn="l"/>
                        </a:tabLst>
                      </a:pPr>
                      <a:r>
                        <a:rPr lang="en-GB" sz="1200" spc="-10" dirty="0">
                          <a:effectLst/>
                          <a:latin typeface="Times New Roman" panose="02020603050405020304" pitchFamily="18" charset="0"/>
                          <a:ea typeface="Times New Roman" panose="02020603050405020304" pitchFamily="18" charset="0"/>
                          <a:cs typeface="Times New Roman" panose="02020603050405020304" pitchFamily="18" charset="0"/>
                        </a:rPr>
                        <a:t>Source: Statistics Denmark, www.statbank.dk, and own calculations.</a:t>
                      </a:r>
                      <a:endParaRPr lang="da-DK" sz="1200" spc="-1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36195" marB="0">
                    <a:lnL>
                      <a:noFill/>
                    </a:lnL>
                    <a:lnR>
                      <a:noFill/>
                    </a:lnR>
                    <a:lnT w="12700" cap="flat" cmpd="sng" algn="ctr">
                      <a:solidFill>
                        <a:srgbClr val="7F9C90"/>
                      </a:solidFill>
                      <a:prstDash val="solid"/>
                      <a:round/>
                      <a:headEnd type="none" w="med" len="med"/>
                      <a:tailEnd type="none" w="med" len="med"/>
                    </a:lnT>
                    <a:lnB>
                      <a:noFill/>
                    </a:lnB>
                  </a:tcPr>
                </a:tc>
                <a:extLst>
                  <a:ext uri="{0D108BD9-81ED-4DB2-BD59-A6C34878D82A}">
                    <a16:rowId xmlns:a16="http://schemas.microsoft.com/office/drawing/2014/main" val="4235323439"/>
                  </a:ext>
                </a:extLst>
              </a:tr>
            </a:tbl>
          </a:graphicData>
        </a:graphic>
      </p:graphicFrame>
      <p:sp>
        <p:nvSpPr>
          <p:cNvPr id="9" name="Tekstfelt 8">
            <a:extLst>
              <a:ext uri="{FF2B5EF4-FFF2-40B4-BE49-F238E27FC236}">
                <a16:creationId xmlns:a16="http://schemas.microsoft.com/office/drawing/2014/main" id="{9A8D2A31-5458-408A-9A87-F9C27866E2FE}"/>
              </a:ext>
            </a:extLst>
          </p:cNvPr>
          <p:cNvSpPr txBox="1"/>
          <p:nvPr/>
        </p:nvSpPr>
        <p:spPr>
          <a:xfrm>
            <a:off x="3800140" y="2001457"/>
            <a:ext cx="6094206" cy="400110"/>
          </a:xfrm>
          <a:prstGeom prst="rect">
            <a:avLst/>
          </a:prstGeom>
          <a:noFill/>
        </p:spPr>
        <p:txBody>
          <a:bodyPr wrap="square">
            <a:spAutoFit/>
          </a:bodyPr>
          <a:lstStyle/>
          <a:p>
            <a:r>
              <a:rPr kumimoji="0" lang="en-GB" altLang="da-DK" sz="1000" b="0" i="0" u="none" strike="noStrike" cap="none" normalizeH="0" baseline="0" dirty="0" bmk="_Toc466029986">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Table 2.2: Gross vs. net measures of capital, output and profits</a:t>
            </a:r>
            <a:r>
              <a:rPr kumimoji="0" lang="en-GB" altLang="da-DK" sz="1000" b="0" i="0" u="none" strike="noStrike" cap="none" normalizeH="0" baseline="0" dirty="0" bmk="_Toc466029986">
                <a:ln>
                  <a:noFill/>
                </a:ln>
                <a:solidFill>
                  <a:schemeClr val="tx1"/>
                </a:solidFill>
                <a:effectLst/>
                <a:latin typeface="FrankfurtGothic" charset="0"/>
                <a:ea typeface="Times New Roman" panose="02020603050405020304" pitchFamily="18" charset="0"/>
                <a:cs typeface="Times New Roman" panose="02020603050405020304" pitchFamily="18" charset="0"/>
              </a:rPr>
              <a:t>, 1980-2019 (billions of DKK)</a:t>
            </a:r>
            <a:endParaRPr kumimoji="0" lang="da-DK" altLang="da-DK" sz="1000" b="0" i="0" u="none" strike="noStrike" cap="none" normalizeH="0" baseline="0" dirty="0">
              <a:ln>
                <a:noFill/>
              </a:ln>
              <a:solidFill>
                <a:schemeClr val="tx1"/>
              </a:solidFill>
              <a:effectLst/>
            </a:endParaRPr>
          </a:p>
          <a:p>
            <a:endParaRPr lang="da-DK" sz="1000" dirty="0">
              <a:latin typeface="Times New Roman" panose="02020603050405020304" pitchFamily="18" charset="0"/>
              <a:cs typeface="Times New Roman" panose="02020603050405020304" pitchFamily="18" charset="0"/>
            </a:endParaRPr>
          </a:p>
        </p:txBody>
      </p:sp>
      <p:sp>
        <p:nvSpPr>
          <p:cNvPr id="10" name="Titel 1">
            <a:extLst>
              <a:ext uri="{FF2B5EF4-FFF2-40B4-BE49-F238E27FC236}">
                <a16:creationId xmlns:a16="http://schemas.microsoft.com/office/drawing/2014/main" id="{5761ADB1-6A6B-46CB-B852-70AF3FC1C783}"/>
              </a:ext>
            </a:extLst>
          </p:cNvPr>
          <p:cNvSpPr txBox="1">
            <a:spLocks/>
          </p:cNvSpPr>
          <p:nvPr/>
        </p:nvSpPr>
        <p:spPr>
          <a:xfrm>
            <a:off x="414455" y="246043"/>
            <a:ext cx="1808216" cy="89138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sz="2000" b="1" dirty="0" err="1">
                <a:latin typeface="Times New Roman" panose="02020603050405020304" pitchFamily="18" charset="0"/>
                <a:cs typeface="Times New Roman" panose="02020603050405020304" pitchFamily="18" charset="0"/>
              </a:rPr>
              <a:t>Table</a:t>
            </a:r>
            <a:r>
              <a:rPr lang="da-DK" sz="2000" b="1" dirty="0">
                <a:latin typeface="Times New Roman" panose="02020603050405020304" pitchFamily="18" charset="0"/>
                <a:cs typeface="Times New Roman" panose="02020603050405020304" pitchFamily="18" charset="0"/>
              </a:rPr>
              <a:t> 2.2</a:t>
            </a:r>
          </a:p>
        </p:txBody>
      </p:sp>
    </p:spTree>
    <p:extLst>
      <p:ext uri="{BB962C8B-B14F-4D97-AF65-F5344CB8AC3E}">
        <p14:creationId xmlns:p14="http://schemas.microsoft.com/office/powerpoint/2010/main" val="143734794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 3">
            <a:extLst>
              <a:ext uri="{FF2B5EF4-FFF2-40B4-BE49-F238E27FC236}">
                <a16:creationId xmlns:a16="http://schemas.microsoft.com/office/drawing/2014/main" id="{9008133E-ED01-4950-8F9E-EB752092E73C}"/>
              </a:ext>
            </a:extLst>
          </p:cNvPr>
          <p:cNvGraphicFramePr>
            <a:graphicFrameLocks noGrp="1"/>
          </p:cNvGraphicFramePr>
          <p:nvPr>
            <p:extLst>
              <p:ext uri="{D42A27DB-BD31-4B8C-83A1-F6EECF244321}">
                <p14:modId xmlns:p14="http://schemas.microsoft.com/office/powerpoint/2010/main" val="2946151563"/>
              </p:ext>
            </p:extLst>
          </p:nvPr>
        </p:nvGraphicFramePr>
        <p:xfrm>
          <a:off x="3167675" y="1874996"/>
          <a:ext cx="6065656" cy="2553316"/>
        </p:xfrm>
        <a:graphic>
          <a:graphicData uri="http://schemas.openxmlformats.org/drawingml/2006/table">
            <a:tbl>
              <a:tblPr firstRow="1" firstCol="1" lastRow="1" lastCol="1" bandRow="1" bandCol="1"/>
              <a:tblGrid>
                <a:gridCol w="894502">
                  <a:extLst>
                    <a:ext uri="{9D8B030D-6E8A-4147-A177-3AD203B41FA5}">
                      <a16:colId xmlns:a16="http://schemas.microsoft.com/office/drawing/2014/main" val="3618195943"/>
                    </a:ext>
                  </a:extLst>
                </a:gridCol>
                <a:gridCol w="627056">
                  <a:extLst>
                    <a:ext uri="{9D8B030D-6E8A-4147-A177-3AD203B41FA5}">
                      <a16:colId xmlns:a16="http://schemas.microsoft.com/office/drawing/2014/main" val="2457816164"/>
                    </a:ext>
                  </a:extLst>
                </a:gridCol>
                <a:gridCol w="526661">
                  <a:extLst>
                    <a:ext uri="{9D8B030D-6E8A-4147-A177-3AD203B41FA5}">
                      <a16:colId xmlns:a16="http://schemas.microsoft.com/office/drawing/2014/main" val="655438291"/>
                    </a:ext>
                  </a:extLst>
                </a:gridCol>
                <a:gridCol w="573567">
                  <a:extLst>
                    <a:ext uri="{9D8B030D-6E8A-4147-A177-3AD203B41FA5}">
                      <a16:colId xmlns:a16="http://schemas.microsoft.com/office/drawing/2014/main" val="2910284589"/>
                    </a:ext>
                  </a:extLst>
                </a:gridCol>
                <a:gridCol w="574389">
                  <a:extLst>
                    <a:ext uri="{9D8B030D-6E8A-4147-A177-3AD203B41FA5}">
                      <a16:colId xmlns:a16="http://schemas.microsoft.com/office/drawing/2014/main" val="613430255"/>
                    </a:ext>
                  </a:extLst>
                </a:gridCol>
                <a:gridCol w="566160">
                  <a:extLst>
                    <a:ext uri="{9D8B030D-6E8A-4147-A177-3AD203B41FA5}">
                      <a16:colId xmlns:a16="http://schemas.microsoft.com/office/drawing/2014/main" val="3175323246"/>
                    </a:ext>
                  </a:extLst>
                </a:gridCol>
                <a:gridCol w="581797">
                  <a:extLst>
                    <a:ext uri="{9D8B030D-6E8A-4147-A177-3AD203B41FA5}">
                      <a16:colId xmlns:a16="http://schemas.microsoft.com/office/drawing/2014/main" val="2945537202"/>
                    </a:ext>
                  </a:extLst>
                </a:gridCol>
                <a:gridCol w="573567">
                  <a:extLst>
                    <a:ext uri="{9D8B030D-6E8A-4147-A177-3AD203B41FA5}">
                      <a16:colId xmlns:a16="http://schemas.microsoft.com/office/drawing/2014/main" val="2321005919"/>
                    </a:ext>
                  </a:extLst>
                </a:gridCol>
                <a:gridCol w="566984">
                  <a:extLst>
                    <a:ext uri="{9D8B030D-6E8A-4147-A177-3AD203B41FA5}">
                      <a16:colId xmlns:a16="http://schemas.microsoft.com/office/drawing/2014/main" val="2640502529"/>
                    </a:ext>
                  </a:extLst>
                </a:gridCol>
                <a:gridCol w="580973">
                  <a:extLst>
                    <a:ext uri="{9D8B030D-6E8A-4147-A177-3AD203B41FA5}">
                      <a16:colId xmlns:a16="http://schemas.microsoft.com/office/drawing/2014/main" val="1228692588"/>
                    </a:ext>
                  </a:extLst>
                </a:gridCol>
              </a:tblGrid>
              <a:tr h="440971">
                <a:tc>
                  <a:txBody>
                    <a:bodyPr/>
                    <a:lstStyle/>
                    <a:p>
                      <a:pPr algn="ctr"/>
                      <a:r>
                        <a:rPr lang="en-GB" sz="900" spc="-10">
                          <a:effectLst/>
                          <a:latin typeface="FrankfurtGothic"/>
                          <a:ea typeface="Times New Roman" panose="02020603050405020304" pitchFamily="18" charset="0"/>
                          <a:cs typeface="Times New Roman" panose="02020603050405020304" pitchFamily="18" charset="0"/>
                        </a:rPr>
                        <a:t> </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nchor="ctr">
                    <a:lnL>
                      <a:noFill/>
                    </a:lnL>
                    <a:lnR w="12700" cap="flat" cmpd="sng" algn="ctr">
                      <a:solidFill>
                        <a:srgbClr val="6D9692"/>
                      </a:solidFill>
                      <a:prstDash val="solid"/>
                      <a:round/>
                      <a:headEnd type="none" w="med" len="med"/>
                      <a:tailEnd type="none" w="med" len="med"/>
                    </a:lnR>
                    <a:lnT w="12700" cap="flat" cmpd="sng" algn="ctr">
                      <a:solidFill>
                        <a:srgbClr val="7F9C90"/>
                      </a:solidFill>
                      <a:prstDash val="solid"/>
                      <a:round/>
                      <a:headEnd type="none" w="med" len="med"/>
                      <a:tailEnd type="none" w="med" len="med"/>
                    </a:lnT>
                    <a:lnB w="12700" cap="flat" cmpd="sng" algn="ctr">
                      <a:solidFill>
                        <a:srgbClr val="6D9692"/>
                      </a:solidFill>
                      <a:prstDash val="solid"/>
                      <a:round/>
                      <a:headEnd type="none" w="med" len="med"/>
                      <a:tailEnd type="none" w="med" len="med"/>
                    </a:lnB>
                  </a:tcPr>
                </a:tc>
                <a:tc>
                  <a:txBody>
                    <a:bodyPr/>
                    <a:lstStyle/>
                    <a:p>
                      <a:pPr algn="ctr"/>
                      <a:r>
                        <a:rPr lang="en-GB" sz="900" spc="-10">
                          <a:effectLst/>
                          <a:latin typeface="FrankfurtGothic"/>
                          <a:ea typeface="Times New Roman" panose="02020603050405020304" pitchFamily="18" charset="0"/>
                          <a:cs typeface="Times New Roman" panose="02020603050405020304" pitchFamily="18" charset="0"/>
                        </a:rPr>
                        <a:t>Real</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nchor="ctr">
                    <a:lnL w="12700" cap="flat" cmpd="sng" algn="ctr">
                      <a:solidFill>
                        <a:srgbClr val="6D9692"/>
                      </a:solidFill>
                      <a:prstDash val="solid"/>
                      <a:round/>
                      <a:headEnd type="none" w="med" len="med"/>
                      <a:tailEnd type="none" w="med" len="med"/>
                    </a:lnL>
                    <a:lnR>
                      <a:noFill/>
                    </a:lnR>
                    <a:lnT w="12700" cap="flat" cmpd="sng" algn="ctr">
                      <a:solidFill>
                        <a:srgbClr val="7F9C90"/>
                      </a:solidFill>
                      <a:prstDash val="solid"/>
                      <a:round/>
                      <a:headEnd type="none" w="med" len="med"/>
                      <a:tailEnd type="none" w="med" len="med"/>
                    </a:lnT>
                    <a:lnB w="12700" cap="flat" cmpd="sng" algn="ctr">
                      <a:solidFill>
                        <a:srgbClr val="6D9692"/>
                      </a:solidFill>
                      <a:prstDash val="solid"/>
                      <a:round/>
                      <a:headEnd type="none" w="med" len="med"/>
                      <a:tailEnd type="none" w="med" len="med"/>
                    </a:lnB>
                  </a:tcPr>
                </a:tc>
                <a:tc gridSpan="2">
                  <a:txBody>
                    <a:bodyPr/>
                    <a:lstStyle/>
                    <a:p>
                      <a:pPr algn="ctr"/>
                      <a:r>
                        <a:rPr lang="en-GB" sz="900" spc="-10">
                          <a:effectLst/>
                          <a:latin typeface="FrankfurtGothic"/>
                          <a:ea typeface="Times New Roman" panose="02020603050405020304" pitchFamily="18" charset="0"/>
                          <a:cs typeface="Times New Roman" panose="02020603050405020304" pitchFamily="18" charset="0"/>
                        </a:rPr>
                        <a:t>GDP growth</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nchor="ctr">
                    <a:lnL>
                      <a:noFill/>
                    </a:lnL>
                    <a:lnR w="12700" cap="flat" cmpd="sng" algn="ctr">
                      <a:solidFill>
                        <a:srgbClr val="6D9692"/>
                      </a:solidFill>
                      <a:prstDash val="solid"/>
                      <a:round/>
                      <a:headEnd type="none" w="med" len="med"/>
                      <a:tailEnd type="none" w="med" len="med"/>
                    </a:lnR>
                    <a:lnT w="12700" cap="flat" cmpd="sng" algn="ctr">
                      <a:solidFill>
                        <a:srgbClr val="7F9C90"/>
                      </a:solidFill>
                      <a:prstDash val="solid"/>
                      <a:round/>
                      <a:headEnd type="none" w="med" len="med"/>
                      <a:tailEnd type="none" w="med" len="med"/>
                    </a:lnT>
                    <a:lnB w="12700" cap="flat" cmpd="sng" algn="ctr">
                      <a:solidFill>
                        <a:srgbClr val="6D9692"/>
                      </a:solidFill>
                      <a:prstDash val="solid"/>
                      <a:round/>
                      <a:headEnd type="none" w="med" len="med"/>
                      <a:tailEnd type="none" w="med" len="med"/>
                    </a:lnB>
                  </a:tcPr>
                </a:tc>
                <a:tc hMerge="1">
                  <a:txBody>
                    <a:bodyPr/>
                    <a:lstStyle/>
                    <a:p>
                      <a:endParaRPr lang="da-DK"/>
                    </a:p>
                  </a:txBody>
                  <a:tcPr/>
                </a:tc>
                <a:tc gridSpan="3">
                  <a:txBody>
                    <a:bodyPr/>
                    <a:lstStyle/>
                    <a:p>
                      <a:pPr algn="ctr"/>
                      <a:r>
                        <a:rPr lang="en-GB" sz="900" spc="-10">
                          <a:effectLst/>
                          <a:latin typeface="FrankfurtGothic"/>
                          <a:ea typeface="Times New Roman" panose="02020603050405020304" pitchFamily="18" charset="0"/>
                          <a:cs typeface="Times New Roman" panose="02020603050405020304" pitchFamily="18" charset="0"/>
                        </a:rPr>
                        <a:t>Per capita real GDP growth</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nchor="ctr">
                    <a:lnL w="12700" cap="flat" cmpd="sng" algn="ctr">
                      <a:solidFill>
                        <a:srgbClr val="6D9692"/>
                      </a:solidFill>
                      <a:prstDash val="solid"/>
                      <a:round/>
                      <a:headEnd type="none" w="med" len="med"/>
                      <a:tailEnd type="none" w="med" len="med"/>
                    </a:lnL>
                    <a:lnR w="12700" cap="flat" cmpd="sng" algn="ctr">
                      <a:solidFill>
                        <a:srgbClr val="6D9692"/>
                      </a:solidFill>
                      <a:prstDash val="solid"/>
                      <a:round/>
                      <a:headEnd type="none" w="med" len="med"/>
                      <a:tailEnd type="none" w="med" len="med"/>
                    </a:lnR>
                    <a:lnT w="12700" cap="flat" cmpd="sng" algn="ctr">
                      <a:solidFill>
                        <a:srgbClr val="7F9C90"/>
                      </a:solidFill>
                      <a:prstDash val="solid"/>
                      <a:round/>
                      <a:headEnd type="none" w="med" len="med"/>
                      <a:tailEnd type="none" w="med" len="med"/>
                    </a:lnT>
                    <a:lnB w="12700" cap="flat" cmpd="sng" algn="ctr">
                      <a:solidFill>
                        <a:srgbClr val="6D9692"/>
                      </a:solidFill>
                      <a:prstDash val="solid"/>
                      <a:round/>
                      <a:headEnd type="none" w="med" len="med"/>
                      <a:tailEnd type="none" w="med" len="med"/>
                    </a:lnB>
                  </a:tcPr>
                </a:tc>
                <a:tc hMerge="1">
                  <a:txBody>
                    <a:bodyPr/>
                    <a:lstStyle/>
                    <a:p>
                      <a:endParaRPr lang="da-DK"/>
                    </a:p>
                  </a:txBody>
                  <a:tcPr/>
                </a:tc>
                <a:tc hMerge="1">
                  <a:txBody>
                    <a:bodyPr/>
                    <a:lstStyle/>
                    <a:p>
                      <a:endParaRPr lang="da-DK"/>
                    </a:p>
                  </a:txBody>
                  <a:tcPr/>
                </a:tc>
                <a:tc gridSpan="3">
                  <a:txBody>
                    <a:bodyPr/>
                    <a:lstStyle/>
                    <a:p>
                      <a:pPr algn="ctr"/>
                      <a:r>
                        <a:rPr lang="en-GB" sz="900" spc="-10">
                          <a:effectLst/>
                          <a:latin typeface="FrankfurtGothic"/>
                          <a:ea typeface="Times New Roman" panose="02020603050405020304" pitchFamily="18" charset="0"/>
                          <a:cs typeface="Times New Roman" panose="02020603050405020304" pitchFamily="18" charset="0"/>
                        </a:rPr>
                        <a:t>Trend growth of real GDP per capita</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nchor="ctr">
                    <a:lnL w="12700" cap="flat" cmpd="sng" algn="ctr">
                      <a:solidFill>
                        <a:srgbClr val="6D9692"/>
                      </a:solidFill>
                      <a:prstDash val="solid"/>
                      <a:round/>
                      <a:headEnd type="none" w="med" len="med"/>
                      <a:tailEnd type="none" w="med" len="med"/>
                    </a:lnL>
                    <a:lnR>
                      <a:noFill/>
                    </a:lnR>
                    <a:lnT w="12700" cap="flat" cmpd="sng" algn="ctr">
                      <a:solidFill>
                        <a:srgbClr val="7F9C90"/>
                      </a:solidFill>
                      <a:prstDash val="solid"/>
                      <a:round/>
                      <a:headEnd type="none" w="med" len="med"/>
                      <a:tailEnd type="none" w="med" len="med"/>
                    </a:lnT>
                    <a:lnB w="12700" cap="flat" cmpd="sng" algn="ctr">
                      <a:solidFill>
                        <a:srgbClr val="6D9692"/>
                      </a:solidFill>
                      <a:prstDash val="solid"/>
                      <a:round/>
                      <a:headEnd type="none" w="med" len="med"/>
                      <a:tailEnd type="none" w="med" len="med"/>
                    </a:lnB>
                  </a:tcPr>
                </a:tc>
                <a:tc hMerge="1">
                  <a:txBody>
                    <a:bodyPr/>
                    <a:lstStyle/>
                    <a:p>
                      <a:endParaRPr lang="da-DK"/>
                    </a:p>
                  </a:txBody>
                  <a:tcPr/>
                </a:tc>
                <a:tc hMerge="1">
                  <a:txBody>
                    <a:bodyPr/>
                    <a:lstStyle/>
                    <a:p>
                      <a:endParaRPr lang="da-DK"/>
                    </a:p>
                  </a:txBody>
                  <a:tcPr/>
                </a:tc>
                <a:extLst>
                  <a:ext uri="{0D108BD9-81ED-4DB2-BD59-A6C34878D82A}">
                    <a16:rowId xmlns:a16="http://schemas.microsoft.com/office/drawing/2014/main" val="2949696990"/>
                  </a:ext>
                </a:extLst>
              </a:tr>
              <a:tr h="373529">
                <a:tc>
                  <a:txBody>
                    <a:bodyPr/>
                    <a:lstStyle/>
                    <a:p>
                      <a:r>
                        <a:rPr lang="en-GB" sz="900" spc="-10">
                          <a:effectLst/>
                          <a:latin typeface="FrankfurtGothic"/>
                          <a:ea typeface="Times New Roman" panose="02020603050405020304" pitchFamily="18" charset="0"/>
                          <a:cs typeface="Times New Roman" panose="02020603050405020304" pitchFamily="18" charset="0"/>
                        </a:rPr>
                        <a:t> </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w="12700" cap="flat" cmpd="sng" algn="ctr">
                      <a:solidFill>
                        <a:srgbClr val="6D9692"/>
                      </a:solidFill>
                      <a:prstDash val="solid"/>
                      <a:round/>
                      <a:headEnd type="none" w="med" len="med"/>
                      <a:tailEnd type="none" w="med" len="med"/>
                    </a:lnR>
                    <a:lnT w="12700" cap="flat" cmpd="sng" algn="ctr">
                      <a:solidFill>
                        <a:srgbClr val="6D9692"/>
                      </a:solidFill>
                      <a:prstDash val="solid"/>
                      <a:round/>
                      <a:headEnd type="none" w="med" len="med"/>
                      <a:tailEnd type="none" w="med" len="med"/>
                    </a:lnT>
                    <a:lnB>
                      <a:noFill/>
                    </a:lnB>
                  </a:tcPr>
                </a:tc>
                <a:tc>
                  <a:txBody>
                    <a:bodyPr/>
                    <a:lstStyle/>
                    <a:p>
                      <a:pPr algn="ctr"/>
                      <a:r>
                        <a:rPr lang="en-GB" sz="900" spc="-10">
                          <a:effectLst/>
                          <a:latin typeface="FrankfurtGothic"/>
                          <a:ea typeface="Times New Roman" panose="02020603050405020304" pitchFamily="18" charset="0"/>
                          <a:cs typeface="Times New Roman" panose="02020603050405020304" pitchFamily="18" charset="0"/>
                        </a:rPr>
                        <a:t>1970-1990</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w="12700" cap="flat" cmpd="sng" algn="ctr">
                      <a:solidFill>
                        <a:srgbClr val="6D9692"/>
                      </a:solidFill>
                      <a:prstDash val="solid"/>
                      <a:round/>
                      <a:headEnd type="none" w="med" len="med"/>
                      <a:tailEnd type="none" w="med" len="med"/>
                    </a:lnL>
                    <a:lnR>
                      <a:noFill/>
                    </a:lnR>
                    <a:lnT w="12700" cap="flat" cmpd="sng" algn="ctr">
                      <a:solidFill>
                        <a:srgbClr val="6D9692"/>
                      </a:solidFill>
                      <a:prstDash val="solid"/>
                      <a:round/>
                      <a:headEnd type="none" w="med" len="med"/>
                      <a:tailEnd type="none" w="med" len="med"/>
                    </a:lnT>
                    <a:lnB>
                      <a:noFill/>
                    </a:lnB>
                  </a:tcPr>
                </a:tc>
                <a:tc>
                  <a:txBody>
                    <a:bodyPr/>
                    <a:lstStyle/>
                    <a:p>
                      <a:pPr algn="ctr"/>
                      <a:r>
                        <a:rPr lang="en-GB" sz="900" spc="-10">
                          <a:effectLst/>
                          <a:latin typeface="FrankfurtGothic"/>
                          <a:ea typeface="Times New Roman" panose="02020603050405020304" pitchFamily="18" charset="0"/>
                          <a:cs typeface="Times New Roman" panose="02020603050405020304" pitchFamily="18" charset="0"/>
                        </a:rPr>
                        <a:t>1990-2005</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a:noFill/>
                    </a:lnR>
                    <a:lnT w="12700" cap="flat" cmpd="sng" algn="ctr">
                      <a:solidFill>
                        <a:srgbClr val="6D9692"/>
                      </a:solidFill>
                      <a:prstDash val="solid"/>
                      <a:round/>
                      <a:headEnd type="none" w="med" len="med"/>
                      <a:tailEnd type="none" w="med" len="med"/>
                    </a:lnT>
                    <a:lnB>
                      <a:noFill/>
                    </a:lnB>
                  </a:tcPr>
                </a:tc>
                <a:tc>
                  <a:txBody>
                    <a:bodyPr/>
                    <a:lstStyle/>
                    <a:p>
                      <a:pPr algn="ctr"/>
                      <a:r>
                        <a:rPr lang="en-GB" sz="900" spc="-10">
                          <a:effectLst/>
                          <a:latin typeface="FrankfurtGothic"/>
                          <a:ea typeface="Times New Roman" panose="02020603050405020304" pitchFamily="18" charset="0"/>
                          <a:cs typeface="Times New Roman" panose="02020603050405020304" pitchFamily="18" charset="0"/>
                        </a:rPr>
                        <a:t>2005-2018</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w="12700" cap="flat" cmpd="sng" algn="ctr">
                      <a:solidFill>
                        <a:srgbClr val="6D9692"/>
                      </a:solidFill>
                      <a:prstDash val="solid"/>
                      <a:round/>
                      <a:headEnd type="none" w="med" len="med"/>
                      <a:tailEnd type="none" w="med" len="med"/>
                    </a:lnR>
                    <a:lnT w="12700" cap="flat" cmpd="sng" algn="ctr">
                      <a:solidFill>
                        <a:srgbClr val="6D9692"/>
                      </a:solidFill>
                      <a:prstDash val="solid"/>
                      <a:round/>
                      <a:headEnd type="none" w="med" len="med"/>
                      <a:tailEnd type="none" w="med" len="med"/>
                    </a:lnT>
                    <a:lnB>
                      <a:noFill/>
                    </a:lnB>
                  </a:tcPr>
                </a:tc>
                <a:tc>
                  <a:txBody>
                    <a:bodyPr/>
                    <a:lstStyle/>
                    <a:p>
                      <a:pPr algn="ctr"/>
                      <a:r>
                        <a:rPr lang="en-GB" sz="900" spc="-10">
                          <a:effectLst/>
                          <a:latin typeface="FrankfurtGothic"/>
                          <a:ea typeface="Times New Roman" panose="02020603050405020304" pitchFamily="18" charset="0"/>
                          <a:cs typeface="Times New Roman" panose="02020603050405020304" pitchFamily="18" charset="0"/>
                        </a:rPr>
                        <a:t>1970-1990</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w="12700" cap="flat" cmpd="sng" algn="ctr">
                      <a:solidFill>
                        <a:srgbClr val="6D9692"/>
                      </a:solidFill>
                      <a:prstDash val="solid"/>
                      <a:round/>
                      <a:headEnd type="none" w="med" len="med"/>
                      <a:tailEnd type="none" w="med" len="med"/>
                    </a:lnL>
                    <a:lnR>
                      <a:noFill/>
                    </a:lnR>
                    <a:lnT w="12700" cap="flat" cmpd="sng" algn="ctr">
                      <a:solidFill>
                        <a:srgbClr val="6D9692"/>
                      </a:solidFill>
                      <a:prstDash val="solid"/>
                      <a:round/>
                      <a:headEnd type="none" w="med" len="med"/>
                      <a:tailEnd type="none" w="med" len="med"/>
                    </a:lnT>
                    <a:lnB>
                      <a:noFill/>
                    </a:lnB>
                  </a:tcPr>
                </a:tc>
                <a:tc>
                  <a:txBody>
                    <a:bodyPr/>
                    <a:lstStyle/>
                    <a:p>
                      <a:pPr algn="ctr"/>
                      <a:r>
                        <a:rPr lang="en-GB" sz="900" spc="-10">
                          <a:effectLst/>
                          <a:latin typeface="FrankfurtGothic"/>
                          <a:ea typeface="Times New Roman" panose="02020603050405020304" pitchFamily="18" charset="0"/>
                          <a:cs typeface="Times New Roman" panose="02020603050405020304" pitchFamily="18" charset="0"/>
                        </a:rPr>
                        <a:t>1990-2005</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a:noFill/>
                    </a:lnR>
                    <a:lnT w="12700" cap="flat" cmpd="sng" algn="ctr">
                      <a:solidFill>
                        <a:srgbClr val="6D9692"/>
                      </a:solidFill>
                      <a:prstDash val="solid"/>
                      <a:round/>
                      <a:headEnd type="none" w="med" len="med"/>
                      <a:tailEnd type="none" w="med" len="med"/>
                    </a:lnT>
                    <a:lnB>
                      <a:noFill/>
                    </a:lnB>
                  </a:tcPr>
                </a:tc>
                <a:tc>
                  <a:txBody>
                    <a:bodyPr/>
                    <a:lstStyle/>
                    <a:p>
                      <a:pPr algn="ctr"/>
                      <a:r>
                        <a:rPr lang="en-GB" sz="900" spc="-10">
                          <a:effectLst/>
                          <a:latin typeface="FrankfurtGothic"/>
                          <a:ea typeface="Times New Roman" panose="02020603050405020304" pitchFamily="18" charset="0"/>
                          <a:cs typeface="Times New Roman" panose="02020603050405020304" pitchFamily="18" charset="0"/>
                        </a:rPr>
                        <a:t>2005-2018</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w="12700" cap="flat" cmpd="sng" algn="ctr">
                      <a:solidFill>
                        <a:srgbClr val="6D9692"/>
                      </a:solidFill>
                      <a:prstDash val="solid"/>
                      <a:round/>
                      <a:headEnd type="none" w="med" len="med"/>
                      <a:tailEnd type="none" w="med" len="med"/>
                    </a:lnR>
                    <a:lnT w="12700" cap="flat" cmpd="sng" algn="ctr">
                      <a:solidFill>
                        <a:srgbClr val="6D9692"/>
                      </a:solidFill>
                      <a:prstDash val="solid"/>
                      <a:round/>
                      <a:headEnd type="none" w="med" len="med"/>
                      <a:tailEnd type="none" w="med" len="med"/>
                    </a:lnT>
                    <a:lnB>
                      <a:noFill/>
                    </a:lnB>
                  </a:tcPr>
                </a:tc>
                <a:tc>
                  <a:txBody>
                    <a:bodyPr/>
                    <a:lstStyle/>
                    <a:p>
                      <a:pPr algn="ctr"/>
                      <a:r>
                        <a:rPr lang="en-GB" sz="900" spc="-10">
                          <a:effectLst/>
                          <a:latin typeface="FrankfurtGothic"/>
                          <a:ea typeface="Times New Roman" panose="02020603050405020304" pitchFamily="18" charset="0"/>
                          <a:cs typeface="Times New Roman" panose="02020603050405020304" pitchFamily="18" charset="0"/>
                        </a:rPr>
                        <a:t>1970-1990</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w="12700" cap="flat" cmpd="sng" algn="ctr">
                      <a:solidFill>
                        <a:srgbClr val="6D9692"/>
                      </a:solidFill>
                      <a:prstDash val="solid"/>
                      <a:round/>
                      <a:headEnd type="none" w="med" len="med"/>
                      <a:tailEnd type="none" w="med" len="med"/>
                    </a:lnL>
                    <a:lnR>
                      <a:noFill/>
                    </a:lnR>
                    <a:lnT w="12700" cap="flat" cmpd="sng" algn="ctr">
                      <a:solidFill>
                        <a:srgbClr val="6D9692"/>
                      </a:solidFill>
                      <a:prstDash val="solid"/>
                      <a:round/>
                      <a:headEnd type="none" w="med" len="med"/>
                      <a:tailEnd type="none" w="med" len="med"/>
                    </a:lnT>
                    <a:lnB>
                      <a:noFill/>
                    </a:lnB>
                  </a:tcPr>
                </a:tc>
                <a:tc>
                  <a:txBody>
                    <a:bodyPr/>
                    <a:lstStyle/>
                    <a:p>
                      <a:pPr algn="ctr"/>
                      <a:r>
                        <a:rPr lang="en-GB" sz="900" spc="-10">
                          <a:effectLst/>
                          <a:latin typeface="FrankfurtGothic"/>
                          <a:ea typeface="Times New Roman" panose="02020603050405020304" pitchFamily="18" charset="0"/>
                          <a:cs typeface="Times New Roman" panose="02020603050405020304" pitchFamily="18" charset="0"/>
                        </a:rPr>
                        <a:t>1990-2005</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a:noFill/>
                    </a:lnR>
                    <a:lnT w="12700" cap="flat" cmpd="sng" algn="ctr">
                      <a:solidFill>
                        <a:srgbClr val="6D9692"/>
                      </a:solidFill>
                      <a:prstDash val="solid"/>
                      <a:round/>
                      <a:headEnd type="none" w="med" len="med"/>
                      <a:tailEnd type="none" w="med" len="med"/>
                    </a:lnT>
                    <a:lnB>
                      <a:noFill/>
                    </a:lnB>
                  </a:tcPr>
                </a:tc>
                <a:tc>
                  <a:txBody>
                    <a:bodyPr/>
                    <a:lstStyle/>
                    <a:p>
                      <a:pPr algn="ctr"/>
                      <a:r>
                        <a:rPr lang="en-GB" sz="900" spc="-10">
                          <a:effectLst/>
                          <a:latin typeface="FrankfurtGothic"/>
                          <a:ea typeface="Times New Roman" panose="02020603050405020304" pitchFamily="18" charset="0"/>
                          <a:cs typeface="Times New Roman" panose="02020603050405020304" pitchFamily="18" charset="0"/>
                        </a:rPr>
                        <a:t>2005-2018</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a:noFill/>
                    </a:lnR>
                    <a:lnT w="12700" cap="flat" cmpd="sng" algn="ctr">
                      <a:solidFill>
                        <a:srgbClr val="6D9692"/>
                      </a:solidFill>
                      <a:prstDash val="solid"/>
                      <a:round/>
                      <a:headEnd type="none" w="med" len="med"/>
                      <a:tailEnd type="none" w="med" len="med"/>
                    </a:lnT>
                    <a:lnB>
                      <a:noFill/>
                    </a:lnB>
                  </a:tcPr>
                </a:tc>
                <a:extLst>
                  <a:ext uri="{0D108BD9-81ED-4DB2-BD59-A6C34878D82A}">
                    <a16:rowId xmlns:a16="http://schemas.microsoft.com/office/drawing/2014/main" val="3656641219"/>
                  </a:ext>
                </a:extLst>
              </a:tr>
              <a:tr h="186765">
                <a:tc>
                  <a:txBody>
                    <a:bodyPr/>
                    <a:lstStyle/>
                    <a:p>
                      <a:r>
                        <a:rPr lang="en-GB" sz="900" spc="-10">
                          <a:effectLst/>
                          <a:latin typeface="FrankfurtGothic"/>
                          <a:ea typeface="Times New Roman" panose="02020603050405020304" pitchFamily="18" charset="0"/>
                          <a:cs typeface="Times New Roman" panose="02020603050405020304" pitchFamily="18" charset="0"/>
                        </a:rPr>
                        <a:t>USA</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w="12700" cap="flat" cmpd="sng" algn="ctr">
                      <a:solidFill>
                        <a:srgbClr val="6D9692"/>
                      </a:solidFill>
                      <a:prstDash val="solid"/>
                      <a:round/>
                      <a:headEnd type="none" w="med" len="med"/>
                      <a:tailEnd type="none" w="med" len="med"/>
                    </a:lnR>
                    <a:lnT>
                      <a:noFill/>
                    </a:lnT>
                    <a:lnB>
                      <a:noFill/>
                    </a:lnB>
                  </a:tcPr>
                </a:tc>
                <a:tc>
                  <a:txBody>
                    <a:bodyPr/>
                    <a:lstStyle/>
                    <a:p>
                      <a:pPr algn="ctr">
                        <a:tabLst>
                          <a:tab pos="180340" algn="dec"/>
                        </a:tabLst>
                      </a:pPr>
                      <a:r>
                        <a:rPr lang="en-GB" sz="900" spc="-10">
                          <a:effectLst/>
                          <a:latin typeface="FrankfurtGothic"/>
                          <a:ea typeface="Times New Roman" panose="02020603050405020304" pitchFamily="18" charset="0"/>
                          <a:cs typeface="Times New Roman" panose="02020603050405020304" pitchFamily="18" charset="0"/>
                        </a:rPr>
                        <a:t>3.2</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w="12700" cap="flat" cmpd="sng" algn="ctr">
                      <a:solidFill>
                        <a:srgbClr val="6D9692"/>
                      </a:solidFill>
                      <a:prstDash val="solid"/>
                      <a:round/>
                      <a:headEnd type="none" w="med" len="med"/>
                      <a:tailEnd type="none" w="med" len="med"/>
                    </a:lnL>
                    <a:lnR>
                      <a:noFill/>
                    </a:lnR>
                    <a:lnT>
                      <a:noFill/>
                    </a:lnT>
                    <a:lnB>
                      <a:noFill/>
                    </a:lnB>
                  </a:tcPr>
                </a:tc>
                <a:tc>
                  <a:txBody>
                    <a:bodyPr/>
                    <a:lstStyle/>
                    <a:p>
                      <a:pPr algn="ctr">
                        <a:tabLst>
                          <a:tab pos="180340" algn="dec"/>
                        </a:tabLst>
                      </a:pPr>
                      <a:r>
                        <a:rPr lang="en-GB" sz="900" spc="-10">
                          <a:effectLst/>
                          <a:latin typeface="FrankfurtGothic"/>
                          <a:ea typeface="Times New Roman" panose="02020603050405020304" pitchFamily="18" charset="0"/>
                          <a:cs typeface="Times New Roman" panose="02020603050405020304" pitchFamily="18" charset="0"/>
                        </a:rPr>
                        <a:t>3.1</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a:noFill/>
                    </a:lnR>
                    <a:lnT>
                      <a:noFill/>
                    </a:lnT>
                    <a:lnB>
                      <a:noFill/>
                    </a:lnB>
                  </a:tcPr>
                </a:tc>
                <a:tc>
                  <a:txBody>
                    <a:bodyPr/>
                    <a:lstStyle/>
                    <a:p>
                      <a:pPr algn="ctr">
                        <a:tabLst>
                          <a:tab pos="180340" algn="dec"/>
                        </a:tabLst>
                      </a:pPr>
                      <a:r>
                        <a:rPr lang="en-GB" sz="900" spc="-10">
                          <a:effectLst/>
                          <a:latin typeface="FrankfurtGothic"/>
                          <a:ea typeface="Times New Roman" panose="02020603050405020304" pitchFamily="18" charset="0"/>
                          <a:cs typeface="Times New Roman" panose="02020603050405020304" pitchFamily="18" charset="0"/>
                        </a:rPr>
                        <a:t>1.7</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w="12700" cap="flat" cmpd="sng" algn="ctr">
                      <a:solidFill>
                        <a:srgbClr val="6D9692"/>
                      </a:solidFill>
                      <a:prstDash val="solid"/>
                      <a:round/>
                      <a:headEnd type="none" w="med" len="med"/>
                      <a:tailEnd type="none" w="med" len="med"/>
                    </a:lnR>
                    <a:lnT>
                      <a:noFill/>
                    </a:lnT>
                    <a:lnB>
                      <a:noFill/>
                    </a:lnB>
                  </a:tcPr>
                </a:tc>
                <a:tc>
                  <a:txBody>
                    <a:bodyPr/>
                    <a:lstStyle/>
                    <a:p>
                      <a:pPr algn="ctr">
                        <a:tabLst>
                          <a:tab pos="180340" algn="dec"/>
                        </a:tabLst>
                      </a:pPr>
                      <a:r>
                        <a:rPr lang="en-GB" sz="900" spc="-10">
                          <a:effectLst/>
                          <a:latin typeface="FrankfurtGothic"/>
                          <a:ea typeface="Times New Roman" panose="02020603050405020304" pitchFamily="18" charset="0"/>
                          <a:cs typeface="Times New Roman" panose="02020603050405020304" pitchFamily="18" charset="0"/>
                        </a:rPr>
                        <a:t>2.2</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w="12700" cap="flat" cmpd="sng" algn="ctr">
                      <a:solidFill>
                        <a:srgbClr val="6D9692"/>
                      </a:solidFill>
                      <a:prstDash val="solid"/>
                      <a:round/>
                      <a:headEnd type="none" w="med" len="med"/>
                      <a:tailEnd type="none" w="med" len="med"/>
                    </a:lnL>
                    <a:lnR>
                      <a:noFill/>
                    </a:lnR>
                    <a:lnT>
                      <a:noFill/>
                    </a:lnT>
                    <a:lnB>
                      <a:noFill/>
                    </a:lnB>
                  </a:tcPr>
                </a:tc>
                <a:tc>
                  <a:txBody>
                    <a:bodyPr/>
                    <a:lstStyle/>
                    <a:p>
                      <a:pPr algn="ctr">
                        <a:tabLst>
                          <a:tab pos="180340" algn="dec"/>
                        </a:tabLst>
                      </a:pPr>
                      <a:r>
                        <a:rPr lang="en-GB" sz="900" spc="-10">
                          <a:effectLst/>
                          <a:latin typeface="FrankfurtGothic"/>
                          <a:ea typeface="Times New Roman" panose="02020603050405020304" pitchFamily="18" charset="0"/>
                          <a:cs typeface="Times New Roman" panose="02020603050405020304" pitchFamily="18" charset="0"/>
                        </a:rPr>
                        <a:t>2.0</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a:noFill/>
                    </a:lnR>
                    <a:lnT>
                      <a:noFill/>
                    </a:lnT>
                    <a:lnB>
                      <a:noFill/>
                    </a:lnB>
                  </a:tcPr>
                </a:tc>
                <a:tc>
                  <a:txBody>
                    <a:bodyPr/>
                    <a:lstStyle/>
                    <a:p>
                      <a:pPr algn="ctr">
                        <a:tabLst>
                          <a:tab pos="180340" algn="dec"/>
                        </a:tabLst>
                      </a:pPr>
                      <a:r>
                        <a:rPr lang="en-GB" sz="900" spc="-10">
                          <a:effectLst/>
                          <a:latin typeface="FrankfurtGothic"/>
                          <a:ea typeface="Times New Roman" panose="02020603050405020304" pitchFamily="18" charset="0"/>
                          <a:cs typeface="Times New Roman" panose="02020603050405020304" pitchFamily="18" charset="0"/>
                        </a:rPr>
                        <a:t>0.9</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w="12700" cap="flat" cmpd="sng" algn="ctr">
                      <a:solidFill>
                        <a:srgbClr val="6D9692"/>
                      </a:solidFill>
                      <a:prstDash val="solid"/>
                      <a:round/>
                      <a:headEnd type="none" w="med" len="med"/>
                      <a:tailEnd type="none" w="med" len="med"/>
                    </a:lnR>
                    <a:lnT>
                      <a:noFill/>
                    </a:lnT>
                    <a:lnB>
                      <a:noFill/>
                    </a:lnB>
                  </a:tcPr>
                </a:tc>
                <a:tc>
                  <a:txBody>
                    <a:bodyPr/>
                    <a:lstStyle/>
                    <a:p>
                      <a:pPr algn="ctr">
                        <a:tabLst>
                          <a:tab pos="180340" algn="dec"/>
                        </a:tabLst>
                      </a:pPr>
                      <a:r>
                        <a:rPr lang="en-GB" sz="900" spc="-10">
                          <a:effectLst/>
                          <a:latin typeface="FrankfurtGothic"/>
                          <a:ea typeface="Times New Roman" panose="02020603050405020304" pitchFamily="18" charset="0"/>
                          <a:cs typeface="Times New Roman" panose="02020603050405020304" pitchFamily="18" charset="0"/>
                        </a:rPr>
                        <a:t>2.2</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w="12700" cap="flat" cmpd="sng" algn="ctr">
                      <a:solidFill>
                        <a:srgbClr val="6D9692"/>
                      </a:solidFill>
                      <a:prstDash val="solid"/>
                      <a:round/>
                      <a:headEnd type="none" w="med" len="med"/>
                      <a:tailEnd type="none" w="med" len="med"/>
                    </a:lnL>
                    <a:lnR>
                      <a:noFill/>
                    </a:lnR>
                    <a:lnT>
                      <a:noFill/>
                    </a:lnT>
                    <a:lnB>
                      <a:noFill/>
                    </a:lnB>
                  </a:tcPr>
                </a:tc>
                <a:tc>
                  <a:txBody>
                    <a:bodyPr/>
                    <a:lstStyle/>
                    <a:p>
                      <a:pPr algn="ctr">
                        <a:tabLst>
                          <a:tab pos="180340" algn="dec"/>
                        </a:tabLst>
                      </a:pPr>
                      <a:r>
                        <a:rPr lang="en-GB" sz="900" spc="-10">
                          <a:effectLst/>
                          <a:latin typeface="FrankfurtGothic"/>
                          <a:ea typeface="Times New Roman" panose="02020603050405020304" pitchFamily="18" charset="0"/>
                          <a:cs typeface="Times New Roman" panose="02020603050405020304" pitchFamily="18" charset="0"/>
                        </a:rPr>
                        <a:t>2.1</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a:noFill/>
                    </a:lnR>
                    <a:lnT>
                      <a:noFill/>
                    </a:lnT>
                    <a:lnB>
                      <a:noFill/>
                    </a:lnB>
                  </a:tcPr>
                </a:tc>
                <a:tc>
                  <a:txBody>
                    <a:bodyPr/>
                    <a:lstStyle/>
                    <a:p>
                      <a:pPr algn="ctr">
                        <a:tabLst>
                          <a:tab pos="180340" algn="dec"/>
                        </a:tabLst>
                      </a:pPr>
                      <a:r>
                        <a:rPr lang="en-GB" sz="900" spc="-10">
                          <a:effectLst/>
                          <a:latin typeface="FrankfurtGothic"/>
                          <a:ea typeface="Times New Roman" panose="02020603050405020304" pitchFamily="18" charset="0"/>
                          <a:cs typeface="Times New Roman" panose="02020603050405020304" pitchFamily="18" charset="0"/>
                        </a:rPr>
                        <a:t>0.8</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a:noFill/>
                    </a:lnR>
                    <a:lnT>
                      <a:noFill/>
                    </a:lnT>
                    <a:lnB>
                      <a:noFill/>
                    </a:lnB>
                  </a:tcPr>
                </a:tc>
                <a:extLst>
                  <a:ext uri="{0D108BD9-81ED-4DB2-BD59-A6C34878D82A}">
                    <a16:rowId xmlns:a16="http://schemas.microsoft.com/office/drawing/2014/main" val="1404459538"/>
                  </a:ext>
                </a:extLst>
              </a:tr>
              <a:tr h="186765">
                <a:tc>
                  <a:txBody>
                    <a:bodyPr/>
                    <a:lstStyle/>
                    <a:p>
                      <a:r>
                        <a:rPr lang="en-GB" sz="900" spc="-10">
                          <a:effectLst/>
                          <a:latin typeface="FrankfurtGothic"/>
                          <a:ea typeface="Times New Roman" panose="02020603050405020304" pitchFamily="18" charset="0"/>
                          <a:cs typeface="Times New Roman" panose="02020603050405020304" pitchFamily="18" charset="0"/>
                        </a:rPr>
                        <a:t>Japan</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w="12700" cap="flat" cmpd="sng" algn="ctr">
                      <a:solidFill>
                        <a:srgbClr val="6D9692"/>
                      </a:solidFill>
                      <a:prstDash val="solid"/>
                      <a:round/>
                      <a:headEnd type="none" w="med" len="med"/>
                      <a:tailEnd type="none" w="med" len="med"/>
                    </a:lnR>
                    <a:lnT>
                      <a:noFill/>
                    </a:lnT>
                    <a:lnB>
                      <a:noFill/>
                    </a:lnB>
                  </a:tcPr>
                </a:tc>
                <a:tc>
                  <a:txBody>
                    <a:bodyPr/>
                    <a:lstStyle/>
                    <a:p>
                      <a:pPr algn="ctr">
                        <a:tabLst>
                          <a:tab pos="180340" algn="dec"/>
                        </a:tabLst>
                      </a:pPr>
                      <a:r>
                        <a:rPr lang="en-GB" sz="900" spc="-10">
                          <a:effectLst/>
                          <a:latin typeface="FrankfurtGothic"/>
                          <a:ea typeface="Times New Roman" panose="02020603050405020304" pitchFamily="18" charset="0"/>
                          <a:cs typeface="Times New Roman" panose="02020603050405020304" pitchFamily="18" charset="0"/>
                        </a:rPr>
                        <a:t>4.5</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w="12700" cap="flat" cmpd="sng" algn="ctr">
                      <a:solidFill>
                        <a:srgbClr val="6D9692"/>
                      </a:solidFill>
                      <a:prstDash val="solid"/>
                      <a:round/>
                      <a:headEnd type="none" w="med" len="med"/>
                      <a:tailEnd type="none" w="med" len="med"/>
                    </a:lnL>
                    <a:lnR>
                      <a:noFill/>
                    </a:lnR>
                    <a:lnT>
                      <a:noFill/>
                    </a:lnT>
                    <a:lnB>
                      <a:noFill/>
                    </a:lnB>
                  </a:tcPr>
                </a:tc>
                <a:tc>
                  <a:txBody>
                    <a:bodyPr/>
                    <a:lstStyle/>
                    <a:p>
                      <a:pPr algn="ctr">
                        <a:tabLst>
                          <a:tab pos="180340" algn="dec"/>
                        </a:tabLst>
                      </a:pPr>
                      <a:r>
                        <a:rPr lang="en-GB" sz="900" spc="-10">
                          <a:effectLst/>
                          <a:latin typeface="FrankfurtGothic"/>
                          <a:ea typeface="Times New Roman" panose="02020603050405020304" pitchFamily="18" charset="0"/>
                          <a:cs typeface="Times New Roman" panose="02020603050405020304" pitchFamily="18" charset="0"/>
                        </a:rPr>
                        <a:t>1.3</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a:noFill/>
                    </a:lnR>
                    <a:lnT>
                      <a:noFill/>
                    </a:lnT>
                    <a:lnB>
                      <a:noFill/>
                    </a:lnB>
                  </a:tcPr>
                </a:tc>
                <a:tc>
                  <a:txBody>
                    <a:bodyPr/>
                    <a:lstStyle/>
                    <a:p>
                      <a:pPr algn="ctr">
                        <a:tabLst>
                          <a:tab pos="180340" algn="dec"/>
                        </a:tabLst>
                      </a:pPr>
                      <a:r>
                        <a:rPr lang="en-GB" sz="900" spc="-10">
                          <a:effectLst/>
                          <a:latin typeface="FrankfurtGothic"/>
                          <a:ea typeface="Times New Roman" panose="02020603050405020304" pitchFamily="18" charset="0"/>
                          <a:cs typeface="Times New Roman" panose="02020603050405020304" pitchFamily="18" charset="0"/>
                        </a:rPr>
                        <a:t>0.6</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w="12700" cap="flat" cmpd="sng" algn="ctr">
                      <a:solidFill>
                        <a:srgbClr val="6D9692"/>
                      </a:solidFill>
                      <a:prstDash val="solid"/>
                      <a:round/>
                      <a:headEnd type="none" w="med" len="med"/>
                      <a:tailEnd type="none" w="med" len="med"/>
                    </a:lnR>
                    <a:lnT>
                      <a:noFill/>
                    </a:lnT>
                    <a:lnB>
                      <a:noFill/>
                    </a:lnB>
                  </a:tcPr>
                </a:tc>
                <a:tc>
                  <a:txBody>
                    <a:bodyPr/>
                    <a:lstStyle/>
                    <a:p>
                      <a:pPr algn="ctr">
                        <a:tabLst>
                          <a:tab pos="180340" algn="dec"/>
                        </a:tabLst>
                      </a:pPr>
                      <a:r>
                        <a:rPr lang="en-GB" sz="900" spc="-10">
                          <a:effectLst/>
                          <a:latin typeface="FrankfurtGothic"/>
                          <a:ea typeface="Times New Roman" panose="02020603050405020304" pitchFamily="18" charset="0"/>
                          <a:cs typeface="Times New Roman" panose="02020603050405020304" pitchFamily="18" charset="0"/>
                        </a:rPr>
                        <a:t>3.6</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w="12700" cap="flat" cmpd="sng" algn="ctr">
                      <a:solidFill>
                        <a:srgbClr val="6D9692"/>
                      </a:solidFill>
                      <a:prstDash val="solid"/>
                      <a:round/>
                      <a:headEnd type="none" w="med" len="med"/>
                      <a:tailEnd type="none" w="med" len="med"/>
                    </a:lnL>
                    <a:lnR>
                      <a:noFill/>
                    </a:lnR>
                    <a:lnT>
                      <a:noFill/>
                    </a:lnT>
                    <a:lnB>
                      <a:noFill/>
                    </a:lnB>
                  </a:tcPr>
                </a:tc>
                <a:tc>
                  <a:txBody>
                    <a:bodyPr/>
                    <a:lstStyle/>
                    <a:p>
                      <a:pPr algn="ctr">
                        <a:tabLst>
                          <a:tab pos="180340" algn="dec"/>
                        </a:tabLst>
                      </a:pPr>
                      <a:r>
                        <a:rPr lang="en-GB" sz="900" spc="-10">
                          <a:effectLst/>
                          <a:latin typeface="FrankfurtGothic"/>
                          <a:ea typeface="Times New Roman" panose="02020603050405020304" pitchFamily="18" charset="0"/>
                          <a:cs typeface="Times New Roman" panose="02020603050405020304" pitchFamily="18" charset="0"/>
                        </a:rPr>
                        <a:t>1.0</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a:noFill/>
                    </a:lnR>
                    <a:lnT>
                      <a:noFill/>
                    </a:lnT>
                    <a:lnB>
                      <a:noFill/>
                    </a:lnB>
                  </a:tcPr>
                </a:tc>
                <a:tc>
                  <a:txBody>
                    <a:bodyPr/>
                    <a:lstStyle/>
                    <a:p>
                      <a:pPr algn="ctr">
                        <a:tabLst>
                          <a:tab pos="180340" algn="dec"/>
                        </a:tabLst>
                      </a:pPr>
                      <a:r>
                        <a:rPr lang="en-GB" sz="900" spc="-10">
                          <a:effectLst/>
                          <a:latin typeface="FrankfurtGothic"/>
                          <a:ea typeface="Times New Roman" panose="02020603050405020304" pitchFamily="18" charset="0"/>
                          <a:cs typeface="Times New Roman" panose="02020603050405020304" pitchFamily="18" charset="0"/>
                        </a:rPr>
                        <a:t>0.7</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w="12700" cap="flat" cmpd="sng" algn="ctr">
                      <a:solidFill>
                        <a:srgbClr val="6D9692"/>
                      </a:solidFill>
                      <a:prstDash val="solid"/>
                      <a:round/>
                      <a:headEnd type="none" w="med" len="med"/>
                      <a:tailEnd type="none" w="med" len="med"/>
                    </a:lnR>
                    <a:lnT>
                      <a:noFill/>
                    </a:lnT>
                    <a:lnB>
                      <a:noFill/>
                    </a:lnB>
                  </a:tcPr>
                </a:tc>
                <a:tc>
                  <a:txBody>
                    <a:bodyPr/>
                    <a:lstStyle/>
                    <a:p>
                      <a:pPr algn="ctr">
                        <a:tabLst>
                          <a:tab pos="180340" algn="dec"/>
                        </a:tabLst>
                      </a:pPr>
                      <a:r>
                        <a:rPr lang="en-GB" sz="900" spc="-10">
                          <a:effectLst/>
                          <a:latin typeface="FrankfurtGothic"/>
                          <a:ea typeface="Times New Roman" panose="02020603050405020304" pitchFamily="18" charset="0"/>
                          <a:cs typeface="Times New Roman" panose="02020603050405020304" pitchFamily="18" charset="0"/>
                        </a:rPr>
                        <a:t>3.4</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w="12700" cap="flat" cmpd="sng" algn="ctr">
                      <a:solidFill>
                        <a:srgbClr val="6D9692"/>
                      </a:solidFill>
                      <a:prstDash val="solid"/>
                      <a:round/>
                      <a:headEnd type="none" w="med" len="med"/>
                      <a:tailEnd type="none" w="med" len="med"/>
                    </a:lnL>
                    <a:lnR>
                      <a:noFill/>
                    </a:lnR>
                    <a:lnT>
                      <a:noFill/>
                    </a:lnT>
                    <a:lnB>
                      <a:noFill/>
                    </a:lnB>
                  </a:tcPr>
                </a:tc>
                <a:tc>
                  <a:txBody>
                    <a:bodyPr/>
                    <a:lstStyle/>
                    <a:p>
                      <a:pPr algn="ctr">
                        <a:tabLst>
                          <a:tab pos="180340" algn="dec"/>
                        </a:tabLst>
                      </a:pPr>
                      <a:r>
                        <a:rPr lang="en-GB" sz="900" spc="-10">
                          <a:effectLst/>
                          <a:latin typeface="FrankfurtGothic"/>
                          <a:ea typeface="Times New Roman" panose="02020603050405020304" pitchFamily="18" charset="0"/>
                          <a:cs typeface="Times New Roman" panose="02020603050405020304" pitchFamily="18" charset="0"/>
                        </a:rPr>
                        <a:t>0.9</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a:noFill/>
                    </a:lnR>
                    <a:lnT>
                      <a:noFill/>
                    </a:lnT>
                    <a:lnB>
                      <a:noFill/>
                    </a:lnB>
                  </a:tcPr>
                </a:tc>
                <a:tc>
                  <a:txBody>
                    <a:bodyPr/>
                    <a:lstStyle/>
                    <a:p>
                      <a:pPr algn="ctr">
                        <a:tabLst>
                          <a:tab pos="180340" algn="dec"/>
                        </a:tabLst>
                      </a:pPr>
                      <a:r>
                        <a:rPr lang="en-GB" sz="900" spc="-10">
                          <a:effectLst/>
                          <a:latin typeface="FrankfurtGothic"/>
                          <a:ea typeface="Times New Roman" panose="02020603050405020304" pitchFamily="18" charset="0"/>
                          <a:cs typeface="Times New Roman" panose="02020603050405020304" pitchFamily="18" charset="0"/>
                        </a:rPr>
                        <a:t>0.7</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a:noFill/>
                    </a:lnR>
                    <a:lnT>
                      <a:noFill/>
                    </a:lnT>
                    <a:lnB>
                      <a:noFill/>
                    </a:lnB>
                  </a:tcPr>
                </a:tc>
                <a:extLst>
                  <a:ext uri="{0D108BD9-81ED-4DB2-BD59-A6C34878D82A}">
                    <a16:rowId xmlns:a16="http://schemas.microsoft.com/office/drawing/2014/main" val="179297548"/>
                  </a:ext>
                </a:extLst>
              </a:tr>
              <a:tr h="186765">
                <a:tc>
                  <a:txBody>
                    <a:bodyPr/>
                    <a:lstStyle/>
                    <a:p>
                      <a:r>
                        <a:rPr lang="en-GB" sz="900" spc="-10">
                          <a:effectLst/>
                          <a:latin typeface="FrankfurtGothic"/>
                          <a:ea typeface="Times New Roman" panose="02020603050405020304" pitchFamily="18" charset="0"/>
                          <a:cs typeface="Times New Roman" panose="02020603050405020304" pitchFamily="18" charset="0"/>
                        </a:rPr>
                        <a:t>Germany</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w="12700" cap="flat" cmpd="sng" algn="ctr">
                      <a:solidFill>
                        <a:srgbClr val="6D9692"/>
                      </a:solidFill>
                      <a:prstDash val="solid"/>
                      <a:round/>
                      <a:headEnd type="none" w="med" len="med"/>
                      <a:tailEnd type="none" w="med" len="med"/>
                    </a:lnR>
                    <a:lnT>
                      <a:noFill/>
                    </a:lnT>
                    <a:lnB>
                      <a:noFill/>
                    </a:lnB>
                  </a:tcPr>
                </a:tc>
                <a:tc>
                  <a:txBody>
                    <a:bodyPr/>
                    <a:lstStyle/>
                    <a:p>
                      <a:pPr algn="ctr">
                        <a:tabLst>
                          <a:tab pos="180340" algn="dec"/>
                        </a:tabLst>
                      </a:pPr>
                      <a:r>
                        <a:rPr lang="en-GB" sz="900" spc="-10">
                          <a:effectLst/>
                          <a:latin typeface="FrankfurtGothic"/>
                          <a:ea typeface="Times New Roman" panose="02020603050405020304" pitchFamily="18" charset="0"/>
                          <a:cs typeface="Times New Roman" panose="02020603050405020304" pitchFamily="18" charset="0"/>
                        </a:rPr>
                        <a:t>2.6</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w="12700" cap="flat" cmpd="sng" algn="ctr">
                      <a:solidFill>
                        <a:srgbClr val="6D9692"/>
                      </a:solidFill>
                      <a:prstDash val="solid"/>
                      <a:round/>
                      <a:headEnd type="none" w="med" len="med"/>
                      <a:tailEnd type="none" w="med" len="med"/>
                    </a:lnL>
                    <a:lnR>
                      <a:noFill/>
                    </a:lnR>
                    <a:lnT>
                      <a:noFill/>
                    </a:lnT>
                    <a:lnB>
                      <a:noFill/>
                    </a:lnB>
                  </a:tcPr>
                </a:tc>
                <a:tc>
                  <a:txBody>
                    <a:bodyPr/>
                    <a:lstStyle/>
                    <a:p>
                      <a:pPr algn="ctr">
                        <a:tabLst>
                          <a:tab pos="180340" algn="dec"/>
                        </a:tabLst>
                      </a:pPr>
                      <a:r>
                        <a:rPr lang="en-GB" sz="900" spc="-10">
                          <a:effectLst/>
                          <a:latin typeface="FrankfurtGothic"/>
                          <a:ea typeface="Times New Roman" panose="02020603050405020304" pitchFamily="18" charset="0"/>
                          <a:cs typeface="Times New Roman" panose="02020603050405020304" pitchFamily="18" charset="0"/>
                        </a:rPr>
                        <a:t>1.5</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a:noFill/>
                    </a:lnR>
                    <a:lnT>
                      <a:noFill/>
                    </a:lnT>
                    <a:lnB>
                      <a:noFill/>
                    </a:lnB>
                  </a:tcPr>
                </a:tc>
                <a:tc>
                  <a:txBody>
                    <a:bodyPr/>
                    <a:lstStyle/>
                    <a:p>
                      <a:pPr algn="ctr">
                        <a:tabLst>
                          <a:tab pos="180340" algn="dec"/>
                        </a:tabLst>
                      </a:pPr>
                      <a:r>
                        <a:rPr lang="en-GB" sz="900" spc="-10">
                          <a:effectLst/>
                          <a:latin typeface="FrankfurtGothic"/>
                          <a:ea typeface="Times New Roman" panose="02020603050405020304" pitchFamily="18" charset="0"/>
                          <a:cs typeface="Times New Roman" panose="02020603050405020304" pitchFamily="18" charset="0"/>
                        </a:rPr>
                        <a:t>1.6</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w="12700" cap="flat" cmpd="sng" algn="ctr">
                      <a:solidFill>
                        <a:srgbClr val="6D9692"/>
                      </a:solidFill>
                      <a:prstDash val="solid"/>
                      <a:round/>
                      <a:headEnd type="none" w="med" len="med"/>
                      <a:tailEnd type="none" w="med" len="med"/>
                    </a:lnR>
                    <a:lnT>
                      <a:noFill/>
                    </a:lnT>
                    <a:lnB>
                      <a:noFill/>
                    </a:lnB>
                  </a:tcPr>
                </a:tc>
                <a:tc>
                  <a:txBody>
                    <a:bodyPr/>
                    <a:lstStyle/>
                    <a:p>
                      <a:pPr algn="ctr">
                        <a:tabLst>
                          <a:tab pos="180340" algn="dec"/>
                        </a:tabLst>
                      </a:pPr>
                      <a:r>
                        <a:rPr lang="en-GB" sz="900" spc="-10">
                          <a:effectLst/>
                          <a:latin typeface="FrankfurtGothic"/>
                          <a:ea typeface="Times New Roman" panose="02020603050405020304" pitchFamily="18" charset="0"/>
                          <a:cs typeface="Times New Roman" panose="02020603050405020304" pitchFamily="18" charset="0"/>
                        </a:rPr>
                        <a:t>2.5</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w="12700" cap="flat" cmpd="sng" algn="ctr">
                      <a:solidFill>
                        <a:srgbClr val="6D9692"/>
                      </a:solidFill>
                      <a:prstDash val="solid"/>
                      <a:round/>
                      <a:headEnd type="none" w="med" len="med"/>
                      <a:tailEnd type="none" w="med" len="med"/>
                    </a:lnL>
                    <a:lnR>
                      <a:noFill/>
                    </a:lnR>
                    <a:lnT>
                      <a:noFill/>
                    </a:lnT>
                    <a:lnB>
                      <a:noFill/>
                    </a:lnB>
                  </a:tcPr>
                </a:tc>
                <a:tc>
                  <a:txBody>
                    <a:bodyPr/>
                    <a:lstStyle/>
                    <a:p>
                      <a:pPr algn="ctr">
                        <a:tabLst>
                          <a:tab pos="180340" algn="dec"/>
                        </a:tabLst>
                      </a:pPr>
                      <a:r>
                        <a:rPr lang="en-GB" sz="900" spc="-10">
                          <a:effectLst/>
                          <a:latin typeface="FrankfurtGothic"/>
                          <a:ea typeface="Times New Roman" panose="02020603050405020304" pitchFamily="18" charset="0"/>
                          <a:cs typeface="Times New Roman" panose="02020603050405020304" pitchFamily="18" charset="0"/>
                        </a:rPr>
                        <a:t>1.2</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a:noFill/>
                    </a:lnR>
                    <a:lnT>
                      <a:noFill/>
                    </a:lnT>
                    <a:lnB>
                      <a:noFill/>
                    </a:lnB>
                  </a:tcPr>
                </a:tc>
                <a:tc>
                  <a:txBody>
                    <a:bodyPr/>
                    <a:lstStyle/>
                    <a:p>
                      <a:pPr algn="ctr">
                        <a:tabLst>
                          <a:tab pos="180340" algn="dec"/>
                        </a:tabLst>
                      </a:pPr>
                      <a:r>
                        <a:rPr lang="en-GB" sz="900" spc="-10">
                          <a:effectLst/>
                          <a:latin typeface="FrankfurtGothic"/>
                          <a:ea typeface="Times New Roman" panose="02020603050405020304" pitchFamily="18" charset="0"/>
                          <a:cs typeface="Times New Roman" panose="02020603050405020304" pitchFamily="18" charset="0"/>
                        </a:rPr>
                        <a:t>1.5</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w="12700" cap="flat" cmpd="sng" algn="ctr">
                      <a:solidFill>
                        <a:srgbClr val="6D9692"/>
                      </a:solidFill>
                      <a:prstDash val="solid"/>
                      <a:round/>
                      <a:headEnd type="none" w="med" len="med"/>
                      <a:tailEnd type="none" w="med" len="med"/>
                    </a:lnR>
                    <a:lnT>
                      <a:noFill/>
                    </a:lnT>
                    <a:lnB>
                      <a:noFill/>
                    </a:lnB>
                  </a:tcPr>
                </a:tc>
                <a:tc>
                  <a:txBody>
                    <a:bodyPr/>
                    <a:lstStyle/>
                    <a:p>
                      <a:pPr algn="ctr">
                        <a:tabLst>
                          <a:tab pos="180340" algn="dec"/>
                        </a:tabLst>
                      </a:pPr>
                      <a:r>
                        <a:rPr lang="en-GB" sz="900" spc="-10">
                          <a:effectLst/>
                          <a:latin typeface="FrankfurtGothic"/>
                          <a:ea typeface="Times New Roman" panose="02020603050405020304" pitchFamily="18" charset="0"/>
                          <a:cs typeface="Times New Roman" panose="02020603050405020304" pitchFamily="18" charset="0"/>
                        </a:rPr>
                        <a:t>2.4</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w="12700" cap="flat" cmpd="sng" algn="ctr">
                      <a:solidFill>
                        <a:srgbClr val="6D9692"/>
                      </a:solidFill>
                      <a:prstDash val="solid"/>
                      <a:round/>
                      <a:headEnd type="none" w="med" len="med"/>
                      <a:tailEnd type="none" w="med" len="med"/>
                    </a:lnL>
                    <a:lnR>
                      <a:noFill/>
                    </a:lnR>
                    <a:lnT>
                      <a:noFill/>
                    </a:lnT>
                    <a:lnB>
                      <a:noFill/>
                    </a:lnB>
                  </a:tcPr>
                </a:tc>
                <a:tc>
                  <a:txBody>
                    <a:bodyPr/>
                    <a:lstStyle/>
                    <a:p>
                      <a:pPr algn="ctr">
                        <a:tabLst>
                          <a:tab pos="180340" algn="dec"/>
                        </a:tabLst>
                      </a:pPr>
                      <a:r>
                        <a:rPr lang="en-GB" sz="900" spc="-10">
                          <a:effectLst/>
                          <a:latin typeface="FrankfurtGothic"/>
                          <a:ea typeface="Times New Roman" panose="02020603050405020304" pitchFamily="18" charset="0"/>
                          <a:cs typeface="Times New Roman" panose="02020603050405020304" pitchFamily="18" charset="0"/>
                        </a:rPr>
                        <a:t>1.2</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a:noFill/>
                    </a:lnR>
                    <a:lnT>
                      <a:noFill/>
                    </a:lnT>
                    <a:lnB>
                      <a:noFill/>
                    </a:lnB>
                  </a:tcPr>
                </a:tc>
                <a:tc>
                  <a:txBody>
                    <a:bodyPr/>
                    <a:lstStyle/>
                    <a:p>
                      <a:pPr algn="ctr">
                        <a:tabLst>
                          <a:tab pos="180340" algn="dec"/>
                        </a:tabLst>
                      </a:pPr>
                      <a:r>
                        <a:rPr lang="en-GB" sz="900" spc="-10">
                          <a:effectLst/>
                          <a:latin typeface="FrankfurtGothic"/>
                          <a:ea typeface="Times New Roman" panose="02020603050405020304" pitchFamily="18" charset="0"/>
                          <a:cs typeface="Times New Roman" panose="02020603050405020304" pitchFamily="18" charset="0"/>
                        </a:rPr>
                        <a:t>1.4</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a:noFill/>
                    </a:lnR>
                    <a:lnT>
                      <a:noFill/>
                    </a:lnT>
                    <a:lnB>
                      <a:noFill/>
                    </a:lnB>
                  </a:tcPr>
                </a:tc>
                <a:extLst>
                  <a:ext uri="{0D108BD9-81ED-4DB2-BD59-A6C34878D82A}">
                    <a16:rowId xmlns:a16="http://schemas.microsoft.com/office/drawing/2014/main" val="3250982106"/>
                  </a:ext>
                </a:extLst>
              </a:tr>
              <a:tr h="186765">
                <a:tc>
                  <a:txBody>
                    <a:bodyPr/>
                    <a:lstStyle/>
                    <a:p>
                      <a:r>
                        <a:rPr lang="en-GB" sz="900" spc="-10">
                          <a:effectLst/>
                          <a:latin typeface="FrankfurtGothic"/>
                          <a:ea typeface="Times New Roman" panose="02020603050405020304" pitchFamily="18" charset="0"/>
                          <a:cs typeface="Times New Roman" panose="02020603050405020304" pitchFamily="18" charset="0"/>
                        </a:rPr>
                        <a:t>Netherlands</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w="12700" cap="flat" cmpd="sng" algn="ctr">
                      <a:solidFill>
                        <a:srgbClr val="6D9692"/>
                      </a:solidFill>
                      <a:prstDash val="solid"/>
                      <a:round/>
                      <a:headEnd type="none" w="med" len="med"/>
                      <a:tailEnd type="none" w="med" len="med"/>
                    </a:lnR>
                    <a:lnT>
                      <a:noFill/>
                    </a:lnT>
                    <a:lnB>
                      <a:noFill/>
                    </a:lnB>
                  </a:tcPr>
                </a:tc>
                <a:tc>
                  <a:txBody>
                    <a:bodyPr/>
                    <a:lstStyle/>
                    <a:p>
                      <a:pPr algn="ctr">
                        <a:tabLst>
                          <a:tab pos="180340" algn="dec"/>
                        </a:tabLst>
                      </a:pPr>
                      <a:r>
                        <a:rPr lang="en-GB" sz="900" spc="-10">
                          <a:effectLst/>
                          <a:latin typeface="FrankfurtGothic"/>
                          <a:ea typeface="Times New Roman" panose="02020603050405020304" pitchFamily="18" charset="0"/>
                          <a:cs typeface="Times New Roman" panose="02020603050405020304" pitchFamily="18" charset="0"/>
                        </a:rPr>
                        <a:t>2.6</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w="12700" cap="flat" cmpd="sng" algn="ctr">
                      <a:solidFill>
                        <a:srgbClr val="6D9692"/>
                      </a:solidFill>
                      <a:prstDash val="solid"/>
                      <a:round/>
                      <a:headEnd type="none" w="med" len="med"/>
                      <a:tailEnd type="none" w="med" len="med"/>
                    </a:lnL>
                    <a:lnR>
                      <a:noFill/>
                    </a:lnR>
                    <a:lnT>
                      <a:noFill/>
                    </a:lnT>
                    <a:lnB>
                      <a:noFill/>
                    </a:lnB>
                  </a:tcPr>
                </a:tc>
                <a:tc>
                  <a:txBody>
                    <a:bodyPr/>
                    <a:lstStyle/>
                    <a:p>
                      <a:pPr algn="ctr">
                        <a:tabLst>
                          <a:tab pos="180340" algn="dec"/>
                        </a:tabLst>
                      </a:pPr>
                      <a:r>
                        <a:rPr lang="en-GB" sz="900" spc="-10">
                          <a:effectLst/>
                          <a:latin typeface="FrankfurtGothic"/>
                          <a:ea typeface="Times New Roman" panose="02020603050405020304" pitchFamily="18" charset="0"/>
                          <a:cs typeface="Times New Roman" panose="02020603050405020304" pitchFamily="18" charset="0"/>
                        </a:rPr>
                        <a:t>2.7</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a:noFill/>
                    </a:lnR>
                    <a:lnT>
                      <a:noFill/>
                    </a:lnT>
                    <a:lnB>
                      <a:noFill/>
                    </a:lnB>
                  </a:tcPr>
                </a:tc>
                <a:tc>
                  <a:txBody>
                    <a:bodyPr/>
                    <a:lstStyle/>
                    <a:p>
                      <a:pPr algn="ctr">
                        <a:tabLst>
                          <a:tab pos="180340" algn="dec"/>
                        </a:tabLst>
                      </a:pPr>
                      <a:r>
                        <a:rPr lang="en-GB" sz="900" spc="-10">
                          <a:effectLst/>
                          <a:latin typeface="FrankfurtGothic"/>
                          <a:ea typeface="Times New Roman" panose="02020603050405020304" pitchFamily="18" charset="0"/>
                          <a:cs typeface="Times New Roman" panose="02020603050405020304" pitchFamily="18" charset="0"/>
                        </a:rPr>
                        <a:t>1.4</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w="12700" cap="flat" cmpd="sng" algn="ctr">
                      <a:solidFill>
                        <a:srgbClr val="6D9692"/>
                      </a:solidFill>
                      <a:prstDash val="solid"/>
                      <a:round/>
                      <a:headEnd type="none" w="med" len="med"/>
                      <a:tailEnd type="none" w="med" len="med"/>
                    </a:lnR>
                    <a:lnT>
                      <a:noFill/>
                    </a:lnT>
                    <a:lnB>
                      <a:noFill/>
                    </a:lnB>
                  </a:tcPr>
                </a:tc>
                <a:tc>
                  <a:txBody>
                    <a:bodyPr/>
                    <a:lstStyle/>
                    <a:p>
                      <a:pPr algn="ctr">
                        <a:tabLst>
                          <a:tab pos="180340" algn="dec"/>
                        </a:tabLst>
                      </a:pPr>
                      <a:r>
                        <a:rPr lang="en-GB" sz="900" spc="-10">
                          <a:effectLst/>
                          <a:latin typeface="FrankfurtGothic"/>
                          <a:ea typeface="Times New Roman" panose="02020603050405020304" pitchFamily="18" charset="0"/>
                          <a:cs typeface="Times New Roman" panose="02020603050405020304" pitchFamily="18" charset="0"/>
                        </a:rPr>
                        <a:t>1.9</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w="12700" cap="flat" cmpd="sng" algn="ctr">
                      <a:solidFill>
                        <a:srgbClr val="6D9692"/>
                      </a:solidFill>
                      <a:prstDash val="solid"/>
                      <a:round/>
                      <a:headEnd type="none" w="med" len="med"/>
                      <a:tailEnd type="none" w="med" len="med"/>
                    </a:lnL>
                    <a:lnR>
                      <a:noFill/>
                    </a:lnR>
                    <a:lnT>
                      <a:noFill/>
                    </a:lnT>
                    <a:lnB>
                      <a:noFill/>
                    </a:lnB>
                  </a:tcPr>
                </a:tc>
                <a:tc>
                  <a:txBody>
                    <a:bodyPr/>
                    <a:lstStyle/>
                    <a:p>
                      <a:pPr algn="ctr">
                        <a:tabLst>
                          <a:tab pos="180340" algn="dec"/>
                        </a:tabLst>
                      </a:pPr>
                      <a:r>
                        <a:rPr lang="en-GB" sz="900" spc="-10">
                          <a:effectLst/>
                          <a:latin typeface="FrankfurtGothic"/>
                          <a:ea typeface="Times New Roman" panose="02020603050405020304" pitchFamily="18" charset="0"/>
                          <a:cs typeface="Times New Roman" panose="02020603050405020304" pitchFamily="18" charset="0"/>
                        </a:rPr>
                        <a:t>2.1</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a:noFill/>
                    </a:lnR>
                    <a:lnT>
                      <a:noFill/>
                    </a:lnT>
                    <a:lnB>
                      <a:noFill/>
                    </a:lnB>
                  </a:tcPr>
                </a:tc>
                <a:tc>
                  <a:txBody>
                    <a:bodyPr/>
                    <a:lstStyle/>
                    <a:p>
                      <a:pPr algn="ctr">
                        <a:tabLst>
                          <a:tab pos="180340" algn="dec"/>
                        </a:tabLst>
                      </a:pPr>
                      <a:r>
                        <a:rPr lang="en-GB" sz="900" spc="-10">
                          <a:effectLst/>
                          <a:latin typeface="FrankfurtGothic"/>
                          <a:ea typeface="Times New Roman" panose="02020603050405020304" pitchFamily="18" charset="0"/>
                          <a:cs typeface="Times New Roman" panose="02020603050405020304" pitchFamily="18" charset="0"/>
                        </a:rPr>
                        <a:t>1.0</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w="12700" cap="flat" cmpd="sng" algn="ctr">
                      <a:solidFill>
                        <a:srgbClr val="6D9692"/>
                      </a:solidFill>
                      <a:prstDash val="solid"/>
                      <a:round/>
                      <a:headEnd type="none" w="med" len="med"/>
                      <a:tailEnd type="none" w="med" len="med"/>
                    </a:lnR>
                    <a:lnT>
                      <a:noFill/>
                    </a:lnT>
                    <a:lnB>
                      <a:noFill/>
                    </a:lnB>
                  </a:tcPr>
                </a:tc>
                <a:tc>
                  <a:txBody>
                    <a:bodyPr/>
                    <a:lstStyle/>
                    <a:p>
                      <a:pPr algn="ctr">
                        <a:tabLst>
                          <a:tab pos="180340" algn="dec"/>
                        </a:tabLst>
                      </a:pPr>
                      <a:r>
                        <a:rPr lang="en-GB" sz="900" spc="-10">
                          <a:effectLst/>
                          <a:latin typeface="FrankfurtGothic"/>
                          <a:ea typeface="Times New Roman" panose="02020603050405020304" pitchFamily="18" charset="0"/>
                          <a:cs typeface="Times New Roman" panose="02020603050405020304" pitchFamily="18" charset="0"/>
                        </a:rPr>
                        <a:t>1.6</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w="12700" cap="flat" cmpd="sng" algn="ctr">
                      <a:solidFill>
                        <a:srgbClr val="6D9692"/>
                      </a:solidFill>
                      <a:prstDash val="solid"/>
                      <a:round/>
                      <a:headEnd type="none" w="med" len="med"/>
                      <a:tailEnd type="none" w="med" len="med"/>
                    </a:lnL>
                    <a:lnR>
                      <a:noFill/>
                    </a:lnR>
                    <a:lnT>
                      <a:noFill/>
                    </a:lnT>
                    <a:lnB>
                      <a:noFill/>
                    </a:lnB>
                  </a:tcPr>
                </a:tc>
                <a:tc>
                  <a:txBody>
                    <a:bodyPr/>
                    <a:lstStyle/>
                    <a:p>
                      <a:pPr algn="ctr">
                        <a:tabLst>
                          <a:tab pos="180340" algn="dec"/>
                        </a:tabLst>
                      </a:pPr>
                      <a:r>
                        <a:rPr lang="en-GB" sz="900" spc="-10">
                          <a:effectLst/>
                          <a:latin typeface="FrankfurtGothic"/>
                          <a:ea typeface="Times New Roman" panose="02020603050405020304" pitchFamily="18" charset="0"/>
                          <a:cs typeface="Times New Roman" panose="02020603050405020304" pitchFamily="18" charset="0"/>
                        </a:rPr>
                        <a:t>2.3</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a:noFill/>
                    </a:lnR>
                    <a:lnT>
                      <a:noFill/>
                    </a:lnT>
                    <a:lnB>
                      <a:noFill/>
                    </a:lnB>
                  </a:tcPr>
                </a:tc>
                <a:tc>
                  <a:txBody>
                    <a:bodyPr/>
                    <a:lstStyle/>
                    <a:p>
                      <a:pPr algn="ctr">
                        <a:tabLst>
                          <a:tab pos="180340" algn="dec"/>
                        </a:tabLst>
                      </a:pPr>
                      <a:r>
                        <a:rPr lang="en-GB" sz="900" spc="-10">
                          <a:effectLst/>
                          <a:latin typeface="FrankfurtGothic"/>
                          <a:ea typeface="Times New Roman" panose="02020603050405020304" pitchFamily="18" charset="0"/>
                          <a:cs typeface="Times New Roman" panose="02020603050405020304" pitchFamily="18" charset="0"/>
                        </a:rPr>
                        <a:t>0.6</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a:noFill/>
                    </a:lnR>
                    <a:lnT>
                      <a:noFill/>
                    </a:lnT>
                    <a:lnB>
                      <a:noFill/>
                    </a:lnB>
                  </a:tcPr>
                </a:tc>
                <a:extLst>
                  <a:ext uri="{0D108BD9-81ED-4DB2-BD59-A6C34878D82A}">
                    <a16:rowId xmlns:a16="http://schemas.microsoft.com/office/drawing/2014/main" val="4169393320"/>
                  </a:ext>
                </a:extLst>
              </a:tr>
              <a:tr h="186765">
                <a:tc>
                  <a:txBody>
                    <a:bodyPr/>
                    <a:lstStyle/>
                    <a:p>
                      <a:r>
                        <a:rPr lang="en-GB" sz="900" spc="-10">
                          <a:effectLst/>
                          <a:latin typeface="FrankfurtGothic"/>
                          <a:ea typeface="Times New Roman" panose="02020603050405020304" pitchFamily="18" charset="0"/>
                          <a:cs typeface="Times New Roman" panose="02020603050405020304" pitchFamily="18" charset="0"/>
                        </a:rPr>
                        <a:t>Belgium</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w="12700" cap="flat" cmpd="sng" algn="ctr">
                      <a:solidFill>
                        <a:srgbClr val="6D9692"/>
                      </a:solidFill>
                      <a:prstDash val="solid"/>
                      <a:round/>
                      <a:headEnd type="none" w="med" len="med"/>
                      <a:tailEnd type="none" w="med" len="med"/>
                    </a:lnR>
                    <a:lnT>
                      <a:noFill/>
                    </a:lnT>
                    <a:lnB>
                      <a:noFill/>
                    </a:lnB>
                  </a:tcPr>
                </a:tc>
                <a:tc>
                  <a:txBody>
                    <a:bodyPr/>
                    <a:lstStyle/>
                    <a:p>
                      <a:pPr algn="ctr">
                        <a:tabLst>
                          <a:tab pos="180340" algn="dec"/>
                        </a:tabLst>
                      </a:pPr>
                      <a:r>
                        <a:rPr lang="en-GB" sz="900" spc="-10">
                          <a:effectLst/>
                          <a:latin typeface="FrankfurtGothic"/>
                          <a:ea typeface="Times New Roman" panose="02020603050405020304" pitchFamily="18" charset="0"/>
                          <a:cs typeface="Times New Roman" panose="02020603050405020304" pitchFamily="18" charset="0"/>
                        </a:rPr>
                        <a:t>2.7</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w="12700" cap="flat" cmpd="sng" algn="ctr">
                      <a:solidFill>
                        <a:srgbClr val="6D9692"/>
                      </a:solidFill>
                      <a:prstDash val="solid"/>
                      <a:round/>
                      <a:headEnd type="none" w="med" len="med"/>
                      <a:tailEnd type="none" w="med" len="med"/>
                    </a:lnL>
                    <a:lnR>
                      <a:noFill/>
                    </a:lnR>
                    <a:lnT>
                      <a:noFill/>
                    </a:lnT>
                    <a:lnB>
                      <a:noFill/>
                    </a:lnB>
                  </a:tcPr>
                </a:tc>
                <a:tc>
                  <a:txBody>
                    <a:bodyPr/>
                    <a:lstStyle/>
                    <a:p>
                      <a:pPr algn="ctr">
                        <a:tabLst>
                          <a:tab pos="180340" algn="dec"/>
                        </a:tabLst>
                      </a:pPr>
                      <a:r>
                        <a:rPr lang="en-GB" sz="900" spc="-10">
                          <a:effectLst/>
                          <a:latin typeface="FrankfurtGothic"/>
                          <a:ea typeface="Times New Roman" panose="02020603050405020304" pitchFamily="18" charset="0"/>
                          <a:cs typeface="Times New Roman" panose="02020603050405020304" pitchFamily="18" charset="0"/>
                        </a:rPr>
                        <a:t>2.1</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a:noFill/>
                    </a:lnR>
                    <a:lnT>
                      <a:noFill/>
                    </a:lnT>
                    <a:lnB>
                      <a:noFill/>
                    </a:lnB>
                  </a:tcPr>
                </a:tc>
                <a:tc>
                  <a:txBody>
                    <a:bodyPr/>
                    <a:lstStyle/>
                    <a:p>
                      <a:pPr algn="ctr">
                        <a:tabLst>
                          <a:tab pos="180340" algn="dec"/>
                        </a:tabLst>
                      </a:pPr>
                      <a:r>
                        <a:rPr lang="en-GB" sz="900" spc="-10">
                          <a:effectLst/>
                          <a:latin typeface="FrankfurtGothic"/>
                          <a:ea typeface="Times New Roman" panose="02020603050405020304" pitchFamily="18" charset="0"/>
                          <a:cs typeface="Times New Roman" panose="02020603050405020304" pitchFamily="18" charset="0"/>
                        </a:rPr>
                        <a:t>1.4</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w="12700" cap="flat" cmpd="sng" algn="ctr">
                      <a:solidFill>
                        <a:srgbClr val="6D9692"/>
                      </a:solidFill>
                      <a:prstDash val="solid"/>
                      <a:round/>
                      <a:headEnd type="none" w="med" len="med"/>
                      <a:tailEnd type="none" w="med" len="med"/>
                    </a:lnR>
                    <a:lnT>
                      <a:noFill/>
                    </a:lnT>
                    <a:lnB>
                      <a:noFill/>
                    </a:lnB>
                  </a:tcPr>
                </a:tc>
                <a:tc>
                  <a:txBody>
                    <a:bodyPr/>
                    <a:lstStyle/>
                    <a:p>
                      <a:pPr algn="ctr">
                        <a:tabLst>
                          <a:tab pos="180340" algn="dec"/>
                        </a:tabLst>
                      </a:pPr>
                      <a:r>
                        <a:rPr lang="en-GB" sz="900" spc="-10">
                          <a:effectLst/>
                          <a:latin typeface="FrankfurtGothic"/>
                          <a:ea typeface="Times New Roman" panose="02020603050405020304" pitchFamily="18" charset="0"/>
                          <a:cs typeface="Times New Roman" panose="02020603050405020304" pitchFamily="18" charset="0"/>
                        </a:rPr>
                        <a:t>2.5</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w="12700" cap="flat" cmpd="sng" algn="ctr">
                      <a:solidFill>
                        <a:srgbClr val="6D9692"/>
                      </a:solidFill>
                      <a:prstDash val="solid"/>
                      <a:round/>
                      <a:headEnd type="none" w="med" len="med"/>
                      <a:tailEnd type="none" w="med" len="med"/>
                    </a:lnL>
                    <a:lnR>
                      <a:noFill/>
                    </a:lnR>
                    <a:lnT>
                      <a:noFill/>
                    </a:lnT>
                    <a:lnB>
                      <a:noFill/>
                    </a:lnB>
                  </a:tcPr>
                </a:tc>
                <a:tc>
                  <a:txBody>
                    <a:bodyPr/>
                    <a:lstStyle/>
                    <a:p>
                      <a:pPr algn="ctr">
                        <a:tabLst>
                          <a:tab pos="180340" algn="dec"/>
                        </a:tabLst>
                      </a:pPr>
                      <a:r>
                        <a:rPr lang="en-GB" sz="900" spc="-10">
                          <a:effectLst/>
                          <a:latin typeface="FrankfurtGothic"/>
                          <a:ea typeface="Times New Roman" panose="02020603050405020304" pitchFamily="18" charset="0"/>
                          <a:cs typeface="Times New Roman" panose="02020603050405020304" pitchFamily="18" charset="0"/>
                        </a:rPr>
                        <a:t>1.8</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a:noFill/>
                    </a:lnR>
                    <a:lnT>
                      <a:noFill/>
                    </a:lnT>
                    <a:lnB>
                      <a:noFill/>
                    </a:lnB>
                  </a:tcPr>
                </a:tc>
                <a:tc>
                  <a:txBody>
                    <a:bodyPr/>
                    <a:lstStyle/>
                    <a:p>
                      <a:pPr algn="ctr">
                        <a:tabLst>
                          <a:tab pos="180340" algn="dec"/>
                        </a:tabLst>
                      </a:pPr>
                      <a:r>
                        <a:rPr lang="en-GB" sz="900" spc="-10">
                          <a:effectLst/>
                          <a:latin typeface="FrankfurtGothic"/>
                          <a:ea typeface="Times New Roman" panose="02020603050405020304" pitchFamily="18" charset="0"/>
                          <a:cs typeface="Times New Roman" panose="02020603050405020304" pitchFamily="18" charset="0"/>
                        </a:rPr>
                        <a:t>0.8</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w="12700" cap="flat" cmpd="sng" algn="ctr">
                      <a:solidFill>
                        <a:srgbClr val="6D9692"/>
                      </a:solidFill>
                      <a:prstDash val="solid"/>
                      <a:round/>
                      <a:headEnd type="none" w="med" len="med"/>
                      <a:tailEnd type="none" w="med" len="med"/>
                    </a:lnR>
                    <a:lnT>
                      <a:noFill/>
                    </a:lnT>
                    <a:lnB>
                      <a:noFill/>
                    </a:lnB>
                  </a:tcPr>
                </a:tc>
                <a:tc>
                  <a:txBody>
                    <a:bodyPr/>
                    <a:lstStyle/>
                    <a:p>
                      <a:pPr algn="ctr">
                        <a:tabLst>
                          <a:tab pos="180340" algn="dec"/>
                        </a:tabLst>
                      </a:pPr>
                      <a:r>
                        <a:rPr lang="en-GB" sz="900" spc="-10">
                          <a:effectLst/>
                          <a:latin typeface="FrankfurtGothic"/>
                          <a:ea typeface="Times New Roman" panose="02020603050405020304" pitchFamily="18" charset="0"/>
                          <a:cs typeface="Times New Roman" panose="02020603050405020304" pitchFamily="18" charset="0"/>
                        </a:rPr>
                        <a:t>2.3</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w="12700" cap="flat" cmpd="sng" algn="ctr">
                      <a:solidFill>
                        <a:srgbClr val="6D9692"/>
                      </a:solidFill>
                      <a:prstDash val="solid"/>
                      <a:round/>
                      <a:headEnd type="none" w="med" len="med"/>
                      <a:tailEnd type="none" w="med" len="med"/>
                    </a:lnL>
                    <a:lnR>
                      <a:noFill/>
                    </a:lnR>
                    <a:lnT>
                      <a:noFill/>
                    </a:lnT>
                    <a:lnB>
                      <a:noFill/>
                    </a:lnB>
                  </a:tcPr>
                </a:tc>
                <a:tc>
                  <a:txBody>
                    <a:bodyPr/>
                    <a:lstStyle/>
                    <a:p>
                      <a:pPr algn="ctr">
                        <a:tabLst>
                          <a:tab pos="180340" algn="dec"/>
                        </a:tabLst>
                      </a:pPr>
                      <a:r>
                        <a:rPr lang="en-GB" sz="900" spc="-10">
                          <a:effectLst/>
                          <a:latin typeface="FrankfurtGothic"/>
                          <a:ea typeface="Times New Roman" panose="02020603050405020304" pitchFamily="18" charset="0"/>
                          <a:cs typeface="Times New Roman" panose="02020603050405020304" pitchFamily="18" charset="0"/>
                        </a:rPr>
                        <a:t>1.9</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a:noFill/>
                    </a:lnR>
                    <a:lnT>
                      <a:noFill/>
                    </a:lnT>
                    <a:lnB>
                      <a:noFill/>
                    </a:lnB>
                  </a:tcPr>
                </a:tc>
                <a:tc>
                  <a:txBody>
                    <a:bodyPr/>
                    <a:lstStyle/>
                    <a:p>
                      <a:pPr algn="ctr">
                        <a:tabLst>
                          <a:tab pos="180340" algn="dec"/>
                        </a:tabLst>
                      </a:pPr>
                      <a:r>
                        <a:rPr lang="en-GB" sz="900" spc="-10">
                          <a:effectLst/>
                          <a:latin typeface="FrankfurtGothic"/>
                          <a:ea typeface="Times New Roman" panose="02020603050405020304" pitchFamily="18" charset="0"/>
                          <a:cs typeface="Times New Roman" panose="02020603050405020304" pitchFamily="18" charset="0"/>
                        </a:rPr>
                        <a:t>0.6</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a:noFill/>
                    </a:lnR>
                    <a:lnT>
                      <a:noFill/>
                    </a:lnT>
                    <a:lnB>
                      <a:noFill/>
                    </a:lnB>
                  </a:tcPr>
                </a:tc>
                <a:extLst>
                  <a:ext uri="{0D108BD9-81ED-4DB2-BD59-A6C34878D82A}">
                    <a16:rowId xmlns:a16="http://schemas.microsoft.com/office/drawing/2014/main" val="2280055391"/>
                  </a:ext>
                </a:extLst>
              </a:tr>
              <a:tr h="186765">
                <a:tc>
                  <a:txBody>
                    <a:bodyPr/>
                    <a:lstStyle/>
                    <a:p>
                      <a:r>
                        <a:rPr lang="en-GB" sz="900" b="1" spc="-10">
                          <a:effectLst/>
                          <a:latin typeface="FrankfurtGothic"/>
                          <a:ea typeface="Times New Roman" panose="02020603050405020304" pitchFamily="18" charset="0"/>
                          <a:cs typeface="Times New Roman" panose="02020603050405020304" pitchFamily="18" charset="0"/>
                        </a:rPr>
                        <a:t>Denmark</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w="12700" cap="flat" cmpd="sng" algn="ctr">
                      <a:solidFill>
                        <a:srgbClr val="6D9692"/>
                      </a:solidFill>
                      <a:prstDash val="solid"/>
                      <a:round/>
                      <a:headEnd type="none" w="med" len="med"/>
                      <a:tailEnd type="none" w="med" len="med"/>
                    </a:lnR>
                    <a:lnT>
                      <a:noFill/>
                    </a:lnT>
                    <a:lnB>
                      <a:noFill/>
                    </a:lnB>
                  </a:tcPr>
                </a:tc>
                <a:tc>
                  <a:txBody>
                    <a:bodyPr/>
                    <a:lstStyle/>
                    <a:p>
                      <a:pPr algn="ctr">
                        <a:tabLst>
                          <a:tab pos="180340" algn="dec"/>
                        </a:tabLst>
                      </a:pPr>
                      <a:r>
                        <a:rPr lang="en-GB" sz="900" b="1" spc="-10">
                          <a:effectLst/>
                          <a:latin typeface="FrankfurtGothic"/>
                          <a:ea typeface="Times New Roman" panose="02020603050405020304" pitchFamily="18" charset="0"/>
                          <a:cs typeface="Times New Roman" panose="02020603050405020304" pitchFamily="18" charset="0"/>
                        </a:rPr>
                        <a:t>2.1</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w="12700" cap="flat" cmpd="sng" algn="ctr">
                      <a:solidFill>
                        <a:srgbClr val="6D9692"/>
                      </a:solidFill>
                      <a:prstDash val="solid"/>
                      <a:round/>
                      <a:headEnd type="none" w="med" len="med"/>
                      <a:tailEnd type="none" w="med" len="med"/>
                    </a:lnL>
                    <a:lnR>
                      <a:noFill/>
                    </a:lnR>
                    <a:lnT>
                      <a:noFill/>
                    </a:lnT>
                    <a:lnB>
                      <a:noFill/>
                    </a:lnB>
                  </a:tcPr>
                </a:tc>
                <a:tc>
                  <a:txBody>
                    <a:bodyPr/>
                    <a:lstStyle/>
                    <a:p>
                      <a:pPr algn="ctr">
                        <a:tabLst>
                          <a:tab pos="180340" algn="dec"/>
                        </a:tabLst>
                      </a:pPr>
                      <a:r>
                        <a:rPr lang="en-GB" sz="900" b="1" spc="-10">
                          <a:effectLst/>
                          <a:latin typeface="FrankfurtGothic"/>
                          <a:ea typeface="Times New Roman" panose="02020603050405020304" pitchFamily="18" charset="0"/>
                          <a:cs typeface="Times New Roman" panose="02020603050405020304" pitchFamily="18" charset="0"/>
                        </a:rPr>
                        <a:t>2.2</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a:noFill/>
                    </a:lnR>
                    <a:lnT>
                      <a:noFill/>
                    </a:lnT>
                    <a:lnB>
                      <a:noFill/>
                    </a:lnB>
                  </a:tcPr>
                </a:tc>
                <a:tc>
                  <a:txBody>
                    <a:bodyPr/>
                    <a:lstStyle/>
                    <a:p>
                      <a:pPr algn="ctr">
                        <a:tabLst>
                          <a:tab pos="180340" algn="dec"/>
                        </a:tabLst>
                      </a:pPr>
                      <a:r>
                        <a:rPr lang="en-GB" sz="900" b="1" spc="-10">
                          <a:effectLst/>
                          <a:latin typeface="FrankfurtGothic"/>
                          <a:ea typeface="Times New Roman" panose="02020603050405020304" pitchFamily="18" charset="0"/>
                          <a:cs typeface="Times New Roman" panose="02020603050405020304" pitchFamily="18" charset="0"/>
                        </a:rPr>
                        <a:t>1.2</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w="12700" cap="flat" cmpd="sng" algn="ctr">
                      <a:solidFill>
                        <a:srgbClr val="6D9692"/>
                      </a:solidFill>
                      <a:prstDash val="solid"/>
                      <a:round/>
                      <a:headEnd type="none" w="med" len="med"/>
                      <a:tailEnd type="none" w="med" len="med"/>
                    </a:lnR>
                    <a:lnT>
                      <a:noFill/>
                    </a:lnT>
                    <a:lnB>
                      <a:noFill/>
                    </a:lnB>
                  </a:tcPr>
                </a:tc>
                <a:tc>
                  <a:txBody>
                    <a:bodyPr/>
                    <a:lstStyle/>
                    <a:p>
                      <a:pPr algn="ctr">
                        <a:tabLst>
                          <a:tab pos="180340" algn="dec"/>
                        </a:tabLst>
                      </a:pPr>
                      <a:r>
                        <a:rPr lang="en-GB" sz="900" b="1" spc="-10">
                          <a:effectLst/>
                          <a:latin typeface="FrankfurtGothic"/>
                          <a:ea typeface="Times New Roman" panose="02020603050405020304" pitchFamily="18" charset="0"/>
                          <a:cs typeface="Times New Roman" panose="02020603050405020304" pitchFamily="18" charset="0"/>
                        </a:rPr>
                        <a:t>1.9</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w="12700" cap="flat" cmpd="sng" algn="ctr">
                      <a:solidFill>
                        <a:srgbClr val="6D9692"/>
                      </a:solidFill>
                      <a:prstDash val="solid"/>
                      <a:round/>
                      <a:headEnd type="none" w="med" len="med"/>
                      <a:tailEnd type="none" w="med" len="med"/>
                    </a:lnL>
                    <a:lnR>
                      <a:noFill/>
                    </a:lnR>
                    <a:lnT>
                      <a:noFill/>
                    </a:lnT>
                    <a:lnB>
                      <a:noFill/>
                    </a:lnB>
                  </a:tcPr>
                </a:tc>
                <a:tc>
                  <a:txBody>
                    <a:bodyPr/>
                    <a:lstStyle/>
                    <a:p>
                      <a:pPr algn="ctr">
                        <a:tabLst>
                          <a:tab pos="180340" algn="dec"/>
                        </a:tabLst>
                      </a:pPr>
                      <a:r>
                        <a:rPr lang="en-GB" sz="900" b="1" spc="-10">
                          <a:effectLst/>
                          <a:latin typeface="FrankfurtGothic"/>
                          <a:ea typeface="Times New Roman" panose="02020603050405020304" pitchFamily="18" charset="0"/>
                          <a:cs typeface="Times New Roman" panose="02020603050405020304" pitchFamily="18" charset="0"/>
                        </a:rPr>
                        <a:t>1.9</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a:noFill/>
                    </a:lnR>
                    <a:lnT>
                      <a:noFill/>
                    </a:lnT>
                    <a:lnB>
                      <a:noFill/>
                    </a:lnB>
                  </a:tcPr>
                </a:tc>
                <a:tc>
                  <a:txBody>
                    <a:bodyPr/>
                    <a:lstStyle/>
                    <a:p>
                      <a:pPr algn="ctr">
                        <a:tabLst>
                          <a:tab pos="180340" algn="dec"/>
                        </a:tabLst>
                      </a:pPr>
                      <a:r>
                        <a:rPr lang="en-GB" sz="900" b="1" spc="-10">
                          <a:effectLst/>
                          <a:latin typeface="FrankfurtGothic"/>
                          <a:ea typeface="Times New Roman" panose="02020603050405020304" pitchFamily="18" charset="0"/>
                          <a:cs typeface="Times New Roman" panose="02020603050405020304" pitchFamily="18" charset="0"/>
                        </a:rPr>
                        <a:t>0.7</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w="12700" cap="flat" cmpd="sng" algn="ctr">
                      <a:solidFill>
                        <a:srgbClr val="6D9692"/>
                      </a:solidFill>
                      <a:prstDash val="solid"/>
                      <a:round/>
                      <a:headEnd type="none" w="med" len="med"/>
                      <a:tailEnd type="none" w="med" len="med"/>
                    </a:lnR>
                    <a:lnT>
                      <a:noFill/>
                    </a:lnT>
                    <a:lnB>
                      <a:noFill/>
                    </a:lnB>
                  </a:tcPr>
                </a:tc>
                <a:tc>
                  <a:txBody>
                    <a:bodyPr/>
                    <a:lstStyle/>
                    <a:p>
                      <a:pPr algn="ctr">
                        <a:tabLst>
                          <a:tab pos="180340" algn="dec"/>
                        </a:tabLst>
                      </a:pPr>
                      <a:r>
                        <a:rPr lang="en-GB" sz="900" b="1" spc="-10">
                          <a:effectLst/>
                          <a:latin typeface="FrankfurtGothic"/>
                          <a:ea typeface="Times New Roman" panose="02020603050405020304" pitchFamily="18" charset="0"/>
                          <a:cs typeface="Times New Roman" panose="02020603050405020304" pitchFamily="18" charset="0"/>
                        </a:rPr>
                        <a:t>1.9</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w="12700" cap="flat" cmpd="sng" algn="ctr">
                      <a:solidFill>
                        <a:srgbClr val="6D9692"/>
                      </a:solidFill>
                      <a:prstDash val="solid"/>
                      <a:round/>
                      <a:headEnd type="none" w="med" len="med"/>
                      <a:tailEnd type="none" w="med" len="med"/>
                    </a:lnL>
                    <a:lnR>
                      <a:noFill/>
                    </a:lnR>
                    <a:lnT>
                      <a:noFill/>
                    </a:lnT>
                    <a:lnB>
                      <a:noFill/>
                    </a:lnB>
                  </a:tcPr>
                </a:tc>
                <a:tc>
                  <a:txBody>
                    <a:bodyPr/>
                    <a:lstStyle/>
                    <a:p>
                      <a:pPr algn="ctr">
                        <a:tabLst>
                          <a:tab pos="180340" algn="dec"/>
                        </a:tabLst>
                      </a:pPr>
                      <a:r>
                        <a:rPr lang="en-GB" sz="900" b="1" spc="-10">
                          <a:effectLst/>
                          <a:latin typeface="FrankfurtGothic"/>
                          <a:ea typeface="Times New Roman" panose="02020603050405020304" pitchFamily="18" charset="0"/>
                          <a:cs typeface="Times New Roman" panose="02020603050405020304" pitchFamily="18" charset="0"/>
                        </a:rPr>
                        <a:t>2.0</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a:noFill/>
                    </a:lnR>
                    <a:lnT>
                      <a:noFill/>
                    </a:lnT>
                    <a:lnB>
                      <a:noFill/>
                    </a:lnB>
                  </a:tcPr>
                </a:tc>
                <a:tc>
                  <a:txBody>
                    <a:bodyPr/>
                    <a:lstStyle/>
                    <a:p>
                      <a:pPr algn="ctr">
                        <a:tabLst>
                          <a:tab pos="180340" algn="dec"/>
                        </a:tabLst>
                      </a:pPr>
                      <a:r>
                        <a:rPr lang="en-GB" sz="900" b="1" spc="-10">
                          <a:effectLst/>
                          <a:latin typeface="FrankfurtGothic"/>
                          <a:ea typeface="Times New Roman" panose="02020603050405020304" pitchFamily="18" charset="0"/>
                          <a:cs typeface="Times New Roman" panose="02020603050405020304" pitchFamily="18" charset="0"/>
                        </a:rPr>
                        <a:t>0.4</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a:noFill/>
                    </a:lnR>
                    <a:lnT>
                      <a:noFill/>
                    </a:lnT>
                    <a:lnB>
                      <a:noFill/>
                    </a:lnB>
                  </a:tcPr>
                </a:tc>
                <a:extLst>
                  <a:ext uri="{0D108BD9-81ED-4DB2-BD59-A6C34878D82A}">
                    <a16:rowId xmlns:a16="http://schemas.microsoft.com/office/drawing/2014/main" val="2734172213"/>
                  </a:ext>
                </a:extLst>
              </a:tr>
              <a:tr h="186765">
                <a:tc>
                  <a:txBody>
                    <a:bodyPr/>
                    <a:lstStyle/>
                    <a:p>
                      <a:r>
                        <a:rPr lang="en-GB" sz="900" spc="-10">
                          <a:effectLst/>
                          <a:latin typeface="FrankfurtGothic"/>
                          <a:ea typeface="Times New Roman" panose="02020603050405020304" pitchFamily="18" charset="0"/>
                          <a:cs typeface="Times New Roman" panose="02020603050405020304" pitchFamily="18" charset="0"/>
                        </a:rPr>
                        <a:t>Finland</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w="12700" cap="flat" cmpd="sng" algn="ctr">
                      <a:solidFill>
                        <a:srgbClr val="6D9692"/>
                      </a:solidFill>
                      <a:prstDash val="solid"/>
                      <a:round/>
                      <a:headEnd type="none" w="med" len="med"/>
                      <a:tailEnd type="none" w="med" len="med"/>
                    </a:lnR>
                    <a:lnT>
                      <a:noFill/>
                    </a:lnT>
                    <a:lnB>
                      <a:noFill/>
                    </a:lnB>
                  </a:tcPr>
                </a:tc>
                <a:tc>
                  <a:txBody>
                    <a:bodyPr/>
                    <a:lstStyle/>
                    <a:p>
                      <a:pPr algn="ctr">
                        <a:tabLst>
                          <a:tab pos="180340" algn="dec"/>
                        </a:tabLst>
                      </a:pPr>
                      <a:r>
                        <a:rPr lang="en-GB" sz="900" spc="-10">
                          <a:effectLst/>
                          <a:latin typeface="FrankfurtGothic"/>
                          <a:ea typeface="Times New Roman" panose="02020603050405020304" pitchFamily="18" charset="0"/>
                          <a:cs typeface="Times New Roman" panose="02020603050405020304" pitchFamily="18" charset="0"/>
                        </a:rPr>
                        <a:t>3.5</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w="12700" cap="flat" cmpd="sng" algn="ctr">
                      <a:solidFill>
                        <a:srgbClr val="6D9692"/>
                      </a:solidFill>
                      <a:prstDash val="solid"/>
                      <a:round/>
                      <a:headEnd type="none" w="med" len="med"/>
                      <a:tailEnd type="none" w="med" len="med"/>
                    </a:lnL>
                    <a:lnR>
                      <a:noFill/>
                    </a:lnR>
                    <a:lnT>
                      <a:noFill/>
                    </a:lnT>
                    <a:lnB>
                      <a:noFill/>
                    </a:lnB>
                  </a:tcPr>
                </a:tc>
                <a:tc>
                  <a:txBody>
                    <a:bodyPr/>
                    <a:lstStyle/>
                    <a:p>
                      <a:pPr algn="ctr">
                        <a:tabLst>
                          <a:tab pos="180340" algn="dec"/>
                        </a:tabLst>
                      </a:pPr>
                      <a:r>
                        <a:rPr lang="en-GB" sz="900" spc="-10">
                          <a:effectLst/>
                          <a:latin typeface="FrankfurtGothic"/>
                          <a:ea typeface="Times New Roman" panose="02020603050405020304" pitchFamily="18" charset="0"/>
                          <a:cs typeface="Times New Roman" panose="02020603050405020304" pitchFamily="18" charset="0"/>
                        </a:rPr>
                        <a:t>2.4</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a:noFill/>
                    </a:lnR>
                    <a:lnT>
                      <a:noFill/>
                    </a:lnT>
                    <a:lnB>
                      <a:noFill/>
                    </a:lnB>
                  </a:tcPr>
                </a:tc>
                <a:tc>
                  <a:txBody>
                    <a:bodyPr/>
                    <a:lstStyle/>
                    <a:p>
                      <a:pPr algn="ctr">
                        <a:tabLst>
                          <a:tab pos="180340" algn="dec"/>
                        </a:tabLst>
                      </a:pPr>
                      <a:r>
                        <a:rPr lang="en-GB" sz="900" spc="-10">
                          <a:effectLst/>
                          <a:latin typeface="FrankfurtGothic"/>
                          <a:ea typeface="Times New Roman" panose="02020603050405020304" pitchFamily="18" charset="0"/>
                          <a:cs typeface="Times New Roman" panose="02020603050405020304" pitchFamily="18" charset="0"/>
                        </a:rPr>
                        <a:t>1.0</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w="12700" cap="flat" cmpd="sng" algn="ctr">
                      <a:solidFill>
                        <a:srgbClr val="6D9692"/>
                      </a:solidFill>
                      <a:prstDash val="solid"/>
                      <a:round/>
                      <a:headEnd type="none" w="med" len="med"/>
                      <a:tailEnd type="none" w="med" len="med"/>
                    </a:lnR>
                    <a:lnT>
                      <a:noFill/>
                    </a:lnT>
                    <a:lnB>
                      <a:noFill/>
                    </a:lnB>
                  </a:tcPr>
                </a:tc>
                <a:tc>
                  <a:txBody>
                    <a:bodyPr/>
                    <a:lstStyle/>
                    <a:p>
                      <a:pPr algn="ctr">
                        <a:tabLst>
                          <a:tab pos="180340" algn="dec"/>
                        </a:tabLst>
                      </a:pPr>
                      <a:r>
                        <a:rPr lang="en-GB" sz="900" spc="-10">
                          <a:effectLst/>
                          <a:latin typeface="FrankfurtGothic"/>
                          <a:ea typeface="Times New Roman" panose="02020603050405020304" pitchFamily="18" charset="0"/>
                          <a:cs typeface="Times New Roman" panose="02020603050405020304" pitchFamily="18" charset="0"/>
                        </a:rPr>
                        <a:t>3.1</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w="12700" cap="flat" cmpd="sng" algn="ctr">
                      <a:solidFill>
                        <a:srgbClr val="6D9692"/>
                      </a:solidFill>
                      <a:prstDash val="solid"/>
                      <a:round/>
                      <a:headEnd type="none" w="med" len="med"/>
                      <a:tailEnd type="none" w="med" len="med"/>
                    </a:lnL>
                    <a:lnR>
                      <a:noFill/>
                    </a:lnR>
                    <a:lnT>
                      <a:noFill/>
                    </a:lnT>
                    <a:lnB>
                      <a:noFill/>
                    </a:lnB>
                  </a:tcPr>
                </a:tc>
                <a:tc>
                  <a:txBody>
                    <a:bodyPr/>
                    <a:lstStyle/>
                    <a:p>
                      <a:pPr algn="ctr">
                        <a:tabLst>
                          <a:tab pos="180340" algn="dec"/>
                        </a:tabLst>
                      </a:pPr>
                      <a:r>
                        <a:rPr lang="en-GB" sz="900" spc="-10">
                          <a:effectLst/>
                          <a:latin typeface="FrankfurtGothic"/>
                          <a:ea typeface="Times New Roman" panose="02020603050405020304" pitchFamily="18" charset="0"/>
                          <a:cs typeface="Times New Roman" panose="02020603050405020304" pitchFamily="18" charset="0"/>
                        </a:rPr>
                        <a:t>2.1</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a:noFill/>
                    </a:lnR>
                    <a:lnT>
                      <a:noFill/>
                    </a:lnT>
                    <a:lnB>
                      <a:noFill/>
                    </a:lnB>
                  </a:tcPr>
                </a:tc>
                <a:tc>
                  <a:txBody>
                    <a:bodyPr/>
                    <a:lstStyle/>
                    <a:p>
                      <a:pPr algn="ctr">
                        <a:tabLst>
                          <a:tab pos="180340" algn="dec"/>
                        </a:tabLst>
                      </a:pPr>
                      <a:r>
                        <a:rPr lang="en-GB" sz="900" spc="-10">
                          <a:effectLst/>
                          <a:latin typeface="FrankfurtGothic"/>
                          <a:ea typeface="Times New Roman" panose="02020603050405020304" pitchFamily="18" charset="0"/>
                          <a:cs typeface="Times New Roman" panose="02020603050405020304" pitchFamily="18" charset="0"/>
                        </a:rPr>
                        <a:t>0.6</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w="12700" cap="flat" cmpd="sng" algn="ctr">
                      <a:solidFill>
                        <a:srgbClr val="6D9692"/>
                      </a:solidFill>
                      <a:prstDash val="solid"/>
                      <a:round/>
                      <a:headEnd type="none" w="med" len="med"/>
                      <a:tailEnd type="none" w="med" len="med"/>
                    </a:lnR>
                    <a:lnT>
                      <a:noFill/>
                    </a:lnT>
                    <a:lnB>
                      <a:noFill/>
                    </a:lnB>
                  </a:tcPr>
                </a:tc>
                <a:tc>
                  <a:txBody>
                    <a:bodyPr/>
                    <a:lstStyle/>
                    <a:p>
                      <a:pPr algn="ctr">
                        <a:tabLst>
                          <a:tab pos="180340" algn="dec"/>
                        </a:tabLst>
                      </a:pPr>
                      <a:r>
                        <a:rPr lang="en-GB" sz="900" spc="-10">
                          <a:effectLst/>
                          <a:latin typeface="FrankfurtGothic"/>
                          <a:ea typeface="Times New Roman" panose="02020603050405020304" pitchFamily="18" charset="0"/>
                          <a:cs typeface="Times New Roman" panose="02020603050405020304" pitchFamily="18" charset="0"/>
                        </a:rPr>
                        <a:t>2.9</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w="12700" cap="flat" cmpd="sng" algn="ctr">
                      <a:solidFill>
                        <a:srgbClr val="6D9692"/>
                      </a:solidFill>
                      <a:prstDash val="solid"/>
                      <a:round/>
                      <a:headEnd type="none" w="med" len="med"/>
                      <a:tailEnd type="none" w="med" len="med"/>
                    </a:lnL>
                    <a:lnR>
                      <a:noFill/>
                    </a:lnR>
                    <a:lnT>
                      <a:noFill/>
                    </a:lnT>
                    <a:lnB>
                      <a:noFill/>
                    </a:lnB>
                  </a:tcPr>
                </a:tc>
                <a:tc>
                  <a:txBody>
                    <a:bodyPr/>
                    <a:lstStyle/>
                    <a:p>
                      <a:pPr algn="ctr">
                        <a:tabLst>
                          <a:tab pos="180340" algn="dec"/>
                        </a:tabLst>
                      </a:pPr>
                      <a:r>
                        <a:rPr lang="en-GB" sz="900" spc="-10">
                          <a:effectLst/>
                          <a:latin typeface="FrankfurtGothic"/>
                          <a:ea typeface="Times New Roman" panose="02020603050405020304" pitchFamily="18" charset="0"/>
                          <a:cs typeface="Times New Roman" panose="02020603050405020304" pitchFamily="18" charset="0"/>
                        </a:rPr>
                        <a:t>2.8</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a:noFill/>
                    </a:lnR>
                    <a:lnT>
                      <a:noFill/>
                    </a:lnT>
                    <a:lnB>
                      <a:noFill/>
                    </a:lnB>
                  </a:tcPr>
                </a:tc>
                <a:tc>
                  <a:txBody>
                    <a:bodyPr/>
                    <a:lstStyle/>
                    <a:p>
                      <a:pPr algn="ctr">
                        <a:tabLst>
                          <a:tab pos="180340" algn="dec"/>
                        </a:tabLst>
                      </a:pPr>
                      <a:r>
                        <a:rPr lang="en-GB" sz="900" spc="-10">
                          <a:effectLst/>
                          <a:latin typeface="FrankfurtGothic"/>
                          <a:ea typeface="Times New Roman" panose="02020603050405020304" pitchFamily="18" charset="0"/>
                          <a:cs typeface="Times New Roman" panose="02020603050405020304" pitchFamily="18" charset="0"/>
                        </a:rPr>
                        <a:t>0.1</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a:noFill/>
                    </a:lnR>
                    <a:lnT>
                      <a:noFill/>
                    </a:lnT>
                    <a:lnB>
                      <a:noFill/>
                    </a:lnB>
                  </a:tcPr>
                </a:tc>
                <a:extLst>
                  <a:ext uri="{0D108BD9-81ED-4DB2-BD59-A6C34878D82A}">
                    <a16:rowId xmlns:a16="http://schemas.microsoft.com/office/drawing/2014/main" val="1171539600"/>
                  </a:ext>
                </a:extLst>
              </a:tr>
              <a:tr h="186765">
                <a:tc>
                  <a:txBody>
                    <a:bodyPr/>
                    <a:lstStyle/>
                    <a:p>
                      <a:r>
                        <a:rPr lang="en-GB" sz="900" spc="-10">
                          <a:effectLst/>
                          <a:latin typeface="FrankfurtGothic"/>
                          <a:ea typeface="Times New Roman" panose="02020603050405020304" pitchFamily="18" charset="0"/>
                          <a:cs typeface="Times New Roman" panose="02020603050405020304" pitchFamily="18" charset="0"/>
                        </a:rPr>
                        <a:t>Norway</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w="12700" cap="flat" cmpd="sng" algn="ctr">
                      <a:solidFill>
                        <a:srgbClr val="6D9692"/>
                      </a:solidFill>
                      <a:prstDash val="solid"/>
                      <a:round/>
                      <a:headEnd type="none" w="med" len="med"/>
                      <a:tailEnd type="none" w="med" len="med"/>
                    </a:lnR>
                    <a:lnT>
                      <a:noFill/>
                    </a:lnT>
                    <a:lnB>
                      <a:noFill/>
                    </a:lnB>
                  </a:tcPr>
                </a:tc>
                <a:tc>
                  <a:txBody>
                    <a:bodyPr/>
                    <a:lstStyle/>
                    <a:p>
                      <a:pPr algn="ctr">
                        <a:tabLst>
                          <a:tab pos="180340" algn="dec"/>
                        </a:tabLst>
                      </a:pPr>
                      <a:r>
                        <a:rPr lang="en-GB" sz="900" spc="-10">
                          <a:effectLst/>
                          <a:latin typeface="FrankfurtGothic"/>
                          <a:ea typeface="Times New Roman" panose="02020603050405020304" pitchFamily="18" charset="0"/>
                          <a:cs typeface="Times New Roman" panose="02020603050405020304" pitchFamily="18" charset="0"/>
                        </a:rPr>
                        <a:t>3.6</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w="12700" cap="flat" cmpd="sng" algn="ctr">
                      <a:solidFill>
                        <a:srgbClr val="6D9692"/>
                      </a:solidFill>
                      <a:prstDash val="solid"/>
                      <a:round/>
                      <a:headEnd type="none" w="med" len="med"/>
                      <a:tailEnd type="none" w="med" len="med"/>
                    </a:lnL>
                    <a:lnR>
                      <a:noFill/>
                    </a:lnR>
                    <a:lnT>
                      <a:noFill/>
                    </a:lnT>
                    <a:lnB>
                      <a:noFill/>
                    </a:lnB>
                  </a:tcPr>
                </a:tc>
                <a:tc>
                  <a:txBody>
                    <a:bodyPr/>
                    <a:lstStyle/>
                    <a:p>
                      <a:pPr algn="ctr">
                        <a:tabLst>
                          <a:tab pos="180340" algn="dec"/>
                        </a:tabLst>
                      </a:pPr>
                      <a:r>
                        <a:rPr lang="en-GB" sz="900" spc="-10">
                          <a:effectLst/>
                          <a:latin typeface="FrankfurtGothic"/>
                          <a:ea typeface="Times New Roman" panose="02020603050405020304" pitchFamily="18" charset="0"/>
                          <a:cs typeface="Times New Roman" panose="02020603050405020304" pitchFamily="18" charset="0"/>
                        </a:rPr>
                        <a:t>3.2</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a:noFill/>
                    </a:lnR>
                    <a:lnT>
                      <a:noFill/>
                    </a:lnT>
                    <a:lnB>
                      <a:noFill/>
                    </a:lnB>
                  </a:tcPr>
                </a:tc>
                <a:tc>
                  <a:txBody>
                    <a:bodyPr/>
                    <a:lstStyle/>
                    <a:p>
                      <a:pPr algn="ctr">
                        <a:tabLst>
                          <a:tab pos="180340" algn="dec"/>
                        </a:tabLst>
                      </a:pPr>
                      <a:r>
                        <a:rPr lang="en-GB" sz="900" spc="-10">
                          <a:effectLst/>
                          <a:latin typeface="FrankfurtGothic"/>
                          <a:ea typeface="Times New Roman" panose="02020603050405020304" pitchFamily="18" charset="0"/>
                          <a:cs typeface="Times New Roman" panose="02020603050405020304" pitchFamily="18" charset="0"/>
                        </a:rPr>
                        <a:t>1.4</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w="12700" cap="flat" cmpd="sng" algn="ctr">
                      <a:solidFill>
                        <a:srgbClr val="6D9692"/>
                      </a:solidFill>
                      <a:prstDash val="solid"/>
                      <a:round/>
                      <a:headEnd type="none" w="med" len="med"/>
                      <a:tailEnd type="none" w="med" len="med"/>
                    </a:lnR>
                    <a:lnT>
                      <a:noFill/>
                    </a:lnT>
                    <a:lnB>
                      <a:noFill/>
                    </a:lnB>
                  </a:tcPr>
                </a:tc>
                <a:tc>
                  <a:txBody>
                    <a:bodyPr/>
                    <a:lstStyle/>
                    <a:p>
                      <a:pPr algn="ctr">
                        <a:tabLst>
                          <a:tab pos="180340" algn="dec"/>
                        </a:tabLst>
                      </a:pPr>
                      <a:r>
                        <a:rPr lang="en-GB" sz="900" spc="-10">
                          <a:effectLst/>
                          <a:latin typeface="FrankfurtGothic"/>
                          <a:ea typeface="Times New Roman" panose="02020603050405020304" pitchFamily="18" charset="0"/>
                          <a:cs typeface="Times New Roman" panose="02020603050405020304" pitchFamily="18" charset="0"/>
                        </a:rPr>
                        <a:t>3.2</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w="12700" cap="flat" cmpd="sng" algn="ctr">
                      <a:solidFill>
                        <a:srgbClr val="6D9692"/>
                      </a:solidFill>
                      <a:prstDash val="solid"/>
                      <a:round/>
                      <a:headEnd type="none" w="med" len="med"/>
                      <a:tailEnd type="none" w="med" len="med"/>
                    </a:lnL>
                    <a:lnR>
                      <a:noFill/>
                    </a:lnR>
                    <a:lnT>
                      <a:noFill/>
                    </a:lnT>
                    <a:lnB>
                      <a:noFill/>
                    </a:lnB>
                  </a:tcPr>
                </a:tc>
                <a:tc>
                  <a:txBody>
                    <a:bodyPr/>
                    <a:lstStyle/>
                    <a:p>
                      <a:pPr algn="ctr">
                        <a:tabLst>
                          <a:tab pos="180340" algn="dec"/>
                        </a:tabLst>
                      </a:pPr>
                      <a:r>
                        <a:rPr lang="en-GB" sz="900" spc="-10">
                          <a:effectLst/>
                          <a:latin typeface="FrankfurtGothic"/>
                          <a:ea typeface="Times New Roman" panose="02020603050405020304" pitchFamily="18" charset="0"/>
                          <a:cs typeface="Times New Roman" panose="02020603050405020304" pitchFamily="18" charset="0"/>
                        </a:rPr>
                        <a:t>2.6</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a:noFill/>
                    </a:lnR>
                    <a:lnT>
                      <a:noFill/>
                    </a:lnT>
                    <a:lnB>
                      <a:noFill/>
                    </a:lnB>
                  </a:tcPr>
                </a:tc>
                <a:tc>
                  <a:txBody>
                    <a:bodyPr/>
                    <a:lstStyle/>
                    <a:p>
                      <a:pPr algn="ctr">
                        <a:tabLst>
                          <a:tab pos="180340" algn="dec"/>
                        </a:tabLst>
                      </a:pPr>
                      <a:r>
                        <a:rPr lang="en-GB" sz="900" spc="-10">
                          <a:effectLst/>
                          <a:latin typeface="FrankfurtGothic"/>
                          <a:ea typeface="Times New Roman" panose="02020603050405020304" pitchFamily="18" charset="0"/>
                          <a:cs typeface="Times New Roman" panose="02020603050405020304" pitchFamily="18" charset="0"/>
                        </a:rPr>
                        <a:t>0.3</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w="12700" cap="flat" cmpd="sng" algn="ctr">
                      <a:solidFill>
                        <a:srgbClr val="6D9692"/>
                      </a:solidFill>
                      <a:prstDash val="solid"/>
                      <a:round/>
                      <a:headEnd type="none" w="med" len="med"/>
                      <a:tailEnd type="none" w="med" len="med"/>
                    </a:lnR>
                    <a:lnT>
                      <a:noFill/>
                    </a:lnT>
                    <a:lnB>
                      <a:noFill/>
                    </a:lnB>
                  </a:tcPr>
                </a:tc>
                <a:tc>
                  <a:txBody>
                    <a:bodyPr/>
                    <a:lstStyle/>
                    <a:p>
                      <a:pPr algn="ctr">
                        <a:tabLst>
                          <a:tab pos="180340" algn="dec"/>
                        </a:tabLst>
                      </a:pPr>
                      <a:r>
                        <a:rPr lang="en-GB" sz="900" spc="-10">
                          <a:effectLst/>
                          <a:latin typeface="FrankfurtGothic"/>
                          <a:ea typeface="Times New Roman" panose="02020603050405020304" pitchFamily="18" charset="0"/>
                          <a:cs typeface="Times New Roman" panose="02020603050405020304" pitchFamily="18" charset="0"/>
                        </a:rPr>
                        <a:t>3.2</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w="12700" cap="flat" cmpd="sng" algn="ctr">
                      <a:solidFill>
                        <a:srgbClr val="6D9692"/>
                      </a:solidFill>
                      <a:prstDash val="solid"/>
                      <a:round/>
                      <a:headEnd type="none" w="med" len="med"/>
                      <a:tailEnd type="none" w="med" len="med"/>
                    </a:lnL>
                    <a:lnR>
                      <a:noFill/>
                    </a:lnR>
                    <a:lnT>
                      <a:noFill/>
                    </a:lnT>
                    <a:lnB>
                      <a:noFill/>
                    </a:lnB>
                  </a:tcPr>
                </a:tc>
                <a:tc>
                  <a:txBody>
                    <a:bodyPr/>
                    <a:lstStyle/>
                    <a:p>
                      <a:pPr algn="ctr">
                        <a:tabLst>
                          <a:tab pos="180340" algn="dec"/>
                        </a:tabLst>
                      </a:pPr>
                      <a:r>
                        <a:rPr lang="en-GB" sz="900" spc="-10">
                          <a:effectLst/>
                          <a:latin typeface="FrankfurtGothic"/>
                          <a:ea typeface="Times New Roman" panose="02020603050405020304" pitchFamily="18" charset="0"/>
                          <a:cs typeface="Times New Roman" panose="02020603050405020304" pitchFamily="18" charset="0"/>
                        </a:rPr>
                        <a:t>2.6</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a:noFill/>
                    </a:lnR>
                    <a:lnT>
                      <a:noFill/>
                    </a:lnT>
                    <a:lnB>
                      <a:noFill/>
                    </a:lnB>
                  </a:tcPr>
                </a:tc>
                <a:tc>
                  <a:txBody>
                    <a:bodyPr/>
                    <a:lstStyle/>
                    <a:p>
                      <a:pPr algn="ctr">
                        <a:tabLst>
                          <a:tab pos="180340" algn="dec"/>
                        </a:tabLst>
                      </a:pPr>
                      <a:r>
                        <a:rPr lang="en-GB" sz="900" spc="-10">
                          <a:effectLst/>
                          <a:latin typeface="FrankfurtGothic"/>
                          <a:ea typeface="Times New Roman" panose="02020603050405020304" pitchFamily="18" charset="0"/>
                          <a:cs typeface="Times New Roman" panose="02020603050405020304" pitchFamily="18" charset="0"/>
                        </a:rPr>
                        <a:t>0.1</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a:noFill/>
                    </a:lnR>
                    <a:lnT>
                      <a:noFill/>
                    </a:lnT>
                    <a:lnB>
                      <a:noFill/>
                    </a:lnB>
                  </a:tcPr>
                </a:tc>
                <a:extLst>
                  <a:ext uri="{0D108BD9-81ED-4DB2-BD59-A6C34878D82A}">
                    <a16:rowId xmlns:a16="http://schemas.microsoft.com/office/drawing/2014/main" val="3692633921"/>
                  </a:ext>
                </a:extLst>
              </a:tr>
              <a:tr h="244696">
                <a:tc>
                  <a:txBody>
                    <a:bodyPr/>
                    <a:lstStyle/>
                    <a:p>
                      <a:r>
                        <a:rPr lang="en-GB" sz="900" spc="-10">
                          <a:effectLst/>
                          <a:latin typeface="FrankfurtGothic"/>
                          <a:ea typeface="Times New Roman" panose="02020603050405020304" pitchFamily="18" charset="0"/>
                          <a:cs typeface="Times New Roman" panose="02020603050405020304" pitchFamily="18" charset="0"/>
                        </a:rPr>
                        <a:t>Sweden</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w="12700" cap="flat" cmpd="sng" algn="ctr">
                      <a:solidFill>
                        <a:srgbClr val="6D9692"/>
                      </a:solidFill>
                      <a:prstDash val="solid"/>
                      <a:round/>
                      <a:headEnd type="none" w="med" len="med"/>
                      <a:tailEnd type="none" w="med" len="med"/>
                    </a:lnR>
                    <a:lnT>
                      <a:noFill/>
                    </a:lnT>
                    <a:lnB w="12700" cap="flat" cmpd="sng" algn="ctr">
                      <a:solidFill>
                        <a:srgbClr val="7F9C90"/>
                      </a:solidFill>
                      <a:prstDash val="solid"/>
                      <a:round/>
                      <a:headEnd type="none" w="med" len="med"/>
                      <a:tailEnd type="none" w="med" len="med"/>
                    </a:lnB>
                  </a:tcPr>
                </a:tc>
                <a:tc>
                  <a:txBody>
                    <a:bodyPr/>
                    <a:lstStyle/>
                    <a:p>
                      <a:pPr algn="ctr">
                        <a:tabLst>
                          <a:tab pos="180340" algn="dec"/>
                        </a:tabLst>
                      </a:pPr>
                      <a:r>
                        <a:rPr lang="en-GB" sz="900" spc="-10">
                          <a:effectLst/>
                          <a:latin typeface="FrankfurtGothic"/>
                          <a:ea typeface="Times New Roman" panose="02020603050405020304" pitchFamily="18" charset="0"/>
                          <a:cs typeface="Times New Roman" panose="02020603050405020304" pitchFamily="18" charset="0"/>
                        </a:rPr>
                        <a:t>2.1</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w="12700" cap="flat" cmpd="sng" algn="ctr">
                      <a:solidFill>
                        <a:srgbClr val="6D9692"/>
                      </a:solidFill>
                      <a:prstDash val="solid"/>
                      <a:round/>
                      <a:headEnd type="none" w="med" len="med"/>
                      <a:tailEnd type="none" w="med" len="med"/>
                    </a:lnL>
                    <a:lnR>
                      <a:noFill/>
                    </a:lnR>
                    <a:lnT>
                      <a:noFill/>
                    </a:lnT>
                    <a:lnB w="12700" cap="flat" cmpd="sng" algn="ctr">
                      <a:solidFill>
                        <a:srgbClr val="7F9C90"/>
                      </a:solidFill>
                      <a:prstDash val="solid"/>
                      <a:round/>
                      <a:headEnd type="none" w="med" len="med"/>
                      <a:tailEnd type="none" w="med" len="med"/>
                    </a:lnB>
                  </a:tcPr>
                </a:tc>
                <a:tc>
                  <a:txBody>
                    <a:bodyPr/>
                    <a:lstStyle/>
                    <a:p>
                      <a:pPr algn="ctr">
                        <a:tabLst>
                          <a:tab pos="180340" algn="dec"/>
                        </a:tabLst>
                      </a:pPr>
                      <a:r>
                        <a:rPr lang="en-GB" sz="900" spc="-10">
                          <a:effectLst/>
                          <a:latin typeface="FrankfurtGothic"/>
                          <a:ea typeface="Times New Roman" panose="02020603050405020304" pitchFamily="18" charset="0"/>
                          <a:cs typeface="Times New Roman" panose="02020603050405020304" pitchFamily="18" charset="0"/>
                        </a:rPr>
                        <a:t>2.3</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a:noFill/>
                    </a:lnR>
                    <a:lnT>
                      <a:noFill/>
                    </a:lnT>
                    <a:lnB w="12700" cap="flat" cmpd="sng" algn="ctr">
                      <a:solidFill>
                        <a:srgbClr val="7F9C90"/>
                      </a:solidFill>
                      <a:prstDash val="solid"/>
                      <a:round/>
                      <a:headEnd type="none" w="med" len="med"/>
                      <a:tailEnd type="none" w="med" len="med"/>
                    </a:lnB>
                  </a:tcPr>
                </a:tc>
                <a:tc>
                  <a:txBody>
                    <a:bodyPr/>
                    <a:lstStyle/>
                    <a:p>
                      <a:pPr algn="ctr">
                        <a:tabLst>
                          <a:tab pos="180340" algn="dec"/>
                        </a:tabLst>
                      </a:pPr>
                      <a:r>
                        <a:rPr lang="en-GB" sz="900" spc="-10">
                          <a:effectLst/>
                          <a:latin typeface="FrankfurtGothic"/>
                          <a:ea typeface="Times New Roman" panose="02020603050405020304" pitchFamily="18" charset="0"/>
                          <a:cs typeface="Times New Roman" panose="02020603050405020304" pitchFamily="18" charset="0"/>
                        </a:rPr>
                        <a:t>2.0</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w="12700" cap="flat" cmpd="sng" algn="ctr">
                      <a:solidFill>
                        <a:srgbClr val="6D9692"/>
                      </a:solidFill>
                      <a:prstDash val="solid"/>
                      <a:round/>
                      <a:headEnd type="none" w="med" len="med"/>
                      <a:tailEnd type="none" w="med" len="med"/>
                    </a:lnR>
                    <a:lnT>
                      <a:noFill/>
                    </a:lnT>
                    <a:lnB w="12700" cap="flat" cmpd="sng" algn="ctr">
                      <a:solidFill>
                        <a:srgbClr val="7F9C90"/>
                      </a:solidFill>
                      <a:prstDash val="solid"/>
                      <a:round/>
                      <a:headEnd type="none" w="med" len="med"/>
                      <a:tailEnd type="none" w="med" len="med"/>
                    </a:lnB>
                  </a:tcPr>
                </a:tc>
                <a:tc>
                  <a:txBody>
                    <a:bodyPr/>
                    <a:lstStyle/>
                    <a:p>
                      <a:pPr algn="ctr">
                        <a:tabLst>
                          <a:tab pos="180340" algn="dec"/>
                        </a:tabLst>
                      </a:pPr>
                      <a:r>
                        <a:rPr lang="en-GB" sz="900" spc="-10">
                          <a:effectLst/>
                          <a:latin typeface="FrankfurtGothic"/>
                          <a:ea typeface="Times New Roman" panose="02020603050405020304" pitchFamily="18" charset="0"/>
                          <a:cs typeface="Times New Roman" panose="02020603050405020304" pitchFamily="18" charset="0"/>
                        </a:rPr>
                        <a:t>1.8</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w="12700" cap="flat" cmpd="sng" algn="ctr">
                      <a:solidFill>
                        <a:srgbClr val="6D9692"/>
                      </a:solidFill>
                      <a:prstDash val="solid"/>
                      <a:round/>
                      <a:headEnd type="none" w="med" len="med"/>
                      <a:tailEnd type="none" w="med" len="med"/>
                    </a:lnL>
                    <a:lnR>
                      <a:noFill/>
                    </a:lnR>
                    <a:lnT>
                      <a:noFill/>
                    </a:lnT>
                    <a:lnB w="12700" cap="flat" cmpd="sng" algn="ctr">
                      <a:solidFill>
                        <a:srgbClr val="7F9C90"/>
                      </a:solidFill>
                      <a:prstDash val="solid"/>
                      <a:round/>
                      <a:headEnd type="none" w="med" len="med"/>
                      <a:tailEnd type="none" w="med" len="med"/>
                    </a:lnB>
                  </a:tcPr>
                </a:tc>
                <a:tc>
                  <a:txBody>
                    <a:bodyPr/>
                    <a:lstStyle/>
                    <a:p>
                      <a:pPr algn="ctr">
                        <a:tabLst>
                          <a:tab pos="180340" algn="dec"/>
                        </a:tabLst>
                      </a:pPr>
                      <a:r>
                        <a:rPr lang="en-GB" sz="900" spc="-10">
                          <a:effectLst/>
                          <a:latin typeface="FrankfurtGothic"/>
                          <a:ea typeface="Times New Roman" panose="02020603050405020304" pitchFamily="18" charset="0"/>
                          <a:cs typeface="Times New Roman" panose="02020603050405020304" pitchFamily="18" charset="0"/>
                        </a:rPr>
                        <a:t>1.9</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a:noFill/>
                    </a:lnR>
                    <a:lnT>
                      <a:noFill/>
                    </a:lnT>
                    <a:lnB w="12700" cap="flat" cmpd="sng" algn="ctr">
                      <a:solidFill>
                        <a:srgbClr val="7F9C90"/>
                      </a:solidFill>
                      <a:prstDash val="solid"/>
                      <a:round/>
                      <a:headEnd type="none" w="med" len="med"/>
                      <a:tailEnd type="none" w="med" len="med"/>
                    </a:lnB>
                  </a:tcPr>
                </a:tc>
                <a:tc>
                  <a:txBody>
                    <a:bodyPr/>
                    <a:lstStyle/>
                    <a:p>
                      <a:pPr algn="ctr">
                        <a:tabLst>
                          <a:tab pos="180340" algn="dec"/>
                        </a:tabLst>
                      </a:pPr>
                      <a:r>
                        <a:rPr lang="en-GB" sz="900" spc="-10">
                          <a:effectLst/>
                          <a:latin typeface="FrankfurtGothic"/>
                          <a:ea typeface="Times New Roman" panose="02020603050405020304" pitchFamily="18" charset="0"/>
                          <a:cs typeface="Times New Roman" panose="02020603050405020304" pitchFamily="18" charset="0"/>
                        </a:rPr>
                        <a:t>1.1</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w="12700" cap="flat" cmpd="sng" algn="ctr">
                      <a:solidFill>
                        <a:srgbClr val="6D9692"/>
                      </a:solidFill>
                      <a:prstDash val="solid"/>
                      <a:round/>
                      <a:headEnd type="none" w="med" len="med"/>
                      <a:tailEnd type="none" w="med" len="med"/>
                    </a:lnR>
                    <a:lnT>
                      <a:noFill/>
                    </a:lnT>
                    <a:lnB w="12700" cap="flat" cmpd="sng" algn="ctr">
                      <a:solidFill>
                        <a:srgbClr val="7F9C90"/>
                      </a:solidFill>
                      <a:prstDash val="solid"/>
                      <a:round/>
                      <a:headEnd type="none" w="med" len="med"/>
                      <a:tailEnd type="none" w="med" len="med"/>
                    </a:lnB>
                  </a:tcPr>
                </a:tc>
                <a:tc>
                  <a:txBody>
                    <a:bodyPr/>
                    <a:lstStyle/>
                    <a:p>
                      <a:pPr algn="ctr">
                        <a:tabLst>
                          <a:tab pos="180340" algn="dec"/>
                        </a:tabLst>
                      </a:pPr>
                      <a:r>
                        <a:rPr lang="en-GB" sz="900" spc="-10">
                          <a:effectLst/>
                          <a:latin typeface="FrankfurtGothic"/>
                          <a:ea typeface="Times New Roman" panose="02020603050405020304" pitchFamily="18" charset="0"/>
                          <a:cs typeface="Times New Roman" panose="02020603050405020304" pitchFamily="18" charset="0"/>
                        </a:rPr>
                        <a:t>1.8</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w="12700" cap="flat" cmpd="sng" algn="ctr">
                      <a:solidFill>
                        <a:srgbClr val="6D9692"/>
                      </a:solidFill>
                      <a:prstDash val="solid"/>
                      <a:round/>
                      <a:headEnd type="none" w="med" len="med"/>
                      <a:tailEnd type="none" w="med" len="med"/>
                    </a:lnL>
                    <a:lnR>
                      <a:noFill/>
                    </a:lnR>
                    <a:lnT>
                      <a:noFill/>
                    </a:lnT>
                    <a:lnB w="12700" cap="flat" cmpd="sng" algn="ctr">
                      <a:solidFill>
                        <a:srgbClr val="7F9C90"/>
                      </a:solidFill>
                      <a:prstDash val="solid"/>
                      <a:round/>
                      <a:headEnd type="none" w="med" len="med"/>
                      <a:tailEnd type="none" w="med" len="med"/>
                    </a:lnB>
                  </a:tcPr>
                </a:tc>
                <a:tc>
                  <a:txBody>
                    <a:bodyPr/>
                    <a:lstStyle/>
                    <a:p>
                      <a:pPr algn="ctr">
                        <a:tabLst>
                          <a:tab pos="180340" algn="dec"/>
                        </a:tabLst>
                      </a:pPr>
                      <a:r>
                        <a:rPr lang="en-GB" sz="900" spc="-10">
                          <a:effectLst/>
                          <a:latin typeface="FrankfurtGothic"/>
                          <a:ea typeface="Times New Roman" panose="02020603050405020304" pitchFamily="18" charset="0"/>
                          <a:cs typeface="Times New Roman" panose="02020603050405020304" pitchFamily="18" charset="0"/>
                        </a:rPr>
                        <a:t>2.3</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a:noFill/>
                    </a:lnR>
                    <a:lnT>
                      <a:noFill/>
                    </a:lnT>
                    <a:lnB w="12700" cap="flat" cmpd="sng" algn="ctr">
                      <a:solidFill>
                        <a:srgbClr val="7F9C90"/>
                      </a:solidFill>
                      <a:prstDash val="solid"/>
                      <a:round/>
                      <a:headEnd type="none" w="med" len="med"/>
                      <a:tailEnd type="none" w="med" len="med"/>
                    </a:lnB>
                  </a:tcPr>
                </a:tc>
                <a:tc>
                  <a:txBody>
                    <a:bodyPr/>
                    <a:lstStyle/>
                    <a:p>
                      <a:pPr algn="ctr">
                        <a:tabLst>
                          <a:tab pos="180340" algn="dec"/>
                        </a:tabLst>
                      </a:pPr>
                      <a:r>
                        <a:rPr lang="en-GB" sz="900" spc="-10" dirty="0">
                          <a:effectLst/>
                          <a:latin typeface="FrankfurtGothic"/>
                          <a:ea typeface="Times New Roman" panose="02020603050405020304" pitchFamily="18" charset="0"/>
                          <a:cs typeface="Times New Roman" panose="02020603050405020304" pitchFamily="18" charset="0"/>
                        </a:rPr>
                        <a:t>0.9</a:t>
                      </a:r>
                      <a:endParaRPr lang="da-DK" sz="900" spc="-10" dirty="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a:noFill/>
                    </a:lnR>
                    <a:lnT>
                      <a:noFill/>
                    </a:lnT>
                    <a:lnB w="12700" cap="flat" cmpd="sng" algn="ctr">
                      <a:solidFill>
                        <a:srgbClr val="7F9C90"/>
                      </a:solidFill>
                      <a:prstDash val="solid"/>
                      <a:round/>
                      <a:headEnd type="none" w="med" len="med"/>
                      <a:tailEnd type="none" w="med" len="med"/>
                    </a:lnB>
                  </a:tcPr>
                </a:tc>
                <a:extLst>
                  <a:ext uri="{0D108BD9-81ED-4DB2-BD59-A6C34878D82A}">
                    <a16:rowId xmlns:a16="http://schemas.microsoft.com/office/drawing/2014/main" val="3558640959"/>
                  </a:ext>
                </a:extLst>
              </a:tr>
            </a:tbl>
          </a:graphicData>
        </a:graphic>
      </p:graphicFrame>
      <p:sp>
        <p:nvSpPr>
          <p:cNvPr id="6" name="Tekstfelt 5">
            <a:extLst>
              <a:ext uri="{FF2B5EF4-FFF2-40B4-BE49-F238E27FC236}">
                <a16:creationId xmlns:a16="http://schemas.microsoft.com/office/drawing/2014/main" id="{BA43E584-5DBA-4490-8941-538865ED1F89}"/>
              </a:ext>
            </a:extLst>
          </p:cNvPr>
          <p:cNvSpPr txBox="1"/>
          <p:nvPr/>
        </p:nvSpPr>
        <p:spPr>
          <a:xfrm>
            <a:off x="3139509" y="1426271"/>
            <a:ext cx="6093822" cy="233397"/>
          </a:xfrm>
          <a:prstGeom prst="rect">
            <a:avLst/>
          </a:prstGeom>
          <a:noFill/>
        </p:spPr>
        <p:txBody>
          <a:bodyPr wrap="square">
            <a:spAutoFit/>
          </a:bodyPr>
          <a:lstStyle/>
          <a:p>
            <a:pPr algn="just">
              <a:lnSpc>
                <a:spcPts val="1100"/>
              </a:lnSpc>
              <a:spcAft>
                <a:spcPts val="600"/>
              </a:spcAft>
              <a:tabLst>
                <a:tab pos="161925" algn="l"/>
              </a:tabLst>
            </a:pPr>
            <a:r>
              <a:rPr lang="en-GB" sz="1000" spc="-10" dirty="0">
                <a:effectLst/>
                <a:latin typeface="Times New Roman" panose="02020603050405020304" pitchFamily="18" charset="0"/>
                <a:ea typeface="Times New Roman" panose="02020603050405020304" pitchFamily="18" charset="0"/>
                <a:cs typeface="Times New Roman" panose="02020603050405020304" pitchFamily="18" charset="0"/>
              </a:rPr>
              <a:t>Table 10.1: Growth performance in selected OECD countries, 1970-2018, percentage average annual rates of change</a:t>
            </a:r>
            <a:endParaRPr lang="da-DK" sz="1000" spc="-1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kstfelt 6">
            <a:extLst>
              <a:ext uri="{FF2B5EF4-FFF2-40B4-BE49-F238E27FC236}">
                <a16:creationId xmlns:a16="http://schemas.microsoft.com/office/drawing/2014/main" id="{764F6C0C-CAC9-45BC-A21C-B9B14E2F9969}"/>
              </a:ext>
            </a:extLst>
          </p:cNvPr>
          <p:cNvSpPr txBox="1"/>
          <p:nvPr/>
        </p:nvSpPr>
        <p:spPr>
          <a:xfrm>
            <a:off x="3139508" y="4639734"/>
            <a:ext cx="6239623" cy="1010533"/>
          </a:xfrm>
          <a:prstGeom prst="rect">
            <a:avLst/>
          </a:prstGeom>
          <a:noFill/>
        </p:spPr>
        <p:txBody>
          <a:bodyPr wrap="square">
            <a:spAutoFit/>
          </a:bodyPr>
          <a:lstStyle/>
          <a:p>
            <a:pPr>
              <a:spcBef>
                <a:spcPts val="400"/>
              </a:spcBef>
              <a:spcAft>
                <a:spcPts val="400"/>
              </a:spcAft>
            </a:pPr>
            <a:r>
              <a:rPr lang="en-GB" sz="1200" spc="-10" dirty="0">
                <a:effectLst/>
                <a:latin typeface="Times New Roman" panose="02020603050405020304" pitchFamily="18" charset="0"/>
                <a:ea typeface="Times New Roman" panose="02020603050405020304" pitchFamily="18" charset="0"/>
                <a:cs typeface="Times New Roman" panose="02020603050405020304" pitchFamily="18" charset="0"/>
              </a:rPr>
              <a:t>Notes: Data for real GDP (national currencies, constant prices), and the trend growth calculated from an HP-trend. </a:t>
            </a:r>
          </a:p>
          <a:p>
            <a:pPr>
              <a:spcBef>
                <a:spcPts val="400"/>
              </a:spcBef>
              <a:spcAft>
                <a:spcPts val="400"/>
              </a:spcAft>
            </a:pPr>
            <a:endParaRPr lang="da-DK" sz="1200" spc="-1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spcBef>
                <a:spcPts val="200"/>
              </a:spcBef>
              <a:spcAft>
                <a:spcPts val="1450"/>
              </a:spcAft>
            </a:pPr>
            <a:r>
              <a:rPr lang="en-GB" sz="1200" spc="-10" dirty="0">
                <a:effectLst/>
                <a:latin typeface="Times New Roman" panose="02020603050405020304" pitchFamily="18" charset="0"/>
                <a:ea typeface="Times New Roman" panose="02020603050405020304" pitchFamily="18" charset="0"/>
                <a:cs typeface="Times New Roman" panose="02020603050405020304" pitchFamily="18" charset="0"/>
              </a:rPr>
              <a:t>Source: OECD </a:t>
            </a:r>
            <a:r>
              <a:rPr lang="en-GB" sz="1200" i="1" spc="-10" dirty="0" err="1">
                <a:effectLst/>
                <a:latin typeface="Times New Roman" panose="02020603050405020304" pitchFamily="18" charset="0"/>
                <a:ea typeface="Times New Roman" panose="02020603050405020304" pitchFamily="18" charset="0"/>
                <a:cs typeface="Times New Roman" panose="02020603050405020304" pitchFamily="18" charset="0"/>
              </a:rPr>
              <a:t>iLibrary</a:t>
            </a:r>
            <a:r>
              <a:rPr lang="en-GB" sz="1200" spc="-10" dirty="0">
                <a:effectLst/>
                <a:latin typeface="Times New Roman" panose="02020603050405020304" pitchFamily="18" charset="0"/>
                <a:ea typeface="Times New Roman" panose="02020603050405020304" pitchFamily="18" charset="0"/>
                <a:cs typeface="Times New Roman" panose="02020603050405020304" pitchFamily="18" charset="0"/>
              </a:rPr>
              <a:t>: National Accounts Statistics.</a:t>
            </a:r>
            <a:endParaRPr lang="da-DK" sz="1200" spc="-1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Titel 1">
            <a:extLst>
              <a:ext uri="{FF2B5EF4-FFF2-40B4-BE49-F238E27FC236}">
                <a16:creationId xmlns:a16="http://schemas.microsoft.com/office/drawing/2014/main" id="{BAE38CAE-AB85-4DB7-AAF5-3BF43276BD02}"/>
              </a:ext>
            </a:extLst>
          </p:cNvPr>
          <p:cNvSpPr txBox="1">
            <a:spLocks/>
          </p:cNvSpPr>
          <p:nvPr/>
        </p:nvSpPr>
        <p:spPr>
          <a:xfrm>
            <a:off x="414455" y="246043"/>
            <a:ext cx="1808216" cy="89138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sz="2000" b="1" dirty="0" err="1">
                <a:latin typeface="Times New Roman" panose="02020603050405020304" pitchFamily="18" charset="0"/>
                <a:cs typeface="Times New Roman" panose="02020603050405020304" pitchFamily="18" charset="0"/>
              </a:rPr>
              <a:t>Table</a:t>
            </a:r>
            <a:r>
              <a:rPr lang="da-DK" sz="2000" b="1" dirty="0">
                <a:latin typeface="Times New Roman" panose="02020603050405020304" pitchFamily="18" charset="0"/>
                <a:cs typeface="Times New Roman" panose="02020603050405020304" pitchFamily="18" charset="0"/>
              </a:rPr>
              <a:t> 10.1</a:t>
            </a:r>
          </a:p>
        </p:txBody>
      </p:sp>
    </p:spTree>
    <p:extLst>
      <p:ext uri="{BB962C8B-B14F-4D97-AF65-F5344CB8AC3E}">
        <p14:creationId xmlns:p14="http://schemas.microsoft.com/office/powerpoint/2010/main" val="227220631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lede 2">
            <a:extLst>
              <a:ext uri="{FF2B5EF4-FFF2-40B4-BE49-F238E27FC236}">
                <a16:creationId xmlns:a16="http://schemas.microsoft.com/office/drawing/2014/main" id="{ECD00920-1FCB-4C10-958A-9BEF9C5A65D0}"/>
              </a:ext>
            </a:extLst>
          </p:cNvPr>
          <p:cNvPicPr>
            <a:picLocks noChangeAspect="1"/>
          </p:cNvPicPr>
          <p:nvPr/>
        </p:nvPicPr>
        <p:blipFill>
          <a:blip r:embed="rId2"/>
          <a:stretch>
            <a:fillRect/>
          </a:stretch>
        </p:blipFill>
        <p:spPr>
          <a:xfrm>
            <a:off x="2908119" y="2252580"/>
            <a:ext cx="8173816" cy="2280231"/>
          </a:xfrm>
          <a:prstGeom prst="rect">
            <a:avLst/>
          </a:prstGeom>
        </p:spPr>
      </p:pic>
      <p:sp>
        <p:nvSpPr>
          <p:cNvPr id="5" name="Tekstfelt 4">
            <a:extLst>
              <a:ext uri="{FF2B5EF4-FFF2-40B4-BE49-F238E27FC236}">
                <a16:creationId xmlns:a16="http://schemas.microsoft.com/office/drawing/2014/main" id="{B0109FEA-C8EE-40B5-AE5E-A7BA067574E2}"/>
              </a:ext>
            </a:extLst>
          </p:cNvPr>
          <p:cNvSpPr txBox="1"/>
          <p:nvPr/>
        </p:nvSpPr>
        <p:spPr>
          <a:xfrm>
            <a:off x="2908119" y="1877926"/>
            <a:ext cx="6093822" cy="246221"/>
          </a:xfrm>
          <a:prstGeom prst="rect">
            <a:avLst/>
          </a:prstGeom>
          <a:noFill/>
        </p:spPr>
        <p:txBody>
          <a:bodyPr wrap="square">
            <a:spAutoFit/>
          </a:bodyPr>
          <a:lstStyle/>
          <a:p>
            <a:r>
              <a:rPr lang="en-GB" sz="1000" spc="-10" dirty="0">
                <a:effectLst/>
                <a:latin typeface="Times New Roman" panose="02020603050405020304" pitchFamily="18" charset="0"/>
                <a:ea typeface="Times New Roman" panose="02020603050405020304" pitchFamily="18" charset="0"/>
                <a:cs typeface="Times New Roman" panose="02020603050405020304" pitchFamily="18" charset="0"/>
              </a:rPr>
              <a:t>Table 10.2: Decomposition of growth performance, Denmark 2001-2018</a:t>
            </a:r>
            <a:endParaRPr lang="da-DK" sz="1000" dirty="0">
              <a:latin typeface="Times New Roman" panose="02020603050405020304" pitchFamily="18" charset="0"/>
              <a:cs typeface="Times New Roman" panose="02020603050405020304" pitchFamily="18" charset="0"/>
            </a:endParaRPr>
          </a:p>
        </p:txBody>
      </p:sp>
      <p:sp>
        <p:nvSpPr>
          <p:cNvPr id="7" name="Tekstfelt 6">
            <a:extLst>
              <a:ext uri="{FF2B5EF4-FFF2-40B4-BE49-F238E27FC236}">
                <a16:creationId xmlns:a16="http://schemas.microsoft.com/office/drawing/2014/main" id="{32855941-76B1-4119-800F-891B95E54E27}"/>
              </a:ext>
            </a:extLst>
          </p:cNvPr>
          <p:cNvSpPr txBox="1"/>
          <p:nvPr/>
        </p:nvSpPr>
        <p:spPr>
          <a:xfrm>
            <a:off x="2908119" y="4299606"/>
            <a:ext cx="6093822" cy="723275"/>
          </a:xfrm>
          <a:prstGeom prst="rect">
            <a:avLst/>
          </a:prstGeom>
          <a:noFill/>
        </p:spPr>
        <p:txBody>
          <a:bodyPr wrap="square">
            <a:spAutoFit/>
          </a:bodyPr>
          <a:lstStyle/>
          <a:p>
            <a:pPr>
              <a:spcBef>
                <a:spcPts val="400"/>
              </a:spcBef>
              <a:spcAft>
                <a:spcPts val="400"/>
              </a:spcAft>
            </a:pPr>
            <a:r>
              <a:rPr lang="en-GB" sz="1200" spc="-10" dirty="0">
                <a:effectLst/>
                <a:latin typeface="Times New Roman" panose="02020603050405020304" pitchFamily="18" charset="0"/>
                <a:ea typeface="Times New Roman" panose="02020603050405020304" pitchFamily="18" charset="0"/>
                <a:cs typeface="Times New Roman" panose="02020603050405020304" pitchFamily="18" charset="0"/>
              </a:rPr>
              <a:t>Note: The GDP in constant prices is used as the output measure. Approximated </a:t>
            </a:r>
            <a:r>
              <a:rPr lang="en-GB" sz="1200" spc="-15" dirty="0">
                <a:effectLst/>
                <a:latin typeface="Times New Roman" panose="02020603050405020304" pitchFamily="18" charset="0"/>
                <a:ea typeface="Times New Roman" panose="02020603050405020304" pitchFamily="18" charset="0"/>
                <a:cs typeface="Times New Roman" panose="02020603050405020304" pitchFamily="18" charset="0"/>
              </a:rPr>
              <a:t>values </a:t>
            </a:r>
            <a:r>
              <a:rPr lang="en-GB" sz="1200" spc="-10" dirty="0">
                <a:effectLst/>
                <a:latin typeface="Times New Roman" panose="02020603050405020304" pitchFamily="18" charset="0"/>
                <a:ea typeface="Times New Roman" panose="02020603050405020304" pitchFamily="18" charset="0"/>
                <a:cs typeface="Times New Roman" panose="02020603050405020304" pitchFamily="18" charset="0"/>
              </a:rPr>
              <a:t>based on </a:t>
            </a:r>
            <a:r>
              <a:rPr lang="en-GB" sz="1200" spc="-15" dirty="0">
                <a:effectLst/>
                <a:latin typeface="Times New Roman" panose="02020603050405020304" pitchFamily="18" charset="0"/>
                <a:ea typeface="Times New Roman" panose="02020603050405020304" pitchFamily="18" charset="0"/>
                <a:cs typeface="Times New Roman" panose="02020603050405020304" pitchFamily="18" charset="0"/>
              </a:rPr>
              <a:t>Statistics Denmark, </a:t>
            </a:r>
            <a:r>
              <a:rPr lang="en-GB" sz="1200" u="none" strike="noStrike" spc="-15" dirty="0">
                <a:effectLst/>
                <a:latin typeface="Times New Roman" panose="02020603050405020304" pitchFamily="18" charset="0"/>
                <a:ea typeface="Times New Roman" panose="02020603050405020304" pitchFamily="18" charset="0"/>
                <a:cs typeface="Times New Roman" panose="02020603050405020304" pitchFamily="18" charset="0"/>
                <a:hlinkClick r:id="rId3"/>
              </a:rPr>
              <a:t>www.statistikbanken.dk</a:t>
            </a:r>
            <a:r>
              <a:rPr lang="en-GB" sz="1200" spc="-15"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da-DK" sz="1200" spc="-1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spcBef>
                <a:spcPts val="200"/>
              </a:spcBef>
              <a:spcAft>
                <a:spcPts val="1450"/>
              </a:spcAft>
            </a:pPr>
            <a:r>
              <a:rPr lang="en-GB" sz="1200" spc="-10" dirty="0">
                <a:effectLst/>
                <a:latin typeface="Times New Roman" panose="02020603050405020304" pitchFamily="18" charset="0"/>
                <a:ea typeface="Times New Roman" panose="02020603050405020304" pitchFamily="18" charset="0"/>
                <a:cs typeface="Times New Roman" panose="02020603050405020304" pitchFamily="18" charset="0"/>
              </a:rPr>
              <a:t>Source: www.statistikbanken.dk.</a:t>
            </a:r>
            <a:endParaRPr lang="da-DK" sz="1200" spc="-1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Titel 1">
            <a:extLst>
              <a:ext uri="{FF2B5EF4-FFF2-40B4-BE49-F238E27FC236}">
                <a16:creationId xmlns:a16="http://schemas.microsoft.com/office/drawing/2014/main" id="{543AC09D-5DC5-4384-B3F9-53A67FFA9ACA}"/>
              </a:ext>
            </a:extLst>
          </p:cNvPr>
          <p:cNvSpPr txBox="1">
            <a:spLocks/>
          </p:cNvSpPr>
          <p:nvPr/>
        </p:nvSpPr>
        <p:spPr>
          <a:xfrm>
            <a:off x="414455" y="246043"/>
            <a:ext cx="1808216" cy="89138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sz="2000" b="1" dirty="0" err="1">
                <a:latin typeface="Times New Roman" panose="02020603050405020304" pitchFamily="18" charset="0"/>
                <a:cs typeface="Times New Roman" panose="02020603050405020304" pitchFamily="18" charset="0"/>
              </a:rPr>
              <a:t>Table</a:t>
            </a:r>
            <a:r>
              <a:rPr lang="da-DK" sz="2000" b="1" dirty="0">
                <a:latin typeface="Times New Roman" panose="02020603050405020304" pitchFamily="18" charset="0"/>
                <a:cs typeface="Times New Roman" panose="02020603050405020304" pitchFamily="18" charset="0"/>
              </a:rPr>
              <a:t> 10.2</a:t>
            </a:r>
          </a:p>
        </p:txBody>
      </p:sp>
    </p:spTree>
    <p:extLst>
      <p:ext uri="{BB962C8B-B14F-4D97-AF65-F5344CB8AC3E}">
        <p14:creationId xmlns:p14="http://schemas.microsoft.com/office/powerpoint/2010/main" val="275689070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lede 2">
            <a:extLst>
              <a:ext uri="{FF2B5EF4-FFF2-40B4-BE49-F238E27FC236}">
                <a16:creationId xmlns:a16="http://schemas.microsoft.com/office/drawing/2014/main" id="{3BD32FD0-BA9E-4963-B128-8671C8EB9BF6}"/>
              </a:ext>
            </a:extLst>
          </p:cNvPr>
          <p:cNvPicPr>
            <a:picLocks noChangeAspect="1"/>
          </p:cNvPicPr>
          <p:nvPr/>
        </p:nvPicPr>
        <p:blipFill>
          <a:blip r:embed="rId2"/>
          <a:stretch>
            <a:fillRect/>
          </a:stretch>
        </p:blipFill>
        <p:spPr>
          <a:xfrm>
            <a:off x="2865882" y="2181170"/>
            <a:ext cx="8236392" cy="2821904"/>
          </a:xfrm>
          <a:prstGeom prst="rect">
            <a:avLst/>
          </a:prstGeom>
        </p:spPr>
      </p:pic>
      <p:sp>
        <p:nvSpPr>
          <p:cNvPr id="5" name="Tekstfelt 4">
            <a:extLst>
              <a:ext uri="{FF2B5EF4-FFF2-40B4-BE49-F238E27FC236}">
                <a16:creationId xmlns:a16="http://schemas.microsoft.com/office/drawing/2014/main" id="{811FFCA5-7EE1-4EBF-86E2-4BB40E4421E2}"/>
              </a:ext>
            </a:extLst>
          </p:cNvPr>
          <p:cNvSpPr txBox="1"/>
          <p:nvPr/>
        </p:nvSpPr>
        <p:spPr>
          <a:xfrm>
            <a:off x="2865882" y="1778968"/>
            <a:ext cx="6093822" cy="233397"/>
          </a:xfrm>
          <a:prstGeom prst="rect">
            <a:avLst/>
          </a:prstGeom>
          <a:noFill/>
        </p:spPr>
        <p:txBody>
          <a:bodyPr wrap="square">
            <a:spAutoFit/>
          </a:bodyPr>
          <a:lstStyle/>
          <a:p>
            <a:pPr algn="just">
              <a:lnSpc>
                <a:spcPts val="1100"/>
              </a:lnSpc>
              <a:spcAft>
                <a:spcPts val="600"/>
              </a:spcAft>
              <a:tabLst>
                <a:tab pos="161925" algn="l"/>
              </a:tabLst>
            </a:pPr>
            <a:r>
              <a:rPr lang="en-GB" sz="1000" spc="-10" dirty="0">
                <a:effectLst/>
                <a:latin typeface="Times New Roman" panose="02020603050405020304" pitchFamily="18" charset="0"/>
                <a:ea typeface="Times New Roman" panose="02020603050405020304" pitchFamily="18" charset="0"/>
                <a:cs typeface="Times New Roman" panose="02020603050405020304" pitchFamily="18" charset="0"/>
              </a:rPr>
              <a:t>Table 10.3: GDP, labour- and total factor productivity growth in selected OECD countries, 1990-2019</a:t>
            </a:r>
            <a:endParaRPr lang="da-DK" sz="1000" spc="-1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kstfelt 6">
            <a:extLst>
              <a:ext uri="{FF2B5EF4-FFF2-40B4-BE49-F238E27FC236}">
                <a16:creationId xmlns:a16="http://schemas.microsoft.com/office/drawing/2014/main" id="{A8D58DB1-8A42-4F58-8611-7A95C5736E99}"/>
              </a:ext>
            </a:extLst>
          </p:cNvPr>
          <p:cNvSpPr txBox="1"/>
          <p:nvPr/>
        </p:nvSpPr>
        <p:spPr>
          <a:xfrm>
            <a:off x="2865882" y="4633270"/>
            <a:ext cx="6093822" cy="825867"/>
          </a:xfrm>
          <a:prstGeom prst="rect">
            <a:avLst/>
          </a:prstGeom>
          <a:noFill/>
        </p:spPr>
        <p:txBody>
          <a:bodyPr wrap="square">
            <a:spAutoFit/>
          </a:bodyPr>
          <a:lstStyle/>
          <a:p>
            <a:pPr>
              <a:spcBef>
                <a:spcPts val="400"/>
              </a:spcBef>
              <a:spcAft>
                <a:spcPts val="400"/>
              </a:spcAft>
            </a:pPr>
            <a:r>
              <a:rPr lang="en-GB" sz="1200" spc="-10" dirty="0">
                <a:effectLst/>
                <a:latin typeface="Times New Roman" panose="02020603050405020304" pitchFamily="18" charset="0"/>
                <a:ea typeface="Times New Roman" panose="02020603050405020304" pitchFamily="18" charset="0"/>
                <a:cs typeface="Times New Roman" panose="02020603050405020304" pitchFamily="18" charset="0"/>
              </a:rPr>
              <a:t>Labour productivity is defined as GDP per employee.</a:t>
            </a:r>
          </a:p>
          <a:p>
            <a:pPr>
              <a:spcBef>
                <a:spcPts val="400"/>
              </a:spcBef>
              <a:spcAft>
                <a:spcPts val="400"/>
              </a:spcAft>
            </a:pPr>
            <a:endParaRPr lang="da-DK" sz="1200" spc="-1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spcBef>
                <a:spcPts val="200"/>
              </a:spcBef>
              <a:spcAft>
                <a:spcPts val="1450"/>
              </a:spcAft>
            </a:pPr>
            <a:r>
              <a:rPr lang="en-GB" sz="1200" spc="-10" dirty="0">
                <a:effectLst/>
                <a:latin typeface="Times New Roman" panose="02020603050405020304" pitchFamily="18" charset="0"/>
                <a:ea typeface="Times New Roman" panose="02020603050405020304" pitchFamily="18" charset="0"/>
                <a:cs typeface="Times New Roman" panose="02020603050405020304" pitchFamily="18" charset="0"/>
              </a:rPr>
              <a:t>Source: OECD </a:t>
            </a:r>
            <a:r>
              <a:rPr lang="en-GB" sz="1200" i="1" spc="-10" dirty="0" err="1">
                <a:effectLst/>
                <a:latin typeface="Times New Roman" panose="02020603050405020304" pitchFamily="18" charset="0"/>
                <a:ea typeface="Times New Roman" panose="02020603050405020304" pitchFamily="18" charset="0"/>
                <a:cs typeface="Times New Roman" panose="02020603050405020304" pitchFamily="18" charset="0"/>
              </a:rPr>
              <a:t>iLibrary</a:t>
            </a:r>
            <a:r>
              <a:rPr lang="en-GB" sz="1200" spc="-10" dirty="0">
                <a:effectLst/>
                <a:latin typeface="Times New Roman" panose="02020603050405020304" pitchFamily="18" charset="0"/>
                <a:ea typeface="Times New Roman" panose="02020603050405020304" pitchFamily="18" charset="0"/>
                <a:cs typeface="Times New Roman" panose="02020603050405020304" pitchFamily="18" charset="0"/>
              </a:rPr>
              <a:t>: National Accounts Statistics, Productivity Statistics.</a:t>
            </a:r>
            <a:endParaRPr lang="da-DK" sz="1200" spc="-1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Titel 1">
            <a:extLst>
              <a:ext uri="{FF2B5EF4-FFF2-40B4-BE49-F238E27FC236}">
                <a16:creationId xmlns:a16="http://schemas.microsoft.com/office/drawing/2014/main" id="{519FD0A7-1F1C-4992-AAF6-0469EB2C4BF8}"/>
              </a:ext>
            </a:extLst>
          </p:cNvPr>
          <p:cNvSpPr txBox="1">
            <a:spLocks/>
          </p:cNvSpPr>
          <p:nvPr/>
        </p:nvSpPr>
        <p:spPr>
          <a:xfrm>
            <a:off x="414455" y="246043"/>
            <a:ext cx="1808216" cy="89138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sz="2000" b="1" dirty="0" err="1">
                <a:latin typeface="Times New Roman" panose="02020603050405020304" pitchFamily="18" charset="0"/>
                <a:cs typeface="Times New Roman" panose="02020603050405020304" pitchFamily="18" charset="0"/>
              </a:rPr>
              <a:t>Table</a:t>
            </a:r>
            <a:r>
              <a:rPr lang="da-DK" sz="2000" b="1" dirty="0">
                <a:latin typeface="Times New Roman" panose="02020603050405020304" pitchFamily="18" charset="0"/>
                <a:cs typeface="Times New Roman" panose="02020603050405020304" pitchFamily="18" charset="0"/>
              </a:rPr>
              <a:t> 10.3</a:t>
            </a:r>
          </a:p>
        </p:txBody>
      </p:sp>
    </p:spTree>
    <p:extLst>
      <p:ext uri="{BB962C8B-B14F-4D97-AF65-F5344CB8AC3E}">
        <p14:creationId xmlns:p14="http://schemas.microsoft.com/office/powerpoint/2010/main" val="21734422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lede 2">
            <a:extLst>
              <a:ext uri="{FF2B5EF4-FFF2-40B4-BE49-F238E27FC236}">
                <a16:creationId xmlns:a16="http://schemas.microsoft.com/office/drawing/2014/main" id="{1530804A-0F24-4A4F-928B-5AA951435030}"/>
              </a:ext>
            </a:extLst>
          </p:cNvPr>
          <p:cNvPicPr>
            <a:picLocks noChangeAspect="1"/>
          </p:cNvPicPr>
          <p:nvPr/>
        </p:nvPicPr>
        <p:blipFill>
          <a:blip r:embed="rId2"/>
          <a:stretch>
            <a:fillRect/>
          </a:stretch>
        </p:blipFill>
        <p:spPr>
          <a:xfrm>
            <a:off x="2134364" y="2726111"/>
            <a:ext cx="10223100" cy="1663000"/>
          </a:xfrm>
          <a:prstGeom prst="rect">
            <a:avLst/>
          </a:prstGeom>
        </p:spPr>
      </p:pic>
      <p:sp>
        <p:nvSpPr>
          <p:cNvPr id="5" name="Tekstfelt 4">
            <a:extLst>
              <a:ext uri="{FF2B5EF4-FFF2-40B4-BE49-F238E27FC236}">
                <a16:creationId xmlns:a16="http://schemas.microsoft.com/office/drawing/2014/main" id="{A130B151-7206-4371-B5AC-2461E7C15DAC}"/>
              </a:ext>
            </a:extLst>
          </p:cNvPr>
          <p:cNvSpPr txBox="1"/>
          <p:nvPr/>
        </p:nvSpPr>
        <p:spPr>
          <a:xfrm>
            <a:off x="2134364" y="2340672"/>
            <a:ext cx="6093822" cy="233397"/>
          </a:xfrm>
          <a:prstGeom prst="rect">
            <a:avLst/>
          </a:prstGeom>
          <a:noFill/>
        </p:spPr>
        <p:txBody>
          <a:bodyPr wrap="square">
            <a:spAutoFit/>
          </a:bodyPr>
          <a:lstStyle/>
          <a:p>
            <a:pPr algn="just">
              <a:lnSpc>
                <a:spcPts val="1100"/>
              </a:lnSpc>
              <a:spcAft>
                <a:spcPts val="600"/>
              </a:spcAft>
              <a:tabLst>
                <a:tab pos="161925" algn="l"/>
              </a:tabLst>
            </a:pPr>
            <a:r>
              <a:rPr lang="en-GB" sz="1000" spc="-10" dirty="0">
                <a:effectLst/>
                <a:latin typeface="Times New Roman" panose="02020603050405020304" pitchFamily="18" charset="0"/>
                <a:ea typeface="Times New Roman" panose="02020603050405020304" pitchFamily="18" charset="0"/>
                <a:cs typeface="Times New Roman" panose="02020603050405020304" pitchFamily="18" charset="0"/>
              </a:rPr>
              <a:t>Table 10.4: Percentage of innovating firms in selected Northern European countries, 2016-2018, %</a:t>
            </a:r>
            <a:endParaRPr lang="da-DK" sz="1000" spc="-1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kstfelt 6">
            <a:extLst>
              <a:ext uri="{FF2B5EF4-FFF2-40B4-BE49-F238E27FC236}">
                <a16:creationId xmlns:a16="http://schemas.microsoft.com/office/drawing/2014/main" id="{2288F64A-B8E4-4E73-BB5B-F090ED95D448}"/>
              </a:ext>
            </a:extLst>
          </p:cNvPr>
          <p:cNvSpPr txBox="1"/>
          <p:nvPr/>
        </p:nvSpPr>
        <p:spPr>
          <a:xfrm>
            <a:off x="2134364" y="3936667"/>
            <a:ext cx="6093822" cy="276999"/>
          </a:xfrm>
          <a:prstGeom prst="rect">
            <a:avLst/>
          </a:prstGeom>
          <a:noFill/>
        </p:spPr>
        <p:txBody>
          <a:bodyPr wrap="square">
            <a:spAutoFit/>
          </a:bodyPr>
          <a:lstStyle/>
          <a:p>
            <a:pPr>
              <a:spcBef>
                <a:spcPts val="200"/>
              </a:spcBef>
              <a:spcAft>
                <a:spcPts val="1450"/>
              </a:spcAft>
            </a:pPr>
            <a:r>
              <a:rPr lang="en-GB" sz="1200" spc="-10" dirty="0">
                <a:effectLst/>
                <a:latin typeface="Times New Roman" panose="02020603050405020304" pitchFamily="18" charset="0"/>
                <a:ea typeface="Times New Roman" panose="02020603050405020304" pitchFamily="18" charset="0"/>
                <a:cs typeface="Times New Roman" panose="02020603050405020304" pitchFamily="18" charset="0"/>
              </a:rPr>
              <a:t>Source: Statistics Denmark </a:t>
            </a:r>
            <a:r>
              <a:rPr lang="en-GB" sz="1200" spc="-15" dirty="0">
                <a:effectLst/>
                <a:latin typeface="Times New Roman" panose="02020603050405020304" pitchFamily="18" charset="0"/>
                <a:ea typeface="Times New Roman" panose="02020603050405020304" pitchFamily="18" charset="0"/>
                <a:cs typeface="Times New Roman" panose="02020603050405020304" pitchFamily="18" charset="0"/>
              </a:rPr>
              <a:t>(2020).</a:t>
            </a:r>
            <a:endParaRPr lang="da-DK" sz="1200" spc="-1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Titel 1">
            <a:extLst>
              <a:ext uri="{FF2B5EF4-FFF2-40B4-BE49-F238E27FC236}">
                <a16:creationId xmlns:a16="http://schemas.microsoft.com/office/drawing/2014/main" id="{4637BECB-863C-4B51-BC98-8A6DC9EF55F0}"/>
              </a:ext>
            </a:extLst>
          </p:cNvPr>
          <p:cNvSpPr txBox="1">
            <a:spLocks/>
          </p:cNvSpPr>
          <p:nvPr/>
        </p:nvSpPr>
        <p:spPr>
          <a:xfrm>
            <a:off x="414455" y="246043"/>
            <a:ext cx="1808216" cy="89138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sz="2000" b="1" dirty="0" err="1">
                <a:latin typeface="Times New Roman" panose="02020603050405020304" pitchFamily="18" charset="0"/>
                <a:cs typeface="Times New Roman" panose="02020603050405020304" pitchFamily="18" charset="0"/>
              </a:rPr>
              <a:t>Table</a:t>
            </a:r>
            <a:r>
              <a:rPr lang="da-DK" sz="2000" b="1" dirty="0">
                <a:latin typeface="Times New Roman" panose="02020603050405020304" pitchFamily="18" charset="0"/>
                <a:cs typeface="Times New Roman" panose="02020603050405020304" pitchFamily="18" charset="0"/>
              </a:rPr>
              <a:t> 10.4</a:t>
            </a:r>
          </a:p>
        </p:txBody>
      </p:sp>
    </p:spTree>
    <p:extLst>
      <p:ext uri="{BB962C8B-B14F-4D97-AF65-F5344CB8AC3E}">
        <p14:creationId xmlns:p14="http://schemas.microsoft.com/office/powerpoint/2010/main" val="374497106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 3">
            <a:extLst>
              <a:ext uri="{FF2B5EF4-FFF2-40B4-BE49-F238E27FC236}">
                <a16:creationId xmlns:a16="http://schemas.microsoft.com/office/drawing/2014/main" id="{84223D55-6E8D-44E2-B006-80B782C255EA}"/>
              </a:ext>
            </a:extLst>
          </p:cNvPr>
          <p:cNvGraphicFramePr>
            <a:graphicFrameLocks noGrp="1"/>
          </p:cNvGraphicFramePr>
          <p:nvPr>
            <p:extLst>
              <p:ext uri="{D42A27DB-BD31-4B8C-83A1-F6EECF244321}">
                <p14:modId xmlns:p14="http://schemas.microsoft.com/office/powerpoint/2010/main" val="2995685490"/>
              </p:ext>
            </p:extLst>
          </p:nvPr>
        </p:nvGraphicFramePr>
        <p:xfrm>
          <a:off x="3285239" y="1075610"/>
          <a:ext cx="6117909" cy="3949133"/>
        </p:xfrm>
        <a:graphic>
          <a:graphicData uri="http://schemas.openxmlformats.org/drawingml/2006/table">
            <a:tbl>
              <a:tblPr/>
              <a:tblGrid>
                <a:gridCol w="942046">
                  <a:extLst>
                    <a:ext uri="{9D8B030D-6E8A-4147-A177-3AD203B41FA5}">
                      <a16:colId xmlns:a16="http://schemas.microsoft.com/office/drawing/2014/main" val="1002033419"/>
                    </a:ext>
                  </a:extLst>
                </a:gridCol>
                <a:gridCol w="872327">
                  <a:extLst>
                    <a:ext uri="{9D8B030D-6E8A-4147-A177-3AD203B41FA5}">
                      <a16:colId xmlns:a16="http://schemas.microsoft.com/office/drawing/2014/main" val="1837386338"/>
                    </a:ext>
                  </a:extLst>
                </a:gridCol>
                <a:gridCol w="889757">
                  <a:extLst>
                    <a:ext uri="{9D8B030D-6E8A-4147-A177-3AD203B41FA5}">
                      <a16:colId xmlns:a16="http://schemas.microsoft.com/office/drawing/2014/main" val="1469391378"/>
                    </a:ext>
                  </a:extLst>
                </a:gridCol>
                <a:gridCol w="786008">
                  <a:extLst>
                    <a:ext uri="{9D8B030D-6E8A-4147-A177-3AD203B41FA5}">
                      <a16:colId xmlns:a16="http://schemas.microsoft.com/office/drawing/2014/main" val="4093953008"/>
                    </a:ext>
                  </a:extLst>
                </a:gridCol>
                <a:gridCol w="870667">
                  <a:extLst>
                    <a:ext uri="{9D8B030D-6E8A-4147-A177-3AD203B41FA5}">
                      <a16:colId xmlns:a16="http://schemas.microsoft.com/office/drawing/2014/main" val="355752009"/>
                    </a:ext>
                  </a:extLst>
                </a:gridCol>
                <a:gridCol w="870667">
                  <a:extLst>
                    <a:ext uri="{9D8B030D-6E8A-4147-A177-3AD203B41FA5}">
                      <a16:colId xmlns:a16="http://schemas.microsoft.com/office/drawing/2014/main" val="2101253807"/>
                    </a:ext>
                  </a:extLst>
                </a:gridCol>
                <a:gridCol w="886437">
                  <a:extLst>
                    <a:ext uri="{9D8B030D-6E8A-4147-A177-3AD203B41FA5}">
                      <a16:colId xmlns:a16="http://schemas.microsoft.com/office/drawing/2014/main" val="2861685700"/>
                    </a:ext>
                  </a:extLst>
                </a:gridCol>
              </a:tblGrid>
              <a:tr h="972205">
                <a:tc>
                  <a:txBody>
                    <a:bodyPr/>
                    <a:lstStyle/>
                    <a:p>
                      <a:r>
                        <a:rPr lang="en-GB" sz="900" spc="-10">
                          <a:effectLst/>
                          <a:latin typeface="FrankfurtGothic"/>
                          <a:ea typeface="Times New Roman" panose="02020603050405020304" pitchFamily="18" charset="0"/>
                          <a:cs typeface="Times New Roman" panose="02020603050405020304" pitchFamily="18" charset="0"/>
                        </a:rPr>
                        <a:t> </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nchor="ctr">
                    <a:lnL>
                      <a:noFill/>
                    </a:lnL>
                    <a:lnR>
                      <a:noFill/>
                    </a:lnR>
                    <a:lnT w="12700" cap="flat" cmpd="sng" algn="ctr">
                      <a:solidFill>
                        <a:srgbClr val="7F9C90"/>
                      </a:solidFill>
                      <a:prstDash val="solid"/>
                      <a:round/>
                      <a:headEnd type="none" w="med" len="med"/>
                      <a:tailEnd type="none" w="med" len="med"/>
                    </a:lnT>
                    <a:lnB w="12700" cap="flat" cmpd="sng" algn="ctr">
                      <a:solidFill>
                        <a:srgbClr val="7F9C90"/>
                      </a:solidFill>
                      <a:prstDash val="solid"/>
                      <a:round/>
                      <a:headEnd type="none" w="med" len="med"/>
                      <a:tailEnd type="none" w="med" len="med"/>
                    </a:lnB>
                  </a:tcPr>
                </a:tc>
                <a:tc>
                  <a:txBody>
                    <a:bodyPr/>
                    <a:lstStyle/>
                    <a:p>
                      <a:pPr algn="ctr"/>
                      <a:r>
                        <a:rPr lang="en-GB" sz="900" spc="-10">
                          <a:effectLst/>
                          <a:latin typeface="FrankfurtGothic"/>
                          <a:ea typeface="Times New Roman" panose="02020603050405020304" pitchFamily="18" charset="0"/>
                          <a:cs typeface="Times New Roman" panose="02020603050405020304" pitchFamily="18" charset="0"/>
                        </a:rPr>
                        <a:t>Individuals using internet last 3 months</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a:noFill/>
                    </a:lnR>
                    <a:lnT w="12700" cap="flat" cmpd="sng" algn="ctr">
                      <a:solidFill>
                        <a:srgbClr val="7F9C90"/>
                      </a:solidFill>
                      <a:prstDash val="solid"/>
                      <a:round/>
                      <a:headEnd type="none" w="med" len="med"/>
                      <a:tailEnd type="none" w="med" len="med"/>
                    </a:lnT>
                    <a:lnB w="12700" cap="flat" cmpd="sng" algn="ctr">
                      <a:solidFill>
                        <a:srgbClr val="7F9C90"/>
                      </a:solidFill>
                      <a:prstDash val="solid"/>
                      <a:round/>
                      <a:headEnd type="none" w="med" len="med"/>
                      <a:tailEnd type="none" w="med" len="med"/>
                    </a:lnB>
                  </a:tcPr>
                </a:tc>
                <a:tc>
                  <a:txBody>
                    <a:bodyPr/>
                    <a:lstStyle/>
                    <a:p>
                      <a:pPr algn="ctr"/>
                      <a:r>
                        <a:rPr lang="en-GB" sz="900" spc="-10">
                          <a:effectLst/>
                          <a:latin typeface="FrankfurtGothic"/>
                          <a:ea typeface="Times New Roman" panose="02020603050405020304" pitchFamily="18" charset="0"/>
                          <a:cs typeface="Times New Roman" panose="02020603050405020304" pitchFamily="18" charset="0"/>
                        </a:rPr>
                        <a:t>Individuals internet or-dering goods and services</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a:noFill/>
                    </a:lnR>
                    <a:lnT w="12700" cap="flat" cmpd="sng" algn="ctr">
                      <a:solidFill>
                        <a:srgbClr val="7F9C90"/>
                      </a:solidFill>
                      <a:prstDash val="solid"/>
                      <a:round/>
                      <a:headEnd type="none" w="med" len="med"/>
                      <a:tailEnd type="none" w="med" len="med"/>
                    </a:lnT>
                    <a:lnB w="12700" cap="flat" cmpd="sng" algn="ctr">
                      <a:solidFill>
                        <a:srgbClr val="7F9C90"/>
                      </a:solidFill>
                      <a:prstDash val="solid"/>
                      <a:round/>
                      <a:headEnd type="none" w="med" len="med"/>
                      <a:tailEnd type="none" w="med" len="med"/>
                    </a:lnB>
                  </a:tcPr>
                </a:tc>
                <a:tc>
                  <a:txBody>
                    <a:bodyPr/>
                    <a:lstStyle/>
                    <a:p>
                      <a:pPr algn="ctr"/>
                      <a:r>
                        <a:rPr lang="en-GB" sz="900" spc="-10">
                          <a:effectLst/>
                          <a:latin typeface="FrankfurtGothic"/>
                          <a:ea typeface="Times New Roman" panose="02020603050405020304" pitchFamily="18" charset="0"/>
                          <a:cs typeface="Times New Roman" panose="02020603050405020304" pitchFamily="18" charset="0"/>
                        </a:rPr>
                        <a:t>Enterprises with broadband access</a:t>
                      </a:r>
                      <a:endParaRPr lang="da-DK" sz="900" spc="-10">
                        <a:effectLst/>
                        <a:latin typeface="FrankfurtGothic"/>
                        <a:ea typeface="Times New Roman" panose="02020603050405020304" pitchFamily="18" charset="0"/>
                        <a:cs typeface="Times New Roman" panose="02020603050405020304" pitchFamily="18" charset="0"/>
                      </a:endParaRPr>
                    </a:p>
                  </a:txBody>
                  <a:tcPr marL="0" marR="0" marT="0" marB="0">
                    <a:lnL>
                      <a:noFill/>
                    </a:lnL>
                    <a:lnR>
                      <a:noFill/>
                    </a:lnR>
                    <a:lnT w="12700" cap="flat" cmpd="sng" algn="ctr">
                      <a:solidFill>
                        <a:srgbClr val="7F9C90"/>
                      </a:solidFill>
                      <a:prstDash val="solid"/>
                      <a:round/>
                      <a:headEnd type="none" w="med" len="med"/>
                      <a:tailEnd type="none" w="med" len="med"/>
                    </a:lnT>
                    <a:lnB w="12700" cap="flat" cmpd="sng" algn="ctr">
                      <a:solidFill>
                        <a:srgbClr val="7F9C90"/>
                      </a:solidFill>
                      <a:prstDash val="solid"/>
                      <a:round/>
                      <a:headEnd type="none" w="med" len="med"/>
                      <a:tailEnd type="none" w="med" len="med"/>
                    </a:lnB>
                  </a:tcPr>
                </a:tc>
                <a:tc>
                  <a:txBody>
                    <a:bodyPr/>
                    <a:lstStyle/>
                    <a:p>
                      <a:pPr algn="ctr"/>
                      <a:r>
                        <a:rPr lang="en-GB" sz="900" spc="-10">
                          <a:effectLst/>
                          <a:latin typeface="FrankfurtGothic"/>
                          <a:ea typeface="Times New Roman" panose="02020603050405020304" pitchFamily="18" charset="0"/>
                          <a:cs typeface="Times New Roman" panose="02020603050405020304" pitchFamily="18" charset="0"/>
                        </a:rPr>
                        <a:t>Share of enterprises turnover ecom­merce</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a:noFill/>
                    </a:lnR>
                    <a:lnT w="12700" cap="flat" cmpd="sng" algn="ctr">
                      <a:solidFill>
                        <a:srgbClr val="7F9C90"/>
                      </a:solidFill>
                      <a:prstDash val="solid"/>
                      <a:round/>
                      <a:headEnd type="none" w="med" len="med"/>
                      <a:tailEnd type="none" w="med" len="med"/>
                    </a:lnT>
                    <a:lnB w="12700" cap="flat" cmpd="sng" algn="ctr">
                      <a:solidFill>
                        <a:srgbClr val="7F9C90"/>
                      </a:solidFill>
                      <a:prstDash val="solid"/>
                      <a:round/>
                      <a:headEnd type="none" w="med" len="med"/>
                      <a:tailEnd type="none" w="med" len="med"/>
                    </a:lnB>
                  </a:tcPr>
                </a:tc>
                <a:tc>
                  <a:txBody>
                    <a:bodyPr/>
                    <a:lstStyle/>
                    <a:p>
                      <a:pPr algn="ctr"/>
                      <a:r>
                        <a:rPr lang="en-GB" sz="900" spc="-10">
                          <a:effectLst/>
                          <a:latin typeface="FrankfurtGothic"/>
                          <a:ea typeface="Times New Roman" panose="02020603050405020304" pitchFamily="18" charset="0"/>
                          <a:cs typeface="Times New Roman" panose="02020603050405020304" pitchFamily="18" charset="0"/>
                        </a:rPr>
                        <a:t>Individuals sending or receiving emails</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a:noFill/>
                    </a:lnR>
                    <a:lnT w="12700" cap="flat" cmpd="sng" algn="ctr">
                      <a:solidFill>
                        <a:srgbClr val="7F9C90"/>
                      </a:solidFill>
                      <a:prstDash val="solid"/>
                      <a:round/>
                      <a:headEnd type="none" w="med" len="med"/>
                      <a:tailEnd type="none" w="med" len="med"/>
                    </a:lnT>
                    <a:lnB w="12700" cap="flat" cmpd="sng" algn="ctr">
                      <a:solidFill>
                        <a:srgbClr val="7F9C90"/>
                      </a:solidFill>
                      <a:prstDash val="solid"/>
                      <a:round/>
                      <a:headEnd type="none" w="med" len="med"/>
                      <a:tailEnd type="none" w="med" len="med"/>
                    </a:lnB>
                  </a:tcPr>
                </a:tc>
                <a:tc>
                  <a:txBody>
                    <a:bodyPr/>
                    <a:lstStyle/>
                    <a:p>
                      <a:pPr algn="ctr"/>
                      <a:r>
                        <a:rPr lang="en-GB" sz="900" spc="-10">
                          <a:effectLst/>
                          <a:latin typeface="FrankfurtGothic"/>
                          <a:ea typeface="Times New Roman" panose="02020603050405020304" pitchFamily="18" charset="0"/>
                          <a:cs typeface="Times New Roman" panose="02020603050405020304" pitchFamily="18" charset="0"/>
                        </a:rPr>
                        <a:t>Individual internet interaction with public authorities</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a:noFill/>
                    </a:lnR>
                    <a:lnT w="12700" cap="flat" cmpd="sng" algn="ctr">
                      <a:solidFill>
                        <a:srgbClr val="7F9C90"/>
                      </a:solidFill>
                      <a:prstDash val="solid"/>
                      <a:round/>
                      <a:headEnd type="none" w="med" len="med"/>
                      <a:tailEnd type="none" w="med" len="med"/>
                    </a:lnT>
                    <a:lnB w="12700" cap="flat" cmpd="sng" algn="ctr">
                      <a:solidFill>
                        <a:srgbClr val="7F9C90"/>
                      </a:solidFill>
                      <a:prstDash val="solid"/>
                      <a:round/>
                      <a:headEnd type="none" w="med" len="med"/>
                      <a:tailEnd type="none" w="med" len="med"/>
                    </a:lnB>
                  </a:tcPr>
                </a:tc>
                <a:extLst>
                  <a:ext uri="{0D108BD9-81ED-4DB2-BD59-A6C34878D82A}">
                    <a16:rowId xmlns:a16="http://schemas.microsoft.com/office/drawing/2014/main" val="1789736243"/>
                  </a:ext>
                </a:extLst>
              </a:tr>
              <a:tr h="194441">
                <a:tc>
                  <a:txBody>
                    <a:bodyPr/>
                    <a:lstStyle/>
                    <a:p>
                      <a:r>
                        <a:rPr lang="en-GB" sz="900" spc="-10">
                          <a:effectLst/>
                          <a:latin typeface="FrankfurtGothic"/>
                          <a:ea typeface="Times New Roman" panose="02020603050405020304" pitchFamily="18" charset="0"/>
                          <a:cs typeface="Times New Roman" panose="02020603050405020304" pitchFamily="18" charset="0"/>
                        </a:rPr>
                        <a:t>Belgium</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nchor="ctr">
                    <a:lnL>
                      <a:noFill/>
                    </a:lnL>
                    <a:lnR>
                      <a:noFill/>
                    </a:lnR>
                    <a:lnT w="12700" cap="flat" cmpd="sng" algn="ctr">
                      <a:solidFill>
                        <a:srgbClr val="7F9C90"/>
                      </a:solidFill>
                      <a:prstDash val="solid"/>
                      <a:round/>
                      <a:headEnd type="none" w="med" len="med"/>
                      <a:tailEnd type="none" w="med" len="med"/>
                    </a:lnT>
                    <a:lnB>
                      <a:noFill/>
                    </a:lnB>
                  </a:tcPr>
                </a:tc>
                <a:tc>
                  <a:txBody>
                    <a:bodyPr/>
                    <a:lstStyle/>
                    <a:p>
                      <a:pPr algn="ctr"/>
                      <a:r>
                        <a:rPr lang="en-GB" sz="900" spc="-10">
                          <a:effectLst/>
                          <a:latin typeface="FrankfurtGothic"/>
                          <a:ea typeface="Times New Roman" panose="02020603050405020304" pitchFamily="18" charset="0"/>
                          <a:cs typeface="Times New Roman" panose="02020603050405020304" pitchFamily="18" charset="0"/>
                        </a:rPr>
                        <a:t>90</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234315" marT="0" marB="0">
                    <a:lnL>
                      <a:noFill/>
                    </a:lnL>
                    <a:lnR>
                      <a:noFill/>
                    </a:lnR>
                    <a:lnT w="12700" cap="flat" cmpd="sng" algn="ctr">
                      <a:solidFill>
                        <a:srgbClr val="7F9C90"/>
                      </a:solidFill>
                      <a:prstDash val="solid"/>
                      <a:round/>
                      <a:headEnd type="none" w="med" len="med"/>
                      <a:tailEnd type="none" w="med" len="med"/>
                    </a:lnT>
                    <a:lnB>
                      <a:noFill/>
                    </a:lnB>
                  </a:tcPr>
                </a:tc>
                <a:tc>
                  <a:txBody>
                    <a:bodyPr/>
                    <a:lstStyle/>
                    <a:p>
                      <a:pPr algn="ctr"/>
                      <a:r>
                        <a:rPr lang="en-GB" sz="900" spc="-10">
                          <a:effectLst/>
                          <a:latin typeface="FrankfurtGothic"/>
                          <a:ea typeface="Times New Roman" panose="02020603050405020304" pitchFamily="18" charset="0"/>
                          <a:cs typeface="Times New Roman" panose="02020603050405020304" pitchFamily="18" charset="0"/>
                        </a:rPr>
                        <a:t>66</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234315" marT="0" marB="0">
                    <a:lnL>
                      <a:noFill/>
                    </a:lnL>
                    <a:lnR>
                      <a:noFill/>
                    </a:lnR>
                    <a:lnT w="12700" cap="flat" cmpd="sng" algn="ctr">
                      <a:solidFill>
                        <a:srgbClr val="7F9C90"/>
                      </a:solidFill>
                      <a:prstDash val="solid"/>
                      <a:round/>
                      <a:headEnd type="none" w="med" len="med"/>
                      <a:tailEnd type="none" w="med" len="med"/>
                    </a:lnT>
                    <a:lnB>
                      <a:noFill/>
                    </a:lnB>
                  </a:tcPr>
                </a:tc>
                <a:tc>
                  <a:txBody>
                    <a:bodyPr/>
                    <a:lstStyle/>
                    <a:p>
                      <a:pPr algn="ctr"/>
                      <a:r>
                        <a:rPr lang="en-GB" sz="900" spc="-10">
                          <a:effectLst/>
                          <a:latin typeface="FrankfurtGothic"/>
                          <a:ea typeface="Times New Roman" panose="02020603050405020304" pitchFamily="18" charset="0"/>
                          <a:cs typeface="Times New Roman" panose="02020603050405020304" pitchFamily="18" charset="0"/>
                        </a:rPr>
                        <a:t>98</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234315" marT="0" marB="0">
                    <a:lnL>
                      <a:noFill/>
                    </a:lnL>
                    <a:lnR>
                      <a:noFill/>
                    </a:lnR>
                    <a:lnT w="12700" cap="flat" cmpd="sng" algn="ctr">
                      <a:solidFill>
                        <a:srgbClr val="7F9C90"/>
                      </a:solidFill>
                      <a:prstDash val="solid"/>
                      <a:round/>
                      <a:headEnd type="none" w="med" len="med"/>
                      <a:tailEnd type="none" w="med" len="med"/>
                    </a:lnT>
                    <a:lnB>
                      <a:noFill/>
                    </a:lnB>
                  </a:tcPr>
                </a:tc>
                <a:tc>
                  <a:txBody>
                    <a:bodyPr/>
                    <a:lstStyle/>
                    <a:p>
                      <a:pPr algn="ctr"/>
                      <a:r>
                        <a:rPr lang="en-GB" sz="900" spc="-10">
                          <a:effectLst/>
                          <a:latin typeface="FrankfurtGothic"/>
                          <a:ea typeface="Times New Roman" panose="02020603050405020304" pitchFamily="18" charset="0"/>
                          <a:cs typeface="Times New Roman" panose="02020603050405020304" pitchFamily="18" charset="0"/>
                        </a:rPr>
                        <a:t>33</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234315" marT="0" marB="0">
                    <a:lnL>
                      <a:noFill/>
                    </a:lnL>
                    <a:lnR>
                      <a:noFill/>
                    </a:lnR>
                    <a:lnT w="12700" cap="flat" cmpd="sng" algn="ctr">
                      <a:solidFill>
                        <a:srgbClr val="7F9C90"/>
                      </a:solidFill>
                      <a:prstDash val="solid"/>
                      <a:round/>
                      <a:headEnd type="none" w="med" len="med"/>
                      <a:tailEnd type="none" w="med" len="med"/>
                    </a:lnT>
                    <a:lnB>
                      <a:noFill/>
                    </a:lnB>
                  </a:tcPr>
                </a:tc>
                <a:tc>
                  <a:txBody>
                    <a:bodyPr/>
                    <a:lstStyle/>
                    <a:p>
                      <a:pPr algn="ctr"/>
                      <a:r>
                        <a:rPr lang="en-GB" sz="900" spc="-10">
                          <a:effectLst/>
                          <a:latin typeface="FrankfurtGothic"/>
                          <a:ea typeface="Times New Roman" panose="02020603050405020304" pitchFamily="18" charset="0"/>
                          <a:cs typeface="Times New Roman" panose="02020603050405020304" pitchFamily="18" charset="0"/>
                        </a:rPr>
                        <a:t>80</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234315" marT="0" marB="0">
                    <a:lnL>
                      <a:noFill/>
                    </a:lnL>
                    <a:lnR>
                      <a:noFill/>
                    </a:lnR>
                    <a:lnT w="12700" cap="flat" cmpd="sng" algn="ctr">
                      <a:solidFill>
                        <a:srgbClr val="7F9C90"/>
                      </a:solidFill>
                      <a:prstDash val="solid"/>
                      <a:round/>
                      <a:headEnd type="none" w="med" len="med"/>
                      <a:tailEnd type="none" w="med" len="med"/>
                    </a:lnT>
                    <a:lnB>
                      <a:noFill/>
                    </a:lnB>
                  </a:tcPr>
                </a:tc>
                <a:tc>
                  <a:txBody>
                    <a:bodyPr/>
                    <a:lstStyle/>
                    <a:p>
                      <a:pPr algn="ctr"/>
                      <a:r>
                        <a:rPr lang="en-GB" sz="900" spc="-10">
                          <a:effectLst/>
                          <a:latin typeface="FrankfurtGothic"/>
                          <a:ea typeface="Times New Roman" panose="02020603050405020304" pitchFamily="18" charset="0"/>
                          <a:cs typeface="Times New Roman" panose="02020603050405020304" pitchFamily="18" charset="0"/>
                        </a:rPr>
                        <a:t>59</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234315" marT="0" marB="0">
                    <a:lnL>
                      <a:noFill/>
                    </a:lnL>
                    <a:lnR>
                      <a:noFill/>
                    </a:lnR>
                    <a:lnT w="12700" cap="flat" cmpd="sng" algn="ctr">
                      <a:solidFill>
                        <a:srgbClr val="7F9C90"/>
                      </a:solidFill>
                      <a:prstDash val="solid"/>
                      <a:round/>
                      <a:headEnd type="none" w="med" len="med"/>
                      <a:tailEnd type="none" w="med" len="med"/>
                    </a:lnT>
                    <a:lnB>
                      <a:noFill/>
                    </a:lnB>
                  </a:tcPr>
                </a:tc>
                <a:extLst>
                  <a:ext uri="{0D108BD9-81ED-4DB2-BD59-A6C34878D82A}">
                    <a16:rowId xmlns:a16="http://schemas.microsoft.com/office/drawing/2014/main" val="3199978059"/>
                  </a:ext>
                </a:extLst>
              </a:tr>
              <a:tr h="194441">
                <a:tc>
                  <a:txBody>
                    <a:bodyPr/>
                    <a:lstStyle/>
                    <a:p>
                      <a:r>
                        <a:rPr lang="en-GB" sz="900" b="1" spc="-10">
                          <a:effectLst/>
                          <a:latin typeface="FrankfurtGothic"/>
                          <a:ea typeface="Times New Roman" panose="02020603050405020304" pitchFamily="18" charset="0"/>
                          <a:cs typeface="Times New Roman" panose="02020603050405020304" pitchFamily="18" charset="0"/>
                        </a:rPr>
                        <a:t>Denmark</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nchor="ctr">
                    <a:lnL>
                      <a:noFill/>
                    </a:lnL>
                    <a:lnR>
                      <a:noFill/>
                    </a:lnR>
                    <a:lnT>
                      <a:noFill/>
                    </a:lnT>
                    <a:lnB>
                      <a:noFill/>
                    </a:lnB>
                  </a:tcPr>
                </a:tc>
                <a:tc>
                  <a:txBody>
                    <a:bodyPr/>
                    <a:lstStyle/>
                    <a:p>
                      <a:pPr algn="ctr"/>
                      <a:r>
                        <a:rPr lang="en-GB" sz="900" b="1" spc="-10">
                          <a:effectLst/>
                          <a:latin typeface="FrankfurtGothic"/>
                          <a:ea typeface="Times New Roman" panose="02020603050405020304" pitchFamily="18" charset="0"/>
                          <a:cs typeface="Times New Roman" panose="02020603050405020304" pitchFamily="18" charset="0"/>
                        </a:rPr>
                        <a:t>97</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234315" marT="0" marB="0">
                    <a:lnL>
                      <a:noFill/>
                    </a:lnL>
                    <a:lnR>
                      <a:noFill/>
                    </a:lnR>
                    <a:lnT>
                      <a:noFill/>
                    </a:lnT>
                    <a:lnB>
                      <a:noFill/>
                    </a:lnB>
                  </a:tcPr>
                </a:tc>
                <a:tc>
                  <a:txBody>
                    <a:bodyPr/>
                    <a:lstStyle/>
                    <a:p>
                      <a:pPr algn="ctr"/>
                      <a:r>
                        <a:rPr lang="en-GB" sz="900" b="1" spc="-10">
                          <a:effectLst/>
                          <a:latin typeface="FrankfurtGothic"/>
                          <a:ea typeface="Times New Roman" panose="02020603050405020304" pitchFamily="18" charset="0"/>
                          <a:cs typeface="Times New Roman" panose="02020603050405020304" pitchFamily="18" charset="0"/>
                        </a:rPr>
                        <a:t>84</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234315" marT="0" marB="0">
                    <a:lnL>
                      <a:noFill/>
                    </a:lnL>
                    <a:lnR>
                      <a:noFill/>
                    </a:lnR>
                    <a:lnT>
                      <a:noFill/>
                    </a:lnT>
                    <a:lnB>
                      <a:noFill/>
                    </a:lnB>
                  </a:tcPr>
                </a:tc>
                <a:tc>
                  <a:txBody>
                    <a:bodyPr/>
                    <a:lstStyle/>
                    <a:p>
                      <a:pPr algn="ctr"/>
                      <a:r>
                        <a:rPr lang="en-GB" sz="900" b="1" spc="-10">
                          <a:effectLst/>
                          <a:latin typeface="FrankfurtGothic"/>
                          <a:ea typeface="Times New Roman" panose="02020603050405020304" pitchFamily="18" charset="0"/>
                          <a:cs typeface="Times New Roman" panose="02020603050405020304" pitchFamily="18" charset="0"/>
                        </a:rPr>
                        <a:t>100</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234315" marT="0" marB="0">
                    <a:lnL>
                      <a:noFill/>
                    </a:lnL>
                    <a:lnR>
                      <a:noFill/>
                    </a:lnR>
                    <a:lnT>
                      <a:noFill/>
                    </a:lnT>
                    <a:lnB>
                      <a:noFill/>
                    </a:lnB>
                  </a:tcPr>
                </a:tc>
                <a:tc>
                  <a:txBody>
                    <a:bodyPr/>
                    <a:lstStyle/>
                    <a:p>
                      <a:pPr algn="ctr"/>
                      <a:r>
                        <a:rPr lang="en-GB" sz="900" b="1" spc="-10">
                          <a:effectLst/>
                          <a:latin typeface="FrankfurtGothic"/>
                          <a:ea typeface="Times New Roman" panose="02020603050405020304" pitchFamily="18" charset="0"/>
                          <a:cs typeface="Times New Roman" panose="02020603050405020304" pitchFamily="18" charset="0"/>
                        </a:rPr>
                        <a:t>25</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234315" marT="0" marB="0">
                    <a:lnL>
                      <a:noFill/>
                    </a:lnL>
                    <a:lnR>
                      <a:noFill/>
                    </a:lnR>
                    <a:lnT>
                      <a:noFill/>
                    </a:lnT>
                    <a:lnB>
                      <a:noFill/>
                    </a:lnB>
                  </a:tcPr>
                </a:tc>
                <a:tc>
                  <a:txBody>
                    <a:bodyPr/>
                    <a:lstStyle/>
                    <a:p>
                      <a:pPr algn="ctr"/>
                      <a:r>
                        <a:rPr lang="en-GB" sz="900" b="1" spc="-10">
                          <a:effectLst/>
                          <a:latin typeface="FrankfurtGothic"/>
                          <a:ea typeface="Times New Roman" panose="02020603050405020304" pitchFamily="18" charset="0"/>
                          <a:cs typeface="Times New Roman" panose="02020603050405020304" pitchFamily="18" charset="0"/>
                        </a:rPr>
                        <a:t>94</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234315" marT="0" marB="0">
                    <a:lnL>
                      <a:noFill/>
                    </a:lnL>
                    <a:lnR>
                      <a:noFill/>
                    </a:lnR>
                    <a:lnT>
                      <a:noFill/>
                    </a:lnT>
                    <a:lnB>
                      <a:noFill/>
                    </a:lnB>
                  </a:tcPr>
                </a:tc>
                <a:tc>
                  <a:txBody>
                    <a:bodyPr/>
                    <a:lstStyle/>
                    <a:p>
                      <a:pPr algn="ctr"/>
                      <a:r>
                        <a:rPr lang="en-GB" sz="900" b="1" spc="-10">
                          <a:effectLst/>
                          <a:latin typeface="FrankfurtGothic"/>
                          <a:ea typeface="Times New Roman" panose="02020603050405020304" pitchFamily="18" charset="0"/>
                          <a:cs typeface="Times New Roman" panose="02020603050405020304" pitchFamily="18" charset="0"/>
                        </a:rPr>
                        <a:t>92</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234315" marT="0" marB="0">
                    <a:lnL>
                      <a:noFill/>
                    </a:lnL>
                    <a:lnR>
                      <a:noFill/>
                    </a:lnR>
                    <a:lnT>
                      <a:noFill/>
                    </a:lnT>
                    <a:lnB>
                      <a:noFill/>
                    </a:lnB>
                  </a:tcPr>
                </a:tc>
                <a:extLst>
                  <a:ext uri="{0D108BD9-81ED-4DB2-BD59-A6C34878D82A}">
                    <a16:rowId xmlns:a16="http://schemas.microsoft.com/office/drawing/2014/main" val="2045558895"/>
                  </a:ext>
                </a:extLst>
              </a:tr>
              <a:tr h="194441">
                <a:tc>
                  <a:txBody>
                    <a:bodyPr/>
                    <a:lstStyle/>
                    <a:p>
                      <a:r>
                        <a:rPr lang="en-GB" sz="900" spc="-10">
                          <a:effectLst/>
                          <a:latin typeface="FrankfurtGothic"/>
                          <a:ea typeface="Times New Roman" panose="02020603050405020304" pitchFamily="18" charset="0"/>
                          <a:cs typeface="Times New Roman" panose="02020603050405020304" pitchFamily="18" charset="0"/>
                        </a:rPr>
                        <a:t>Germany</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nchor="ctr">
                    <a:lnL>
                      <a:noFill/>
                    </a:lnL>
                    <a:lnR>
                      <a:noFill/>
                    </a:lnR>
                    <a:lnT>
                      <a:noFill/>
                    </a:lnT>
                    <a:lnB>
                      <a:noFill/>
                    </a:lnB>
                  </a:tcPr>
                </a:tc>
                <a:tc>
                  <a:txBody>
                    <a:bodyPr/>
                    <a:lstStyle/>
                    <a:p>
                      <a:pPr algn="ctr"/>
                      <a:r>
                        <a:rPr lang="en-GB" sz="900" spc="-10">
                          <a:effectLst/>
                          <a:latin typeface="FrankfurtGothic"/>
                          <a:ea typeface="Times New Roman" panose="02020603050405020304" pitchFamily="18" charset="0"/>
                          <a:cs typeface="Times New Roman" panose="02020603050405020304" pitchFamily="18" charset="0"/>
                        </a:rPr>
                        <a:t>93</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234315" marT="0" marB="0">
                    <a:lnL>
                      <a:noFill/>
                    </a:lnL>
                    <a:lnR>
                      <a:noFill/>
                    </a:lnR>
                    <a:lnT>
                      <a:noFill/>
                    </a:lnT>
                    <a:lnB>
                      <a:noFill/>
                    </a:lnB>
                  </a:tcPr>
                </a:tc>
                <a:tc>
                  <a:txBody>
                    <a:bodyPr/>
                    <a:lstStyle/>
                    <a:p>
                      <a:pPr algn="ctr"/>
                      <a:r>
                        <a:rPr lang="en-GB" sz="900" spc="-10">
                          <a:effectLst/>
                          <a:latin typeface="FrankfurtGothic"/>
                          <a:ea typeface="Times New Roman" panose="02020603050405020304" pitchFamily="18" charset="0"/>
                          <a:cs typeface="Times New Roman" panose="02020603050405020304" pitchFamily="18" charset="0"/>
                        </a:rPr>
                        <a:t>79</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234315" marT="0" marB="0">
                    <a:lnL>
                      <a:noFill/>
                    </a:lnL>
                    <a:lnR>
                      <a:noFill/>
                    </a:lnR>
                    <a:lnT>
                      <a:noFill/>
                    </a:lnT>
                    <a:lnB>
                      <a:noFill/>
                    </a:lnB>
                  </a:tcPr>
                </a:tc>
                <a:tc>
                  <a:txBody>
                    <a:bodyPr/>
                    <a:lstStyle/>
                    <a:p>
                      <a:pPr algn="ctr"/>
                      <a:r>
                        <a:rPr lang="en-GB" sz="900" spc="-10">
                          <a:effectLst/>
                          <a:latin typeface="FrankfurtGothic"/>
                          <a:ea typeface="Times New Roman" panose="02020603050405020304" pitchFamily="18" charset="0"/>
                          <a:cs typeface="Times New Roman" panose="02020603050405020304" pitchFamily="18" charset="0"/>
                        </a:rPr>
                        <a:t>95</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234315" marT="0" marB="0">
                    <a:lnL>
                      <a:noFill/>
                    </a:lnL>
                    <a:lnR>
                      <a:noFill/>
                    </a:lnR>
                    <a:lnT>
                      <a:noFill/>
                    </a:lnT>
                    <a:lnB>
                      <a:noFill/>
                    </a:lnB>
                  </a:tcPr>
                </a:tc>
                <a:tc>
                  <a:txBody>
                    <a:bodyPr/>
                    <a:lstStyle/>
                    <a:p>
                      <a:pPr algn="ctr"/>
                      <a:r>
                        <a:rPr lang="en-GB" sz="900" spc="-10">
                          <a:effectLst/>
                          <a:latin typeface="FrankfurtGothic"/>
                          <a:ea typeface="Times New Roman" panose="02020603050405020304" pitchFamily="18" charset="0"/>
                          <a:cs typeface="Times New Roman" panose="02020603050405020304" pitchFamily="18" charset="0"/>
                        </a:rPr>
                        <a:t>15</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234315" marT="0" marB="0">
                    <a:lnL>
                      <a:noFill/>
                    </a:lnL>
                    <a:lnR>
                      <a:noFill/>
                    </a:lnR>
                    <a:lnT>
                      <a:noFill/>
                    </a:lnT>
                    <a:lnB>
                      <a:noFill/>
                    </a:lnB>
                  </a:tcPr>
                </a:tc>
                <a:tc>
                  <a:txBody>
                    <a:bodyPr/>
                    <a:lstStyle/>
                    <a:p>
                      <a:pPr algn="ctr"/>
                      <a:r>
                        <a:rPr lang="en-GB" sz="900" spc="-10">
                          <a:effectLst/>
                          <a:latin typeface="FrankfurtGothic"/>
                          <a:ea typeface="Times New Roman" panose="02020603050405020304" pitchFamily="18" charset="0"/>
                          <a:cs typeface="Times New Roman" panose="02020603050405020304" pitchFamily="18" charset="0"/>
                        </a:rPr>
                        <a:t>86</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234315" marT="0" marB="0">
                    <a:lnL>
                      <a:noFill/>
                    </a:lnL>
                    <a:lnR>
                      <a:noFill/>
                    </a:lnR>
                    <a:lnT>
                      <a:noFill/>
                    </a:lnT>
                    <a:lnB>
                      <a:noFill/>
                    </a:lnB>
                  </a:tcPr>
                </a:tc>
                <a:tc>
                  <a:txBody>
                    <a:bodyPr/>
                    <a:lstStyle/>
                    <a:p>
                      <a:pPr algn="ctr"/>
                      <a:r>
                        <a:rPr lang="en-GB" sz="900" spc="-10">
                          <a:effectLst/>
                          <a:latin typeface="FrankfurtGothic"/>
                          <a:ea typeface="Times New Roman" panose="02020603050405020304" pitchFamily="18" charset="0"/>
                          <a:cs typeface="Times New Roman" panose="02020603050405020304" pitchFamily="18" charset="0"/>
                        </a:rPr>
                        <a:t>59</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234315" marT="0" marB="0">
                    <a:lnL>
                      <a:noFill/>
                    </a:lnL>
                    <a:lnR>
                      <a:noFill/>
                    </a:lnR>
                    <a:lnT>
                      <a:noFill/>
                    </a:lnT>
                    <a:lnB>
                      <a:noFill/>
                    </a:lnB>
                  </a:tcPr>
                </a:tc>
                <a:extLst>
                  <a:ext uri="{0D108BD9-81ED-4DB2-BD59-A6C34878D82A}">
                    <a16:rowId xmlns:a16="http://schemas.microsoft.com/office/drawing/2014/main" val="566289801"/>
                  </a:ext>
                </a:extLst>
              </a:tr>
              <a:tr h="194441">
                <a:tc>
                  <a:txBody>
                    <a:bodyPr/>
                    <a:lstStyle/>
                    <a:p>
                      <a:r>
                        <a:rPr lang="en-GB" sz="900" spc="-10">
                          <a:effectLst/>
                          <a:latin typeface="FrankfurtGothic"/>
                          <a:ea typeface="Times New Roman" panose="02020603050405020304" pitchFamily="18" charset="0"/>
                          <a:cs typeface="Times New Roman" panose="02020603050405020304" pitchFamily="18" charset="0"/>
                        </a:rPr>
                        <a:t>Greece</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nchor="ctr">
                    <a:lnL>
                      <a:noFill/>
                    </a:lnL>
                    <a:lnR>
                      <a:noFill/>
                    </a:lnR>
                    <a:lnT>
                      <a:noFill/>
                    </a:lnT>
                    <a:lnB>
                      <a:noFill/>
                    </a:lnB>
                  </a:tcPr>
                </a:tc>
                <a:tc>
                  <a:txBody>
                    <a:bodyPr/>
                    <a:lstStyle/>
                    <a:p>
                      <a:pPr algn="ctr"/>
                      <a:r>
                        <a:rPr lang="en-GB" sz="900" spc="-10">
                          <a:effectLst/>
                          <a:latin typeface="FrankfurtGothic"/>
                          <a:ea typeface="Times New Roman" panose="02020603050405020304" pitchFamily="18" charset="0"/>
                          <a:cs typeface="Times New Roman" panose="02020603050405020304" pitchFamily="18" charset="0"/>
                        </a:rPr>
                        <a:t>76</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234315" marT="0" marB="0">
                    <a:lnL>
                      <a:noFill/>
                    </a:lnL>
                    <a:lnR>
                      <a:noFill/>
                    </a:lnR>
                    <a:lnT>
                      <a:noFill/>
                    </a:lnT>
                    <a:lnB>
                      <a:noFill/>
                    </a:lnB>
                  </a:tcPr>
                </a:tc>
                <a:tc>
                  <a:txBody>
                    <a:bodyPr/>
                    <a:lstStyle/>
                    <a:p>
                      <a:pPr algn="ctr"/>
                      <a:r>
                        <a:rPr lang="en-GB" sz="900" spc="-10">
                          <a:effectLst/>
                          <a:latin typeface="FrankfurtGothic"/>
                          <a:ea typeface="Times New Roman" panose="02020603050405020304" pitchFamily="18" charset="0"/>
                          <a:cs typeface="Times New Roman" panose="02020603050405020304" pitchFamily="18" charset="0"/>
                        </a:rPr>
                        <a:t>39</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234315" marT="0" marB="0">
                    <a:lnL>
                      <a:noFill/>
                    </a:lnL>
                    <a:lnR>
                      <a:noFill/>
                    </a:lnR>
                    <a:lnT>
                      <a:noFill/>
                    </a:lnT>
                    <a:lnB>
                      <a:noFill/>
                    </a:lnB>
                  </a:tcPr>
                </a:tc>
                <a:tc>
                  <a:txBody>
                    <a:bodyPr/>
                    <a:lstStyle/>
                    <a:p>
                      <a:pPr algn="ctr"/>
                      <a:r>
                        <a:rPr lang="en-GB" sz="900" spc="-10">
                          <a:effectLst/>
                          <a:latin typeface="FrankfurtGothic"/>
                          <a:ea typeface="Times New Roman" panose="02020603050405020304" pitchFamily="18" charset="0"/>
                          <a:cs typeface="Times New Roman" panose="02020603050405020304" pitchFamily="18" charset="0"/>
                        </a:rPr>
                        <a:t>85</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234315" marT="0" marB="0">
                    <a:lnL>
                      <a:noFill/>
                    </a:lnL>
                    <a:lnR>
                      <a:noFill/>
                    </a:lnR>
                    <a:lnT>
                      <a:noFill/>
                    </a:lnT>
                    <a:lnB>
                      <a:noFill/>
                    </a:lnB>
                  </a:tcPr>
                </a:tc>
                <a:tc>
                  <a:txBody>
                    <a:bodyPr/>
                    <a:lstStyle/>
                    <a:p>
                      <a:pPr algn="ctr"/>
                      <a:r>
                        <a:rPr lang="en-GB" sz="900" spc="-10">
                          <a:effectLst/>
                          <a:latin typeface="FrankfurtGothic"/>
                          <a:ea typeface="Times New Roman" panose="02020603050405020304" pitchFamily="18" charset="0"/>
                          <a:cs typeface="Times New Roman" panose="02020603050405020304" pitchFamily="18" charset="0"/>
                        </a:rPr>
                        <a:t>4</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234315" marT="0" marB="0">
                    <a:lnL>
                      <a:noFill/>
                    </a:lnL>
                    <a:lnR>
                      <a:noFill/>
                    </a:lnR>
                    <a:lnT>
                      <a:noFill/>
                    </a:lnT>
                    <a:lnB>
                      <a:noFill/>
                    </a:lnB>
                  </a:tcPr>
                </a:tc>
                <a:tc>
                  <a:txBody>
                    <a:bodyPr/>
                    <a:lstStyle/>
                    <a:p>
                      <a:pPr algn="ctr"/>
                      <a:r>
                        <a:rPr lang="en-GB" sz="900" spc="-10">
                          <a:effectLst/>
                          <a:latin typeface="FrankfurtGothic"/>
                          <a:ea typeface="Times New Roman" panose="02020603050405020304" pitchFamily="18" charset="0"/>
                          <a:cs typeface="Times New Roman" panose="02020603050405020304" pitchFamily="18" charset="0"/>
                        </a:rPr>
                        <a:t>59</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234315" marT="0" marB="0">
                    <a:lnL>
                      <a:noFill/>
                    </a:lnL>
                    <a:lnR>
                      <a:noFill/>
                    </a:lnR>
                    <a:lnT>
                      <a:noFill/>
                    </a:lnT>
                    <a:lnB>
                      <a:noFill/>
                    </a:lnB>
                  </a:tcPr>
                </a:tc>
                <a:tc>
                  <a:txBody>
                    <a:bodyPr/>
                    <a:lstStyle/>
                    <a:p>
                      <a:pPr algn="ctr"/>
                      <a:r>
                        <a:rPr lang="en-GB" sz="900" spc="-10">
                          <a:effectLst/>
                          <a:latin typeface="FrankfurtGothic"/>
                          <a:ea typeface="Times New Roman" panose="02020603050405020304" pitchFamily="18" charset="0"/>
                          <a:cs typeface="Times New Roman" panose="02020603050405020304" pitchFamily="18" charset="0"/>
                        </a:rPr>
                        <a:t>52</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234315" marT="0" marB="0">
                    <a:lnL>
                      <a:noFill/>
                    </a:lnL>
                    <a:lnR>
                      <a:noFill/>
                    </a:lnR>
                    <a:lnT>
                      <a:noFill/>
                    </a:lnT>
                    <a:lnB>
                      <a:noFill/>
                    </a:lnB>
                  </a:tcPr>
                </a:tc>
                <a:extLst>
                  <a:ext uri="{0D108BD9-81ED-4DB2-BD59-A6C34878D82A}">
                    <a16:rowId xmlns:a16="http://schemas.microsoft.com/office/drawing/2014/main" val="71894348"/>
                  </a:ext>
                </a:extLst>
              </a:tr>
              <a:tr h="194441">
                <a:tc>
                  <a:txBody>
                    <a:bodyPr/>
                    <a:lstStyle/>
                    <a:p>
                      <a:r>
                        <a:rPr lang="en-GB" sz="900" spc="-10">
                          <a:effectLst/>
                          <a:latin typeface="FrankfurtGothic"/>
                          <a:ea typeface="Times New Roman" panose="02020603050405020304" pitchFamily="18" charset="0"/>
                          <a:cs typeface="Times New Roman" panose="02020603050405020304" pitchFamily="18" charset="0"/>
                        </a:rPr>
                        <a:t>Spain</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nchor="ctr">
                    <a:lnL>
                      <a:noFill/>
                    </a:lnL>
                    <a:lnR>
                      <a:noFill/>
                    </a:lnR>
                    <a:lnT>
                      <a:noFill/>
                    </a:lnT>
                    <a:lnB>
                      <a:noFill/>
                    </a:lnB>
                  </a:tcPr>
                </a:tc>
                <a:tc>
                  <a:txBody>
                    <a:bodyPr/>
                    <a:lstStyle/>
                    <a:p>
                      <a:pPr algn="ctr"/>
                      <a:r>
                        <a:rPr lang="en-GB" sz="900" spc="-10">
                          <a:effectLst/>
                          <a:latin typeface="FrankfurtGothic"/>
                          <a:ea typeface="Times New Roman" panose="02020603050405020304" pitchFamily="18" charset="0"/>
                          <a:cs typeface="Times New Roman" panose="02020603050405020304" pitchFamily="18" charset="0"/>
                        </a:rPr>
                        <a:t>91</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234315" marT="0" marB="0">
                    <a:lnL>
                      <a:noFill/>
                    </a:lnL>
                    <a:lnR>
                      <a:noFill/>
                    </a:lnR>
                    <a:lnT>
                      <a:noFill/>
                    </a:lnT>
                    <a:lnB>
                      <a:noFill/>
                    </a:lnB>
                  </a:tcPr>
                </a:tc>
                <a:tc>
                  <a:txBody>
                    <a:bodyPr/>
                    <a:lstStyle/>
                    <a:p>
                      <a:pPr algn="ctr"/>
                      <a:r>
                        <a:rPr lang="en-GB" sz="900" spc="-10">
                          <a:effectLst/>
                          <a:latin typeface="FrankfurtGothic"/>
                          <a:ea typeface="Times New Roman" panose="02020603050405020304" pitchFamily="18" charset="0"/>
                          <a:cs typeface="Times New Roman" panose="02020603050405020304" pitchFamily="18" charset="0"/>
                        </a:rPr>
                        <a:t>58</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234315" marT="0" marB="0">
                    <a:lnL>
                      <a:noFill/>
                    </a:lnL>
                    <a:lnR>
                      <a:noFill/>
                    </a:lnR>
                    <a:lnT>
                      <a:noFill/>
                    </a:lnT>
                    <a:lnB>
                      <a:noFill/>
                    </a:lnB>
                  </a:tcPr>
                </a:tc>
                <a:tc>
                  <a:txBody>
                    <a:bodyPr/>
                    <a:lstStyle/>
                    <a:p>
                      <a:pPr algn="ctr"/>
                      <a:r>
                        <a:rPr lang="en-GB" sz="900" spc="-10">
                          <a:effectLst/>
                          <a:latin typeface="FrankfurtGothic"/>
                          <a:ea typeface="Times New Roman" panose="02020603050405020304" pitchFamily="18" charset="0"/>
                          <a:cs typeface="Times New Roman" panose="02020603050405020304" pitchFamily="18" charset="0"/>
                        </a:rPr>
                        <a:t>98</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234315" marT="0" marB="0">
                    <a:lnL>
                      <a:noFill/>
                    </a:lnL>
                    <a:lnR>
                      <a:noFill/>
                    </a:lnR>
                    <a:lnT>
                      <a:noFill/>
                    </a:lnT>
                    <a:lnB>
                      <a:noFill/>
                    </a:lnB>
                  </a:tcPr>
                </a:tc>
                <a:tc>
                  <a:txBody>
                    <a:bodyPr/>
                    <a:lstStyle/>
                    <a:p>
                      <a:pPr algn="ctr"/>
                      <a:r>
                        <a:rPr lang="en-GB" sz="900" spc="-10">
                          <a:effectLst/>
                          <a:latin typeface="FrankfurtGothic"/>
                          <a:ea typeface="Times New Roman" panose="02020603050405020304" pitchFamily="18" charset="0"/>
                          <a:cs typeface="Times New Roman" panose="02020603050405020304" pitchFamily="18" charset="0"/>
                        </a:rPr>
                        <a:t>17</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234315" marT="0" marB="0">
                    <a:lnL>
                      <a:noFill/>
                    </a:lnL>
                    <a:lnR>
                      <a:noFill/>
                    </a:lnR>
                    <a:lnT>
                      <a:noFill/>
                    </a:lnT>
                    <a:lnB>
                      <a:noFill/>
                    </a:lnB>
                  </a:tcPr>
                </a:tc>
                <a:tc>
                  <a:txBody>
                    <a:bodyPr/>
                    <a:lstStyle/>
                    <a:p>
                      <a:pPr algn="ctr"/>
                      <a:r>
                        <a:rPr lang="en-GB" sz="900" spc="-10">
                          <a:effectLst/>
                          <a:latin typeface="FrankfurtGothic"/>
                          <a:ea typeface="Times New Roman" panose="02020603050405020304" pitchFamily="18" charset="0"/>
                          <a:cs typeface="Times New Roman" panose="02020603050405020304" pitchFamily="18" charset="0"/>
                        </a:rPr>
                        <a:t>72</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234315" marT="0" marB="0">
                    <a:lnL>
                      <a:noFill/>
                    </a:lnL>
                    <a:lnR>
                      <a:noFill/>
                    </a:lnR>
                    <a:lnT>
                      <a:noFill/>
                    </a:lnT>
                    <a:lnB>
                      <a:noFill/>
                    </a:lnB>
                  </a:tcPr>
                </a:tc>
                <a:tc>
                  <a:txBody>
                    <a:bodyPr/>
                    <a:lstStyle/>
                    <a:p>
                      <a:pPr algn="ctr"/>
                      <a:r>
                        <a:rPr lang="en-GB" sz="900" spc="-10">
                          <a:effectLst/>
                          <a:latin typeface="FrankfurtGothic"/>
                          <a:ea typeface="Times New Roman" panose="02020603050405020304" pitchFamily="18" charset="0"/>
                          <a:cs typeface="Times New Roman" panose="02020603050405020304" pitchFamily="18" charset="0"/>
                        </a:rPr>
                        <a:t>58</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234315" marT="0" marB="0">
                    <a:lnL>
                      <a:noFill/>
                    </a:lnL>
                    <a:lnR>
                      <a:noFill/>
                    </a:lnR>
                    <a:lnT>
                      <a:noFill/>
                    </a:lnT>
                    <a:lnB>
                      <a:noFill/>
                    </a:lnB>
                  </a:tcPr>
                </a:tc>
                <a:extLst>
                  <a:ext uri="{0D108BD9-81ED-4DB2-BD59-A6C34878D82A}">
                    <a16:rowId xmlns:a16="http://schemas.microsoft.com/office/drawing/2014/main" val="2137865593"/>
                  </a:ext>
                </a:extLst>
              </a:tr>
              <a:tr h="194441">
                <a:tc>
                  <a:txBody>
                    <a:bodyPr/>
                    <a:lstStyle/>
                    <a:p>
                      <a:r>
                        <a:rPr lang="en-GB" sz="900" spc="-10">
                          <a:effectLst/>
                          <a:latin typeface="FrankfurtGothic"/>
                          <a:ea typeface="Times New Roman" panose="02020603050405020304" pitchFamily="18" charset="0"/>
                          <a:cs typeface="Times New Roman" panose="02020603050405020304" pitchFamily="18" charset="0"/>
                        </a:rPr>
                        <a:t>France</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nchor="ctr">
                    <a:lnL>
                      <a:noFill/>
                    </a:lnL>
                    <a:lnR>
                      <a:noFill/>
                    </a:lnR>
                    <a:lnT>
                      <a:noFill/>
                    </a:lnT>
                    <a:lnB>
                      <a:noFill/>
                    </a:lnB>
                  </a:tcPr>
                </a:tc>
                <a:tc>
                  <a:txBody>
                    <a:bodyPr/>
                    <a:lstStyle/>
                    <a:p>
                      <a:pPr algn="ctr"/>
                      <a:r>
                        <a:rPr lang="en-GB" sz="900" spc="-10">
                          <a:effectLst/>
                          <a:latin typeface="FrankfurtGothic"/>
                          <a:ea typeface="Times New Roman" panose="02020603050405020304" pitchFamily="18" charset="0"/>
                          <a:cs typeface="Times New Roman" panose="02020603050405020304" pitchFamily="18" charset="0"/>
                        </a:rPr>
                        <a:t>89</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234315" marT="0" marB="0">
                    <a:lnL>
                      <a:noFill/>
                    </a:lnL>
                    <a:lnR>
                      <a:noFill/>
                    </a:lnR>
                    <a:lnT>
                      <a:noFill/>
                    </a:lnT>
                    <a:lnB>
                      <a:noFill/>
                    </a:lnB>
                  </a:tcPr>
                </a:tc>
                <a:tc>
                  <a:txBody>
                    <a:bodyPr/>
                    <a:lstStyle/>
                    <a:p>
                      <a:pPr algn="ctr"/>
                      <a:r>
                        <a:rPr lang="en-GB" sz="900" spc="-10">
                          <a:effectLst/>
                          <a:latin typeface="FrankfurtGothic"/>
                          <a:ea typeface="Times New Roman" panose="02020603050405020304" pitchFamily="18" charset="0"/>
                          <a:cs typeface="Times New Roman" panose="02020603050405020304" pitchFamily="18" charset="0"/>
                        </a:rPr>
                        <a:t>70</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234315" marT="0" marB="0">
                    <a:lnL>
                      <a:noFill/>
                    </a:lnL>
                    <a:lnR>
                      <a:noFill/>
                    </a:lnR>
                    <a:lnT>
                      <a:noFill/>
                    </a:lnT>
                    <a:lnB>
                      <a:noFill/>
                    </a:lnB>
                  </a:tcPr>
                </a:tc>
                <a:tc>
                  <a:txBody>
                    <a:bodyPr/>
                    <a:lstStyle/>
                    <a:p>
                      <a:pPr algn="ctr"/>
                      <a:r>
                        <a:rPr lang="en-GB" sz="900" spc="-10">
                          <a:effectLst/>
                          <a:latin typeface="FrankfurtGothic"/>
                          <a:ea typeface="Times New Roman" panose="02020603050405020304" pitchFamily="18" charset="0"/>
                          <a:cs typeface="Times New Roman" panose="02020603050405020304" pitchFamily="18" charset="0"/>
                        </a:rPr>
                        <a:t>99</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234315" marT="0" marB="0">
                    <a:lnL>
                      <a:noFill/>
                    </a:lnL>
                    <a:lnR>
                      <a:noFill/>
                    </a:lnR>
                    <a:lnT>
                      <a:noFill/>
                    </a:lnT>
                    <a:lnB>
                      <a:noFill/>
                    </a:lnB>
                  </a:tcPr>
                </a:tc>
                <a:tc>
                  <a:txBody>
                    <a:bodyPr/>
                    <a:lstStyle/>
                    <a:p>
                      <a:pPr algn="ctr"/>
                      <a:r>
                        <a:rPr lang="en-GB" sz="900" spc="-10">
                          <a:effectLst/>
                          <a:latin typeface="FrankfurtGothic"/>
                          <a:ea typeface="Times New Roman" panose="02020603050405020304" pitchFamily="18" charset="0"/>
                          <a:cs typeface="Times New Roman" panose="02020603050405020304" pitchFamily="18" charset="0"/>
                        </a:rPr>
                        <a:t>22</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234315" marT="0" marB="0">
                    <a:lnL>
                      <a:noFill/>
                    </a:lnL>
                    <a:lnR>
                      <a:noFill/>
                    </a:lnR>
                    <a:lnT>
                      <a:noFill/>
                    </a:lnT>
                    <a:lnB>
                      <a:noFill/>
                    </a:lnB>
                  </a:tcPr>
                </a:tc>
                <a:tc>
                  <a:txBody>
                    <a:bodyPr/>
                    <a:lstStyle/>
                    <a:p>
                      <a:pPr algn="ctr"/>
                      <a:r>
                        <a:rPr lang="en-GB" sz="900" spc="-10">
                          <a:effectLst/>
                          <a:latin typeface="FrankfurtGothic"/>
                          <a:ea typeface="Times New Roman" panose="02020603050405020304" pitchFamily="18" charset="0"/>
                          <a:cs typeface="Times New Roman" panose="02020603050405020304" pitchFamily="18" charset="0"/>
                        </a:rPr>
                        <a:t>79</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234315" marT="0" marB="0">
                    <a:lnL>
                      <a:noFill/>
                    </a:lnL>
                    <a:lnR>
                      <a:noFill/>
                    </a:lnR>
                    <a:lnT>
                      <a:noFill/>
                    </a:lnT>
                    <a:lnB>
                      <a:noFill/>
                    </a:lnB>
                  </a:tcPr>
                </a:tc>
                <a:tc>
                  <a:txBody>
                    <a:bodyPr/>
                    <a:lstStyle/>
                    <a:p>
                      <a:pPr algn="ctr"/>
                      <a:r>
                        <a:rPr lang="en-GB" sz="900" spc="-10">
                          <a:effectLst/>
                          <a:latin typeface="FrankfurtGothic"/>
                          <a:ea typeface="Times New Roman" panose="02020603050405020304" pitchFamily="18" charset="0"/>
                          <a:cs typeface="Times New Roman" panose="02020603050405020304" pitchFamily="18" charset="0"/>
                        </a:rPr>
                        <a:t>75</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234315" marT="0" marB="0">
                    <a:lnL>
                      <a:noFill/>
                    </a:lnL>
                    <a:lnR>
                      <a:noFill/>
                    </a:lnR>
                    <a:lnT>
                      <a:noFill/>
                    </a:lnT>
                    <a:lnB>
                      <a:noFill/>
                    </a:lnB>
                  </a:tcPr>
                </a:tc>
                <a:extLst>
                  <a:ext uri="{0D108BD9-81ED-4DB2-BD59-A6C34878D82A}">
                    <a16:rowId xmlns:a16="http://schemas.microsoft.com/office/drawing/2014/main" val="2770059212"/>
                  </a:ext>
                </a:extLst>
              </a:tr>
              <a:tr h="194441">
                <a:tc>
                  <a:txBody>
                    <a:bodyPr/>
                    <a:lstStyle/>
                    <a:p>
                      <a:r>
                        <a:rPr lang="en-GB" sz="900" spc="-10">
                          <a:effectLst/>
                          <a:latin typeface="FrankfurtGothic"/>
                          <a:ea typeface="Times New Roman" panose="02020603050405020304" pitchFamily="18" charset="0"/>
                          <a:cs typeface="Times New Roman" panose="02020603050405020304" pitchFamily="18" charset="0"/>
                        </a:rPr>
                        <a:t>Italy</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nchor="ctr">
                    <a:lnL>
                      <a:noFill/>
                    </a:lnL>
                    <a:lnR>
                      <a:noFill/>
                    </a:lnR>
                    <a:lnT>
                      <a:noFill/>
                    </a:lnT>
                    <a:lnB>
                      <a:noFill/>
                    </a:lnB>
                  </a:tcPr>
                </a:tc>
                <a:tc>
                  <a:txBody>
                    <a:bodyPr/>
                    <a:lstStyle/>
                    <a:p>
                      <a:pPr algn="ctr"/>
                      <a:r>
                        <a:rPr lang="en-GB" sz="900" spc="-10">
                          <a:effectLst/>
                          <a:latin typeface="FrankfurtGothic"/>
                          <a:ea typeface="Times New Roman" panose="02020603050405020304" pitchFamily="18" charset="0"/>
                          <a:cs typeface="Times New Roman" panose="02020603050405020304" pitchFamily="18" charset="0"/>
                        </a:rPr>
                        <a:t>76</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234315" marT="0" marB="0">
                    <a:lnL>
                      <a:noFill/>
                    </a:lnL>
                    <a:lnR>
                      <a:noFill/>
                    </a:lnR>
                    <a:lnT>
                      <a:noFill/>
                    </a:lnT>
                    <a:lnB>
                      <a:noFill/>
                    </a:lnB>
                  </a:tcPr>
                </a:tc>
                <a:tc>
                  <a:txBody>
                    <a:bodyPr/>
                    <a:lstStyle/>
                    <a:p>
                      <a:pPr algn="ctr"/>
                      <a:r>
                        <a:rPr lang="en-GB" sz="900" spc="-10">
                          <a:effectLst/>
                          <a:latin typeface="FrankfurtGothic"/>
                          <a:ea typeface="Times New Roman" panose="02020603050405020304" pitchFamily="18" charset="0"/>
                          <a:cs typeface="Times New Roman" panose="02020603050405020304" pitchFamily="18" charset="0"/>
                        </a:rPr>
                        <a:t>38</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234315" marT="0" marB="0">
                    <a:lnL>
                      <a:noFill/>
                    </a:lnL>
                    <a:lnR>
                      <a:noFill/>
                    </a:lnR>
                    <a:lnT>
                      <a:noFill/>
                    </a:lnT>
                    <a:lnB>
                      <a:noFill/>
                    </a:lnB>
                  </a:tcPr>
                </a:tc>
                <a:tc>
                  <a:txBody>
                    <a:bodyPr/>
                    <a:lstStyle/>
                    <a:p>
                      <a:pPr algn="ctr"/>
                      <a:r>
                        <a:rPr lang="en-GB" sz="900" spc="-10">
                          <a:effectLst/>
                          <a:latin typeface="FrankfurtGothic"/>
                          <a:ea typeface="Times New Roman" panose="02020603050405020304" pitchFamily="18" charset="0"/>
                          <a:cs typeface="Times New Roman" panose="02020603050405020304" pitchFamily="18" charset="0"/>
                        </a:rPr>
                        <a:t>96</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234315" marT="0" marB="0">
                    <a:lnL>
                      <a:noFill/>
                    </a:lnL>
                    <a:lnR>
                      <a:noFill/>
                    </a:lnR>
                    <a:lnT>
                      <a:noFill/>
                    </a:lnT>
                    <a:lnB>
                      <a:noFill/>
                    </a:lnB>
                  </a:tcPr>
                </a:tc>
                <a:tc>
                  <a:txBody>
                    <a:bodyPr/>
                    <a:lstStyle/>
                    <a:p>
                      <a:pPr algn="ctr"/>
                      <a:r>
                        <a:rPr lang="en-GB" sz="900" spc="-10">
                          <a:effectLst/>
                          <a:latin typeface="FrankfurtGothic"/>
                          <a:ea typeface="Times New Roman" panose="02020603050405020304" pitchFamily="18" charset="0"/>
                          <a:cs typeface="Times New Roman" panose="02020603050405020304" pitchFamily="18" charset="0"/>
                        </a:rPr>
                        <a:t>12</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234315" marT="0" marB="0">
                    <a:lnL>
                      <a:noFill/>
                    </a:lnL>
                    <a:lnR>
                      <a:noFill/>
                    </a:lnR>
                    <a:lnT>
                      <a:noFill/>
                    </a:lnT>
                    <a:lnB>
                      <a:noFill/>
                    </a:lnB>
                  </a:tcPr>
                </a:tc>
                <a:tc>
                  <a:txBody>
                    <a:bodyPr/>
                    <a:lstStyle/>
                    <a:p>
                      <a:pPr algn="ctr"/>
                      <a:r>
                        <a:rPr lang="en-GB" sz="900" spc="-10">
                          <a:effectLst/>
                          <a:latin typeface="FrankfurtGothic"/>
                          <a:ea typeface="Times New Roman" panose="02020603050405020304" pitchFamily="18" charset="0"/>
                          <a:cs typeface="Times New Roman" panose="02020603050405020304" pitchFamily="18" charset="0"/>
                        </a:rPr>
                        <a:t>59</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234315" marT="0" marB="0">
                    <a:lnL>
                      <a:noFill/>
                    </a:lnL>
                    <a:lnR>
                      <a:noFill/>
                    </a:lnR>
                    <a:lnT>
                      <a:noFill/>
                    </a:lnT>
                    <a:lnB>
                      <a:noFill/>
                    </a:lnB>
                  </a:tcPr>
                </a:tc>
                <a:tc>
                  <a:txBody>
                    <a:bodyPr/>
                    <a:lstStyle/>
                    <a:p>
                      <a:pPr algn="ctr"/>
                      <a:r>
                        <a:rPr lang="en-GB" sz="900" spc="-10">
                          <a:effectLst/>
                          <a:latin typeface="FrankfurtGothic"/>
                          <a:ea typeface="Times New Roman" panose="02020603050405020304" pitchFamily="18" charset="0"/>
                          <a:cs typeface="Times New Roman" panose="02020603050405020304" pitchFamily="18" charset="0"/>
                        </a:rPr>
                        <a:t>23</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234315" marT="0" marB="0">
                    <a:lnL>
                      <a:noFill/>
                    </a:lnL>
                    <a:lnR>
                      <a:noFill/>
                    </a:lnR>
                    <a:lnT>
                      <a:noFill/>
                    </a:lnT>
                    <a:lnB>
                      <a:noFill/>
                    </a:lnB>
                  </a:tcPr>
                </a:tc>
                <a:extLst>
                  <a:ext uri="{0D108BD9-81ED-4DB2-BD59-A6C34878D82A}">
                    <a16:rowId xmlns:a16="http://schemas.microsoft.com/office/drawing/2014/main" val="2925555157"/>
                  </a:ext>
                </a:extLst>
              </a:tr>
              <a:tr h="194441">
                <a:tc>
                  <a:txBody>
                    <a:bodyPr/>
                    <a:lstStyle/>
                    <a:p>
                      <a:r>
                        <a:rPr lang="en-GB" sz="900" spc="-10">
                          <a:effectLst/>
                          <a:latin typeface="FrankfurtGothic"/>
                          <a:ea typeface="Times New Roman" panose="02020603050405020304" pitchFamily="18" charset="0"/>
                          <a:cs typeface="Times New Roman" panose="02020603050405020304" pitchFamily="18" charset="0"/>
                        </a:rPr>
                        <a:t>Luxemburg</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nchor="ctr">
                    <a:lnL>
                      <a:noFill/>
                    </a:lnL>
                    <a:lnR>
                      <a:noFill/>
                    </a:lnR>
                    <a:lnT>
                      <a:noFill/>
                    </a:lnT>
                    <a:lnB>
                      <a:noFill/>
                    </a:lnB>
                  </a:tcPr>
                </a:tc>
                <a:tc>
                  <a:txBody>
                    <a:bodyPr/>
                    <a:lstStyle/>
                    <a:p>
                      <a:pPr algn="ctr"/>
                      <a:r>
                        <a:rPr lang="en-GB" sz="900" spc="-10">
                          <a:effectLst/>
                          <a:latin typeface="FrankfurtGothic"/>
                          <a:ea typeface="Times New Roman" panose="02020603050405020304" pitchFamily="18" charset="0"/>
                          <a:cs typeface="Times New Roman" panose="02020603050405020304" pitchFamily="18" charset="0"/>
                        </a:rPr>
                        <a:t>96</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234315" marT="0" marB="0">
                    <a:lnL>
                      <a:noFill/>
                    </a:lnL>
                    <a:lnR>
                      <a:noFill/>
                    </a:lnR>
                    <a:lnT>
                      <a:noFill/>
                    </a:lnT>
                    <a:lnB>
                      <a:noFill/>
                    </a:lnB>
                  </a:tcPr>
                </a:tc>
                <a:tc>
                  <a:txBody>
                    <a:bodyPr/>
                    <a:lstStyle/>
                    <a:p>
                      <a:pPr algn="ctr"/>
                      <a:r>
                        <a:rPr lang="en-GB" sz="900" spc="-10">
                          <a:effectLst/>
                          <a:latin typeface="FrankfurtGothic"/>
                          <a:ea typeface="Times New Roman" panose="02020603050405020304" pitchFamily="18" charset="0"/>
                          <a:cs typeface="Times New Roman" panose="02020603050405020304" pitchFamily="18" charset="0"/>
                        </a:rPr>
                        <a:t>72</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234315" marT="0" marB="0">
                    <a:lnL>
                      <a:noFill/>
                    </a:lnL>
                    <a:lnR>
                      <a:noFill/>
                    </a:lnR>
                    <a:lnT>
                      <a:noFill/>
                    </a:lnT>
                    <a:lnB>
                      <a:noFill/>
                    </a:lnB>
                  </a:tcPr>
                </a:tc>
                <a:tc>
                  <a:txBody>
                    <a:bodyPr/>
                    <a:lstStyle/>
                    <a:p>
                      <a:pPr algn="ctr"/>
                      <a:r>
                        <a:rPr lang="en-GB" sz="900" spc="-10">
                          <a:effectLst/>
                          <a:latin typeface="FrankfurtGothic"/>
                          <a:ea typeface="Times New Roman" panose="02020603050405020304" pitchFamily="18" charset="0"/>
                          <a:cs typeface="Times New Roman" panose="02020603050405020304" pitchFamily="18" charset="0"/>
                        </a:rPr>
                        <a:t>97</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234315" marT="0" marB="0">
                    <a:lnL>
                      <a:noFill/>
                    </a:lnL>
                    <a:lnR>
                      <a:noFill/>
                    </a:lnR>
                    <a:lnT>
                      <a:noFill/>
                    </a:lnT>
                    <a:lnB>
                      <a:noFill/>
                    </a:lnB>
                  </a:tcPr>
                </a:tc>
                <a:tc>
                  <a:txBody>
                    <a:bodyPr/>
                    <a:lstStyle/>
                    <a:p>
                      <a:pPr algn="ctr"/>
                      <a:r>
                        <a:rPr lang="en-GB" sz="900" spc="-10">
                          <a:effectLst/>
                          <a:latin typeface="FrankfurtGothic"/>
                          <a:ea typeface="Times New Roman" panose="02020603050405020304" pitchFamily="18" charset="0"/>
                          <a:cs typeface="Times New Roman" panose="02020603050405020304" pitchFamily="18" charset="0"/>
                        </a:rPr>
                        <a:t>14</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234315" marT="0" marB="0">
                    <a:lnL>
                      <a:noFill/>
                    </a:lnL>
                    <a:lnR>
                      <a:noFill/>
                    </a:lnR>
                    <a:lnT>
                      <a:noFill/>
                    </a:lnT>
                    <a:lnB>
                      <a:noFill/>
                    </a:lnB>
                  </a:tcPr>
                </a:tc>
                <a:tc>
                  <a:txBody>
                    <a:bodyPr/>
                    <a:lstStyle/>
                    <a:p>
                      <a:pPr algn="ctr"/>
                      <a:r>
                        <a:rPr lang="en-GB" sz="900" spc="-10">
                          <a:effectLst/>
                          <a:latin typeface="FrankfurtGothic"/>
                          <a:ea typeface="Times New Roman" panose="02020603050405020304" pitchFamily="18" charset="0"/>
                          <a:cs typeface="Times New Roman" panose="02020603050405020304" pitchFamily="18" charset="0"/>
                        </a:rPr>
                        <a:t>83</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234315" marT="0" marB="0">
                    <a:lnL>
                      <a:noFill/>
                    </a:lnL>
                    <a:lnR>
                      <a:noFill/>
                    </a:lnR>
                    <a:lnT>
                      <a:noFill/>
                    </a:lnT>
                    <a:lnB>
                      <a:noFill/>
                    </a:lnB>
                  </a:tcPr>
                </a:tc>
                <a:tc>
                  <a:txBody>
                    <a:bodyPr/>
                    <a:lstStyle/>
                    <a:p>
                      <a:pPr algn="ctr"/>
                      <a:r>
                        <a:rPr lang="en-GB" sz="900" spc="-10">
                          <a:effectLst/>
                          <a:latin typeface="FrankfurtGothic"/>
                          <a:ea typeface="Times New Roman" panose="02020603050405020304" pitchFamily="18" charset="0"/>
                          <a:cs typeface="Times New Roman" panose="02020603050405020304" pitchFamily="18" charset="0"/>
                        </a:rPr>
                        <a:t>60</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234315" marT="0" marB="0">
                    <a:lnL>
                      <a:noFill/>
                    </a:lnL>
                    <a:lnR>
                      <a:noFill/>
                    </a:lnR>
                    <a:lnT>
                      <a:noFill/>
                    </a:lnT>
                    <a:lnB>
                      <a:noFill/>
                    </a:lnB>
                  </a:tcPr>
                </a:tc>
                <a:extLst>
                  <a:ext uri="{0D108BD9-81ED-4DB2-BD59-A6C34878D82A}">
                    <a16:rowId xmlns:a16="http://schemas.microsoft.com/office/drawing/2014/main" val="2075165493"/>
                  </a:ext>
                </a:extLst>
              </a:tr>
              <a:tr h="194441">
                <a:tc>
                  <a:txBody>
                    <a:bodyPr/>
                    <a:lstStyle/>
                    <a:p>
                      <a:r>
                        <a:rPr lang="en-GB" sz="900" spc="-10">
                          <a:effectLst/>
                          <a:latin typeface="FrankfurtGothic"/>
                          <a:ea typeface="Times New Roman" panose="02020603050405020304" pitchFamily="18" charset="0"/>
                          <a:cs typeface="Times New Roman" panose="02020603050405020304" pitchFamily="18" charset="0"/>
                        </a:rPr>
                        <a:t>Netherlands</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nchor="ctr">
                    <a:lnL>
                      <a:noFill/>
                    </a:lnL>
                    <a:lnR>
                      <a:noFill/>
                    </a:lnR>
                    <a:lnT>
                      <a:noFill/>
                    </a:lnT>
                    <a:lnB>
                      <a:noFill/>
                    </a:lnB>
                  </a:tcPr>
                </a:tc>
                <a:tc>
                  <a:txBody>
                    <a:bodyPr/>
                    <a:lstStyle/>
                    <a:p>
                      <a:pPr algn="ctr"/>
                      <a:r>
                        <a:rPr lang="en-GB" sz="900" spc="-10">
                          <a:effectLst/>
                          <a:latin typeface="FrankfurtGothic"/>
                          <a:ea typeface="Times New Roman" panose="02020603050405020304" pitchFamily="18" charset="0"/>
                          <a:cs typeface="Times New Roman" panose="02020603050405020304" pitchFamily="18" charset="0"/>
                        </a:rPr>
                        <a:t>96</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234315" marT="0" marB="0">
                    <a:lnL>
                      <a:noFill/>
                    </a:lnL>
                    <a:lnR>
                      <a:noFill/>
                    </a:lnR>
                    <a:lnT>
                      <a:noFill/>
                    </a:lnT>
                    <a:lnB>
                      <a:noFill/>
                    </a:lnB>
                  </a:tcPr>
                </a:tc>
                <a:tc>
                  <a:txBody>
                    <a:bodyPr/>
                    <a:lstStyle/>
                    <a:p>
                      <a:pPr algn="ctr"/>
                      <a:r>
                        <a:rPr lang="en-GB" sz="900" spc="-10">
                          <a:effectLst/>
                          <a:latin typeface="FrankfurtGothic"/>
                          <a:ea typeface="Times New Roman" panose="02020603050405020304" pitchFamily="18" charset="0"/>
                          <a:cs typeface="Times New Roman" panose="02020603050405020304" pitchFamily="18" charset="0"/>
                        </a:rPr>
                        <a:t>81</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234315" marT="0" marB="0">
                    <a:lnL>
                      <a:noFill/>
                    </a:lnL>
                    <a:lnR>
                      <a:noFill/>
                    </a:lnR>
                    <a:lnT>
                      <a:noFill/>
                    </a:lnT>
                    <a:lnB>
                      <a:noFill/>
                    </a:lnB>
                  </a:tcPr>
                </a:tc>
                <a:tc>
                  <a:txBody>
                    <a:bodyPr/>
                    <a:lstStyle/>
                    <a:p>
                      <a:pPr algn="ctr"/>
                      <a:r>
                        <a:rPr lang="en-GB" sz="900" spc="-10">
                          <a:effectLst/>
                          <a:latin typeface="FrankfurtGothic"/>
                          <a:ea typeface="Times New Roman" panose="02020603050405020304" pitchFamily="18" charset="0"/>
                          <a:cs typeface="Times New Roman" panose="02020603050405020304" pitchFamily="18" charset="0"/>
                        </a:rPr>
                        <a:t>100</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234315" marT="0" marB="0">
                    <a:lnL>
                      <a:noFill/>
                    </a:lnL>
                    <a:lnR>
                      <a:noFill/>
                    </a:lnR>
                    <a:lnT>
                      <a:noFill/>
                    </a:lnT>
                    <a:lnB>
                      <a:noFill/>
                    </a:lnB>
                  </a:tcPr>
                </a:tc>
                <a:tc>
                  <a:txBody>
                    <a:bodyPr/>
                    <a:lstStyle/>
                    <a:p>
                      <a:pPr algn="ctr"/>
                      <a:r>
                        <a:rPr lang="en-GB" sz="900" spc="-10">
                          <a:effectLst/>
                          <a:latin typeface="FrankfurtGothic"/>
                          <a:ea typeface="Times New Roman" panose="02020603050405020304" pitchFamily="18" charset="0"/>
                          <a:cs typeface="Times New Roman" panose="02020603050405020304" pitchFamily="18" charset="0"/>
                        </a:rPr>
                        <a:t>15</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234315" marT="0" marB="0">
                    <a:lnL>
                      <a:noFill/>
                    </a:lnL>
                    <a:lnR>
                      <a:noFill/>
                    </a:lnR>
                    <a:lnT>
                      <a:noFill/>
                    </a:lnT>
                    <a:lnB>
                      <a:noFill/>
                    </a:lnB>
                  </a:tcPr>
                </a:tc>
                <a:tc>
                  <a:txBody>
                    <a:bodyPr/>
                    <a:lstStyle/>
                    <a:p>
                      <a:pPr algn="ctr"/>
                      <a:r>
                        <a:rPr lang="en-GB" sz="900" spc="-10">
                          <a:effectLst/>
                          <a:latin typeface="FrankfurtGothic"/>
                          <a:ea typeface="Times New Roman" panose="02020603050405020304" pitchFamily="18" charset="0"/>
                          <a:cs typeface="Times New Roman" panose="02020603050405020304" pitchFamily="18" charset="0"/>
                        </a:rPr>
                        <a:t>93</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234315" marT="0" marB="0">
                    <a:lnL>
                      <a:noFill/>
                    </a:lnL>
                    <a:lnR>
                      <a:noFill/>
                    </a:lnR>
                    <a:lnT>
                      <a:noFill/>
                    </a:lnT>
                    <a:lnB>
                      <a:noFill/>
                    </a:lnB>
                  </a:tcPr>
                </a:tc>
                <a:tc>
                  <a:txBody>
                    <a:bodyPr/>
                    <a:lstStyle/>
                    <a:p>
                      <a:pPr algn="ctr"/>
                      <a:r>
                        <a:rPr lang="en-GB" sz="900" spc="-10">
                          <a:effectLst/>
                          <a:latin typeface="FrankfurtGothic"/>
                          <a:ea typeface="Times New Roman" panose="02020603050405020304" pitchFamily="18" charset="0"/>
                          <a:cs typeface="Times New Roman" panose="02020603050405020304" pitchFamily="18" charset="0"/>
                        </a:rPr>
                        <a:t>81</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234315" marT="0" marB="0">
                    <a:lnL>
                      <a:noFill/>
                    </a:lnL>
                    <a:lnR>
                      <a:noFill/>
                    </a:lnR>
                    <a:lnT>
                      <a:noFill/>
                    </a:lnT>
                    <a:lnB>
                      <a:noFill/>
                    </a:lnB>
                  </a:tcPr>
                </a:tc>
                <a:extLst>
                  <a:ext uri="{0D108BD9-81ED-4DB2-BD59-A6C34878D82A}">
                    <a16:rowId xmlns:a16="http://schemas.microsoft.com/office/drawing/2014/main" val="502185193"/>
                  </a:ext>
                </a:extLst>
              </a:tr>
              <a:tr h="194441">
                <a:tc>
                  <a:txBody>
                    <a:bodyPr/>
                    <a:lstStyle/>
                    <a:p>
                      <a:r>
                        <a:rPr lang="en-GB" sz="900" spc="-10">
                          <a:effectLst/>
                          <a:latin typeface="FrankfurtGothic"/>
                          <a:ea typeface="Times New Roman" panose="02020603050405020304" pitchFamily="18" charset="0"/>
                          <a:cs typeface="Times New Roman" panose="02020603050405020304" pitchFamily="18" charset="0"/>
                        </a:rPr>
                        <a:t>Austria</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nchor="ctr">
                    <a:lnL>
                      <a:noFill/>
                    </a:lnL>
                    <a:lnR>
                      <a:noFill/>
                    </a:lnR>
                    <a:lnT>
                      <a:noFill/>
                    </a:lnT>
                    <a:lnB>
                      <a:noFill/>
                    </a:lnB>
                  </a:tcPr>
                </a:tc>
                <a:tc>
                  <a:txBody>
                    <a:bodyPr/>
                    <a:lstStyle/>
                    <a:p>
                      <a:pPr algn="ctr"/>
                      <a:r>
                        <a:rPr lang="en-GB" sz="900" spc="-10">
                          <a:effectLst/>
                          <a:latin typeface="FrankfurtGothic"/>
                          <a:ea typeface="Times New Roman" panose="02020603050405020304" pitchFamily="18" charset="0"/>
                          <a:cs typeface="Times New Roman" panose="02020603050405020304" pitchFamily="18" charset="0"/>
                        </a:rPr>
                        <a:t>88</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234315" marT="0" marB="0">
                    <a:lnL>
                      <a:noFill/>
                    </a:lnL>
                    <a:lnR>
                      <a:noFill/>
                    </a:lnR>
                    <a:lnT>
                      <a:noFill/>
                    </a:lnT>
                    <a:lnB>
                      <a:noFill/>
                    </a:lnB>
                  </a:tcPr>
                </a:tc>
                <a:tc>
                  <a:txBody>
                    <a:bodyPr/>
                    <a:lstStyle/>
                    <a:p>
                      <a:pPr algn="ctr"/>
                      <a:r>
                        <a:rPr lang="en-GB" sz="900" spc="-10">
                          <a:effectLst/>
                          <a:latin typeface="FrankfurtGothic"/>
                          <a:ea typeface="Times New Roman" panose="02020603050405020304" pitchFamily="18" charset="0"/>
                          <a:cs typeface="Times New Roman" panose="02020603050405020304" pitchFamily="18" charset="0"/>
                        </a:rPr>
                        <a:t>62</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234315" marT="0" marB="0">
                    <a:lnL>
                      <a:noFill/>
                    </a:lnL>
                    <a:lnR>
                      <a:noFill/>
                    </a:lnR>
                    <a:lnT>
                      <a:noFill/>
                    </a:lnT>
                    <a:lnB>
                      <a:noFill/>
                    </a:lnB>
                  </a:tcPr>
                </a:tc>
                <a:tc>
                  <a:txBody>
                    <a:bodyPr/>
                    <a:lstStyle/>
                    <a:p>
                      <a:pPr algn="ctr"/>
                      <a:r>
                        <a:rPr lang="en-GB" sz="900" spc="-10">
                          <a:effectLst/>
                          <a:latin typeface="FrankfurtGothic"/>
                          <a:ea typeface="Times New Roman" panose="02020603050405020304" pitchFamily="18" charset="0"/>
                          <a:cs typeface="Times New Roman" panose="02020603050405020304" pitchFamily="18" charset="0"/>
                        </a:rPr>
                        <a:t>98</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234315" marT="0" marB="0">
                    <a:lnL>
                      <a:noFill/>
                    </a:lnL>
                    <a:lnR>
                      <a:noFill/>
                    </a:lnR>
                    <a:lnT>
                      <a:noFill/>
                    </a:lnT>
                    <a:lnB>
                      <a:noFill/>
                    </a:lnB>
                  </a:tcPr>
                </a:tc>
                <a:tc>
                  <a:txBody>
                    <a:bodyPr/>
                    <a:lstStyle/>
                    <a:p>
                      <a:pPr algn="ctr"/>
                      <a:r>
                        <a:rPr lang="en-GB" sz="900" spc="-10">
                          <a:effectLst/>
                          <a:latin typeface="FrankfurtGothic"/>
                          <a:ea typeface="Times New Roman" panose="02020603050405020304" pitchFamily="18" charset="0"/>
                          <a:cs typeface="Times New Roman" panose="02020603050405020304" pitchFamily="18" charset="0"/>
                        </a:rPr>
                        <a:t>14</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234315" marT="0" marB="0">
                    <a:lnL>
                      <a:noFill/>
                    </a:lnL>
                    <a:lnR>
                      <a:noFill/>
                    </a:lnR>
                    <a:lnT>
                      <a:noFill/>
                    </a:lnT>
                    <a:lnB>
                      <a:noFill/>
                    </a:lnB>
                  </a:tcPr>
                </a:tc>
                <a:tc>
                  <a:txBody>
                    <a:bodyPr/>
                    <a:lstStyle/>
                    <a:p>
                      <a:pPr algn="ctr"/>
                      <a:r>
                        <a:rPr lang="en-GB" sz="900" spc="-10">
                          <a:effectLst/>
                          <a:latin typeface="FrankfurtGothic"/>
                          <a:ea typeface="Times New Roman" panose="02020603050405020304" pitchFamily="18" charset="0"/>
                          <a:cs typeface="Times New Roman" panose="02020603050405020304" pitchFamily="18" charset="0"/>
                        </a:rPr>
                        <a:t>79</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234315" marT="0" marB="0">
                    <a:lnL>
                      <a:noFill/>
                    </a:lnL>
                    <a:lnR>
                      <a:noFill/>
                    </a:lnR>
                    <a:lnT>
                      <a:noFill/>
                    </a:lnT>
                    <a:lnB>
                      <a:noFill/>
                    </a:lnB>
                  </a:tcPr>
                </a:tc>
                <a:tc>
                  <a:txBody>
                    <a:bodyPr/>
                    <a:lstStyle/>
                    <a:p>
                      <a:pPr algn="ctr"/>
                      <a:r>
                        <a:rPr lang="en-GB" sz="900" spc="-10">
                          <a:effectLst/>
                          <a:latin typeface="FrankfurtGothic"/>
                          <a:ea typeface="Times New Roman" panose="02020603050405020304" pitchFamily="18" charset="0"/>
                          <a:cs typeface="Times New Roman" panose="02020603050405020304" pitchFamily="18" charset="0"/>
                        </a:rPr>
                        <a:t>70</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234315" marT="0" marB="0">
                    <a:lnL>
                      <a:noFill/>
                    </a:lnL>
                    <a:lnR>
                      <a:noFill/>
                    </a:lnR>
                    <a:lnT>
                      <a:noFill/>
                    </a:lnT>
                    <a:lnB>
                      <a:noFill/>
                    </a:lnB>
                  </a:tcPr>
                </a:tc>
                <a:extLst>
                  <a:ext uri="{0D108BD9-81ED-4DB2-BD59-A6C34878D82A}">
                    <a16:rowId xmlns:a16="http://schemas.microsoft.com/office/drawing/2014/main" val="2603422062"/>
                  </a:ext>
                </a:extLst>
              </a:tr>
              <a:tr h="194441">
                <a:tc>
                  <a:txBody>
                    <a:bodyPr/>
                    <a:lstStyle/>
                    <a:p>
                      <a:r>
                        <a:rPr lang="en-GB" sz="900" spc="-10">
                          <a:effectLst/>
                          <a:latin typeface="FrankfurtGothic"/>
                          <a:ea typeface="Times New Roman" panose="02020603050405020304" pitchFamily="18" charset="0"/>
                          <a:cs typeface="Times New Roman" panose="02020603050405020304" pitchFamily="18" charset="0"/>
                        </a:rPr>
                        <a:t>Portugal</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nchor="ctr">
                    <a:lnL>
                      <a:noFill/>
                    </a:lnL>
                    <a:lnR>
                      <a:noFill/>
                    </a:lnR>
                    <a:lnT>
                      <a:noFill/>
                    </a:lnT>
                    <a:lnB>
                      <a:noFill/>
                    </a:lnB>
                  </a:tcPr>
                </a:tc>
                <a:tc>
                  <a:txBody>
                    <a:bodyPr/>
                    <a:lstStyle/>
                    <a:p>
                      <a:pPr algn="ctr"/>
                      <a:r>
                        <a:rPr lang="en-GB" sz="900" spc="-10">
                          <a:effectLst/>
                          <a:latin typeface="FrankfurtGothic"/>
                          <a:ea typeface="Times New Roman" panose="02020603050405020304" pitchFamily="18" charset="0"/>
                          <a:cs typeface="Times New Roman" panose="02020603050405020304" pitchFamily="18" charset="0"/>
                        </a:rPr>
                        <a:t>75</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234315" marT="0" marB="0">
                    <a:lnL>
                      <a:noFill/>
                    </a:lnL>
                    <a:lnR>
                      <a:noFill/>
                    </a:lnR>
                    <a:lnT>
                      <a:noFill/>
                    </a:lnT>
                    <a:lnB>
                      <a:noFill/>
                    </a:lnB>
                  </a:tcPr>
                </a:tc>
                <a:tc>
                  <a:txBody>
                    <a:bodyPr/>
                    <a:lstStyle/>
                    <a:p>
                      <a:pPr algn="ctr"/>
                      <a:r>
                        <a:rPr lang="en-GB" sz="900" spc="-10">
                          <a:effectLst/>
                          <a:latin typeface="FrankfurtGothic"/>
                          <a:ea typeface="Times New Roman" panose="02020603050405020304" pitchFamily="18" charset="0"/>
                          <a:cs typeface="Times New Roman" panose="02020603050405020304" pitchFamily="18" charset="0"/>
                        </a:rPr>
                        <a:t>39</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234315" marT="0" marB="0">
                    <a:lnL>
                      <a:noFill/>
                    </a:lnL>
                    <a:lnR>
                      <a:noFill/>
                    </a:lnR>
                    <a:lnT>
                      <a:noFill/>
                    </a:lnT>
                    <a:lnB>
                      <a:noFill/>
                    </a:lnB>
                  </a:tcPr>
                </a:tc>
                <a:tc>
                  <a:txBody>
                    <a:bodyPr/>
                    <a:lstStyle/>
                    <a:p>
                      <a:pPr algn="ctr"/>
                      <a:r>
                        <a:rPr lang="en-GB" sz="900" spc="-10">
                          <a:effectLst/>
                          <a:latin typeface="FrankfurtGothic"/>
                          <a:ea typeface="Times New Roman" panose="02020603050405020304" pitchFamily="18" charset="0"/>
                          <a:cs typeface="Times New Roman" panose="02020603050405020304" pitchFamily="18" charset="0"/>
                        </a:rPr>
                        <a:t>98</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234315" marT="0" marB="0">
                    <a:lnL>
                      <a:noFill/>
                    </a:lnL>
                    <a:lnR>
                      <a:noFill/>
                    </a:lnR>
                    <a:lnT>
                      <a:noFill/>
                    </a:lnT>
                    <a:lnB>
                      <a:noFill/>
                    </a:lnB>
                  </a:tcPr>
                </a:tc>
                <a:tc>
                  <a:txBody>
                    <a:bodyPr/>
                    <a:lstStyle/>
                    <a:p>
                      <a:pPr algn="ctr"/>
                      <a:r>
                        <a:rPr lang="en-GB" sz="900" spc="-10">
                          <a:effectLst/>
                          <a:latin typeface="FrankfurtGothic"/>
                          <a:ea typeface="Times New Roman" panose="02020603050405020304" pitchFamily="18" charset="0"/>
                          <a:cs typeface="Times New Roman" panose="02020603050405020304" pitchFamily="18" charset="0"/>
                        </a:rPr>
                        <a:t>19</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234315" marT="0" marB="0">
                    <a:lnL>
                      <a:noFill/>
                    </a:lnL>
                    <a:lnR>
                      <a:noFill/>
                    </a:lnR>
                    <a:lnT>
                      <a:noFill/>
                    </a:lnT>
                    <a:lnB>
                      <a:noFill/>
                    </a:lnB>
                  </a:tcPr>
                </a:tc>
                <a:tc>
                  <a:txBody>
                    <a:bodyPr/>
                    <a:lstStyle/>
                    <a:p>
                      <a:pPr algn="ctr"/>
                      <a:r>
                        <a:rPr lang="en-GB" sz="900" spc="-10">
                          <a:effectLst/>
                          <a:latin typeface="FrankfurtGothic"/>
                          <a:ea typeface="Times New Roman" panose="02020603050405020304" pitchFamily="18" charset="0"/>
                          <a:cs typeface="Times New Roman" panose="02020603050405020304" pitchFamily="18" charset="0"/>
                        </a:rPr>
                        <a:t>64</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234315" marT="0" marB="0">
                    <a:lnL>
                      <a:noFill/>
                    </a:lnL>
                    <a:lnR>
                      <a:noFill/>
                    </a:lnR>
                    <a:lnT>
                      <a:noFill/>
                    </a:lnT>
                    <a:lnB>
                      <a:noFill/>
                    </a:lnB>
                  </a:tcPr>
                </a:tc>
                <a:tc>
                  <a:txBody>
                    <a:bodyPr/>
                    <a:lstStyle/>
                    <a:p>
                      <a:pPr algn="ctr"/>
                      <a:r>
                        <a:rPr lang="en-GB" sz="900" spc="-10">
                          <a:effectLst/>
                          <a:latin typeface="FrankfurtGothic"/>
                          <a:ea typeface="Times New Roman" panose="02020603050405020304" pitchFamily="18" charset="0"/>
                          <a:cs typeface="Times New Roman" panose="02020603050405020304" pitchFamily="18" charset="0"/>
                        </a:rPr>
                        <a:t>41</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234315" marT="0" marB="0">
                    <a:lnL>
                      <a:noFill/>
                    </a:lnL>
                    <a:lnR>
                      <a:noFill/>
                    </a:lnR>
                    <a:lnT>
                      <a:noFill/>
                    </a:lnT>
                    <a:lnB>
                      <a:noFill/>
                    </a:lnB>
                  </a:tcPr>
                </a:tc>
                <a:extLst>
                  <a:ext uri="{0D108BD9-81ED-4DB2-BD59-A6C34878D82A}">
                    <a16:rowId xmlns:a16="http://schemas.microsoft.com/office/drawing/2014/main" val="2644450575"/>
                  </a:ext>
                </a:extLst>
              </a:tr>
              <a:tr h="194441">
                <a:tc>
                  <a:txBody>
                    <a:bodyPr/>
                    <a:lstStyle/>
                    <a:p>
                      <a:r>
                        <a:rPr lang="en-GB" sz="900" spc="-10">
                          <a:effectLst/>
                          <a:latin typeface="FrankfurtGothic"/>
                          <a:ea typeface="Times New Roman" panose="02020603050405020304" pitchFamily="18" charset="0"/>
                          <a:cs typeface="Times New Roman" panose="02020603050405020304" pitchFamily="18" charset="0"/>
                        </a:rPr>
                        <a:t>Finland</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nchor="ctr">
                    <a:lnL>
                      <a:noFill/>
                    </a:lnL>
                    <a:lnR>
                      <a:noFill/>
                    </a:lnR>
                    <a:lnT>
                      <a:noFill/>
                    </a:lnT>
                    <a:lnB>
                      <a:noFill/>
                    </a:lnB>
                  </a:tcPr>
                </a:tc>
                <a:tc>
                  <a:txBody>
                    <a:bodyPr/>
                    <a:lstStyle/>
                    <a:p>
                      <a:pPr algn="ctr"/>
                      <a:r>
                        <a:rPr lang="en-GB" sz="900" spc="-10">
                          <a:effectLst/>
                          <a:latin typeface="FrankfurtGothic"/>
                          <a:ea typeface="Times New Roman" panose="02020603050405020304" pitchFamily="18" charset="0"/>
                          <a:cs typeface="Times New Roman" panose="02020603050405020304" pitchFamily="18" charset="0"/>
                        </a:rPr>
                        <a:t>95</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234315" marT="0" marB="0">
                    <a:lnL>
                      <a:noFill/>
                    </a:lnL>
                    <a:lnR>
                      <a:noFill/>
                    </a:lnR>
                    <a:lnT>
                      <a:noFill/>
                    </a:lnT>
                    <a:lnB>
                      <a:noFill/>
                    </a:lnB>
                  </a:tcPr>
                </a:tc>
                <a:tc>
                  <a:txBody>
                    <a:bodyPr/>
                    <a:lstStyle/>
                    <a:p>
                      <a:pPr algn="ctr"/>
                      <a:r>
                        <a:rPr lang="en-GB" sz="900" spc="-10">
                          <a:effectLst/>
                          <a:latin typeface="FrankfurtGothic"/>
                          <a:ea typeface="Times New Roman" panose="02020603050405020304" pitchFamily="18" charset="0"/>
                          <a:cs typeface="Times New Roman" panose="02020603050405020304" pitchFamily="18" charset="0"/>
                        </a:rPr>
                        <a:t>73</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234315" marT="0" marB="0">
                    <a:lnL>
                      <a:noFill/>
                    </a:lnL>
                    <a:lnR>
                      <a:noFill/>
                    </a:lnR>
                    <a:lnT>
                      <a:noFill/>
                    </a:lnT>
                    <a:lnB>
                      <a:noFill/>
                    </a:lnB>
                  </a:tcPr>
                </a:tc>
                <a:tc>
                  <a:txBody>
                    <a:bodyPr/>
                    <a:lstStyle/>
                    <a:p>
                      <a:pPr algn="ctr"/>
                      <a:r>
                        <a:rPr lang="en-GB" sz="900" spc="-10">
                          <a:effectLst/>
                          <a:latin typeface="FrankfurtGothic"/>
                          <a:ea typeface="Times New Roman" panose="02020603050405020304" pitchFamily="18" charset="0"/>
                          <a:cs typeface="Times New Roman" panose="02020603050405020304" pitchFamily="18" charset="0"/>
                        </a:rPr>
                        <a:t>100</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234315" marT="0" marB="0">
                    <a:lnL>
                      <a:noFill/>
                    </a:lnL>
                    <a:lnR>
                      <a:noFill/>
                    </a:lnR>
                    <a:lnT>
                      <a:noFill/>
                    </a:lnT>
                    <a:lnB>
                      <a:noFill/>
                    </a:lnB>
                  </a:tcPr>
                </a:tc>
                <a:tc>
                  <a:txBody>
                    <a:bodyPr/>
                    <a:lstStyle/>
                    <a:p>
                      <a:pPr algn="ctr"/>
                      <a:r>
                        <a:rPr lang="en-GB" sz="900" spc="-10">
                          <a:effectLst/>
                          <a:latin typeface="FrankfurtGothic"/>
                          <a:ea typeface="Times New Roman" panose="02020603050405020304" pitchFamily="18" charset="0"/>
                          <a:cs typeface="Times New Roman" panose="02020603050405020304" pitchFamily="18" charset="0"/>
                        </a:rPr>
                        <a:t>23</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234315" marT="0" marB="0">
                    <a:lnL>
                      <a:noFill/>
                    </a:lnL>
                    <a:lnR>
                      <a:noFill/>
                    </a:lnR>
                    <a:lnT>
                      <a:noFill/>
                    </a:lnT>
                    <a:lnB>
                      <a:noFill/>
                    </a:lnB>
                  </a:tcPr>
                </a:tc>
                <a:tc>
                  <a:txBody>
                    <a:bodyPr/>
                    <a:lstStyle/>
                    <a:p>
                      <a:pPr algn="ctr"/>
                      <a:r>
                        <a:rPr lang="en-GB" sz="900" spc="-10">
                          <a:effectLst/>
                          <a:latin typeface="FrankfurtGothic"/>
                          <a:ea typeface="Times New Roman" panose="02020603050405020304" pitchFamily="18" charset="0"/>
                          <a:cs typeface="Times New Roman" panose="02020603050405020304" pitchFamily="18" charset="0"/>
                        </a:rPr>
                        <a:t>90</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234315" marT="0" marB="0">
                    <a:lnL>
                      <a:noFill/>
                    </a:lnL>
                    <a:lnR>
                      <a:noFill/>
                    </a:lnR>
                    <a:lnT>
                      <a:noFill/>
                    </a:lnT>
                    <a:lnB>
                      <a:noFill/>
                    </a:lnB>
                  </a:tcPr>
                </a:tc>
                <a:tc>
                  <a:txBody>
                    <a:bodyPr/>
                    <a:lstStyle/>
                    <a:p>
                      <a:pPr algn="ctr"/>
                      <a:r>
                        <a:rPr lang="en-GB" sz="900" spc="-10">
                          <a:effectLst/>
                          <a:latin typeface="FrankfurtGothic"/>
                          <a:ea typeface="Times New Roman" panose="02020603050405020304" pitchFamily="18" charset="0"/>
                          <a:cs typeface="Times New Roman" panose="02020603050405020304" pitchFamily="18" charset="0"/>
                        </a:rPr>
                        <a:t>87</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234315" marT="0" marB="0">
                    <a:lnL>
                      <a:noFill/>
                    </a:lnL>
                    <a:lnR>
                      <a:noFill/>
                    </a:lnR>
                    <a:lnT>
                      <a:noFill/>
                    </a:lnT>
                    <a:lnB>
                      <a:noFill/>
                    </a:lnB>
                  </a:tcPr>
                </a:tc>
                <a:extLst>
                  <a:ext uri="{0D108BD9-81ED-4DB2-BD59-A6C34878D82A}">
                    <a16:rowId xmlns:a16="http://schemas.microsoft.com/office/drawing/2014/main" val="4031375130"/>
                  </a:ext>
                </a:extLst>
              </a:tr>
              <a:tr h="194441">
                <a:tc>
                  <a:txBody>
                    <a:bodyPr/>
                    <a:lstStyle/>
                    <a:p>
                      <a:r>
                        <a:rPr lang="en-GB" sz="900" spc="-10">
                          <a:effectLst/>
                          <a:latin typeface="FrankfurtGothic"/>
                          <a:ea typeface="Times New Roman" panose="02020603050405020304" pitchFamily="18" charset="0"/>
                          <a:cs typeface="Times New Roman" panose="02020603050405020304" pitchFamily="18" charset="0"/>
                        </a:rPr>
                        <a:t>Sweden</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nchor="ctr">
                    <a:lnL>
                      <a:noFill/>
                    </a:lnL>
                    <a:lnR>
                      <a:noFill/>
                    </a:lnR>
                    <a:lnT>
                      <a:noFill/>
                    </a:lnT>
                    <a:lnB>
                      <a:noFill/>
                    </a:lnB>
                  </a:tcPr>
                </a:tc>
                <a:tc>
                  <a:txBody>
                    <a:bodyPr/>
                    <a:lstStyle/>
                    <a:p>
                      <a:pPr algn="ctr"/>
                      <a:r>
                        <a:rPr lang="en-GB" sz="900" spc="-10">
                          <a:effectLst/>
                          <a:latin typeface="FrankfurtGothic"/>
                          <a:ea typeface="Times New Roman" panose="02020603050405020304" pitchFamily="18" charset="0"/>
                          <a:cs typeface="Times New Roman" panose="02020603050405020304" pitchFamily="18" charset="0"/>
                        </a:rPr>
                        <a:t>98</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234315" marT="0" marB="0">
                    <a:lnL>
                      <a:noFill/>
                    </a:lnL>
                    <a:lnR>
                      <a:noFill/>
                    </a:lnR>
                    <a:lnT>
                      <a:noFill/>
                    </a:lnT>
                    <a:lnB>
                      <a:noFill/>
                    </a:lnB>
                  </a:tcPr>
                </a:tc>
                <a:tc>
                  <a:txBody>
                    <a:bodyPr/>
                    <a:lstStyle/>
                    <a:p>
                      <a:pPr algn="ctr"/>
                      <a:r>
                        <a:rPr lang="en-GB" sz="900" spc="-10">
                          <a:effectLst/>
                          <a:latin typeface="FrankfurtGothic"/>
                          <a:ea typeface="Times New Roman" panose="02020603050405020304" pitchFamily="18" charset="0"/>
                          <a:cs typeface="Times New Roman" panose="02020603050405020304" pitchFamily="18" charset="0"/>
                        </a:rPr>
                        <a:t>82</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234315" marT="0" marB="0">
                    <a:lnL>
                      <a:noFill/>
                    </a:lnL>
                    <a:lnR>
                      <a:noFill/>
                    </a:lnR>
                    <a:lnT>
                      <a:noFill/>
                    </a:lnT>
                    <a:lnB>
                      <a:noFill/>
                    </a:lnB>
                  </a:tcPr>
                </a:tc>
                <a:tc>
                  <a:txBody>
                    <a:bodyPr/>
                    <a:lstStyle/>
                    <a:p>
                      <a:pPr algn="ctr"/>
                      <a:r>
                        <a:rPr lang="en-GB" sz="900" spc="-10">
                          <a:effectLst/>
                          <a:latin typeface="FrankfurtGothic"/>
                          <a:ea typeface="Times New Roman" panose="02020603050405020304" pitchFamily="18" charset="0"/>
                          <a:cs typeface="Times New Roman" panose="02020603050405020304" pitchFamily="18" charset="0"/>
                        </a:rPr>
                        <a:t>97</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234315" marT="0" marB="0">
                    <a:lnL>
                      <a:noFill/>
                    </a:lnL>
                    <a:lnR>
                      <a:noFill/>
                    </a:lnR>
                    <a:lnT>
                      <a:noFill/>
                    </a:lnT>
                    <a:lnB>
                      <a:noFill/>
                    </a:lnB>
                  </a:tcPr>
                </a:tc>
                <a:tc>
                  <a:txBody>
                    <a:bodyPr/>
                    <a:lstStyle/>
                    <a:p>
                      <a:pPr algn="ctr"/>
                      <a:r>
                        <a:rPr lang="en-GB" sz="900" spc="-10">
                          <a:effectLst/>
                          <a:latin typeface="FrankfurtGothic"/>
                          <a:ea typeface="Times New Roman" panose="02020603050405020304" pitchFamily="18" charset="0"/>
                          <a:cs typeface="Times New Roman" panose="02020603050405020304" pitchFamily="18" charset="0"/>
                        </a:rPr>
                        <a:t>25</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234315" marT="0" marB="0">
                    <a:lnL>
                      <a:noFill/>
                    </a:lnL>
                    <a:lnR>
                      <a:noFill/>
                    </a:lnR>
                    <a:lnT>
                      <a:noFill/>
                    </a:lnT>
                    <a:lnB>
                      <a:noFill/>
                    </a:lnB>
                  </a:tcPr>
                </a:tc>
                <a:tc>
                  <a:txBody>
                    <a:bodyPr/>
                    <a:lstStyle/>
                    <a:p>
                      <a:pPr algn="ctr"/>
                      <a:r>
                        <a:rPr lang="en-GB" sz="900" spc="-10">
                          <a:effectLst/>
                          <a:latin typeface="FrankfurtGothic"/>
                          <a:ea typeface="Times New Roman" panose="02020603050405020304" pitchFamily="18" charset="0"/>
                          <a:cs typeface="Times New Roman" panose="02020603050405020304" pitchFamily="18" charset="0"/>
                        </a:rPr>
                        <a:t>91</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234315" marT="0" marB="0">
                    <a:lnL>
                      <a:noFill/>
                    </a:lnL>
                    <a:lnR>
                      <a:noFill/>
                    </a:lnR>
                    <a:lnT>
                      <a:noFill/>
                    </a:lnT>
                    <a:lnB>
                      <a:noFill/>
                    </a:lnB>
                  </a:tcPr>
                </a:tc>
                <a:tc>
                  <a:txBody>
                    <a:bodyPr/>
                    <a:lstStyle/>
                    <a:p>
                      <a:pPr algn="ctr"/>
                      <a:r>
                        <a:rPr lang="en-GB" sz="900" spc="-10">
                          <a:effectLst/>
                          <a:latin typeface="FrankfurtGothic"/>
                          <a:ea typeface="Times New Roman" panose="02020603050405020304" pitchFamily="18" charset="0"/>
                          <a:cs typeface="Times New Roman" panose="02020603050405020304" pitchFamily="18" charset="0"/>
                        </a:rPr>
                        <a:t>86</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234315" marT="0" marB="0">
                    <a:lnL>
                      <a:noFill/>
                    </a:lnL>
                    <a:lnR>
                      <a:noFill/>
                    </a:lnR>
                    <a:lnT>
                      <a:noFill/>
                    </a:lnT>
                    <a:lnB>
                      <a:noFill/>
                    </a:lnB>
                  </a:tcPr>
                </a:tc>
                <a:extLst>
                  <a:ext uri="{0D108BD9-81ED-4DB2-BD59-A6C34878D82A}">
                    <a16:rowId xmlns:a16="http://schemas.microsoft.com/office/drawing/2014/main" val="1578252369"/>
                  </a:ext>
                </a:extLst>
              </a:tr>
              <a:tr h="194441">
                <a:tc>
                  <a:txBody>
                    <a:bodyPr/>
                    <a:lstStyle/>
                    <a:p>
                      <a:r>
                        <a:rPr lang="en-GB" sz="900" spc="-10">
                          <a:effectLst/>
                          <a:latin typeface="FrankfurtGothic"/>
                          <a:ea typeface="Times New Roman" panose="02020603050405020304" pitchFamily="18" charset="0"/>
                          <a:cs typeface="Times New Roman" panose="02020603050405020304" pitchFamily="18" charset="0"/>
                        </a:rPr>
                        <a:t>UK</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nchor="ctr">
                    <a:lnL>
                      <a:noFill/>
                    </a:lnL>
                    <a:lnR>
                      <a:noFill/>
                    </a:lnR>
                    <a:lnT>
                      <a:noFill/>
                    </a:lnT>
                    <a:lnB>
                      <a:noFill/>
                    </a:lnB>
                  </a:tcPr>
                </a:tc>
                <a:tc>
                  <a:txBody>
                    <a:bodyPr/>
                    <a:lstStyle/>
                    <a:p>
                      <a:pPr algn="ctr"/>
                      <a:r>
                        <a:rPr lang="en-GB" sz="900" spc="-10">
                          <a:effectLst/>
                          <a:latin typeface="FrankfurtGothic"/>
                          <a:ea typeface="Times New Roman" panose="02020603050405020304" pitchFamily="18" charset="0"/>
                          <a:cs typeface="Times New Roman" panose="02020603050405020304" pitchFamily="18" charset="0"/>
                        </a:rPr>
                        <a:t>96</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234315" marT="0" marB="0">
                    <a:lnL>
                      <a:noFill/>
                    </a:lnL>
                    <a:lnR>
                      <a:noFill/>
                    </a:lnR>
                    <a:lnT>
                      <a:noFill/>
                    </a:lnT>
                    <a:lnB>
                      <a:noFill/>
                    </a:lnB>
                  </a:tcPr>
                </a:tc>
                <a:tc>
                  <a:txBody>
                    <a:bodyPr/>
                    <a:lstStyle/>
                    <a:p>
                      <a:pPr algn="ctr"/>
                      <a:r>
                        <a:rPr lang="en-GB" sz="900" spc="-10">
                          <a:effectLst/>
                          <a:latin typeface="FrankfurtGothic"/>
                          <a:ea typeface="Times New Roman" panose="02020603050405020304" pitchFamily="18" charset="0"/>
                          <a:cs typeface="Times New Roman" panose="02020603050405020304" pitchFamily="18" charset="0"/>
                        </a:rPr>
                        <a:t>87</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234315" marT="0" marB="0">
                    <a:lnL>
                      <a:noFill/>
                    </a:lnL>
                    <a:lnR>
                      <a:noFill/>
                    </a:lnR>
                    <a:lnT>
                      <a:noFill/>
                    </a:lnT>
                    <a:lnB>
                      <a:noFill/>
                    </a:lnB>
                  </a:tcPr>
                </a:tc>
                <a:tc>
                  <a:txBody>
                    <a:bodyPr/>
                    <a:lstStyle/>
                    <a:p>
                      <a:pPr algn="ctr"/>
                      <a:r>
                        <a:rPr lang="en-GB" sz="900" spc="-10">
                          <a:effectLst/>
                          <a:latin typeface="FrankfurtGothic"/>
                          <a:ea typeface="Times New Roman" panose="02020603050405020304" pitchFamily="18" charset="0"/>
                          <a:cs typeface="Times New Roman" panose="02020603050405020304" pitchFamily="18" charset="0"/>
                        </a:rPr>
                        <a:t>95</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234315" marT="0" marB="0">
                    <a:lnL>
                      <a:noFill/>
                    </a:lnL>
                    <a:lnR>
                      <a:noFill/>
                    </a:lnR>
                    <a:lnT>
                      <a:noFill/>
                    </a:lnT>
                    <a:lnB>
                      <a:noFill/>
                    </a:lnB>
                  </a:tcPr>
                </a:tc>
                <a:tc>
                  <a:txBody>
                    <a:bodyPr/>
                    <a:lstStyle/>
                    <a:p>
                      <a:pPr algn="ctr"/>
                      <a:r>
                        <a:rPr lang="en-GB" sz="900" spc="-10">
                          <a:effectLst/>
                          <a:latin typeface="FrankfurtGothic"/>
                          <a:ea typeface="Times New Roman" panose="02020603050405020304" pitchFamily="18" charset="0"/>
                          <a:cs typeface="Times New Roman" panose="02020603050405020304" pitchFamily="18" charset="0"/>
                        </a:rPr>
                        <a:t>21</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234315" marT="0" marB="0">
                    <a:lnL>
                      <a:noFill/>
                    </a:lnL>
                    <a:lnR>
                      <a:noFill/>
                    </a:lnR>
                    <a:lnT>
                      <a:noFill/>
                    </a:lnT>
                    <a:lnB>
                      <a:noFill/>
                    </a:lnB>
                  </a:tcPr>
                </a:tc>
                <a:tc>
                  <a:txBody>
                    <a:bodyPr/>
                    <a:lstStyle/>
                    <a:p>
                      <a:pPr algn="ctr"/>
                      <a:r>
                        <a:rPr lang="en-GB" sz="900" spc="-10">
                          <a:effectLst/>
                          <a:latin typeface="FrankfurtGothic"/>
                          <a:ea typeface="Times New Roman" panose="02020603050405020304" pitchFamily="18" charset="0"/>
                          <a:cs typeface="Times New Roman" panose="02020603050405020304" pitchFamily="18" charset="0"/>
                        </a:rPr>
                        <a:t>89</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234315" marT="0" marB="0">
                    <a:lnL>
                      <a:noFill/>
                    </a:lnL>
                    <a:lnR>
                      <a:noFill/>
                    </a:lnR>
                    <a:lnT>
                      <a:noFill/>
                    </a:lnT>
                    <a:lnB>
                      <a:noFill/>
                    </a:lnB>
                  </a:tcPr>
                </a:tc>
                <a:tc>
                  <a:txBody>
                    <a:bodyPr/>
                    <a:lstStyle/>
                    <a:p>
                      <a:pPr algn="ctr"/>
                      <a:r>
                        <a:rPr lang="en-GB" sz="900" spc="-10">
                          <a:effectLst/>
                          <a:latin typeface="FrankfurtGothic"/>
                          <a:ea typeface="Times New Roman" panose="02020603050405020304" pitchFamily="18" charset="0"/>
                          <a:cs typeface="Times New Roman" panose="02020603050405020304" pitchFamily="18" charset="0"/>
                        </a:rPr>
                        <a:t>63</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234315" marT="0" marB="0">
                    <a:lnL>
                      <a:noFill/>
                    </a:lnL>
                    <a:lnR>
                      <a:noFill/>
                    </a:lnR>
                    <a:lnT>
                      <a:noFill/>
                    </a:lnT>
                    <a:lnB>
                      <a:noFill/>
                    </a:lnB>
                  </a:tcPr>
                </a:tc>
                <a:extLst>
                  <a:ext uri="{0D108BD9-81ED-4DB2-BD59-A6C34878D82A}">
                    <a16:rowId xmlns:a16="http://schemas.microsoft.com/office/drawing/2014/main" val="3074543047"/>
                  </a:ext>
                </a:extLst>
              </a:tr>
              <a:tr h="254754">
                <a:tc>
                  <a:txBody>
                    <a:bodyPr/>
                    <a:lstStyle/>
                    <a:p>
                      <a:r>
                        <a:rPr lang="en-GB" sz="900" spc="-10">
                          <a:effectLst/>
                          <a:latin typeface="FrankfurtGothic"/>
                          <a:ea typeface="Times New Roman" panose="02020603050405020304" pitchFamily="18" charset="0"/>
                          <a:cs typeface="Times New Roman" panose="02020603050405020304" pitchFamily="18" charset="0"/>
                        </a:rPr>
                        <a:t>EU-28</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nchor="ctr">
                    <a:lnL>
                      <a:noFill/>
                    </a:lnL>
                    <a:lnR>
                      <a:noFill/>
                    </a:lnR>
                    <a:lnT>
                      <a:noFill/>
                    </a:lnT>
                    <a:lnB w="12700" cap="flat" cmpd="sng" algn="ctr">
                      <a:solidFill>
                        <a:srgbClr val="7F9C90"/>
                      </a:solidFill>
                      <a:prstDash val="solid"/>
                      <a:round/>
                      <a:headEnd type="none" w="med" len="med"/>
                      <a:tailEnd type="none" w="med" len="med"/>
                    </a:lnB>
                  </a:tcPr>
                </a:tc>
                <a:tc>
                  <a:txBody>
                    <a:bodyPr/>
                    <a:lstStyle/>
                    <a:p>
                      <a:pPr algn="ctr"/>
                      <a:r>
                        <a:rPr lang="en-GB" sz="900" spc="-10">
                          <a:effectLst/>
                          <a:latin typeface="FrankfurtGothic"/>
                          <a:ea typeface="Times New Roman" panose="02020603050405020304" pitchFamily="18" charset="0"/>
                          <a:cs typeface="Times New Roman" panose="02020603050405020304" pitchFamily="18" charset="0"/>
                        </a:rPr>
                        <a:t>87</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234315" marT="0" marB="0" anchor="ctr">
                    <a:lnL>
                      <a:noFill/>
                    </a:lnL>
                    <a:lnR>
                      <a:noFill/>
                    </a:lnR>
                    <a:lnT>
                      <a:noFill/>
                    </a:lnT>
                    <a:lnB w="12700" cap="flat" cmpd="sng" algn="ctr">
                      <a:solidFill>
                        <a:srgbClr val="7F9C90"/>
                      </a:solidFill>
                      <a:prstDash val="solid"/>
                      <a:round/>
                      <a:headEnd type="none" w="med" len="med"/>
                      <a:tailEnd type="none" w="med" len="med"/>
                    </a:lnB>
                  </a:tcPr>
                </a:tc>
                <a:tc>
                  <a:txBody>
                    <a:bodyPr/>
                    <a:lstStyle/>
                    <a:p>
                      <a:pPr algn="ctr"/>
                      <a:r>
                        <a:rPr lang="en-GB" sz="900" spc="-10">
                          <a:effectLst/>
                          <a:latin typeface="FrankfurtGothic"/>
                          <a:ea typeface="Times New Roman" panose="02020603050405020304" pitchFamily="18" charset="0"/>
                          <a:cs typeface="Times New Roman" panose="02020603050405020304" pitchFamily="18" charset="0"/>
                        </a:rPr>
                        <a:t>63</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234315" marT="0" marB="0" anchor="ctr">
                    <a:lnL>
                      <a:noFill/>
                    </a:lnL>
                    <a:lnR>
                      <a:noFill/>
                    </a:lnR>
                    <a:lnT>
                      <a:noFill/>
                    </a:lnT>
                    <a:lnB w="12700" cap="flat" cmpd="sng" algn="ctr">
                      <a:solidFill>
                        <a:srgbClr val="7F9C90"/>
                      </a:solidFill>
                      <a:prstDash val="solid"/>
                      <a:round/>
                      <a:headEnd type="none" w="med" len="med"/>
                      <a:tailEnd type="none" w="med" len="med"/>
                    </a:lnB>
                  </a:tcPr>
                </a:tc>
                <a:tc>
                  <a:txBody>
                    <a:bodyPr/>
                    <a:lstStyle/>
                    <a:p>
                      <a:pPr algn="ctr"/>
                      <a:r>
                        <a:rPr lang="en-GB" sz="900" spc="-10">
                          <a:effectLst/>
                          <a:latin typeface="FrankfurtGothic"/>
                          <a:ea typeface="Times New Roman" panose="02020603050405020304" pitchFamily="18" charset="0"/>
                          <a:cs typeface="Times New Roman" panose="02020603050405020304" pitchFamily="18" charset="0"/>
                        </a:rPr>
                        <a:t>96</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234315" marT="0" marB="0" anchor="ctr">
                    <a:lnL>
                      <a:noFill/>
                    </a:lnL>
                    <a:lnR>
                      <a:noFill/>
                    </a:lnR>
                    <a:lnT>
                      <a:noFill/>
                    </a:lnT>
                    <a:lnB w="12700" cap="flat" cmpd="sng" algn="ctr">
                      <a:solidFill>
                        <a:srgbClr val="7F9C90"/>
                      </a:solidFill>
                      <a:prstDash val="solid"/>
                      <a:round/>
                      <a:headEnd type="none" w="med" len="med"/>
                      <a:tailEnd type="none" w="med" len="med"/>
                    </a:lnB>
                  </a:tcPr>
                </a:tc>
                <a:tc>
                  <a:txBody>
                    <a:bodyPr/>
                    <a:lstStyle/>
                    <a:p>
                      <a:pPr algn="ctr"/>
                      <a:r>
                        <a:rPr lang="en-GB" sz="900" spc="-10">
                          <a:effectLst/>
                          <a:latin typeface="FrankfurtGothic"/>
                          <a:ea typeface="Times New Roman" panose="02020603050405020304" pitchFamily="18" charset="0"/>
                          <a:cs typeface="Times New Roman" panose="02020603050405020304" pitchFamily="18" charset="0"/>
                        </a:rPr>
                        <a:t>18</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234315" marT="0" marB="0" anchor="ctr">
                    <a:lnL>
                      <a:noFill/>
                    </a:lnL>
                    <a:lnR>
                      <a:noFill/>
                    </a:lnR>
                    <a:lnT>
                      <a:noFill/>
                    </a:lnT>
                    <a:lnB w="12700" cap="flat" cmpd="sng" algn="ctr">
                      <a:solidFill>
                        <a:srgbClr val="7F9C90"/>
                      </a:solidFill>
                      <a:prstDash val="solid"/>
                      <a:round/>
                      <a:headEnd type="none" w="med" len="med"/>
                      <a:tailEnd type="none" w="med" len="med"/>
                    </a:lnB>
                  </a:tcPr>
                </a:tc>
                <a:tc>
                  <a:txBody>
                    <a:bodyPr/>
                    <a:lstStyle/>
                    <a:p>
                      <a:pPr algn="ctr"/>
                      <a:r>
                        <a:rPr lang="en-GB" sz="900" spc="-10">
                          <a:effectLst/>
                          <a:latin typeface="FrankfurtGothic"/>
                          <a:ea typeface="Times New Roman" panose="02020603050405020304" pitchFamily="18" charset="0"/>
                          <a:cs typeface="Times New Roman" panose="02020603050405020304" pitchFamily="18" charset="0"/>
                        </a:rPr>
                        <a:t>75</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234315" marT="0" marB="0" anchor="ctr">
                    <a:lnL>
                      <a:noFill/>
                    </a:lnL>
                    <a:lnR>
                      <a:noFill/>
                    </a:lnR>
                    <a:lnT>
                      <a:noFill/>
                    </a:lnT>
                    <a:lnB w="12700" cap="flat" cmpd="sng" algn="ctr">
                      <a:solidFill>
                        <a:srgbClr val="7F9C90"/>
                      </a:solidFill>
                      <a:prstDash val="solid"/>
                      <a:round/>
                      <a:headEnd type="none" w="med" len="med"/>
                      <a:tailEnd type="none" w="med" len="med"/>
                    </a:lnB>
                  </a:tcPr>
                </a:tc>
                <a:tc>
                  <a:txBody>
                    <a:bodyPr/>
                    <a:lstStyle/>
                    <a:p>
                      <a:pPr algn="ctr"/>
                      <a:r>
                        <a:rPr lang="en-GB" sz="900" spc="-10" dirty="0">
                          <a:effectLst/>
                          <a:latin typeface="FrankfurtGothic"/>
                          <a:ea typeface="Times New Roman" panose="02020603050405020304" pitchFamily="18" charset="0"/>
                          <a:cs typeface="Times New Roman" panose="02020603050405020304" pitchFamily="18" charset="0"/>
                        </a:rPr>
                        <a:t>55</a:t>
                      </a:r>
                      <a:endParaRPr lang="da-DK" sz="900" spc="-10" dirty="0">
                        <a:effectLst/>
                        <a:latin typeface="FrankfurtGothic"/>
                        <a:ea typeface="Times New Roman" panose="02020603050405020304" pitchFamily="18" charset="0"/>
                        <a:cs typeface="Times New Roman" panose="02020603050405020304" pitchFamily="18" charset="0"/>
                      </a:endParaRPr>
                    </a:p>
                  </a:txBody>
                  <a:tcPr marL="43180" marR="234315" marT="0" marB="0" anchor="ctr">
                    <a:lnL>
                      <a:noFill/>
                    </a:lnL>
                    <a:lnR>
                      <a:noFill/>
                    </a:lnR>
                    <a:lnT>
                      <a:noFill/>
                    </a:lnT>
                    <a:lnB w="12700" cap="flat" cmpd="sng" algn="ctr">
                      <a:solidFill>
                        <a:srgbClr val="7F9C90"/>
                      </a:solidFill>
                      <a:prstDash val="solid"/>
                      <a:round/>
                      <a:headEnd type="none" w="med" len="med"/>
                      <a:tailEnd type="none" w="med" len="med"/>
                    </a:lnB>
                  </a:tcPr>
                </a:tc>
                <a:extLst>
                  <a:ext uri="{0D108BD9-81ED-4DB2-BD59-A6C34878D82A}">
                    <a16:rowId xmlns:a16="http://schemas.microsoft.com/office/drawing/2014/main" val="21087224"/>
                  </a:ext>
                </a:extLst>
              </a:tr>
            </a:tbl>
          </a:graphicData>
        </a:graphic>
      </p:graphicFrame>
      <p:sp>
        <p:nvSpPr>
          <p:cNvPr id="6" name="Tekstfelt 5">
            <a:extLst>
              <a:ext uri="{FF2B5EF4-FFF2-40B4-BE49-F238E27FC236}">
                <a16:creationId xmlns:a16="http://schemas.microsoft.com/office/drawing/2014/main" id="{403B1C78-5BCD-47FC-96A9-72041D8B03BC}"/>
              </a:ext>
            </a:extLst>
          </p:cNvPr>
          <p:cNvSpPr txBox="1"/>
          <p:nvPr/>
        </p:nvSpPr>
        <p:spPr>
          <a:xfrm>
            <a:off x="3309326" y="702269"/>
            <a:ext cx="6093822" cy="246221"/>
          </a:xfrm>
          <a:prstGeom prst="rect">
            <a:avLst/>
          </a:prstGeom>
          <a:noFill/>
        </p:spPr>
        <p:txBody>
          <a:bodyPr wrap="square">
            <a:spAutoFit/>
          </a:bodyPr>
          <a:lstStyle/>
          <a:p>
            <a:r>
              <a:rPr lang="en-GB" sz="1000" spc="-10" dirty="0">
                <a:effectLst/>
                <a:latin typeface="Times New Roman" panose="02020603050405020304" pitchFamily="18" charset="0"/>
                <a:ea typeface="Times New Roman" panose="02020603050405020304" pitchFamily="18" charset="0"/>
                <a:cs typeface="Times New Roman" panose="02020603050405020304" pitchFamily="18" charset="0"/>
              </a:rPr>
              <a:t>Table 10.5: Indicators of ICT penetration in various EU-countries, 2019</a:t>
            </a:r>
            <a:endParaRPr lang="da-DK" sz="1000" dirty="0">
              <a:latin typeface="Times New Roman" panose="02020603050405020304" pitchFamily="18" charset="0"/>
              <a:cs typeface="Times New Roman" panose="02020603050405020304" pitchFamily="18" charset="0"/>
            </a:endParaRPr>
          </a:p>
        </p:txBody>
      </p:sp>
      <p:sp>
        <p:nvSpPr>
          <p:cNvPr id="8" name="Tekstfelt 7">
            <a:extLst>
              <a:ext uri="{FF2B5EF4-FFF2-40B4-BE49-F238E27FC236}">
                <a16:creationId xmlns:a16="http://schemas.microsoft.com/office/drawing/2014/main" id="{79975E69-EE8A-4438-8CC7-313B44E46651}"/>
              </a:ext>
            </a:extLst>
          </p:cNvPr>
          <p:cNvSpPr txBox="1"/>
          <p:nvPr/>
        </p:nvSpPr>
        <p:spPr>
          <a:xfrm>
            <a:off x="3285239" y="5151863"/>
            <a:ext cx="6211458" cy="1113125"/>
          </a:xfrm>
          <a:prstGeom prst="rect">
            <a:avLst/>
          </a:prstGeom>
          <a:noFill/>
        </p:spPr>
        <p:txBody>
          <a:bodyPr wrap="square">
            <a:spAutoFit/>
          </a:bodyPr>
          <a:lstStyle/>
          <a:p>
            <a:pPr>
              <a:spcBef>
                <a:spcPts val="400"/>
              </a:spcBef>
              <a:spcAft>
                <a:spcPts val="400"/>
              </a:spcAft>
            </a:pPr>
            <a:r>
              <a:rPr lang="en-GB" sz="1200" spc="-10" dirty="0">
                <a:effectLst/>
                <a:latin typeface="Times New Roman" panose="02020603050405020304" pitchFamily="18" charset="0"/>
                <a:ea typeface="Times New Roman" panose="02020603050405020304" pitchFamily="18" charset="0"/>
                <a:cs typeface="Times New Roman" panose="02020603050405020304" pitchFamily="18" charset="0"/>
              </a:rPr>
              <a:t>Notes: All numbers in shares (percentages) of households and enterprises, respectively. </a:t>
            </a:r>
          </a:p>
          <a:p>
            <a:pPr>
              <a:spcBef>
                <a:spcPts val="400"/>
              </a:spcBef>
              <a:spcAft>
                <a:spcPts val="400"/>
              </a:spcAft>
            </a:pPr>
            <a:r>
              <a:rPr lang="en-GB" sz="1200" spc="-10" dirty="0">
                <a:effectLst/>
                <a:latin typeface="Times New Roman" panose="02020603050405020304" pitchFamily="18" charset="0"/>
                <a:ea typeface="Times New Roman" panose="02020603050405020304" pitchFamily="18" charset="0"/>
                <a:cs typeface="Times New Roman" panose="02020603050405020304" pitchFamily="18" charset="0"/>
              </a:rPr>
              <a:t>Enterprises with at least 10 persons employed. Individuals aged 16 to 74.</a:t>
            </a:r>
          </a:p>
          <a:p>
            <a:pPr>
              <a:spcBef>
                <a:spcPts val="400"/>
              </a:spcBef>
              <a:spcAft>
                <a:spcPts val="400"/>
              </a:spcAft>
            </a:pPr>
            <a:endParaRPr lang="da-DK" sz="1200" spc="-1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spcBef>
                <a:spcPts val="200"/>
              </a:spcBef>
              <a:spcAft>
                <a:spcPts val="1450"/>
              </a:spcAft>
            </a:pPr>
            <a:r>
              <a:rPr lang="en-GB" sz="1200" spc="-10" dirty="0">
                <a:effectLst/>
                <a:latin typeface="Times New Roman" panose="02020603050405020304" pitchFamily="18" charset="0"/>
                <a:ea typeface="Times New Roman" panose="02020603050405020304" pitchFamily="18" charset="0"/>
                <a:cs typeface="Times New Roman" panose="02020603050405020304" pitchFamily="18" charset="0"/>
              </a:rPr>
              <a:t>Source: Eurostat: </a:t>
            </a:r>
            <a:r>
              <a:rPr lang="en-GB" sz="1200" u="none" strike="noStrike" spc="-10" dirty="0">
                <a:effectLst/>
                <a:latin typeface="Times New Roman" panose="02020603050405020304" pitchFamily="18" charset="0"/>
                <a:ea typeface="Times New Roman" panose="02020603050405020304" pitchFamily="18" charset="0"/>
                <a:cs typeface="Times New Roman" panose="02020603050405020304" pitchFamily="18" charset="0"/>
                <a:hlinkClick r:id="rId2"/>
              </a:rPr>
              <a:t>http://ec.europa.eu/eurostat/data/database?node_code=tin00074</a:t>
            </a:r>
            <a:r>
              <a:rPr lang="en-GB" sz="1200" spc="-1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da-DK" sz="1200" spc="-1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Titel 1">
            <a:extLst>
              <a:ext uri="{FF2B5EF4-FFF2-40B4-BE49-F238E27FC236}">
                <a16:creationId xmlns:a16="http://schemas.microsoft.com/office/drawing/2014/main" id="{7513EF33-EEAB-41D7-9A3B-CCCCB6C96021}"/>
              </a:ext>
            </a:extLst>
          </p:cNvPr>
          <p:cNvSpPr txBox="1">
            <a:spLocks/>
          </p:cNvSpPr>
          <p:nvPr/>
        </p:nvSpPr>
        <p:spPr>
          <a:xfrm>
            <a:off x="414455" y="246043"/>
            <a:ext cx="1808216" cy="89138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sz="2000" b="1" dirty="0" err="1">
                <a:latin typeface="Times New Roman" panose="02020603050405020304" pitchFamily="18" charset="0"/>
                <a:cs typeface="Times New Roman" panose="02020603050405020304" pitchFamily="18" charset="0"/>
              </a:rPr>
              <a:t>Table</a:t>
            </a:r>
            <a:r>
              <a:rPr lang="da-DK" sz="2000" b="1" dirty="0">
                <a:latin typeface="Times New Roman" panose="02020603050405020304" pitchFamily="18" charset="0"/>
                <a:cs typeface="Times New Roman" panose="02020603050405020304" pitchFamily="18" charset="0"/>
              </a:rPr>
              <a:t> 10.5</a:t>
            </a:r>
          </a:p>
        </p:txBody>
      </p:sp>
    </p:spTree>
    <p:extLst>
      <p:ext uri="{BB962C8B-B14F-4D97-AF65-F5344CB8AC3E}">
        <p14:creationId xmlns:p14="http://schemas.microsoft.com/office/powerpoint/2010/main" val="96570971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014A0C-0445-42F5-8636-1D04E07143E6}"/>
              </a:ext>
            </a:extLst>
          </p:cNvPr>
          <p:cNvSpPr txBox="1">
            <a:spLocks/>
          </p:cNvSpPr>
          <p:nvPr/>
        </p:nvSpPr>
        <p:spPr>
          <a:xfrm>
            <a:off x="0" y="710500"/>
            <a:ext cx="12192000" cy="89138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a-DK" sz="3600" b="1" dirty="0" err="1">
                <a:latin typeface="Times New Roman" panose="02020603050405020304" pitchFamily="18" charset="0"/>
                <a:cs typeface="Times New Roman" panose="02020603050405020304" pitchFamily="18" charset="0"/>
              </a:rPr>
              <a:t>Chapter</a:t>
            </a:r>
            <a:r>
              <a:rPr lang="da-DK" sz="3600" b="1" dirty="0">
                <a:latin typeface="Times New Roman" panose="02020603050405020304" pitchFamily="18" charset="0"/>
                <a:cs typeface="Times New Roman" panose="02020603050405020304" pitchFamily="18" charset="0"/>
              </a:rPr>
              <a:t> 11</a:t>
            </a:r>
          </a:p>
        </p:txBody>
      </p:sp>
    </p:spTree>
    <p:extLst>
      <p:ext uri="{BB962C8B-B14F-4D97-AF65-F5344CB8AC3E}">
        <p14:creationId xmlns:p14="http://schemas.microsoft.com/office/powerpoint/2010/main" val="287974142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A71D73-3F63-45AA-8C2E-37AA2ABD8796}"/>
              </a:ext>
            </a:extLst>
          </p:cNvPr>
          <p:cNvSpPr txBox="1">
            <a:spLocks/>
          </p:cNvSpPr>
          <p:nvPr/>
        </p:nvSpPr>
        <p:spPr>
          <a:xfrm>
            <a:off x="414455" y="246043"/>
            <a:ext cx="1808216" cy="89138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sz="2000" b="1" dirty="0" err="1">
                <a:latin typeface="Times New Roman" panose="02020603050405020304" pitchFamily="18" charset="0"/>
                <a:cs typeface="Times New Roman" panose="02020603050405020304" pitchFamily="18" charset="0"/>
              </a:rPr>
              <a:t>Table</a:t>
            </a:r>
            <a:r>
              <a:rPr lang="da-DK" sz="2000" b="1" dirty="0">
                <a:latin typeface="Times New Roman" panose="02020603050405020304" pitchFamily="18" charset="0"/>
                <a:cs typeface="Times New Roman" panose="02020603050405020304" pitchFamily="18" charset="0"/>
              </a:rPr>
              <a:t> 11.1</a:t>
            </a:r>
          </a:p>
        </p:txBody>
      </p:sp>
      <p:graphicFrame>
        <p:nvGraphicFramePr>
          <p:cNvPr id="4" name="Tabel 3">
            <a:extLst>
              <a:ext uri="{FF2B5EF4-FFF2-40B4-BE49-F238E27FC236}">
                <a16:creationId xmlns:a16="http://schemas.microsoft.com/office/drawing/2014/main" id="{1A4A8837-C32E-4CA6-87FA-1889DE440BD0}"/>
              </a:ext>
            </a:extLst>
          </p:cNvPr>
          <p:cNvGraphicFramePr>
            <a:graphicFrameLocks noGrp="1"/>
          </p:cNvGraphicFramePr>
          <p:nvPr>
            <p:extLst>
              <p:ext uri="{D42A27DB-BD31-4B8C-83A1-F6EECF244321}">
                <p14:modId xmlns:p14="http://schemas.microsoft.com/office/powerpoint/2010/main" val="858447466"/>
              </p:ext>
            </p:extLst>
          </p:nvPr>
        </p:nvGraphicFramePr>
        <p:xfrm>
          <a:off x="3344023" y="2309450"/>
          <a:ext cx="5451702" cy="1768838"/>
        </p:xfrm>
        <a:graphic>
          <a:graphicData uri="http://schemas.openxmlformats.org/drawingml/2006/table">
            <a:tbl>
              <a:tblPr firstRow="1" firstCol="1" lastRow="1" lastCol="1" bandRow="1" bandCol="1"/>
              <a:tblGrid>
                <a:gridCol w="1238116">
                  <a:extLst>
                    <a:ext uri="{9D8B030D-6E8A-4147-A177-3AD203B41FA5}">
                      <a16:colId xmlns:a16="http://schemas.microsoft.com/office/drawing/2014/main" val="3487408159"/>
                    </a:ext>
                  </a:extLst>
                </a:gridCol>
                <a:gridCol w="747011">
                  <a:extLst>
                    <a:ext uri="{9D8B030D-6E8A-4147-A177-3AD203B41FA5}">
                      <a16:colId xmlns:a16="http://schemas.microsoft.com/office/drawing/2014/main" val="3877429767"/>
                    </a:ext>
                  </a:extLst>
                </a:gridCol>
                <a:gridCol w="747011">
                  <a:extLst>
                    <a:ext uri="{9D8B030D-6E8A-4147-A177-3AD203B41FA5}">
                      <a16:colId xmlns:a16="http://schemas.microsoft.com/office/drawing/2014/main" val="2726257264"/>
                    </a:ext>
                  </a:extLst>
                </a:gridCol>
                <a:gridCol w="747011">
                  <a:extLst>
                    <a:ext uri="{9D8B030D-6E8A-4147-A177-3AD203B41FA5}">
                      <a16:colId xmlns:a16="http://schemas.microsoft.com/office/drawing/2014/main" val="3897768178"/>
                    </a:ext>
                  </a:extLst>
                </a:gridCol>
                <a:gridCol w="610922">
                  <a:extLst>
                    <a:ext uri="{9D8B030D-6E8A-4147-A177-3AD203B41FA5}">
                      <a16:colId xmlns:a16="http://schemas.microsoft.com/office/drawing/2014/main" val="3608689926"/>
                    </a:ext>
                  </a:extLst>
                </a:gridCol>
                <a:gridCol w="1361631">
                  <a:extLst>
                    <a:ext uri="{9D8B030D-6E8A-4147-A177-3AD203B41FA5}">
                      <a16:colId xmlns:a16="http://schemas.microsoft.com/office/drawing/2014/main" val="1891951809"/>
                    </a:ext>
                  </a:extLst>
                </a:gridCol>
              </a:tblGrid>
              <a:tr h="409105">
                <a:tc>
                  <a:txBody>
                    <a:bodyPr/>
                    <a:lstStyle/>
                    <a:p>
                      <a:pPr algn="just">
                        <a:lnSpc>
                          <a:spcPts val="1275"/>
                        </a:lnSpc>
                        <a:tabLst>
                          <a:tab pos="161925" algn="l"/>
                          <a:tab pos="234315" algn="l"/>
                          <a:tab pos="306070" algn="l"/>
                          <a:tab pos="234315" algn="l"/>
                          <a:tab pos="306070" algn="l"/>
                        </a:tabLst>
                      </a:pPr>
                      <a:r>
                        <a:rPr lang="en-GB" sz="900" spc="-10">
                          <a:effectLst/>
                          <a:latin typeface="FrankfurtGothic"/>
                          <a:ea typeface="Times New Roman" panose="02020603050405020304" pitchFamily="18" charset="0"/>
                          <a:cs typeface="Times New Roman" panose="02020603050405020304" pitchFamily="18" charset="0"/>
                        </a:rPr>
                        <a:t>Heading for</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17780" marB="17780">
                    <a:lnL>
                      <a:noFill/>
                    </a:lnL>
                    <a:lnR w="12700" cap="flat" cmpd="sng" algn="ctr">
                      <a:solidFill>
                        <a:srgbClr val="7F9C90"/>
                      </a:solidFill>
                      <a:prstDash val="solid"/>
                      <a:round/>
                      <a:headEnd type="none" w="med" len="med"/>
                      <a:tailEnd type="none" w="med" len="med"/>
                    </a:lnR>
                    <a:lnT w="12700" cap="flat" cmpd="sng" algn="ctr">
                      <a:solidFill>
                        <a:srgbClr val="7F9C90"/>
                      </a:solidFill>
                      <a:prstDash val="solid"/>
                      <a:round/>
                      <a:headEnd type="none" w="med" len="med"/>
                      <a:tailEnd type="none" w="med" len="med"/>
                    </a:lnT>
                    <a:lnB>
                      <a:noFill/>
                    </a:lnB>
                  </a:tcPr>
                </a:tc>
                <a:tc>
                  <a:txBody>
                    <a:bodyPr/>
                    <a:lstStyle/>
                    <a:p>
                      <a:pPr algn="just">
                        <a:lnSpc>
                          <a:spcPts val="1275"/>
                        </a:lnSpc>
                        <a:tabLst>
                          <a:tab pos="161925" algn="l"/>
                          <a:tab pos="234315" algn="l"/>
                          <a:tab pos="306070" algn="l"/>
                          <a:tab pos="234315" algn="l"/>
                          <a:tab pos="306070" algn="l"/>
                        </a:tabLst>
                      </a:pPr>
                      <a:r>
                        <a:rPr lang="en-GB" sz="900" spc="-10">
                          <a:effectLst/>
                          <a:latin typeface="FrankfurtGothic"/>
                          <a:ea typeface="Times New Roman" panose="02020603050405020304" pitchFamily="18" charset="0"/>
                          <a:cs typeface="Times New Roman" panose="02020603050405020304" pitchFamily="18" charset="0"/>
                        </a:rPr>
                        <a:t> </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17780" marB="17780">
                    <a:lnL w="12700" cap="flat" cmpd="sng" algn="ctr">
                      <a:solidFill>
                        <a:srgbClr val="7F9C90"/>
                      </a:solidFill>
                      <a:prstDash val="solid"/>
                      <a:round/>
                      <a:headEnd type="none" w="med" len="med"/>
                      <a:tailEnd type="none" w="med" len="med"/>
                    </a:lnL>
                    <a:lnR>
                      <a:noFill/>
                    </a:lnR>
                    <a:lnT w="12700" cap="flat" cmpd="sng" algn="ctr">
                      <a:solidFill>
                        <a:srgbClr val="7F9C90"/>
                      </a:solidFill>
                      <a:prstDash val="solid"/>
                      <a:round/>
                      <a:headEnd type="none" w="med" len="med"/>
                      <a:tailEnd type="none" w="med" len="med"/>
                    </a:lnT>
                    <a:lnB w="12700" cap="flat" cmpd="sng" algn="ctr">
                      <a:solidFill>
                        <a:srgbClr val="7F9C90"/>
                      </a:solidFill>
                      <a:prstDash val="solid"/>
                      <a:round/>
                      <a:headEnd type="none" w="med" len="med"/>
                      <a:tailEnd type="none" w="med" len="med"/>
                    </a:lnB>
                  </a:tcPr>
                </a:tc>
                <a:tc>
                  <a:txBody>
                    <a:bodyPr/>
                    <a:lstStyle/>
                    <a:p>
                      <a:pPr algn="just">
                        <a:lnSpc>
                          <a:spcPts val="1275"/>
                        </a:lnSpc>
                        <a:tabLst>
                          <a:tab pos="161925" algn="l"/>
                          <a:tab pos="234315" algn="l"/>
                          <a:tab pos="306070" algn="l"/>
                          <a:tab pos="234315" algn="l"/>
                          <a:tab pos="306070" algn="l"/>
                        </a:tabLst>
                      </a:pPr>
                      <a:r>
                        <a:rPr lang="en-GB" sz="900" spc="-10">
                          <a:effectLst/>
                          <a:latin typeface="FrankfurtGothic"/>
                          <a:ea typeface="Times New Roman" panose="02020603050405020304" pitchFamily="18" charset="0"/>
                          <a:cs typeface="Times New Roman" panose="02020603050405020304" pitchFamily="18" charset="0"/>
                        </a:rPr>
                        <a:t> </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17780" marB="17780">
                    <a:lnL>
                      <a:noFill/>
                    </a:lnL>
                    <a:lnR w="12700" cap="flat" cmpd="sng" algn="ctr">
                      <a:solidFill>
                        <a:srgbClr val="7F9C90"/>
                      </a:solidFill>
                      <a:prstDash val="solid"/>
                      <a:round/>
                      <a:headEnd type="none" w="med" len="med"/>
                      <a:tailEnd type="none" w="med" len="med"/>
                    </a:lnR>
                    <a:lnT w="12700" cap="flat" cmpd="sng" algn="ctr">
                      <a:solidFill>
                        <a:srgbClr val="7F9C90"/>
                      </a:solidFill>
                      <a:prstDash val="solid"/>
                      <a:round/>
                      <a:headEnd type="none" w="med" len="med"/>
                      <a:tailEnd type="none" w="med" len="med"/>
                    </a:lnT>
                    <a:lnB w="12700" cap="flat" cmpd="sng" algn="ctr">
                      <a:solidFill>
                        <a:srgbClr val="7F9C90"/>
                      </a:solidFill>
                      <a:prstDash val="solid"/>
                      <a:round/>
                      <a:headEnd type="none" w="med" len="med"/>
                      <a:tailEnd type="none" w="med" len="med"/>
                    </a:lnB>
                  </a:tcPr>
                </a:tc>
                <a:tc>
                  <a:txBody>
                    <a:bodyPr/>
                    <a:lstStyle/>
                    <a:p>
                      <a:pPr algn="just">
                        <a:lnSpc>
                          <a:spcPts val="1275"/>
                        </a:lnSpc>
                        <a:tabLst>
                          <a:tab pos="161925" algn="l"/>
                          <a:tab pos="234315" algn="l"/>
                          <a:tab pos="306070" algn="l"/>
                          <a:tab pos="234315" algn="l"/>
                          <a:tab pos="306070" algn="l"/>
                        </a:tabLst>
                      </a:pPr>
                      <a:r>
                        <a:rPr lang="en-GB" sz="900" spc="-10">
                          <a:effectLst/>
                          <a:latin typeface="FrankfurtGothic"/>
                          <a:ea typeface="Times New Roman" panose="02020603050405020304" pitchFamily="18" charset="0"/>
                          <a:cs typeface="Times New Roman" panose="02020603050405020304" pitchFamily="18" charset="0"/>
                        </a:rPr>
                        <a:t> </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17780" marB="17780">
                    <a:lnL w="12700" cap="flat" cmpd="sng" algn="ctr">
                      <a:solidFill>
                        <a:srgbClr val="7F9C90"/>
                      </a:solidFill>
                      <a:prstDash val="solid"/>
                      <a:round/>
                      <a:headEnd type="none" w="med" len="med"/>
                      <a:tailEnd type="none" w="med" len="med"/>
                    </a:lnL>
                    <a:lnR>
                      <a:noFill/>
                    </a:lnR>
                    <a:lnT w="12700" cap="flat" cmpd="sng" algn="ctr">
                      <a:solidFill>
                        <a:srgbClr val="7F9C90"/>
                      </a:solidFill>
                      <a:prstDash val="solid"/>
                      <a:round/>
                      <a:headEnd type="none" w="med" len="med"/>
                      <a:tailEnd type="none" w="med" len="med"/>
                    </a:lnT>
                    <a:lnB w="12700" cap="flat" cmpd="sng" algn="ctr">
                      <a:solidFill>
                        <a:srgbClr val="7F9C90"/>
                      </a:solidFill>
                      <a:prstDash val="solid"/>
                      <a:round/>
                      <a:headEnd type="none" w="med" len="med"/>
                      <a:tailEnd type="none" w="med" len="med"/>
                    </a:lnB>
                  </a:tcPr>
                </a:tc>
                <a:tc>
                  <a:txBody>
                    <a:bodyPr/>
                    <a:lstStyle/>
                    <a:p>
                      <a:pPr algn="just">
                        <a:lnSpc>
                          <a:spcPts val="1275"/>
                        </a:lnSpc>
                        <a:tabLst>
                          <a:tab pos="161925" algn="l"/>
                          <a:tab pos="234315" algn="l"/>
                          <a:tab pos="306070" algn="l"/>
                          <a:tab pos="234315" algn="l"/>
                          <a:tab pos="306070" algn="l"/>
                        </a:tabLst>
                      </a:pPr>
                      <a:r>
                        <a:rPr lang="en-GB" sz="900" spc="-10">
                          <a:effectLst/>
                          <a:latin typeface="FrankfurtGothic"/>
                          <a:ea typeface="Times New Roman" panose="02020603050405020304" pitchFamily="18" charset="0"/>
                          <a:cs typeface="Times New Roman" panose="02020603050405020304" pitchFamily="18" charset="0"/>
                        </a:rPr>
                        <a:t> </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17780" marB="17780">
                    <a:lnL>
                      <a:noFill/>
                    </a:lnL>
                    <a:lnR w="12700" cap="flat" cmpd="sng" algn="ctr">
                      <a:solidFill>
                        <a:srgbClr val="7F9C90"/>
                      </a:solidFill>
                      <a:prstDash val="solid"/>
                      <a:round/>
                      <a:headEnd type="none" w="med" len="med"/>
                      <a:tailEnd type="none" w="med" len="med"/>
                    </a:lnR>
                    <a:lnT w="12700" cap="flat" cmpd="sng" algn="ctr">
                      <a:solidFill>
                        <a:srgbClr val="7F9C90"/>
                      </a:solidFill>
                      <a:prstDash val="solid"/>
                      <a:round/>
                      <a:headEnd type="none" w="med" len="med"/>
                      <a:tailEnd type="none" w="med" len="med"/>
                    </a:lnT>
                    <a:lnB w="12700" cap="flat" cmpd="sng" algn="ctr">
                      <a:solidFill>
                        <a:srgbClr val="7F9C90"/>
                      </a:solidFill>
                      <a:prstDash val="solid"/>
                      <a:round/>
                      <a:headEnd type="none" w="med" len="med"/>
                      <a:tailEnd type="none" w="med" len="med"/>
                    </a:lnB>
                  </a:tcPr>
                </a:tc>
                <a:tc>
                  <a:txBody>
                    <a:bodyPr/>
                    <a:lstStyle/>
                    <a:p>
                      <a:pPr algn="just">
                        <a:lnSpc>
                          <a:spcPts val="1275"/>
                        </a:lnSpc>
                        <a:tabLst>
                          <a:tab pos="161925" algn="l"/>
                          <a:tab pos="234315" algn="l"/>
                          <a:tab pos="306070" algn="l"/>
                          <a:tab pos="234315" algn="l"/>
                          <a:tab pos="306070" algn="l"/>
                        </a:tabLst>
                      </a:pPr>
                      <a:r>
                        <a:rPr lang="en-GB" sz="900" spc="-10">
                          <a:effectLst/>
                          <a:latin typeface="FrankfurtGothic"/>
                          <a:ea typeface="Times New Roman" panose="02020603050405020304" pitchFamily="18" charset="0"/>
                          <a:cs typeface="Times New Roman" panose="02020603050405020304" pitchFamily="18" charset="0"/>
                        </a:rPr>
                        <a:t>Headings for</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17780" marB="17780">
                    <a:lnL w="12700" cap="flat" cmpd="sng" algn="ctr">
                      <a:solidFill>
                        <a:srgbClr val="7F9C90"/>
                      </a:solidFill>
                      <a:prstDash val="solid"/>
                      <a:round/>
                      <a:headEnd type="none" w="med" len="med"/>
                      <a:tailEnd type="none" w="med" len="med"/>
                    </a:lnL>
                    <a:lnR>
                      <a:noFill/>
                    </a:lnR>
                    <a:lnT w="12700" cap="flat" cmpd="sng" algn="ctr">
                      <a:solidFill>
                        <a:srgbClr val="7F9C90"/>
                      </a:solidFill>
                      <a:prstDash val="solid"/>
                      <a:round/>
                      <a:headEnd type="none" w="med" len="med"/>
                      <a:tailEnd type="none" w="med" len="med"/>
                    </a:lnT>
                    <a:lnB>
                      <a:noFill/>
                    </a:lnB>
                  </a:tcPr>
                </a:tc>
                <a:extLst>
                  <a:ext uri="{0D108BD9-81ED-4DB2-BD59-A6C34878D82A}">
                    <a16:rowId xmlns:a16="http://schemas.microsoft.com/office/drawing/2014/main" val="2112054791"/>
                  </a:ext>
                </a:extLst>
              </a:tr>
              <a:tr h="409105">
                <a:tc>
                  <a:txBody>
                    <a:bodyPr/>
                    <a:lstStyle/>
                    <a:p>
                      <a:pPr algn="just">
                        <a:lnSpc>
                          <a:spcPts val="1275"/>
                        </a:lnSpc>
                        <a:tabLst>
                          <a:tab pos="161925" algn="l"/>
                          <a:tab pos="234315" algn="l"/>
                          <a:tab pos="306070" algn="l"/>
                          <a:tab pos="234315" algn="l"/>
                          <a:tab pos="306070" algn="l"/>
                        </a:tabLst>
                      </a:pPr>
                      <a:r>
                        <a:rPr lang="en-GB" sz="900" spc="-10">
                          <a:effectLst/>
                          <a:latin typeface="FrankfurtGothic"/>
                          <a:ea typeface="Times New Roman" panose="02020603050405020304" pitchFamily="18" charset="0"/>
                          <a:cs typeface="Times New Roman" panose="02020603050405020304" pitchFamily="18" charset="0"/>
                        </a:rPr>
                        <a:t>the row variables</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17780" marB="17780">
                    <a:lnL>
                      <a:noFill/>
                    </a:lnL>
                    <a:lnR w="12700" cap="flat" cmpd="sng" algn="ctr">
                      <a:solidFill>
                        <a:srgbClr val="7F9C90"/>
                      </a:solidFill>
                      <a:prstDash val="solid"/>
                      <a:round/>
                      <a:headEnd type="none" w="med" len="med"/>
                      <a:tailEnd type="none" w="med" len="med"/>
                    </a:lnR>
                    <a:lnT>
                      <a:noFill/>
                    </a:lnT>
                    <a:lnB w="12700" cap="flat" cmpd="sng" algn="ctr">
                      <a:solidFill>
                        <a:srgbClr val="7F9C90"/>
                      </a:solidFill>
                      <a:prstDash val="solid"/>
                      <a:round/>
                      <a:headEnd type="none" w="med" len="med"/>
                      <a:tailEnd type="none" w="med" len="med"/>
                    </a:lnB>
                  </a:tcPr>
                </a:tc>
                <a:tc>
                  <a:txBody>
                    <a:bodyPr/>
                    <a:lstStyle/>
                    <a:p>
                      <a:pPr algn="just">
                        <a:lnSpc>
                          <a:spcPts val="1275"/>
                        </a:lnSpc>
                        <a:tabLst>
                          <a:tab pos="161925" algn="l"/>
                          <a:tab pos="234315" algn="l"/>
                          <a:tab pos="306070" algn="l"/>
                          <a:tab pos="234315" algn="l"/>
                          <a:tab pos="306070" algn="l"/>
                        </a:tabLst>
                      </a:pPr>
                      <a:r>
                        <a:rPr lang="en-GB" sz="900" spc="-10">
                          <a:effectLst/>
                          <a:latin typeface="FrankfurtGothic"/>
                          <a:ea typeface="Times New Roman" panose="02020603050405020304" pitchFamily="18" charset="0"/>
                          <a:cs typeface="Times New Roman" panose="02020603050405020304" pitchFamily="18" charset="0"/>
                        </a:rPr>
                        <a:t> </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17780" marB="17780">
                    <a:lnL w="12700" cap="flat" cmpd="sng" algn="ctr">
                      <a:solidFill>
                        <a:srgbClr val="7F9C90"/>
                      </a:solidFill>
                      <a:prstDash val="solid"/>
                      <a:round/>
                      <a:headEnd type="none" w="med" len="med"/>
                      <a:tailEnd type="none" w="med" len="med"/>
                    </a:lnL>
                    <a:lnR w="12700" cap="flat" cmpd="sng" algn="ctr">
                      <a:solidFill>
                        <a:srgbClr val="7F9C90"/>
                      </a:solidFill>
                      <a:prstDash val="solid"/>
                      <a:round/>
                      <a:headEnd type="none" w="med" len="med"/>
                      <a:tailEnd type="none" w="med" len="med"/>
                    </a:lnR>
                    <a:lnT w="12700" cap="flat" cmpd="sng" algn="ctr">
                      <a:solidFill>
                        <a:srgbClr val="7F9C90"/>
                      </a:solidFill>
                      <a:prstDash val="solid"/>
                      <a:round/>
                      <a:headEnd type="none" w="med" len="med"/>
                      <a:tailEnd type="none" w="med" len="med"/>
                    </a:lnT>
                    <a:lnB w="12700" cap="flat" cmpd="sng" algn="ctr">
                      <a:solidFill>
                        <a:srgbClr val="7F9C90"/>
                      </a:solidFill>
                      <a:prstDash val="solid"/>
                      <a:round/>
                      <a:headEnd type="none" w="med" len="med"/>
                      <a:tailEnd type="none" w="med" len="med"/>
                    </a:lnB>
                  </a:tcPr>
                </a:tc>
                <a:tc>
                  <a:txBody>
                    <a:bodyPr/>
                    <a:lstStyle/>
                    <a:p>
                      <a:pPr algn="just">
                        <a:lnSpc>
                          <a:spcPts val="1275"/>
                        </a:lnSpc>
                        <a:tabLst>
                          <a:tab pos="161925" algn="l"/>
                          <a:tab pos="234315" algn="l"/>
                          <a:tab pos="306070" algn="l"/>
                          <a:tab pos="234315" algn="l"/>
                          <a:tab pos="306070" algn="l"/>
                        </a:tabLst>
                      </a:pPr>
                      <a:r>
                        <a:rPr lang="en-GB" sz="900" spc="-10">
                          <a:effectLst/>
                          <a:latin typeface="FrankfurtGothic"/>
                          <a:ea typeface="Times New Roman" panose="02020603050405020304" pitchFamily="18" charset="0"/>
                          <a:cs typeface="Times New Roman" panose="02020603050405020304" pitchFamily="18" charset="0"/>
                        </a:rPr>
                        <a:t> </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17780" marB="17780">
                    <a:lnL w="12700" cap="flat" cmpd="sng" algn="ctr">
                      <a:solidFill>
                        <a:srgbClr val="7F9C90"/>
                      </a:solidFill>
                      <a:prstDash val="solid"/>
                      <a:round/>
                      <a:headEnd type="none" w="med" len="med"/>
                      <a:tailEnd type="none" w="med" len="med"/>
                    </a:lnL>
                    <a:lnR w="12700" cap="flat" cmpd="sng" algn="ctr">
                      <a:solidFill>
                        <a:srgbClr val="7F9C90"/>
                      </a:solidFill>
                      <a:prstDash val="solid"/>
                      <a:round/>
                      <a:headEnd type="none" w="med" len="med"/>
                      <a:tailEnd type="none" w="med" len="med"/>
                    </a:lnR>
                    <a:lnT w="12700" cap="flat" cmpd="sng" algn="ctr">
                      <a:solidFill>
                        <a:srgbClr val="7F9C90"/>
                      </a:solidFill>
                      <a:prstDash val="solid"/>
                      <a:round/>
                      <a:headEnd type="none" w="med" len="med"/>
                      <a:tailEnd type="none" w="med" len="med"/>
                    </a:lnT>
                    <a:lnB w="12700" cap="flat" cmpd="sng" algn="ctr">
                      <a:solidFill>
                        <a:srgbClr val="7F9C90"/>
                      </a:solidFill>
                      <a:prstDash val="solid"/>
                      <a:round/>
                      <a:headEnd type="none" w="med" len="med"/>
                      <a:tailEnd type="none" w="med" len="med"/>
                    </a:lnB>
                  </a:tcPr>
                </a:tc>
                <a:tc>
                  <a:txBody>
                    <a:bodyPr/>
                    <a:lstStyle/>
                    <a:p>
                      <a:pPr algn="just">
                        <a:lnSpc>
                          <a:spcPts val="1275"/>
                        </a:lnSpc>
                        <a:tabLst>
                          <a:tab pos="161925" algn="l"/>
                          <a:tab pos="234315" algn="l"/>
                          <a:tab pos="306070" algn="l"/>
                          <a:tab pos="234315" algn="l"/>
                          <a:tab pos="306070" algn="l"/>
                        </a:tabLst>
                      </a:pPr>
                      <a:r>
                        <a:rPr lang="en-GB" sz="900" spc="-10">
                          <a:effectLst/>
                          <a:latin typeface="FrankfurtGothic"/>
                          <a:ea typeface="Times New Roman" panose="02020603050405020304" pitchFamily="18" charset="0"/>
                          <a:cs typeface="Times New Roman" panose="02020603050405020304" pitchFamily="18" charset="0"/>
                        </a:rPr>
                        <a:t> </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17780" marB="17780">
                    <a:lnL w="12700" cap="flat" cmpd="sng" algn="ctr">
                      <a:solidFill>
                        <a:srgbClr val="7F9C90"/>
                      </a:solidFill>
                      <a:prstDash val="solid"/>
                      <a:round/>
                      <a:headEnd type="none" w="med" len="med"/>
                      <a:tailEnd type="none" w="med" len="med"/>
                    </a:lnL>
                    <a:lnR w="12700" cap="flat" cmpd="sng" algn="ctr">
                      <a:solidFill>
                        <a:srgbClr val="7F9C90"/>
                      </a:solidFill>
                      <a:prstDash val="solid"/>
                      <a:round/>
                      <a:headEnd type="none" w="med" len="med"/>
                      <a:tailEnd type="none" w="med" len="med"/>
                    </a:lnR>
                    <a:lnT w="12700" cap="flat" cmpd="sng" algn="ctr">
                      <a:solidFill>
                        <a:srgbClr val="7F9C90"/>
                      </a:solidFill>
                      <a:prstDash val="solid"/>
                      <a:round/>
                      <a:headEnd type="none" w="med" len="med"/>
                      <a:tailEnd type="none" w="med" len="med"/>
                    </a:lnT>
                    <a:lnB w="12700" cap="flat" cmpd="sng" algn="ctr">
                      <a:solidFill>
                        <a:srgbClr val="7F9C90"/>
                      </a:solidFill>
                      <a:prstDash val="solid"/>
                      <a:round/>
                      <a:headEnd type="none" w="med" len="med"/>
                      <a:tailEnd type="none" w="med" len="med"/>
                    </a:lnB>
                  </a:tcPr>
                </a:tc>
                <a:tc>
                  <a:txBody>
                    <a:bodyPr/>
                    <a:lstStyle/>
                    <a:p>
                      <a:pPr algn="just">
                        <a:lnSpc>
                          <a:spcPts val="1275"/>
                        </a:lnSpc>
                        <a:tabLst>
                          <a:tab pos="161925" algn="l"/>
                          <a:tab pos="234315" algn="l"/>
                          <a:tab pos="306070" algn="l"/>
                          <a:tab pos="234315" algn="l"/>
                          <a:tab pos="306070" algn="l"/>
                        </a:tabLst>
                      </a:pPr>
                      <a:r>
                        <a:rPr lang="en-GB" sz="900" spc="-10">
                          <a:effectLst/>
                          <a:latin typeface="FrankfurtGothic"/>
                          <a:ea typeface="Times New Roman" panose="02020603050405020304" pitchFamily="18" charset="0"/>
                          <a:cs typeface="Times New Roman" panose="02020603050405020304" pitchFamily="18" charset="0"/>
                        </a:rPr>
                        <a:t> </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17780" marB="17780">
                    <a:lnL w="12700" cap="flat" cmpd="sng" algn="ctr">
                      <a:solidFill>
                        <a:srgbClr val="7F9C90"/>
                      </a:solidFill>
                      <a:prstDash val="solid"/>
                      <a:round/>
                      <a:headEnd type="none" w="med" len="med"/>
                      <a:tailEnd type="none" w="med" len="med"/>
                    </a:lnL>
                    <a:lnR w="12700" cap="flat" cmpd="sng" algn="ctr">
                      <a:solidFill>
                        <a:srgbClr val="7F9C90"/>
                      </a:solidFill>
                      <a:prstDash val="solid"/>
                      <a:round/>
                      <a:headEnd type="none" w="med" len="med"/>
                      <a:tailEnd type="none" w="med" len="med"/>
                    </a:lnR>
                    <a:lnT w="12700" cap="flat" cmpd="sng" algn="ctr">
                      <a:solidFill>
                        <a:srgbClr val="7F9C90"/>
                      </a:solidFill>
                      <a:prstDash val="solid"/>
                      <a:round/>
                      <a:headEnd type="none" w="med" len="med"/>
                      <a:tailEnd type="none" w="med" len="med"/>
                    </a:lnT>
                    <a:lnB w="12700" cap="flat" cmpd="sng" algn="ctr">
                      <a:solidFill>
                        <a:srgbClr val="7F9C90"/>
                      </a:solidFill>
                      <a:prstDash val="solid"/>
                      <a:round/>
                      <a:headEnd type="none" w="med" len="med"/>
                      <a:tailEnd type="none" w="med" len="med"/>
                    </a:lnB>
                  </a:tcPr>
                </a:tc>
                <a:tc>
                  <a:txBody>
                    <a:bodyPr/>
                    <a:lstStyle/>
                    <a:p>
                      <a:pPr algn="just">
                        <a:lnSpc>
                          <a:spcPts val="1275"/>
                        </a:lnSpc>
                        <a:tabLst>
                          <a:tab pos="161925" algn="l"/>
                          <a:tab pos="234315" algn="l"/>
                          <a:tab pos="306070" algn="l"/>
                          <a:tab pos="234315" algn="l"/>
                          <a:tab pos="306070" algn="l"/>
                        </a:tabLst>
                      </a:pPr>
                      <a:r>
                        <a:rPr lang="en-GB" sz="900" spc="-10">
                          <a:effectLst/>
                          <a:latin typeface="FrankfurtGothic"/>
                          <a:ea typeface="Times New Roman" panose="02020603050405020304" pitchFamily="18" charset="0"/>
                          <a:cs typeface="Times New Roman" panose="02020603050405020304" pitchFamily="18" charset="0"/>
                        </a:rPr>
                        <a:t>the column variables</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17780" marB="17780">
                    <a:lnL w="12700" cap="flat" cmpd="sng" algn="ctr">
                      <a:solidFill>
                        <a:srgbClr val="7F9C90"/>
                      </a:solidFill>
                      <a:prstDash val="solid"/>
                      <a:round/>
                      <a:headEnd type="none" w="med" len="med"/>
                      <a:tailEnd type="none" w="med" len="med"/>
                    </a:lnL>
                    <a:lnR>
                      <a:noFill/>
                    </a:lnR>
                    <a:lnT>
                      <a:noFill/>
                    </a:lnT>
                    <a:lnB w="12700" cap="flat" cmpd="sng" algn="ctr">
                      <a:solidFill>
                        <a:srgbClr val="7F9C90"/>
                      </a:solidFill>
                      <a:prstDash val="solid"/>
                      <a:round/>
                      <a:headEnd type="none" w="med" len="med"/>
                      <a:tailEnd type="none" w="med" len="med"/>
                    </a:lnB>
                  </a:tcPr>
                </a:tc>
                <a:extLst>
                  <a:ext uri="{0D108BD9-81ED-4DB2-BD59-A6C34878D82A}">
                    <a16:rowId xmlns:a16="http://schemas.microsoft.com/office/drawing/2014/main" val="281251801"/>
                  </a:ext>
                </a:extLst>
              </a:tr>
              <a:tr h="643026">
                <a:tc>
                  <a:txBody>
                    <a:bodyPr/>
                    <a:lstStyle/>
                    <a:p>
                      <a:pPr algn="just">
                        <a:lnSpc>
                          <a:spcPts val="1275"/>
                        </a:lnSpc>
                        <a:tabLst>
                          <a:tab pos="161925" algn="l"/>
                          <a:tab pos="234315" algn="l"/>
                          <a:tab pos="306070" algn="l"/>
                          <a:tab pos="234315" algn="l"/>
                          <a:tab pos="306070" algn="l"/>
                        </a:tabLst>
                      </a:pPr>
                      <a:r>
                        <a:rPr lang="en-GB" sz="900" spc="-10">
                          <a:effectLst/>
                          <a:latin typeface="FrankfurtGothic"/>
                          <a:ea typeface="Times New Roman" panose="02020603050405020304" pitchFamily="18" charset="0"/>
                          <a:cs typeface="Times New Roman" panose="02020603050405020304" pitchFamily="18" charset="0"/>
                        </a:rPr>
                        <a:t>Row variables	</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17780" marB="17780" anchor="ctr">
                    <a:lnL>
                      <a:noFill/>
                    </a:lnL>
                    <a:lnR>
                      <a:noFill/>
                    </a:lnR>
                    <a:lnT w="12700" cap="flat" cmpd="sng" algn="ctr">
                      <a:solidFill>
                        <a:srgbClr val="7F9C90"/>
                      </a:solidFill>
                      <a:prstDash val="solid"/>
                      <a:round/>
                      <a:headEnd type="none" w="med" len="med"/>
                      <a:tailEnd type="none" w="med" len="med"/>
                    </a:lnT>
                    <a:lnB w="12700" cap="flat" cmpd="sng" algn="ctr">
                      <a:solidFill>
                        <a:srgbClr val="7F9C90"/>
                      </a:solidFill>
                      <a:prstDash val="solid"/>
                      <a:round/>
                      <a:headEnd type="none" w="med" len="med"/>
                      <a:tailEnd type="none" w="med" len="med"/>
                    </a:lnB>
                  </a:tcPr>
                </a:tc>
                <a:tc>
                  <a:txBody>
                    <a:bodyPr/>
                    <a:lstStyle/>
                    <a:p>
                      <a:pPr algn="just">
                        <a:lnSpc>
                          <a:spcPts val="1275"/>
                        </a:lnSpc>
                        <a:tabLst>
                          <a:tab pos="161925" algn="l"/>
                          <a:tab pos="234315" algn="l"/>
                          <a:tab pos="306070" algn="l"/>
                          <a:tab pos="234315" algn="l"/>
                          <a:tab pos="306070" algn="l"/>
                        </a:tabLst>
                      </a:pPr>
                      <a:r>
                        <a:rPr lang="en-GB" sz="900" spc="-10">
                          <a:effectLst/>
                          <a:latin typeface="FrankfurtGothic"/>
                          <a:ea typeface="Times New Roman" panose="02020603050405020304" pitchFamily="18" charset="0"/>
                          <a:cs typeface="Times New Roman" panose="02020603050405020304" pitchFamily="18" charset="0"/>
                        </a:rPr>
                        <a:t> </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17780" marB="17780" anchor="ctr">
                    <a:lnL>
                      <a:noFill/>
                    </a:lnL>
                    <a:lnR>
                      <a:noFill/>
                    </a:lnR>
                    <a:lnT w="12700" cap="flat" cmpd="sng" algn="ctr">
                      <a:solidFill>
                        <a:srgbClr val="7F9C90"/>
                      </a:solidFill>
                      <a:prstDash val="solid"/>
                      <a:round/>
                      <a:headEnd type="none" w="med" len="med"/>
                      <a:tailEnd type="none" w="med" len="med"/>
                    </a:lnT>
                    <a:lnB w="12700" cap="flat" cmpd="sng" algn="ctr">
                      <a:solidFill>
                        <a:srgbClr val="7F9C90"/>
                      </a:solidFill>
                      <a:prstDash val="solid"/>
                      <a:round/>
                      <a:headEnd type="none" w="med" len="med"/>
                      <a:tailEnd type="none" w="med" len="med"/>
                    </a:lnB>
                  </a:tcPr>
                </a:tc>
                <a:tc>
                  <a:txBody>
                    <a:bodyPr/>
                    <a:lstStyle/>
                    <a:p>
                      <a:pPr algn="just">
                        <a:lnSpc>
                          <a:spcPts val="1275"/>
                        </a:lnSpc>
                        <a:tabLst>
                          <a:tab pos="161925" algn="l"/>
                          <a:tab pos="234315" algn="l"/>
                          <a:tab pos="306070" algn="l"/>
                          <a:tab pos="234315" algn="l"/>
                          <a:tab pos="306070" algn="l"/>
                        </a:tabLst>
                      </a:pPr>
                      <a:r>
                        <a:rPr lang="en-GB" sz="900" spc="-10">
                          <a:effectLst/>
                          <a:latin typeface="FrankfurtGothic"/>
                          <a:ea typeface="Times New Roman" panose="02020603050405020304" pitchFamily="18" charset="0"/>
                          <a:cs typeface="Times New Roman" panose="02020603050405020304" pitchFamily="18" charset="0"/>
                        </a:rPr>
                        <a:t> </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17780" marB="17780" anchor="ctr">
                    <a:lnL>
                      <a:noFill/>
                    </a:lnL>
                    <a:lnR>
                      <a:noFill/>
                    </a:lnR>
                    <a:lnT w="12700" cap="flat" cmpd="sng" algn="ctr">
                      <a:solidFill>
                        <a:srgbClr val="7F9C90"/>
                      </a:solidFill>
                      <a:prstDash val="solid"/>
                      <a:round/>
                      <a:headEnd type="none" w="med" len="med"/>
                      <a:tailEnd type="none" w="med" len="med"/>
                    </a:lnT>
                    <a:lnB w="12700" cap="flat" cmpd="sng" algn="ctr">
                      <a:solidFill>
                        <a:srgbClr val="7F9C90"/>
                      </a:solidFill>
                      <a:prstDash val="solid"/>
                      <a:round/>
                      <a:headEnd type="none" w="med" len="med"/>
                      <a:tailEnd type="none" w="med" len="med"/>
                    </a:lnB>
                  </a:tcPr>
                </a:tc>
                <a:tc>
                  <a:txBody>
                    <a:bodyPr/>
                    <a:lstStyle/>
                    <a:p>
                      <a:pPr algn="just">
                        <a:lnSpc>
                          <a:spcPts val="1275"/>
                        </a:lnSpc>
                        <a:tabLst>
                          <a:tab pos="161925" algn="l"/>
                          <a:tab pos="234315" algn="l"/>
                          <a:tab pos="306070" algn="l"/>
                          <a:tab pos="234315" algn="l"/>
                          <a:tab pos="306070" algn="l"/>
                        </a:tabLst>
                      </a:pPr>
                      <a:r>
                        <a:rPr lang="en-GB" sz="900" spc="-10">
                          <a:effectLst/>
                          <a:latin typeface="FrankfurtGothic"/>
                          <a:ea typeface="Times New Roman" panose="02020603050405020304" pitchFamily="18" charset="0"/>
                          <a:cs typeface="Times New Roman" panose="02020603050405020304" pitchFamily="18" charset="0"/>
                        </a:rPr>
                        <a:t> </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17780" marB="17780" anchor="ctr">
                    <a:lnL>
                      <a:noFill/>
                    </a:lnL>
                    <a:lnR>
                      <a:noFill/>
                    </a:lnR>
                    <a:lnT w="12700" cap="flat" cmpd="sng" algn="ctr">
                      <a:solidFill>
                        <a:srgbClr val="7F9C90"/>
                      </a:solidFill>
                      <a:prstDash val="solid"/>
                      <a:round/>
                      <a:headEnd type="none" w="med" len="med"/>
                      <a:tailEnd type="none" w="med" len="med"/>
                    </a:lnT>
                    <a:lnB w="12700" cap="flat" cmpd="sng" algn="ctr">
                      <a:solidFill>
                        <a:srgbClr val="7F9C90"/>
                      </a:solidFill>
                      <a:prstDash val="solid"/>
                      <a:round/>
                      <a:headEnd type="none" w="med" len="med"/>
                      <a:tailEnd type="none" w="med" len="med"/>
                    </a:lnB>
                  </a:tcPr>
                </a:tc>
                <a:tc>
                  <a:txBody>
                    <a:bodyPr/>
                    <a:lstStyle/>
                    <a:p>
                      <a:pPr algn="just">
                        <a:lnSpc>
                          <a:spcPts val="1275"/>
                        </a:lnSpc>
                        <a:tabLst>
                          <a:tab pos="161925" algn="l"/>
                          <a:tab pos="234315" algn="l"/>
                          <a:tab pos="306070" algn="l"/>
                          <a:tab pos="234315" algn="l"/>
                          <a:tab pos="306070" algn="l"/>
                        </a:tabLst>
                      </a:pPr>
                      <a:r>
                        <a:rPr lang="en-GB" sz="900" spc="-10">
                          <a:effectLst/>
                          <a:latin typeface="FrankfurtGothic"/>
                          <a:ea typeface="Times New Roman" panose="02020603050405020304" pitchFamily="18" charset="0"/>
                          <a:cs typeface="Times New Roman" panose="02020603050405020304" pitchFamily="18" charset="0"/>
                        </a:rPr>
                        <a:t> </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17780" marB="17780" anchor="ctr">
                    <a:lnL>
                      <a:noFill/>
                    </a:lnL>
                    <a:lnR>
                      <a:noFill/>
                    </a:lnR>
                    <a:lnT w="12700" cap="flat" cmpd="sng" algn="ctr">
                      <a:solidFill>
                        <a:srgbClr val="7F9C90"/>
                      </a:solidFill>
                      <a:prstDash val="solid"/>
                      <a:round/>
                      <a:headEnd type="none" w="med" len="med"/>
                      <a:tailEnd type="none" w="med" len="med"/>
                    </a:lnT>
                    <a:lnB w="12700" cap="flat" cmpd="sng" algn="ctr">
                      <a:solidFill>
                        <a:srgbClr val="7F9C90"/>
                      </a:solidFill>
                      <a:prstDash val="solid"/>
                      <a:round/>
                      <a:headEnd type="none" w="med" len="med"/>
                      <a:tailEnd type="none" w="med" len="med"/>
                    </a:lnB>
                  </a:tcPr>
                </a:tc>
                <a:tc>
                  <a:txBody>
                    <a:bodyPr/>
                    <a:lstStyle/>
                    <a:p>
                      <a:pPr algn="just">
                        <a:lnSpc>
                          <a:spcPts val="1275"/>
                        </a:lnSpc>
                        <a:tabLst>
                          <a:tab pos="161925" algn="l"/>
                          <a:tab pos="234315" algn="l"/>
                          <a:tab pos="306070" algn="l"/>
                          <a:tab pos="234315" algn="l"/>
                          <a:tab pos="306070" algn="l"/>
                        </a:tabLst>
                      </a:pPr>
                      <a:r>
                        <a:rPr lang="en-GB" sz="900" spc="-10">
                          <a:effectLst/>
                          <a:latin typeface="FrankfurtGothic"/>
                          <a:ea typeface="Times New Roman" panose="02020603050405020304" pitchFamily="18" charset="0"/>
                          <a:cs typeface="Times New Roman" panose="02020603050405020304" pitchFamily="18" charset="0"/>
                        </a:rPr>
                        <a:t>Data</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17780" marB="17780" anchor="ctr">
                    <a:lnL>
                      <a:noFill/>
                    </a:lnL>
                    <a:lnR>
                      <a:noFill/>
                    </a:lnR>
                    <a:lnT w="12700" cap="flat" cmpd="sng" algn="ctr">
                      <a:solidFill>
                        <a:srgbClr val="7F9C90"/>
                      </a:solidFill>
                      <a:prstDash val="solid"/>
                      <a:round/>
                      <a:headEnd type="none" w="med" len="med"/>
                      <a:tailEnd type="none" w="med" len="med"/>
                    </a:lnT>
                    <a:lnB w="12700" cap="flat" cmpd="sng" algn="ctr">
                      <a:solidFill>
                        <a:srgbClr val="7F9C90"/>
                      </a:solidFill>
                      <a:prstDash val="solid"/>
                      <a:round/>
                      <a:headEnd type="none" w="med" len="med"/>
                      <a:tailEnd type="none" w="med" len="med"/>
                    </a:lnB>
                  </a:tcPr>
                </a:tc>
                <a:extLst>
                  <a:ext uri="{0D108BD9-81ED-4DB2-BD59-A6C34878D82A}">
                    <a16:rowId xmlns:a16="http://schemas.microsoft.com/office/drawing/2014/main" val="3653552486"/>
                  </a:ext>
                </a:extLst>
              </a:tr>
              <a:tr h="307602">
                <a:tc>
                  <a:txBody>
                    <a:bodyPr/>
                    <a:lstStyle/>
                    <a:p>
                      <a:pPr algn="just">
                        <a:lnSpc>
                          <a:spcPts val="1275"/>
                        </a:lnSpc>
                        <a:tabLst>
                          <a:tab pos="161925" algn="l"/>
                          <a:tab pos="234315" algn="l"/>
                          <a:tab pos="306070" algn="l"/>
                          <a:tab pos="234315" algn="l"/>
                          <a:tab pos="306070" algn="l"/>
                        </a:tabLst>
                      </a:pPr>
                      <a:r>
                        <a:rPr lang="en-GB" sz="900" spc="-10">
                          <a:effectLst/>
                          <a:latin typeface="FrankfurtGothic"/>
                          <a:ea typeface="Times New Roman" panose="02020603050405020304" pitchFamily="18" charset="0"/>
                          <a:cs typeface="Times New Roman" panose="02020603050405020304" pitchFamily="18" charset="0"/>
                        </a:rPr>
                        <a:t>Total</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17780" marB="17780" anchor="b">
                    <a:lnL>
                      <a:noFill/>
                    </a:lnL>
                    <a:lnR>
                      <a:noFill/>
                    </a:lnR>
                    <a:lnT w="12700" cap="flat" cmpd="sng" algn="ctr">
                      <a:solidFill>
                        <a:srgbClr val="7F9C90"/>
                      </a:solidFill>
                      <a:prstDash val="solid"/>
                      <a:round/>
                      <a:headEnd type="none" w="med" len="med"/>
                      <a:tailEnd type="none" w="med" len="med"/>
                    </a:lnT>
                    <a:lnB w="12700" cap="flat" cmpd="sng" algn="ctr">
                      <a:solidFill>
                        <a:srgbClr val="7F9C90"/>
                      </a:solidFill>
                      <a:prstDash val="solid"/>
                      <a:round/>
                      <a:headEnd type="none" w="med" len="med"/>
                      <a:tailEnd type="none" w="med" len="med"/>
                    </a:lnB>
                  </a:tcPr>
                </a:tc>
                <a:tc>
                  <a:txBody>
                    <a:bodyPr/>
                    <a:lstStyle/>
                    <a:p>
                      <a:pPr algn="just">
                        <a:lnSpc>
                          <a:spcPts val="1275"/>
                        </a:lnSpc>
                        <a:tabLst>
                          <a:tab pos="161925" algn="l"/>
                          <a:tab pos="234315" algn="l"/>
                          <a:tab pos="306070" algn="l"/>
                          <a:tab pos="234315" algn="l"/>
                          <a:tab pos="306070" algn="l"/>
                        </a:tabLst>
                      </a:pPr>
                      <a:r>
                        <a:rPr lang="en-GB" sz="900" spc="-10">
                          <a:effectLst/>
                          <a:latin typeface="FrankfurtGothic"/>
                          <a:ea typeface="Times New Roman" panose="02020603050405020304" pitchFamily="18" charset="0"/>
                          <a:cs typeface="Times New Roman" panose="02020603050405020304" pitchFamily="18" charset="0"/>
                        </a:rPr>
                        <a:t> </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17780" marB="17780" anchor="b">
                    <a:lnL>
                      <a:noFill/>
                    </a:lnL>
                    <a:lnR>
                      <a:noFill/>
                    </a:lnR>
                    <a:lnT w="12700" cap="flat" cmpd="sng" algn="ctr">
                      <a:solidFill>
                        <a:srgbClr val="7F9C90"/>
                      </a:solidFill>
                      <a:prstDash val="solid"/>
                      <a:round/>
                      <a:headEnd type="none" w="med" len="med"/>
                      <a:tailEnd type="none" w="med" len="med"/>
                    </a:lnT>
                    <a:lnB w="12700" cap="flat" cmpd="sng" algn="ctr">
                      <a:solidFill>
                        <a:srgbClr val="7F9C90"/>
                      </a:solidFill>
                      <a:prstDash val="solid"/>
                      <a:round/>
                      <a:headEnd type="none" w="med" len="med"/>
                      <a:tailEnd type="none" w="med" len="med"/>
                    </a:lnB>
                  </a:tcPr>
                </a:tc>
                <a:tc>
                  <a:txBody>
                    <a:bodyPr/>
                    <a:lstStyle/>
                    <a:p>
                      <a:pPr algn="just">
                        <a:lnSpc>
                          <a:spcPts val="1275"/>
                        </a:lnSpc>
                        <a:tabLst>
                          <a:tab pos="161925" algn="l"/>
                          <a:tab pos="234315" algn="l"/>
                          <a:tab pos="306070" algn="l"/>
                          <a:tab pos="234315" algn="l"/>
                          <a:tab pos="306070" algn="l"/>
                        </a:tabLst>
                      </a:pPr>
                      <a:r>
                        <a:rPr lang="en-GB" sz="900" spc="-10">
                          <a:effectLst/>
                          <a:latin typeface="FrankfurtGothic"/>
                          <a:ea typeface="Times New Roman" panose="02020603050405020304" pitchFamily="18" charset="0"/>
                          <a:cs typeface="Times New Roman" panose="02020603050405020304" pitchFamily="18" charset="0"/>
                        </a:rPr>
                        <a:t> </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17780" marB="17780" anchor="b">
                    <a:lnL>
                      <a:noFill/>
                    </a:lnL>
                    <a:lnR>
                      <a:noFill/>
                    </a:lnR>
                    <a:lnT w="12700" cap="flat" cmpd="sng" algn="ctr">
                      <a:solidFill>
                        <a:srgbClr val="7F9C90"/>
                      </a:solidFill>
                      <a:prstDash val="solid"/>
                      <a:round/>
                      <a:headEnd type="none" w="med" len="med"/>
                      <a:tailEnd type="none" w="med" len="med"/>
                    </a:lnT>
                    <a:lnB w="12700" cap="flat" cmpd="sng" algn="ctr">
                      <a:solidFill>
                        <a:srgbClr val="7F9C90"/>
                      </a:solidFill>
                      <a:prstDash val="solid"/>
                      <a:round/>
                      <a:headEnd type="none" w="med" len="med"/>
                      <a:tailEnd type="none" w="med" len="med"/>
                    </a:lnB>
                  </a:tcPr>
                </a:tc>
                <a:tc>
                  <a:txBody>
                    <a:bodyPr/>
                    <a:lstStyle/>
                    <a:p>
                      <a:pPr algn="just">
                        <a:lnSpc>
                          <a:spcPts val="1275"/>
                        </a:lnSpc>
                        <a:tabLst>
                          <a:tab pos="161925" algn="l"/>
                          <a:tab pos="234315" algn="l"/>
                          <a:tab pos="306070" algn="l"/>
                          <a:tab pos="234315" algn="l"/>
                          <a:tab pos="306070" algn="l"/>
                        </a:tabLst>
                      </a:pPr>
                      <a:r>
                        <a:rPr lang="en-GB" sz="900" spc="-10">
                          <a:effectLst/>
                          <a:latin typeface="FrankfurtGothic"/>
                          <a:ea typeface="Times New Roman" panose="02020603050405020304" pitchFamily="18" charset="0"/>
                          <a:cs typeface="Times New Roman" panose="02020603050405020304" pitchFamily="18" charset="0"/>
                        </a:rPr>
                        <a:t> </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17780" marB="17780" anchor="b">
                    <a:lnL>
                      <a:noFill/>
                    </a:lnL>
                    <a:lnR>
                      <a:noFill/>
                    </a:lnR>
                    <a:lnT w="12700" cap="flat" cmpd="sng" algn="ctr">
                      <a:solidFill>
                        <a:srgbClr val="7F9C90"/>
                      </a:solidFill>
                      <a:prstDash val="solid"/>
                      <a:round/>
                      <a:headEnd type="none" w="med" len="med"/>
                      <a:tailEnd type="none" w="med" len="med"/>
                    </a:lnT>
                    <a:lnB w="12700" cap="flat" cmpd="sng" algn="ctr">
                      <a:solidFill>
                        <a:srgbClr val="7F9C90"/>
                      </a:solidFill>
                      <a:prstDash val="solid"/>
                      <a:round/>
                      <a:headEnd type="none" w="med" len="med"/>
                      <a:tailEnd type="none" w="med" len="med"/>
                    </a:lnB>
                  </a:tcPr>
                </a:tc>
                <a:tc>
                  <a:txBody>
                    <a:bodyPr/>
                    <a:lstStyle/>
                    <a:p>
                      <a:pPr algn="just">
                        <a:lnSpc>
                          <a:spcPts val="1275"/>
                        </a:lnSpc>
                        <a:tabLst>
                          <a:tab pos="161925" algn="l"/>
                          <a:tab pos="234315" algn="l"/>
                          <a:tab pos="306070" algn="l"/>
                          <a:tab pos="234315" algn="l"/>
                          <a:tab pos="306070" algn="l"/>
                        </a:tabLst>
                      </a:pPr>
                      <a:r>
                        <a:rPr lang="en-GB" sz="900" spc="-10">
                          <a:effectLst/>
                          <a:latin typeface="FrankfurtGothic"/>
                          <a:ea typeface="Times New Roman" panose="02020603050405020304" pitchFamily="18" charset="0"/>
                          <a:cs typeface="Times New Roman" panose="02020603050405020304" pitchFamily="18" charset="0"/>
                        </a:rPr>
                        <a:t> </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17780" marB="17780" anchor="b">
                    <a:lnL>
                      <a:noFill/>
                    </a:lnL>
                    <a:lnR>
                      <a:noFill/>
                    </a:lnR>
                    <a:lnT w="12700" cap="flat" cmpd="sng" algn="ctr">
                      <a:solidFill>
                        <a:srgbClr val="7F9C90"/>
                      </a:solidFill>
                      <a:prstDash val="solid"/>
                      <a:round/>
                      <a:headEnd type="none" w="med" len="med"/>
                      <a:tailEnd type="none" w="med" len="med"/>
                    </a:lnT>
                    <a:lnB w="12700" cap="flat" cmpd="sng" algn="ctr">
                      <a:solidFill>
                        <a:srgbClr val="7F9C90"/>
                      </a:solidFill>
                      <a:prstDash val="solid"/>
                      <a:round/>
                      <a:headEnd type="none" w="med" len="med"/>
                      <a:tailEnd type="none" w="med" len="med"/>
                    </a:lnB>
                  </a:tcPr>
                </a:tc>
                <a:tc>
                  <a:txBody>
                    <a:bodyPr/>
                    <a:lstStyle/>
                    <a:p>
                      <a:pPr algn="just">
                        <a:lnSpc>
                          <a:spcPts val="1275"/>
                        </a:lnSpc>
                        <a:tabLst>
                          <a:tab pos="161925" algn="l"/>
                          <a:tab pos="234315" algn="l"/>
                          <a:tab pos="306070" algn="l"/>
                          <a:tab pos="234315" algn="l"/>
                          <a:tab pos="306070" algn="l"/>
                        </a:tabLst>
                      </a:pPr>
                      <a:r>
                        <a:rPr lang="en-GB" sz="900" spc="-10" dirty="0">
                          <a:effectLst/>
                          <a:latin typeface="FrankfurtGothic"/>
                          <a:ea typeface="Times New Roman" panose="02020603050405020304" pitchFamily="18" charset="0"/>
                          <a:cs typeface="Times New Roman" panose="02020603050405020304" pitchFamily="18" charset="0"/>
                        </a:rPr>
                        <a:t> </a:t>
                      </a:r>
                      <a:endParaRPr lang="da-DK" sz="900" spc="-10" dirty="0">
                        <a:effectLst/>
                        <a:latin typeface="FrankfurtGothic"/>
                        <a:ea typeface="Times New Roman" panose="02020603050405020304" pitchFamily="18" charset="0"/>
                        <a:cs typeface="Times New Roman" panose="02020603050405020304" pitchFamily="18" charset="0"/>
                      </a:endParaRPr>
                    </a:p>
                  </a:txBody>
                  <a:tcPr marL="36195" marR="36195" marT="17780" marB="17780" anchor="b">
                    <a:lnL>
                      <a:noFill/>
                    </a:lnL>
                    <a:lnR>
                      <a:noFill/>
                    </a:lnR>
                    <a:lnT w="12700" cap="flat" cmpd="sng" algn="ctr">
                      <a:solidFill>
                        <a:srgbClr val="7F9C90"/>
                      </a:solidFill>
                      <a:prstDash val="solid"/>
                      <a:round/>
                      <a:headEnd type="none" w="med" len="med"/>
                      <a:tailEnd type="none" w="med" len="med"/>
                    </a:lnT>
                    <a:lnB w="12700" cap="flat" cmpd="sng" algn="ctr">
                      <a:solidFill>
                        <a:srgbClr val="7F9C90"/>
                      </a:solidFill>
                      <a:prstDash val="solid"/>
                      <a:round/>
                      <a:headEnd type="none" w="med" len="med"/>
                      <a:tailEnd type="none" w="med" len="med"/>
                    </a:lnB>
                  </a:tcPr>
                </a:tc>
                <a:extLst>
                  <a:ext uri="{0D108BD9-81ED-4DB2-BD59-A6C34878D82A}">
                    <a16:rowId xmlns:a16="http://schemas.microsoft.com/office/drawing/2014/main" val="265651767"/>
                  </a:ext>
                </a:extLst>
              </a:tr>
            </a:tbl>
          </a:graphicData>
        </a:graphic>
      </p:graphicFrame>
      <p:sp>
        <p:nvSpPr>
          <p:cNvPr id="6" name="Tekstfelt 5">
            <a:extLst>
              <a:ext uri="{FF2B5EF4-FFF2-40B4-BE49-F238E27FC236}">
                <a16:creationId xmlns:a16="http://schemas.microsoft.com/office/drawing/2014/main" id="{A4B74E4F-C759-42F7-81D3-403F97A87EFA}"/>
              </a:ext>
            </a:extLst>
          </p:cNvPr>
          <p:cNvSpPr txBox="1"/>
          <p:nvPr/>
        </p:nvSpPr>
        <p:spPr>
          <a:xfrm>
            <a:off x="3344023" y="4195960"/>
            <a:ext cx="6093822" cy="723275"/>
          </a:xfrm>
          <a:prstGeom prst="rect">
            <a:avLst/>
          </a:prstGeom>
          <a:noFill/>
        </p:spPr>
        <p:txBody>
          <a:bodyPr wrap="square">
            <a:spAutoFit/>
          </a:bodyPr>
          <a:lstStyle/>
          <a:p>
            <a:pPr>
              <a:spcBef>
                <a:spcPts val="400"/>
              </a:spcBef>
            </a:pPr>
            <a:r>
              <a:rPr lang="en-GB" sz="1200" spc="-10" dirty="0">
                <a:effectLst/>
                <a:latin typeface="Times New Roman" panose="02020603050405020304" pitchFamily="18" charset="0"/>
                <a:ea typeface="Times New Roman" panose="02020603050405020304" pitchFamily="18" charset="0"/>
                <a:cs typeface="Times New Roman" panose="02020603050405020304" pitchFamily="18" charset="0"/>
              </a:rPr>
              <a:t>Notes:</a:t>
            </a:r>
            <a:endParaRPr lang="da-DK" sz="1200" spc="-1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400"/>
              </a:spcAft>
            </a:pPr>
            <a:r>
              <a:rPr lang="en-GB" sz="1200" spc="-10" dirty="0">
                <a:effectLst/>
                <a:latin typeface="Times New Roman" panose="02020603050405020304" pitchFamily="18" charset="0"/>
                <a:ea typeface="Times New Roman" panose="02020603050405020304" pitchFamily="18" charset="0"/>
                <a:cs typeface="Times New Roman" panose="02020603050405020304" pitchFamily="18" charset="0"/>
              </a:rPr>
              <a:t>Footnotes (if any):</a:t>
            </a:r>
            <a:endParaRPr lang="da-DK" sz="1200" spc="-1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spcBef>
                <a:spcPts val="200"/>
              </a:spcBef>
              <a:spcAft>
                <a:spcPts val="1450"/>
              </a:spcAft>
            </a:pPr>
            <a:r>
              <a:rPr lang="en-GB" sz="1200" spc="-10" dirty="0">
                <a:effectLst/>
                <a:latin typeface="Times New Roman" panose="02020603050405020304" pitchFamily="18" charset="0"/>
                <a:ea typeface="Times New Roman" panose="02020603050405020304" pitchFamily="18" charset="0"/>
                <a:cs typeface="Times New Roman" panose="02020603050405020304" pitchFamily="18" charset="0"/>
              </a:rPr>
              <a:t>Sources:</a:t>
            </a:r>
            <a:endParaRPr lang="da-DK" sz="1200" spc="-1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Tekstfelt 7">
            <a:extLst>
              <a:ext uri="{FF2B5EF4-FFF2-40B4-BE49-F238E27FC236}">
                <a16:creationId xmlns:a16="http://schemas.microsoft.com/office/drawing/2014/main" id="{D3B34F3C-61F2-449A-B39C-EC17BA68E207}"/>
              </a:ext>
            </a:extLst>
          </p:cNvPr>
          <p:cNvSpPr txBox="1"/>
          <p:nvPr/>
        </p:nvSpPr>
        <p:spPr>
          <a:xfrm>
            <a:off x="3344023" y="1958381"/>
            <a:ext cx="6093822" cy="233397"/>
          </a:xfrm>
          <a:prstGeom prst="rect">
            <a:avLst/>
          </a:prstGeom>
          <a:noFill/>
        </p:spPr>
        <p:txBody>
          <a:bodyPr wrap="square">
            <a:spAutoFit/>
          </a:bodyPr>
          <a:lstStyle/>
          <a:p>
            <a:pPr algn="just">
              <a:lnSpc>
                <a:spcPts val="1100"/>
              </a:lnSpc>
              <a:spcAft>
                <a:spcPts val="600"/>
              </a:spcAft>
              <a:tabLst>
                <a:tab pos="161925" algn="l"/>
              </a:tabLst>
            </a:pPr>
            <a:r>
              <a:rPr lang="en-GB" sz="1000" spc="-10" dirty="0">
                <a:effectLst/>
                <a:latin typeface="Times New Roman" panose="02020603050405020304" pitchFamily="18" charset="0"/>
                <a:ea typeface="Times New Roman" panose="02020603050405020304" pitchFamily="18" charset="0"/>
                <a:cs typeface="Times New Roman" panose="02020603050405020304" pitchFamily="18" charset="0"/>
              </a:rPr>
              <a:t>Table 11.1: Title</a:t>
            </a:r>
            <a:endParaRPr lang="da-DK" sz="1000" spc="-1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4024814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felt 2">
            <a:extLst>
              <a:ext uri="{FF2B5EF4-FFF2-40B4-BE49-F238E27FC236}">
                <a16:creationId xmlns:a16="http://schemas.microsoft.com/office/drawing/2014/main" id="{DFE22607-8313-4E19-B7EE-2BE9ACBE23C1}"/>
              </a:ext>
            </a:extLst>
          </p:cNvPr>
          <p:cNvSpPr txBox="1"/>
          <p:nvPr/>
        </p:nvSpPr>
        <p:spPr>
          <a:xfrm>
            <a:off x="3108891" y="2021732"/>
            <a:ext cx="6093822" cy="233397"/>
          </a:xfrm>
          <a:prstGeom prst="rect">
            <a:avLst/>
          </a:prstGeom>
          <a:noFill/>
        </p:spPr>
        <p:txBody>
          <a:bodyPr wrap="square">
            <a:spAutoFit/>
          </a:bodyPr>
          <a:lstStyle/>
          <a:p>
            <a:pPr algn="just">
              <a:lnSpc>
                <a:spcPts val="1100"/>
              </a:lnSpc>
              <a:spcAft>
                <a:spcPts val="600"/>
              </a:spcAft>
              <a:tabLst>
                <a:tab pos="161925" algn="l"/>
              </a:tabLst>
            </a:pPr>
            <a:r>
              <a:rPr lang="en-GB" sz="1000" spc="-10" dirty="0">
                <a:effectLst/>
                <a:latin typeface="Times New Roman" panose="02020603050405020304" pitchFamily="18" charset="0"/>
                <a:ea typeface="Times New Roman" panose="02020603050405020304" pitchFamily="18" charset="0"/>
                <a:cs typeface="Times New Roman" panose="02020603050405020304" pitchFamily="18" charset="0"/>
              </a:rPr>
              <a:t>Table 11.2: Number of people in Denmark, by gender and age, 1 January, 1970 and 2015</a:t>
            </a:r>
            <a:endParaRPr lang="da-DK" sz="1000" spc="-1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graphicFrame>
        <p:nvGraphicFramePr>
          <p:cNvPr id="5" name="Tabel 4">
            <a:extLst>
              <a:ext uri="{FF2B5EF4-FFF2-40B4-BE49-F238E27FC236}">
                <a16:creationId xmlns:a16="http://schemas.microsoft.com/office/drawing/2014/main" id="{2F2C0477-6A49-4130-94E5-73924B6D3907}"/>
              </a:ext>
            </a:extLst>
          </p:cNvPr>
          <p:cNvGraphicFramePr>
            <a:graphicFrameLocks noGrp="1"/>
          </p:cNvGraphicFramePr>
          <p:nvPr>
            <p:extLst>
              <p:ext uri="{D42A27DB-BD31-4B8C-83A1-F6EECF244321}">
                <p14:modId xmlns:p14="http://schemas.microsoft.com/office/powerpoint/2010/main" val="3321184005"/>
              </p:ext>
            </p:extLst>
          </p:nvPr>
        </p:nvGraphicFramePr>
        <p:xfrm>
          <a:off x="3108891" y="2444996"/>
          <a:ext cx="5974217" cy="1968008"/>
        </p:xfrm>
        <a:graphic>
          <a:graphicData uri="http://schemas.openxmlformats.org/drawingml/2006/table">
            <a:tbl>
              <a:tblPr firstRow="1" firstCol="1" bandRow="1"/>
              <a:tblGrid>
                <a:gridCol w="1265195">
                  <a:extLst>
                    <a:ext uri="{9D8B030D-6E8A-4147-A177-3AD203B41FA5}">
                      <a16:colId xmlns:a16="http://schemas.microsoft.com/office/drawing/2014/main" val="3039612134"/>
                    </a:ext>
                  </a:extLst>
                </a:gridCol>
                <a:gridCol w="882638">
                  <a:extLst>
                    <a:ext uri="{9D8B030D-6E8A-4147-A177-3AD203B41FA5}">
                      <a16:colId xmlns:a16="http://schemas.microsoft.com/office/drawing/2014/main" val="1453918303"/>
                    </a:ext>
                  </a:extLst>
                </a:gridCol>
                <a:gridCol w="743231">
                  <a:extLst>
                    <a:ext uri="{9D8B030D-6E8A-4147-A177-3AD203B41FA5}">
                      <a16:colId xmlns:a16="http://schemas.microsoft.com/office/drawing/2014/main" val="2940042938"/>
                    </a:ext>
                  </a:extLst>
                </a:gridCol>
                <a:gridCol w="743231">
                  <a:extLst>
                    <a:ext uri="{9D8B030D-6E8A-4147-A177-3AD203B41FA5}">
                      <a16:colId xmlns:a16="http://schemas.microsoft.com/office/drawing/2014/main" val="942385769"/>
                    </a:ext>
                  </a:extLst>
                </a:gridCol>
                <a:gridCol w="743231">
                  <a:extLst>
                    <a:ext uri="{9D8B030D-6E8A-4147-A177-3AD203B41FA5}">
                      <a16:colId xmlns:a16="http://schemas.microsoft.com/office/drawing/2014/main" val="4134581366"/>
                    </a:ext>
                  </a:extLst>
                </a:gridCol>
                <a:gridCol w="743231">
                  <a:extLst>
                    <a:ext uri="{9D8B030D-6E8A-4147-A177-3AD203B41FA5}">
                      <a16:colId xmlns:a16="http://schemas.microsoft.com/office/drawing/2014/main" val="4063058488"/>
                    </a:ext>
                  </a:extLst>
                </a:gridCol>
                <a:gridCol w="853460">
                  <a:extLst>
                    <a:ext uri="{9D8B030D-6E8A-4147-A177-3AD203B41FA5}">
                      <a16:colId xmlns:a16="http://schemas.microsoft.com/office/drawing/2014/main" val="2272829996"/>
                    </a:ext>
                  </a:extLst>
                </a:gridCol>
              </a:tblGrid>
              <a:tr h="246001">
                <a:tc>
                  <a:txBody>
                    <a:bodyPr/>
                    <a:lstStyle/>
                    <a:p>
                      <a:pPr algn="just">
                        <a:lnSpc>
                          <a:spcPts val="1275"/>
                        </a:lnSpc>
                        <a:tabLst>
                          <a:tab pos="161925" algn="l"/>
                          <a:tab pos="234315" algn="l"/>
                          <a:tab pos="306070" algn="l"/>
                          <a:tab pos="234315" algn="l"/>
                          <a:tab pos="306070" algn="l"/>
                        </a:tabLst>
                      </a:pPr>
                      <a:r>
                        <a:rPr lang="en-GB" sz="900" spc="-10">
                          <a:effectLst/>
                          <a:latin typeface="FrankfurtGothic"/>
                          <a:ea typeface="Times New Roman" panose="02020603050405020304" pitchFamily="18" charset="0"/>
                          <a:cs typeface="Times New Roman" panose="02020603050405020304" pitchFamily="18" charset="0"/>
                        </a:rPr>
                        <a:t> </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w="12700" cap="flat" cmpd="sng" algn="ctr">
                      <a:solidFill>
                        <a:srgbClr val="7F9C90"/>
                      </a:solidFill>
                      <a:prstDash val="solid"/>
                      <a:round/>
                      <a:headEnd type="none" w="med" len="med"/>
                      <a:tailEnd type="none" w="med" len="med"/>
                    </a:lnT>
                    <a:lnB>
                      <a:noFill/>
                    </a:lnB>
                  </a:tcPr>
                </a:tc>
                <a:tc gridSpan="2">
                  <a:txBody>
                    <a:bodyPr/>
                    <a:lstStyle/>
                    <a:p>
                      <a:pPr algn="ctr">
                        <a:lnSpc>
                          <a:spcPts val="1275"/>
                        </a:lnSpc>
                        <a:tabLst>
                          <a:tab pos="161925" algn="l"/>
                          <a:tab pos="234315" algn="l"/>
                          <a:tab pos="306070" algn="l"/>
                          <a:tab pos="234315" algn="l"/>
                          <a:tab pos="306070" algn="l"/>
                        </a:tabLst>
                      </a:pPr>
                      <a:r>
                        <a:rPr lang="en-GB" sz="900" spc="-10">
                          <a:effectLst/>
                          <a:latin typeface="FrankfurtGothic"/>
                          <a:ea typeface="Times New Roman" panose="02020603050405020304" pitchFamily="18" charset="0"/>
                          <a:cs typeface="Times New Roman" panose="02020603050405020304" pitchFamily="18" charset="0"/>
                        </a:rPr>
                        <a:t>Female</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w="12700" cap="flat" cmpd="sng" algn="ctr">
                      <a:solidFill>
                        <a:srgbClr val="7F9C90"/>
                      </a:solidFill>
                      <a:prstDash val="solid"/>
                      <a:round/>
                      <a:headEnd type="none" w="med" len="med"/>
                      <a:tailEnd type="none" w="med" len="med"/>
                    </a:lnT>
                    <a:lnB>
                      <a:noFill/>
                    </a:lnB>
                  </a:tcPr>
                </a:tc>
                <a:tc hMerge="1">
                  <a:txBody>
                    <a:bodyPr/>
                    <a:lstStyle/>
                    <a:p>
                      <a:endParaRPr lang="da-DK"/>
                    </a:p>
                  </a:txBody>
                  <a:tcPr/>
                </a:tc>
                <a:tc gridSpan="2">
                  <a:txBody>
                    <a:bodyPr/>
                    <a:lstStyle/>
                    <a:p>
                      <a:pPr algn="ctr">
                        <a:lnSpc>
                          <a:spcPts val="1275"/>
                        </a:lnSpc>
                        <a:tabLst>
                          <a:tab pos="161925" algn="l"/>
                          <a:tab pos="234315" algn="l"/>
                          <a:tab pos="306070" algn="l"/>
                          <a:tab pos="234315" algn="l"/>
                          <a:tab pos="306070" algn="l"/>
                        </a:tabLst>
                      </a:pPr>
                      <a:r>
                        <a:rPr lang="en-GB" sz="900" spc="-10">
                          <a:effectLst/>
                          <a:latin typeface="FrankfurtGothic"/>
                          <a:ea typeface="Times New Roman" panose="02020603050405020304" pitchFamily="18" charset="0"/>
                          <a:cs typeface="Times New Roman" panose="02020603050405020304" pitchFamily="18" charset="0"/>
                        </a:rPr>
                        <a:t>Male</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w="12700" cap="flat" cmpd="sng" algn="ctr">
                      <a:solidFill>
                        <a:srgbClr val="7F9C90"/>
                      </a:solidFill>
                      <a:prstDash val="solid"/>
                      <a:round/>
                      <a:headEnd type="none" w="med" len="med"/>
                      <a:tailEnd type="none" w="med" len="med"/>
                    </a:lnT>
                    <a:lnB>
                      <a:noFill/>
                    </a:lnB>
                  </a:tcPr>
                </a:tc>
                <a:tc hMerge="1">
                  <a:txBody>
                    <a:bodyPr/>
                    <a:lstStyle/>
                    <a:p>
                      <a:endParaRPr lang="da-DK"/>
                    </a:p>
                  </a:txBody>
                  <a:tcPr/>
                </a:tc>
                <a:tc gridSpan="2">
                  <a:txBody>
                    <a:bodyPr/>
                    <a:lstStyle/>
                    <a:p>
                      <a:pPr algn="ctr">
                        <a:lnSpc>
                          <a:spcPts val="1275"/>
                        </a:lnSpc>
                        <a:tabLst>
                          <a:tab pos="161925" algn="l"/>
                          <a:tab pos="234315" algn="l"/>
                          <a:tab pos="306070" algn="l"/>
                          <a:tab pos="234315" algn="l"/>
                          <a:tab pos="306070" algn="l"/>
                        </a:tabLst>
                      </a:pPr>
                      <a:r>
                        <a:rPr lang="en-GB" sz="900" spc="-10">
                          <a:effectLst/>
                          <a:latin typeface="FrankfurtGothic"/>
                          <a:ea typeface="Times New Roman" panose="02020603050405020304" pitchFamily="18" charset="0"/>
                          <a:cs typeface="Times New Roman" panose="02020603050405020304" pitchFamily="18" charset="0"/>
                        </a:rPr>
                        <a:t>Total</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w="12700" cap="flat" cmpd="sng" algn="ctr">
                      <a:solidFill>
                        <a:srgbClr val="7F9C90"/>
                      </a:solidFill>
                      <a:prstDash val="solid"/>
                      <a:round/>
                      <a:headEnd type="none" w="med" len="med"/>
                      <a:tailEnd type="none" w="med" len="med"/>
                    </a:lnT>
                    <a:lnB>
                      <a:noFill/>
                    </a:lnB>
                  </a:tcPr>
                </a:tc>
                <a:tc hMerge="1">
                  <a:txBody>
                    <a:bodyPr/>
                    <a:lstStyle/>
                    <a:p>
                      <a:endParaRPr lang="da-DK"/>
                    </a:p>
                  </a:txBody>
                  <a:tcPr/>
                </a:tc>
                <a:extLst>
                  <a:ext uri="{0D108BD9-81ED-4DB2-BD59-A6C34878D82A}">
                    <a16:rowId xmlns:a16="http://schemas.microsoft.com/office/drawing/2014/main" val="813218139"/>
                  </a:ext>
                </a:extLst>
              </a:tr>
              <a:tr h="246001">
                <a:tc>
                  <a:txBody>
                    <a:bodyPr/>
                    <a:lstStyle/>
                    <a:p>
                      <a:pPr algn="just">
                        <a:lnSpc>
                          <a:spcPts val="1275"/>
                        </a:lnSpc>
                        <a:tabLst>
                          <a:tab pos="161925" algn="l"/>
                          <a:tab pos="234315" algn="l"/>
                          <a:tab pos="306070" algn="l"/>
                          <a:tab pos="234315" algn="l"/>
                          <a:tab pos="306070" algn="l"/>
                        </a:tabLst>
                      </a:pPr>
                      <a:r>
                        <a:rPr lang="en-GB" sz="900" spc="-10">
                          <a:effectLst/>
                          <a:latin typeface="FrankfurtGothic"/>
                          <a:ea typeface="Times New Roman" panose="02020603050405020304" pitchFamily="18" charset="0"/>
                          <a:cs typeface="Times New Roman" panose="02020603050405020304" pitchFamily="18" charset="0"/>
                        </a:rPr>
                        <a:t> </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a:noFill/>
                    </a:lnT>
                    <a:lnB>
                      <a:noFill/>
                    </a:lnB>
                  </a:tcPr>
                </a:tc>
                <a:tc>
                  <a:txBody>
                    <a:bodyPr/>
                    <a:lstStyle/>
                    <a:p>
                      <a:pPr algn="ctr">
                        <a:lnSpc>
                          <a:spcPts val="1275"/>
                        </a:lnSpc>
                        <a:tabLst>
                          <a:tab pos="161925" algn="l"/>
                          <a:tab pos="234315" algn="l"/>
                          <a:tab pos="306070" algn="l"/>
                          <a:tab pos="234315" algn="l"/>
                          <a:tab pos="306070" algn="l"/>
                        </a:tabLst>
                      </a:pPr>
                      <a:r>
                        <a:rPr lang="en-GB" sz="900" spc="-10">
                          <a:effectLst/>
                          <a:latin typeface="FrankfurtGothic"/>
                          <a:ea typeface="Times New Roman" panose="02020603050405020304" pitchFamily="18" charset="0"/>
                          <a:cs typeface="Times New Roman" panose="02020603050405020304" pitchFamily="18" charset="0"/>
                        </a:rPr>
                        <a:t>1970</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a:noFill/>
                    </a:lnT>
                    <a:lnB>
                      <a:noFill/>
                    </a:lnB>
                  </a:tcPr>
                </a:tc>
                <a:tc>
                  <a:txBody>
                    <a:bodyPr/>
                    <a:lstStyle/>
                    <a:p>
                      <a:pPr algn="ctr">
                        <a:lnSpc>
                          <a:spcPts val="1275"/>
                        </a:lnSpc>
                        <a:tabLst>
                          <a:tab pos="161925" algn="l"/>
                          <a:tab pos="234315" algn="l"/>
                          <a:tab pos="306070" algn="l"/>
                          <a:tab pos="234315" algn="l"/>
                          <a:tab pos="306070" algn="l"/>
                        </a:tabLst>
                      </a:pPr>
                      <a:r>
                        <a:rPr lang="en-GB" sz="900" spc="-10">
                          <a:effectLst/>
                          <a:latin typeface="FrankfurtGothic"/>
                          <a:ea typeface="Times New Roman" panose="02020603050405020304" pitchFamily="18" charset="0"/>
                          <a:cs typeface="Times New Roman" panose="02020603050405020304" pitchFamily="18" charset="0"/>
                        </a:rPr>
                        <a:t>2015</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a:noFill/>
                    </a:lnT>
                    <a:lnB>
                      <a:noFill/>
                    </a:lnB>
                  </a:tcPr>
                </a:tc>
                <a:tc>
                  <a:txBody>
                    <a:bodyPr/>
                    <a:lstStyle/>
                    <a:p>
                      <a:pPr algn="ctr">
                        <a:lnSpc>
                          <a:spcPts val="1275"/>
                        </a:lnSpc>
                        <a:tabLst>
                          <a:tab pos="161925" algn="l"/>
                          <a:tab pos="234315" algn="l"/>
                          <a:tab pos="306070" algn="l"/>
                          <a:tab pos="234315" algn="l"/>
                          <a:tab pos="306070" algn="l"/>
                        </a:tabLst>
                      </a:pPr>
                      <a:r>
                        <a:rPr lang="en-GB" sz="900" spc="-10">
                          <a:effectLst/>
                          <a:latin typeface="FrankfurtGothic"/>
                          <a:ea typeface="Times New Roman" panose="02020603050405020304" pitchFamily="18" charset="0"/>
                          <a:cs typeface="Times New Roman" panose="02020603050405020304" pitchFamily="18" charset="0"/>
                        </a:rPr>
                        <a:t>1970</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a:noFill/>
                    </a:lnT>
                    <a:lnB>
                      <a:noFill/>
                    </a:lnB>
                  </a:tcPr>
                </a:tc>
                <a:tc>
                  <a:txBody>
                    <a:bodyPr/>
                    <a:lstStyle/>
                    <a:p>
                      <a:pPr algn="ctr">
                        <a:lnSpc>
                          <a:spcPts val="1275"/>
                        </a:lnSpc>
                        <a:tabLst>
                          <a:tab pos="161925" algn="l"/>
                          <a:tab pos="234315" algn="l"/>
                          <a:tab pos="306070" algn="l"/>
                          <a:tab pos="234315" algn="l"/>
                          <a:tab pos="306070" algn="l"/>
                        </a:tabLst>
                      </a:pPr>
                      <a:r>
                        <a:rPr lang="en-GB" sz="900" spc="-10">
                          <a:effectLst/>
                          <a:latin typeface="FrankfurtGothic"/>
                          <a:ea typeface="Times New Roman" panose="02020603050405020304" pitchFamily="18" charset="0"/>
                          <a:cs typeface="Times New Roman" panose="02020603050405020304" pitchFamily="18" charset="0"/>
                        </a:rPr>
                        <a:t>2015</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a:noFill/>
                    </a:lnT>
                    <a:lnB>
                      <a:noFill/>
                    </a:lnB>
                  </a:tcPr>
                </a:tc>
                <a:tc>
                  <a:txBody>
                    <a:bodyPr/>
                    <a:lstStyle/>
                    <a:p>
                      <a:pPr algn="ctr">
                        <a:lnSpc>
                          <a:spcPts val="1275"/>
                        </a:lnSpc>
                        <a:tabLst>
                          <a:tab pos="161925" algn="l"/>
                          <a:tab pos="234315" algn="l"/>
                          <a:tab pos="306070" algn="l"/>
                          <a:tab pos="234315" algn="l"/>
                          <a:tab pos="306070" algn="l"/>
                        </a:tabLst>
                      </a:pPr>
                      <a:r>
                        <a:rPr lang="en-GB" sz="900" spc="-10">
                          <a:effectLst/>
                          <a:latin typeface="FrankfurtGothic"/>
                          <a:ea typeface="Times New Roman" panose="02020603050405020304" pitchFamily="18" charset="0"/>
                          <a:cs typeface="Times New Roman" panose="02020603050405020304" pitchFamily="18" charset="0"/>
                        </a:rPr>
                        <a:t>1970</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a:noFill/>
                    </a:lnT>
                    <a:lnB>
                      <a:noFill/>
                    </a:lnB>
                  </a:tcPr>
                </a:tc>
                <a:tc>
                  <a:txBody>
                    <a:bodyPr/>
                    <a:lstStyle/>
                    <a:p>
                      <a:pPr algn="ctr">
                        <a:lnSpc>
                          <a:spcPts val="1275"/>
                        </a:lnSpc>
                        <a:tabLst>
                          <a:tab pos="161925" algn="l"/>
                          <a:tab pos="234315" algn="l"/>
                          <a:tab pos="306070" algn="l"/>
                          <a:tab pos="234315" algn="l"/>
                          <a:tab pos="306070" algn="l"/>
                        </a:tabLst>
                      </a:pPr>
                      <a:r>
                        <a:rPr lang="en-GB" sz="900" spc="-10">
                          <a:effectLst/>
                          <a:latin typeface="FrankfurtGothic"/>
                          <a:ea typeface="Times New Roman" panose="02020603050405020304" pitchFamily="18" charset="0"/>
                          <a:cs typeface="Times New Roman" panose="02020603050405020304" pitchFamily="18" charset="0"/>
                        </a:rPr>
                        <a:t>2015</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a:noFill/>
                    </a:lnT>
                    <a:lnB>
                      <a:noFill/>
                    </a:lnB>
                  </a:tcPr>
                </a:tc>
                <a:extLst>
                  <a:ext uri="{0D108BD9-81ED-4DB2-BD59-A6C34878D82A}">
                    <a16:rowId xmlns:a16="http://schemas.microsoft.com/office/drawing/2014/main" val="622544468"/>
                  </a:ext>
                </a:extLst>
              </a:tr>
              <a:tr h="246001">
                <a:tc>
                  <a:txBody>
                    <a:bodyPr/>
                    <a:lstStyle/>
                    <a:p>
                      <a:pPr algn="just">
                        <a:lnSpc>
                          <a:spcPts val="1275"/>
                        </a:lnSpc>
                        <a:tabLst>
                          <a:tab pos="161925" algn="l"/>
                          <a:tab pos="234315" algn="l"/>
                          <a:tab pos="306070" algn="l"/>
                          <a:tab pos="234315" algn="l"/>
                          <a:tab pos="306070" algn="l"/>
                        </a:tabLst>
                      </a:pPr>
                      <a:r>
                        <a:rPr lang="en-GB" sz="900" spc="-10">
                          <a:effectLst/>
                          <a:latin typeface="FrankfurtGothic"/>
                          <a:ea typeface="Times New Roman" panose="02020603050405020304" pitchFamily="18" charset="0"/>
                          <a:cs typeface="Times New Roman" panose="02020603050405020304" pitchFamily="18" charset="0"/>
                        </a:rPr>
                        <a:t> </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a:noFill/>
                    </a:lnT>
                    <a:lnB w="12700" cap="flat" cmpd="sng" algn="ctr">
                      <a:solidFill>
                        <a:srgbClr val="7F9C90"/>
                      </a:solidFill>
                      <a:prstDash val="solid"/>
                      <a:round/>
                      <a:headEnd type="none" w="med" len="med"/>
                      <a:tailEnd type="none" w="med" len="med"/>
                    </a:lnB>
                  </a:tcPr>
                </a:tc>
                <a:tc gridSpan="6">
                  <a:txBody>
                    <a:bodyPr/>
                    <a:lstStyle/>
                    <a:p>
                      <a:pPr algn="ctr">
                        <a:lnSpc>
                          <a:spcPts val="1275"/>
                        </a:lnSpc>
                        <a:tabLst>
                          <a:tab pos="161925" algn="l"/>
                          <a:tab pos="234315" algn="l"/>
                          <a:tab pos="306070" algn="l"/>
                          <a:tab pos="234315" algn="l"/>
                          <a:tab pos="306070" algn="l"/>
                        </a:tabLst>
                      </a:pPr>
                      <a:r>
                        <a:rPr lang="en-GB" sz="900" spc="-10">
                          <a:effectLst/>
                          <a:latin typeface="FrankfurtGothic"/>
                          <a:ea typeface="Times New Roman" panose="02020603050405020304" pitchFamily="18" charset="0"/>
                          <a:cs typeface="Times New Roman" panose="02020603050405020304" pitchFamily="18" charset="0"/>
                        </a:rPr>
                        <a:t>------------------------------------ 1000 persons ---------------------------------------</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a:noFill/>
                    </a:lnT>
                    <a:lnB w="12700" cap="flat" cmpd="sng" algn="ctr">
                      <a:solidFill>
                        <a:srgbClr val="7F9C90"/>
                      </a:solidFill>
                      <a:prstDash val="solid"/>
                      <a:round/>
                      <a:headEnd type="none" w="med" len="med"/>
                      <a:tailEnd type="none" w="med" len="med"/>
                    </a:lnB>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extLst>
                  <a:ext uri="{0D108BD9-81ED-4DB2-BD59-A6C34878D82A}">
                    <a16:rowId xmlns:a16="http://schemas.microsoft.com/office/drawing/2014/main" val="1929367715"/>
                  </a:ext>
                </a:extLst>
              </a:tr>
              <a:tr h="246001">
                <a:tc>
                  <a:txBody>
                    <a:bodyPr/>
                    <a:lstStyle/>
                    <a:p>
                      <a:pPr algn="just">
                        <a:lnSpc>
                          <a:spcPts val="1275"/>
                        </a:lnSpc>
                        <a:tabLst>
                          <a:tab pos="161925" algn="l"/>
                          <a:tab pos="234315" algn="l"/>
                          <a:tab pos="306070" algn="l"/>
                          <a:tab pos="234315" algn="l"/>
                          <a:tab pos="306070" algn="l"/>
                        </a:tabLst>
                      </a:pPr>
                      <a:r>
                        <a:rPr lang="en-GB" sz="900" spc="-10">
                          <a:effectLst/>
                          <a:latin typeface="FrankfurtGothic"/>
                          <a:ea typeface="Times New Roman" panose="02020603050405020304" pitchFamily="18" charset="0"/>
                          <a:cs typeface="Times New Roman" panose="02020603050405020304" pitchFamily="18" charset="0"/>
                        </a:rPr>
                        <a:t>0- 19 years</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w="12700" cap="flat" cmpd="sng" algn="ctr">
                      <a:solidFill>
                        <a:srgbClr val="7F9C90"/>
                      </a:solidFill>
                      <a:prstDash val="solid"/>
                      <a:round/>
                      <a:headEnd type="none" w="med" len="med"/>
                      <a:tailEnd type="none" w="med" len="med"/>
                    </a:lnT>
                    <a:lnB>
                      <a:noFill/>
                    </a:lnB>
                  </a:tcPr>
                </a:tc>
                <a:tc>
                  <a:txBody>
                    <a:bodyPr/>
                    <a:lstStyle/>
                    <a:p>
                      <a:pPr algn="just">
                        <a:lnSpc>
                          <a:spcPts val="1275"/>
                        </a:lnSpc>
                        <a:tabLst>
                          <a:tab pos="161925" algn="l"/>
                          <a:tab pos="234315" algn="l"/>
                          <a:tab pos="306070" algn="l"/>
                          <a:tab pos="413385" algn="dec"/>
                        </a:tabLst>
                      </a:pPr>
                      <a:r>
                        <a:rPr lang="en-GB" sz="900" spc="-10">
                          <a:effectLst/>
                          <a:latin typeface="FrankfurtGothic"/>
                          <a:ea typeface="Times New Roman" panose="02020603050405020304" pitchFamily="18" charset="0"/>
                          <a:cs typeface="Times New Roman" panose="02020603050405020304" pitchFamily="18" charset="0"/>
                        </a:rPr>
                        <a:t>743</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w="12700" cap="flat" cmpd="sng" algn="ctr">
                      <a:solidFill>
                        <a:srgbClr val="7F9C90"/>
                      </a:solidFill>
                      <a:prstDash val="solid"/>
                      <a:round/>
                      <a:headEnd type="none" w="med" len="med"/>
                      <a:tailEnd type="none" w="med" len="med"/>
                    </a:lnT>
                    <a:lnB>
                      <a:noFill/>
                    </a:lnB>
                  </a:tcPr>
                </a:tc>
                <a:tc>
                  <a:txBody>
                    <a:bodyPr/>
                    <a:lstStyle/>
                    <a:p>
                      <a:pPr algn="just">
                        <a:lnSpc>
                          <a:spcPts val="1275"/>
                        </a:lnSpc>
                        <a:tabLst>
                          <a:tab pos="161925" algn="l"/>
                          <a:tab pos="234315" algn="l"/>
                          <a:tab pos="306070" algn="l"/>
                          <a:tab pos="413385" algn="dec"/>
                        </a:tabLst>
                      </a:pPr>
                      <a:r>
                        <a:rPr lang="en-GB" sz="900" spc="-10">
                          <a:effectLst/>
                          <a:latin typeface="FrankfurtGothic"/>
                          <a:ea typeface="Times New Roman" panose="02020603050405020304" pitchFamily="18" charset="0"/>
                          <a:cs typeface="Times New Roman" panose="02020603050405020304" pitchFamily="18" charset="0"/>
                        </a:rPr>
                        <a:t>641</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w="12700" cap="flat" cmpd="sng" algn="ctr">
                      <a:solidFill>
                        <a:srgbClr val="7F9C90"/>
                      </a:solidFill>
                      <a:prstDash val="solid"/>
                      <a:round/>
                      <a:headEnd type="none" w="med" len="med"/>
                      <a:tailEnd type="none" w="med" len="med"/>
                    </a:lnT>
                    <a:lnB>
                      <a:noFill/>
                    </a:lnB>
                  </a:tcPr>
                </a:tc>
                <a:tc>
                  <a:txBody>
                    <a:bodyPr/>
                    <a:lstStyle/>
                    <a:p>
                      <a:pPr algn="just">
                        <a:lnSpc>
                          <a:spcPts val="1275"/>
                        </a:lnSpc>
                        <a:tabLst>
                          <a:tab pos="161925" algn="l"/>
                          <a:tab pos="234315" algn="l"/>
                          <a:tab pos="306070" algn="l"/>
                          <a:tab pos="413385" algn="dec"/>
                        </a:tabLst>
                      </a:pPr>
                      <a:r>
                        <a:rPr lang="en-GB" sz="900" spc="-10">
                          <a:effectLst/>
                          <a:latin typeface="FrankfurtGothic"/>
                          <a:ea typeface="Times New Roman" panose="02020603050405020304" pitchFamily="18" charset="0"/>
                          <a:cs typeface="Times New Roman" panose="02020603050405020304" pitchFamily="18" charset="0"/>
                        </a:rPr>
                        <a:t>780</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w="12700" cap="flat" cmpd="sng" algn="ctr">
                      <a:solidFill>
                        <a:srgbClr val="7F9C90"/>
                      </a:solidFill>
                      <a:prstDash val="solid"/>
                      <a:round/>
                      <a:headEnd type="none" w="med" len="med"/>
                      <a:tailEnd type="none" w="med" len="med"/>
                    </a:lnT>
                    <a:lnB>
                      <a:noFill/>
                    </a:lnB>
                  </a:tcPr>
                </a:tc>
                <a:tc>
                  <a:txBody>
                    <a:bodyPr/>
                    <a:lstStyle/>
                    <a:p>
                      <a:pPr algn="just">
                        <a:lnSpc>
                          <a:spcPts val="1275"/>
                        </a:lnSpc>
                        <a:tabLst>
                          <a:tab pos="161925" algn="l"/>
                          <a:tab pos="234315" algn="l"/>
                          <a:tab pos="306070" algn="l"/>
                          <a:tab pos="413385" algn="dec"/>
                        </a:tabLst>
                      </a:pPr>
                      <a:r>
                        <a:rPr lang="en-GB" sz="900" spc="-10">
                          <a:effectLst/>
                          <a:latin typeface="FrankfurtGothic"/>
                          <a:ea typeface="Times New Roman" panose="02020603050405020304" pitchFamily="18" charset="0"/>
                          <a:cs typeface="Times New Roman" panose="02020603050405020304" pitchFamily="18" charset="0"/>
                        </a:rPr>
                        <a:t>674</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w="12700" cap="flat" cmpd="sng" algn="ctr">
                      <a:solidFill>
                        <a:srgbClr val="7F9C90"/>
                      </a:solidFill>
                      <a:prstDash val="solid"/>
                      <a:round/>
                      <a:headEnd type="none" w="med" len="med"/>
                      <a:tailEnd type="none" w="med" len="med"/>
                    </a:lnT>
                    <a:lnB>
                      <a:noFill/>
                    </a:lnB>
                  </a:tcPr>
                </a:tc>
                <a:tc>
                  <a:txBody>
                    <a:bodyPr/>
                    <a:lstStyle/>
                    <a:p>
                      <a:pPr algn="just">
                        <a:lnSpc>
                          <a:spcPts val="1275"/>
                        </a:lnSpc>
                        <a:tabLst>
                          <a:tab pos="161925" algn="l"/>
                          <a:tab pos="234315" algn="l"/>
                          <a:tab pos="306070" algn="l"/>
                          <a:tab pos="413385" algn="dec"/>
                        </a:tabLst>
                      </a:pPr>
                      <a:r>
                        <a:rPr lang="en-GB" sz="900" spc="-10">
                          <a:effectLst/>
                          <a:latin typeface="FrankfurtGothic"/>
                          <a:ea typeface="Times New Roman" panose="02020603050405020304" pitchFamily="18" charset="0"/>
                          <a:cs typeface="Times New Roman" panose="02020603050405020304" pitchFamily="18" charset="0"/>
                        </a:rPr>
                        <a:t>1523</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w="12700" cap="flat" cmpd="sng" algn="ctr">
                      <a:solidFill>
                        <a:srgbClr val="7F9C90"/>
                      </a:solidFill>
                      <a:prstDash val="solid"/>
                      <a:round/>
                      <a:headEnd type="none" w="med" len="med"/>
                      <a:tailEnd type="none" w="med" len="med"/>
                    </a:lnT>
                    <a:lnB>
                      <a:noFill/>
                    </a:lnB>
                  </a:tcPr>
                </a:tc>
                <a:tc>
                  <a:txBody>
                    <a:bodyPr/>
                    <a:lstStyle/>
                    <a:p>
                      <a:pPr algn="just">
                        <a:lnSpc>
                          <a:spcPts val="1275"/>
                        </a:lnSpc>
                        <a:tabLst>
                          <a:tab pos="161925" algn="l"/>
                          <a:tab pos="234315" algn="l"/>
                          <a:tab pos="306070" algn="l"/>
                          <a:tab pos="413385" algn="dec"/>
                        </a:tabLst>
                      </a:pPr>
                      <a:r>
                        <a:rPr lang="en-GB" sz="900" spc="-10">
                          <a:effectLst/>
                          <a:latin typeface="FrankfurtGothic"/>
                          <a:ea typeface="Times New Roman" panose="02020603050405020304" pitchFamily="18" charset="0"/>
                          <a:cs typeface="Times New Roman" panose="02020603050405020304" pitchFamily="18" charset="0"/>
                        </a:rPr>
                        <a:t>1315</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w="12700" cap="flat" cmpd="sng" algn="ctr">
                      <a:solidFill>
                        <a:srgbClr val="7F9C90"/>
                      </a:solidFill>
                      <a:prstDash val="solid"/>
                      <a:round/>
                      <a:headEnd type="none" w="med" len="med"/>
                      <a:tailEnd type="none" w="med" len="med"/>
                    </a:lnT>
                    <a:lnB>
                      <a:noFill/>
                    </a:lnB>
                  </a:tcPr>
                </a:tc>
                <a:extLst>
                  <a:ext uri="{0D108BD9-81ED-4DB2-BD59-A6C34878D82A}">
                    <a16:rowId xmlns:a16="http://schemas.microsoft.com/office/drawing/2014/main" val="1004060082"/>
                  </a:ext>
                </a:extLst>
              </a:tr>
              <a:tr h="246001">
                <a:tc>
                  <a:txBody>
                    <a:bodyPr/>
                    <a:lstStyle/>
                    <a:p>
                      <a:pPr algn="just">
                        <a:lnSpc>
                          <a:spcPts val="1275"/>
                        </a:lnSpc>
                        <a:tabLst>
                          <a:tab pos="161925" algn="l"/>
                          <a:tab pos="234315" algn="l"/>
                          <a:tab pos="306070" algn="l"/>
                          <a:tab pos="234315" algn="l"/>
                          <a:tab pos="306070" algn="l"/>
                        </a:tabLst>
                      </a:pPr>
                      <a:r>
                        <a:rPr lang="en-GB" sz="900" spc="-10">
                          <a:effectLst/>
                          <a:latin typeface="FrankfurtGothic"/>
                          <a:ea typeface="Times New Roman" panose="02020603050405020304" pitchFamily="18" charset="0"/>
                          <a:cs typeface="Times New Roman" panose="02020603050405020304" pitchFamily="18" charset="0"/>
                        </a:rPr>
                        <a:t>20-39 years</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a:noFill/>
                    </a:lnT>
                    <a:lnB>
                      <a:noFill/>
                    </a:lnB>
                  </a:tcPr>
                </a:tc>
                <a:tc>
                  <a:txBody>
                    <a:bodyPr/>
                    <a:lstStyle/>
                    <a:p>
                      <a:pPr algn="just">
                        <a:lnSpc>
                          <a:spcPts val="1275"/>
                        </a:lnSpc>
                        <a:tabLst>
                          <a:tab pos="161925" algn="l"/>
                          <a:tab pos="234315" algn="l"/>
                          <a:tab pos="306070" algn="l"/>
                          <a:tab pos="413385" algn="dec"/>
                        </a:tabLst>
                      </a:pPr>
                      <a:r>
                        <a:rPr lang="en-GB" sz="900" spc="-10">
                          <a:effectLst/>
                          <a:latin typeface="FrankfurtGothic"/>
                          <a:ea typeface="Times New Roman" panose="02020603050405020304" pitchFamily="18" charset="0"/>
                          <a:cs typeface="Times New Roman" panose="02020603050405020304" pitchFamily="18" charset="0"/>
                        </a:rPr>
                        <a:t>667</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a:noFill/>
                    </a:lnT>
                    <a:lnB>
                      <a:noFill/>
                    </a:lnB>
                  </a:tcPr>
                </a:tc>
                <a:tc>
                  <a:txBody>
                    <a:bodyPr/>
                    <a:lstStyle/>
                    <a:p>
                      <a:pPr algn="just">
                        <a:lnSpc>
                          <a:spcPts val="1275"/>
                        </a:lnSpc>
                        <a:tabLst>
                          <a:tab pos="161925" algn="l"/>
                          <a:tab pos="234315" algn="l"/>
                          <a:tab pos="306070" algn="l"/>
                          <a:tab pos="413385" algn="dec"/>
                        </a:tabLst>
                      </a:pPr>
                      <a:r>
                        <a:rPr lang="en-GB" sz="900" spc="-10">
                          <a:effectLst/>
                          <a:latin typeface="FrankfurtGothic"/>
                          <a:ea typeface="Times New Roman" panose="02020603050405020304" pitchFamily="18" charset="0"/>
                          <a:cs typeface="Times New Roman" panose="02020603050405020304" pitchFamily="18" charset="0"/>
                        </a:rPr>
                        <a:t>692</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a:noFill/>
                    </a:lnT>
                    <a:lnB>
                      <a:noFill/>
                    </a:lnB>
                  </a:tcPr>
                </a:tc>
                <a:tc>
                  <a:txBody>
                    <a:bodyPr/>
                    <a:lstStyle/>
                    <a:p>
                      <a:pPr algn="just">
                        <a:lnSpc>
                          <a:spcPts val="1275"/>
                        </a:lnSpc>
                        <a:tabLst>
                          <a:tab pos="161925" algn="l"/>
                          <a:tab pos="234315" algn="l"/>
                          <a:tab pos="306070" algn="l"/>
                          <a:tab pos="413385" algn="dec"/>
                        </a:tabLst>
                      </a:pPr>
                      <a:r>
                        <a:rPr lang="en-GB" sz="900" spc="-10">
                          <a:effectLst/>
                          <a:latin typeface="FrankfurtGothic"/>
                          <a:ea typeface="Times New Roman" panose="02020603050405020304" pitchFamily="18" charset="0"/>
                          <a:cs typeface="Times New Roman" panose="02020603050405020304" pitchFamily="18" charset="0"/>
                        </a:rPr>
                        <a:t>689</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a:noFill/>
                    </a:lnT>
                    <a:lnB>
                      <a:noFill/>
                    </a:lnB>
                  </a:tcPr>
                </a:tc>
                <a:tc>
                  <a:txBody>
                    <a:bodyPr/>
                    <a:lstStyle/>
                    <a:p>
                      <a:pPr algn="just">
                        <a:lnSpc>
                          <a:spcPts val="1275"/>
                        </a:lnSpc>
                        <a:tabLst>
                          <a:tab pos="161925" algn="l"/>
                          <a:tab pos="234315" algn="l"/>
                          <a:tab pos="306070" algn="l"/>
                          <a:tab pos="413385" algn="dec"/>
                        </a:tabLst>
                      </a:pPr>
                      <a:r>
                        <a:rPr lang="en-GB" sz="900" spc="-10">
                          <a:effectLst/>
                          <a:latin typeface="FrankfurtGothic"/>
                          <a:ea typeface="Times New Roman" panose="02020603050405020304" pitchFamily="18" charset="0"/>
                          <a:cs typeface="Times New Roman" panose="02020603050405020304" pitchFamily="18" charset="0"/>
                        </a:rPr>
                        <a:t>710</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a:noFill/>
                    </a:lnT>
                    <a:lnB>
                      <a:noFill/>
                    </a:lnB>
                  </a:tcPr>
                </a:tc>
                <a:tc>
                  <a:txBody>
                    <a:bodyPr/>
                    <a:lstStyle/>
                    <a:p>
                      <a:pPr algn="just">
                        <a:lnSpc>
                          <a:spcPts val="1275"/>
                        </a:lnSpc>
                        <a:tabLst>
                          <a:tab pos="161925" algn="l"/>
                          <a:tab pos="234315" algn="l"/>
                          <a:tab pos="306070" algn="l"/>
                          <a:tab pos="413385" algn="dec"/>
                        </a:tabLst>
                      </a:pPr>
                      <a:r>
                        <a:rPr lang="en-GB" sz="900" spc="-10">
                          <a:effectLst/>
                          <a:latin typeface="FrankfurtGothic"/>
                          <a:ea typeface="Times New Roman" panose="02020603050405020304" pitchFamily="18" charset="0"/>
                          <a:cs typeface="Times New Roman" panose="02020603050405020304" pitchFamily="18" charset="0"/>
                        </a:rPr>
                        <a:t>1357</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a:noFill/>
                    </a:lnT>
                    <a:lnB>
                      <a:noFill/>
                    </a:lnB>
                  </a:tcPr>
                </a:tc>
                <a:tc>
                  <a:txBody>
                    <a:bodyPr/>
                    <a:lstStyle/>
                    <a:p>
                      <a:pPr algn="just">
                        <a:lnSpc>
                          <a:spcPts val="1275"/>
                        </a:lnSpc>
                        <a:tabLst>
                          <a:tab pos="161925" algn="l"/>
                          <a:tab pos="234315" algn="l"/>
                          <a:tab pos="306070" algn="l"/>
                          <a:tab pos="413385" algn="dec"/>
                        </a:tabLst>
                      </a:pPr>
                      <a:r>
                        <a:rPr lang="en-GB" sz="900" spc="-10">
                          <a:effectLst/>
                          <a:latin typeface="FrankfurtGothic"/>
                          <a:ea typeface="Times New Roman" panose="02020603050405020304" pitchFamily="18" charset="0"/>
                          <a:cs typeface="Times New Roman" panose="02020603050405020304" pitchFamily="18" charset="0"/>
                        </a:rPr>
                        <a:t>1402</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a:noFill/>
                    </a:lnT>
                    <a:lnB>
                      <a:noFill/>
                    </a:lnB>
                  </a:tcPr>
                </a:tc>
                <a:extLst>
                  <a:ext uri="{0D108BD9-81ED-4DB2-BD59-A6C34878D82A}">
                    <a16:rowId xmlns:a16="http://schemas.microsoft.com/office/drawing/2014/main" val="807577616"/>
                  </a:ext>
                </a:extLst>
              </a:tr>
              <a:tr h="246001">
                <a:tc>
                  <a:txBody>
                    <a:bodyPr/>
                    <a:lstStyle/>
                    <a:p>
                      <a:pPr algn="just">
                        <a:lnSpc>
                          <a:spcPts val="1275"/>
                        </a:lnSpc>
                        <a:tabLst>
                          <a:tab pos="161925" algn="l"/>
                          <a:tab pos="234315" algn="l"/>
                          <a:tab pos="306070" algn="l"/>
                          <a:tab pos="234315" algn="l"/>
                          <a:tab pos="306070" algn="l"/>
                        </a:tabLst>
                      </a:pPr>
                      <a:r>
                        <a:rPr lang="en-GB" sz="900" spc="-10">
                          <a:effectLst/>
                          <a:latin typeface="FrankfurtGothic"/>
                          <a:ea typeface="Times New Roman" panose="02020603050405020304" pitchFamily="18" charset="0"/>
                          <a:cs typeface="Times New Roman" panose="02020603050405020304" pitchFamily="18" charset="0"/>
                        </a:rPr>
                        <a:t>40-59 years</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a:noFill/>
                    </a:lnT>
                    <a:lnB>
                      <a:noFill/>
                    </a:lnB>
                  </a:tcPr>
                </a:tc>
                <a:tc>
                  <a:txBody>
                    <a:bodyPr/>
                    <a:lstStyle/>
                    <a:p>
                      <a:pPr algn="just">
                        <a:lnSpc>
                          <a:spcPts val="1275"/>
                        </a:lnSpc>
                        <a:tabLst>
                          <a:tab pos="161925" algn="l"/>
                          <a:tab pos="234315" algn="l"/>
                          <a:tab pos="306070" algn="l"/>
                          <a:tab pos="413385" algn="dec"/>
                        </a:tabLst>
                      </a:pPr>
                      <a:r>
                        <a:rPr lang="en-GB" sz="900" spc="-10">
                          <a:effectLst/>
                          <a:latin typeface="FrankfurtGothic"/>
                          <a:ea typeface="Times New Roman" panose="02020603050405020304" pitchFamily="18" charset="0"/>
                          <a:cs typeface="Times New Roman" panose="02020603050405020304" pitchFamily="18" charset="0"/>
                        </a:rPr>
                        <a:t>593</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a:noFill/>
                    </a:lnT>
                    <a:lnB>
                      <a:noFill/>
                    </a:lnB>
                  </a:tcPr>
                </a:tc>
                <a:tc>
                  <a:txBody>
                    <a:bodyPr/>
                    <a:lstStyle/>
                    <a:p>
                      <a:pPr algn="just">
                        <a:lnSpc>
                          <a:spcPts val="1275"/>
                        </a:lnSpc>
                        <a:tabLst>
                          <a:tab pos="161925" algn="l"/>
                          <a:tab pos="234315" algn="l"/>
                          <a:tab pos="306070" algn="l"/>
                          <a:tab pos="413385" algn="dec"/>
                        </a:tabLst>
                      </a:pPr>
                      <a:r>
                        <a:rPr lang="en-GB" sz="900" spc="-10">
                          <a:effectLst/>
                          <a:latin typeface="FrankfurtGothic"/>
                          <a:ea typeface="Times New Roman" panose="02020603050405020304" pitchFamily="18" charset="0"/>
                          <a:cs typeface="Times New Roman" panose="02020603050405020304" pitchFamily="18" charset="0"/>
                        </a:rPr>
                        <a:t>773</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a:noFill/>
                    </a:lnT>
                    <a:lnB>
                      <a:noFill/>
                    </a:lnB>
                  </a:tcPr>
                </a:tc>
                <a:tc>
                  <a:txBody>
                    <a:bodyPr/>
                    <a:lstStyle/>
                    <a:p>
                      <a:pPr algn="just">
                        <a:lnSpc>
                          <a:spcPts val="1275"/>
                        </a:lnSpc>
                        <a:tabLst>
                          <a:tab pos="161925" algn="l"/>
                          <a:tab pos="234315" algn="l"/>
                          <a:tab pos="306070" algn="l"/>
                          <a:tab pos="413385" algn="dec"/>
                        </a:tabLst>
                      </a:pPr>
                      <a:r>
                        <a:rPr lang="en-GB" sz="900" spc="-10">
                          <a:effectLst/>
                          <a:latin typeface="FrankfurtGothic"/>
                          <a:ea typeface="Times New Roman" panose="02020603050405020304" pitchFamily="18" charset="0"/>
                          <a:cs typeface="Times New Roman" panose="02020603050405020304" pitchFamily="18" charset="0"/>
                        </a:rPr>
                        <a:t>575</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a:noFill/>
                    </a:lnT>
                    <a:lnB>
                      <a:noFill/>
                    </a:lnB>
                  </a:tcPr>
                </a:tc>
                <a:tc>
                  <a:txBody>
                    <a:bodyPr/>
                    <a:lstStyle/>
                    <a:p>
                      <a:pPr algn="just">
                        <a:lnSpc>
                          <a:spcPts val="1275"/>
                        </a:lnSpc>
                        <a:tabLst>
                          <a:tab pos="161925" algn="l"/>
                          <a:tab pos="234315" algn="l"/>
                          <a:tab pos="306070" algn="l"/>
                          <a:tab pos="413385" algn="dec"/>
                        </a:tabLst>
                      </a:pPr>
                      <a:r>
                        <a:rPr lang="en-GB" sz="900" spc="-10">
                          <a:effectLst/>
                          <a:latin typeface="FrankfurtGothic"/>
                          <a:ea typeface="Times New Roman" panose="02020603050405020304" pitchFamily="18" charset="0"/>
                          <a:cs typeface="Times New Roman" panose="02020603050405020304" pitchFamily="18" charset="0"/>
                        </a:rPr>
                        <a:t>781</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a:noFill/>
                    </a:lnT>
                    <a:lnB>
                      <a:noFill/>
                    </a:lnB>
                  </a:tcPr>
                </a:tc>
                <a:tc>
                  <a:txBody>
                    <a:bodyPr/>
                    <a:lstStyle/>
                    <a:p>
                      <a:pPr algn="just">
                        <a:lnSpc>
                          <a:spcPts val="1275"/>
                        </a:lnSpc>
                        <a:tabLst>
                          <a:tab pos="161925" algn="l"/>
                          <a:tab pos="234315" algn="l"/>
                          <a:tab pos="306070" algn="l"/>
                          <a:tab pos="413385" algn="dec"/>
                        </a:tabLst>
                      </a:pPr>
                      <a:r>
                        <a:rPr lang="en-GB" sz="900" spc="-10">
                          <a:effectLst/>
                          <a:latin typeface="FrankfurtGothic"/>
                          <a:ea typeface="Times New Roman" panose="02020603050405020304" pitchFamily="18" charset="0"/>
                          <a:cs typeface="Times New Roman" panose="02020603050405020304" pitchFamily="18" charset="0"/>
                        </a:rPr>
                        <a:t>1169</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a:noFill/>
                    </a:lnT>
                    <a:lnB>
                      <a:noFill/>
                    </a:lnB>
                  </a:tcPr>
                </a:tc>
                <a:tc>
                  <a:txBody>
                    <a:bodyPr/>
                    <a:lstStyle/>
                    <a:p>
                      <a:pPr algn="just">
                        <a:lnSpc>
                          <a:spcPts val="1275"/>
                        </a:lnSpc>
                        <a:tabLst>
                          <a:tab pos="161925" algn="l"/>
                          <a:tab pos="234315" algn="l"/>
                          <a:tab pos="306070" algn="l"/>
                          <a:tab pos="413385" algn="dec"/>
                        </a:tabLst>
                      </a:pPr>
                      <a:r>
                        <a:rPr lang="en-GB" sz="900" spc="-10">
                          <a:effectLst/>
                          <a:latin typeface="FrankfurtGothic"/>
                          <a:ea typeface="Times New Roman" panose="02020603050405020304" pitchFamily="18" charset="0"/>
                          <a:cs typeface="Times New Roman" panose="02020603050405020304" pitchFamily="18" charset="0"/>
                        </a:rPr>
                        <a:t>1554</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a:noFill/>
                    </a:lnT>
                    <a:lnB>
                      <a:noFill/>
                    </a:lnB>
                  </a:tcPr>
                </a:tc>
                <a:extLst>
                  <a:ext uri="{0D108BD9-81ED-4DB2-BD59-A6C34878D82A}">
                    <a16:rowId xmlns:a16="http://schemas.microsoft.com/office/drawing/2014/main" val="1923932736"/>
                  </a:ext>
                </a:extLst>
              </a:tr>
              <a:tr h="246001">
                <a:tc>
                  <a:txBody>
                    <a:bodyPr/>
                    <a:lstStyle/>
                    <a:p>
                      <a:pPr algn="just">
                        <a:lnSpc>
                          <a:spcPts val="1275"/>
                        </a:lnSpc>
                        <a:tabLst>
                          <a:tab pos="161925" algn="l"/>
                          <a:tab pos="234315" algn="l"/>
                          <a:tab pos="306070" algn="l"/>
                          <a:tab pos="234315" algn="l"/>
                          <a:tab pos="306070" algn="l"/>
                        </a:tabLst>
                      </a:pPr>
                      <a:r>
                        <a:rPr lang="en-GB" sz="900" spc="-10">
                          <a:effectLst/>
                          <a:latin typeface="FrankfurtGothic"/>
                          <a:ea typeface="Times New Roman" panose="02020603050405020304" pitchFamily="18" charset="0"/>
                          <a:cs typeface="Times New Roman" panose="02020603050405020304" pitchFamily="18" charset="0"/>
                        </a:rPr>
                        <a:t>60 years and over</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a:noFill/>
                    </a:lnT>
                    <a:lnB w="12700" cap="flat" cmpd="sng" algn="ctr">
                      <a:solidFill>
                        <a:srgbClr val="7F9C90"/>
                      </a:solidFill>
                      <a:prstDash val="solid"/>
                      <a:round/>
                      <a:headEnd type="none" w="med" len="med"/>
                      <a:tailEnd type="none" w="med" len="med"/>
                    </a:lnB>
                  </a:tcPr>
                </a:tc>
                <a:tc>
                  <a:txBody>
                    <a:bodyPr/>
                    <a:lstStyle/>
                    <a:p>
                      <a:pPr algn="just">
                        <a:lnSpc>
                          <a:spcPts val="1275"/>
                        </a:lnSpc>
                        <a:tabLst>
                          <a:tab pos="161925" algn="l"/>
                          <a:tab pos="234315" algn="l"/>
                          <a:tab pos="306070" algn="l"/>
                          <a:tab pos="413385" algn="dec"/>
                        </a:tabLst>
                      </a:pPr>
                      <a:r>
                        <a:rPr lang="en-GB" sz="900" spc="-10">
                          <a:effectLst/>
                          <a:latin typeface="FrankfurtGothic"/>
                          <a:ea typeface="Times New Roman" panose="02020603050405020304" pitchFamily="18" charset="0"/>
                          <a:cs typeface="Times New Roman" panose="02020603050405020304" pitchFamily="18" charset="0"/>
                        </a:rPr>
                        <a:t>472</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a:noFill/>
                    </a:lnT>
                    <a:lnB w="12700" cap="flat" cmpd="sng" algn="ctr">
                      <a:solidFill>
                        <a:srgbClr val="7F9C90"/>
                      </a:solidFill>
                      <a:prstDash val="solid"/>
                      <a:round/>
                      <a:headEnd type="none" w="med" len="med"/>
                      <a:tailEnd type="none" w="med" len="med"/>
                    </a:lnB>
                  </a:tcPr>
                </a:tc>
                <a:tc>
                  <a:txBody>
                    <a:bodyPr/>
                    <a:lstStyle/>
                    <a:p>
                      <a:pPr algn="just">
                        <a:lnSpc>
                          <a:spcPts val="1275"/>
                        </a:lnSpc>
                        <a:tabLst>
                          <a:tab pos="161925" algn="l"/>
                          <a:tab pos="234315" algn="l"/>
                          <a:tab pos="306070" algn="l"/>
                          <a:tab pos="413385" algn="dec"/>
                        </a:tabLst>
                      </a:pPr>
                      <a:r>
                        <a:rPr lang="en-GB" sz="900" spc="-10">
                          <a:effectLst/>
                          <a:latin typeface="FrankfurtGothic"/>
                          <a:ea typeface="Times New Roman" panose="02020603050405020304" pitchFamily="18" charset="0"/>
                          <a:cs typeface="Times New Roman" panose="02020603050405020304" pitchFamily="18" charset="0"/>
                        </a:rPr>
                        <a:t>743</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a:noFill/>
                    </a:lnT>
                    <a:lnB w="12700" cap="flat" cmpd="sng" algn="ctr">
                      <a:solidFill>
                        <a:srgbClr val="7F9C90"/>
                      </a:solidFill>
                      <a:prstDash val="solid"/>
                      <a:round/>
                      <a:headEnd type="none" w="med" len="med"/>
                      <a:tailEnd type="none" w="med" len="med"/>
                    </a:lnB>
                  </a:tcPr>
                </a:tc>
                <a:tc>
                  <a:txBody>
                    <a:bodyPr/>
                    <a:lstStyle/>
                    <a:p>
                      <a:pPr algn="just">
                        <a:lnSpc>
                          <a:spcPts val="1275"/>
                        </a:lnSpc>
                        <a:tabLst>
                          <a:tab pos="161925" algn="l"/>
                          <a:tab pos="234315" algn="l"/>
                          <a:tab pos="306070" algn="l"/>
                          <a:tab pos="413385" algn="dec"/>
                        </a:tabLst>
                      </a:pPr>
                      <a:r>
                        <a:rPr lang="en-GB" sz="900" spc="-10">
                          <a:effectLst/>
                          <a:latin typeface="FrankfurtGothic"/>
                          <a:ea typeface="Times New Roman" panose="02020603050405020304" pitchFamily="18" charset="0"/>
                          <a:cs typeface="Times New Roman" panose="02020603050405020304" pitchFamily="18" charset="0"/>
                        </a:rPr>
                        <a:t>388</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a:noFill/>
                    </a:lnT>
                    <a:lnB w="12700" cap="flat" cmpd="sng" algn="ctr">
                      <a:solidFill>
                        <a:srgbClr val="7F9C90"/>
                      </a:solidFill>
                      <a:prstDash val="solid"/>
                      <a:round/>
                      <a:headEnd type="none" w="med" len="med"/>
                      <a:tailEnd type="none" w="med" len="med"/>
                    </a:lnB>
                  </a:tcPr>
                </a:tc>
                <a:tc>
                  <a:txBody>
                    <a:bodyPr/>
                    <a:lstStyle/>
                    <a:p>
                      <a:pPr algn="just">
                        <a:lnSpc>
                          <a:spcPts val="1275"/>
                        </a:lnSpc>
                        <a:tabLst>
                          <a:tab pos="161925" algn="l"/>
                          <a:tab pos="234315" algn="l"/>
                          <a:tab pos="306070" algn="l"/>
                          <a:tab pos="413385" algn="dec"/>
                        </a:tabLst>
                      </a:pPr>
                      <a:r>
                        <a:rPr lang="en-GB" sz="900" spc="-10">
                          <a:effectLst/>
                          <a:latin typeface="FrankfurtGothic"/>
                          <a:ea typeface="Times New Roman" panose="02020603050405020304" pitchFamily="18" charset="0"/>
                          <a:cs typeface="Times New Roman" panose="02020603050405020304" pitchFamily="18" charset="0"/>
                        </a:rPr>
                        <a:t>646</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a:noFill/>
                    </a:lnT>
                    <a:lnB w="12700" cap="flat" cmpd="sng" algn="ctr">
                      <a:solidFill>
                        <a:srgbClr val="7F9C90"/>
                      </a:solidFill>
                      <a:prstDash val="solid"/>
                      <a:round/>
                      <a:headEnd type="none" w="med" len="med"/>
                      <a:tailEnd type="none" w="med" len="med"/>
                    </a:lnB>
                  </a:tcPr>
                </a:tc>
                <a:tc>
                  <a:txBody>
                    <a:bodyPr/>
                    <a:lstStyle/>
                    <a:p>
                      <a:pPr algn="just">
                        <a:lnSpc>
                          <a:spcPts val="1275"/>
                        </a:lnSpc>
                        <a:tabLst>
                          <a:tab pos="161925" algn="l"/>
                          <a:tab pos="234315" algn="l"/>
                          <a:tab pos="306070" algn="l"/>
                          <a:tab pos="413385" algn="dec"/>
                        </a:tabLst>
                      </a:pPr>
                      <a:r>
                        <a:rPr lang="en-GB" sz="900" spc="-10">
                          <a:effectLst/>
                          <a:latin typeface="FrankfurtGothic"/>
                          <a:ea typeface="Times New Roman" panose="02020603050405020304" pitchFamily="18" charset="0"/>
                          <a:cs typeface="Times New Roman" panose="02020603050405020304" pitchFamily="18" charset="0"/>
                        </a:rPr>
                        <a:t>859</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a:noFill/>
                    </a:lnT>
                    <a:lnB w="12700" cap="flat" cmpd="sng" algn="ctr">
                      <a:solidFill>
                        <a:srgbClr val="7F9C90"/>
                      </a:solidFill>
                      <a:prstDash val="solid"/>
                      <a:round/>
                      <a:headEnd type="none" w="med" len="med"/>
                      <a:tailEnd type="none" w="med" len="med"/>
                    </a:lnB>
                  </a:tcPr>
                </a:tc>
                <a:tc>
                  <a:txBody>
                    <a:bodyPr/>
                    <a:lstStyle/>
                    <a:p>
                      <a:pPr algn="just">
                        <a:lnSpc>
                          <a:spcPts val="1275"/>
                        </a:lnSpc>
                        <a:tabLst>
                          <a:tab pos="161925" algn="l"/>
                          <a:tab pos="234315" algn="l"/>
                          <a:tab pos="306070" algn="l"/>
                          <a:tab pos="413385" algn="dec"/>
                        </a:tabLst>
                      </a:pPr>
                      <a:r>
                        <a:rPr lang="en-GB" sz="900" spc="-10">
                          <a:effectLst/>
                          <a:latin typeface="FrankfurtGothic"/>
                          <a:ea typeface="Times New Roman" panose="02020603050405020304" pitchFamily="18" charset="0"/>
                          <a:cs typeface="Times New Roman" panose="02020603050405020304" pitchFamily="18" charset="0"/>
                        </a:rPr>
                        <a:t>1389</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a:noFill/>
                    </a:lnT>
                    <a:lnB w="12700" cap="flat" cmpd="sng" algn="ctr">
                      <a:solidFill>
                        <a:srgbClr val="7F9C90"/>
                      </a:solidFill>
                      <a:prstDash val="solid"/>
                      <a:round/>
                      <a:headEnd type="none" w="med" len="med"/>
                      <a:tailEnd type="none" w="med" len="med"/>
                    </a:lnB>
                  </a:tcPr>
                </a:tc>
                <a:extLst>
                  <a:ext uri="{0D108BD9-81ED-4DB2-BD59-A6C34878D82A}">
                    <a16:rowId xmlns:a16="http://schemas.microsoft.com/office/drawing/2014/main" val="3887624138"/>
                  </a:ext>
                </a:extLst>
              </a:tr>
              <a:tr h="246001">
                <a:tc>
                  <a:txBody>
                    <a:bodyPr/>
                    <a:lstStyle/>
                    <a:p>
                      <a:pPr algn="just">
                        <a:lnSpc>
                          <a:spcPts val="1275"/>
                        </a:lnSpc>
                        <a:tabLst>
                          <a:tab pos="161925" algn="l"/>
                          <a:tab pos="234315" algn="l"/>
                          <a:tab pos="306070" algn="l"/>
                          <a:tab pos="234315" algn="l"/>
                          <a:tab pos="306070" algn="l"/>
                        </a:tabLst>
                      </a:pPr>
                      <a:r>
                        <a:rPr lang="en-GB" sz="900" spc="-10">
                          <a:effectLst/>
                          <a:latin typeface="FrankfurtGothic"/>
                          <a:ea typeface="Times New Roman" panose="02020603050405020304" pitchFamily="18" charset="0"/>
                          <a:cs typeface="Times New Roman" panose="02020603050405020304" pitchFamily="18" charset="0"/>
                        </a:rPr>
                        <a:t>Total</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w="12700" cap="flat" cmpd="sng" algn="ctr">
                      <a:solidFill>
                        <a:srgbClr val="7F9C90"/>
                      </a:solidFill>
                      <a:prstDash val="solid"/>
                      <a:round/>
                      <a:headEnd type="none" w="med" len="med"/>
                      <a:tailEnd type="none" w="med" len="med"/>
                    </a:lnT>
                    <a:lnB w="12700" cap="flat" cmpd="sng" algn="ctr">
                      <a:solidFill>
                        <a:srgbClr val="7F9C90"/>
                      </a:solidFill>
                      <a:prstDash val="solid"/>
                      <a:round/>
                      <a:headEnd type="none" w="med" len="med"/>
                      <a:tailEnd type="none" w="med" len="med"/>
                    </a:lnB>
                  </a:tcPr>
                </a:tc>
                <a:tc>
                  <a:txBody>
                    <a:bodyPr/>
                    <a:lstStyle/>
                    <a:p>
                      <a:pPr algn="just">
                        <a:lnSpc>
                          <a:spcPts val="1275"/>
                        </a:lnSpc>
                        <a:tabLst>
                          <a:tab pos="161925" algn="l"/>
                          <a:tab pos="234315" algn="l"/>
                          <a:tab pos="306070" algn="l"/>
                          <a:tab pos="413385" algn="dec"/>
                        </a:tabLst>
                      </a:pPr>
                      <a:r>
                        <a:rPr lang="en-GB" sz="900" spc="-10">
                          <a:effectLst/>
                          <a:latin typeface="FrankfurtGothic"/>
                          <a:ea typeface="Times New Roman" panose="02020603050405020304" pitchFamily="18" charset="0"/>
                          <a:cs typeface="Times New Roman" panose="02020603050405020304" pitchFamily="18" charset="0"/>
                        </a:rPr>
                        <a:t>2474</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w="12700" cap="flat" cmpd="sng" algn="ctr">
                      <a:solidFill>
                        <a:srgbClr val="7F9C90"/>
                      </a:solidFill>
                      <a:prstDash val="solid"/>
                      <a:round/>
                      <a:headEnd type="none" w="med" len="med"/>
                      <a:tailEnd type="none" w="med" len="med"/>
                    </a:lnT>
                    <a:lnB w="12700" cap="flat" cmpd="sng" algn="ctr">
                      <a:solidFill>
                        <a:srgbClr val="7F9C90"/>
                      </a:solidFill>
                      <a:prstDash val="solid"/>
                      <a:round/>
                      <a:headEnd type="none" w="med" len="med"/>
                      <a:tailEnd type="none" w="med" len="med"/>
                    </a:lnB>
                  </a:tcPr>
                </a:tc>
                <a:tc>
                  <a:txBody>
                    <a:bodyPr/>
                    <a:lstStyle/>
                    <a:p>
                      <a:pPr algn="just">
                        <a:lnSpc>
                          <a:spcPts val="1275"/>
                        </a:lnSpc>
                        <a:tabLst>
                          <a:tab pos="161925" algn="l"/>
                          <a:tab pos="234315" algn="l"/>
                          <a:tab pos="306070" algn="l"/>
                          <a:tab pos="413385" algn="dec"/>
                        </a:tabLst>
                      </a:pPr>
                      <a:r>
                        <a:rPr lang="en-GB" sz="900" spc="-10">
                          <a:effectLst/>
                          <a:latin typeface="FrankfurtGothic"/>
                          <a:ea typeface="Times New Roman" panose="02020603050405020304" pitchFamily="18" charset="0"/>
                          <a:cs typeface="Times New Roman" panose="02020603050405020304" pitchFamily="18" charset="0"/>
                        </a:rPr>
                        <a:t>2849</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w="12700" cap="flat" cmpd="sng" algn="ctr">
                      <a:solidFill>
                        <a:srgbClr val="7F9C90"/>
                      </a:solidFill>
                      <a:prstDash val="solid"/>
                      <a:round/>
                      <a:headEnd type="none" w="med" len="med"/>
                      <a:tailEnd type="none" w="med" len="med"/>
                    </a:lnT>
                    <a:lnB w="12700" cap="flat" cmpd="sng" algn="ctr">
                      <a:solidFill>
                        <a:srgbClr val="7F9C90"/>
                      </a:solidFill>
                      <a:prstDash val="solid"/>
                      <a:round/>
                      <a:headEnd type="none" w="med" len="med"/>
                      <a:tailEnd type="none" w="med" len="med"/>
                    </a:lnB>
                  </a:tcPr>
                </a:tc>
                <a:tc>
                  <a:txBody>
                    <a:bodyPr/>
                    <a:lstStyle/>
                    <a:p>
                      <a:pPr algn="just">
                        <a:lnSpc>
                          <a:spcPts val="1275"/>
                        </a:lnSpc>
                        <a:tabLst>
                          <a:tab pos="161925" algn="l"/>
                          <a:tab pos="234315" algn="l"/>
                          <a:tab pos="306070" algn="l"/>
                          <a:tab pos="413385" algn="dec"/>
                        </a:tabLst>
                      </a:pPr>
                      <a:r>
                        <a:rPr lang="en-GB" sz="900" spc="-10">
                          <a:effectLst/>
                          <a:latin typeface="FrankfurtGothic"/>
                          <a:ea typeface="Times New Roman" panose="02020603050405020304" pitchFamily="18" charset="0"/>
                          <a:cs typeface="Times New Roman" panose="02020603050405020304" pitchFamily="18" charset="0"/>
                        </a:rPr>
                        <a:t>2432</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w="12700" cap="flat" cmpd="sng" algn="ctr">
                      <a:solidFill>
                        <a:srgbClr val="7F9C90"/>
                      </a:solidFill>
                      <a:prstDash val="solid"/>
                      <a:round/>
                      <a:headEnd type="none" w="med" len="med"/>
                      <a:tailEnd type="none" w="med" len="med"/>
                    </a:lnT>
                    <a:lnB w="12700" cap="flat" cmpd="sng" algn="ctr">
                      <a:solidFill>
                        <a:srgbClr val="7F9C90"/>
                      </a:solidFill>
                      <a:prstDash val="solid"/>
                      <a:round/>
                      <a:headEnd type="none" w="med" len="med"/>
                      <a:tailEnd type="none" w="med" len="med"/>
                    </a:lnB>
                  </a:tcPr>
                </a:tc>
                <a:tc>
                  <a:txBody>
                    <a:bodyPr/>
                    <a:lstStyle/>
                    <a:p>
                      <a:pPr algn="just">
                        <a:lnSpc>
                          <a:spcPts val="1275"/>
                        </a:lnSpc>
                        <a:tabLst>
                          <a:tab pos="161925" algn="l"/>
                          <a:tab pos="234315" algn="l"/>
                          <a:tab pos="306070" algn="l"/>
                          <a:tab pos="413385" algn="dec"/>
                        </a:tabLst>
                      </a:pPr>
                      <a:r>
                        <a:rPr lang="en-GB" sz="900" spc="-10">
                          <a:effectLst/>
                          <a:latin typeface="FrankfurtGothic"/>
                          <a:ea typeface="Times New Roman" panose="02020603050405020304" pitchFamily="18" charset="0"/>
                          <a:cs typeface="Times New Roman" panose="02020603050405020304" pitchFamily="18" charset="0"/>
                        </a:rPr>
                        <a:t>2811</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w="12700" cap="flat" cmpd="sng" algn="ctr">
                      <a:solidFill>
                        <a:srgbClr val="7F9C90"/>
                      </a:solidFill>
                      <a:prstDash val="solid"/>
                      <a:round/>
                      <a:headEnd type="none" w="med" len="med"/>
                      <a:tailEnd type="none" w="med" len="med"/>
                    </a:lnT>
                    <a:lnB w="12700" cap="flat" cmpd="sng" algn="ctr">
                      <a:solidFill>
                        <a:srgbClr val="7F9C90"/>
                      </a:solidFill>
                      <a:prstDash val="solid"/>
                      <a:round/>
                      <a:headEnd type="none" w="med" len="med"/>
                      <a:tailEnd type="none" w="med" len="med"/>
                    </a:lnB>
                  </a:tcPr>
                </a:tc>
                <a:tc>
                  <a:txBody>
                    <a:bodyPr/>
                    <a:lstStyle/>
                    <a:p>
                      <a:pPr algn="just">
                        <a:lnSpc>
                          <a:spcPts val="1275"/>
                        </a:lnSpc>
                        <a:tabLst>
                          <a:tab pos="161925" algn="l"/>
                          <a:tab pos="234315" algn="l"/>
                          <a:tab pos="306070" algn="l"/>
                          <a:tab pos="413385" algn="dec"/>
                        </a:tabLst>
                      </a:pPr>
                      <a:r>
                        <a:rPr lang="en-GB" sz="900" spc="-10">
                          <a:effectLst/>
                          <a:latin typeface="FrankfurtGothic"/>
                          <a:ea typeface="Times New Roman" panose="02020603050405020304" pitchFamily="18" charset="0"/>
                          <a:cs typeface="Times New Roman" panose="02020603050405020304" pitchFamily="18" charset="0"/>
                        </a:rPr>
                        <a:t>4907</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w="12700" cap="flat" cmpd="sng" algn="ctr">
                      <a:solidFill>
                        <a:srgbClr val="7F9C90"/>
                      </a:solidFill>
                      <a:prstDash val="solid"/>
                      <a:round/>
                      <a:headEnd type="none" w="med" len="med"/>
                      <a:tailEnd type="none" w="med" len="med"/>
                    </a:lnT>
                    <a:lnB w="12700" cap="flat" cmpd="sng" algn="ctr">
                      <a:solidFill>
                        <a:srgbClr val="7F9C90"/>
                      </a:solidFill>
                      <a:prstDash val="solid"/>
                      <a:round/>
                      <a:headEnd type="none" w="med" len="med"/>
                      <a:tailEnd type="none" w="med" len="med"/>
                    </a:lnB>
                  </a:tcPr>
                </a:tc>
                <a:tc>
                  <a:txBody>
                    <a:bodyPr/>
                    <a:lstStyle/>
                    <a:p>
                      <a:pPr algn="just">
                        <a:lnSpc>
                          <a:spcPts val="1275"/>
                        </a:lnSpc>
                        <a:tabLst>
                          <a:tab pos="161925" algn="l"/>
                          <a:tab pos="234315" algn="l"/>
                          <a:tab pos="306070" algn="l"/>
                          <a:tab pos="413385" algn="dec"/>
                        </a:tabLst>
                      </a:pPr>
                      <a:r>
                        <a:rPr lang="en-GB" sz="900" spc="-10" dirty="0">
                          <a:effectLst/>
                          <a:latin typeface="FrankfurtGothic"/>
                          <a:ea typeface="Times New Roman" panose="02020603050405020304" pitchFamily="18" charset="0"/>
                          <a:cs typeface="Times New Roman" panose="02020603050405020304" pitchFamily="18" charset="0"/>
                        </a:rPr>
                        <a:t>5660</a:t>
                      </a:r>
                      <a:endParaRPr lang="da-DK" sz="900" spc="-10" dirty="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w="12700" cap="flat" cmpd="sng" algn="ctr">
                      <a:solidFill>
                        <a:srgbClr val="7F9C90"/>
                      </a:solidFill>
                      <a:prstDash val="solid"/>
                      <a:round/>
                      <a:headEnd type="none" w="med" len="med"/>
                      <a:tailEnd type="none" w="med" len="med"/>
                    </a:lnT>
                    <a:lnB w="12700" cap="flat" cmpd="sng" algn="ctr">
                      <a:solidFill>
                        <a:srgbClr val="7F9C90"/>
                      </a:solidFill>
                      <a:prstDash val="solid"/>
                      <a:round/>
                      <a:headEnd type="none" w="med" len="med"/>
                      <a:tailEnd type="none" w="med" len="med"/>
                    </a:lnB>
                  </a:tcPr>
                </a:tc>
                <a:extLst>
                  <a:ext uri="{0D108BD9-81ED-4DB2-BD59-A6C34878D82A}">
                    <a16:rowId xmlns:a16="http://schemas.microsoft.com/office/drawing/2014/main" val="3152933009"/>
                  </a:ext>
                </a:extLst>
              </a:tr>
            </a:tbl>
          </a:graphicData>
        </a:graphic>
      </p:graphicFrame>
      <p:sp>
        <p:nvSpPr>
          <p:cNvPr id="7" name="Tekstfelt 6">
            <a:extLst>
              <a:ext uri="{FF2B5EF4-FFF2-40B4-BE49-F238E27FC236}">
                <a16:creationId xmlns:a16="http://schemas.microsoft.com/office/drawing/2014/main" id="{BFDA7809-1417-4F7F-9B23-1F309900D1CD}"/>
              </a:ext>
            </a:extLst>
          </p:cNvPr>
          <p:cNvSpPr txBox="1"/>
          <p:nvPr/>
        </p:nvSpPr>
        <p:spPr>
          <a:xfrm>
            <a:off x="3108891" y="4602871"/>
            <a:ext cx="6093822" cy="276999"/>
          </a:xfrm>
          <a:prstGeom prst="rect">
            <a:avLst/>
          </a:prstGeom>
          <a:noFill/>
        </p:spPr>
        <p:txBody>
          <a:bodyPr wrap="square">
            <a:spAutoFit/>
          </a:bodyPr>
          <a:lstStyle/>
          <a:p>
            <a:pPr>
              <a:spcBef>
                <a:spcPts val="400"/>
              </a:spcBef>
              <a:spcAft>
                <a:spcPts val="1450"/>
              </a:spcAft>
            </a:pPr>
            <a:r>
              <a:rPr lang="en-GB" sz="1200" spc="-10" dirty="0">
                <a:effectLst/>
                <a:latin typeface="Times New Roman" panose="02020603050405020304" pitchFamily="18" charset="0"/>
                <a:ea typeface="Times New Roman" panose="02020603050405020304" pitchFamily="18" charset="0"/>
                <a:cs typeface="Times New Roman" panose="02020603050405020304" pitchFamily="18" charset="0"/>
              </a:rPr>
              <a:t>Source: Statistical ten-year review 2015.</a:t>
            </a:r>
            <a:endParaRPr lang="da-DK" sz="1200" spc="-1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Titel 1">
            <a:extLst>
              <a:ext uri="{FF2B5EF4-FFF2-40B4-BE49-F238E27FC236}">
                <a16:creationId xmlns:a16="http://schemas.microsoft.com/office/drawing/2014/main" id="{2F4E1816-1ED2-49FD-A79F-4D800A9BC08A}"/>
              </a:ext>
            </a:extLst>
          </p:cNvPr>
          <p:cNvSpPr txBox="1">
            <a:spLocks/>
          </p:cNvSpPr>
          <p:nvPr/>
        </p:nvSpPr>
        <p:spPr>
          <a:xfrm>
            <a:off x="414455" y="246043"/>
            <a:ext cx="1808216" cy="89138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sz="2000" b="1" dirty="0" err="1">
                <a:latin typeface="Times New Roman" panose="02020603050405020304" pitchFamily="18" charset="0"/>
                <a:cs typeface="Times New Roman" panose="02020603050405020304" pitchFamily="18" charset="0"/>
              </a:rPr>
              <a:t>Table</a:t>
            </a:r>
            <a:r>
              <a:rPr lang="da-DK" sz="2000" b="1" dirty="0">
                <a:latin typeface="Times New Roman" panose="02020603050405020304" pitchFamily="18" charset="0"/>
                <a:cs typeface="Times New Roman" panose="02020603050405020304" pitchFamily="18" charset="0"/>
              </a:rPr>
              <a:t> 11.2</a:t>
            </a:r>
          </a:p>
        </p:txBody>
      </p:sp>
    </p:spTree>
    <p:extLst>
      <p:ext uri="{BB962C8B-B14F-4D97-AF65-F5344CB8AC3E}">
        <p14:creationId xmlns:p14="http://schemas.microsoft.com/office/powerpoint/2010/main" val="375932203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 2">
            <a:extLst>
              <a:ext uri="{FF2B5EF4-FFF2-40B4-BE49-F238E27FC236}">
                <a16:creationId xmlns:a16="http://schemas.microsoft.com/office/drawing/2014/main" id="{CAE3FACC-85D1-40E7-BA14-0832738A6F6D}"/>
              </a:ext>
            </a:extLst>
          </p:cNvPr>
          <p:cNvGraphicFramePr>
            <a:graphicFrameLocks noGrp="1"/>
          </p:cNvGraphicFramePr>
          <p:nvPr>
            <p:extLst>
              <p:ext uri="{D42A27DB-BD31-4B8C-83A1-F6EECF244321}">
                <p14:modId xmlns:p14="http://schemas.microsoft.com/office/powerpoint/2010/main" val="3903267108"/>
              </p:ext>
            </p:extLst>
          </p:nvPr>
        </p:nvGraphicFramePr>
        <p:xfrm>
          <a:off x="3526902" y="2542450"/>
          <a:ext cx="5138195" cy="1773099"/>
        </p:xfrm>
        <a:graphic>
          <a:graphicData uri="http://schemas.openxmlformats.org/drawingml/2006/table">
            <a:tbl>
              <a:tblPr firstRow="1" firstCol="1" bandRow="1"/>
              <a:tblGrid>
                <a:gridCol w="1186434">
                  <a:extLst>
                    <a:ext uri="{9D8B030D-6E8A-4147-A177-3AD203B41FA5}">
                      <a16:colId xmlns:a16="http://schemas.microsoft.com/office/drawing/2014/main" val="2564293723"/>
                    </a:ext>
                  </a:extLst>
                </a:gridCol>
                <a:gridCol w="658046">
                  <a:extLst>
                    <a:ext uri="{9D8B030D-6E8A-4147-A177-3AD203B41FA5}">
                      <a16:colId xmlns:a16="http://schemas.microsoft.com/office/drawing/2014/main" val="401891619"/>
                    </a:ext>
                  </a:extLst>
                </a:gridCol>
                <a:gridCol w="658743">
                  <a:extLst>
                    <a:ext uri="{9D8B030D-6E8A-4147-A177-3AD203B41FA5}">
                      <a16:colId xmlns:a16="http://schemas.microsoft.com/office/drawing/2014/main" val="2645306637"/>
                    </a:ext>
                  </a:extLst>
                </a:gridCol>
                <a:gridCol w="658743">
                  <a:extLst>
                    <a:ext uri="{9D8B030D-6E8A-4147-A177-3AD203B41FA5}">
                      <a16:colId xmlns:a16="http://schemas.microsoft.com/office/drawing/2014/main" val="1428095308"/>
                    </a:ext>
                  </a:extLst>
                </a:gridCol>
                <a:gridCol w="658743">
                  <a:extLst>
                    <a:ext uri="{9D8B030D-6E8A-4147-A177-3AD203B41FA5}">
                      <a16:colId xmlns:a16="http://schemas.microsoft.com/office/drawing/2014/main" val="671766635"/>
                    </a:ext>
                  </a:extLst>
                </a:gridCol>
                <a:gridCol w="658743">
                  <a:extLst>
                    <a:ext uri="{9D8B030D-6E8A-4147-A177-3AD203B41FA5}">
                      <a16:colId xmlns:a16="http://schemas.microsoft.com/office/drawing/2014/main" val="800044662"/>
                    </a:ext>
                  </a:extLst>
                </a:gridCol>
                <a:gridCol w="658743">
                  <a:extLst>
                    <a:ext uri="{9D8B030D-6E8A-4147-A177-3AD203B41FA5}">
                      <a16:colId xmlns:a16="http://schemas.microsoft.com/office/drawing/2014/main" val="2331062081"/>
                    </a:ext>
                  </a:extLst>
                </a:gridCol>
              </a:tblGrid>
              <a:tr h="197011">
                <a:tc>
                  <a:txBody>
                    <a:bodyPr/>
                    <a:lstStyle/>
                    <a:p>
                      <a:pPr algn="just">
                        <a:lnSpc>
                          <a:spcPts val="1275"/>
                        </a:lnSpc>
                        <a:tabLst>
                          <a:tab pos="161925" algn="l"/>
                          <a:tab pos="234315" algn="l"/>
                          <a:tab pos="306070" algn="l"/>
                          <a:tab pos="234315" algn="l"/>
                          <a:tab pos="306070" algn="l"/>
                        </a:tabLst>
                      </a:pPr>
                      <a:r>
                        <a:rPr lang="en-GB" sz="900" spc="-10">
                          <a:effectLst/>
                          <a:latin typeface="FrankfurtGothic"/>
                          <a:ea typeface="Times New Roman" panose="02020603050405020304" pitchFamily="18" charset="0"/>
                          <a:cs typeface="Times New Roman" panose="02020603050405020304" pitchFamily="18" charset="0"/>
                        </a:rPr>
                        <a:t> </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w="12700" cap="flat" cmpd="sng" algn="ctr">
                      <a:solidFill>
                        <a:srgbClr val="7F9C90"/>
                      </a:solidFill>
                      <a:prstDash val="solid"/>
                      <a:round/>
                      <a:headEnd type="none" w="med" len="med"/>
                      <a:tailEnd type="none" w="med" len="med"/>
                    </a:lnT>
                    <a:lnB>
                      <a:noFill/>
                    </a:lnB>
                  </a:tcPr>
                </a:tc>
                <a:tc gridSpan="2">
                  <a:txBody>
                    <a:bodyPr/>
                    <a:lstStyle/>
                    <a:p>
                      <a:pPr algn="ctr">
                        <a:lnSpc>
                          <a:spcPts val="1275"/>
                        </a:lnSpc>
                        <a:tabLst>
                          <a:tab pos="161925" algn="l"/>
                          <a:tab pos="234315" algn="l"/>
                          <a:tab pos="306070" algn="l"/>
                          <a:tab pos="234315" algn="l"/>
                          <a:tab pos="306070" algn="l"/>
                        </a:tabLst>
                      </a:pPr>
                      <a:r>
                        <a:rPr lang="en-GB" sz="900" spc="-10">
                          <a:effectLst/>
                          <a:latin typeface="FrankfurtGothic"/>
                          <a:ea typeface="Times New Roman" panose="02020603050405020304" pitchFamily="18" charset="0"/>
                          <a:cs typeface="Times New Roman" panose="02020603050405020304" pitchFamily="18" charset="0"/>
                        </a:rPr>
                        <a:t>Female</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w="12700" cap="flat" cmpd="sng" algn="ctr">
                      <a:solidFill>
                        <a:srgbClr val="7F9C90"/>
                      </a:solidFill>
                      <a:prstDash val="solid"/>
                      <a:round/>
                      <a:headEnd type="none" w="med" len="med"/>
                      <a:tailEnd type="none" w="med" len="med"/>
                    </a:lnT>
                    <a:lnB>
                      <a:noFill/>
                    </a:lnB>
                  </a:tcPr>
                </a:tc>
                <a:tc hMerge="1">
                  <a:txBody>
                    <a:bodyPr/>
                    <a:lstStyle/>
                    <a:p>
                      <a:endParaRPr lang="da-DK"/>
                    </a:p>
                  </a:txBody>
                  <a:tcPr/>
                </a:tc>
                <a:tc gridSpan="2">
                  <a:txBody>
                    <a:bodyPr/>
                    <a:lstStyle/>
                    <a:p>
                      <a:pPr algn="ctr">
                        <a:lnSpc>
                          <a:spcPts val="1275"/>
                        </a:lnSpc>
                        <a:tabLst>
                          <a:tab pos="161925" algn="l"/>
                          <a:tab pos="234315" algn="l"/>
                          <a:tab pos="306070" algn="l"/>
                          <a:tab pos="234315" algn="l"/>
                          <a:tab pos="306070" algn="l"/>
                        </a:tabLst>
                      </a:pPr>
                      <a:r>
                        <a:rPr lang="en-GB" sz="900" spc="-10">
                          <a:effectLst/>
                          <a:latin typeface="FrankfurtGothic"/>
                          <a:ea typeface="Times New Roman" panose="02020603050405020304" pitchFamily="18" charset="0"/>
                          <a:cs typeface="Times New Roman" panose="02020603050405020304" pitchFamily="18" charset="0"/>
                        </a:rPr>
                        <a:t>Male</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w="12700" cap="flat" cmpd="sng" algn="ctr">
                      <a:solidFill>
                        <a:srgbClr val="7F9C90"/>
                      </a:solidFill>
                      <a:prstDash val="solid"/>
                      <a:round/>
                      <a:headEnd type="none" w="med" len="med"/>
                      <a:tailEnd type="none" w="med" len="med"/>
                    </a:lnT>
                    <a:lnB>
                      <a:noFill/>
                    </a:lnB>
                  </a:tcPr>
                </a:tc>
                <a:tc hMerge="1">
                  <a:txBody>
                    <a:bodyPr/>
                    <a:lstStyle/>
                    <a:p>
                      <a:endParaRPr lang="da-DK"/>
                    </a:p>
                  </a:txBody>
                  <a:tcPr/>
                </a:tc>
                <a:tc gridSpan="2">
                  <a:txBody>
                    <a:bodyPr/>
                    <a:lstStyle/>
                    <a:p>
                      <a:pPr algn="ctr">
                        <a:lnSpc>
                          <a:spcPts val="1275"/>
                        </a:lnSpc>
                        <a:tabLst>
                          <a:tab pos="161925" algn="l"/>
                          <a:tab pos="234315" algn="l"/>
                          <a:tab pos="306070" algn="l"/>
                          <a:tab pos="234315" algn="l"/>
                          <a:tab pos="306070" algn="l"/>
                        </a:tabLst>
                      </a:pPr>
                      <a:r>
                        <a:rPr lang="en-GB" sz="900" spc="-10">
                          <a:effectLst/>
                          <a:latin typeface="FrankfurtGothic"/>
                          <a:ea typeface="Times New Roman" panose="02020603050405020304" pitchFamily="18" charset="0"/>
                          <a:cs typeface="Times New Roman" panose="02020603050405020304" pitchFamily="18" charset="0"/>
                        </a:rPr>
                        <a:t>Total</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w="12700" cap="flat" cmpd="sng" algn="ctr">
                      <a:solidFill>
                        <a:srgbClr val="7F9C90"/>
                      </a:solidFill>
                      <a:prstDash val="solid"/>
                      <a:round/>
                      <a:headEnd type="none" w="med" len="med"/>
                      <a:tailEnd type="none" w="med" len="med"/>
                    </a:lnT>
                    <a:lnB>
                      <a:noFill/>
                    </a:lnB>
                  </a:tcPr>
                </a:tc>
                <a:tc hMerge="1">
                  <a:txBody>
                    <a:bodyPr/>
                    <a:lstStyle/>
                    <a:p>
                      <a:endParaRPr lang="da-DK"/>
                    </a:p>
                  </a:txBody>
                  <a:tcPr/>
                </a:tc>
                <a:extLst>
                  <a:ext uri="{0D108BD9-81ED-4DB2-BD59-A6C34878D82A}">
                    <a16:rowId xmlns:a16="http://schemas.microsoft.com/office/drawing/2014/main" val="1336995123"/>
                  </a:ext>
                </a:extLst>
              </a:tr>
              <a:tr h="197011">
                <a:tc>
                  <a:txBody>
                    <a:bodyPr/>
                    <a:lstStyle/>
                    <a:p>
                      <a:pPr algn="just">
                        <a:lnSpc>
                          <a:spcPts val="1275"/>
                        </a:lnSpc>
                        <a:tabLst>
                          <a:tab pos="161925" algn="l"/>
                          <a:tab pos="234315" algn="l"/>
                          <a:tab pos="306070" algn="l"/>
                          <a:tab pos="234315" algn="l"/>
                          <a:tab pos="306070" algn="l"/>
                        </a:tabLst>
                      </a:pPr>
                      <a:r>
                        <a:rPr lang="en-GB" sz="900" spc="-10">
                          <a:effectLst/>
                          <a:latin typeface="FrankfurtGothic"/>
                          <a:ea typeface="Times New Roman" panose="02020603050405020304" pitchFamily="18" charset="0"/>
                          <a:cs typeface="Times New Roman" panose="02020603050405020304" pitchFamily="18" charset="0"/>
                        </a:rPr>
                        <a:t> </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a:noFill/>
                    </a:lnT>
                    <a:lnB>
                      <a:noFill/>
                    </a:lnB>
                  </a:tcPr>
                </a:tc>
                <a:tc>
                  <a:txBody>
                    <a:bodyPr/>
                    <a:lstStyle/>
                    <a:p>
                      <a:pPr algn="ctr">
                        <a:lnSpc>
                          <a:spcPts val="1275"/>
                        </a:lnSpc>
                        <a:tabLst>
                          <a:tab pos="161925" algn="l"/>
                          <a:tab pos="234315" algn="l"/>
                          <a:tab pos="306070" algn="l"/>
                          <a:tab pos="234315" algn="l"/>
                          <a:tab pos="306070" algn="l"/>
                        </a:tabLst>
                      </a:pPr>
                      <a:r>
                        <a:rPr lang="en-GB" sz="900" spc="-10">
                          <a:effectLst/>
                          <a:latin typeface="FrankfurtGothic"/>
                          <a:ea typeface="Times New Roman" panose="02020603050405020304" pitchFamily="18" charset="0"/>
                          <a:cs typeface="Times New Roman" panose="02020603050405020304" pitchFamily="18" charset="0"/>
                        </a:rPr>
                        <a:t>1970</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a:noFill/>
                    </a:lnT>
                    <a:lnB>
                      <a:noFill/>
                    </a:lnB>
                  </a:tcPr>
                </a:tc>
                <a:tc>
                  <a:txBody>
                    <a:bodyPr/>
                    <a:lstStyle/>
                    <a:p>
                      <a:pPr algn="ctr">
                        <a:lnSpc>
                          <a:spcPts val="1275"/>
                        </a:lnSpc>
                        <a:tabLst>
                          <a:tab pos="161925" algn="l"/>
                          <a:tab pos="234315" algn="l"/>
                          <a:tab pos="306070" algn="l"/>
                          <a:tab pos="234315" algn="l"/>
                          <a:tab pos="306070" algn="l"/>
                        </a:tabLst>
                      </a:pPr>
                      <a:r>
                        <a:rPr lang="en-GB" sz="900" spc="-10">
                          <a:effectLst/>
                          <a:latin typeface="FrankfurtGothic"/>
                          <a:ea typeface="Times New Roman" panose="02020603050405020304" pitchFamily="18" charset="0"/>
                          <a:cs typeface="Times New Roman" panose="02020603050405020304" pitchFamily="18" charset="0"/>
                        </a:rPr>
                        <a:t>2015</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a:noFill/>
                    </a:lnT>
                    <a:lnB>
                      <a:noFill/>
                    </a:lnB>
                  </a:tcPr>
                </a:tc>
                <a:tc>
                  <a:txBody>
                    <a:bodyPr/>
                    <a:lstStyle/>
                    <a:p>
                      <a:pPr algn="ctr">
                        <a:lnSpc>
                          <a:spcPts val="1275"/>
                        </a:lnSpc>
                        <a:tabLst>
                          <a:tab pos="161925" algn="l"/>
                          <a:tab pos="234315" algn="l"/>
                          <a:tab pos="306070" algn="l"/>
                          <a:tab pos="234315" algn="l"/>
                          <a:tab pos="306070" algn="l"/>
                        </a:tabLst>
                      </a:pPr>
                      <a:r>
                        <a:rPr lang="en-GB" sz="900" spc="-10">
                          <a:effectLst/>
                          <a:latin typeface="FrankfurtGothic"/>
                          <a:ea typeface="Times New Roman" panose="02020603050405020304" pitchFamily="18" charset="0"/>
                          <a:cs typeface="Times New Roman" panose="02020603050405020304" pitchFamily="18" charset="0"/>
                        </a:rPr>
                        <a:t>1970</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a:noFill/>
                    </a:lnT>
                    <a:lnB>
                      <a:noFill/>
                    </a:lnB>
                  </a:tcPr>
                </a:tc>
                <a:tc>
                  <a:txBody>
                    <a:bodyPr/>
                    <a:lstStyle/>
                    <a:p>
                      <a:pPr algn="ctr">
                        <a:lnSpc>
                          <a:spcPts val="1275"/>
                        </a:lnSpc>
                        <a:tabLst>
                          <a:tab pos="161925" algn="l"/>
                          <a:tab pos="234315" algn="l"/>
                          <a:tab pos="306070" algn="l"/>
                          <a:tab pos="234315" algn="l"/>
                          <a:tab pos="306070" algn="l"/>
                        </a:tabLst>
                      </a:pPr>
                      <a:r>
                        <a:rPr lang="en-GB" sz="900" spc="-10">
                          <a:effectLst/>
                          <a:latin typeface="FrankfurtGothic"/>
                          <a:ea typeface="Times New Roman" panose="02020603050405020304" pitchFamily="18" charset="0"/>
                          <a:cs typeface="Times New Roman" panose="02020603050405020304" pitchFamily="18" charset="0"/>
                        </a:rPr>
                        <a:t>2015</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a:noFill/>
                    </a:lnT>
                    <a:lnB>
                      <a:noFill/>
                    </a:lnB>
                  </a:tcPr>
                </a:tc>
                <a:tc>
                  <a:txBody>
                    <a:bodyPr/>
                    <a:lstStyle/>
                    <a:p>
                      <a:pPr algn="ctr">
                        <a:lnSpc>
                          <a:spcPts val="1275"/>
                        </a:lnSpc>
                        <a:tabLst>
                          <a:tab pos="161925" algn="l"/>
                          <a:tab pos="234315" algn="l"/>
                          <a:tab pos="306070" algn="l"/>
                          <a:tab pos="234315" algn="l"/>
                          <a:tab pos="306070" algn="l"/>
                        </a:tabLst>
                      </a:pPr>
                      <a:r>
                        <a:rPr lang="en-GB" sz="900" spc="-10">
                          <a:effectLst/>
                          <a:latin typeface="FrankfurtGothic"/>
                          <a:ea typeface="Times New Roman" panose="02020603050405020304" pitchFamily="18" charset="0"/>
                          <a:cs typeface="Times New Roman" panose="02020603050405020304" pitchFamily="18" charset="0"/>
                        </a:rPr>
                        <a:t>1970</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a:noFill/>
                    </a:lnT>
                    <a:lnB>
                      <a:noFill/>
                    </a:lnB>
                  </a:tcPr>
                </a:tc>
                <a:tc>
                  <a:txBody>
                    <a:bodyPr/>
                    <a:lstStyle/>
                    <a:p>
                      <a:pPr algn="ctr">
                        <a:lnSpc>
                          <a:spcPts val="1275"/>
                        </a:lnSpc>
                        <a:tabLst>
                          <a:tab pos="161925" algn="l"/>
                          <a:tab pos="234315" algn="l"/>
                          <a:tab pos="306070" algn="l"/>
                          <a:tab pos="234315" algn="l"/>
                          <a:tab pos="306070" algn="l"/>
                        </a:tabLst>
                      </a:pPr>
                      <a:r>
                        <a:rPr lang="en-GB" sz="900" spc="-10">
                          <a:effectLst/>
                          <a:latin typeface="FrankfurtGothic"/>
                          <a:ea typeface="Times New Roman" panose="02020603050405020304" pitchFamily="18" charset="0"/>
                          <a:cs typeface="Times New Roman" panose="02020603050405020304" pitchFamily="18" charset="0"/>
                        </a:rPr>
                        <a:t>2015</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a:noFill/>
                    </a:lnT>
                    <a:lnB>
                      <a:noFill/>
                    </a:lnB>
                  </a:tcPr>
                </a:tc>
                <a:extLst>
                  <a:ext uri="{0D108BD9-81ED-4DB2-BD59-A6C34878D82A}">
                    <a16:rowId xmlns:a16="http://schemas.microsoft.com/office/drawing/2014/main" val="2665946984"/>
                  </a:ext>
                </a:extLst>
              </a:tr>
              <a:tr h="197011">
                <a:tc>
                  <a:txBody>
                    <a:bodyPr/>
                    <a:lstStyle/>
                    <a:p>
                      <a:pPr algn="just">
                        <a:lnSpc>
                          <a:spcPts val="1275"/>
                        </a:lnSpc>
                        <a:tabLst>
                          <a:tab pos="161925" algn="l"/>
                          <a:tab pos="234315" algn="l"/>
                          <a:tab pos="306070" algn="l"/>
                          <a:tab pos="234315" algn="l"/>
                          <a:tab pos="306070" algn="l"/>
                        </a:tabLst>
                      </a:pPr>
                      <a:r>
                        <a:rPr lang="en-GB" sz="900" spc="-10">
                          <a:effectLst/>
                          <a:latin typeface="FrankfurtGothic"/>
                          <a:ea typeface="Times New Roman" panose="02020603050405020304" pitchFamily="18" charset="0"/>
                          <a:cs typeface="Times New Roman" panose="02020603050405020304" pitchFamily="18" charset="0"/>
                        </a:rPr>
                        <a:t> </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a:noFill/>
                    </a:lnT>
                    <a:lnB w="12700" cap="flat" cmpd="sng" algn="ctr">
                      <a:solidFill>
                        <a:srgbClr val="7F9C90"/>
                      </a:solidFill>
                      <a:prstDash val="solid"/>
                      <a:round/>
                      <a:headEnd type="none" w="med" len="med"/>
                      <a:tailEnd type="none" w="med" len="med"/>
                    </a:lnB>
                  </a:tcPr>
                </a:tc>
                <a:tc gridSpan="6">
                  <a:txBody>
                    <a:bodyPr/>
                    <a:lstStyle/>
                    <a:p>
                      <a:pPr algn="ctr">
                        <a:lnSpc>
                          <a:spcPts val="1275"/>
                        </a:lnSpc>
                        <a:tabLst>
                          <a:tab pos="161925" algn="l"/>
                          <a:tab pos="234315" algn="l"/>
                          <a:tab pos="306070" algn="l"/>
                          <a:tab pos="234315" algn="l"/>
                          <a:tab pos="306070" algn="l"/>
                        </a:tabLst>
                      </a:pPr>
                      <a:r>
                        <a:rPr lang="en-GB" sz="900" spc="-10">
                          <a:effectLst/>
                          <a:latin typeface="FrankfurtGothic"/>
                          <a:ea typeface="Times New Roman" panose="02020603050405020304" pitchFamily="18" charset="0"/>
                          <a:cs typeface="Times New Roman" panose="02020603050405020304" pitchFamily="18" charset="0"/>
                        </a:rPr>
                        <a:t>-------------------------------------------- % -----------------------------------------</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a:noFill/>
                    </a:lnT>
                    <a:lnB w="12700" cap="flat" cmpd="sng" algn="ctr">
                      <a:solidFill>
                        <a:srgbClr val="7F9C90"/>
                      </a:solidFill>
                      <a:prstDash val="solid"/>
                      <a:round/>
                      <a:headEnd type="none" w="med" len="med"/>
                      <a:tailEnd type="none" w="med" len="med"/>
                    </a:lnB>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extLst>
                  <a:ext uri="{0D108BD9-81ED-4DB2-BD59-A6C34878D82A}">
                    <a16:rowId xmlns:a16="http://schemas.microsoft.com/office/drawing/2014/main" val="3370869881"/>
                  </a:ext>
                </a:extLst>
              </a:tr>
              <a:tr h="197011">
                <a:tc>
                  <a:txBody>
                    <a:bodyPr/>
                    <a:lstStyle/>
                    <a:p>
                      <a:pPr algn="just">
                        <a:lnSpc>
                          <a:spcPts val="1275"/>
                        </a:lnSpc>
                        <a:tabLst>
                          <a:tab pos="161925" algn="l"/>
                          <a:tab pos="234315" algn="l"/>
                          <a:tab pos="306070" algn="l"/>
                          <a:tab pos="234315" algn="l"/>
                          <a:tab pos="306070" algn="l"/>
                        </a:tabLst>
                      </a:pPr>
                      <a:r>
                        <a:rPr lang="en-GB" sz="900" spc="-10">
                          <a:effectLst/>
                          <a:latin typeface="FrankfurtGothic"/>
                          <a:ea typeface="Times New Roman" panose="02020603050405020304" pitchFamily="18" charset="0"/>
                          <a:cs typeface="Times New Roman" panose="02020603050405020304" pitchFamily="18" charset="0"/>
                        </a:rPr>
                        <a:t>0-19 years</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w="12700" cap="flat" cmpd="sng" algn="ctr">
                      <a:solidFill>
                        <a:srgbClr val="7F9C90"/>
                      </a:solidFill>
                      <a:prstDash val="solid"/>
                      <a:round/>
                      <a:headEnd type="none" w="med" len="med"/>
                      <a:tailEnd type="none" w="med" len="med"/>
                    </a:lnT>
                    <a:lnB>
                      <a:noFill/>
                    </a:lnB>
                  </a:tcPr>
                </a:tc>
                <a:tc>
                  <a:txBody>
                    <a:bodyPr/>
                    <a:lstStyle/>
                    <a:p>
                      <a:pPr algn="just">
                        <a:lnSpc>
                          <a:spcPts val="1275"/>
                        </a:lnSpc>
                        <a:tabLst>
                          <a:tab pos="161925" algn="l"/>
                          <a:tab pos="234315" algn="l"/>
                          <a:tab pos="306070" algn="l"/>
                          <a:tab pos="404495" algn="dec"/>
                        </a:tabLst>
                      </a:pPr>
                      <a:r>
                        <a:rPr lang="en-GB" sz="900" spc="-10">
                          <a:effectLst/>
                          <a:latin typeface="FrankfurtGothic"/>
                          <a:ea typeface="Times New Roman" panose="02020603050405020304" pitchFamily="18" charset="0"/>
                          <a:cs typeface="Times New Roman" panose="02020603050405020304" pitchFamily="18" charset="0"/>
                        </a:rPr>
                        <a:t>30</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w="12700" cap="flat" cmpd="sng" algn="ctr">
                      <a:solidFill>
                        <a:srgbClr val="7F9C90"/>
                      </a:solidFill>
                      <a:prstDash val="solid"/>
                      <a:round/>
                      <a:headEnd type="none" w="med" len="med"/>
                      <a:tailEnd type="none" w="med" len="med"/>
                    </a:lnT>
                    <a:lnB>
                      <a:noFill/>
                    </a:lnB>
                  </a:tcPr>
                </a:tc>
                <a:tc>
                  <a:txBody>
                    <a:bodyPr/>
                    <a:lstStyle/>
                    <a:p>
                      <a:pPr algn="just">
                        <a:lnSpc>
                          <a:spcPts val="1275"/>
                        </a:lnSpc>
                        <a:tabLst>
                          <a:tab pos="161925" algn="l"/>
                          <a:tab pos="234315" algn="l"/>
                          <a:tab pos="306070" algn="l"/>
                          <a:tab pos="404495" algn="dec"/>
                        </a:tabLst>
                      </a:pPr>
                      <a:r>
                        <a:rPr lang="en-GB" sz="900" spc="-10">
                          <a:effectLst/>
                          <a:latin typeface="FrankfurtGothic"/>
                          <a:ea typeface="Times New Roman" panose="02020603050405020304" pitchFamily="18" charset="0"/>
                          <a:cs typeface="Times New Roman" panose="02020603050405020304" pitchFamily="18" charset="0"/>
                        </a:rPr>
                        <a:t>23</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w="12700" cap="flat" cmpd="sng" algn="ctr">
                      <a:solidFill>
                        <a:srgbClr val="7F9C90"/>
                      </a:solidFill>
                      <a:prstDash val="solid"/>
                      <a:round/>
                      <a:headEnd type="none" w="med" len="med"/>
                      <a:tailEnd type="none" w="med" len="med"/>
                    </a:lnT>
                    <a:lnB>
                      <a:noFill/>
                    </a:lnB>
                  </a:tcPr>
                </a:tc>
                <a:tc>
                  <a:txBody>
                    <a:bodyPr/>
                    <a:lstStyle/>
                    <a:p>
                      <a:pPr algn="just">
                        <a:lnSpc>
                          <a:spcPts val="1275"/>
                        </a:lnSpc>
                        <a:tabLst>
                          <a:tab pos="161925" algn="l"/>
                          <a:tab pos="234315" algn="l"/>
                          <a:tab pos="306070" algn="l"/>
                          <a:tab pos="404495" algn="dec"/>
                        </a:tabLst>
                      </a:pPr>
                      <a:r>
                        <a:rPr lang="en-GB" sz="900" spc="-10">
                          <a:effectLst/>
                          <a:latin typeface="FrankfurtGothic"/>
                          <a:ea typeface="Times New Roman" panose="02020603050405020304" pitchFamily="18" charset="0"/>
                          <a:cs typeface="Times New Roman" panose="02020603050405020304" pitchFamily="18" charset="0"/>
                        </a:rPr>
                        <a:t>32</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w="12700" cap="flat" cmpd="sng" algn="ctr">
                      <a:solidFill>
                        <a:srgbClr val="7F9C90"/>
                      </a:solidFill>
                      <a:prstDash val="solid"/>
                      <a:round/>
                      <a:headEnd type="none" w="med" len="med"/>
                      <a:tailEnd type="none" w="med" len="med"/>
                    </a:lnT>
                    <a:lnB>
                      <a:noFill/>
                    </a:lnB>
                  </a:tcPr>
                </a:tc>
                <a:tc>
                  <a:txBody>
                    <a:bodyPr/>
                    <a:lstStyle/>
                    <a:p>
                      <a:pPr algn="just">
                        <a:lnSpc>
                          <a:spcPts val="1275"/>
                        </a:lnSpc>
                        <a:tabLst>
                          <a:tab pos="161925" algn="l"/>
                          <a:tab pos="234315" algn="l"/>
                          <a:tab pos="306070" algn="l"/>
                          <a:tab pos="404495" algn="dec"/>
                        </a:tabLst>
                      </a:pPr>
                      <a:r>
                        <a:rPr lang="en-GB" sz="900" spc="-10">
                          <a:effectLst/>
                          <a:latin typeface="FrankfurtGothic"/>
                          <a:ea typeface="Times New Roman" panose="02020603050405020304" pitchFamily="18" charset="0"/>
                          <a:cs typeface="Times New Roman" panose="02020603050405020304" pitchFamily="18" charset="0"/>
                        </a:rPr>
                        <a:t>24</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w="12700" cap="flat" cmpd="sng" algn="ctr">
                      <a:solidFill>
                        <a:srgbClr val="7F9C90"/>
                      </a:solidFill>
                      <a:prstDash val="solid"/>
                      <a:round/>
                      <a:headEnd type="none" w="med" len="med"/>
                      <a:tailEnd type="none" w="med" len="med"/>
                    </a:lnT>
                    <a:lnB>
                      <a:noFill/>
                    </a:lnB>
                  </a:tcPr>
                </a:tc>
                <a:tc>
                  <a:txBody>
                    <a:bodyPr/>
                    <a:lstStyle/>
                    <a:p>
                      <a:pPr algn="just">
                        <a:lnSpc>
                          <a:spcPts val="1275"/>
                        </a:lnSpc>
                        <a:tabLst>
                          <a:tab pos="161925" algn="l"/>
                          <a:tab pos="234315" algn="l"/>
                          <a:tab pos="306070" algn="l"/>
                          <a:tab pos="404495" algn="dec"/>
                        </a:tabLst>
                      </a:pPr>
                      <a:r>
                        <a:rPr lang="en-GB" sz="900" spc="-10">
                          <a:effectLst/>
                          <a:latin typeface="FrankfurtGothic"/>
                          <a:ea typeface="Times New Roman" panose="02020603050405020304" pitchFamily="18" charset="0"/>
                          <a:cs typeface="Times New Roman" panose="02020603050405020304" pitchFamily="18" charset="0"/>
                        </a:rPr>
                        <a:t>31</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w="12700" cap="flat" cmpd="sng" algn="ctr">
                      <a:solidFill>
                        <a:srgbClr val="7F9C90"/>
                      </a:solidFill>
                      <a:prstDash val="solid"/>
                      <a:round/>
                      <a:headEnd type="none" w="med" len="med"/>
                      <a:tailEnd type="none" w="med" len="med"/>
                    </a:lnT>
                    <a:lnB>
                      <a:noFill/>
                    </a:lnB>
                  </a:tcPr>
                </a:tc>
                <a:tc>
                  <a:txBody>
                    <a:bodyPr/>
                    <a:lstStyle/>
                    <a:p>
                      <a:pPr algn="just">
                        <a:lnSpc>
                          <a:spcPts val="1275"/>
                        </a:lnSpc>
                        <a:tabLst>
                          <a:tab pos="161925" algn="l"/>
                          <a:tab pos="234315" algn="l"/>
                          <a:tab pos="306070" algn="l"/>
                          <a:tab pos="404495" algn="dec"/>
                        </a:tabLst>
                      </a:pPr>
                      <a:r>
                        <a:rPr lang="en-GB" sz="900" spc="-10">
                          <a:effectLst/>
                          <a:latin typeface="FrankfurtGothic"/>
                          <a:ea typeface="Times New Roman" panose="02020603050405020304" pitchFamily="18" charset="0"/>
                          <a:cs typeface="Times New Roman" panose="02020603050405020304" pitchFamily="18" charset="0"/>
                        </a:rPr>
                        <a:t>23</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w="12700" cap="flat" cmpd="sng" algn="ctr">
                      <a:solidFill>
                        <a:srgbClr val="7F9C90"/>
                      </a:solidFill>
                      <a:prstDash val="solid"/>
                      <a:round/>
                      <a:headEnd type="none" w="med" len="med"/>
                      <a:tailEnd type="none" w="med" len="med"/>
                    </a:lnT>
                    <a:lnB>
                      <a:noFill/>
                    </a:lnB>
                  </a:tcPr>
                </a:tc>
                <a:extLst>
                  <a:ext uri="{0D108BD9-81ED-4DB2-BD59-A6C34878D82A}">
                    <a16:rowId xmlns:a16="http://schemas.microsoft.com/office/drawing/2014/main" val="2835127605"/>
                  </a:ext>
                </a:extLst>
              </a:tr>
              <a:tr h="197011">
                <a:tc>
                  <a:txBody>
                    <a:bodyPr/>
                    <a:lstStyle/>
                    <a:p>
                      <a:pPr algn="just">
                        <a:lnSpc>
                          <a:spcPts val="1275"/>
                        </a:lnSpc>
                        <a:tabLst>
                          <a:tab pos="161925" algn="l"/>
                          <a:tab pos="234315" algn="l"/>
                          <a:tab pos="306070" algn="l"/>
                          <a:tab pos="234315" algn="l"/>
                          <a:tab pos="306070" algn="l"/>
                        </a:tabLst>
                      </a:pPr>
                      <a:r>
                        <a:rPr lang="en-GB" sz="900" spc="-10">
                          <a:effectLst/>
                          <a:latin typeface="FrankfurtGothic"/>
                          <a:ea typeface="Times New Roman" panose="02020603050405020304" pitchFamily="18" charset="0"/>
                          <a:cs typeface="Times New Roman" panose="02020603050405020304" pitchFamily="18" charset="0"/>
                        </a:rPr>
                        <a:t>20-39 years</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a:noFill/>
                    </a:lnT>
                    <a:lnB>
                      <a:noFill/>
                    </a:lnB>
                  </a:tcPr>
                </a:tc>
                <a:tc>
                  <a:txBody>
                    <a:bodyPr/>
                    <a:lstStyle/>
                    <a:p>
                      <a:pPr algn="just">
                        <a:lnSpc>
                          <a:spcPts val="1275"/>
                        </a:lnSpc>
                        <a:tabLst>
                          <a:tab pos="161925" algn="l"/>
                          <a:tab pos="234315" algn="l"/>
                          <a:tab pos="306070" algn="l"/>
                          <a:tab pos="404495" algn="dec"/>
                        </a:tabLst>
                      </a:pPr>
                      <a:r>
                        <a:rPr lang="en-GB" sz="900" spc="-10">
                          <a:effectLst/>
                          <a:latin typeface="FrankfurtGothic"/>
                          <a:ea typeface="Times New Roman" panose="02020603050405020304" pitchFamily="18" charset="0"/>
                          <a:cs typeface="Times New Roman" panose="02020603050405020304" pitchFamily="18" charset="0"/>
                        </a:rPr>
                        <a:t>27</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a:noFill/>
                    </a:lnT>
                    <a:lnB>
                      <a:noFill/>
                    </a:lnB>
                  </a:tcPr>
                </a:tc>
                <a:tc>
                  <a:txBody>
                    <a:bodyPr/>
                    <a:lstStyle/>
                    <a:p>
                      <a:pPr algn="just">
                        <a:lnSpc>
                          <a:spcPts val="1275"/>
                        </a:lnSpc>
                        <a:tabLst>
                          <a:tab pos="161925" algn="l"/>
                          <a:tab pos="234315" algn="l"/>
                          <a:tab pos="306070" algn="l"/>
                          <a:tab pos="404495" algn="dec"/>
                        </a:tabLst>
                      </a:pPr>
                      <a:r>
                        <a:rPr lang="en-GB" sz="900" spc="-10">
                          <a:effectLst/>
                          <a:latin typeface="FrankfurtGothic"/>
                          <a:ea typeface="Times New Roman" panose="02020603050405020304" pitchFamily="18" charset="0"/>
                          <a:cs typeface="Times New Roman" panose="02020603050405020304" pitchFamily="18" charset="0"/>
                        </a:rPr>
                        <a:t>24</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a:noFill/>
                    </a:lnT>
                    <a:lnB>
                      <a:noFill/>
                    </a:lnB>
                  </a:tcPr>
                </a:tc>
                <a:tc>
                  <a:txBody>
                    <a:bodyPr/>
                    <a:lstStyle/>
                    <a:p>
                      <a:pPr algn="just">
                        <a:lnSpc>
                          <a:spcPts val="1275"/>
                        </a:lnSpc>
                        <a:tabLst>
                          <a:tab pos="161925" algn="l"/>
                          <a:tab pos="234315" algn="l"/>
                          <a:tab pos="306070" algn="l"/>
                          <a:tab pos="404495" algn="dec"/>
                        </a:tabLst>
                      </a:pPr>
                      <a:r>
                        <a:rPr lang="en-GB" sz="900" spc="-10">
                          <a:effectLst/>
                          <a:latin typeface="FrankfurtGothic"/>
                          <a:ea typeface="Times New Roman" panose="02020603050405020304" pitchFamily="18" charset="0"/>
                          <a:cs typeface="Times New Roman" panose="02020603050405020304" pitchFamily="18" charset="0"/>
                        </a:rPr>
                        <a:t>28</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a:noFill/>
                    </a:lnT>
                    <a:lnB>
                      <a:noFill/>
                    </a:lnB>
                  </a:tcPr>
                </a:tc>
                <a:tc>
                  <a:txBody>
                    <a:bodyPr/>
                    <a:lstStyle/>
                    <a:p>
                      <a:pPr algn="just">
                        <a:lnSpc>
                          <a:spcPts val="1275"/>
                        </a:lnSpc>
                        <a:tabLst>
                          <a:tab pos="161925" algn="l"/>
                          <a:tab pos="234315" algn="l"/>
                          <a:tab pos="306070" algn="l"/>
                          <a:tab pos="404495" algn="dec"/>
                        </a:tabLst>
                      </a:pPr>
                      <a:r>
                        <a:rPr lang="en-GB" sz="900" spc="-10">
                          <a:effectLst/>
                          <a:latin typeface="FrankfurtGothic"/>
                          <a:ea typeface="Times New Roman" panose="02020603050405020304" pitchFamily="18" charset="0"/>
                          <a:cs typeface="Times New Roman" panose="02020603050405020304" pitchFamily="18" charset="0"/>
                        </a:rPr>
                        <a:t>25</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a:noFill/>
                    </a:lnT>
                    <a:lnB>
                      <a:noFill/>
                    </a:lnB>
                  </a:tcPr>
                </a:tc>
                <a:tc>
                  <a:txBody>
                    <a:bodyPr/>
                    <a:lstStyle/>
                    <a:p>
                      <a:pPr algn="just">
                        <a:lnSpc>
                          <a:spcPts val="1275"/>
                        </a:lnSpc>
                        <a:tabLst>
                          <a:tab pos="161925" algn="l"/>
                          <a:tab pos="234315" algn="l"/>
                          <a:tab pos="306070" algn="l"/>
                          <a:tab pos="404495" algn="dec"/>
                        </a:tabLst>
                      </a:pPr>
                      <a:r>
                        <a:rPr lang="en-GB" sz="900" spc="-10">
                          <a:effectLst/>
                          <a:latin typeface="FrankfurtGothic"/>
                          <a:ea typeface="Times New Roman" panose="02020603050405020304" pitchFamily="18" charset="0"/>
                          <a:cs typeface="Times New Roman" panose="02020603050405020304" pitchFamily="18" charset="0"/>
                        </a:rPr>
                        <a:t>28</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a:noFill/>
                    </a:lnT>
                    <a:lnB>
                      <a:noFill/>
                    </a:lnB>
                  </a:tcPr>
                </a:tc>
                <a:tc>
                  <a:txBody>
                    <a:bodyPr/>
                    <a:lstStyle/>
                    <a:p>
                      <a:pPr algn="just">
                        <a:lnSpc>
                          <a:spcPts val="1275"/>
                        </a:lnSpc>
                        <a:tabLst>
                          <a:tab pos="161925" algn="l"/>
                          <a:tab pos="234315" algn="l"/>
                          <a:tab pos="306070" algn="l"/>
                          <a:tab pos="404495" algn="dec"/>
                        </a:tabLst>
                      </a:pPr>
                      <a:r>
                        <a:rPr lang="en-GB" sz="900" spc="-10">
                          <a:effectLst/>
                          <a:latin typeface="FrankfurtGothic"/>
                          <a:ea typeface="Times New Roman" panose="02020603050405020304" pitchFamily="18" charset="0"/>
                          <a:cs typeface="Times New Roman" panose="02020603050405020304" pitchFamily="18" charset="0"/>
                        </a:rPr>
                        <a:t>25</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a:noFill/>
                    </a:lnT>
                    <a:lnB>
                      <a:noFill/>
                    </a:lnB>
                  </a:tcPr>
                </a:tc>
                <a:extLst>
                  <a:ext uri="{0D108BD9-81ED-4DB2-BD59-A6C34878D82A}">
                    <a16:rowId xmlns:a16="http://schemas.microsoft.com/office/drawing/2014/main" val="2601341402"/>
                  </a:ext>
                </a:extLst>
              </a:tr>
              <a:tr h="197011">
                <a:tc>
                  <a:txBody>
                    <a:bodyPr/>
                    <a:lstStyle/>
                    <a:p>
                      <a:pPr algn="just">
                        <a:lnSpc>
                          <a:spcPts val="1275"/>
                        </a:lnSpc>
                        <a:tabLst>
                          <a:tab pos="161925" algn="l"/>
                          <a:tab pos="234315" algn="l"/>
                          <a:tab pos="306070" algn="l"/>
                          <a:tab pos="234315" algn="l"/>
                          <a:tab pos="306070" algn="l"/>
                        </a:tabLst>
                      </a:pPr>
                      <a:r>
                        <a:rPr lang="en-GB" sz="900" spc="-10">
                          <a:effectLst/>
                          <a:latin typeface="FrankfurtGothic"/>
                          <a:ea typeface="Times New Roman" panose="02020603050405020304" pitchFamily="18" charset="0"/>
                          <a:cs typeface="Times New Roman" panose="02020603050405020304" pitchFamily="18" charset="0"/>
                        </a:rPr>
                        <a:t>40-59 years</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a:noFill/>
                    </a:lnT>
                    <a:lnB>
                      <a:noFill/>
                    </a:lnB>
                  </a:tcPr>
                </a:tc>
                <a:tc>
                  <a:txBody>
                    <a:bodyPr/>
                    <a:lstStyle/>
                    <a:p>
                      <a:pPr algn="just">
                        <a:lnSpc>
                          <a:spcPts val="1275"/>
                        </a:lnSpc>
                        <a:tabLst>
                          <a:tab pos="161925" algn="l"/>
                          <a:tab pos="234315" algn="l"/>
                          <a:tab pos="306070" algn="l"/>
                          <a:tab pos="404495" algn="dec"/>
                        </a:tabLst>
                      </a:pPr>
                      <a:r>
                        <a:rPr lang="en-GB" sz="900" spc="-10">
                          <a:effectLst/>
                          <a:latin typeface="FrankfurtGothic"/>
                          <a:ea typeface="Times New Roman" panose="02020603050405020304" pitchFamily="18" charset="0"/>
                          <a:cs typeface="Times New Roman" panose="02020603050405020304" pitchFamily="18" charset="0"/>
                        </a:rPr>
                        <a:t>24</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a:noFill/>
                    </a:lnT>
                    <a:lnB>
                      <a:noFill/>
                    </a:lnB>
                  </a:tcPr>
                </a:tc>
                <a:tc>
                  <a:txBody>
                    <a:bodyPr/>
                    <a:lstStyle/>
                    <a:p>
                      <a:pPr algn="just">
                        <a:lnSpc>
                          <a:spcPts val="1275"/>
                        </a:lnSpc>
                        <a:tabLst>
                          <a:tab pos="161925" algn="l"/>
                          <a:tab pos="234315" algn="l"/>
                          <a:tab pos="306070" algn="l"/>
                          <a:tab pos="404495" algn="dec"/>
                        </a:tabLst>
                      </a:pPr>
                      <a:r>
                        <a:rPr lang="en-GB" sz="900" spc="-10">
                          <a:effectLst/>
                          <a:latin typeface="FrankfurtGothic"/>
                          <a:ea typeface="Times New Roman" panose="02020603050405020304" pitchFamily="18" charset="0"/>
                          <a:cs typeface="Times New Roman" panose="02020603050405020304" pitchFamily="18" charset="0"/>
                        </a:rPr>
                        <a:t>27</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a:noFill/>
                    </a:lnT>
                    <a:lnB>
                      <a:noFill/>
                    </a:lnB>
                  </a:tcPr>
                </a:tc>
                <a:tc>
                  <a:txBody>
                    <a:bodyPr/>
                    <a:lstStyle/>
                    <a:p>
                      <a:pPr algn="just">
                        <a:lnSpc>
                          <a:spcPts val="1275"/>
                        </a:lnSpc>
                        <a:tabLst>
                          <a:tab pos="161925" algn="l"/>
                          <a:tab pos="234315" algn="l"/>
                          <a:tab pos="306070" algn="l"/>
                          <a:tab pos="404495" algn="dec"/>
                        </a:tabLst>
                      </a:pPr>
                      <a:r>
                        <a:rPr lang="en-GB" sz="900" spc="-10">
                          <a:effectLst/>
                          <a:latin typeface="FrankfurtGothic"/>
                          <a:ea typeface="Times New Roman" panose="02020603050405020304" pitchFamily="18" charset="0"/>
                          <a:cs typeface="Times New Roman" panose="02020603050405020304" pitchFamily="18" charset="0"/>
                        </a:rPr>
                        <a:t>24</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a:noFill/>
                    </a:lnT>
                    <a:lnB>
                      <a:noFill/>
                    </a:lnB>
                  </a:tcPr>
                </a:tc>
                <a:tc>
                  <a:txBody>
                    <a:bodyPr/>
                    <a:lstStyle/>
                    <a:p>
                      <a:pPr algn="just">
                        <a:lnSpc>
                          <a:spcPts val="1275"/>
                        </a:lnSpc>
                        <a:tabLst>
                          <a:tab pos="161925" algn="l"/>
                          <a:tab pos="234315" algn="l"/>
                          <a:tab pos="306070" algn="l"/>
                          <a:tab pos="404495" algn="dec"/>
                        </a:tabLst>
                      </a:pPr>
                      <a:r>
                        <a:rPr lang="en-GB" sz="900" spc="-10">
                          <a:effectLst/>
                          <a:latin typeface="FrankfurtGothic"/>
                          <a:ea typeface="Times New Roman" panose="02020603050405020304" pitchFamily="18" charset="0"/>
                          <a:cs typeface="Times New Roman" panose="02020603050405020304" pitchFamily="18" charset="0"/>
                        </a:rPr>
                        <a:t>28</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a:noFill/>
                    </a:lnT>
                    <a:lnB>
                      <a:noFill/>
                    </a:lnB>
                  </a:tcPr>
                </a:tc>
                <a:tc>
                  <a:txBody>
                    <a:bodyPr/>
                    <a:lstStyle/>
                    <a:p>
                      <a:pPr algn="just">
                        <a:lnSpc>
                          <a:spcPts val="1275"/>
                        </a:lnSpc>
                        <a:tabLst>
                          <a:tab pos="161925" algn="l"/>
                          <a:tab pos="234315" algn="l"/>
                          <a:tab pos="306070" algn="l"/>
                          <a:tab pos="404495" algn="dec"/>
                        </a:tabLst>
                      </a:pPr>
                      <a:r>
                        <a:rPr lang="en-GB" sz="900" spc="-10">
                          <a:effectLst/>
                          <a:latin typeface="FrankfurtGothic"/>
                          <a:ea typeface="Times New Roman" panose="02020603050405020304" pitchFamily="18" charset="0"/>
                          <a:cs typeface="Times New Roman" panose="02020603050405020304" pitchFamily="18" charset="0"/>
                        </a:rPr>
                        <a:t>24</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a:noFill/>
                    </a:lnT>
                    <a:lnB>
                      <a:noFill/>
                    </a:lnB>
                  </a:tcPr>
                </a:tc>
                <a:tc>
                  <a:txBody>
                    <a:bodyPr/>
                    <a:lstStyle/>
                    <a:p>
                      <a:pPr algn="just">
                        <a:lnSpc>
                          <a:spcPts val="1275"/>
                        </a:lnSpc>
                        <a:tabLst>
                          <a:tab pos="161925" algn="l"/>
                          <a:tab pos="234315" algn="l"/>
                          <a:tab pos="306070" algn="l"/>
                          <a:tab pos="404495" algn="dec"/>
                        </a:tabLst>
                      </a:pPr>
                      <a:r>
                        <a:rPr lang="en-GB" sz="900" spc="-10">
                          <a:effectLst/>
                          <a:latin typeface="FrankfurtGothic"/>
                          <a:ea typeface="Times New Roman" panose="02020603050405020304" pitchFamily="18" charset="0"/>
                          <a:cs typeface="Times New Roman" panose="02020603050405020304" pitchFamily="18" charset="0"/>
                        </a:rPr>
                        <a:t>27</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a:noFill/>
                    </a:lnT>
                    <a:lnB>
                      <a:noFill/>
                    </a:lnB>
                  </a:tcPr>
                </a:tc>
                <a:extLst>
                  <a:ext uri="{0D108BD9-81ED-4DB2-BD59-A6C34878D82A}">
                    <a16:rowId xmlns:a16="http://schemas.microsoft.com/office/drawing/2014/main" val="320882292"/>
                  </a:ext>
                </a:extLst>
              </a:tr>
              <a:tr h="197011">
                <a:tc>
                  <a:txBody>
                    <a:bodyPr/>
                    <a:lstStyle/>
                    <a:p>
                      <a:pPr algn="just">
                        <a:lnSpc>
                          <a:spcPts val="1275"/>
                        </a:lnSpc>
                        <a:tabLst>
                          <a:tab pos="161925" algn="l"/>
                          <a:tab pos="234315" algn="l"/>
                          <a:tab pos="306070" algn="l"/>
                          <a:tab pos="234315" algn="l"/>
                          <a:tab pos="306070" algn="l"/>
                        </a:tabLst>
                      </a:pPr>
                      <a:r>
                        <a:rPr lang="en-GB" sz="900" spc="-10">
                          <a:effectLst/>
                          <a:latin typeface="FrankfurtGothic"/>
                          <a:ea typeface="Times New Roman" panose="02020603050405020304" pitchFamily="18" charset="0"/>
                          <a:cs typeface="Times New Roman" panose="02020603050405020304" pitchFamily="18" charset="0"/>
                        </a:rPr>
                        <a:t>60 years and above</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a:noFill/>
                    </a:lnT>
                    <a:lnB w="12700" cap="flat" cmpd="sng" algn="ctr">
                      <a:solidFill>
                        <a:srgbClr val="7F9C90"/>
                      </a:solidFill>
                      <a:prstDash val="solid"/>
                      <a:round/>
                      <a:headEnd type="none" w="med" len="med"/>
                      <a:tailEnd type="none" w="med" len="med"/>
                    </a:lnB>
                  </a:tcPr>
                </a:tc>
                <a:tc>
                  <a:txBody>
                    <a:bodyPr/>
                    <a:lstStyle/>
                    <a:p>
                      <a:pPr algn="just">
                        <a:lnSpc>
                          <a:spcPts val="1275"/>
                        </a:lnSpc>
                        <a:tabLst>
                          <a:tab pos="161925" algn="l"/>
                          <a:tab pos="234315" algn="l"/>
                          <a:tab pos="306070" algn="l"/>
                          <a:tab pos="404495" algn="dec"/>
                        </a:tabLst>
                      </a:pPr>
                      <a:r>
                        <a:rPr lang="en-GB" sz="900" spc="-10">
                          <a:effectLst/>
                          <a:latin typeface="FrankfurtGothic"/>
                          <a:ea typeface="Times New Roman" panose="02020603050405020304" pitchFamily="18" charset="0"/>
                          <a:cs typeface="Times New Roman" panose="02020603050405020304" pitchFamily="18" charset="0"/>
                        </a:rPr>
                        <a:t>19</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a:noFill/>
                    </a:lnT>
                    <a:lnB w="12700" cap="flat" cmpd="sng" algn="ctr">
                      <a:solidFill>
                        <a:srgbClr val="7F9C90"/>
                      </a:solidFill>
                      <a:prstDash val="solid"/>
                      <a:round/>
                      <a:headEnd type="none" w="med" len="med"/>
                      <a:tailEnd type="none" w="med" len="med"/>
                    </a:lnB>
                  </a:tcPr>
                </a:tc>
                <a:tc>
                  <a:txBody>
                    <a:bodyPr/>
                    <a:lstStyle/>
                    <a:p>
                      <a:pPr algn="just">
                        <a:lnSpc>
                          <a:spcPts val="1275"/>
                        </a:lnSpc>
                        <a:tabLst>
                          <a:tab pos="161925" algn="l"/>
                          <a:tab pos="234315" algn="l"/>
                          <a:tab pos="306070" algn="l"/>
                          <a:tab pos="404495" algn="dec"/>
                        </a:tabLst>
                      </a:pPr>
                      <a:r>
                        <a:rPr lang="en-GB" sz="900" spc="-10">
                          <a:effectLst/>
                          <a:latin typeface="FrankfurtGothic"/>
                          <a:ea typeface="Times New Roman" panose="02020603050405020304" pitchFamily="18" charset="0"/>
                          <a:cs typeface="Times New Roman" panose="02020603050405020304" pitchFamily="18" charset="0"/>
                        </a:rPr>
                        <a:t>26</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a:noFill/>
                    </a:lnT>
                    <a:lnB w="12700" cap="flat" cmpd="sng" algn="ctr">
                      <a:solidFill>
                        <a:srgbClr val="7F9C90"/>
                      </a:solidFill>
                      <a:prstDash val="solid"/>
                      <a:round/>
                      <a:headEnd type="none" w="med" len="med"/>
                      <a:tailEnd type="none" w="med" len="med"/>
                    </a:lnB>
                  </a:tcPr>
                </a:tc>
                <a:tc>
                  <a:txBody>
                    <a:bodyPr/>
                    <a:lstStyle/>
                    <a:p>
                      <a:pPr algn="just">
                        <a:lnSpc>
                          <a:spcPts val="1275"/>
                        </a:lnSpc>
                        <a:tabLst>
                          <a:tab pos="161925" algn="l"/>
                          <a:tab pos="234315" algn="l"/>
                          <a:tab pos="306070" algn="l"/>
                          <a:tab pos="404495" algn="dec"/>
                        </a:tabLst>
                      </a:pPr>
                      <a:r>
                        <a:rPr lang="en-GB" sz="900" spc="-10">
                          <a:effectLst/>
                          <a:latin typeface="FrankfurtGothic"/>
                          <a:ea typeface="Times New Roman" panose="02020603050405020304" pitchFamily="18" charset="0"/>
                          <a:cs typeface="Times New Roman" panose="02020603050405020304" pitchFamily="18" charset="0"/>
                        </a:rPr>
                        <a:t>16</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a:noFill/>
                    </a:lnT>
                    <a:lnB w="12700" cap="flat" cmpd="sng" algn="ctr">
                      <a:solidFill>
                        <a:srgbClr val="7F9C90"/>
                      </a:solidFill>
                      <a:prstDash val="solid"/>
                      <a:round/>
                      <a:headEnd type="none" w="med" len="med"/>
                      <a:tailEnd type="none" w="med" len="med"/>
                    </a:lnB>
                  </a:tcPr>
                </a:tc>
                <a:tc>
                  <a:txBody>
                    <a:bodyPr/>
                    <a:lstStyle/>
                    <a:p>
                      <a:pPr algn="just">
                        <a:lnSpc>
                          <a:spcPts val="1275"/>
                        </a:lnSpc>
                        <a:tabLst>
                          <a:tab pos="161925" algn="l"/>
                          <a:tab pos="234315" algn="l"/>
                          <a:tab pos="306070" algn="l"/>
                          <a:tab pos="404495" algn="dec"/>
                        </a:tabLst>
                      </a:pPr>
                      <a:r>
                        <a:rPr lang="en-GB" sz="900" spc="-10">
                          <a:effectLst/>
                          <a:latin typeface="FrankfurtGothic"/>
                          <a:ea typeface="Times New Roman" panose="02020603050405020304" pitchFamily="18" charset="0"/>
                          <a:cs typeface="Times New Roman" panose="02020603050405020304" pitchFamily="18" charset="0"/>
                        </a:rPr>
                        <a:t>23</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a:noFill/>
                    </a:lnT>
                    <a:lnB w="12700" cap="flat" cmpd="sng" algn="ctr">
                      <a:solidFill>
                        <a:srgbClr val="7F9C90"/>
                      </a:solidFill>
                      <a:prstDash val="solid"/>
                      <a:round/>
                      <a:headEnd type="none" w="med" len="med"/>
                      <a:tailEnd type="none" w="med" len="med"/>
                    </a:lnB>
                  </a:tcPr>
                </a:tc>
                <a:tc>
                  <a:txBody>
                    <a:bodyPr/>
                    <a:lstStyle/>
                    <a:p>
                      <a:pPr algn="just">
                        <a:lnSpc>
                          <a:spcPts val="1275"/>
                        </a:lnSpc>
                        <a:tabLst>
                          <a:tab pos="161925" algn="l"/>
                          <a:tab pos="234315" algn="l"/>
                          <a:tab pos="306070" algn="l"/>
                          <a:tab pos="404495" algn="dec"/>
                        </a:tabLst>
                      </a:pPr>
                      <a:r>
                        <a:rPr lang="en-GB" sz="900" spc="-10">
                          <a:effectLst/>
                          <a:latin typeface="FrankfurtGothic"/>
                          <a:ea typeface="Times New Roman" panose="02020603050405020304" pitchFamily="18" charset="0"/>
                          <a:cs typeface="Times New Roman" panose="02020603050405020304" pitchFamily="18" charset="0"/>
                        </a:rPr>
                        <a:t>17</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a:noFill/>
                    </a:lnT>
                    <a:lnB w="12700" cap="flat" cmpd="sng" algn="ctr">
                      <a:solidFill>
                        <a:srgbClr val="7F9C90"/>
                      </a:solidFill>
                      <a:prstDash val="solid"/>
                      <a:round/>
                      <a:headEnd type="none" w="med" len="med"/>
                      <a:tailEnd type="none" w="med" len="med"/>
                    </a:lnB>
                  </a:tcPr>
                </a:tc>
                <a:tc>
                  <a:txBody>
                    <a:bodyPr/>
                    <a:lstStyle/>
                    <a:p>
                      <a:pPr algn="just">
                        <a:lnSpc>
                          <a:spcPts val="1275"/>
                        </a:lnSpc>
                        <a:tabLst>
                          <a:tab pos="161925" algn="l"/>
                          <a:tab pos="234315" algn="l"/>
                          <a:tab pos="306070" algn="l"/>
                          <a:tab pos="404495" algn="dec"/>
                        </a:tabLst>
                      </a:pPr>
                      <a:r>
                        <a:rPr lang="en-GB" sz="900" spc="-10">
                          <a:effectLst/>
                          <a:latin typeface="FrankfurtGothic"/>
                          <a:ea typeface="Times New Roman" panose="02020603050405020304" pitchFamily="18" charset="0"/>
                          <a:cs typeface="Times New Roman" panose="02020603050405020304" pitchFamily="18" charset="0"/>
                        </a:rPr>
                        <a:t>25</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a:noFill/>
                    </a:lnT>
                    <a:lnB w="12700" cap="flat" cmpd="sng" algn="ctr">
                      <a:solidFill>
                        <a:srgbClr val="7F9C90"/>
                      </a:solidFill>
                      <a:prstDash val="solid"/>
                      <a:round/>
                      <a:headEnd type="none" w="med" len="med"/>
                      <a:tailEnd type="none" w="med" len="med"/>
                    </a:lnB>
                  </a:tcPr>
                </a:tc>
                <a:extLst>
                  <a:ext uri="{0D108BD9-81ED-4DB2-BD59-A6C34878D82A}">
                    <a16:rowId xmlns:a16="http://schemas.microsoft.com/office/drawing/2014/main" val="3478995656"/>
                  </a:ext>
                </a:extLst>
              </a:tr>
              <a:tr h="197011">
                <a:tc>
                  <a:txBody>
                    <a:bodyPr/>
                    <a:lstStyle/>
                    <a:p>
                      <a:pPr algn="just">
                        <a:lnSpc>
                          <a:spcPts val="1275"/>
                        </a:lnSpc>
                        <a:tabLst>
                          <a:tab pos="161925" algn="l"/>
                          <a:tab pos="234315" algn="l"/>
                          <a:tab pos="306070" algn="l"/>
                          <a:tab pos="234315" algn="l"/>
                          <a:tab pos="306070" algn="l"/>
                        </a:tabLst>
                      </a:pPr>
                      <a:r>
                        <a:rPr lang="en-GB" sz="900" spc="-10">
                          <a:effectLst/>
                          <a:latin typeface="FrankfurtGothic"/>
                          <a:ea typeface="Times New Roman" panose="02020603050405020304" pitchFamily="18" charset="0"/>
                          <a:cs typeface="Times New Roman" panose="02020603050405020304" pitchFamily="18" charset="0"/>
                        </a:rPr>
                        <a:t>Total</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w="12700" cap="flat" cmpd="sng" algn="ctr">
                      <a:solidFill>
                        <a:srgbClr val="7F9C90"/>
                      </a:solidFill>
                      <a:prstDash val="solid"/>
                      <a:round/>
                      <a:headEnd type="none" w="med" len="med"/>
                      <a:tailEnd type="none" w="med" len="med"/>
                    </a:lnT>
                    <a:lnB>
                      <a:noFill/>
                    </a:lnB>
                  </a:tcPr>
                </a:tc>
                <a:tc>
                  <a:txBody>
                    <a:bodyPr/>
                    <a:lstStyle/>
                    <a:p>
                      <a:pPr algn="just">
                        <a:lnSpc>
                          <a:spcPts val="1275"/>
                        </a:lnSpc>
                        <a:tabLst>
                          <a:tab pos="161925" algn="l"/>
                          <a:tab pos="234315" algn="l"/>
                          <a:tab pos="306070" algn="l"/>
                          <a:tab pos="404495" algn="dec"/>
                        </a:tabLst>
                      </a:pPr>
                      <a:r>
                        <a:rPr lang="en-GB" sz="900" spc="-10">
                          <a:effectLst/>
                          <a:latin typeface="FrankfurtGothic"/>
                          <a:ea typeface="Times New Roman" panose="02020603050405020304" pitchFamily="18" charset="0"/>
                          <a:cs typeface="Times New Roman" panose="02020603050405020304" pitchFamily="18" charset="0"/>
                        </a:rPr>
                        <a:t>100</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w="12700" cap="flat" cmpd="sng" algn="ctr">
                      <a:solidFill>
                        <a:srgbClr val="7F9C90"/>
                      </a:solidFill>
                      <a:prstDash val="solid"/>
                      <a:round/>
                      <a:headEnd type="none" w="med" len="med"/>
                      <a:tailEnd type="none" w="med" len="med"/>
                    </a:lnT>
                    <a:lnB>
                      <a:noFill/>
                    </a:lnB>
                  </a:tcPr>
                </a:tc>
                <a:tc>
                  <a:txBody>
                    <a:bodyPr/>
                    <a:lstStyle/>
                    <a:p>
                      <a:pPr algn="just">
                        <a:lnSpc>
                          <a:spcPts val="1275"/>
                        </a:lnSpc>
                        <a:tabLst>
                          <a:tab pos="161925" algn="l"/>
                          <a:tab pos="234315" algn="l"/>
                          <a:tab pos="306070" algn="l"/>
                          <a:tab pos="404495" algn="dec"/>
                        </a:tabLst>
                      </a:pPr>
                      <a:r>
                        <a:rPr lang="en-GB" sz="900" spc="-10">
                          <a:effectLst/>
                          <a:latin typeface="FrankfurtGothic"/>
                          <a:ea typeface="Times New Roman" panose="02020603050405020304" pitchFamily="18" charset="0"/>
                          <a:cs typeface="Times New Roman" panose="02020603050405020304" pitchFamily="18" charset="0"/>
                        </a:rPr>
                        <a:t>100</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w="12700" cap="flat" cmpd="sng" algn="ctr">
                      <a:solidFill>
                        <a:srgbClr val="7F9C90"/>
                      </a:solidFill>
                      <a:prstDash val="solid"/>
                      <a:round/>
                      <a:headEnd type="none" w="med" len="med"/>
                      <a:tailEnd type="none" w="med" len="med"/>
                    </a:lnT>
                    <a:lnB>
                      <a:noFill/>
                    </a:lnB>
                  </a:tcPr>
                </a:tc>
                <a:tc>
                  <a:txBody>
                    <a:bodyPr/>
                    <a:lstStyle/>
                    <a:p>
                      <a:pPr algn="just">
                        <a:lnSpc>
                          <a:spcPts val="1275"/>
                        </a:lnSpc>
                        <a:tabLst>
                          <a:tab pos="161925" algn="l"/>
                          <a:tab pos="234315" algn="l"/>
                          <a:tab pos="306070" algn="l"/>
                          <a:tab pos="404495" algn="dec"/>
                        </a:tabLst>
                      </a:pPr>
                      <a:r>
                        <a:rPr lang="en-GB" sz="900" spc="-10">
                          <a:effectLst/>
                          <a:latin typeface="FrankfurtGothic"/>
                          <a:ea typeface="Times New Roman" panose="02020603050405020304" pitchFamily="18" charset="0"/>
                          <a:cs typeface="Times New Roman" panose="02020603050405020304" pitchFamily="18" charset="0"/>
                        </a:rPr>
                        <a:t>100</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w="12700" cap="flat" cmpd="sng" algn="ctr">
                      <a:solidFill>
                        <a:srgbClr val="7F9C90"/>
                      </a:solidFill>
                      <a:prstDash val="solid"/>
                      <a:round/>
                      <a:headEnd type="none" w="med" len="med"/>
                      <a:tailEnd type="none" w="med" len="med"/>
                    </a:lnT>
                    <a:lnB>
                      <a:noFill/>
                    </a:lnB>
                  </a:tcPr>
                </a:tc>
                <a:tc>
                  <a:txBody>
                    <a:bodyPr/>
                    <a:lstStyle/>
                    <a:p>
                      <a:pPr algn="just">
                        <a:lnSpc>
                          <a:spcPts val="1275"/>
                        </a:lnSpc>
                        <a:tabLst>
                          <a:tab pos="161925" algn="l"/>
                          <a:tab pos="234315" algn="l"/>
                          <a:tab pos="306070" algn="l"/>
                          <a:tab pos="404495" algn="dec"/>
                        </a:tabLst>
                      </a:pPr>
                      <a:r>
                        <a:rPr lang="en-GB" sz="900" spc="-10">
                          <a:effectLst/>
                          <a:latin typeface="FrankfurtGothic"/>
                          <a:ea typeface="Times New Roman" panose="02020603050405020304" pitchFamily="18" charset="0"/>
                          <a:cs typeface="Times New Roman" panose="02020603050405020304" pitchFamily="18" charset="0"/>
                        </a:rPr>
                        <a:t>100</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w="12700" cap="flat" cmpd="sng" algn="ctr">
                      <a:solidFill>
                        <a:srgbClr val="7F9C90"/>
                      </a:solidFill>
                      <a:prstDash val="solid"/>
                      <a:round/>
                      <a:headEnd type="none" w="med" len="med"/>
                      <a:tailEnd type="none" w="med" len="med"/>
                    </a:lnT>
                    <a:lnB>
                      <a:noFill/>
                    </a:lnB>
                  </a:tcPr>
                </a:tc>
                <a:tc>
                  <a:txBody>
                    <a:bodyPr/>
                    <a:lstStyle/>
                    <a:p>
                      <a:pPr algn="just">
                        <a:lnSpc>
                          <a:spcPts val="1275"/>
                        </a:lnSpc>
                        <a:tabLst>
                          <a:tab pos="161925" algn="l"/>
                          <a:tab pos="234315" algn="l"/>
                          <a:tab pos="306070" algn="l"/>
                          <a:tab pos="404495" algn="dec"/>
                        </a:tabLst>
                      </a:pPr>
                      <a:r>
                        <a:rPr lang="en-GB" sz="900" spc="-10">
                          <a:effectLst/>
                          <a:latin typeface="FrankfurtGothic"/>
                          <a:ea typeface="Times New Roman" panose="02020603050405020304" pitchFamily="18" charset="0"/>
                          <a:cs typeface="Times New Roman" panose="02020603050405020304" pitchFamily="18" charset="0"/>
                        </a:rPr>
                        <a:t>100</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w="12700" cap="flat" cmpd="sng" algn="ctr">
                      <a:solidFill>
                        <a:srgbClr val="7F9C90"/>
                      </a:solidFill>
                      <a:prstDash val="solid"/>
                      <a:round/>
                      <a:headEnd type="none" w="med" len="med"/>
                      <a:tailEnd type="none" w="med" len="med"/>
                    </a:lnT>
                    <a:lnB>
                      <a:noFill/>
                    </a:lnB>
                  </a:tcPr>
                </a:tc>
                <a:tc>
                  <a:txBody>
                    <a:bodyPr/>
                    <a:lstStyle/>
                    <a:p>
                      <a:pPr algn="just">
                        <a:lnSpc>
                          <a:spcPts val="1275"/>
                        </a:lnSpc>
                        <a:tabLst>
                          <a:tab pos="161925" algn="l"/>
                          <a:tab pos="234315" algn="l"/>
                          <a:tab pos="306070" algn="l"/>
                          <a:tab pos="404495" algn="dec"/>
                        </a:tabLst>
                      </a:pPr>
                      <a:r>
                        <a:rPr lang="en-GB" sz="900" spc="-10">
                          <a:effectLst/>
                          <a:latin typeface="FrankfurtGothic"/>
                          <a:ea typeface="Times New Roman" panose="02020603050405020304" pitchFamily="18" charset="0"/>
                          <a:cs typeface="Times New Roman" panose="02020603050405020304" pitchFamily="18" charset="0"/>
                        </a:rPr>
                        <a:t>100</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w="12700" cap="flat" cmpd="sng" algn="ctr">
                      <a:solidFill>
                        <a:srgbClr val="7F9C90"/>
                      </a:solidFill>
                      <a:prstDash val="solid"/>
                      <a:round/>
                      <a:headEnd type="none" w="med" len="med"/>
                      <a:tailEnd type="none" w="med" len="med"/>
                    </a:lnT>
                    <a:lnB>
                      <a:noFill/>
                    </a:lnB>
                  </a:tcPr>
                </a:tc>
                <a:extLst>
                  <a:ext uri="{0D108BD9-81ED-4DB2-BD59-A6C34878D82A}">
                    <a16:rowId xmlns:a16="http://schemas.microsoft.com/office/drawing/2014/main" val="3809653573"/>
                  </a:ext>
                </a:extLst>
              </a:tr>
              <a:tr h="197011">
                <a:tc>
                  <a:txBody>
                    <a:bodyPr/>
                    <a:lstStyle/>
                    <a:p>
                      <a:pPr algn="just">
                        <a:lnSpc>
                          <a:spcPts val="1275"/>
                        </a:lnSpc>
                        <a:tabLst>
                          <a:tab pos="161925" algn="l"/>
                          <a:tab pos="234315" algn="l"/>
                          <a:tab pos="306070" algn="l"/>
                          <a:tab pos="234315" algn="l"/>
                          <a:tab pos="306070" algn="l"/>
                        </a:tabLst>
                      </a:pPr>
                      <a:r>
                        <a:rPr lang="en-GB" sz="900" spc="-10">
                          <a:effectLst/>
                          <a:latin typeface="FrankfurtGothic"/>
                          <a:ea typeface="Times New Roman" panose="02020603050405020304" pitchFamily="18" charset="0"/>
                          <a:cs typeface="Times New Roman" panose="02020603050405020304" pitchFamily="18" charset="0"/>
                        </a:rPr>
                        <a:t>1000 persons</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a:noFill/>
                    </a:lnT>
                    <a:lnB w="12700" cap="flat" cmpd="sng" algn="ctr">
                      <a:solidFill>
                        <a:srgbClr val="7F9C90"/>
                      </a:solidFill>
                      <a:prstDash val="solid"/>
                      <a:round/>
                      <a:headEnd type="none" w="med" len="med"/>
                      <a:tailEnd type="none" w="med" len="med"/>
                    </a:lnB>
                  </a:tcPr>
                </a:tc>
                <a:tc>
                  <a:txBody>
                    <a:bodyPr/>
                    <a:lstStyle/>
                    <a:p>
                      <a:pPr algn="just">
                        <a:lnSpc>
                          <a:spcPts val="1275"/>
                        </a:lnSpc>
                        <a:tabLst>
                          <a:tab pos="161925" algn="l"/>
                          <a:tab pos="234315" algn="l"/>
                          <a:tab pos="306070" algn="l"/>
                          <a:tab pos="404495" algn="dec"/>
                        </a:tabLst>
                      </a:pPr>
                      <a:r>
                        <a:rPr lang="en-GB" sz="900" spc="-10">
                          <a:effectLst/>
                          <a:latin typeface="FrankfurtGothic"/>
                          <a:ea typeface="Times New Roman" panose="02020603050405020304" pitchFamily="18" charset="0"/>
                          <a:cs typeface="Times New Roman" panose="02020603050405020304" pitchFamily="18" charset="0"/>
                        </a:rPr>
                        <a:t>2474</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a:noFill/>
                    </a:lnT>
                    <a:lnB w="12700" cap="flat" cmpd="sng" algn="ctr">
                      <a:solidFill>
                        <a:srgbClr val="7F9C90"/>
                      </a:solidFill>
                      <a:prstDash val="solid"/>
                      <a:round/>
                      <a:headEnd type="none" w="med" len="med"/>
                      <a:tailEnd type="none" w="med" len="med"/>
                    </a:lnB>
                  </a:tcPr>
                </a:tc>
                <a:tc>
                  <a:txBody>
                    <a:bodyPr/>
                    <a:lstStyle/>
                    <a:p>
                      <a:pPr algn="just">
                        <a:lnSpc>
                          <a:spcPts val="1275"/>
                        </a:lnSpc>
                        <a:tabLst>
                          <a:tab pos="161925" algn="l"/>
                          <a:tab pos="234315" algn="l"/>
                          <a:tab pos="306070" algn="l"/>
                          <a:tab pos="404495" algn="dec"/>
                        </a:tabLst>
                      </a:pPr>
                      <a:r>
                        <a:rPr lang="en-GB" sz="900" spc="-10">
                          <a:effectLst/>
                          <a:latin typeface="FrankfurtGothic"/>
                          <a:ea typeface="Times New Roman" panose="02020603050405020304" pitchFamily="18" charset="0"/>
                          <a:cs typeface="Times New Roman" panose="02020603050405020304" pitchFamily="18" charset="0"/>
                        </a:rPr>
                        <a:t>2849</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a:noFill/>
                    </a:lnT>
                    <a:lnB w="12700" cap="flat" cmpd="sng" algn="ctr">
                      <a:solidFill>
                        <a:srgbClr val="7F9C90"/>
                      </a:solidFill>
                      <a:prstDash val="solid"/>
                      <a:round/>
                      <a:headEnd type="none" w="med" len="med"/>
                      <a:tailEnd type="none" w="med" len="med"/>
                    </a:lnB>
                  </a:tcPr>
                </a:tc>
                <a:tc>
                  <a:txBody>
                    <a:bodyPr/>
                    <a:lstStyle/>
                    <a:p>
                      <a:pPr algn="just">
                        <a:lnSpc>
                          <a:spcPts val="1275"/>
                        </a:lnSpc>
                        <a:tabLst>
                          <a:tab pos="161925" algn="l"/>
                          <a:tab pos="234315" algn="l"/>
                          <a:tab pos="306070" algn="l"/>
                          <a:tab pos="404495" algn="dec"/>
                        </a:tabLst>
                      </a:pPr>
                      <a:r>
                        <a:rPr lang="en-GB" sz="900" spc="-10">
                          <a:effectLst/>
                          <a:latin typeface="FrankfurtGothic"/>
                          <a:ea typeface="Times New Roman" panose="02020603050405020304" pitchFamily="18" charset="0"/>
                          <a:cs typeface="Times New Roman" panose="02020603050405020304" pitchFamily="18" charset="0"/>
                        </a:rPr>
                        <a:t>2432</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a:noFill/>
                    </a:lnT>
                    <a:lnB w="12700" cap="flat" cmpd="sng" algn="ctr">
                      <a:solidFill>
                        <a:srgbClr val="7F9C90"/>
                      </a:solidFill>
                      <a:prstDash val="solid"/>
                      <a:round/>
                      <a:headEnd type="none" w="med" len="med"/>
                      <a:tailEnd type="none" w="med" len="med"/>
                    </a:lnB>
                  </a:tcPr>
                </a:tc>
                <a:tc>
                  <a:txBody>
                    <a:bodyPr/>
                    <a:lstStyle/>
                    <a:p>
                      <a:pPr algn="just">
                        <a:lnSpc>
                          <a:spcPts val="1275"/>
                        </a:lnSpc>
                        <a:tabLst>
                          <a:tab pos="161925" algn="l"/>
                          <a:tab pos="234315" algn="l"/>
                          <a:tab pos="306070" algn="l"/>
                          <a:tab pos="404495" algn="dec"/>
                        </a:tabLst>
                      </a:pPr>
                      <a:r>
                        <a:rPr lang="en-GB" sz="900" spc="-10">
                          <a:effectLst/>
                          <a:latin typeface="FrankfurtGothic"/>
                          <a:ea typeface="Times New Roman" panose="02020603050405020304" pitchFamily="18" charset="0"/>
                          <a:cs typeface="Times New Roman" panose="02020603050405020304" pitchFamily="18" charset="0"/>
                        </a:rPr>
                        <a:t>2811</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a:noFill/>
                    </a:lnT>
                    <a:lnB w="12700" cap="flat" cmpd="sng" algn="ctr">
                      <a:solidFill>
                        <a:srgbClr val="7F9C90"/>
                      </a:solidFill>
                      <a:prstDash val="solid"/>
                      <a:round/>
                      <a:headEnd type="none" w="med" len="med"/>
                      <a:tailEnd type="none" w="med" len="med"/>
                    </a:lnB>
                  </a:tcPr>
                </a:tc>
                <a:tc>
                  <a:txBody>
                    <a:bodyPr/>
                    <a:lstStyle/>
                    <a:p>
                      <a:pPr algn="just">
                        <a:lnSpc>
                          <a:spcPts val="1275"/>
                        </a:lnSpc>
                        <a:tabLst>
                          <a:tab pos="161925" algn="l"/>
                          <a:tab pos="234315" algn="l"/>
                          <a:tab pos="306070" algn="l"/>
                          <a:tab pos="404495" algn="dec"/>
                        </a:tabLst>
                      </a:pPr>
                      <a:r>
                        <a:rPr lang="en-GB" sz="900" spc="-10">
                          <a:effectLst/>
                          <a:latin typeface="FrankfurtGothic"/>
                          <a:ea typeface="Times New Roman" panose="02020603050405020304" pitchFamily="18" charset="0"/>
                          <a:cs typeface="Times New Roman" panose="02020603050405020304" pitchFamily="18" charset="0"/>
                        </a:rPr>
                        <a:t>4906</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a:noFill/>
                    </a:lnT>
                    <a:lnB w="12700" cap="flat" cmpd="sng" algn="ctr">
                      <a:solidFill>
                        <a:srgbClr val="7F9C90"/>
                      </a:solidFill>
                      <a:prstDash val="solid"/>
                      <a:round/>
                      <a:headEnd type="none" w="med" len="med"/>
                      <a:tailEnd type="none" w="med" len="med"/>
                    </a:lnB>
                  </a:tcPr>
                </a:tc>
                <a:tc>
                  <a:txBody>
                    <a:bodyPr/>
                    <a:lstStyle/>
                    <a:p>
                      <a:pPr algn="just">
                        <a:lnSpc>
                          <a:spcPts val="1275"/>
                        </a:lnSpc>
                        <a:tabLst>
                          <a:tab pos="161925" algn="l"/>
                          <a:tab pos="234315" algn="l"/>
                          <a:tab pos="306070" algn="l"/>
                          <a:tab pos="404495" algn="dec"/>
                        </a:tabLst>
                      </a:pPr>
                      <a:r>
                        <a:rPr lang="en-GB" sz="900" spc="-10" dirty="0">
                          <a:effectLst/>
                          <a:latin typeface="FrankfurtGothic"/>
                          <a:ea typeface="Times New Roman" panose="02020603050405020304" pitchFamily="18" charset="0"/>
                          <a:cs typeface="Times New Roman" panose="02020603050405020304" pitchFamily="18" charset="0"/>
                        </a:rPr>
                        <a:t>5660</a:t>
                      </a:r>
                      <a:endParaRPr lang="da-DK" sz="900" spc="-10" dirty="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a:noFill/>
                    </a:lnT>
                    <a:lnB w="12700" cap="flat" cmpd="sng" algn="ctr">
                      <a:solidFill>
                        <a:srgbClr val="7F9C90"/>
                      </a:solidFill>
                      <a:prstDash val="solid"/>
                      <a:round/>
                      <a:headEnd type="none" w="med" len="med"/>
                      <a:tailEnd type="none" w="med" len="med"/>
                    </a:lnB>
                  </a:tcPr>
                </a:tc>
                <a:extLst>
                  <a:ext uri="{0D108BD9-81ED-4DB2-BD59-A6C34878D82A}">
                    <a16:rowId xmlns:a16="http://schemas.microsoft.com/office/drawing/2014/main" val="1844777268"/>
                  </a:ext>
                </a:extLst>
              </a:tr>
            </a:tbl>
          </a:graphicData>
        </a:graphic>
      </p:graphicFrame>
      <p:sp>
        <p:nvSpPr>
          <p:cNvPr id="5" name="Tekstfelt 4">
            <a:extLst>
              <a:ext uri="{FF2B5EF4-FFF2-40B4-BE49-F238E27FC236}">
                <a16:creationId xmlns:a16="http://schemas.microsoft.com/office/drawing/2014/main" id="{0D24C9A2-BB0B-4F80-BCB9-2F58F02E8C15}"/>
              </a:ext>
            </a:extLst>
          </p:cNvPr>
          <p:cNvSpPr txBox="1"/>
          <p:nvPr/>
        </p:nvSpPr>
        <p:spPr>
          <a:xfrm>
            <a:off x="3526902" y="2237206"/>
            <a:ext cx="6093822" cy="233397"/>
          </a:xfrm>
          <a:prstGeom prst="rect">
            <a:avLst/>
          </a:prstGeom>
          <a:noFill/>
        </p:spPr>
        <p:txBody>
          <a:bodyPr wrap="square">
            <a:spAutoFit/>
          </a:bodyPr>
          <a:lstStyle/>
          <a:p>
            <a:pPr algn="just">
              <a:lnSpc>
                <a:spcPts val="1100"/>
              </a:lnSpc>
              <a:spcAft>
                <a:spcPts val="600"/>
              </a:spcAft>
              <a:tabLst>
                <a:tab pos="161925" algn="l"/>
              </a:tabLst>
            </a:pPr>
            <a:r>
              <a:rPr lang="en-GB" sz="1000" spc="-10" dirty="0">
                <a:effectLst/>
                <a:latin typeface="Times New Roman" panose="02020603050405020304" pitchFamily="18" charset="0"/>
                <a:ea typeface="Times New Roman" panose="02020603050405020304" pitchFamily="18" charset="0"/>
                <a:cs typeface="Times New Roman" panose="02020603050405020304" pitchFamily="18" charset="0"/>
              </a:rPr>
              <a:t>Table 11.3: Number of people in Denmark, by gender and age, 1 January, 1970 and 2015</a:t>
            </a:r>
            <a:endParaRPr lang="da-DK" sz="1000" spc="-1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kstfelt 6">
            <a:extLst>
              <a:ext uri="{FF2B5EF4-FFF2-40B4-BE49-F238E27FC236}">
                <a16:creationId xmlns:a16="http://schemas.microsoft.com/office/drawing/2014/main" id="{79DCEF3D-7498-4AFE-A763-9BEBCEE56F74}"/>
              </a:ext>
            </a:extLst>
          </p:cNvPr>
          <p:cNvSpPr txBox="1"/>
          <p:nvPr/>
        </p:nvSpPr>
        <p:spPr>
          <a:xfrm>
            <a:off x="3526902" y="4524494"/>
            <a:ext cx="6093822" cy="276999"/>
          </a:xfrm>
          <a:prstGeom prst="rect">
            <a:avLst/>
          </a:prstGeom>
          <a:noFill/>
        </p:spPr>
        <p:txBody>
          <a:bodyPr wrap="square">
            <a:spAutoFit/>
          </a:bodyPr>
          <a:lstStyle/>
          <a:p>
            <a:pPr>
              <a:spcBef>
                <a:spcPts val="400"/>
              </a:spcBef>
              <a:spcAft>
                <a:spcPts val="1450"/>
              </a:spcAft>
            </a:pPr>
            <a:r>
              <a:rPr lang="en-GB" sz="1200" spc="-10" dirty="0">
                <a:effectLst/>
                <a:latin typeface="Times New Roman" panose="02020603050405020304" pitchFamily="18" charset="0"/>
                <a:ea typeface="Times New Roman" panose="02020603050405020304" pitchFamily="18" charset="0"/>
                <a:cs typeface="Times New Roman" panose="02020603050405020304" pitchFamily="18" charset="0"/>
              </a:rPr>
              <a:t>Source: Statistical ten-year review 2015.</a:t>
            </a:r>
            <a:endParaRPr lang="da-DK" sz="1200" spc="-1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Titel 1">
            <a:extLst>
              <a:ext uri="{FF2B5EF4-FFF2-40B4-BE49-F238E27FC236}">
                <a16:creationId xmlns:a16="http://schemas.microsoft.com/office/drawing/2014/main" id="{3D352827-346F-4773-A528-A4E3EC183B86}"/>
              </a:ext>
            </a:extLst>
          </p:cNvPr>
          <p:cNvSpPr txBox="1">
            <a:spLocks/>
          </p:cNvSpPr>
          <p:nvPr/>
        </p:nvSpPr>
        <p:spPr>
          <a:xfrm>
            <a:off x="414455" y="246043"/>
            <a:ext cx="1808216" cy="89138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sz="2000" b="1" dirty="0" err="1">
                <a:latin typeface="Times New Roman" panose="02020603050405020304" pitchFamily="18" charset="0"/>
                <a:cs typeface="Times New Roman" panose="02020603050405020304" pitchFamily="18" charset="0"/>
              </a:rPr>
              <a:t>Table</a:t>
            </a:r>
            <a:r>
              <a:rPr lang="da-DK" sz="2000" b="1" dirty="0">
                <a:latin typeface="Times New Roman" panose="02020603050405020304" pitchFamily="18" charset="0"/>
                <a:cs typeface="Times New Roman" panose="02020603050405020304" pitchFamily="18" charset="0"/>
              </a:rPr>
              <a:t> 11.3</a:t>
            </a:r>
          </a:p>
        </p:txBody>
      </p:sp>
    </p:spTree>
    <p:extLst>
      <p:ext uri="{BB962C8B-B14F-4D97-AF65-F5344CB8AC3E}">
        <p14:creationId xmlns:p14="http://schemas.microsoft.com/office/powerpoint/2010/main" val="263898501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 2">
            <a:extLst>
              <a:ext uri="{FF2B5EF4-FFF2-40B4-BE49-F238E27FC236}">
                <a16:creationId xmlns:a16="http://schemas.microsoft.com/office/drawing/2014/main" id="{AF9AE7CD-F3AE-46FA-8FEB-04D50DA3CBB6}"/>
              </a:ext>
            </a:extLst>
          </p:cNvPr>
          <p:cNvGraphicFramePr>
            <a:graphicFrameLocks noGrp="1"/>
          </p:cNvGraphicFramePr>
          <p:nvPr>
            <p:extLst>
              <p:ext uri="{D42A27DB-BD31-4B8C-83A1-F6EECF244321}">
                <p14:modId xmlns:p14="http://schemas.microsoft.com/office/powerpoint/2010/main" val="1609112591"/>
              </p:ext>
            </p:extLst>
          </p:nvPr>
        </p:nvGraphicFramePr>
        <p:xfrm>
          <a:off x="3121953" y="2544817"/>
          <a:ext cx="5948093" cy="1768365"/>
        </p:xfrm>
        <a:graphic>
          <a:graphicData uri="http://schemas.openxmlformats.org/drawingml/2006/table">
            <a:tbl>
              <a:tblPr firstRow="1" firstCol="1" bandRow="1"/>
              <a:tblGrid>
                <a:gridCol w="1145075">
                  <a:extLst>
                    <a:ext uri="{9D8B030D-6E8A-4147-A177-3AD203B41FA5}">
                      <a16:colId xmlns:a16="http://schemas.microsoft.com/office/drawing/2014/main" val="1057141654"/>
                    </a:ext>
                  </a:extLst>
                </a:gridCol>
                <a:gridCol w="800503">
                  <a:extLst>
                    <a:ext uri="{9D8B030D-6E8A-4147-A177-3AD203B41FA5}">
                      <a16:colId xmlns:a16="http://schemas.microsoft.com/office/drawing/2014/main" val="3769964860"/>
                    </a:ext>
                  </a:extLst>
                </a:gridCol>
                <a:gridCol w="800503">
                  <a:extLst>
                    <a:ext uri="{9D8B030D-6E8A-4147-A177-3AD203B41FA5}">
                      <a16:colId xmlns:a16="http://schemas.microsoft.com/office/drawing/2014/main" val="3878628282"/>
                    </a:ext>
                  </a:extLst>
                </a:gridCol>
                <a:gridCol w="800503">
                  <a:extLst>
                    <a:ext uri="{9D8B030D-6E8A-4147-A177-3AD203B41FA5}">
                      <a16:colId xmlns:a16="http://schemas.microsoft.com/office/drawing/2014/main" val="2411218960"/>
                    </a:ext>
                  </a:extLst>
                </a:gridCol>
                <a:gridCol w="800503">
                  <a:extLst>
                    <a:ext uri="{9D8B030D-6E8A-4147-A177-3AD203B41FA5}">
                      <a16:colId xmlns:a16="http://schemas.microsoft.com/office/drawing/2014/main" val="482904587"/>
                    </a:ext>
                  </a:extLst>
                </a:gridCol>
                <a:gridCol w="800503">
                  <a:extLst>
                    <a:ext uri="{9D8B030D-6E8A-4147-A177-3AD203B41FA5}">
                      <a16:colId xmlns:a16="http://schemas.microsoft.com/office/drawing/2014/main" val="1076139461"/>
                    </a:ext>
                  </a:extLst>
                </a:gridCol>
                <a:gridCol w="800503">
                  <a:extLst>
                    <a:ext uri="{9D8B030D-6E8A-4147-A177-3AD203B41FA5}">
                      <a16:colId xmlns:a16="http://schemas.microsoft.com/office/drawing/2014/main" val="2053205448"/>
                    </a:ext>
                  </a:extLst>
                </a:gridCol>
              </a:tblGrid>
              <a:tr h="518135">
                <a:tc>
                  <a:txBody>
                    <a:bodyPr/>
                    <a:lstStyle/>
                    <a:p>
                      <a:pPr algn="just">
                        <a:lnSpc>
                          <a:spcPts val="1275"/>
                        </a:lnSpc>
                        <a:tabLst>
                          <a:tab pos="161925" algn="l"/>
                          <a:tab pos="234315" algn="l"/>
                          <a:tab pos="306070" algn="l"/>
                          <a:tab pos="234315" algn="l"/>
                          <a:tab pos="306070" algn="l"/>
                        </a:tabLst>
                      </a:pPr>
                      <a:r>
                        <a:rPr lang="en-GB" sz="900" spc="-10">
                          <a:effectLst/>
                          <a:latin typeface="FrankfurtGothic"/>
                          <a:ea typeface="Times New Roman" panose="02020603050405020304" pitchFamily="18" charset="0"/>
                          <a:cs typeface="Times New Roman" panose="02020603050405020304" pitchFamily="18" charset="0"/>
                        </a:rPr>
                        <a:t> </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w="12700" cap="flat" cmpd="sng" algn="ctr">
                      <a:solidFill>
                        <a:srgbClr val="7F9C90"/>
                      </a:solidFill>
                      <a:prstDash val="solid"/>
                      <a:round/>
                      <a:headEnd type="none" w="med" len="med"/>
                      <a:tailEnd type="none" w="med" len="med"/>
                    </a:lnT>
                    <a:lnB w="12700" cap="flat" cmpd="sng" algn="ctr">
                      <a:solidFill>
                        <a:srgbClr val="7F9C90"/>
                      </a:solidFill>
                      <a:prstDash val="solid"/>
                      <a:round/>
                      <a:headEnd type="none" w="med" len="med"/>
                      <a:tailEnd type="none" w="med" len="med"/>
                    </a:lnB>
                  </a:tcPr>
                </a:tc>
                <a:tc gridSpan="2">
                  <a:txBody>
                    <a:bodyPr/>
                    <a:lstStyle/>
                    <a:p>
                      <a:pPr algn="ctr">
                        <a:lnSpc>
                          <a:spcPts val="1275"/>
                        </a:lnSpc>
                        <a:tabLst>
                          <a:tab pos="161925" algn="l"/>
                          <a:tab pos="234315" algn="l"/>
                          <a:tab pos="306070" algn="l"/>
                          <a:tab pos="234315" algn="l"/>
                          <a:tab pos="306070" algn="l"/>
                        </a:tabLst>
                      </a:pPr>
                      <a:r>
                        <a:rPr lang="en-GB" sz="900" spc="-10">
                          <a:effectLst/>
                          <a:latin typeface="FrankfurtGothic"/>
                          <a:ea typeface="Times New Roman" panose="02020603050405020304" pitchFamily="18" charset="0"/>
                          <a:cs typeface="Times New Roman" panose="02020603050405020304" pitchFamily="18" charset="0"/>
                        </a:rPr>
                        <a:t>Energy consumption (PJ)</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w="12700" cap="flat" cmpd="sng" algn="ctr">
                      <a:solidFill>
                        <a:srgbClr val="7F9C90"/>
                      </a:solidFill>
                      <a:prstDash val="solid"/>
                      <a:round/>
                      <a:headEnd type="none" w="med" len="med"/>
                      <a:tailEnd type="none" w="med" len="med"/>
                    </a:lnT>
                    <a:lnB w="12700" cap="flat" cmpd="sng" algn="ctr">
                      <a:solidFill>
                        <a:srgbClr val="7F9C90"/>
                      </a:solidFill>
                      <a:prstDash val="solid"/>
                      <a:round/>
                      <a:headEnd type="none" w="med" len="med"/>
                      <a:tailEnd type="none" w="med" len="med"/>
                    </a:lnB>
                  </a:tcPr>
                </a:tc>
                <a:tc hMerge="1">
                  <a:txBody>
                    <a:bodyPr/>
                    <a:lstStyle/>
                    <a:p>
                      <a:endParaRPr lang="da-DK"/>
                    </a:p>
                  </a:txBody>
                  <a:tcPr/>
                </a:tc>
                <a:tc gridSpan="2">
                  <a:txBody>
                    <a:bodyPr/>
                    <a:lstStyle/>
                    <a:p>
                      <a:pPr algn="ctr">
                        <a:lnSpc>
                          <a:spcPts val="1275"/>
                        </a:lnSpc>
                        <a:tabLst>
                          <a:tab pos="161925" algn="l"/>
                          <a:tab pos="234315" algn="l"/>
                          <a:tab pos="306070" algn="l"/>
                          <a:tab pos="234315" algn="l"/>
                          <a:tab pos="306070" algn="l"/>
                        </a:tabLst>
                      </a:pPr>
                      <a:r>
                        <a:rPr lang="en-GB" sz="900" spc="-10">
                          <a:effectLst/>
                          <a:latin typeface="FrankfurtGothic"/>
                          <a:ea typeface="Times New Roman" panose="02020603050405020304" pitchFamily="18" charset="0"/>
                          <a:cs typeface="Times New Roman" panose="02020603050405020304" pitchFamily="18" charset="0"/>
                        </a:rPr>
                        <a:t>GDP, billion DKK, </a:t>
                      </a:r>
                      <a:br>
                        <a:rPr lang="en-GB" sz="900" spc="-10">
                          <a:effectLst/>
                          <a:latin typeface="FrankfurtGothic"/>
                          <a:ea typeface="Times New Roman" panose="02020603050405020304" pitchFamily="18" charset="0"/>
                          <a:cs typeface="Times New Roman" panose="02020603050405020304" pitchFamily="18" charset="0"/>
                        </a:rPr>
                      </a:br>
                      <a:r>
                        <a:rPr lang="en-GB" sz="900" spc="-10">
                          <a:effectLst/>
                          <a:latin typeface="FrankfurtGothic"/>
                          <a:ea typeface="Times New Roman" panose="02020603050405020304" pitchFamily="18" charset="0"/>
                          <a:cs typeface="Times New Roman" panose="02020603050405020304" pitchFamily="18" charset="0"/>
                        </a:rPr>
                        <a:t>2010-prices</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w="12700" cap="flat" cmpd="sng" algn="ctr">
                      <a:solidFill>
                        <a:srgbClr val="7F9C90"/>
                      </a:solidFill>
                      <a:prstDash val="solid"/>
                      <a:round/>
                      <a:headEnd type="none" w="med" len="med"/>
                      <a:tailEnd type="none" w="med" len="med"/>
                    </a:lnT>
                    <a:lnB w="12700" cap="flat" cmpd="sng" algn="ctr">
                      <a:solidFill>
                        <a:srgbClr val="7F9C90"/>
                      </a:solidFill>
                      <a:prstDash val="solid"/>
                      <a:round/>
                      <a:headEnd type="none" w="med" len="med"/>
                      <a:tailEnd type="none" w="med" len="med"/>
                    </a:lnB>
                  </a:tcPr>
                </a:tc>
                <a:tc hMerge="1">
                  <a:txBody>
                    <a:bodyPr/>
                    <a:lstStyle/>
                    <a:p>
                      <a:endParaRPr lang="da-DK"/>
                    </a:p>
                  </a:txBody>
                  <a:tcPr/>
                </a:tc>
                <a:tc gridSpan="2">
                  <a:txBody>
                    <a:bodyPr/>
                    <a:lstStyle/>
                    <a:p>
                      <a:pPr algn="ctr">
                        <a:lnSpc>
                          <a:spcPts val="1275"/>
                        </a:lnSpc>
                        <a:tabLst>
                          <a:tab pos="161925" algn="l"/>
                          <a:tab pos="234315" algn="l"/>
                          <a:tab pos="306070" algn="l"/>
                          <a:tab pos="234315" algn="l"/>
                          <a:tab pos="306070" algn="l"/>
                        </a:tabLst>
                      </a:pPr>
                      <a:r>
                        <a:rPr lang="en-GB" sz="900" spc="-10">
                          <a:effectLst/>
                          <a:latin typeface="FrankfurtGothic"/>
                          <a:ea typeface="Times New Roman" panose="02020603050405020304" pitchFamily="18" charset="0"/>
                          <a:cs typeface="Times New Roman" panose="02020603050405020304" pitchFamily="18" charset="0"/>
                        </a:rPr>
                        <a:t>Energy intensity</a:t>
                      </a:r>
                      <a:br>
                        <a:rPr lang="en-GB" sz="900" spc="-10">
                          <a:effectLst/>
                          <a:latin typeface="FrankfurtGothic"/>
                          <a:ea typeface="Times New Roman" panose="02020603050405020304" pitchFamily="18" charset="0"/>
                          <a:cs typeface="Times New Roman" panose="02020603050405020304" pitchFamily="18" charset="0"/>
                        </a:rPr>
                      </a:br>
                      <a:r>
                        <a:rPr lang="en-GB" sz="900" spc="-10">
                          <a:effectLst/>
                          <a:latin typeface="FrankfurtGothic"/>
                          <a:ea typeface="Times New Roman" panose="02020603050405020304" pitchFamily="18" charset="0"/>
                          <a:cs typeface="Times New Roman" panose="02020603050405020304" pitchFamily="18" charset="0"/>
                        </a:rPr>
                        <a:t>(Energy/GDP)</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w="12700" cap="flat" cmpd="sng" algn="ctr">
                      <a:solidFill>
                        <a:srgbClr val="7F9C90"/>
                      </a:solidFill>
                      <a:prstDash val="solid"/>
                      <a:round/>
                      <a:headEnd type="none" w="med" len="med"/>
                      <a:tailEnd type="none" w="med" len="med"/>
                    </a:lnT>
                    <a:lnB w="12700" cap="flat" cmpd="sng" algn="ctr">
                      <a:solidFill>
                        <a:srgbClr val="7F9C90"/>
                      </a:solidFill>
                      <a:prstDash val="solid"/>
                      <a:round/>
                      <a:headEnd type="none" w="med" len="med"/>
                      <a:tailEnd type="none" w="med" len="med"/>
                    </a:lnB>
                  </a:tcPr>
                </a:tc>
                <a:tc hMerge="1">
                  <a:txBody>
                    <a:bodyPr/>
                    <a:lstStyle/>
                    <a:p>
                      <a:endParaRPr lang="da-DK"/>
                    </a:p>
                  </a:txBody>
                  <a:tcPr/>
                </a:tc>
                <a:extLst>
                  <a:ext uri="{0D108BD9-81ED-4DB2-BD59-A6C34878D82A}">
                    <a16:rowId xmlns:a16="http://schemas.microsoft.com/office/drawing/2014/main" val="2055046649"/>
                  </a:ext>
                </a:extLst>
              </a:tr>
              <a:tr h="250046">
                <a:tc>
                  <a:txBody>
                    <a:bodyPr/>
                    <a:lstStyle/>
                    <a:p>
                      <a:pPr algn="just">
                        <a:lnSpc>
                          <a:spcPts val="1275"/>
                        </a:lnSpc>
                        <a:tabLst>
                          <a:tab pos="161925" algn="l"/>
                          <a:tab pos="234315" algn="l"/>
                          <a:tab pos="306070" algn="l"/>
                          <a:tab pos="234315" algn="l"/>
                          <a:tab pos="306070" algn="l"/>
                        </a:tabLst>
                      </a:pPr>
                      <a:r>
                        <a:rPr lang="en-GB" sz="900" spc="-10">
                          <a:effectLst/>
                          <a:latin typeface="FrankfurtGothic"/>
                          <a:ea typeface="Times New Roman" panose="02020603050405020304" pitchFamily="18" charset="0"/>
                          <a:cs typeface="Times New Roman" panose="02020603050405020304" pitchFamily="18" charset="0"/>
                        </a:rPr>
                        <a:t> </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w="12700" cap="flat" cmpd="sng" algn="ctr">
                      <a:solidFill>
                        <a:srgbClr val="7F9C90"/>
                      </a:solidFill>
                      <a:prstDash val="solid"/>
                      <a:round/>
                      <a:headEnd type="none" w="med" len="med"/>
                      <a:tailEnd type="none" w="med" len="med"/>
                    </a:lnT>
                    <a:lnB>
                      <a:noFill/>
                    </a:lnB>
                  </a:tcPr>
                </a:tc>
                <a:tc>
                  <a:txBody>
                    <a:bodyPr/>
                    <a:lstStyle/>
                    <a:p>
                      <a:pPr algn="ctr">
                        <a:lnSpc>
                          <a:spcPts val="1275"/>
                        </a:lnSpc>
                        <a:tabLst>
                          <a:tab pos="161925" algn="l"/>
                          <a:tab pos="234315" algn="l"/>
                          <a:tab pos="306070" algn="l"/>
                          <a:tab pos="234315" algn="l"/>
                          <a:tab pos="306070" algn="l"/>
                        </a:tabLst>
                      </a:pPr>
                      <a:r>
                        <a:rPr lang="en-GB" sz="900" spc="-10">
                          <a:effectLst/>
                          <a:latin typeface="FrankfurtGothic"/>
                          <a:ea typeface="Times New Roman" panose="02020603050405020304" pitchFamily="18" charset="0"/>
                          <a:cs typeface="Times New Roman" panose="02020603050405020304" pitchFamily="18" charset="0"/>
                        </a:rPr>
                        <a:t>2004</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w="12700" cap="flat" cmpd="sng" algn="ctr">
                      <a:solidFill>
                        <a:srgbClr val="7F9C90"/>
                      </a:solidFill>
                      <a:prstDash val="solid"/>
                      <a:round/>
                      <a:headEnd type="none" w="med" len="med"/>
                      <a:tailEnd type="none" w="med" len="med"/>
                    </a:lnT>
                    <a:lnB>
                      <a:noFill/>
                    </a:lnB>
                  </a:tcPr>
                </a:tc>
                <a:tc>
                  <a:txBody>
                    <a:bodyPr/>
                    <a:lstStyle/>
                    <a:p>
                      <a:pPr algn="ctr">
                        <a:lnSpc>
                          <a:spcPts val="1275"/>
                        </a:lnSpc>
                        <a:tabLst>
                          <a:tab pos="161925" algn="l"/>
                          <a:tab pos="234315" algn="l"/>
                          <a:tab pos="306070" algn="l"/>
                          <a:tab pos="234315" algn="l"/>
                          <a:tab pos="306070" algn="l"/>
                        </a:tabLst>
                      </a:pPr>
                      <a:r>
                        <a:rPr lang="en-GB" sz="900" spc="-10">
                          <a:effectLst/>
                          <a:latin typeface="FrankfurtGothic"/>
                          <a:ea typeface="Times New Roman" panose="02020603050405020304" pitchFamily="18" charset="0"/>
                          <a:cs typeface="Times New Roman" panose="02020603050405020304" pitchFamily="18" charset="0"/>
                        </a:rPr>
                        <a:t>2013</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w="12700" cap="flat" cmpd="sng" algn="ctr">
                      <a:solidFill>
                        <a:srgbClr val="7F9C90"/>
                      </a:solidFill>
                      <a:prstDash val="solid"/>
                      <a:round/>
                      <a:headEnd type="none" w="med" len="med"/>
                      <a:tailEnd type="none" w="med" len="med"/>
                    </a:lnT>
                    <a:lnB>
                      <a:noFill/>
                    </a:lnB>
                  </a:tcPr>
                </a:tc>
                <a:tc>
                  <a:txBody>
                    <a:bodyPr/>
                    <a:lstStyle/>
                    <a:p>
                      <a:pPr algn="ctr">
                        <a:lnSpc>
                          <a:spcPts val="1275"/>
                        </a:lnSpc>
                        <a:tabLst>
                          <a:tab pos="161925" algn="l"/>
                          <a:tab pos="234315" algn="l"/>
                          <a:tab pos="306070" algn="l"/>
                          <a:tab pos="234315" algn="l"/>
                          <a:tab pos="306070" algn="l"/>
                        </a:tabLst>
                      </a:pPr>
                      <a:r>
                        <a:rPr lang="en-GB" sz="900" spc="-10">
                          <a:effectLst/>
                          <a:latin typeface="FrankfurtGothic"/>
                          <a:ea typeface="Times New Roman" panose="02020603050405020304" pitchFamily="18" charset="0"/>
                          <a:cs typeface="Times New Roman" panose="02020603050405020304" pitchFamily="18" charset="0"/>
                        </a:rPr>
                        <a:t>2004</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w="12700" cap="flat" cmpd="sng" algn="ctr">
                      <a:solidFill>
                        <a:srgbClr val="7F9C90"/>
                      </a:solidFill>
                      <a:prstDash val="solid"/>
                      <a:round/>
                      <a:headEnd type="none" w="med" len="med"/>
                      <a:tailEnd type="none" w="med" len="med"/>
                    </a:lnT>
                    <a:lnB>
                      <a:noFill/>
                    </a:lnB>
                  </a:tcPr>
                </a:tc>
                <a:tc>
                  <a:txBody>
                    <a:bodyPr/>
                    <a:lstStyle/>
                    <a:p>
                      <a:pPr algn="ctr">
                        <a:lnSpc>
                          <a:spcPts val="1275"/>
                        </a:lnSpc>
                        <a:tabLst>
                          <a:tab pos="161925" algn="l"/>
                          <a:tab pos="234315" algn="l"/>
                          <a:tab pos="306070" algn="l"/>
                          <a:tab pos="234315" algn="l"/>
                          <a:tab pos="306070" algn="l"/>
                        </a:tabLst>
                      </a:pPr>
                      <a:r>
                        <a:rPr lang="en-GB" sz="900" spc="-10">
                          <a:effectLst/>
                          <a:latin typeface="FrankfurtGothic"/>
                          <a:ea typeface="Times New Roman" panose="02020603050405020304" pitchFamily="18" charset="0"/>
                          <a:cs typeface="Times New Roman" panose="02020603050405020304" pitchFamily="18" charset="0"/>
                        </a:rPr>
                        <a:t>2013</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w="12700" cap="flat" cmpd="sng" algn="ctr">
                      <a:solidFill>
                        <a:srgbClr val="7F9C90"/>
                      </a:solidFill>
                      <a:prstDash val="solid"/>
                      <a:round/>
                      <a:headEnd type="none" w="med" len="med"/>
                      <a:tailEnd type="none" w="med" len="med"/>
                    </a:lnT>
                    <a:lnB>
                      <a:noFill/>
                    </a:lnB>
                  </a:tcPr>
                </a:tc>
                <a:tc>
                  <a:txBody>
                    <a:bodyPr/>
                    <a:lstStyle/>
                    <a:p>
                      <a:pPr algn="ctr">
                        <a:lnSpc>
                          <a:spcPts val="1275"/>
                        </a:lnSpc>
                        <a:tabLst>
                          <a:tab pos="161925" algn="l"/>
                          <a:tab pos="234315" algn="l"/>
                          <a:tab pos="306070" algn="l"/>
                          <a:tab pos="234315" algn="l"/>
                          <a:tab pos="306070" algn="l"/>
                        </a:tabLst>
                      </a:pPr>
                      <a:r>
                        <a:rPr lang="en-GB" sz="900" spc="-10">
                          <a:effectLst/>
                          <a:latin typeface="FrankfurtGothic"/>
                          <a:ea typeface="Times New Roman" panose="02020603050405020304" pitchFamily="18" charset="0"/>
                          <a:cs typeface="Times New Roman" panose="02020603050405020304" pitchFamily="18" charset="0"/>
                        </a:rPr>
                        <a:t>2004</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w="12700" cap="flat" cmpd="sng" algn="ctr">
                      <a:solidFill>
                        <a:srgbClr val="7F9C90"/>
                      </a:solidFill>
                      <a:prstDash val="solid"/>
                      <a:round/>
                      <a:headEnd type="none" w="med" len="med"/>
                      <a:tailEnd type="none" w="med" len="med"/>
                    </a:lnT>
                    <a:lnB>
                      <a:noFill/>
                    </a:lnB>
                  </a:tcPr>
                </a:tc>
                <a:tc>
                  <a:txBody>
                    <a:bodyPr/>
                    <a:lstStyle/>
                    <a:p>
                      <a:pPr algn="ctr">
                        <a:lnSpc>
                          <a:spcPts val="1275"/>
                        </a:lnSpc>
                        <a:tabLst>
                          <a:tab pos="161925" algn="l"/>
                          <a:tab pos="234315" algn="l"/>
                          <a:tab pos="306070" algn="l"/>
                          <a:tab pos="234315" algn="l"/>
                          <a:tab pos="306070" algn="l"/>
                        </a:tabLst>
                      </a:pPr>
                      <a:r>
                        <a:rPr lang="en-GB" sz="900" spc="-10">
                          <a:effectLst/>
                          <a:latin typeface="FrankfurtGothic"/>
                          <a:ea typeface="Times New Roman" panose="02020603050405020304" pitchFamily="18" charset="0"/>
                          <a:cs typeface="Times New Roman" panose="02020603050405020304" pitchFamily="18" charset="0"/>
                        </a:rPr>
                        <a:t>2013</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w="12700" cap="flat" cmpd="sng" algn="ctr">
                      <a:solidFill>
                        <a:srgbClr val="7F9C90"/>
                      </a:solidFill>
                      <a:prstDash val="solid"/>
                      <a:round/>
                      <a:headEnd type="none" w="med" len="med"/>
                      <a:tailEnd type="none" w="med" len="med"/>
                    </a:lnT>
                    <a:lnB>
                      <a:noFill/>
                    </a:lnB>
                  </a:tcPr>
                </a:tc>
                <a:extLst>
                  <a:ext uri="{0D108BD9-81ED-4DB2-BD59-A6C34878D82A}">
                    <a16:rowId xmlns:a16="http://schemas.microsoft.com/office/drawing/2014/main" val="1449181583"/>
                  </a:ext>
                </a:extLst>
              </a:tr>
              <a:tr h="250046">
                <a:tc>
                  <a:txBody>
                    <a:bodyPr/>
                    <a:lstStyle/>
                    <a:p>
                      <a:pPr algn="just">
                        <a:lnSpc>
                          <a:spcPts val="1275"/>
                        </a:lnSpc>
                        <a:tabLst>
                          <a:tab pos="161925" algn="l"/>
                          <a:tab pos="234315" algn="l"/>
                          <a:tab pos="306070" algn="l"/>
                          <a:tab pos="234315" algn="l"/>
                          <a:tab pos="306070" algn="l"/>
                        </a:tabLst>
                      </a:pPr>
                      <a:r>
                        <a:rPr lang="en-GB" sz="900" spc="-10">
                          <a:effectLst/>
                          <a:latin typeface="FrankfurtGothic"/>
                          <a:ea typeface="Times New Roman" panose="02020603050405020304" pitchFamily="18" charset="0"/>
                          <a:cs typeface="Times New Roman" panose="02020603050405020304" pitchFamily="18" charset="0"/>
                        </a:rPr>
                        <a:t>Agriculture</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a:noFill/>
                    </a:lnT>
                    <a:lnB>
                      <a:noFill/>
                    </a:lnB>
                  </a:tcPr>
                </a:tc>
                <a:tc>
                  <a:txBody>
                    <a:bodyPr/>
                    <a:lstStyle/>
                    <a:p>
                      <a:pPr algn="ctr">
                        <a:lnSpc>
                          <a:spcPts val="1275"/>
                        </a:lnSpc>
                        <a:tabLst>
                          <a:tab pos="161925" algn="l"/>
                          <a:tab pos="234315" algn="l"/>
                          <a:tab pos="306070" algn="l"/>
                          <a:tab pos="414655" algn="dec"/>
                        </a:tabLst>
                      </a:pPr>
                      <a:r>
                        <a:rPr lang="en-GB" sz="900" spc="-10" dirty="0">
                          <a:effectLst/>
                          <a:latin typeface="FrankfurtGothic"/>
                          <a:ea typeface="Times New Roman" panose="02020603050405020304" pitchFamily="18" charset="0"/>
                          <a:cs typeface="Times New Roman" panose="02020603050405020304" pitchFamily="18" charset="0"/>
                        </a:rPr>
                        <a:t>45</a:t>
                      </a:r>
                      <a:endParaRPr lang="da-DK" sz="900" spc="-10" dirty="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a:noFill/>
                    </a:lnT>
                    <a:lnB>
                      <a:noFill/>
                    </a:lnB>
                  </a:tcPr>
                </a:tc>
                <a:tc>
                  <a:txBody>
                    <a:bodyPr/>
                    <a:lstStyle/>
                    <a:p>
                      <a:pPr algn="ctr">
                        <a:lnSpc>
                          <a:spcPts val="1275"/>
                        </a:lnSpc>
                        <a:tabLst>
                          <a:tab pos="161925" algn="l"/>
                          <a:tab pos="234315" algn="l"/>
                          <a:tab pos="306070" algn="l"/>
                          <a:tab pos="414655" algn="dec"/>
                        </a:tabLst>
                      </a:pPr>
                      <a:r>
                        <a:rPr lang="en-GB" sz="900" spc="-10" dirty="0">
                          <a:effectLst/>
                          <a:latin typeface="FrankfurtGothic"/>
                          <a:ea typeface="Times New Roman" panose="02020603050405020304" pitchFamily="18" charset="0"/>
                          <a:cs typeface="Times New Roman" panose="02020603050405020304" pitchFamily="18" charset="0"/>
                        </a:rPr>
                        <a:t>39</a:t>
                      </a:r>
                      <a:endParaRPr lang="da-DK" sz="900" spc="-10" dirty="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a:noFill/>
                    </a:lnT>
                    <a:lnB>
                      <a:noFill/>
                    </a:lnB>
                  </a:tcPr>
                </a:tc>
                <a:tc>
                  <a:txBody>
                    <a:bodyPr/>
                    <a:lstStyle/>
                    <a:p>
                      <a:pPr algn="ctr">
                        <a:lnSpc>
                          <a:spcPts val="1275"/>
                        </a:lnSpc>
                        <a:tabLst>
                          <a:tab pos="161925" algn="l"/>
                          <a:tab pos="234315" algn="l"/>
                          <a:tab pos="306070" algn="l"/>
                          <a:tab pos="414655" algn="dec"/>
                        </a:tabLst>
                      </a:pPr>
                      <a:r>
                        <a:rPr lang="en-GB" sz="900" spc="-10" dirty="0">
                          <a:effectLst/>
                          <a:latin typeface="FrankfurtGothic"/>
                          <a:ea typeface="Times New Roman" panose="02020603050405020304" pitchFamily="18" charset="0"/>
                          <a:cs typeface="Times New Roman" panose="02020603050405020304" pitchFamily="18" charset="0"/>
                        </a:rPr>
                        <a:t>22</a:t>
                      </a:r>
                      <a:endParaRPr lang="da-DK" sz="900" spc="-10" dirty="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a:noFill/>
                    </a:lnT>
                    <a:lnB>
                      <a:noFill/>
                    </a:lnB>
                  </a:tcPr>
                </a:tc>
                <a:tc>
                  <a:txBody>
                    <a:bodyPr/>
                    <a:lstStyle/>
                    <a:p>
                      <a:pPr algn="ctr">
                        <a:lnSpc>
                          <a:spcPts val="1275"/>
                        </a:lnSpc>
                        <a:tabLst>
                          <a:tab pos="161925" algn="l"/>
                          <a:tab pos="234315" algn="l"/>
                          <a:tab pos="306070" algn="l"/>
                          <a:tab pos="414655" algn="dec"/>
                        </a:tabLst>
                      </a:pPr>
                      <a:r>
                        <a:rPr lang="en-GB" sz="900" spc="-10">
                          <a:effectLst/>
                          <a:latin typeface="FrankfurtGothic"/>
                          <a:ea typeface="Times New Roman" panose="02020603050405020304" pitchFamily="18" charset="0"/>
                          <a:cs typeface="Times New Roman" panose="02020603050405020304" pitchFamily="18" charset="0"/>
                        </a:rPr>
                        <a:t>18</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a:noFill/>
                    </a:lnT>
                    <a:lnB>
                      <a:noFill/>
                    </a:lnB>
                  </a:tcPr>
                </a:tc>
                <a:tc>
                  <a:txBody>
                    <a:bodyPr/>
                    <a:lstStyle/>
                    <a:p>
                      <a:pPr algn="ctr">
                        <a:lnSpc>
                          <a:spcPts val="1275"/>
                        </a:lnSpc>
                        <a:tabLst>
                          <a:tab pos="161925" algn="l"/>
                          <a:tab pos="234315" algn="l"/>
                          <a:tab pos="306070" algn="l"/>
                          <a:tab pos="414655" algn="dec"/>
                        </a:tabLst>
                      </a:pPr>
                      <a:r>
                        <a:rPr lang="en-GB" sz="900" spc="-10">
                          <a:effectLst/>
                          <a:latin typeface="FrankfurtGothic"/>
                          <a:ea typeface="Times New Roman" panose="02020603050405020304" pitchFamily="18" charset="0"/>
                          <a:cs typeface="Times New Roman" panose="02020603050405020304" pitchFamily="18" charset="0"/>
                        </a:rPr>
                        <a:t>2.05</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a:noFill/>
                    </a:lnT>
                    <a:lnB>
                      <a:noFill/>
                    </a:lnB>
                  </a:tcPr>
                </a:tc>
                <a:tc>
                  <a:txBody>
                    <a:bodyPr/>
                    <a:lstStyle/>
                    <a:p>
                      <a:pPr algn="ctr">
                        <a:lnSpc>
                          <a:spcPts val="1275"/>
                        </a:lnSpc>
                        <a:tabLst>
                          <a:tab pos="161925" algn="l"/>
                          <a:tab pos="234315" algn="l"/>
                          <a:tab pos="306070" algn="l"/>
                          <a:tab pos="414655" algn="dec"/>
                        </a:tabLst>
                      </a:pPr>
                      <a:r>
                        <a:rPr lang="en-GB" sz="900" spc="-10">
                          <a:effectLst/>
                          <a:latin typeface="FrankfurtGothic"/>
                          <a:ea typeface="Times New Roman" panose="02020603050405020304" pitchFamily="18" charset="0"/>
                          <a:cs typeface="Times New Roman" panose="02020603050405020304" pitchFamily="18" charset="0"/>
                        </a:rPr>
                        <a:t>2.17</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a:noFill/>
                    </a:lnT>
                    <a:lnB>
                      <a:noFill/>
                    </a:lnB>
                  </a:tcPr>
                </a:tc>
                <a:extLst>
                  <a:ext uri="{0D108BD9-81ED-4DB2-BD59-A6C34878D82A}">
                    <a16:rowId xmlns:a16="http://schemas.microsoft.com/office/drawing/2014/main" val="1774585912"/>
                  </a:ext>
                </a:extLst>
              </a:tr>
              <a:tr h="250046">
                <a:tc>
                  <a:txBody>
                    <a:bodyPr/>
                    <a:lstStyle/>
                    <a:p>
                      <a:pPr algn="just">
                        <a:lnSpc>
                          <a:spcPts val="1275"/>
                        </a:lnSpc>
                        <a:tabLst>
                          <a:tab pos="161925" algn="l"/>
                          <a:tab pos="234315" algn="l"/>
                          <a:tab pos="306070" algn="l"/>
                          <a:tab pos="234315" algn="l"/>
                          <a:tab pos="306070" algn="l"/>
                        </a:tabLst>
                      </a:pPr>
                      <a:r>
                        <a:rPr lang="en-GB" sz="900" spc="-10">
                          <a:effectLst/>
                          <a:latin typeface="FrankfurtGothic"/>
                          <a:ea typeface="Times New Roman" panose="02020603050405020304" pitchFamily="18" charset="0"/>
                          <a:cs typeface="Times New Roman" panose="02020603050405020304" pitchFamily="18" charset="0"/>
                        </a:rPr>
                        <a:t>Manufacturing</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a:noFill/>
                    </a:lnT>
                    <a:lnB>
                      <a:noFill/>
                    </a:lnB>
                  </a:tcPr>
                </a:tc>
                <a:tc>
                  <a:txBody>
                    <a:bodyPr/>
                    <a:lstStyle/>
                    <a:p>
                      <a:pPr algn="ctr">
                        <a:lnSpc>
                          <a:spcPts val="1275"/>
                        </a:lnSpc>
                        <a:tabLst>
                          <a:tab pos="161925" algn="l"/>
                          <a:tab pos="234315" algn="l"/>
                          <a:tab pos="306070" algn="l"/>
                          <a:tab pos="414655" algn="dec"/>
                        </a:tabLst>
                      </a:pPr>
                      <a:r>
                        <a:rPr lang="en-GB" sz="900" spc="-10" dirty="0">
                          <a:effectLst/>
                          <a:latin typeface="FrankfurtGothic"/>
                          <a:ea typeface="Times New Roman" panose="02020603050405020304" pitchFamily="18" charset="0"/>
                          <a:cs typeface="Times New Roman" panose="02020603050405020304" pitchFamily="18" charset="0"/>
                        </a:rPr>
                        <a:t>158</a:t>
                      </a:r>
                      <a:endParaRPr lang="da-DK" sz="900" spc="-10" dirty="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a:noFill/>
                    </a:lnT>
                    <a:lnB>
                      <a:noFill/>
                    </a:lnB>
                  </a:tcPr>
                </a:tc>
                <a:tc>
                  <a:txBody>
                    <a:bodyPr/>
                    <a:lstStyle/>
                    <a:p>
                      <a:pPr algn="ctr">
                        <a:lnSpc>
                          <a:spcPts val="1275"/>
                        </a:lnSpc>
                        <a:tabLst>
                          <a:tab pos="161925" algn="l"/>
                          <a:tab pos="234315" algn="l"/>
                          <a:tab pos="306070" algn="l"/>
                          <a:tab pos="414655" algn="dec"/>
                        </a:tabLst>
                      </a:pPr>
                      <a:r>
                        <a:rPr lang="en-GB" sz="900" spc="-10" dirty="0">
                          <a:effectLst/>
                          <a:latin typeface="FrankfurtGothic"/>
                          <a:ea typeface="Times New Roman" panose="02020603050405020304" pitchFamily="18" charset="0"/>
                          <a:cs typeface="Times New Roman" panose="02020603050405020304" pitchFamily="18" charset="0"/>
                        </a:rPr>
                        <a:t>124</a:t>
                      </a:r>
                      <a:endParaRPr lang="da-DK" sz="900" spc="-10" dirty="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a:noFill/>
                    </a:lnT>
                    <a:lnB>
                      <a:noFill/>
                    </a:lnB>
                  </a:tcPr>
                </a:tc>
                <a:tc>
                  <a:txBody>
                    <a:bodyPr/>
                    <a:lstStyle/>
                    <a:p>
                      <a:pPr algn="ctr">
                        <a:lnSpc>
                          <a:spcPts val="1275"/>
                        </a:lnSpc>
                        <a:tabLst>
                          <a:tab pos="161925" algn="l"/>
                          <a:tab pos="234315" algn="l"/>
                          <a:tab pos="306070" algn="l"/>
                          <a:tab pos="414655" algn="dec"/>
                        </a:tabLst>
                      </a:pPr>
                      <a:r>
                        <a:rPr lang="en-GB" sz="900" spc="-10" dirty="0">
                          <a:effectLst/>
                          <a:latin typeface="FrankfurtGothic"/>
                          <a:ea typeface="Times New Roman" panose="02020603050405020304" pitchFamily="18" charset="0"/>
                          <a:cs typeface="Times New Roman" panose="02020603050405020304" pitchFamily="18" charset="0"/>
                        </a:rPr>
                        <a:t>208</a:t>
                      </a:r>
                      <a:endParaRPr lang="da-DK" sz="900" spc="-10" dirty="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a:noFill/>
                    </a:lnT>
                    <a:lnB>
                      <a:noFill/>
                    </a:lnB>
                  </a:tcPr>
                </a:tc>
                <a:tc>
                  <a:txBody>
                    <a:bodyPr/>
                    <a:lstStyle/>
                    <a:p>
                      <a:pPr algn="ctr">
                        <a:lnSpc>
                          <a:spcPts val="1275"/>
                        </a:lnSpc>
                        <a:tabLst>
                          <a:tab pos="161925" algn="l"/>
                          <a:tab pos="234315" algn="l"/>
                          <a:tab pos="306070" algn="l"/>
                          <a:tab pos="414655" algn="dec"/>
                        </a:tabLst>
                      </a:pPr>
                      <a:r>
                        <a:rPr lang="en-GB" sz="900" spc="-10" dirty="0">
                          <a:effectLst/>
                          <a:latin typeface="FrankfurtGothic"/>
                          <a:ea typeface="Times New Roman" panose="02020603050405020304" pitchFamily="18" charset="0"/>
                          <a:cs typeface="Times New Roman" panose="02020603050405020304" pitchFamily="18" charset="0"/>
                        </a:rPr>
                        <a:t>223</a:t>
                      </a:r>
                      <a:endParaRPr lang="da-DK" sz="900" spc="-10" dirty="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a:noFill/>
                    </a:lnT>
                    <a:lnB>
                      <a:noFill/>
                    </a:lnB>
                  </a:tcPr>
                </a:tc>
                <a:tc>
                  <a:txBody>
                    <a:bodyPr/>
                    <a:lstStyle/>
                    <a:p>
                      <a:pPr algn="ctr">
                        <a:lnSpc>
                          <a:spcPts val="1275"/>
                        </a:lnSpc>
                        <a:tabLst>
                          <a:tab pos="161925" algn="l"/>
                          <a:tab pos="234315" algn="l"/>
                          <a:tab pos="306070" algn="l"/>
                          <a:tab pos="414655" algn="dec"/>
                        </a:tabLst>
                      </a:pPr>
                      <a:r>
                        <a:rPr lang="en-GB" sz="900" spc="-10" dirty="0">
                          <a:effectLst/>
                          <a:latin typeface="FrankfurtGothic"/>
                          <a:ea typeface="Times New Roman" panose="02020603050405020304" pitchFamily="18" charset="0"/>
                          <a:cs typeface="Times New Roman" panose="02020603050405020304" pitchFamily="18" charset="0"/>
                        </a:rPr>
                        <a:t>0.76</a:t>
                      </a:r>
                      <a:endParaRPr lang="da-DK" sz="900" spc="-10" dirty="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a:noFill/>
                    </a:lnT>
                    <a:lnB>
                      <a:noFill/>
                    </a:lnB>
                  </a:tcPr>
                </a:tc>
                <a:tc>
                  <a:txBody>
                    <a:bodyPr/>
                    <a:lstStyle/>
                    <a:p>
                      <a:pPr algn="ctr">
                        <a:lnSpc>
                          <a:spcPts val="1275"/>
                        </a:lnSpc>
                        <a:tabLst>
                          <a:tab pos="161925" algn="l"/>
                          <a:tab pos="234315" algn="l"/>
                          <a:tab pos="306070" algn="l"/>
                          <a:tab pos="414655" algn="dec"/>
                        </a:tabLst>
                      </a:pPr>
                      <a:r>
                        <a:rPr lang="en-GB" sz="900" spc="-10" dirty="0">
                          <a:effectLst/>
                          <a:latin typeface="FrankfurtGothic"/>
                          <a:ea typeface="Times New Roman" panose="02020603050405020304" pitchFamily="18" charset="0"/>
                          <a:cs typeface="Times New Roman" panose="02020603050405020304" pitchFamily="18" charset="0"/>
                        </a:rPr>
                        <a:t>0.56</a:t>
                      </a:r>
                      <a:endParaRPr lang="da-DK" sz="900" spc="-10" dirty="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a:noFill/>
                    </a:lnT>
                    <a:lnB>
                      <a:noFill/>
                    </a:lnB>
                  </a:tcPr>
                </a:tc>
                <a:extLst>
                  <a:ext uri="{0D108BD9-81ED-4DB2-BD59-A6C34878D82A}">
                    <a16:rowId xmlns:a16="http://schemas.microsoft.com/office/drawing/2014/main" val="2024475567"/>
                  </a:ext>
                </a:extLst>
              </a:tr>
              <a:tr h="250046">
                <a:tc>
                  <a:txBody>
                    <a:bodyPr/>
                    <a:lstStyle/>
                    <a:p>
                      <a:pPr algn="just">
                        <a:lnSpc>
                          <a:spcPts val="1275"/>
                        </a:lnSpc>
                        <a:tabLst>
                          <a:tab pos="161925" algn="l"/>
                          <a:tab pos="234315" algn="l"/>
                          <a:tab pos="306070" algn="l"/>
                          <a:tab pos="234315" algn="l"/>
                          <a:tab pos="306070" algn="l"/>
                        </a:tabLst>
                      </a:pPr>
                      <a:r>
                        <a:rPr lang="en-GB" sz="900" spc="-10">
                          <a:effectLst/>
                          <a:latin typeface="FrankfurtGothic"/>
                          <a:ea typeface="Times New Roman" panose="02020603050405020304" pitchFamily="18" charset="0"/>
                          <a:cs typeface="Times New Roman" panose="02020603050405020304" pitchFamily="18" charset="0"/>
                        </a:rPr>
                        <a:t>Construction</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a:noFill/>
                    </a:lnT>
                    <a:lnB w="12700" cap="flat" cmpd="sng" algn="ctr">
                      <a:solidFill>
                        <a:srgbClr val="7F9C90"/>
                      </a:solidFill>
                      <a:prstDash val="solid"/>
                      <a:round/>
                      <a:headEnd type="none" w="med" len="med"/>
                      <a:tailEnd type="none" w="med" len="med"/>
                    </a:lnB>
                  </a:tcPr>
                </a:tc>
                <a:tc>
                  <a:txBody>
                    <a:bodyPr/>
                    <a:lstStyle/>
                    <a:p>
                      <a:pPr algn="ctr">
                        <a:lnSpc>
                          <a:spcPts val="1275"/>
                        </a:lnSpc>
                        <a:tabLst>
                          <a:tab pos="161925" algn="l"/>
                          <a:tab pos="234315" algn="l"/>
                          <a:tab pos="306070" algn="l"/>
                          <a:tab pos="414655" algn="dec"/>
                        </a:tabLst>
                      </a:pPr>
                      <a:r>
                        <a:rPr lang="en-GB" sz="900" spc="-10">
                          <a:effectLst/>
                          <a:latin typeface="FrankfurtGothic"/>
                          <a:ea typeface="Times New Roman" panose="02020603050405020304" pitchFamily="18" charset="0"/>
                          <a:cs typeface="Times New Roman" panose="02020603050405020304" pitchFamily="18" charset="0"/>
                        </a:rPr>
                        <a:t>22</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a:noFill/>
                    </a:lnT>
                    <a:lnB w="12700" cap="flat" cmpd="sng" algn="ctr">
                      <a:solidFill>
                        <a:srgbClr val="7F9C90"/>
                      </a:solidFill>
                      <a:prstDash val="solid"/>
                      <a:round/>
                      <a:headEnd type="none" w="med" len="med"/>
                      <a:tailEnd type="none" w="med" len="med"/>
                    </a:lnB>
                  </a:tcPr>
                </a:tc>
                <a:tc>
                  <a:txBody>
                    <a:bodyPr/>
                    <a:lstStyle/>
                    <a:p>
                      <a:pPr algn="ctr">
                        <a:lnSpc>
                          <a:spcPts val="1275"/>
                        </a:lnSpc>
                        <a:tabLst>
                          <a:tab pos="161925" algn="l"/>
                          <a:tab pos="234315" algn="l"/>
                          <a:tab pos="306070" algn="l"/>
                          <a:tab pos="414655" algn="dec"/>
                        </a:tabLst>
                      </a:pPr>
                      <a:r>
                        <a:rPr lang="en-GB" sz="900" spc="-10">
                          <a:effectLst/>
                          <a:latin typeface="FrankfurtGothic"/>
                          <a:ea typeface="Times New Roman" panose="02020603050405020304" pitchFamily="18" charset="0"/>
                          <a:cs typeface="Times New Roman" panose="02020603050405020304" pitchFamily="18" charset="0"/>
                        </a:rPr>
                        <a:t>18</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a:noFill/>
                    </a:lnT>
                    <a:lnB w="12700" cap="flat" cmpd="sng" algn="ctr">
                      <a:solidFill>
                        <a:srgbClr val="7F9C90"/>
                      </a:solidFill>
                      <a:prstDash val="solid"/>
                      <a:round/>
                      <a:headEnd type="none" w="med" len="med"/>
                      <a:tailEnd type="none" w="med" len="med"/>
                    </a:lnB>
                  </a:tcPr>
                </a:tc>
                <a:tc>
                  <a:txBody>
                    <a:bodyPr/>
                    <a:lstStyle/>
                    <a:p>
                      <a:pPr algn="ctr">
                        <a:lnSpc>
                          <a:spcPts val="1275"/>
                        </a:lnSpc>
                        <a:tabLst>
                          <a:tab pos="161925" algn="l"/>
                          <a:tab pos="234315" algn="l"/>
                          <a:tab pos="306070" algn="l"/>
                          <a:tab pos="414655" algn="dec"/>
                        </a:tabLst>
                      </a:pPr>
                      <a:r>
                        <a:rPr lang="en-GB" sz="900" spc="-10">
                          <a:effectLst/>
                          <a:latin typeface="FrankfurtGothic"/>
                          <a:ea typeface="Times New Roman" panose="02020603050405020304" pitchFamily="18" charset="0"/>
                          <a:cs typeface="Times New Roman" panose="02020603050405020304" pitchFamily="18" charset="0"/>
                        </a:rPr>
                        <a:t>78</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a:noFill/>
                    </a:lnT>
                    <a:lnB w="12700" cap="flat" cmpd="sng" algn="ctr">
                      <a:solidFill>
                        <a:srgbClr val="7F9C90"/>
                      </a:solidFill>
                      <a:prstDash val="solid"/>
                      <a:round/>
                      <a:headEnd type="none" w="med" len="med"/>
                      <a:tailEnd type="none" w="med" len="med"/>
                    </a:lnB>
                  </a:tcPr>
                </a:tc>
                <a:tc>
                  <a:txBody>
                    <a:bodyPr/>
                    <a:lstStyle/>
                    <a:p>
                      <a:pPr algn="ctr">
                        <a:lnSpc>
                          <a:spcPts val="1275"/>
                        </a:lnSpc>
                        <a:tabLst>
                          <a:tab pos="161925" algn="l"/>
                          <a:tab pos="234315" algn="l"/>
                          <a:tab pos="306070" algn="l"/>
                          <a:tab pos="414655" algn="dec"/>
                        </a:tabLst>
                      </a:pPr>
                      <a:r>
                        <a:rPr lang="en-GB" sz="900" spc="-10">
                          <a:effectLst/>
                          <a:latin typeface="FrankfurtGothic"/>
                          <a:ea typeface="Times New Roman" panose="02020603050405020304" pitchFamily="18" charset="0"/>
                          <a:cs typeface="Times New Roman" panose="02020603050405020304" pitchFamily="18" charset="0"/>
                        </a:rPr>
                        <a:t>69</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a:noFill/>
                    </a:lnT>
                    <a:lnB w="12700" cap="flat" cmpd="sng" algn="ctr">
                      <a:solidFill>
                        <a:srgbClr val="7F9C90"/>
                      </a:solidFill>
                      <a:prstDash val="solid"/>
                      <a:round/>
                      <a:headEnd type="none" w="med" len="med"/>
                      <a:tailEnd type="none" w="med" len="med"/>
                    </a:lnB>
                  </a:tcPr>
                </a:tc>
                <a:tc>
                  <a:txBody>
                    <a:bodyPr/>
                    <a:lstStyle/>
                    <a:p>
                      <a:pPr algn="ctr">
                        <a:lnSpc>
                          <a:spcPts val="1275"/>
                        </a:lnSpc>
                        <a:tabLst>
                          <a:tab pos="161925" algn="l"/>
                          <a:tab pos="234315" algn="l"/>
                          <a:tab pos="306070" algn="l"/>
                          <a:tab pos="414655" algn="dec"/>
                        </a:tabLst>
                      </a:pPr>
                      <a:r>
                        <a:rPr lang="en-GB" sz="900" spc="-10">
                          <a:effectLst/>
                          <a:latin typeface="FrankfurtGothic"/>
                          <a:ea typeface="Times New Roman" panose="02020603050405020304" pitchFamily="18" charset="0"/>
                          <a:cs typeface="Times New Roman" panose="02020603050405020304" pitchFamily="18" charset="0"/>
                        </a:rPr>
                        <a:t>0.28</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a:noFill/>
                    </a:lnT>
                    <a:lnB w="12700" cap="flat" cmpd="sng" algn="ctr">
                      <a:solidFill>
                        <a:srgbClr val="7F9C90"/>
                      </a:solidFill>
                      <a:prstDash val="solid"/>
                      <a:round/>
                      <a:headEnd type="none" w="med" len="med"/>
                      <a:tailEnd type="none" w="med" len="med"/>
                    </a:lnB>
                  </a:tcPr>
                </a:tc>
                <a:tc>
                  <a:txBody>
                    <a:bodyPr/>
                    <a:lstStyle/>
                    <a:p>
                      <a:pPr algn="ctr">
                        <a:lnSpc>
                          <a:spcPts val="1275"/>
                        </a:lnSpc>
                        <a:tabLst>
                          <a:tab pos="161925" algn="l"/>
                          <a:tab pos="234315" algn="l"/>
                          <a:tab pos="306070" algn="l"/>
                          <a:tab pos="414655" algn="dec"/>
                        </a:tabLst>
                      </a:pPr>
                      <a:r>
                        <a:rPr lang="en-GB" sz="900" spc="-10" dirty="0">
                          <a:effectLst/>
                          <a:latin typeface="FrankfurtGothic"/>
                          <a:ea typeface="Times New Roman" panose="02020603050405020304" pitchFamily="18" charset="0"/>
                          <a:cs typeface="Times New Roman" panose="02020603050405020304" pitchFamily="18" charset="0"/>
                        </a:rPr>
                        <a:t>0.26</a:t>
                      </a:r>
                      <a:endParaRPr lang="da-DK" sz="900" spc="-10" dirty="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a:noFill/>
                    </a:lnT>
                    <a:lnB w="12700" cap="flat" cmpd="sng" algn="ctr">
                      <a:solidFill>
                        <a:srgbClr val="7F9C90"/>
                      </a:solidFill>
                      <a:prstDash val="solid"/>
                      <a:round/>
                      <a:headEnd type="none" w="med" len="med"/>
                      <a:tailEnd type="none" w="med" len="med"/>
                    </a:lnB>
                  </a:tcPr>
                </a:tc>
                <a:extLst>
                  <a:ext uri="{0D108BD9-81ED-4DB2-BD59-A6C34878D82A}">
                    <a16:rowId xmlns:a16="http://schemas.microsoft.com/office/drawing/2014/main" val="1641205192"/>
                  </a:ext>
                </a:extLst>
              </a:tr>
              <a:tr h="250046">
                <a:tc>
                  <a:txBody>
                    <a:bodyPr/>
                    <a:lstStyle/>
                    <a:p>
                      <a:pPr algn="just">
                        <a:lnSpc>
                          <a:spcPts val="1275"/>
                        </a:lnSpc>
                        <a:tabLst>
                          <a:tab pos="161925" algn="l"/>
                          <a:tab pos="234315" algn="l"/>
                          <a:tab pos="306070" algn="l"/>
                          <a:tab pos="234315" algn="l"/>
                          <a:tab pos="306070" algn="l"/>
                        </a:tabLst>
                      </a:pPr>
                      <a:r>
                        <a:rPr lang="en-GB" sz="900" b="1" spc="-10">
                          <a:effectLst/>
                          <a:latin typeface="FrankfurtGothic"/>
                          <a:ea typeface="Times New Roman" panose="02020603050405020304" pitchFamily="18" charset="0"/>
                          <a:cs typeface="Times New Roman" panose="02020603050405020304" pitchFamily="18" charset="0"/>
                        </a:rPr>
                        <a:t>Total</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w="12700" cap="flat" cmpd="sng" algn="ctr">
                      <a:solidFill>
                        <a:srgbClr val="7F9C90"/>
                      </a:solidFill>
                      <a:prstDash val="solid"/>
                      <a:round/>
                      <a:headEnd type="none" w="med" len="med"/>
                      <a:tailEnd type="none" w="med" len="med"/>
                    </a:lnT>
                    <a:lnB w="12700" cap="flat" cmpd="sng" algn="ctr">
                      <a:solidFill>
                        <a:srgbClr val="7F9C90"/>
                      </a:solidFill>
                      <a:prstDash val="solid"/>
                      <a:round/>
                      <a:headEnd type="none" w="med" len="med"/>
                      <a:tailEnd type="none" w="med" len="med"/>
                    </a:lnB>
                  </a:tcPr>
                </a:tc>
                <a:tc>
                  <a:txBody>
                    <a:bodyPr/>
                    <a:lstStyle/>
                    <a:p>
                      <a:pPr algn="ctr">
                        <a:lnSpc>
                          <a:spcPts val="1275"/>
                        </a:lnSpc>
                        <a:tabLst>
                          <a:tab pos="161925" algn="l"/>
                          <a:tab pos="234315" algn="l"/>
                          <a:tab pos="306070" algn="l"/>
                          <a:tab pos="414655" algn="dec"/>
                        </a:tabLst>
                      </a:pPr>
                      <a:r>
                        <a:rPr lang="en-GB" sz="900" b="1" spc="-10" dirty="0">
                          <a:effectLst/>
                          <a:latin typeface="FrankfurtGothic"/>
                          <a:ea typeface="Times New Roman" panose="02020603050405020304" pitchFamily="18" charset="0"/>
                          <a:cs typeface="Times New Roman" panose="02020603050405020304" pitchFamily="18" charset="0"/>
                        </a:rPr>
                        <a:t>225</a:t>
                      </a:r>
                      <a:endParaRPr lang="da-DK" sz="900" spc="-10" dirty="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w="12700" cap="flat" cmpd="sng" algn="ctr">
                      <a:solidFill>
                        <a:srgbClr val="7F9C90"/>
                      </a:solidFill>
                      <a:prstDash val="solid"/>
                      <a:round/>
                      <a:headEnd type="none" w="med" len="med"/>
                      <a:tailEnd type="none" w="med" len="med"/>
                    </a:lnT>
                    <a:lnB w="12700" cap="flat" cmpd="sng" algn="ctr">
                      <a:solidFill>
                        <a:srgbClr val="7F9C90"/>
                      </a:solidFill>
                      <a:prstDash val="solid"/>
                      <a:round/>
                      <a:headEnd type="none" w="med" len="med"/>
                      <a:tailEnd type="none" w="med" len="med"/>
                    </a:lnB>
                  </a:tcPr>
                </a:tc>
                <a:tc>
                  <a:txBody>
                    <a:bodyPr/>
                    <a:lstStyle/>
                    <a:p>
                      <a:pPr algn="ctr">
                        <a:lnSpc>
                          <a:spcPts val="1275"/>
                        </a:lnSpc>
                        <a:tabLst>
                          <a:tab pos="161925" algn="l"/>
                          <a:tab pos="234315" algn="l"/>
                          <a:tab pos="306070" algn="l"/>
                          <a:tab pos="414655" algn="dec"/>
                        </a:tabLst>
                      </a:pPr>
                      <a:r>
                        <a:rPr lang="en-GB" sz="900" b="1" spc="-10" dirty="0">
                          <a:effectLst/>
                          <a:latin typeface="FrankfurtGothic"/>
                          <a:ea typeface="Times New Roman" panose="02020603050405020304" pitchFamily="18" charset="0"/>
                          <a:cs typeface="Times New Roman" panose="02020603050405020304" pitchFamily="18" charset="0"/>
                        </a:rPr>
                        <a:t>181</a:t>
                      </a:r>
                      <a:endParaRPr lang="da-DK" sz="900" spc="-10" dirty="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w="12700" cap="flat" cmpd="sng" algn="ctr">
                      <a:solidFill>
                        <a:srgbClr val="7F9C90"/>
                      </a:solidFill>
                      <a:prstDash val="solid"/>
                      <a:round/>
                      <a:headEnd type="none" w="med" len="med"/>
                      <a:tailEnd type="none" w="med" len="med"/>
                    </a:lnT>
                    <a:lnB w="12700" cap="flat" cmpd="sng" algn="ctr">
                      <a:solidFill>
                        <a:srgbClr val="7F9C90"/>
                      </a:solidFill>
                      <a:prstDash val="solid"/>
                      <a:round/>
                      <a:headEnd type="none" w="med" len="med"/>
                      <a:tailEnd type="none" w="med" len="med"/>
                    </a:lnB>
                  </a:tcPr>
                </a:tc>
                <a:tc>
                  <a:txBody>
                    <a:bodyPr/>
                    <a:lstStyle/>
                    <a:p>
                      <a:pPr algn="ctr">
                        <a:lnSpc>
                          <a:spcPts val="1275"/>
                        </a:lnSpc>
                        <a:tabLst>
                          <a:tab pos="161925" algn="l"/>
                          <a:tab pos="234315" algn="l"/>
                          <a:tab pos="306070" algn="l"/>
                          <a:tab pos="414655" algn="dec"/>
                        </a:tabLst>
                      </a:pPr>
                      <a:r>
                        <a:rPr lang="en-GB" sz="900" b="1" spc="-10" dirty="0">
                          <a:effectLst/>
                          <a:latin typeface="FrankfurtGothic"/>
                          <a:ea typeface="Times New Roman" panose="02020603050405020304" pitchFamily="18" charset="0"/>
                          <a:cs typeface="Times New Roman" panose="02020603050405020304" pitchFamily="18" charset="0"/>
                        </a:rPr>
                        <a:t>308</a:t>
                      </a:r>
                      <a:endParaRPr lang="da-DK" sz="900" spc="-10" dirty="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w="12700" cap="flat" cmpd="sng" algn="ctr">
                      <a:solidFill>
                        <a:srgbClr val="7F9C90"/>
                      </a:solidFill>
                      <a:prstDash val="solid"/>
                      <a:round/>
                      <a:headEnd type="none" w="med" len="med"/>
                      <a:tailEnd type="none" w="med" len="med"/>
                    </a:lnT>
                    <a:lnB w="12700" cap="flat" cmpd="sng" algn="ctr">
                      <a:solidFill>
                        <a:srgbClr val="7F9C90"/>
                      </a:solidFill>
                      <a:prstDash val="solid"/>
                      <a:round/>
                      <a:headEnd type="none" w="med" len="med"/>
                      <a:tailEnd type="none" w="med" len="med"/>
                    </a:lnB>
                  </a:tcPr>
                </a:tc>
                <a:tc>
                  <a:txBody>
                    <a:bodyPr/>
                    <a:lstStyle/>
                    <a:p>
                      <a:pPr algn="ctr">
                        <a:lnSpc>
                          <a:spcPts val="1275"/>
                        </a:lnSpc>
                        <a:tabLst>
                          <a:tab pos="161925" algn="l"/>
                          <a:tab pos="234315" algn="l"/>
                          <a:tab pos="306070" algn="l"/>
                          <a:tab pos="414655" algn="dec"/>
                        </a:tabLst>
                      </a:pPr>
                      <a:r>
                        <a:rPr lang="en-GB" sz="900" b="1" spc="-10" dirty="0">
                          <a:effectLst/>
                          <a:latin typeface="FrankfurtGothic"/>
                          <a:ea typeface="Times New Roman" panose="02020603050405020304" pitchFamily="18" charset="0"/>
                          <a:cs typeface="Times New Roman" panose="02020603050405020304" pitchFamily="18" charset="0"/>
                        </a:rPr>
                        <a:t>310</a:t>
                      </a:r>
                      <a:endParaRPr lang="da-DK" sz="900" spc="-10" dirty="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w="12700" cap="flat" cmpd="sng" algn="ctr">
                      <a:solidFill>
                        <a:srgbClr val="7F9C90"/>
                      </a:solidFill>
                      <a:prstDash val="solid"/>
                      <a:round/>
                      <a:headEnd type="none" w="med" len="med"/>
                      <a:tailEnd type="none" w="med" len="med"/>
                    </a:lnT>
                    <a:lnB w="12700" cap="flat" cmpd="sng" algn="ctr">
                      <a:solidFill>
                        <a:srgbClr val="7F9C90"/>
                      </a:solidFill>
                      <a:prstDash val="solid"/>
                      <a:round/>
                      <a:headEnd type="none" w="med" len="med"/>
                      <a:tailEnd type="none" w="med" len="med"/>
                    </a:lnB>
                  </a:tcPr>
                </a:tc>
                <a:tc>
                  <a:txBody>
                    <a:bodyPr/>
                    <a:lstStyle/>
                    <a:p>
                      <a:pPr algn="ctr">
                        <a:lnSpc>
                          <a:spcPts val="1275"/>
                        </a:lnSpc>
                        <a:tabLst>
                          <a:tab pos="161925" algn="l"/>
                          <a:tab pos="234315" algn="l"/>
                          <a:tab pos="306070" algn="l"/>
                          <a:tab pos="414655" algn="dec"/>
                        </a:tabLst>
                      </a:pPr>
                      <a:r>
                        <a:rPr lang="en-GB" sz="900" b="1" spc="-10" dirty="0">
                          <a:effectLst/>
                          <a:latin typeface="FrankfurtGothic"/>
                          <a:ea typeface="Times New Roman" panose="02020603050405020304" pitchFamily="18" charset="0"/>
                          <a:cs typeface="Times New Roman" panose="02020603050405020304" pitchFamily="18" charset="0"/>
                        </a:rPr>
                        <a:t>0.73</a:t>
                      </a:r>
                      <a:endParaRPr lang="da-DK" sz="900" spc="-10" dirty="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w="12700" cap="flat" cmpd="sng" algn="ctr">
                      <a:solidFill>
                        <a:srgbClr val="7F9C90"/>
                      </a:solidFill>
                      <a:prstDash val="solid"/>
                      <a:round/>
                      <a:headEnd type="none" w="med" len="med"/>
                      <a:tailEnd type="none" w="med" len="med"/>
                    </a:lnT>
                    <a:lnB w="12700" cap="flat" cmpd="sng" algn="ctr">
                      <a:solidFill>
                        <a:srgbClr val="7F9C90"/>
                      </a:solidFill>
                      <a:prstDash val="solid"/>
                      <a:round/>
                      <a:headEnd type="none" w="med" len="med"/>
                      <a:tailEnd type="none" w="med" len="med"/>
                    </a:lnB>
                  </a:tcPr>
                </a:tc>
                <a:tc>
                  <a:txBody>
                    <a:bodyPr/>
                    <a:lstStyle/>
                    <a:p>
                      <a:pPr algn="ctr">
                        <a:lnSpc>
                          <a:spcPts val="1275"/>
                        </a:lnSpc>
                        <a:tabLst>
                          <a:tab pos="161925" algn="l"/>
                          <a:tab pos="234315" algn="l"/>
                          <a:tab pos="306070" algn="l"/>
                          <a:tab pos="414655" algn="dec"/>
                        </a:tabLst>
                      </a:pPr>
                      <a:r>
                        <a:rPr lang="en-GB" sz="900" b="1" spc="-10" dirty="0">
                          <a:effectLst/>
                          <a:latin typeface="FrankfurtGothic"/>
                          <a:ea typeface="Times New Roman" panose="02020603050405020304" pitchFamily="18" charset="0"/>
                          <a:cs typeface="Times New Roman" panose="02020603050405020304" pitchFamily="18" charset="0"/>
                        </a:rPr>
                        <a:t>0.58</a:t>
                      </a:r>
                      <a:endParaRPr lang="da-DK" sz="900" spc="-10" dirty="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w="12700" cap="flat" cmpd="sng" algn="ctr">
                      <a:solidFill>
                        <a:srgbClr val="7F9C90"/>
                      </a:solidFill>
                      <a:prstDash val="solid"/>
                      <a:round/>
                      <a:headEnd type="none" w="med" len="med"/>
                      <a:tailEnd type="none" w="med" len="med"/>
                    </a:lnT>
                    <a:lnB w="12700" cap="flat" cmpd="sng" algn="ctr">
                      <a:solidFill>
                        <a:srgbClr val="7F9C90"/>
                      </a:solidFill>
                      <a:prstDash val="solid"/>
                      <a:round/>
                      <a:headEnd type="none" w="med" len="med"/>
                      <a:tailEnd type="none" w="med" len="med"/>
                    </a:lnB>
                  </a:tcPr>
                </a:tc>
                <a:extLst>
                  <a:ext uri="{0D108BD9-81ED-4DB2-BD59-A6C34878D82A}">
                    <a16:rowId xmlns:a16="http://schemas.microsoft.com/office/drawing/2014/main" val="1223758243"/>
                  </a:ext>
                </a:extLst>
              </a:tr>
            </a:tbl>
          </a:graphicData>
        </a:graphic>
      </p:graphicFrame>
      <p:sp>
        <p:nvSpPr>
          <p:cNvPr id="5" name="Tekstfelt 4">
            <a:extLst>
              <a:ext uri="{FF2B5EF4-FFF2-40B4-BE49-F238E27FC236}">
                <a16:creationId xmlns:a16="http://schemas.microsoft.com/office/drawing/2014/main" id="{1BFD19FA-A7A6-402C-97E5-E9BA1340A391}"/>
              </a:ext>
            </a:extLst>
          </p:cNvPr>
          <p:cNvSpPr txBox="1"/>
          <p:nvPr/>
        </p:nvSpPr>
        <p:spPr>
          <a:xfrm>
            <a:off x="3121953" y="4561721"/>
            <a:ext cx="6093822" cy="1010533"/>
          </a:xfrm>
          <a:prstGeom prst="rect">
            <a:avLst/>
          </a:prstGeom>
          <a:noFill/>
        </p:spPr>
        <p:txBody>
          <a:bodyPr wrap="square">
            <a:spAutoFit/>
          </a:bodyPr>
          <a:lstStyle/>
          <a:p>
            <a:pPr>
              <a:spcBef>
                <a:spcPts val="400"/>
              </a:spcBef>
              <a:spcAft>
                <a:spcPts val="400"/>
              </a:spcAft>
            </a:pPr>
            <a:r>
              <a:rPr lang="en-GB" sz="1200" spc="-10" dirty="0">
                <a:effectLst/>
                <a:latin typeface="Times New Roman" panose="02020603050405020304" pitchFamily="18" charset="0"/>
                <a:ea typeface="Times New Roman" panose="02020603050405020304" pitchFamily="18" charset="0"/>
                <a:cs typeface="Times New Roman" panose="02020603050405020304" pitchFamily="18" charset="0"/>
              </a:rPr>
              <a:t>Note: GDP measured at factor costs, constant 2010-prices. Energy consumption is measured in Peta Joules.</a:t>
            </a:r>
          </a:p>
          <a:p>
            <a:pPr>
              <a:spcBef>
                <a:spcPts val="400"/>
              </a:spcBef>
              <a:spcAft>
                <a:spcPts val="400"/>
              </a:spcAft>
            </a:pPr>
            <a:endParaRPr lang="da-DK" sz="1200" spc="-1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spcBef>
                <a:spcPts val="200"/>
              </a:spcBef>
              <a:spcAft>
                <a:spcPts val="1450"/>
              </a:spcAft>
            </a:pPr>
            <a:r>
              <a:rPr lang="en-GB" sz="1200" spc="-10" dirty="0">
                <a:effectLst/>
                <a:latin typeface="Times New Roman" panose="02020603050405020304" pitchFamily="18" charset="0"/>
                <a:ea typeface="Times New Roman" panose="02020603050405020304" pitchFamily="18" charset="0"/>
                <a:cs typeface="Times New Roman" panose="02020603050405020304" pitchFamily="18" charset="0"/>
              </a:rPr>
              <a:t>Source: Statistical ten-year review 2015.</a:t>
            </a:r>
            <a:endParaRPr lang="da-DK" sz="1200" spc="-1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kstfelt 6">
            <a:extLst>
              <a:ext uri="{FF2B5EF4-FFF2-40B4-BE49-F238E27FC236}">
                <a16:creationId xmlns:a16="http://schemas.microsoft.com/office/drawing/2014/main" id="{A61D564A-4271-4B49-8CB1-5BDF18C816A6}"/>
              </a:ext>
            </a:extLst>
          </p:cNvPr>
          <p:cNvSpPr txBox="1"/>
          <p:nvPr/>
        </p:nvSpPr>
        <p:spPr>
          <a:xfrm>
            <a:off x="3121953" y="2179579"/>
            <a:ext cx="6093822" cy="233397"/>
          </a:xfrm>
          <a:prstGeom prst="rect">
            <a:avLst/>
          </a:prstGeom>
          <a:noFill/>
        </p:spPr>
        <p:txBody>
          <a:bodyPr wrap="square">
            <a:spAutoFit/>
          </a:bodyPr>
          <a:lstStyle/>
          <a:p>
            <a:pPr algn="just">
              <a:lnSpc>
                <a:spcPts val="1100"/>
              </a:lnSpc>
              <a:spcAft>
                <a:spcPts val="600"/>
              </a:spcAft>
              <a:tabLst>
                <a:tab pos="161925" algn="l"/>
              </a:tabLst>
            </a:pPr>
            <a:r>
              <a:rPr lang="en-GB" sz="1000" spc="-10" dirty="0">
                <a:effectLst/>
                <a:latin typeface="Times New Roman" panose="02020603050405020304" pitchFamily="18" charset="0"/>
                <a:ea typeface="Times New Roman" panose="02020603050405020304" pitchFamily="18" charset="0"/>
                <a:cs typeface="Times New Roman" panose="02020603050405020304" pitchFamily="18" charset="0"/>
              </a:rPr>
              <a:t>Table 11.4: Energy consumption, real GDP, and energy intensity, 2004 and 2013</a:t>
            </a:r>
            <a:endParaRPr lang="da-DK" sz="1000" spc="-1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Titel 1">
            <a:extLst>
              <a:ext uri="{FF2B5EF4-FFF2-40B4-BE49-F238E27FC236}">
                <a16:creationId xmlns:a16="http://schemas.microsoft.com/office/drawing/2014/main" id="{D31B9DC0-3E17-4003-9800-87413B2BEC2D}"/>
              </a:ext>
            </a:extLst>
          </p:cNvPr>
          <p:cNvSpPr txBox="1">
            <a:spLocks/>
          </p:cNvSpPr>
          <p:nvPr/>
        </p:nvSpPr>
        <p:spPr>
          <a:xfrm>
            <a:off x="414455" y="246043"/>
            <a:ext cx="1808216" cy="89138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sz="2000" b="1" dirty="0" err="1">
                <a:latin typeface="Times New Roman" panose="02020603050405020304" pitchFamily="18" charset="0"/>
                <a:cs typeface="Times New Roman" panose="02020603050405020304" pitchFamily="18" charset="0"/>
              </a:rPr>
              <a:t>Table</a:t>
            </a:r>
            <a:r>
              <a:rPr lang="da-DK" sz="2000" b="1" dirty="0">
                <a:latin typeface="Times New Roman" panose="02020603050405020304" pitchFamily="18" charset="0"/>
                <a:cs typeface="Times New Roman" panose="02020603050405020304" pitchFamily="18" charset="0"/>
              </a:rPr>
              <a:t> 11.4</a:t>
            </a:r>
          </a:p>
        </p:txBody>
      </p:sp>
    </p:spTree>
    <p:extLst>
      <p:ext uri="{BB962C8B-B14F-4D97-AF65-F5344CB8AC3E}">
        <p14:creationId xmlns:p14="http://schemas.microsoft.com/office/powerpoint/2010/main" val="6287032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0E10A6-5F34-41BB-B741-A1EA41528D4E}"/>
              </a:ext>
            </a:extLst>
          </p:cNvPr>
          <p:cNvSpPr txBox="1">
            <a:spLocks/>
          </p:cNvSpPr>
          <p:nvPr/>
        </p:nvSpPr>
        <p:spPr>
          <a:xfrm>
            <a:off x="414455" y="246043"/>
            <a:ext cx="1808216" cy="89138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sz="2000" b="1" dirty="0" err="1">
                <a:latin typeface="Times New Roman" panose="02020603050405020304" pitchFamily="18" charset="0"/>
                <a:cs typeface="Times New Roman" panose="02020603050405020304" pitchFamily="18" charset="0"/>
              </a:rPr>
              <a:t>Table</a:t>
            </a:r>
            <a:r>
              <a:rPr lang="da-DK" sz="2000" b="1" dirty="0">
                <a:latin typeface="Times New Roman" panose="02020603050405020304" pitchFamily="18" charset="0"/>
                <a:cs typeface="Times New Roman" panose="02020603050405020304" pitchFamily="18" charset="0"/>
              </a:rPr>
              <a:t> 2.3</a:t>
            </a:r>
          </a:p>
        </p:txBody>
      </p:sp>
      <p:graphicFrame>
        <p:nvGraphicFramePr>
          <p:cNvPr id="5" name="Tabel 4">
            <a:extLst>
              <a:ext uri="{FF2B5EF4-FFF2-40B4-BE49-F238E27FC236}">
                <a16:creationId xmlns:a16="http://schemas.microsoft.com/office/drawing/2014/main" id="{90AC6006-DBB6-4833-B2EE-29A4B76A7A67}"/>
              </a:ext>
            </a:extLst>
          </p:cNvPr>
          <p:cNvGraphicFramePr>
            <a:graphicFrameLocks noGrp="1"/>
          </p:cNvGraphicFramePr>
          <p:nvPr>
            <p:extLst>
              <p:ext uri="{D42A27DB-BD31-4B8C-83A1-F6EECF244321}">
                <p14:modId xmlns:p14="http://schemas.microsoft.com/office/powerpoint/2010/main" val="3887495769"/>
              </p:ext>
            </p:extLst>
          </p:nvPr>
        </p:nvGraphicFramePr>
        <p:xfrm>
          <a:off x="3957211" y="2403571"/>
          <a:ext cx="4676775" cy="1516384"/>
        </p:xfrm>
        <a:graphic>
          <a:graphicData uri="http://schemas.openxmlformats.org/drawingml/2006/table">
            <a:tbl>
              <a:tblPr firstRow="1" firstCol="1" bandRow="1"/>
              <a:tblGrid>
                <a:gridCol w="270924">
                  <a:extLst>
                    <a:ext uri="{9D8B030D-6E8A-4147-A177-3AD203B41FA5}">
                      <a16:colId xmlns:a16="http://schemas.microsoft.com/office/drawing/2014/main" val="2165913056"/>
                    </a:ext>
                  </a:extLst>
                </a:gridCol>
                <a:gridCol w="3507423">
                  <a:extLst>
                    <a:ext uri="{9D8B030D-6E8A-4147-A177-3AD203B41FA5}">
                      <a16:colId xmlns:a16="http://schemas.microsoft.com/office/drawing/2014/main" val="2793795788"/>
                    </a:ext>
                  </a:extLst>
                </a:gridCol>
                <a:gridCol w="898428">
                  <a:extLst>
                    <a:ext uri="{9D8B030D-6E8A-4147-A177-3AD203B41FA5}">
                      <a16:colId xmlns:a16="http://schemas.microsoft.com/office/drawing/2014/main" val="3061401471"/>
                    </a:ext>
                  </a:extLst>
                </a:gridCol>
              </a:tblGrid>
              <a:tr h="179705">
                <a:tc>
                  <a:txBody>
                    <a:bodyPr/>
                    <a:lstStyle/>
                    <a:p>
                      <a:pPr algn="r">
                        <a:lnSpc>
                          <a:spcPts val="1275"/>
                        </a:lnSpc>
                        <a:tabLst>
                          <a:tab pos="161925" algn="l"/>
                          <a:tab pos="234315" algn="l"/>
                          <a:tab pos="306070" algn="l"/>
                          <a:tab pos="234315" algn="l"/>
                          <a:tab pos="306070" algn="l"/>
                        </a:tabLst>
                      </a:pPr>
                      <a:r>
                        <a:rPr lang="en-GB" sz="900" spc="-10">
                          <a:effectLst/>
                          <a:latin typeface="FrankfurtGothic"/>
                          <a:ea typeface="Times New Roman" panose="02020603050405020304" pitchFamily="18" charset="0"/>
                          <a:cs typeface="Times New Roman" panose="02020603050405020304" pitchFamily="18" charset="0"/>
                        </a:rPr>
                        <a:t> </a:t>
                      </a:r>
                      <a:endParaRPr lang="da-DK" sz="900" spc="-10">
                        <a:effectLst/>
                        <a:latin typeface="FrankfurtGothic"/>
                        <a:ea typeface="Times New Roman" panose="02020603050405020304" pitchFamily="18" charset="0"/>
                        <a:cs typeface="Times New Roman" panose="02020603050405020304" pitchFamily="18" charset="0"/>
                      </a:endParaRPr>
                    </a:p>
                  </a:txBody>
                  <a:tcPr marL="68580" marR="68580" marT="17780" marB="17780" anchor="ctr">
                    <a:lnL>
                      <a:noFill/>
                    </a:lnL>
                    <a:lnR>
                      <a:noFill/>
                    </a:lnR>
                    <a:lnT w="12700" cap="flat" cmpd="sng" algn="ctr">
                      <a:solidFill>
                        <a:srgbClr val="7F9C90"/>
                      </a:solidFill>
                      <a:prstDash val="solid"/>
                      <a:round/>
                      <a:headEnd type="none" w="med" len="med"/>
                      <a:tailEnd type="none" w="med" len="med"/>
                    </a:lnT>
                    <a:lnB w="12700" cap="flat" cmpd="sng" algn="ctr">
                      <a:solidFill>
                        <a:srgbClr val="7F9C90"/>
                      </a:solidFill>
                      <a:prstDash val="solid"/>
                      <a:round/>
                      <a:headEnd type="none" w="med" len="med"/>
                      <a:tailEnd type="none" w="med" len="med"/>
                    </a:lnB>
                  </a:tcPr>
                </a:tc>
                <a:tc>
                  <a:txBody>
                    <a:bodyPr/>
                    <a:lstStyle/>
                    <a:p>
                      <a:pPr algn="r">
                        <a:lnSpc>
                          <a:spcPts val="1275"/>
                        </a:lnSpc>
                        <a:tabLst>
                          <a:tab pos="161925" algn="l"/>
                          <a:tab pos="234315" algn="l"/>
                          <a:tab pos="306070" algn="l"/>
                          <a:tab pos="234315" algn="l"/>
                          <a:tab pos="306070" algn="l"/>
                        </a:tabLst>
                      </a:pPr>
                      <a:r>
                        <a:rPr lang="en-GB" sz="900" spc="-10">
                          <a:effectLst/>
                          <a:latin typeface="FrankfurtGothic"/>
                          <a:ea typeface="Times New Roman" panose="02020603050405020304" pitchFamily="18" charset="0"/>
                          <a:cs typeface="Times New Roman" panose="02020603050405020304" pitchFamily="18" charset="0"/>
                        </a:rPr>
                        <a:t> </a:t>
                      </a:r>
                      <a:endParaRPr lang="da-DK" sz="900" spc="-10">
                        <a:effectLst/>
                        <a:latin typeface="FrankfurtGothic"/>
                        <a:ea typeface="Times New Roman" panose="02020603050405020304" pitchFamily="18" charset="0"/>
                        <a:cs typeface="Times New Roman" panose="02020603050405020304" pitchFamily="18" charset="0"/>
                      </a:endParaRPr>
                    </a:p>
                  </a:txBody>
                  <a:tcPr marL="68580" marR="68580" marT="17780" marB="17780" anchor="ctr">
                    <a:lnL>
                      <a:noFill/>
                    </a:lnL>
                    <a:lnR>
                      <a:noFill/>
                    </a:lnR>
                    <a:lnT w="12700" cap="flat" cmpd="sng" algn="ctr">
                      <a:solidFill>
                        <a:srgbClr val="7F9C90"/>
                      </a:solidFill>
                      <a:prstDash val="solid"/>
                      <a:round/>
                      <a:headEnd type="none" w="med" len="med"/>
                      <a:tailEnd type="none" w="med" len="med"/>
                    </a:lnT>
                    <a:lnB w="12700" cap="flat" cmpd="sng" algn="ctr">
                      <a:solidFill>
                        <a:srgbClr val="7F9C90"/>
                      </a:solidFill>
                      <a:prstDash val="solid"/>
                      <a:round/>
                      <a:headEnd type="none" w="med" len="med"/>
                      <a:tailEnd type="none" w="med" len="med"/>
                    </a:lnB>
                  </a:tcPr>
                </a:tc>
                <a:tc>
                  <a:txBody>
                    <a:bodyPr/>
                    <a:lstStyle/>
                    <a:p>
                      <a:pPr algn="r">
                        <a:lnSpc>
                          <a:spcPts val="1275"/>
                        </a:lnSpc>
                        <a:tabLst>
                          <a:tab pos="161925" algn="l"/>
                          <a:tab pos="234315" algn="l"/>
                          <a:tab pos="306070" algn="l"/>
                          <a:tab pos="234315" algn="l"/>
                          <a:tab pos="306070" algn="l"/>
                        </a:tabLst>
                      </a:pPr>
                      <a:r>
                        <a:rPr lang="en-GB" sz="900" b="1" spc="-10">
                          <a:effectLst/>
                          <a:latin typeface="FrankfurtGothic"/>
                          <a:ea typeface="Times New Roman" panose="02020603050405020304" pitchFamily="18" charset="0"/>
                          <a:cs typeface="Times New Roman" panose="02020603050405020304" pitchFamily="18" charset="0"/>
                        </a:rPr>
                        <a:t>2019</a:t>
                      </a:r>
                      <a:endParaRPr lang="da-DK" sz="900" spc="-10">
                        <a:effectLst/>
                        <a:latin typeface="FrankfurtGothic"/>
                        <a:ea typeface="Times New Roman" panose="02020603050405020304" pitchFamily="18" charset="0"/>
                        <a:cs typeface="Times New Roman" panose="02020603050405020304" pitchFamily="18" charset="0"/>
                      </a:endParaRPr>
                    </a:p>
                  </a:txBody>
                  <a:tcPr marL="68580" marR="68580" marT="17780" marB="17780" anchor="ctr">
                    <a:lnL>
                      <a:noFill/>
                    </a:lnL>
                    <a:lnR>
                      <a:noFill/>
                    </a:lnR>
                    <a:lnT w="12700" cap="flat" cmpd="sng" algn="ctr">
                      <a:solidFill>
                        <a:srgbClr val="7F9C90"/>
                      </a:solidFill>
                      <a:prstDash val="solid"/>
                      <a:round/>
                      <a:headEnd type="none" w="med" len="med"/>
                      <a:tailEnd type="none" w="med" len="med"/>
                    </a:lnT>
                    <a:lnB w="12700" cap="flat" cmpd="sng" algn="ctr">
                      <a:solidFill>
                        <a:srgbClr val="7F9C90"/>
                      </a:solidFill>
                      <a:prstDash val="solid"/>
                      <a:round/>
                      <a:headEnd type="none" w="med" len="med"/>
                      <a:tailEnd type="none" w="med" len="med"/>
                    </a:lnB>
                  </a:tcPr>
                </a:tc>
                <a:extLst>
                  <a:ext uri="{0D108BD9-81ED-4DB2-BD59-A6C34878D82A}">
                    <a16:rowId xmlns:a16="http://schemas.microsoft.com/office/drawing/2014/main" val="2133800494"/>
                  </a:ext>
                </a:extLst>
              </a:tr>
              <a:tr h="0">
                <a:tc>
                  <a:txBody>
                    <a:bodyPr/>
                    <a:lstStyle/>
                    <a:p>
                      <a:pPr algn="just">
                        <a:lnSpc>
                          <a:spcPts val="1275"/>
                        </a:lnSpc>
                        <a:tabLst>
                          <a:tab pos="161925" algn="l"/>
                          <a:tab pos="234315" algn="l"/>
                          <a:tab pos="306070" algn="l"/>
                          <a:tab pos="234315" algn="l"/>
                          <a:tab pos="306070" algn="l"/>
                        </a:tabLst>
                      </a:pPr>
                      <a:r>
                        <a:rPr lang="en-GB" sz="900" spc="-10">
                          <a:effectLst/>
                          <a:latin typeface="FrankfurtGothic"/>
                          <a:ea typeface="Times New Roman" panose="02020603050405020304" pitchFamily="18" charset="0"/>
                          <a:cs typeface="Times New Roman" panose="02020603050405020304" pitchFamily="18" charset="0"/>
                        </a:rPr>
                        <a:t>A.</a:t>
                      </a:r>
                      <a:endParaRPr lang="da-DK" sz="900" spc="-10">
                        <a:effectLst/>
                        <a:latin typeface="FrankfurtGothic"/>
                        <a:ea typeface="Times New Roman" panose="02020603050405020304" pitchFamily="18" charset="0"/>
                        <a:cs typeface="Times New Roman" panose="02020603050405020304" pitchFamily="18" charset="0"/>
                      </a:endParaRPr>
                    </a:p>
                  </a:txBody>
                  <a:tcPr marL="68580" marR="68580" marT="17780" marB="17780">
                    <a:lnL>
                      <a:noFill/>
                    </a:lnL>
                    <a:lnR>
                      <a:noFill/>
                    </a:lnR>
                    <a:lnT w="12700" cap="flat" cmpd="sng" algn="ctr">
                      <a:solidFill>
                        <a:srgbClr val="7F9C90"/>
                      </a:solidFill>
                      <a:prstDash val="solid"/>
                      <a:round/>
                      <a:headEnd type="none" w="med" len="med"/>
                      <a:tailEnd type="none" w="med" len="med"/>
                    </a:lnT>
                    <a:lnB>
                      <a:noFill/>
                    </a:lnB>
                  </a:tcPr>
                </a:tc>
                <a:tc>
                  <a:txBody>
                    <a:bodyPr/>
                    <a:lstStyle/>
                    <a:p>
                      <a:pPr algn="just">
                        <a:lnSpc>
                          <a:spcPts val="1275"/>
                        </a:lnSpc>
                        <a:tabLst>
                          <a:tab pos="161925" algn="l"/>
                          <a:tab pos="234315" algn="l"/>
                          <a:tab pos="306070" algn="l"/>
                          <a:tab pos="234315" algn="l"/>
                          <a:tab pos="306070" algn="l"/>
                        </a:tabLst>
                      </a:pPr>
                      <a:r>
                        <a:rPr lang="en-GB" sz="900" spc="-10">
                          <a:effectLst/>
                          <a:latin typeface="FrankfurtGothic"/>
                          <a:ea typeface="Times New Roman" panose="02020603050405020304" pitchFamily="18" charset="0"/>
                          <a:cs typeface="Times New Roman" panose="02020603050405020304" pitchFamily="18" charset="0"/>
                        </a:rPr>
                        <a:t>Value of production</a:t>
                      </a:r>
                      <a:endParaRPr lang="da-DK" sz="900" spc="-10">
                        <a:effectLst/>
                        <a:latin typeface="FrankfurtGothic"/>
                        <a:ea typeface="Times New Roman" panose="02020603050405020304" pitchFamily="18" charset="0"/>
                        <a:cs typeface="Times New Roman" panose="02020603050405020304" pitchFamily="18" charset="0"/>
                      </a:endParaRPr>
                    </a:p>
                  </a:txBody>
                  <a:tcPr marL="68580" marR="68580" marT="17780" marB="17780">
                    <a:lnL>
                      <a:noFill/>
                    </a:lnL>
                    <a:lnR>
                      <a:noFill/>
                    </a:lnR>
                    <a:lnT w="12700" cap="flat" cmpd="sng" algn="ctr">
                      <a:solidFill>
                        <a:srgbClr val="7F9C90"/>
                      </a:solidFill>
                      <a:prstDash val="solid"/>
                      <a:round/>
                      <a:headEnd type="none" w="med" len="med"/>
                      <a:tailEnd type="none" w="med" len="med"/>
                    </a:lnT>
                    <a:lnB>
                      <a:noFill/>
                    </a:lnB>
                  </a:tcPr>
                </a:tc>
                <a:tc>
                  <a:txBody>
                    <a:bodyPr/>
                    <a:lstStyle/>
                    <a:p>
                      <a:pPr algn="r">
                        <a:lnSpc>
                          <a:spcPts val="1275"/>
                        </a:lnSpc>
                        <a:tabLst>
                          <a:tab pos="161925" algn="l"/>
                          <a:tab pos="234315" algn="l"/>
                          <a:tab pos="306070" algn="l"/>
                          <a:tab pos="234315" algn="l"/>
                          <a:tab pos="306070" algn="l"/>
                        </a:tabLst>
                      </a:pPr>
                      <a:r>
                        <a:rPr lang="en-GB" sz="900" spc="-10">
                          <a:effectLst/>
                          <a:latin typeface="FrankfurtGothic"/>
                          <a:ea typeface="Times New Roman" panose="02020603050405020304" pitchFamily="18" charset="0"/>
                          <a:cs typeface="Times New Roman" panose="02020603050405020304" pitchFamily="18" charset="0"/>
                        </a:rPr>
                        <a:t>4084</a:t>
                      </a:r>
                      <a:endParaRPr lang="da-DK" sz="900" spc="-10">
                        <a:effectLst/>
                        <a:latin typeface="FrankfurtGothic"/>
                        <a:ea typeface="Times New Roman" panose="02020603050405020304" pitchFamily="18" charset="0"/>
                        <a:cs typeface="Times New Roman" panose="02020603050405020304" pitchFamily="18" charset="0"/>
                      </a:endParaRPr>
                    </a:p>
                  </a:txBody>
                  <a:tcPr marL="68580" marR="68580" marT="17780" marB="17780">
                    <a:lnL>
                      <a:noFill/>
                    </a:lnL>
                    <a:lnR>
                      <a:noFill/>
                    </a:lnR>
                    <a:lnT w="12700" cap="flat" cmpd="sng" algn="ctr">
                      <a:solidFill>
                        <a:srgbClr val="7F9C90"/>
                      </a:solidFill>
                      <a:prstDash val="solid"/>
                      <a:round/>
                      <a:headEnd type="none" w="med" len="med"/>
                      <a:tailEnd type="none" w="med" len="med"/>
                    </a:lnT>
                    <a:lnB>
                      <a:noFill/>
                    </a:lnB>
                  </a:tcPr>
                </a:tc>
                <a:extLst>
                  <a:ext uri="{0D108BD9-81ED-4DB2-BD59-A6C34878D82A}">
                    <a16:rowId xmlns:a16="http://schemas.microsoft.com/office/drawing/2014/main" val="216652419"/>
                  </a:ext>
                </a:extLst>
              </a:tr>
              <a:tr h="0">
                <a:tc>
                  <a:txBody>
                    <a:bodyPr/>
                    <a:lstStyle/>
                    <a:p>
                      <a:pPr algn="just">
                        <a:lnSpc>
                          <a:spcPts val="1275"/>
                        </a:lnSpc>
                        <a:tabLst>
                          <a:tab pos="161925" algn="l"/>
                          <a:tab pos="234315" algn="l"/>
                          <a:tab pos="306070" algn="l"/>
                          <a:tab pos="234315" algn="l"/>
                          <a:tab pos="306070" algn="l"/>
                        </a:tabLst>
                      </a:pPr>
                      <a:r>
                        <a:rPr lang="en-GB" sz="900" spc="-10">
                          <a:effectLst/>
                          <a:latin typeface="FrankfurtGothic"/>
                          <a:ea typeface="Times New Roman" panose="02020603050405020304" pitchFamily="18" charset="0"/>
                          <a:cs typeface="Times New Roman" panose="02020603050405020304" pitchFamily="18" charset="0"/>
                        </a:rPr>
                        <a:t>B.</a:t>
                      </a:r>
                      <a:endParaRPr lang="da-DK" sz="900" spc="-10">
                        <a:effectLst/>
                        <a:latin typeface="FrankfurtGothic"/>
                        <a:ea typeface="Times New Roman" panose="02020603050405020304" pitchFamily="18" charset="0"/>
                        <a:cs typeface="Times New Roman" panose="02020603050405020304" pitchFamily="18" charset="0"/>
                      </a:endParaRPr>
                    </a:p>
                  </a:txBody>
                  <a:tcPr marL="68580" marR="68580" marT="17780" marB="17780">
                    <a:lnL>
                      <a:noFill/>
                    </a:lnL>
                    <a:lnR>
                      <a:noFill/>
                    </a:lnR>
                    <a:lnT>
                      <a:noFill/>
                    </a:lnT>
                    <a:lnB>
                      <a:noFill/>
                    </a:lnB>
                  </a:tcPr>
                </a:tc>
                <a:tc>
                  <a:txBody>
                    <a:bodyPr/>
                    <a:lstStyle/>
                    <a:p>
                      <a:pPr algn="just">
                        <a:lnSpc>
                          <a:spcPts val="1275"/>
                        </a:lnSpc>
                        <a:tabLst>
                          <a:tab pos="161925" algn="l"/>
                          <a:tab pos="234315" algn="l"/>
                          <a:tab pos="306070" algn="l"/>
                          <a:tab pos="234315" algn="l"/>
                          <a:tab pos="306070" algn="l"/>
                        </a:tabLst>
                      </a:pPr>
                      <a:r>
                        <a:rPr lang="en-GB" sz="900" spc="-10">
                          <a:effectLst/>
                          <a:latin typeface="FrankfurtGothic"/>
                          <a:ea typeface="Times New Roman" panose="02020603050405020304" pitchFamily="18" charset="0"/>
                          <a:cs typeface="Times New Roman" panose="02020603050405020304" pitchFamily="18" charset="0"/>
                        </a:rPr>
                        <a:t>Intermediate products</a:t>
                      </a:r>
                      <a:endParaRPr lang="da-DK" sz="900" spc="-10">
                        <a:effectLst/>
                        <a:latin typeface="FrankfurtGothic"/>
                        <a:ea typeface="Times New Roman" panose="02020603050405020304" pitchFamily="18" charset="0"/>
                        <a:cs typeface="Times New Roman" panose="02020603050405020304" pitchFamily="18" charset="0"/>
                      </a:endParaRPr>
                    </a:p>
                  </a:txBody>
                  <a:tcPr marL="68580" marR="68580" marT="17780" marB="17780">
                    <a:lnL>
                      <a:noFill/>
                    </a:lnL>
                    <a:lnR>
                      <a:noFill/>
                    </a:lnR>
                    <a:lnT>
                      <a:noFill/>
                    </a:lnT>
                    <a:lnB>
                      <a:noFill/>
                    </a:lnB>
                  </a:tcPr>
                </a:tc>
                <a:tc>
                  <a:txBody>
                    <a:bodyPr/>
                    <a:lstStyle/>
                    <a:p>
                      <a:pPr algn="r">
                        <a:lnSpc>
                          <a:spcPts val="1275"/>
                        </a:lnSpc>
                        <a:tabLst>
                          <a:tab pos="161925" algn="l"/>
                          <a:tab pos="234315" algn="l"/>
                          <a:tab pos="306070" algn="l"/>
                          <a:tab pos="234315" algn="l"/>
                          <a:tab pos="306070" algn="l"/>
                        </a:tabLst>
                      </a:pPr>
                      <a:r>
                        <a:rPr lang="en-GB" sz="900" spc="-10">
                          <a:effectLst/>
                          <a:latin typeface="FrankfurtGothic"/>
                          <a:ea typeface="Times New Roman" panose="02020603050405020304" pitchFamily="18" charset="0"/>
                          <a:cs typeface="Times New Roman" panose="02020603050405020304" pitchFamily="18" charset="0"/>
                        </a:rPr>
                        <a:t>2047</a:t>
                      </a:r>
                      <a:endParaRPr lang="da-DK" sz="900" spc="-10">
                        <a:effectLst/>
                        <a:latin typeface="FrankfurtGothic"/>
                        <a:ea typeface="Times New Roman" panose="02020603050405020304" pitchFamily="18" charset="0"/>
                        <a:cs typeface="Times New Roman" panose="02020603050405020304" pitchFamily="18" charset="0"/>
                      </a:endParaRPr>
                    </a:p>
                  </a:txBody>
                  <a:tcPr marL="68580" marR="68580" marT="17780" marB="17780">
                    <a:lnL>
                      <a:noFill/>
                    </a:lnL>
                    <a:lnR>
                      <a:noFill/>
                    </a:lnR>
                    <a:lnT>
                      <a:noFill/>
                    </a:lnT>
                    <a:lnB>
                      <a:noFill/>
                    </a:lnB>
                  </a:tcPr>
                </a:tc>
                <a:extLst>
                  <a:ext uri="{0D108BD9-81ED-4DB2-BD59-A6C34878D82A}">
                    <a16:rowId xmlns:a16="http://schemas.microsoft.com/office/drawing/2014/main" val="1629749907"/>
                  </a:ext>
                </a:extLst>
              </a:tr>
              <a:tr h="0">
                <a:tc>
                  <a:txBody>
                    <a:bodyPr/>
                    <a:lstStyle/>
                    <a:p>
                      <a:pPr algn="just">
                        <a:lnSpc>
                          <a:spcPts val="1275"/>
                        </a:lnSpc>
                        <a:tabLst>
                          <a:tab pos="161925" algn="l"/>
                          <a:tab pos="234315" algn="l"/>
                          <a:tab pos="306070" algn="l"/>
                          <a:tab pos="234315" algn="l"/>
                          <a:tab pos="306070" algn="l"/>
                        </a:tabLst>
                      </a:pPr>
                      <a:r>
                        <a:rPr lang="en-GB" sz="900" spc="-10">
                          <a:effectLst/>
                          <a:latin typeface="FrankfurtGothic"/>
                          <a:ea typeface="Times New Roman" panose="02020603050405020304" pitchFamily="18" charset="0"/>
                          <a:cs typeface="Times New Roman" panose="02020603050405020304" pitchFamily="18" charset="0"/>
                        </a:rPr>
                        <a:t>C.</a:t>
                      </a:r>
                      <a:endParaRPr lang="da-DK" sz="900" spc="-10">
                        <a:effectLst/>
                        <a:latin typeface="FrankfurtGothic"/>
                        <a:ea typeface="Times New Roman" panose="02020603050405020304" pitchFamily="18" charset="0"/>
                        <a:cs typeface="Times New Roman" panose="02020603050405020304" pitchFamily="18" charset="0"/>
                      </a:endParaRPr>
                    </a:p>
                  </a:txBody>
                  <a:tcPr marL="68580" marR="68580" marT="17780" marB="17780">
                    <a:lnL>
                      <a:noFill/>
                    </a:lnL>
                    <a:lnR>
                      <a:noFill/>
                    </a:lnR>
                    <a:lnT>
                      <a:noFill/>
                    </a:lnT>
                    <a:lnB>
                      <a:noFill/>
                    </a:lnB>
                  </a:tcPr>
                </a:tc>
                <a:tc>
                  <a:txBody>
                    <a:bodyPr/>
                    <a:lstStyle/>
                    <a:p>
                      <a:pPr algn="just">
                        <a:lnSpc>
                          <a:spcPts val="1275"/>
                        </a:lnSpc>
                        <a:tabLst>
                          <a:tab pos="161925" algn="l"/>
                          <a:tab pos="234315" algn="l"/>
                          <a:tab pos="306070" algn="l"/>
                          <a:tab pos="234315" algn="l"/>
                          <a:tab pos="306070" algn="l"/>
                        </a:tabLst>
                      </a:pPr>
                      <a:r>
                        <a:rPr lang="en-GB" sz="900" spc="-10">
                          <a:effectLst/>
                          <a:latin typeface="FrankfurtGothic"/>
                          <a:ea typeface="Times New Roman" panose="02020603050405020304" pitchFamily="18" charset="0"/>
                          <a:cs typeface="Times New Roman" panose="02020603050405020304" pitchFamily="18" charset="0"/>
                        </a:rPr>
                        <a:t>Gross value added, GVA (A-B)</a:t>
                      </a:r>
                      <a:endParaRPr lang="da-DK" sz="900" spc="-10">
                        <a:effectLst/>
                        <a:latin typeface="FrankfurtGothic"/>
                        <a:ea typeface="Times New Roman" panose="02020603050405020304" pitchFamily="18" charset="0"/>
                        <a:cs typeface="Times New Roman" panose="02020603050405020304" pitchFamily="18" charset="0"/>
                      </a:endParaRPr>
                    </a:p>
                  </a:txBody>
                  <a:tcPr marL="68580" marR="68580" marT="17780" marB="17780">
                    <a:lnL>
                      <a:noFill/>
                    </a:lnL>
                    <a:lnR>
                      <a:noFill/>
                    </a:lnR>
                    <a:lnT>
                      <a:noFill/>
                    </a:lnT>
                    <a:lnB>
                      <a:noFill/>
                    </a:lnB>
                  </a:tcPr>
                </a:tc>
                <a:tc>
                  <a:txBody>
                    <a:bodyPr/>
                    <a:lstStyle/>
                    <a:p>
                      <a:pPr algn="r">
                        <a:lnSpc>
                          <a:spcPts val="1275"/>
                        </a:lnSpc>
                        <a:tabLst>
                          <a:tab pos="161925" algn="l"/>
                          <a:tab pos="234315" algn="l"/>
                          <a:tab pos="306070" algn="l"/>
                          <a:tab pos="234315" algn="l"/>
                          <a:tab pos="306070" algn="l"/>
                        </a:tabLst>
                      </a:pPr>
                      <a:r>
                        <a:rPr lang="en-GB" sz="900" spc="-10">
                          <a:effectLst/>
                          <a:latin typeface="FrankfurtGothic"/>
                          <a:ea typeface="Times New Roman" panose="02020603050405020304" pitchFamily="18" charset="0"/>
                          <a:cs typeface="Times New Roman" panose="02020603050405020304" pitchFamily="18" charset="0"/>
                        </a:rPr>
                        <a:t>2038</a:t>
                      </a:r>
                      <a:endParaRPr lang="da-DK" sz="900" spc="-10">
                        <a:effectLst/>
                        <a:latin typeface="FrankfurtGothic"/>
                        <a:ea typeface="Times New Roman" panose="02020603050405020304" pitchFamily="18" charset="0"/>
                        <a:cs typeface="Times New Roman" panose="02020603050405020304" pitchFamily="18" charset="0"/>
                      </a:endParaRPr>
                    </a:p>
                  </a:txBody>
                  <a:tcPr marL="68580" marR="68580" marT="17780" marB="17780">
                    <a:lnL>
                      <a:noFill/>
                    </a:lnL>
                    <a:lnR>
                      <a:noFill/>
                    </a:lnR>
                    <a:lnT>
                      <a:noFill/>
                    </a:lnT>
                    <a:lnB>
                      <a:noFill/>
                    </a:lnB>
                  </a:tcPr>
                </a:tc>
                <a:extLst>
                  <a:ext uri="{0D108BD9-81ED-4DB2-BD59-A6C34878D82A}">
                    <a16:rowId xmlns:a16="http://schemas.microsoft.com/office/drawing/2014/main" val="2681527834"/>
                  </a:ext>
                </a:extLst>
              </a:tr>
              <a:tr h="0">
                <a:tc>
                  <a:txBody>
                    <a:bodyPr/>
                    <a:lstStyle/>
                    <a:p>
                      <a:pPr algn="just">
                        <a:lnSpc>
                          <a:spcPts val="1275"/>
                        </a:lnSpc>
                        <a:tabLst>
                          <a:tab pos="161925" algn="l"/>
                          <a:tab pos="234315" algn="l"/>
                          <a:tab pos="306070" algn="l"/>
                          <a:tab pos="234315" algn="l"/>
                          <a:tab pos="306070" algn="l"/>
                        </a:tabLst>
                      </a:pPr>
                      <a:r>
                        <a:rPr lang="en-GB" sz="900" spc="-10">
                          <a:effectLst/>
                          <a:latin typeface="FrankfurtGothic"/>
                          <a:ea typeface="Times New Roman" panose="02020603050405020304" pitchFamily="18" charset="0"/>
                          <a:cs typeface="Times New Roman" panose="02020603050405020304" pitchFamily="18" charset="0"/>
                        </a:rPr>
                        <a:t>D.</a:t>
                      </a:r>
                      <a:endParaRPr lang="da-DK" sz="900" spc="-10">
                        <a:effectLst/>
                        <a:latin typeface="FrankfurtGothic"/>
                        <a:ea typeface="Times New Roman" panose="02020603050405020304" pitchFamily="18" charset="0"/>
                        <a:cs typeface="Times New Roman" panose="02020603050405020304" pitchFamily="18" charset="0"/>
                      </a:endParaRPr>
                    </a:p>
                  </a:txBody>
                  <a:tcPr marL="68580" marR="68580" marT="17780" marB="17780">
                    <a:lnL>
                      <a:noFill/>
                    </a:lnL>
                    <a:lnR>
                      <a:noFill/>
                    </a:lnR>
                    <a:lnT>
                      <a:noFill/>
                    </a:lnT>
                    <a:lnB>
                      <a:noFill/>
                    </a:lnB>
                  </a:tcPr>
                </a:tc>
                <a:tc>
                  <a:txBody>
                    <a:bodyPr/>
                    <a:lstStyle/>
                    <a:p>
                      <a:pPr algn="just">
                        <a:lnSpc>
                          <a:spcPts val="1275"/>
                        </a:lnSpc>
                        <a:tabLst>
                          <a:tab pos="161925" algn="l"/>
                          <a:tab pos="234315" algn="l"/>
                          <a:tab pos="306070" algn="l"/>
                          <a:tab pos="234315" algn="l"/>
                          <a:tab pos="306070" algn="l"/>
                        </a:tabLst>
                      </a:pPr>
                      <a:r>
                        <a:rPr lang="en-GB" sz="900" spc="-10">
                          <a:effectLst/>
                          <a:latin typeface="FrankfurtGothic"/>
                          <a:ea typeface="Times New Roman" panose="02020603050405020304" pitchFamily="18" charset="0"/>
                          <a:cs typeface="Times New Roman" panose="02020603050405020304" pitchFamily="18" charset="0"/>
                        </a:rPr>
                        <a:t>Taxes less subsidies on products</a:t>
                      </a:r>
                      <a:endParaRPr lang="da-DK" sz="900" spc="-10">
                        <a:effectLst/>
                        <a:latin typeface="FrankfurtGothic"/>
                        <a:ea typeface="Times New Roman" panose="02020603050405020304" pitchFamily="18" charset="0"/>
                        <a:cs typeface="Times New Roman" panose="02020603050405020304" pitchFamily="18" charset="0"/>
                      </a:endParaRPr>
                    </a:p>
                  </a:txBody>
                  <a:tcPr marL="68580" marR="68580" marT="17780" marB="17780">
                    <a:lnL>
                      <a:noFill/>
                    </a:lnL>
                    <a:lnR>
                      <a:noFill/>
                    </a:lnR>
                    <a:lnT>
                      <a:noFill/>
                    </a:lnT>
                    <a:lnB>
                      <a:noFill/>
                    </a:lnB>
                  </a:tcPr>
                </a:tc>
                <a:tc>
                  <a:txBody>
                    <a:bodyPr/>
                    <a:lstStyle/>
                    <a:p>
                      <a:pPr algn="r">
                        <a:lnSpc>
                          <a:spcPts val="1275"/>
                        </a:lnSpc>
                        <a:tabLst>
                          <a:tab pos="161925" algn="l"/>
                          <a:tab pos="234315" algn="l"/>
                          <a:tab pos="306070" algn="l"/>
                          <a:tab pos="234315" algn="l"/>
                          <a:tab pos="306070" algn="l"/>
                        </a:tabLst>
                      </a:pPr>
                      <a:r>
                        <a:rPr lang="en-GB" sz="900" spc="-10">
                          <a:effectLst/>
                          <a:latin typeface="FrankfurtGothic"/>
                          <a:ea typeface="Times New Roman" panose="02020603050405020304" pitchFamily="18" charset="0"/>
                          <a:cs typeface="Times New Roman" panose="02020603050405020304" pitchFamily="18" charset="0"/>
                        </a:rPr>
                        <a:t>297</a:t>
                      </a:r>
                      <a:endParaRPr lang="da-DK" sz="900" spc="-10">
                        <a:effectLst/>
                        <a:latin typeface="FrankfurtGothic"/>
                        <a:ea typeface="Times New Roman" panose="02020603050405020304" pitchFamily="18" charset="0"/>
                        <a:cs typeface="Times New Roman" panose="02020603050405020304" pitchFamily="18" charset="0"/>
                      </a:endParaRPr>
                    </a:p>
                  </a:txBody>
                  <a:tcPr marL="68580" marR="68580" marT="17780" marB="17780">
                    <a:lnL>
                      <a:noFill/>
                    </a:lnL>
                    <a:lnR>
                      <a:noFill/>
                    </a:lnR>
                    <a:lnT>
                      <a:noFill/>
                    </a:lnT>
                    <a:lnB>
                      <a:noFill/>
                    </a:lnB>
                  </a:tcPr>
                </a:tc>
                <a:extLst>
                  <a:ext uri="{0D108BD9-81ED-4DB2-BD59-A6C34878D82A}">
                    <a16:rowId xmlns:a16="http://schemas.microsoft.com/office/drawing/2014/main" val="347935774"/>
                  </a:ext>
                </a:extLst>
              </a:tr>
              <a:tr h="0">
                <a:tc>
                  <a:txBody>
                    <a:bodyPr/>
                    <a:lstStyle/>
                    <a:p>
                      <a:pPr algn="just">
                        <a:lnSpc>
                          <a:spcPts val="1275"/>
                        </a:lnSpc>
                        <a:tabLst>
                          <a:tab pos="161925" algn="l"/>
                          <a:tab pos="234315" algn="l"/>
                          <a:tab pos="306070" algn="l"/>
                          <a:tab pos="234315" algn="l"/>
                          <a:tab pos="306070" algn="l"/>
                        </a:tabLst>
                      </a:pPr>
                      <a:r>
                        <a:rPr lang="en-GB" sz="900" spc="-10">
                          <a:effectLst/>
                          <a:latin typeface="FrankfurtGothic"/>
                          <a:ea typeface="Times New Roman" panose="02020603050405020304" pitchFamily="18" charset="0"/>
                          <a:cs typeface="Times New Roman" panose="02020603050405020304" pitchFamily="18" charset="0"/>
                        </a:rPr>
                        <a:t>E.</a:t>
                      </a:r>
                      <a:endParaRPr lang="da-DK" sz="900" spc="-10">
                        <a:effectLst/>
                        <a:latin typeface="FrankfurtGothic"/>
                        <a:ea typeface="Times New Roman" panose="02020603050405020304" pitchFamily="18" charset="0"/>
                        <a:cs typeface="Times New Roman" panose="02020603050405020304" pitchFamily="18" charset="0"/>
                      </a:endParaRPr>
                    </a:p>
                  </a:txBody>
                  <a:tcPr marL="68580" marR="68580" marT="17780" marB="17780">
                    <a:lnL>
                      <a:noFill/>
                    </a:lnL>
                    <a:lnR>
                      <a:noFill/>
                    </a:lnR>
                    <a:lnT>
                      <a:noFill/>
                    </a:lnT>
                    <a:lnB>
                      <a:noFill/>
                    </a:lnB>
                  </a:tcPr>
                </a:tc>
                <a:tc>
                  <a:txBody>
                    <a:bodyPr/>
                    <a:lstStyle/>
                    <a:p>
                      <a:pPr algn="just">
                        <a:lnSpc>
                          <a:spcPts val="1275"/>
                        </a:lnSpc>
                        <a:tabLst>
                          <a:tab pos="161925" algn="l"/>
                          <a:tab pos="234315" algn="l"/>
                          <a:tab pos="306070" algn="l"/>
                          <a:tab pos="234315" algn="l"/>
                          <a:tab pos="306070" algn="l"/>
                        </a:tabLst>
                      </a:pPr>
                      <a:r>
                        <a:rPr lang="en-GB" sz="900" spc="-10">
                          <a:effectLst/>
                          <a:latin typeface="FrankfurtGothic"/>
                          <a:ea typeface="Times New Roman" panose="02020603050405020304" pitchFamily="18" charset="0"/>
                          <a:cs typeface="Times New Roman" panose="02020603050405020304" pitchFamily="18" charset="0"/>
                        </a:rPr>
                        <a:t>Gross domestic product, GDP (C+D)</a:t>
                      </a:r>
                      <a:endParaRPr lang="da-DK" sz="900" spc="-10">
                        <a:effectLst/>
                        <a:latin typeface="FrankfurtGothic"/>
                        <a:ea typeface="Times New Roman" panose="02020603050405020304" pitchFamily="18" charset="0"/>
                        <a:cs typeface="Times New Roman" panose="02020603050405020304" pitchFamily="18" charset="0"/>
                      </a:endParaRPr>
                    </a:p>
                  </a:txBody>
                  <a:tcPr marL="68580" marR="68580" marT="17780" marB="17780">
                    <a:lnL>
                      <a:noFill/>
                    </a:lnL>
                    <a:lnR>
                      <a:noFill/>
                    </a:lnR>
                    <a:lnT>
                      <a:noFill/>
                    </a:lnT>
                    <a:lnB>
                      <a:noFill/>
                    </a:lnB>
                  </a:tcPr>
                </a:tc>
                <a:tc>
                  <a:txBody>
                    <a:bodyPr/>
                    <a:lstStyle/>
                    <a:p>
                      <a:pPr algn="r">
                        <a:lnSpc>
                          <a:spcPts val="1275"/>
                        </a:lnSpc>
                        <a:tabLst>
                          <a:tab pos="161925" algn="l"/>
                          <a:tab pos="234315" algn="l"/>
                          <a:tab pos="306070" algn="l"/>
                          <a:tab pos="234315" algn="l"/>
                          <a:tab pos="306070" algn="l"/>
                        </a:tabLst>
                      </a:pPr>
                      <a:r>
                        <a:rPr lang="en-GB" sz="900" spc="-10">
                          <a:effectLst/>
                          <a:latin typeface="FrankfurtGothic"/>
                          <a:ea typeface="Times New Roman" panose="02020603050405020304" pitchFamily="18" charset="0"/>
                          <a:cs typeface="Times New Roman" panose="02020603050405020304" pitchFamily="18" charset="0"/>
                        </a:rPr>
                        <a:t>2335</a:t>
                      </a:r>
                      <a:endParaRPr lang="da-DK" sz="900" spc="-10">
                        <a:effectLst/>
                        <a:latin typeface="FrankfurtGothic"/>
                        <a:ea typeface="Times New Roman" panose="02020603050405020304" pitchFamily="18" charset="0"/>
                        <a:cs typeface="Times New Roman" panose="02020603050405020304" pitchFamily="18" charset="0"/>
                      </a:endParaRPr>
                    </a:p>
                  </a:txBody>
                  <a:tcPr marL="68580" marR="68580" marT="17780" marB="17780">
                    <a:lnL>
                      <a:noFill/>
                    </a:lnL>
                    <a:lnR>
                      <a:noFill/>
                    </a:lnR>
                    <a:lnT>
                      <a:noFill/>
                    </a:lnT>
                    <a:lnB>
                      <a:noFill/>
                    </a:lnB>
                  </a:tcPr>
                </a:tc>
                <a:extLst>
                  <a:ext uri="{0D108BD9-81ED-4DB2-BD59-A6C34878D82A}">
                    <a16:rowId xmlns:a16="http://schemas.microsoft.com/office/drawing/2014/main" val="1961461670"/>
                  </a:ext>
                </a:extLst>
              </a:tr>
              <a:tr h="0">
                <a:tc>
                  <a:txBody>
                    <a:bodyPr/>
                    <a:lstStyle/>
                    <a:p>
                      <a:pPr algn="just">
                        <a:lnSpc>
                          <a:spcPts val="1275"/>
                        </a:lnSpc>
                        <a:tabLst>
                          <a:tab pos="161925" algn="l"/>
                          <a:tab pos="234315" algn="l"/>
                          <a:tab pos="306070" algn="l"/>
                          <a:tab pos="234315" algn="l"/>
                          <a:tab pos="306070" algn="l"/>
                        </a:tabLst>
                      </a:pPr>
                      <a:r>
                        <a:rPr lang="en-GB" sz="900" spc="-10">
                          <a:effectLst/>
                          <a:latin typeface="FrankfurtGothic"/>
                          <a:ea typeface="Times New Roman" panose="02020603050405020304" pitchFamily="18" charset="0"/>
                          <a:cs typeface="Times New Roman" panose="02020603050405020304" pitchFamily="18" charset="0"/>
                        </a:rPr>
                        <a:t>F.</a:t>
                      </a:r>
                      <a:endParaRPr lang="da-DK" sz="900" spc="-10">
                        <a:effectLst/>
                        <a:latin typeface="FrankfurtGothic"/>
                        <a:ea typeface="Times New Roman" panose="02020603050405020304" pitchFamily="18" charset="0"/>
                        <a:cs typeface="Times New Roman" panose="02020603050405020304" pitchFamily="18" charset="0"/>
                      </a:endParaRPr>
                    </a:p>
                  </a:txBody>
                  <a:tcPr marL="68580" marR="68580" marT="17780" marB="17780">
                    <a:lnL>
                      <a:noFill/>
                    </a:lnL>
                    <a:lnR>
                      <a:noFill/>
                    </a:lnR>
                    <a:lnT>
                      <a:noFill/>
                    </a:lnT>
                    <a:lnB>
                      <a:noFill/>
                    </a:lnB>
                  </a:tcPr>
                </a:tc>
                <a:tc>
                  <a:txBody>
                    <a:bodyPr/>
                    <a:lstStyle/>
                    <a:p>
                      <a:pPr algn="just">
                        <a:lnSpc>
                          <a:spcPts val="1275"/>
                        </a:lnSpc>
                        <a:tabLst>
                          <a:tab pos="161925" algn="l"/>
                          <a:tab pos="234315" algn="l"/>
                          <a:tab pos="306070" algn="l"/>
                          <a:tab pos="234315" algn="l"/>
                          <a:tab pos="306070" algn="l"/>
                        </a:tabLst>
                      </a:pPr>
                      <a:r>
                        <a:rPr lang="en-GB" sz="900" spc="-10">
                          <a:effectLst/>
                          <a:latin typeface="FrankfurtGothic"/>
                          <a:ea typeface="Times New Roman" panose="02020603050405020304" pitchFamily="18" charset="0"/>
                          <a:cs typeface="Times New Roman" panose="02020603050405020304" pitchFamily="18" charset="0"/>
                        </a:rPr>
                        <a:t>Other taxes less subsidies on production</a:t>
                      </a:r>
                      <a:endParaRPr lang="da-DK" sz="900" spc="-10">
                        <a:effectLst/>
                        <a:latin typeface="FrankfurtGothic"/>
                        <a:ea typeface="Times New Roman" panose="02020603050405020304" pitchFamily="18" charset="0"/>
                        <a:cs typeface="Times New Roman" panose="02020603050405020304" pitchFamily="18" charset="0"/>
                      </a:endParaRPr>
                    </a:p>
                  </a:txBody>
                  <a:tcPr marL="68580" marR="68580" marT="17780" marB="17780">
                    <a:lnL>
                      <a:noFill/>
                    </a:lnL>
                    <a:lnR>
                      <a:noFill/>
                    </a:lnR>
                    <a:lnT>
                      <a:noFill/>
                    </a:lnT>
                    <a:lnB>
                      <a:noFill/>
                    </a:lnB>
                  </a:tcPr>
                </a:tc>
                <a:tc>
                  <a:txBody>
                    <a:bodyPr/>
                    <a:lstStyle/>
                    <a:p>
                      <a:pPr algn="r">
                        <a:lnSpc>
                          <a:spcPts val="1275"/>
                        </a:lnSpc>
                        <a:tabLst>
                          <a:tab pos="161925" algn="l"/>
                          <a:tab pos="234315" algn="l"/>
                          <a:tab pos="306070" algn="l"/>
                          <a:tab pos="234315" algn="l"/>
                          <a:tab pos="306070" algn="l"/>
                        </a:tabLst>
                      </a:pPr>
                      <a:r>
                        <a:rPr lang="en-GB" sz="900" spc="-10">
                          <a:effectLst/>
                          <a:latin typeface="FrankfurtGothic"/>
                          <a:ea typeface="Times New Roman" panose="02020603050405020304" pitchFamily="18" charset="0"/>
                          <a:cs typeface="Times New Roman" panose="02020603050405020304" pitchFamily="18" charset="0"/>
                        </a:rPr>
                        <a:t>24</a:t>
                      </a:r>
                      <a:endParaRPr lang="da-DK" sz="900" spc="-10">
                        <a:effectLst/>
                        <a:latin typeface="FrankfurtGothic"/>
                        <a:ea typeface="Times New Roman" panose="02020603050405020304" pitchFamily="18" charset="0"/>
                        <a:cs typeface="Times New Roman" panose="02020603050405020304" pitchFamily="18" charset="0"/>
                      </a:endParaRPr>
                    </a:p>
                  </a:txBody>
                  <a:tcPr marL="68580" marR="68580" marT="17780" marB="17780">
                    <a:lnL>
                      <a:noFill/>
                    </a:lnL>
                    <a:lnR>
                      <a:noFill/>
                    </a:lnR>
                    <a:lnT>
                      <a:noFill/>
                    </a:lnT>
                    <a:lnB>
                      <a:noFill/>
                    </a:lnB>
                  </a:tcPr>
                </a:tc>
                <a:extLst>
                  <a:ext uri="{0D108BD9-81ED-4DB2-BD59-A6C34878D82A}">
                    <a16:rowId xmlns:a16="http://schemas.microsoft.com/office/drawing/2014/main" val="1119861057"/>
                  </a:ext>
                </a:extLst>
              </a:tr>
              <a:tr h="0">
                <a:tc>
                  <a:txBody>
                    <a:bodyPr/>
                    <a:lstStyle/>
                    <a:p>
                      <a:pPr algn="just">
                        <a:lnSpc>
                          <a:spcPts val="1275"/>
                        </a:lnSpc>
                        <a:tabLst>
                          <a:tab pos="161925" algn="l"/>
                          <a:tab pos="234315" algn="l"/>
                          <a:tab pos="306070" algn="l"/>
                          <a:tab pos="234315" algn="l"/>
                          <a:tab pos="306070" algn="l"/>
                        </a:tabLst>
                      </a:pPr>
                      <a:r>
                        <a:rPr lang="en-GB" sz="900" spc="-10">
                          <a:effectLst/>
                          <a:latin typeface="FrankfurtGothic"/>
                          <a:ea typeface="Times New Roman" panose="02020603050405020304" pitchFamily="18" charset="0"/>
                          <a:cs typeface="Times New Roman" panose="02020603050405020304" pitchFamily="18" charset="0"/>
                        </a:rPr>
                        <a:t>G.</a:t>
                      </a:r>
                      <a:endParaRPr lang="da-DK" sz="900" spc="-10">
                        <a:effectLst/>
                        <a:latin typeface="FrankfurtGothic"/>
                        <a:ea typeface="Times New Roman" panose="02020603050405020304" pitchFamily="18" charset="0"/>
                        <a:cs typeface="Times New Roman" panose="02020603050405020304" pitchFamily="18" charset="0"/>
                      </a:endParaRPr>
                    </a:p>
                  </a:txBody>
                  <a:tcPr marL="68580" marR="68580" marT="17780" marB="17780">
                    <a:lnL>
                      <a:noFill/>
                    </a:lnL>
                    <a:lnR>
                      <a:noFill/>
                    </a:lnR>
                    <a:lnT>
                      <a:noFill/>
                    </a:lnT>
                    <a:lnB w="12700" cap="flat" cmpd="sng" algn="ctr">
                      <a:solidFill>
                        <a:srgbClr val="7F9C90"/>
                      </a:solidFill>
                      <a:prstDash val="solid"/>
                      <a:round/>
                      <a:headEnd type="none" w="med" len="med"/>
                      <a:tailEnd type="none" w="med" len="med"/>
                    </a:lnB>
                  </a:tcPr>
                </a:tc>
                <a:tc>
                  <a:txBody>
                    <a:bodyPr/>
                    <a:lstStyle/>
                    <a:p>
                      <a:pPr algn="just">
                        <a:lnSpc>
                          <a:spcPts val="1275"/>
                        </a:lnSpc>
                        <a:tabLst>
                          <a:tab pos="161925" algn="l"/>
                          <a:tab pos="234315" algn="l"/>
                          <a:tab pos="306070" algn="l"/>
                          <a:tab pos="234315" algn="l"/>
                          <a:tab pos="306070" algn="l"/>
                        </a:tabLst>
                      </a:pPr>
                      <a:r>
                        <a:rPr lang="en-GB" sz="900" spc="-10">
                          <a:effectLst/>
                          <a:latin typeface="FrankfurtGothic"/>
                          <a:ea typeface="Times New Roman" panose="02020603050405020304" pitchFamily="18" charset="0"/>
                          <a:cs typeface="Times New Roman" panose="02020603050405020304" pitchFamily="18" charset="0"/>
                        </a:rPr>
                        <a:t>Gross domestic product at factor costs (C-F)</a:t>
                      </a:r>
                      <a:endParaRPr lang="da-DK" sz="900" spc="-10">
                        <a:effectLst/>
                        <a:latin typeface="FrankfurtGothic"/>
                        <a:ea typeface="Times New Roman" panose="02020603050405020304" pitchFamily="18" charset="0"/>
                        <a:cs typeface="Times New Roman" panose="02020603050405020304" pitchFamily="18" charset="0"/>
                      </a:endParaRPr>
                    </a:p>
                  </a:txBody>
                  <a:tcPr marL="68580" marR="68580" marT="17780" marB="17780">
                    <a:lnL>
                      <a:noFill/>
                    </a:lnL>
                    <a:lnR>
                      <a:noFill/>
                    </a:lnR>
                    <a:lnT>
                      <a:noFill/>
                    </a:lnT>
                    <a:lnB w="12700" cap="flat" cmpd="sng" algn="ctr">
                      <a:solidFill>
                        <a:srgbClr val="7F9C90"/>
                      </a:solidFill>
                      <a:prstDash val="solid"/>
                      <a:round/>
                      <a:headEnd type="none" w="med" len="med"/>
                      <a:tailEnd type="none" w="med" len="med"/>
                    </a:lnB>
                  </a:tcPr>
                </a:tc>
                <a:tc>
                  <a:txBody>
                    <a:bodyPr/>
                    <a:lstStyle/>
                    <a:p>
                      <a:pPr algn="r">
                        <a:lnSpc>
                          <a:spcPts val="1275"/>
                        </a:lnSpc>
                        <a:tabLst>
                          <a:tab pos="161925" algn="l"/>
                          <a:tab pos="234315" algn="l"/>
                          <a:tab pos="306070" algn="l"/>
                          <a:tab pos="234315" algn="l"/>
                          <a:tab pos="306070" algn="l"/>
                        </a:tabLst>
                      </a:pPr>
                      <a:r>
                        <a:rPr lang="en-GB" sz="900" spc="-10" dirty="0">
                          <a:effectLst/>
                          <a:latin typeface="FrankfurtGothic"/>
                          <a:ea typeface="Times New Roman" panose="02020603050405020304" pitchFamily="18" charset="0"/>
                          <a:cs typeface="Times New Roman" panose="02020603050405020304" pitchFamily="18" charset="0"/>
                        </a:rPr>
                        <a:t>2013</a:t>
                      </a:r>
                      <a:endParaRPr lang="da-DK" sz="900" spc="-10" dirty="0">
                        <a:effectLst/>
                        <a:latin typeface="FrankfurtGothic"/>
                        <a:ea typeface="Times New Roman" panose="02020603050405020304" pitchFamily="18" charset="0"/>
                        <a:cs typeface="Times New Roman" panose="02020603050405020304" pitchFamily="18" charset="0"/>
                      </a:endParaRPr>
                    </a:p>
                  </a:txBody>
                  <a:tcPr marL="68580" marR="68580" marT="17780" marB="17780">
                    <a:lnL>
                      <a:noFill/>
                    </a:lnL>
                    <a:lnR>
                      <a:noFill/>
                    </a:lnR>
                    <a:lnT>
                      <a:noFill/>
                    </a:lnT>
                    <a:lnB w="12700" cap="flat" cmpd="sng" algn="ctr">
                      <a:solidFill>
                        <a:srgbClr val="7F9C90"/>
                      </a:solidFill>
                      <a:prstDash val="solid"/>
                      <a:round/>
                      <a:headEnd type="none" w="med" len="med"/>
                      <a:tailEnd type="none" w="med" len="med"/>
                    </a:lnB>
                  </a:tcPr>
                </a:tc>
                <a:extLst>
                  <a:ext uri="{0D108BD9-81ED-4DB2-BD59-A6C34878D82A}">
                    <a16:rowId xmlns:a16="http://schemas.microsoft.com/office/drawing/2014/main" val="2910032502"/>
                  </a:ext>
                </a:extLst>
              </a:tr>
            </a:tbl>
          </a:graphicData>
        </a:graphic>
      </p:graphicFrame>
      <p:sp>
        <p:nvSpPr>
          <p:cNvPr id="6" name="Rectangle 2">
            <a:extLst>
              <a:ext uri="{FF2B5EF4-FFF2-40B4-BE49-F238E27FC236}">
                <a16:creationId xmlns:a16="http://schemas.microsoft.com/office/drawing/2014/main" id="{943C3A28-E107-4A12-A797-E16AFC35382C}"/>
              </a:ext>
            </a:extLst>
          </p:cNvPr>
          <p:cNvSpPr>
            <a:spLocks noChangeArrowheads="1"/>
          </p:cNvSpPr>
          <p:nvPr/>
        </p:nvSpPr>
        <p:spPr bwMode="auto">
          <a:xfrm>
            <a:off x="3957211" y="2094558"/>
            <a:ext cx="390523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34950" algn="l"/>
                <a:tab pos="306388" algn="l"/>
              </a:tabLst>
              <a:defRPr>
                <a:solidFill>
                  <a:schemeClr val="tx1"/>
                </a:solidFill>
                <a:latin typeface="Arial" panose="020B0604020202020204" pitchFamily="34" charset="0"/>
              </a:defRPr>
            </a:lvl1pPr>
            <a:lvl2pPr eaLnBrk="0" fontAlgn="base" hangingPunct="0">
              <a:spcBef>
                <a:spcPct val="0"/>
              </a:spcBef>
              <a:spcAft>
                <a:spcPct val="0"/>
              </a:spcAft>
              <a:tabLst>
                <a:tab pos="234950" algn="l"/>
                <a:tab pos="306388" algn="l"/>
              </a:tabLst>
              <a:defRPr>
                <a:solidFill>
                  <a:schemeClr val="tx1"/>
                </a:solidFill>
                <a:latin typeface="Arial" panose="020B0604020202020204" pitchFamily="34" charset="0"/>
              </a:defRPr>
            </a:lvl2pPr>
            <a:lvl3pPr eaLnBrk="0" fontAlgn="base" hangingPunct="0">
              <a:spcBef>
                <a:spcPct val="0"/>
              </a:spcBef>
              <a:spcAft>
                <a:spcPct val="0"/>
              </a:spcAft>
              <a:tabLst>
                <a:tab pos="234950" algn="l"/>
                <a:tab pos="306388" algn="l"/>
              </a:tabLst>
              <a:defRPr>
                <a:solidFill>
                  <a:schemeClr val="tx1"/>
                </a:solidFill>
                <a:latin typeface="Arial" panose="020B0604020202020204" pitchFamily="34" charset="0"/>
              </a:defRPr>
            </a:lvl3pPr>
            <a:lvl4pPr eaLnBrk="0" fontAlgn="base" hangingPunct="0">
              <a:spcBef>
                <a:spcPct val="0"/>
              </a:spcBef>
              <a:spcAft>
                <a:spcPct val="0"/>
              </a:spcAft>
              <a:tabLst>
                <a:tab pos="234950" algn="l"/>
                <a:tab pos="306388" algn="l"/>
              </a:tabLst>
              <a:defRPr>
                <a:solidFill>
                  <a:schemeClr val="tx1"/>
                </a:solidFill>
                <a:latin typeface="Arial" panose="020B0604020202020204" pitchFamily="34" charset="0"/>
              </a:defRPr>
            </a:lvl4pPr>
            <a:lvl5pPr eaLnBrk="0" fontAlgn="base" hangingPunct="0">
              <a:spcBef>
                <a:spcPct val="0"/>
              </a:spcBef>
              <a:spcAft>
                <a:spcPct val="0"/>
              </a:spcAft>
              <a:tabLst>
                <a:tab pos="234950" algn="l"/>
                <a:tab pos="306388" algn="l"/>
              </a:tabLst>
              <a:defRPr>
                <a:solidFill>
                  <a:schemeClr val="tx1"/>
                </a:solidFill>
                <a:latin typeface="Arial" panose="020B0604020202020204" pitchFamily="34" charset="0"/>
              </a:defRPr>
            </a:lvl5pPr>
            <a:lvl6pPr eaLnBrk="0" fontAlgn="base" hangingPunct="0">
              <a:spcBef>
                <a:spcPct val="0"/>
              </a:spcBef>
              <a:spcAft>
                <a:spcPct val="0"/>
              </a:spcAft>
              <a:tabLst>
                <a:tab pos="234950" algn="l"/>
                <a:tab pos="306388" algn="l"/>
              </a:tabLst>
              <a:defRPr>
                <a:solidFill>
                  <a:schemeClr val="tx1"/>
                </a:solidFill>
                <a:latin typeface="Arial" panose="020B0604020202020204" pitchFamily="34" charset="0"/>
              </a:defRPr>
            </a:lvl6pPr>
            <a:lvl7pPr eaLnBrk="0" fontAlgn="base" hangingPunct="0">
              <a:spcBef>
                <a:spcPct val="0"/>
              </a:spcBef>
              <a:spcAft>
                <a:spcPct val="0"/>
              </a:spcAft>
              <a:tabLst>
                <a:tab pos="234950" algn="l"/>
                <a:tab pos="306388" algn="l"/>
              </a:tabLst>
              <a:defRPr>
                <a:solidFill>
                  <a:schemeClr val="tx1"/>
                </a:solidFill>
                <a:latin typeface="Arial" panose="020B0604020202020204" pitchFamily="34" charset="0"/>
              </a:defRPr>
            </a:lvl7pPr>
            <a:lvl8pPr eaLnBrk="0" fontAlgn="base" hangingPunct="0">
              <a:spcBef>
                <a:spcPct val="0"/>
              </a:spcBef>
              <a:spcAft>
                <a:spcPct val="0"/>
              </a:spcAft>
              <a:tabLst>
                <a:tab pos="234950" algn="l"/>
                <a:tab pos="306388" algn="l"/>
              </a:tabLst>
              <a:defRPr>
                <a:solidFill>
                  <a:schemeClr val="tx1"/>
                </a:solidFill>
                <a:latin typeface="Arial" panose="020B0604020202020204" pitchFamily="34" charset="0"/>
              </a:defRPr>
            </a:lvl8pPr>
            <a:lvl9pPr eaLnBrk="0" fontAlgn="base" hangingPunct="0">
              <a:spcBef>
                <a:spcPct val="0"/>
              </a:spcBef>
              <a:spcAft>
                <a:spcPct val="0"/>
              </a:spcAft>
              <a:tabLst>
                <a:tab pos="234950" algn="l"/>
                <a:tab pos="306388"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234950" algn="l"/>
                <a:tab pos="306388" algn="l"/>
              </a:tabLst>
            </a:pPr>
            <a:r>
              <a:rPr kumimoji="0" lang="en-GB" altLang="da-DK" sz="1000" b="0" i="0" u="none" strike="noStrike" cap="none" normalizeH="0" baseline="0" dirty="0" bmk="_Toc61276777">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Table 2.3: GDP and value added (billions of DKK, current prices), 2019</a:t>
            </a:r>
            <a:endParaRPr kumimoji="0" lang="da-DK" altLang="da-DK"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234950" algn="l"/>
                <a:tab pos="306388" algn="l"/>
              </a:tabLst>
            </a:pPr>
            <a:endParaRPr kumimoji="0" lang="da-DK" altLang="da-DK"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8" name="Tekstfelt 7">
            <a:extLst>
              <a:ext uri="{FF2B5EF4-FFF2-40B4-BE49-F238E27FC236}">
                <a16:creationId xmlns:a16="http://schemas.microsoft.com/office/drawing/2014/main" id="{AB93EFA3-FBE8-4BC2-8B06-1F76A2BE9399}"/>
              </a:ext>
            </a:extLst>
          </p:cNvPr>
          <p:cNvSpPr txBox="1"/>
          <p:nvPr/>
        </p:nvSpPr>
        <p:spPr>
          <a:xfrm>
            <a:off x="3957211" y="4051839"/>
            <a:ext cx="6098058" cy="276999"/>
          </a:xfrm>
          <a:prstGeom prst="rect">
            <a:avLst/>
          </a:prstGeom>
          <a:noFill/>
        </p:spPr>
        <p:txBody>
          <a:bodyPr wrap="square">
            <a:spAutoFit/>
          </a:bodyPr>
          <a:lstStyle/>
          <a:p>
            <a:r>
              <a:rPr lang="en-GB" sz="1200" spc="-10" dirty="0">
                <a:effectLst/>
                <a:latin typeface="Times New Roman" panose="02020603050405020304" pitchFamily="18" charset="0"/>
                <a:ea typeface="Calibri" panose="020F0502020204030204" pitchFamily="34" charset="0"/>
                <a:cs typeface="Times New Roman" panose="02020603050405020304" pitchFamily="18" charset="0"/>
              </a:rPr>
              <a:t>Source:</a:t>
            </a:r>
            <a:r>
              <a:rPr lang="en-GB" sz="1200" spc="-1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200" spc="-10" dirty="0">
                <a:effectLst/>
                <a:latin typeface="Times New Roman" panose="02020603050405020304" pitchFamily="18" charset="0"/>
                <a:ea typeface="Calibri" panose="020F0502020204030204" pitchFamily="34" charset="0"/>
                <a:cs typeface="Times New Roman" panose="02020603050405020304" pitchFamily="18" charset="0"/>
              </a:rPr>
              <a:t>Statistics Denmark, www.statbank.dk, and own calculations.</a:t>
            </a:r>
            <a:endParaRPr lang="da-DK"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7568742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 2">
            <a:extLst>
              <a:ext uri="{FF2B5EF4-FFF2-40B4-BE49-F238E27FC236}">
                <a16:creationId xmlns:a16="http://schemas.microsoft.com/office/drawing/2014/main" id="{DD278D3D-47A1-431C-9DE1-4BA28CE8E2CA}"/>
              </a:ext>
            </a:extLst>
          </p:cNvPr>
          <p:cNvGraphicFramePr>
            <a:graphicFrameLocks noGrp="1"/>
          </p:cNvGraphicFramePr>
          <p:nvPr>
            <p:extLst>
              <p:ext uri="{D42A27DB-BD31-4B8C-83A1-F6EECF244321}">
                <p14:modId xmlns:p14="http://schemas.microsoft.com/office/powerpoint/2010/main" val="2943168404"/>
              </p:ext>
            </p:extLst>
          </p:nvPr>
        </p:nvGraphicFramePr>
        <p:xfrm>
          <a:off x="3491831" y="2298128"/>
          <a:ext cx="3797550" cy="1713104"/>
        </p:xfrm>
        <a:graphic>
          <a:graphicData uri="http://schemas.openxmlformats.org/drawingml/2006/table">
            <a:tbl>
              <a:tblPr firstRow="1" firstCol="1" bandRow="1"/>
              <a:tblGrid>
                <a:gridCol w="949085">
                  <a:extLst>
                    <a:ext uri="{9D8B030D-6E8A-4147-A177-3AD203B41FA5}">
                      <a16:colId xmlns:a16="http://schemas.microsoft.com/office/drawing/2014/main" val="4227775193"/>
                    </a:ext>
                  </a:extLst>
                </a:gridCol>
                <a:gridCol w="949085">
                  <a:extLst>
                    <a:ext uri="{9D8B030D-6E8A-4147-A177-3AD203B41FA5}">
                      <a16:colId xmlns:a16="http://schemas.microsoft.com/office/drawing/2014/main" val="845993965"/>
                    </a:ext>
                  </a:extLst>
                </a:gridCol>
                <a:gridCol w="949690">
                  <a:extLst>
                    <a:ext uri="{9D8B030D-6E8A-4147-A177-3AD203B41FA5}">
                      <a16:colId xmlns:a16="http://schemas.microsoft.com/office/drawing/2014/main" val="1894958612"/>
                    </a:ext>
                  </a:extLst>
                </a:gridCol>
                <a:gridCol w="949690">
                  <a:extLst>
                    <a:ext uri="{9D8B030D-6E8A-4147-A177-3AD203B41FA5}">
                      <a16:colId xmlns:a16="http://schemas.microsoft.com/office/drawing/2014/main" val="387763225"/>
                    </a:ext>
                  </a:extLst>
                </a:gridCol>
              </a:tblGrid>
              <a:tr h="428276">
                <a:tc>
                  <a:txBody>
                    <a:bodyPr/>
                    <a:lstStyle/>
                    <a:p>
                      <a:pPr algn="ctr">
                        <a:lnSpc>
                          <a:spcPts val="1275"/>
                        </a:lnSpc>
                        <a:tabLst>
                          <a:tab pos="161925" algn="l"/>
                          <a:tab pos="234315" algn="l"/>
                          <a:tab pos="306070" algn="l"/>
                          <a:tab pos="234315" algn="l"/>
                          <a:tab pos="306070" algn="l"/>
                        </a:tabLst>
                      </a:pPr>
                      <a:r>
                        <a:rPr lang="en-GB" sz="900" spc="-10">
                          <a:effectLst/>
                          <a:latin typeface="FrankfurtGothic"/>
                          <a:ea typeface="Times New Roman" panose="02020603050405020304" pitchFamily="18" charset="0"/>
                          <a:cs typeface="Times New Roman" panose="02020603050405020304" pitchFamily="18" charset="0"/>
                        </a:rPr>
                        <a:t> </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a:noFill/>
                    </a:lnT>
                    <a:lnB>
                      <a:noFill/>
                    </a:lnB>
                  </a:tcPr>
                </a:tc>
                <a:tc>
                  <a:txBody>
                    <a:bodyPr/>
                    <a:lstStyle/>
                    <a:p>
                      <a:pPr algn="ctr">
                        <a:lnSpc>
                          <a:spcPts val="1275"/>
                        </a:lnSpc>
                        <a:tabLst>
                          <a:tab pos="161925" algn="l"/>
                          <a:tab pos="234315" algn="l"/>
                          <a:tab pos="306070" algn="l"/>
                          <a:tab pos="234315" algn="l"/>
                          <a:tab pos="306070" algn="l"/>
                        </a:tabLst>
                      </a:pPr>
                      <a:r>
                        <a:rPr lang="en-GB" sz="900" b="1" spc="-10">
                          <a:effectLst/>
                          <a:latin typeface="FrankfurtGothic"/>
                          <a:ea typeface="Times New Roman" panose="02020603050405020304" pitchFamily="18" charset="0"/>
                          <a:cs typeface="Times New Roman" panose="02020603050405020304" pitchFamily="18" charset="0"/>
                        </a:rPr>
                        <a:t> </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nchor="ctr">
                    <a:lnL>
                      <a:noFill/>
                    </a:lnL>
                    <a:lnR>
                      <a:noFill/>
                    </a:lnR>
                    <a:lnT>
                      <a:noFill/>
                    </a:lnT>
                    <a:lnB>
                      <a:noFill/>
                    </a:lnB>
                  </a:tcPr>
                </a:tc>
                <a:tc gridSpan="2">
                  <a:txBody>
                    <a:bodyPr/>
                    <a:lstStyle/>
                    <a:p>
                      <a:pPr algn="ctr">
                        <a:lnSpc>
                          <a:spcPts val="1275"/>
                        </a:lnSpc>
                        <a:tabLst>
                          <a:tab pos="161925" algn="l"/>
                          <a:tab pos="234315" algn="l"/>
                          <a:tab pos="306070" algn="l"/>
                          <a:tab pos="234315" algn="l"/>
                          <a:tab pos="306070" algn="l"/>
                        </a:tabLst>
                      </a:pPr>
                      <a:r>
                        <a:rPr lang="en-GB" sz="900" b="1" spc="-10">
                          <a:effectLst/>
                          <a:latin typeface="FrankfurtGothic"/>
                          <a:ea typeface="Times New Roman" panose="02020603050405020304" pitchFamily="18" charset="0"/>
                          <a:cs typeface="Times New Roman" panose="02020603050405020304" pitchFamily="18" charset="0"/>
                        </a:rPr>
                        <a:t>Energy intensity</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nchor="ctr">
                    <a:lnL>
                      <a:noFill/>
                    </a:lnL>
                    <a:lnR>
                      <a:noFill/>
                    </a:lnR>
                    <a:lnT>
                      <a:noFill/>
                    </a:lnT>
                    <a:lnB>
                      <a:noFill/>
                    </a:lnB>
                  </a:tcPr>
                </a:tc>
                <a:tc hMerge="1">
                  <a:txBody>
                    <a:bodyPr/>
                    <a:lstStyle/>
                    <a:p>
                      <a:endParaRPr lang="da-DK"/>
                    </a:p>
                  </a:txBody>
                  <a:tcPr/>
                </a:tc>
                <a:extLst>
                  <a:ext uri="{0D108BD9-81ED-4DB2-BD59-A6C34878D82A}">
                    <a16:rowId xmlns:a16="http://schemas.microsoft.com/office/drawing/2014/main" val="170671808"/>
                  </a:ext>
                </a:extLst>
              </a:tr>
              <a:tr h="428276">
                <a:tc>
                  <a:txBody>
                    <a:bodyPr/>
                    <a:lstStyle/>
                    <a:p>
                      <a:pPr marL="71755" marR="71755" algn="ctr">
                        <a:lnSpc>
                          <a:spcPts val="1275"/>
                        </a:lnSpc>
                        <a:spcAft>
                          <a:spcPts val="0"/>
                        </a:spcAft>
                        <a:tabLst>
                          <a:tab pos="161925" algn="l"/>
                          <a:tab pos="234315" algn="l"/>
                          <a:tab pos="306070" algn="l"/>
                          <a:tab pos="234315" algn="l"/>
                          <a:tab pos="306070" algn="l"/>
                        </a:tabLst>
                      </a:pPr>
                      <a:r>
                        <a:rPr lang="en-GB" sz="900" b="1" spc="-10">
                          <a:effectLst/>
                          <a:latin typeface="FrankfurtGothic"/>
                          <a:ea typeface="Times New Roman" panose="02020603050405020304" pitchFamily="18" charset="0"/>
                          <a:cs typeface="Times New Roman" panose="02020603050405020304" pitchFamily="18" charset="0"/>
                        </a:rPr>
                        <a:t> </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vert="vert270" anchor="ctr">
                    <a:lnL>
                      <a:noFill/>
                    </a:lnL>
                    <a:lnR>
                      <a:noFill/>
                    </a:lnR>
                    <a:lnT>
                      <a:noFill/>
                    </a:lnT>
                    <a:lnB>
                      <a:noFill/>
                    </a:lnB>
                  </a:tcPr>
                </a:tc>
                <a:tc>
                  <a:txBody>
                    <a:bodyPr/>
                    <a:lstStyle/>
                    <a:p>
                      <a:pPr algn="ctr">
                        <a:lnSpc>
                          <a:spcPts val="1275"/>
                        </a:lnSpc>
                        <a:tabLst>
                          <a:tab pos="161925" algn="l"/>
                          <a:tab pos="234315" algn="l"/>
                          <a:tab pos="306070" algn="l"/>
                          <a:tab pos="234315" algn="l"/>
                          <a:tab pos="306070" algn="l"/>
                        </a:tabLst>
                      </a:pPr>
                      <a:r>
                        <a:rPr lang="en-GB" sz="900" spc="-10">
                          <a:effectLst/>
                          <a:latin typeface="FrankfurtGothic"/>
                          <a:ea typeface="Times New Roman" panose="02020603050405020304" pitchFamily="18" charset="0"/>
                          <a:cs typeface="Times New Roman" panose="02020603050405020304" pitchFamily="18" charset="0"/>
                        </a:rPr>
                        <a:t> </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nchor="ctr">
                    <a:lnL>
                      <a:noFill/>
                    </a:lnL>
                    <a:lnR>
                      <a:noFill/>
                    </a:lnR>
                    <a:lnT>
                      <a:noFill/>
                    </a:lnT>
                    <a:lnB>
                      <a:noFill/>
                    </a:lnB>
                  </a:tcPr>
                </a:tc>
                <a:tc>
                  <a:txBody>
                    <a:bodyPr/>
                    <a:lstStyle/>
                    <a:p>
                      <a:pPr algn="ctr">
                        <a:lnSpc>
                          <a:spcPts val="1275"/>
                        </a:lnSpc>
                        <a:tabLst>
                          <a:tab pos="161925" algn="l"/>
                          <a:tab pos="234315" algn="l"/>
                          <a:tab pos="306070" algn="l"/>
                          <a:tab pos="234315" algn="l"/>
                          <a:tab pos="306070" algn="l"/>
                        </a:tabLst>
                      </a:pPr>
                      <a:r>
                        <a:rPr lang="en-GB" sz="900" spc="-10">
                          <a:effectLst/>
                          <a:latin typeface="FrankfurtGothic"/>
                          <a:ea typeface="Times New Roman" panose="02020603050405020304" pitchFamily="18" charset="0"/>
                          <a:cs typeface="Times New Roman" panose="02020603050405020304" pitchFamily="18" charset="0"/>
                        </a:rPr>
                        <a:t>2004</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nchor="ctr">
                    <a:lnL>
                      <a:noFill/>
                    </a:lnL>
                    <a:lnR>
                      <a:noFill/>
                    </a:lnR>
                    <a:lnT>
                      <a:noFill/>
                    </a:lnT>
                    <a:lnB w="12700" cap="flat" cmpd="sng" algn="ctr">
                      <a:solidFill>
                        <a:srgbClr val="7F9C90"/>
                      </a:solidFill>
                      <a:prstDash val="solid"/>
                      <a:round/>
                      <a:headEnd type="none" w="med" len="med"/>
                      <a:tailEnd type="none" w="med" len="med"/>
                    </a:lnB>
                  </a:tcPr>
                </a:tc>
                <a:tc>
                  <a:txBody>
                    <a:bodyPr/>
                    <a:lstStyle/>
                    <a:p>
                      <a:pPr algn="ctr">
                        <a:lnSpc>
                          <a:spcPts val="1275"/>
                        </a:lnSpc>
                        <a:tabLst>
                          <a:tab pos="161925" algn="l"/>
                          <a:tab pos="234315" algn="l"/>
                          <a:tab pos="306070" algn="l"/>
                          <a:tab pos="234315" algn="l"/>
                          <a:tab pos="306070" algn="l"/>
                        </a:tabLst>
                      </a:pPr>
                      <a:r>
                        <a:rPr lang="en-GB" sz="900" spc="-10">
                          <a:effectLst/>
                          <a:latin typeface="FrankfurtGothic"/>
                          <a:ea typeface="Times New Roman" panose="02020603050405020304" pitchFamily="18" charset="0"/>
                          <a:cs typeface="Times New Roman" panose="02020603050405020304" pitchFamily="18" charset="0"/>
                        </a:rPr>
                        <a:t>2013</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nchor="ctr">
                    <a:lnL>
                      <a:noFill/>
                    </a:lnL>
                    <a:lnR>
                      <a:noFill/>
                    </a:lnR>
                    <a:lnT>
                      <a:noFill/>
                    </a:lnT>
                    <a:lnB w="12700" cap="flat" cmpd="sng" algn="ctr">
                      <a:solidFill>
                        <a:srgbClr val="7F9C90"/>
                      </a:solidFill>
                      <a:prstDash val="solid"/>
                      <a:round/>
                      <a:headEnd type="none" w="med" len="med"/>
                      <a:tailEnd type="none" w="med" len="med"/>
                    </a:lnB>
                  </a:tcPr>
                </a:tc>
                <a:extLst>
                  <a:ext uri="{0D108BD9-81ED-4DB2-BD59-A6C34878D82A}">
                    <a16:rowId xmlns:a16="http://schemas.microsoft.com/office/drawing/2014/main" val="1703021033"/>
                  </a:ext>
                </a:extLst>
              </a:tr>
              <a:tr h="428276">
                <a:tc rowSpan="2">
                  <a:txBody>
                    <a:bodyPr/>
                    <a:lstStyle/>
                    <a:p>
                      <a:pPr marL="71755" marR="71755" algn="ctr">
                        <a:lnSpc>
                          <a:spcPts val="1275"/>
                        </a:lnSpc>
                        <a:spcAft>
                          <a:spcPts val="0"/>
                        </a:spcAft>
                        <a:tabLst>
                          <a:tab pos="161925" algn="l"/>
                          <a:tab pos="234315" algn="l"/>
                          <a:tab pos="306070" algn="l"/>
                          <a:tab pos="234315" algn="l"/>
                          <a:tab pos="306070" algn="l"/>
                        </a:tabLst>
                      </a:pPr>
                      <a:r>
                        <a:rPr lang="en-GB" sz="900" b="1" spc="-10">
                          <a:effectLst/>
                          <a:latin typeface="FrankfurtGothic"/>
                          <a:ea typeface="Times New Roman" panose="02020603050405020304" pitchFamily="18" charset="0"/>
                          <a:cs typeface="Times New Roman" panose="02020603050405020304" pitchFamily="18" charset="0"/>
                        </a:rPr>
                        <a:t>GDP</a:t>
                      </a:r>
                      <a:endParaRPr lang="da-DK" sz="900" spc="-10">
                        <a:effectLst/>
                        <a:latin typeface="FrankfurtGothic"/>
                        <a:ea typeface="Times New Roman" panose="02020603050405020304" pitchFamily="18" charset="0"/>
                        <a:cs typeface="Times New Roman" panose="02020603050405020304" pitchFamily="18" charset="0"/>
                      </a:endParaRPr>
                    </a:p>
                  </a:txBody>
                  <a:tcPr marL="0" marR="0" marT="0" marB="0" vert="vert270" anchor="ctr">
                    <a:lnL>
                      <a:noFill/>
                    </a:lnL>
                    <a:lnR>
                      <a:noFill/>
                    </a:lnR>
                    <a:lnT>
                      <a:noFill/>
                    </a:lnT>
                    <a:lnB>
                      <a:noFill/>
                    </a:lnB>
                  </a:tcPr>
                </a:tc>
                <a:tc>
                  <a:txBody>
                    <a:bodyPr/>
                    <a:lstStyle/>
                    <a:p>
                      <a:pPr algn="ctr">
                        <a:lnSpc>
                          <a:spcPts val="1275"/>
                        </a:lnSpc>
                        <a:tabLst>
                          <a:tab pos="161925" algn="l"/>
                          <a:tab pos="234315" algn="l"/>
                          <a:tab pos="306070" algn="l"/>
                          <a:tab pos="234315" algn="l"/>
                          <a:tab pos="306070" algn="l"/>
                        </a:tabLst>
                      </a:pPr>
                      <a:r>
                        <a:rPr lang="en-GB" sz="900" spc="-10">
                          <a:effectLst/>
                          <a:latin typeface="FrankfurtGothic"/>
                          <a:ea typeface="Times New Roman" panose="02020603050405020304" pitchFamily="18" charset="0"/>
                          <a:cs typeface="Times New Roman" panose="02020603050405020304" pitchFamily="18" charset="0"/>
                        </a:rPr>
                        <a:t>2004</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nchor="ctr">
                    <a:lnL>
                      <a:noFill/>
                    </a:lnL>
                    <a:lnR>
                      <a:noFill/>
                    </a:lnR>
                    <a:lnT>
                      <a:noFill/>
                    </a:lnT>
                    <a:lnB>
                      <a:noFill/>
                    </a:lnB>
                  </a:tcPr>
                </a:tc>
                <a:tc>
                  <a:txBody>
                    <a:bodyPr/>
                    <a:lstStyle/>
                    <a:p>
                      <a:pPr algn="ctr">
                        <a:lnSpc>
                          <a:spcPts val="1275"/>
                        </a:lnSpc>
                        <a:tabLst>
                          <a:tab pos="161925" algn="l"/>
                          <a:tab pos="234315" algn="l"/>
                          <a:tab pos="306070" algn="l"/>
                          <a:tab pos="234315" algn="l"/>
                          <a:tab pos="306070" algn="l"/>
                        </a:tabLst>
                      </a:pPr>
                      <a:r>
                        <a:rPr lang="en-GB" sz="900" i="1" spc="-10">
                          <a:effectLst/>
                          <a:latin typeface="FrankfurtGothic"/>
                          <a:ea typeface="Times New Roman" panose="02020603050405020304" pitchFamily="18" charset="0"/>
                          <a:cs typeface="Times New Roman" panose="02020603050405020304" pitchFamily="18" charset="0"/>
                        </a:rPr>
                        <a:t>225</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nchor="ctr">
                    <a:lnL>
                      <a:noFill/>
                    </a:lnL>
                    <a:lnR>
                      <a:noFill/>
                    </a:lnR>
                    <a:lnT w="12700" cap="flat" cmpd="sng" algn="ctr">
                      <a:solidFill>
                        <a:srgbClr val="7F9C90"/>
                      </a:solidFill>
                      <a:prstDash val="solid"/>
                      <a:round/>
                      <a:headEnd type="none" w="med" len="med"/>
                      <a:tailEnd type="none" w="med" len="med"/>
                    </a:lnT>
                    <a:lnB>
                      <a:noFill/>
                    </a:lnB>
                  </a:tcPr>
                </a:tc>
                <a:tc>
                  <a:txBody>
                    <a:bodyPr/>
                    <a:lstStyle/>
                    <a:p>
                      <a:pPr algn="ctr">
                        <a:lnSpc>
                          <a:spcPts val="1275"/>
                        </a:lnSpc>
                        <a:tabLst>
                          <a:tab pos="161925" algn="l"/>
                          <a:tab pos="234315" algn="l"/>
                          <a:tab pos="306070" algn="l"/>
                          <a:tab pos="234315" algn="l"/>
                          <a:tab pos="306070" algn="l"/>
                        </a:tabLst>
                      </a:pPr>
                      <a:r>
                        <a:rPr lang="en-GB" sz="900" i="1" spc="-10" dirty="0">
                          <a:effectLst/>
                          <a:latin typeface="FrankfurtGothic"/>
                          <a:ea typeface="Times New Roman" panose="02020603050405020304" pitchFamily="18" charset="0"/>
                          <a:cs typeface="Times New Roman" panose="02020603050405020304" pitchFamily="18" charset="0"/>
                        </a:rPr>
                        <a:t>179</a:t>
                      </a:r>
                      <a:endParaRPr lang="da-DK" sz="900" spc="-10" dirty="0">
                        <a:effectLst/>
                        <a:latin typeface="FrankfurtGothic"/>
                        <a:ea typeface="Times New Roman" panose="02020603050405020304" pitchFamily="18" charset="0"/>
                        <a:cs typeface="Times New Roman" panose="02020603050405020304" pitchFamily="18" charset="0"/>
                      </a:endParaRPr>
                    </a:p>
                  </a:txBody>
                  <a:tcPr marL="36195" marR="36195" marT="0" marB="0" anchor="ctr">
                    <a:lnL>
                      <a:noFill/>
                    </a:lnL>
                    <a:lnR>
                      <a:noFill/>
                    </a:lnR>
                    <a:lnT w="12700" cap="flat" cmpd="sng" algn="ctr">
                      <a:solidFill>
                        <a:srgbClr val="7F9C90"/>
                      </a:solidFill>
                      <a:prstDash val="solid"/>
                      <a:round/>
                      <a:headEnd type="none" w="med" len="med"/>
                      <a:tailEnd type="none" w="med" len="med"/>
                    </a:lnT>
                    <a:lnB>
                      <a:noFill/>
                    </a:lnB>
                  </a:tcPr>
                </a:tc>
                <a:extLst>
                  <a:ext uri="{0D108BD9-81ED-4DB2-BD59-A6C34878D82A}">
                    <a16:rowId xmlns:a16="http://schemas.microsoft.com/office/drawing/2014/main" val="3496107377"/>
                  </a:ext>
                </a:extLst>
              </a:tr>
              <a:tr h="428276">
                <a:tc vMerge="1">
                  <a:txBody>
                    <a:bodyPr/>
                    <a:lstStyle/>
                    <a:p>
                      <a:endParaRPr lang="da-DK"/>
                    </a:p>
                  </a:txBody>
                  <a:tcPr/>
                </a:tc>
                <a:tc>
                  <a:txBody>
                    <a:bodyPr/>
                    <a:lstStyle/>
                    <a:p>
                      <a:pPr algn="ctr">
                        <a:lnSpc>
                          <a:spcPts val="1275"/>
                        </a:lnSpc>
                        <a:tabLst>
                          <a:tab pos="161925" algn="l"/>
                          <a:tab pos="234315" algn="l"/>
                          <a:tab pos="306070" algn="l"/>
                          <a:tab pos="234315" algn="l"/>
                          <a:tab pos="306070" algn="l"/>
                        </a:tabLst>
                      </a:pPr>
                      <a:r>
                        <a:rPr lang="en-GB" sz="900" spc="-10">
                          <a:effectLst/>
                          <a:latin typeface="FrankfurtGothic"/>
                          <a:ea typeface="Times New Roman" panose="02020603050405020304" pitchFamily="18" charset="0"/>
                          <a:cs typeface="Times New Roman" panose="02020603050405020304" pitchFamily="18" charset="0"/>
                        </a:rPr>
                        <a:t>2013</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nchor="ctr">
                    <a:lnL>
                      <a:noFill/>
                    </a:lnL>
                    <a:lnR>
                      <a:noFill/>
                    </a:lnR>
                    <a:lnT>
                      <a:noFill/>
                    </a:lnT>
                    <a:lnB>
                      <a:noFill/>
                    </a:lnB>
                  </a:tcPr>
                </a:tc>
                <a:tc>
                  <a:txBody>
                    <a:bodyPr/>
                    <a:lstStyle/>
                    <a:p>
                      <a:pPr algn="ctr">
                        <a:lnSpc>
                          <a:spcPts val="1275"/>
                        </a:lnSpc>
                        <a:tabLst>
                          <a:tab pos="161925" algn="l"/>
                          <a:tab pos="234315" algn="l"/>
                          <a:tab pos="306070" algn="l"/>
                          <a:tab pos="234315" algn="l"/>
                          <a:tab pos="306070" algn="l"/>
                        </a:tabLst>
                      </a:pPr>
                      <a:r>
                        <a:rPr lang="en-GB" sz="900" i="1" spc="-10">
                          <a:effectLst/>
                          <a:latin typeface="FrankfurtGothic"/>
                          <a:ea typeface="Times New Roman" panose="02020603050405020304" pitchFamily="18" charset="0"/>
                          <a:cs typeface="Times New Roman" panose="02020603050405020304" pitchFamily="18" charset="0"/>
                        </a:rPr>
                        <a:t>226</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nchor="ctr">
                    <a:lnL>
                      <a:noFill/>
                    </a:lnL>
                    <a:lnR>
                      <a:noFill/>
                    </a:lnR>
                    <a:lnT>
                      <a:noFill/>
                    </a:lnT>
                    <a:lnB w="12700" cap="flat" cmpd="sng" algn="ctr">
                      <a:solidFill>
                        <a:srgbClr val="7F9C90"/>
                      </a:solidFill>
                      <a:prstDash val="solid"/>
                      <a:round/>
                      <a:headEnd type="none" w="med" len="med"/>
                      <a:tailEnd type="none" w="med" len="med"/>
                    </a:lnB>
                  </a:tcPr>
                </a:tc>
                <a:tc>
                  <a:txBody>
                    <a:bodyPr/>
                    <a:lstStyle/>
                    <a:p>
                      <a:pPr algn="ctr">
                        <a:lnSpc>
                          <a:spcPts val="1275"/>
                        </a:lnSpc>
                        <a:tabLst>
                          <a:tab pos="161925" algn="l"/>
                          <a:tab pos="234315" algn="l"/>
                          <a:tab pos="306070" algn="l"/>
                          <a:tab pos="234315" algn="l"/>
                          <a:tab pos="306070" algn="l"/>
                        </a:tabLst>
                      </a:pPr>
                      <a:r>
                        <a:rPr lang="en-GB" sz="900" i="1" spc="-10" dirty="0">
                          <a:effectLst/>
                          <a:latin typeface="FrankfurtGothic"/>
                          <a:ea typeface="Times New Roman" panose="02020603050405020304" pitchFamily="18" charset="0"/>
                          <a:cs typeface="Times New Roman" panose="02020603050405020304" pitchFamily="18" charset="0"/>
                        </a:rPr>
                        <a:t>181</a:t>
                      </a:r>
                      <a:endParaRPr lang="da-DK" sz="900" spc="-10" dirty="0">
                        <a:effectLst/>
                        <a:latin typeface="FrankfurtGothic"/>
                        <a:ea typeface="Times New Roman" panose="02020603050405020304" pitchFamily="18" charset="0"/>
                        <a:cs typeface="Times New Roman" panose="02020603050405020304" pitchFamily="18" charset="0"/>
                      </a:endParaRPr>
                    </a:p>
                  </a:txBody>
                  <a:tcPr marL="36195" marR="36195" marT="0" marB="0" anchor="ctr">
                    <a:lnL>
                      <a:noFill/>
                    </a:lnL>
                    <a:lnR>
                      <a:noFill/>
                    </a:lnR>
                    <a:lnT>
                      <a:noFill/>
                    </a:lnT>
                    <a:lnB w="12700" cap="flat" cmpd="sng" algn="ctr">
                      <a:solidFill>
                        <a:srgbClr val="7F9C90"/>
                      </a:solidFill>
                      <a:prstDash val="solid"/>
                      <a:round/>
                      <a:headEnd type="none" w="med" len="med"/>
                      <a:tailEnd type="none" w="med" len="med"/>
                    </a:lnB>
                  </a:tcPr>
                </a:tc>
                <a:extLst>
                  <a:ext uri="{0D108BD9-81ED-4DB2-BD59-A6C34878D82A}">
                    <a16:rowId xmlns:a16="http://schemas.microsoft.com/office/drawing/2014/main" val="795866119"/>
                  </a:ext>
                </a:extLst>
              </a:tr>
            </a:tbl>
          </a:graphicData>
        </a:graphic>
      </p:graphicFrame>
      <p:sp>
        <p:nvSpPr>
          <p:cNvPr id="5" name="Tekstfelt 4">
            <a:extLst>
              <a:ext uri="{FF2B5EF4-FFF2-40B4-BE49-F238E27FC236}">
                <a16:creationId xmlns:a16="http://schemas.microsoft.com/office/drawing/2014/main" id="{AD656002-99F5-4601-B55C-9782DE1AD026}"/>
              </a:ext>
            </a:extLst>
          </p:cNvPr>
          <p:cNvSpPr txBox="1"/>
          <p:nvPr/>
        </p:nvSpPr>
        <p:spPr>
          <a:xfrm>
            <a:off x="3909061" y="4380803"/>
            <a:ext cx="6093822" cy="276999"/>
          </a:xfrm>
          <a:prstGeom prst="rect">
            <a:avLst/>
          </a:prstGeom>
          <a:noFill/>
        </p:spPr>
        <p:txBody>
          <a:bodyPr wrap="square">
            <a:spAutoFit/>
          </a:bodyPr>
          <a:lstStyle/>
          <a:p>
            <a:pPr>
              <a:spcBef>
                <a:spcPts val="200"/>
              </a:spcBef>
              <a:spcAft>
                <a:spcPts val="1450"/>
              </a:spcAft>
            </a:pPr>
            <a:r>
              <a:rPr lang="en-GB" sz="1200" spc="-10" dirty="0">
                <a:effectLst/>
                <a:latin typeface="Times New Roman" panose="02020603050405020304" pitchFamily="18" charset="0"/>
                <a:ea typeface="Times New Roman" panose="02020603050405020304" pitchFamily="18" charset="0"/>
                <a:cs typeface="Times New Roman" panose="02020603050405020304" pitchFamily="18" charset="0"/>
              </a:rPr>
              <a:t>Note: Diagram for standardised means.</a:t>
            </a:r>
            <a:endParaRPr lang="da-DK" sz="1200" spc="-1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kstfelt 6">
            <a:extLst>
              <a:ext uri="{FF2B5EF4-FFF2-40B4-BE49-F238E27FC236}">
                <a16:creationId xmlns:a16="http://schemas.microsoft.com/office/drawing/2014/main" id="{7C04A117-1F96-42D8-A334-A92361FFFA6A}"/>
              </a:ext>
            </a:extLst>
          </p:cNvPr>
          <p:cNvSpPr txBox="1"/>
          <p:nvPr/>
        </p:nvSpPr>
        <p:spPr>
          <a:xfrm>
            <a:off x="3909061" y="2063961"/>
            <a:ext cx="6093822" cy="234167"/>
          </a:xfrm>
          <a:prstGeom prst="rect">
            <a:avLst/>
          </a:prstGeom>
          <a:noFill/>
        </p:spPr>
        <p:txBody>
          <a:bodyPr wrap="square">
            <a:spAutoFit/>
          </a:bodyPr>
          <a:lstStyle/>
          <a:p>
            <a:pPr algn="just">
              <a:lnSpc>
                <a:spcPts val="1100"/>
              </a:lnSpc>
              <a:spcAft>
                <a:spcPts val="600"/>
              </a:spcAft>
              <a:tabLst>
                <a:tab pos="161925" algn="l"/>
              </a:tabLst>
            </a:pPr>
            <a:r>
              <a:rPr lang="en-GB" sz="1200" spc="-10" dirty="0">
                <a:effectLst/>
                <a:latin typeface="Times New Roman" panose="02020603050405020304" pitchFamily="18" charset="0"/>
                <a:ea typeface="Times New Roman" panose="02020603050405020304" pitchFamily="18" charset="0"/>
                <a:cs typeface="Times New Roman" panose="02020603050405020304" pitchFamily="18" charset="0"/>
              </a:rPr>
              <a:t>Table 11.5: Actual and calculated energy consumption, 2004 and 2013 (PJ)</a:t>
            </a:r>
            <a:endParaRPr lang="da-DK" sz="1200" spc="-1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Titel 1">
            <a:extLst>
              <a:ext uri="{FF2B5EF4-FFF2-40B4-BE49-F238E27FC236}">
                <a16:creationId xmlns:a16="http://schemas.microsoft.com/office/drawing/2014/main" id="{EBA381E5-F932-48A8-ADBC-FB8D93874150}"/>
              </a:ext>
            </a:extLst>
          </p:cNvPr>
          <p:cNvSpPr txBox="1">
            <a:spLocks/>
          </p:cNvSpPr>
          <p:nvPr/>
        </p:nvSpPr>
        <p:spPr>
          <a:xfrm>
            <a:off x="414455" y="246043"/>
            <a:ext cx="1808216" cy="89138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sz="2000" b="1" dirty="0" err="1">
                <a:latin typeface="Times New Roman" panose="02020603050405020304" pitchFamily="18" charset="0"/>
                <a:cs typeface="Times New Roman" panose="02020603050405020304" pitchFamily="18" charset="0"/>
              </a:rPr>
              <a:t>Table</a:t>
            </a:r>
            <a:r>
              <a:rPr lang="da-DK" sz="2000" b="1" dirty="0">
                <a:latin typeface="Times New Roman" panose="02020603050405020304" pitchFamily="18" charset="0"/>
                <a:cs typeface="Times New Roman" panose="02020603050405020304" pitchFamily="18" charset="0"/>
              </a:rPr>
              <a:t> 11.5</a:t>
            </a:r>
          </a:p>
        </p:txBody>
      </p:sp>
    </p:spTree>
    <p:extLst>
      <p:ext uri="{BB962C8B-B14F-4D97-AF65-F5344CB8AC3E}">
        <p14:creationId xmlns:p14="http://schemas.microsoft.com/office/powerpoint/2010/main" val="145473896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kt 9">
            <a:extLst>
              <a:ext uri="{FF2B5EF4-FFF2-40B4-BE49-F238E27FC236}">
                <a16:creationId xmlns:a16="http://schemas.microsoft.com/office/drawing/2014/main" id="{1AFC0D13-0C3F-41BA-9B10-CC5649BF7A60}"/>
              </a:ext>
            </a:extLst>
          </p:cNvPr>
          <p:cNvGraphicFramePr>
            <a:graphicFrameLocks noChangeAspect="1"/>
          </p:cNvGraphicFramePr>
          <p:nvPr>
            <p:extLst>
              <p:ext uri="{D42A27DB-BD31-4B8C-83A1-F6EECF244321}">
                <p14:modId xmlns:p14="http://schemas.microsoft.com/office/powerpoint/2010/main" val="1650330247"/>
              </p:ext>
            </p:extLst>
          </p:nvPr>
        </p:nvGraphicFramePr>
        <p:xfrm>
          <a:off x="3244578" y="2608401"/>
          <a:ext cx="7811422" cy="2028914"/>
        </p:xfrm>
        <a:graphic>
          <a:graphicData uri="http://schemas.openxmlformats.org/presentationml/2006/ole">
            <mc:AlternateContent xmlns:mc="http://schemas.openxmlformats.org/markup-compatibility/2006">
              <mc:Choice xmlns:v="urn:schemas-microsoft-com:vml" Requires="v">
                <p:oleObj spid="_x0000_s51209" name="Document" r:id="rId3" imgW="5910221" imgH="1534604" progId="Word.Document.12">
                  <p:embed/>
                </p:oleObj>
              </mc:Choice>
              <mc:Fallback>
                <p:oleObj name="Document" r:id="rId3" imgW="5910221" imgH="1534604" progId="Word.Document.12">
                  <p:embed/>
                  <p:pic>
                    <p:nvPicPr>
                      <p:cNvPr id="0" name=""/>
                      <p:cNvPicPr/>
                      <p:nvPr/>
                    </p:nvPicPr>
                    <p:blipFill>
                      <a:blip r:embed="rId4"/>
                      <a:stretch>
                        <a:fillRect/>
                      </a:stretch>
                    </p:blipFill>
                    <p:spPr>
                      <a:xfrm>
                        <a:off x="3244578" y="2608401"/>
                        <a:ext cx="7811422" cy="2028914"/>
                      </a:xfrm>
                      <a:prstGeom prst="rect">
                        <a:avLst/>
                      </a:prstGeom>
                    </p:spPr>
                  </p:pic>
                </p:oleObj>
              </mc:Fallback>
            </mc:AlternateContent>
          </a:graphicData>
        </a:graphic>
      </p:graphicFrame>
      <p:sp>
        <p:nvSpPr>
          <p:cNvPr id="12" name="Tekstfelt 11">
            <a:extLst>
              <a:ext uri="{FF2B5EF4-FFF2-40B4-BE49-F238E27FC236}">
                <a16:creationId xmlns:a16="http://schemas.microsoft.com/office/drawing/2014/main" id="{ADE19EDB-CAE8-411D-B213-3F9609400B9D}"/>
              </a:ext>
            </a:extLst>
          </p:cNvPr>
          <p:cNvSpPr txBox="1"/>
          <p:nvPr/>
        </p:nvSpPr>
        <p:spPr>
          <a:xfrm>
            <a:off x="3244578" y="2215262"/>
            <a:ext cx="6093822" cy="233397"/>
          </a:xfrm>
          <a:prstGeom prst="rect">
            <a:avLst/>
          </a:prstGeom>
          <a:noFill/>
        </p:spPr>
        <p:txBody>
          <a:bodyPr wrap="square">
            <a:spAutoFit/>
          </a:bodyPr>
          <a:lstStyle/>
          <a:p>
            <a:pPr algn="just">
              <a:lnSpc>
                <a:spcPts val="1100"/>
              </a:lnSpc>
              <a:spcAft>
                <a:spcPts val="600"/>
              </a:spcAft>
              <a:tabLst>
                <a:tab pos="161925" algn="l"/>
              </a:tabLst>
            </a:pPr>
            <a:r>
              <a:rPr lang="en-GB" sz="1000" spc="-10" dirty="0">
                <a:effectLst/>
                <a:latin typeface="Times New Roman" panose="02020603050405020304" pitchFamily="18" charset="0"/>
                <a:ea typeface="Times New Roman" panose="02020603050405020304" pitchFamily="18" charset="0"/>
                <a:cs typeface="Times New Roman" panose="02020603050405020304" pitchFamily="18" charset="0"/>
              </a:rPr>
              <a:t>Table 11.6: Calculation of the price indices</a:t>
            </a:r>
            <a:endParaRPr lang="da-DK" sz="1000" spc="-1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3" name="Titel 1">
            <a:extLst>
              <a:ext uri="{FF2B5EF4-FFF2-40B4-BE49-F238E27FC236}">
                <a16:creationId xmlns:a16="http://schemas.microsoft.com/office/drawing/2014/main" id="{BEC5CCC7-D321-45E1-B60F-C41E05A5F26F}"/>
              </a:ext>
            </a:extLst>
          </p:cNvPr>
          <p:cNvSpPr txBox="1">
            <a:spLocks/>
          </p:cNvSpPr>
          <p:nvPr/>
        </p:nvSpPr>
        <p:spPr>
          <a:xfrm>
            <a:off x="414455" y="246043"/>
            <a:ext cx="1808216" cy="89138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sz="2000" b="1" dirty="0" err="1">
                <a:latin typeface="Times New Roman" panose="02020603050405020304" pitchFamily="18" charset="0"/>
                <a:cs typeface="Times New Roman" panose="02020603050405020304" pitchFamily="18" charset="0"/>
              </a:rPr>
              <a:t>Table</a:t>
            </a:r>
            <a:r>
              <a:rPr lang="da-DK" sz="2000" b="1" dirty="0">
                <a:latin typeface="Times New Roman" panose="02020603050405020304" pitchFamily="18" charset="0"/>
                <a:cs typeface="Times New Roman" panose="02020603050405020304" pitchFamily="18" charset="0"/>
              </a:rPr>
              <a:t> 11.6</a:t>
            </a:r>
          </a:p>
        </p:txBody>
      </p:sp>
    </p:spTree>
    <p:extLst>
      <p:ext uri="{BB962C8B-B14F-4D97-AF65-F5344CB8AC3E}">
        <p14:creationId xmlns:p14="http://schemas.microsoft.com/office/powerpoint/2010/main" val="70036403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 2">
            <a:extLst>
              <a:ext uri="{FF2B5EF4-FFF2-40B4-BE49-F238E27FC236}">
                <a16:creationId xmlns:a16="http://schemas.microsoft.com/office/drawing/2014/main" id="{D96729FF-370C-4DAF-8796-83CED4935B87}"/>
              </a:ext>
            </a:extLst>
          </p:cNvPr>
          <p:cNvGraphicFramePr>
            <a:graphicFrameLocks noGrp="1"/>
          </p:cNvGraphicFramePr>
          <p:nvPr>
            <p:extLst>
              <p:ext uri="{D42A27DB-BD31-4B8C-83A1-F6EECF244321}">
                <p14:modId xmlns:p14="http://schemas.microsoft.com/office/powerpoint/2010/main" val="3510069373"/>
              </p:ext>
            </p:extLst>
          </p:nvPr>
        </p:nvGraphicFramePr>
        <p:xfrm>
          <a:off x="3156721" y="2660321"/>
          <a:ext cx="5935029" cy="1067096"/>
        </p:xfrm>
        <a:graphic>
          <a:graphicData uri="http://schemas.openxmlformats.org/drawingml/2006/table">
            <a:tbl>
              <a:tblPr/>
              <a:tblGrid>
                <a:gridCol w="2282332">
                  <a:extLst>
                    <a:ext uri="{9D8B030D-6E8A-4147-A177-3AD203B41FA5}">
                      <a16:colId xmlns:a16="http://schemas.microsoft.com/office/drawing/2014/main" val="2100264812"/>
                    </a:ext>
                  </a:extLst>
                </a:gridCol>
                <a:gridCol w="1212741">
                  <a:extLst>
                    <a:ext uri="{9D8B030D-6E8A-4147-A177-3AD203B41FA5}">
                      <a16:colId xmlns:a16="http://schemas.microsoft.com/office/drawing/2014/main" val="54852458"/>
                    </a:ext>
                  </a:extLst>
                </a:gridCol>
                <a:gridCol w="1219978">
                  <a:extLst>
                    <a:ext uri="{9D8B030D-6E8A-4147-A177-3AD203B41FA5}">
                      <a16:colId xmlns:a16="http://schemas.microsoft.com/office/drawing/2014/main" val="2685796368"/>
                    </a:ext>
                  </a:extLst>
                </a:gridCol>
                <a:gridCol w="1219978">
                  <a:extLst>
                    <a:ext uri="{9D8B030D-6E8A-4147-A177-3AD203B41FA5}">
                      <a16:colId xmlns:a16="http://schemas.microsoft.com/office/drawing/2014/main" val="1483233951"/>
                    </a:ext>
                  </a:extLst>
                </a:gridCol>
              </a:tblGrid>
              <a:tr h="266774">
                <a:tc rowSpan="2">
                  <a:txBody>
                    <a:bodyPr/>
                    <a:lstStyle/>
                    <a:p>
                      <a:r>
                        <a:rPr lang="en-GB" sz="900" spc="-10">
                          <a:effectLst/>
                          <a:latin typeface="FrankfurtGothic"/>
                          <a:ea typeface="Times New Roman" panose="02020603050405020304" pitchFamily="18" charset="0"/>
                          <a:cs typeface="Times New Roman" panose="02020603050405020304" pitchFamily="18" charset="0"/>
                        </a:rPr>
                        <a:t> </a:t>
                      </a:r>
                      <a:endParaRPr lang="da-DK" sz="900" spc="-10">
                        <a:effectLst/>
                        <a:latin typeface="FrankfurtGothic"/>
                        <a:ea typeface="Times New Roman" panose="02020603050405020304" pitchFamily="18" charset="0"/>
                        <a:cs typeface="Times New Roman" panose="02020603050405020304" pitchFamily="18" charset="0"/>
                      </a:endParaRPr>
                    </a:p>
                    <a:p>
                      <a:r>
                        <a:rPr lang="en-GB" sz="900" spc="-10">
                          <a:effectLst/>
                          <a:latin typeface="FrankfurtGothic"/>
                          <a:ea typeface="Times New Roman" panose="02020603050405020304" pitchFamily="18" charset="0"/>
                          <a:cs typeface="Times New Roman" panose="02020603050405020304" pitchFamily="18" charset="0"/>
                        </a:rPr>
                        <a:t> </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nchor="b">
                    <a:lnL>
                      <a:noFill/>
                    </a:lnL>
                    <a:lnR w="12700" cap="flat" cmpd="sng" algn="ctr">
                      <a:solidFill>
                        <a:srgbClr val="7F9C90"/>
                      </a:solidFill>
                      <a:prstDash val="solid"/>
                      <a:round/>
                      <a:headEnd type="none" w="med" len="med"/>
                      <a:tailEnd type="none" w="med" len="med"/>
                    </a:lnR>
                    <a:lnT w="12700" cap="flat" cmpd="sng" algn="ctr">
                      <a:solidFill>
                        <a:srgbClr val="7F9C90"/>
                      </a:solidFill>
                      <a:prstDash val="solid"/>
                      <a:round/>
                      <a:headEnd type="none" w="med" len="med"/>
                      <a:tailEnd type="none" w="med" len="med"/>
                    </a:lnT>
                    <a:lnB w="12700" cap="flat" cmpd="sng" algn="ctr">
                      <a:solidFill>
                        <a:srgbClr val="7F9C90"/>
                      </a:solidFill>
                      <a:prstDash val="solid"/>
                      <a:round/>
                      <a:headEnd type="none" w="med" len="med"/>
                      <a:tailEnd type="none" w="med" len="med"/>
                    </a:lnB>
                  </a:tcPr>
                </a:tc>
                <a:tc rowSpan="2">
                  <a:txBody>
                    <a:bodyPr/>
                    <a:lstStyle/>
                    <a:p>
                      <a:pPr algn="ctr"/>
                      <a:r>
                        <a:rPr lang="en-GB" sz="900" spc="-10" dirty="0">
                          <a:effectLst/>
                          <a:latin typeface="FrankfurtGothic"/>
                          <a:ea typeface="Times New Roman" panose="02020603050405020304" pitchFamily="18" charset="0"/>
                          <a:cs typeface="Times New Roman" panose="02020603050405020304" pitchFamily="18" charset="0"/>
                        </a:rPr>
                        <a:t>Weights,</a:t>
                      </a:r>
                      <a:endParaRPr lang="da-DK" sz="900" spc="-10" dirty="0">
                        <a:effectLst/>
                        <a:latin typeface="FrankfurtGothic"/>
                        <a:ea typeface="Times New Roman" panose="02020603050405020304" pitchFamily="18" charset="0"/>
                        <a:cs typeface="Times New Roman" panose="02020603050405020304" pitchFamily="18" charset="0"/>
                      </a:endParaRPr>
                    </a:p>
                    <a:p>
                      <a:pPr algn="ctr"/>
                      <a:r>
                        <a:rPr lang="en-GB" sz="900" spc="-10" dirty="0">
                          <a:effectLst/>
                          <a:latin typeface="FrankfurtGothic"/>
                          <a:ea typeface="Times New Roman" panose="02020603050405020304" pitchFamily="18" charset="0"/>
                          <a:cs typeface="Times New Roman" panose="02020603050405020304" pitchFamily="18" charset="0"/>
                        </a:rPr>
                        <a:t>January 2014 (%)</a:t>
                      </a:r>
                      <a:endParaRPr lang="da-DK" sz="900" spc="-10" dirty="0">
                        <a:effectLst/>
                        <a:latin typeface="FrankfurtGothic"/>
                        <a:ea typeface="Times New Roman" panose="02020603050405020304" pitchFamily="18" charset="0"/>
                        <a:cs typeface="Times New Roman" panose="02020603050405020304" pitchFamily="18" charset="0"/>
                      </a:endParaRPr>
                    </a:p>
                  </a:txBody>
                  <a:tcPr marL="36195" marR="36195" marT="0" marB="0" anchor="b">
                    <a:lnL w="12700" cap="flat" cmpd="sng" algn="ctr">
                      <a:solidFill>
                        <a:srgbClr val="7F9C90"/>
                      </a:solidFill>
                      <a:prstDash val="solid"/>
                      <a:round/>
                      <a:headEnd type="none" w="med" len="med"/>
                      <a:tailEnd type="none" w="med" len="med"/>
                    </a:lnL>
                    <a:lnR w="12700" cap="flat" cmpd="sng" algn="ctr">
                      <a:solidFill>
                        <a:srgbClr val="7F9C90"/>
                      </a:solidFill>
                      <a:prstDash val="solid"/>
                      <a:round/>
                      <a:headEnd type="none" w="med" len="med"/>
                      <a:tailEnd type="none" w="med" len="med"/>
                    </a:lnR>
                    <a:lnT w="12700" cap="flat" cmpd="sng" algn="ctr">
                      <a:solidFill>
                        <a:srgbClr val="7F9C90"/>
                      </a:solidFill>
                      <a:prstDash val="solid"/>
                      <a:round/>
                      <a:headEnd type="none" w="med" len="med"/>
                      <a:tailEnd type="none" w="med" len="med"/>
                    </a:lnT>
                    <a:lnB w="12700" cap="flat" cmpd="sng" algn="ctr">
                      <a:solidFill>
                        <a:srgbClr val="7F9C90"/>
                      </a:solidFill>
                      <a:prstDash val="solid"/>
                      <a:round/>
                      <a:headEnd type="none" w="med" len="med"/>
                      <a:tailEnd type="none" w="med" len="med"/>
                    </a:lnB>
                  </a:tcPr>
                </a:tc>
                <a:tc gridSpan="2">
                  <a:txBody>
                    <a:bodyPr/>
                    <a:lstStyle/>
                    <a:p>
                      <a:pPr algn="ctr"/>
                      <a:r>
                        <a:rPr lang="en-GB" sz="900" spc="-10">
                          <a:effectLst/>
                          <a:latin typeface="FrankfurtGothic"/>
                          <a:ea typeface="Times New Roman" panose="02020603050405020304" pitchFamily="18" charset="0"/>
                          <a:cs typeface="Times New Roman" panose="02020603050405020304" pitchFamily="18" charset="0"/>
                        </a:rPr>
                        <a:t>CPI, 2000=100</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nchor="b">
                    <a:lnL w="12700" cap="flat" cmpd="sng" algn="ctr">
                      <a:solidFill>
                        <a:srgbClr val="7F9C90"/>
                      </a:solidFill>
                      <a:prstDash val="solid"/>
                      <a:round/>
                      <a:headEnd type="none" w="med" len="med"/>
                      <a:tailEnd type="none" w="med" len="med"/>
                    </a:lnL>
                    <a:lnR>
                      <a:noFill/>
                    </a:lnR>
                    <a:lnT w="12700" cap="flat" cmpd="sng" algn="ctr">
                      <a:solidFill>
                        <a:srgbClr val="7F9C90"/>
                      </a:solidFill>
                      <a:prstDash val="solid"/>
                      <a:round/>
                      <a:headEnd type="none" w="med" len="med"/>
                      <a:tailEnd type="none" w="med" len="med"/>
                    </a:lnT>
                    <a:lnB>
                      <a:noFill/>
                    </a:lnB>
                  </a:tcPr>
                </a:tc>
                <a:tc hMerge="1">
                  <a:txBody>
                    <a:bodyPr/>
                    <a:lstStyle/>
                    <a:p>
                      <a:endParaRPr lang="da-DK"/>
                    </a:p>
                  </a:txBody>
                  <a:tcPr/>
                </a:tc>
                <a:extLst>
                  <a:ext uri="{0D108BD9-81ED-4DB2-BD59-A6C34878D82A}">
                    <a16:rowId xmlns:a16="http://schemas.microsoft.com/office/drawing/2014/main" val="201781304"/>
                  </a:ext>
                </a:extLst>
              </a:tr>
              <a:tr h="266774">
                <a:tc vMerge="1">
                  <a:txBody>
                    <a:bodyPr/>
                    <a:lstStyle/>
                    <a:p>
                      <a:endParaRPr lang="da-DK"/>
                    </a:p>
                  </a:txBody>
                  <a:tcPr/>
                </a:tc>
                <a:tc vMerge="1">
                  <a:txBody>
                    <a:bodyPr/>
                    <a:lstStyle/>
                    <a:p>
                      <a:endParaRPr lang="da-DK"/>
                    </a:p>
                  </a:txBody>
                  <a:tcPr/>
                </a:tc>
                <a:tc>
                  <a:txBody>
                    <a:bodyPr/>
                    <a:lstStyle/>
                    <a:p>
                      <a:pPr algn="ctr"/>
                      <a:r>
                        <a:rPr lang="en-GB" sz="900" spc="-10">
                          <a:effectLst/>
                          <a:latin typeface="FrankfurtGothic"/>
                          <a:ea typeface="Times New Roman" panose="02020603050405020304" pitchFamily="18" charset="0"/>
                          <a:cs typeface="Times New Roman" panose="02020603050405020304" pitchFamily="18" charset="0"/>
                        </a:rPr>
                        <a:t> 2004</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nchor="b">
                    <a:lnL w="12700" cap="flat" cmpd="sng" algn="ctr">
                      <a:solidFill>
                        <a:srgbClr val="7F9C90"/>
                      </a:solidFill>
                      <a:prstDash val="solid"/>
                      <a:round/>
                      <a:headEnd type="none" w="med" len="med"/>
                      <a:tailEnd type="none" w="med" len="med"/>
                    </a:lnL>
                    <a:lnR>
                      <a:noFill/>
                    </a:lnR>
                    <a:lnT>
                      <a:noFill/>
                    </a:lnT>
                    <a:lnB w="12700" cap="flat" cmpd="sng" algn="ctr">
                      <a:solidFill>
                        <a:srgbClr val="7F9C90"/>
                      </a:solidFill>
                      <a:prstDash val="solid"/>
                      <a:round/>
                      <a:headEnd type="none" w="med" len="med"/>
                      <a:tailEnd type="none" w="med" len="med"/>
                    </a:lnB>
                  </a:tcPr>
                </a:tc>
                <a:tc>
                  <a:txBody>
                    <a:bodyPr/>
                    <a:lstStyle/>
                    <a:p>
                      <a:pPr algn="ctr"/>
                      <a:r>
                        <a:rPr lang="en-GB" sz="900" spc="-10">
                          <a:effectLst/>
                          <a:latin typeface="FrankfurtGothic"/>
                          <a:ea typeface="Times New Roman" panose="02020603050405020304" pitchFamily="18" charset="0"/>
                          <a:cs typeface="Times New Roman" panose="02020603050405020304" pitchFamily="18" charset="0"/>
                        </a:rPr>
                        <a:t>2014</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nchor="b">
                    <a:lnL>
                      <a:noFill/>
                    </a:lnL>
                    <a:lnR>
                      <a:noFill/>
                    </a:lnR>
                    <a:lnT>
                      <a:noFill/>
                    </a:lnT>
                    <a:lnB w="12700" cap="flat" cmpd="sng" algn="ctr">
                      <a:solidFill>
                        <a:srgbClr val="7F9C90"/>
                      </a:solidFill>
                      <a:prstDash val="solid"/>
                      <a:round/>
                      <a:headEnd type="none" w="med" len="med"/>
                      <a:tailEnd type="none" w="med" len="med"/>
                    </a:lnB>
                  </a:tcPr>
                </a:tc>
                <a:extLst>
                  <a:ext uri="{0D108BD9-81ED-4DB2-BD59-A6C34878D82A}">
                    <a16:rowId xmlns:a16="http://schemas.microsoft.com/office/drawing/2014/main" val="1964676045"/>
                  </a:ext>
                </a:extLst>
              </a:tr>
              <a:tr h="266774">
                <a:tc>
                  <a:txBody>
                    <a:bodyPr/>
                    <a:lstStyle/>
                    <a:p>
                      <a:r>
                        <a:rPr lang="en-GB" sz="900" spc="-10">
                          <a:effectLst/>
                          <a:latin typeface="FrankfurtGothic"/>
                          <a:ea typeface="Times New Roman" panose="02020603050405020304" pitchFamily="18" charset="0"/>
                          <a:cs typeface="Times New Roman" panose="02020603050405020304" pitchFamily="18" charset="0"/>
                        </a:rPr>
                        <a:t>Food</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23850" marT="0" marB="0" anchor="b">
                    <a:lnL>
                      <a:noFill/>
                    </a:lnL>
                    <a:lnR w="12700" cap="flat" cmpd="sng" algn="ctr">
                      <a:solidFill>
                        <a:srgbClr val="7F9C90"/>
                      </a:solidFill>
                      <a:prstDash val="solid"/>
                      <a:round/>
                      <a:headEnd type="none" w="med" len="med"/>
                      <a:tailEnd type="none" w="med" len="med"/>
                    </a:lnR>
                    <a:lnT w="12700" cap="flat" cmpd="sng" algn="ctr">
                      <a:solidFill>
                        <a:srgbClr val="7F9C90"/>
                      </a:solidFill>
                      <a:prstDash val="solid"/>
                      <a:round/>
                      <a:headEnd type="none" w="med" len="med"/>
                      <a:tailEnd type="none" w="med" len="med"/>
                    </a:lnT>
                    <a:lnB>
                      <a:noFill/>
                    </a:lnB>
                  </a:tcPr>
                </a:tc>
                <a:tc>
                  <a:txBody>
                    <a:bodyPr/>
                    <a:lstStyle/>
                    <a:p>
                      <a:pPr algn="ctr">
                        <a:tabLst>
                          <a:tab pos="541020" algn="dec"/>
                        </a:tabLst>
                      </a:pPr>
                      <a:r>
                        <a:rPr lang="en-GB" sz="900" spc="-10" dirty="0">
                          <a:effectLst/>
                          <a:latin typeface="FrankfurtGothic"/>
                          <a:ea typeface="Times New Roman" panose="02020603050405020304" pitchFamily="18" charset="0"/>
                          <a:cs typeface="Times New Roman" panose="02020603050405020304" pitchFamily="18" charset="0"/>
                        </a:rPr>
                        <a:t>11.67</a:t>
                      </a:r>
                      <a:endParaRPr lang="da-DK" sz="900" spc="-10" dirty="0">
                        <a:effectLst/>
                        <a:latin typeface="FrankfurtGothic"/>
                        <a:ea typeface="Times New Roman" panose="02020603050405020304" pitchFamily="18" charset="0"/>
                        <a:cs typeface="Times New Roman" panose="02020603050405020304" pitchFamily="18" charset="0"/>
                      </a:endParaRPr>
                    </a:p>
                  </a:txBody>
                  <a:tcPr marL="36195" marR="36195" marT="0" marB="0" anchor="b">
                    <a:lnL w="12700" cap="flat" cmpd="sng" algn="ctr">
                      <a:solidFill>
                        <a:srgbClr val="7F9C90"/>
                      </a:solidFill>
                      <a:prstDash val="solid"/>
                      <a:round/>
                      <a:headEnd type="none" w="med" len="med"/>
                      <a:tailEnd type="none" w="med" len="med"/>
                    </a:lnL>
                    <a:lnR w="12700" cap="flat" cmpd="sng" algn="ctr">
                      <a:solidFill>
                        <a:srgbClr val="7F9C90"/>
                      </a:solidFill>
                      <a:prstDash val="solid"/>
                      <a:round/>
                      <a:headEnd type="none" w="med" len="med"/>
                      <a:tailEnd type="none" w="med" len="med"/>
                    </a:lnR>
                    <a:lnT w="12700" cap="flat" cmpd="sng" algn="ctr">
                      <a:solidFill>
                        <a:srgbClr val="7F9C90"/>
                      </a:solidFill>
                      <a:prstDash val="solid"/>
                      <a:round/>
                      <a:headEnd type="none" w="med" len="med"/>
                      <a:tailEnd type="none" w="med" len="med"/>
                    </a:lnT>
                    <a:lnB>
                      <a:noFill/>
                    </a:lnB>
                  </a:tcPr>
                </a:tc>
                <a:tc>
                  <a:txBody>
                    <a:bodyPr/>
                    <a:lstStyle/>
                    <a:p>
                      <a:pPr algn="ctr">
                        <a:tabLst>
                          <a:tab pos="625475" algn="dec"/>
                        </a:tabLst>
                      </a:pPr>
                      <a:r>
                        <a:rPr lang="en-GB" sz="900" spc="-10" dirty="0">
                          <a:effectLst/>
                          <a:latin typeface="FrankfurtGothic"/>
                          <a:ea typeface="Times New Roman" panose="02020603050405020304" pitchFamily="18" charset="0"/>
                          <a:cs typeface="Times New Roman" panose="02020603050405020304" pitchFamily="18" charset="0"/>
                        </a:rPr>
                        <a:t>106.6</a:t>
                      </a:r>
                      <a:endParaRPr lang="da-DK" sz="900" spc="-10" dirty="0">
                        <a:effectLst/>
                        <a:latin typeface="FrankfurtGothic"/>
                        <a:ea typeface="Times New Roman" panose="02020603050405020304" pitchFamily="18" charset="0"/>
                        <a:cs typeface="Times New Roman" panose="02020603050405020304" pitchFamily="18" charset="0"/>
                      </a:endParaRPr>
                    </a:p>
                  </a:txBody>
                  <a:tcPr marL="36195" marR="36195" marT="0" marB="0" anchor="b">
                    <a:lnL w="12700" cap="flat" cmpd="sng" algn="ctr">
                      <a:solidFill>
                        <a:srgbClr val="7F9C90"/>
                      </a:solidFill>
                      <a:prstDash val="solid"/>
                      <a:round/>
                      <a:headEnd type="none" w="med" len="med"/>
                      <a:tailEnd type="none" w="med" len="med"/>
                    </a:lnL>
                    <a:lnR>
                      <a:noFill/>
                    </a:lnR>
                    <a:lnT w="12700" cap="flat" cmpd="sng" algn="ctr">
                      <a:solidFill>
                        <a:srgbClr val="7F9C90"/>
                      </a:solidFill>
                      <a:prstDash val="solid"/>
                      <a:round/>
                      <a:headEnd type="none" w="med" len="med"/>
                      <a:tailEnd type="none" w="med" len="med"/>
                    </a:lnT>
                    <a:lnB>
                      <a:noFill/>
                    </a:lnB>
                  </a:tcPr>
                </a:tc>
                <a:tc>
                  <a:txBody>
                    <a:bodyPr/>
                    <a:lstStyle/>
                    <a:p>
                      <a:pPr algn="ctr">
                        <a:tabLst>
                          <a:tab pos="625475" algn="dec"/>
                        </a:tabLst>
                      </a:pPr>
                      <a:r>
                        <a:rPr lang="en-GB" sz="900" spc="-10" dirty="0">
                          <a:effectLst/>
                          <a:latin typeface="FrankfurtGothic"/>
                          <a:ea typeface="Times New Roman" panose="02020603050405020304" pitchFamily="18" charset="0"/>
                          <a:cs typeface="Times New Roman" panose="02020603050405020304" pitchFamily="18" charset="0"/>
                        </a:rPr>
                        <a:t>134.0</a:t>
                      </a:r>
                      <a:endParaRPr lang="da-DK" sz="900" spc="-10" dirty="0">
                        <a:effectLst/>
                        <a:latin typeface="FrankfurtGothic"/>
                        <a:ea typeface="Times New Roman" panose="02020603050405020304" pitchFamily="18" charset="0"/>
                        <a:cs typeface="Times New Roman" panose="02020603050405020304" pitchFamily="18" charset="0"/>
                      </a:endParaRPr>
                    </a:p>
                  </a:txBody>
                  <a:tcPr marL="36195" marR="36195" marT="0" marB="0" anchor="b">
                    <a:lnL>
                      <a:noFill/>
                    </a:lnL>
                    <a:lnR>
                      <a:noFill/>
                    </a:lnR>
                    <a:lnT w="12700" cap="flat" cmpd="sng" algn="ctr">
                      <a:solidFill>
                        <a:srgbClr val="7F9C90"/>
                      </a:solidFill>
                      <a:prstDash val="solid"/>
                      <a:round/>
                      <a:headEnd type="none" w="med" len="med"/>
                      <a:tailEnd type="none" w="med" len="med"/>
                    </a:lnT>
                    <a:lnB>
                      <a:noFill/>
                    </a:lnB>
                  </a:tcPr>
                </a:tc>
                <a:extLst>
                  <a:ext uri="{0D108BD9-81ED-4DB2-BD59-A6C34878D82A}">
                    <a16:rowId xmlns:a16="http://schemas.microsoft.com/office/drawing/2014/main" val="1056375011"/>
                  </a:ext>
                </a:extLst>
              </a:tr>
              <a:tr h="266774">
                <a:tc>
                  <a:txBody>
                    <a:bodyPr/>
                    <a:lstStyle/>
                    <a:p>
                      <a:r>
                        <a:rPr lang="en-GB" sz="900" spc="-10">
                          <a:effectLst/>
                          <a:latin typeface="FrankfurtGothic"/>
                          <a:ea typeface="Times New Roman" panose="02020603050405020304" pitchFamily="18" charset="0"/>
                          <a:cs typeface="Times New Roman" panose="02020603050405020304" pitchFamily="18" charset="0"/>
                        </a:rPr>
                        <a:t>Alcohol, tobacco</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23850" marT="0" marB="0" anchor="b">
                    <a:lnL>
                      <a:noFill/>
                    </a:lnL>
                    <a:lnR w="12700" cap="flat" cmpd="sng" algn="ctr">
                      <a:solidFill>
                        <a:srgbClr val="7F9C90"/>
                      </a:solidFill>
                      <a:prstDash val="solid"/>
                      <a:round/>
                      <a:headEnd type="none" w="med" len="med"/>
                      <a:tailEnd type="none" w="med" len="med"/>
                    </a:lnR>
                    <a:lnT>
                      <a:noFill/>
                    </a:lnT>
                    <a:lnB w="12700" cap="flat" cmpd="sng" algn="ctr">
                      <a:solidFill>
                        <a:srgbClr val="7F9C90"/>
                      </a:solidFill>
                      <a:prstDash val="solid"/>
                      <a:round/>
                      <a:headEnd type="none" w="med" len="med"/>
                      <a:tailEnd type="none" w="med" len="med"/>
                    </a:lnB>
                  </a:tcPr>
                </a:tc>
                <a:tc>
                  <a:txBody>
                    <a:bodyPr/>
                    <a:lstStyle/>
                    <a:p>
                      <a:pPr algn="ctr">
                        <a:tabLst>
                          <a:tab pos="541020" algn="dec"/>
                        </a:tabLst>
                      </a:pPr>
                      <a:r>
                        <a:rPr lang="en-GB" sz="900" spc="-10" dirty="0">
                          <a:effectLst/>
                          <a:latin typeface="FrankfurtGothic"/>
                          <a:ea typeface="Times New Roman" panose="02020603050405020304" pitchFamily="18" charset="0"/>
                          <a:cs typeface="Times New Roman" panose="02020603050405020304" pitchFamily="18" charset="0"/>
                        </a:rPr>
                        <a:t>3.79</a:t>
                      </a:r>
                      <a:endParaRPr lang="da-DK" sz="900" spc="-10" dirty="0">
                        <a:effectLst/>
                        <a:latin typeface="FrankfurtGothic"/>
                        <a:ea typeface="Times New Roman" panose="02020603050405020304" pitchFamily="18" charset="0"/>
                        <a:cs typeface="Times New Roman" panose="02020603050405020304" pitchFamily="18" charset="0"/>
                      </a:endParaRPr>
                    </a:p>
                  </a:txBody>
                  <a:tcPr marL="36195" marR="36195" marT="0" marB="0" anchor="b">
                    <a:lnL w="12700" cap="flat" cmpd="sng" algn="ctr">
                      <a:solidFill>
                        <a:srgbClr val="7F9C90"/>
                      </a:solidFill>
                      <a:prstDash val="solid"/>
                      <a:round/>
                      <a:headEnd type="none" w="med" len="med"/>
                      <a:tailEnd type="none" w="med" len="med"/>
                    </a:lnL>
                    <a:lnR w="12700" cap="flat" cmpd="sng" algn="ctr">
                      <a:solidFill>
                        <a:srgbClr val="7F9C90"/>
                      </a:solidFill>
                      <a:prstDash val="solid"/>
                      <a:round/>
                      <a:headEnd type="none" w="med" len="med"/>
                      <a:tailEnd type="none" w="med" len="med"/>
                    </a:lnR>
                    <a:lnT>
                      <a:noFill/>
                    </a:lnT>
                    <a:lnB w="12700" cap="flat" cmpd="sng" algn="ctr">
                      <a:solidFill>
                        <a:srgbClr val="7F9C90"/>
                      </a:solidFill>
                      <a:prstDash val="solid"/>
                      <a:round/>
                      <a:headEnd type="none" w="med" len="med"/>
                      <a:tailEnd type="none" w="med" len="med"/>
                    </a:lnB>
                  </a:tcPr>
                </a:tc>
                <a:tc>
                  <a:txBody>
                    <a:bodyPr/>
                    <a:lstStyle/>
                    <a:p>
                      <a:pPr algn="ctr">
                        <a:tabLst>
                          <a:tab pos="625475" algn="dec"/>
                        </a:tabLst>
                      </a:pPr>
                      <a:r>
                        <a:rPr lang="en-GB" sz="900" spc="-10" dirty="0">
                          <a:effectLst/>
                          <a:latin typeface="FrankfurtGothic"/>
                          <a:ea typeface="Times New Roman" panose="02020603050405020304" pitchFamily="18" charset="0"/>
                          <a:cs typeface="Times New Roman" panose="02020603050405020304" pitchFamily="18" charset="0"/>
                        </a:rPr>
                        <a:t>96.7</a:t>
                      </a:r>
                      <a:endParaRPr lang="da-DK" sz="900" spc="-10" dirty="0">
                        <a:effectLst/>
                        <a:latin typeface="FrankfurtGothic"/>
                        <a:ea typeface="Times New Roman" panose="02020603050405020304" pitchFamily="18" charset="0"/>
                        <a:cs typeface="Times New Roman" panose="02020603050405020304" pitchFamily="18" charset="0"/>
                      </a:endParaRPr>
                    </a:p>
                  </a:txBody>
                  <a:tcPr marL="36195" marR="36195" marT="0" marB="0" anchor="b">
                    <a:lnL w="12700" cap="flat" cmpd="sng" algn="ctr">
                      <a:solidFill>
                        <a:srgbClr val="7F9C90"/>
                      </a:solidFill>
                      <a:prstDash val="solid"/>
                      <a:round/>
                      <a:headEnd type="none" w="med" len="med"/>
                      <a:tailEnd type="none" w="med" len="med"/>
                    </a:lnL>
                    <a:lnR>
                      <a:noFill/>
                    </a:lnR>
                    <a:lnT>
                      <a:noFill/>
                    </a:lnT>
                    <a:lnB w="12700" cap="flat" cmpd="sng" algn="ctr">
                      <a:solidFill>
                        <a:srgbClr val="7F9C90"/>
                      </a:solidFill>
                      <a:prstDash val="solid"/>
                      <a:round/>
                      <a:headEnd type="none" w="med" len="med"/>
                      <a:tailEnd type="none" w="med" len="med"/>
                    </a:lnB>
                  </a:tcPr>
                </a:tc>
                <a:tc>
                  <a:txBody>
                    <a:bodyPr/>
                    <a:lstStyle/>
                    <a:p>
                      <a:pPr algn="ctr">
                        <a:tabLst>
                          <a:tab pos="625475" algn="dec"/>
                        </a:tabLst>
                      </a:pPr>
                      <a:r>
                        <a:rPr lang="en-GB" sz="900" spc="-10" dirty="0">
                          <a:effectLst/>
                          <a:latin typeface="FrankfurtGothic"/>
                          <a:ea typeface="Times New Roman" panose="02020603050405020304" pitchFamily="18" charset="0"/>
                          <a:cs typeface="Times New Roman" panose="02020603050405020304" pitchFamily="18" charset="0"/>
                        </a:rPr>
                        <a:t>134.3</a:t>
                      </a:r>
                      <a:endParaRPr lang="da-DK" sz="900" spc="-10" dirty="0">
                        <a:effectLst/>
                        <a:latin typeface="FrankfurtGothic"/>
                        <a:ea typeface="Times New Roman" panose="02020603050405020304" pitchFamily="18" charset="0"/>
                        <a:cs typeface="Times New Roman" panose="02020603050405020304" pitchFamily="18" charset="0"/>
                      </a:endParaRPr>
                    </a:p>
                  </a:txBody>
                  <a:tcPr marL="36195" marR="36195" marT="0" marB="0" anchor="b">
                    <a:lnL>
                      <a:noFill/>
                    </a:lnL>
                    <a:lnR>
                      <a:noFill/>
                    </a:lnR>
                    <a:lnT>
                      <a:noFill/>
                    </a:lnT>
                    <a:lnB w="12700" cap="flat" cmpd="sng" algn="ctr">
                      <a:solidFill>
                        <a:srgbClr val="7F9C90"/>
                      </a:solidFill>
                      <a:prstDash val="solid"/>
                      <a:round/>
                      <a:headEnd type="none" w="med" len="med"/>
                      <a:tailEnd type="none" w="med" len="med"/>
                    </a:lnB>
                  </a:tcPr>
                </a:tc>
                <a:extLst>
                  <a:ext uri="{0D108BD9-81ED-4DB2-BD59-A6C34878D82A}">
                    <a16:rowId xmlns:a16="http://schemas.microsoft.com/office/drawing/2014/main" val="1418052561"/>
                  </a:ext>
                </a:extLst>
              </a:tr>
            </a:tbl>
          </a:graphicData>
        </a:graphic>
      </p:graphicFrame>
      <p:sp>
        <p:nvSpPr>
          <p:cNvPr id="5" name="Tekstfelt 4">
            <a:extLst>
              <a:ext uri="{FF2B5EF4-FFF2-40B4-BE49-F238E27FC236}">
                <a16:creationId xmlns:a16="http://schemas.microsoft.com/office/drawing/2014/main" id="{7134523A-28E7-4155-A995-E208201D401C}"/>
              </a:ext>
            </a:extLst>
          </p:cNvPr>
          <p:cNvSpPr txBox="1"/>
          <p:nvPr/>
        </p:nvSpPr>
        <p:spPr>
          <a:xfrm>
            <a:off x="3156721" y="2262294"/>
            <a:ext cx="6093822" cy="233397"/>
          </a:xfrm>
          <a:prstGeom prst="rect">
            <a:avLst/>
          </a:prstGeom>
          <a:noFill/>
        </p:spPr>
        <p:txBody>
          <a:bodyPr wrap="square">
            <a:spAutoFit/>
          </a:bodyPr>
          <a:lstStyle/>
          <a:p>
            <a:pPr algn="just">
              <a:lnSpc>
                <a:spcPts val="1100"/>
              </a:lnSpc>
              <a:spcAft>
                <a:spcPts val="600"/>
              </a:spcAft>
              <a:tabLst>
                <a:tab pos="161925" algn="l"/>
              </a:tabLst>
            </a:pPr>
            <a:r>
              <a:rPr lang="en-GB" sz="1000" spc="-10" dirty="0">
                <a:effectLst/>
                <a:latin typeface="Times New Roman" panose="02020603050405020304" pitchFamily="18" charset="0"/>
                <a:ea typeface="Times New Roman" panose="02020603050405020304" pitchFamily="18" charset="0"/>
                <a:cs typeface="Times New Roman" panose="02020603050405020304" pitchFamily="18" charset="0"/>
              </a:rPr>
              <a:t>Table 11.7: Calculation of a price index for ‘food, alcoholic beverages, and tobacco’ – part of the overall CPI</a:t>
            </a:r>
            <a:endParaRPr lang="da-DK" sz="1000" spc="-1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kstfelt 6">
            <a:extLst>
              <a:ext uri="{FF2B5EF4-FFF2-40B4-BE49-F238E27FC236}">
                <a16:creationId xmlns:a16="http://schemas.microsoft.com/office/drawing/2014/main" id="{83067C90-24A9-49F4-877F-6664299B3A2D}"/>
              </a:ext>
            </a:extLst>
          </p:cNvPr>
          <p:cNvSpPr txBox="1"/>
          <p:nvPr/>
        </p:nvSpPr>
        <p:spPr>
          <a:xfrm>
            <a:off x="3156721" y="4001980"/>
            <a:ext cx="6093822" cy="276999"/>
          </a:xfrm>
          <a:prstGeom prst="rect">
            <a:avLst/>
          </a:prstGeom>
          <a:noFill/>
        </p:spPr>
        <p:txBody>
          <a:bodyPr wrap="square">
            <a:spAutoFit/>
          </a:bodyPr>
          <a:lstStyle/>
          <a:p>
            <a:pPr>
              <a:spcBef>
                <a:spcPts val="200"/>
              </a:spcBef>
              <a:spcAft>
                <a:spcPts val="1450"/>
              </a:spcAft>
            </a:pPr>
            <a:r>
              <a:rPr lang="en-GB" sz="1200" spc="-10" dirty="0">
                <a:effectLst/>
                <a:latin typeface="Times New Roman" panose="02020603050405020304" pitchFamily="18" charset="0"/>
                <a:ea typeface="Times New Roman" panose="02020603050405020304" pitchFamily="18" charset="0"/>
                <a:cs typeface="Times New Roman" panose="02020603050405020304" pitchFamily="18" charset="0"/>
              </a:rPr>
              <a:t>Source: Statistical ten-year review 2015.</a:t>
            </a:r>
            <a:endParaRPr lang="da-DK" sz="1200" spc="-1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Titel 1">
            <a:extLst>
              <a:ext uri="{FF2B5EF4-FFF2-40B4-BE49-F238E27FC236}">
                <a16:creationId xmlns:a16="http://schemas.microsoft.com/office/drawing/2014/main" id="{C24A4040-1DD2-41B4-8F83-8B0E9BDA00AA}"/>
              </a:ext>
            </a:extLst>
          </p:cNvPr>
          <p:cNvSpPr txBox="1">
            <a:spLocks/>
          </p:cNvSpPr>
          <p:nvPr/>
        </p:nvSpPr>
        <p:spPr>
          <a:xfrm>
            <a:off x="414455" y="246043"/>
            <a:ext cx="1808216" cy="89138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sz="2000" b="1" dirty="0" err="1">
                <a:latin typeface="Times New Roman" panose="02020603050405020304" pitchFamily="18" charset="0"/>
                <a:cs typeface="Times New Roman" panose="02020603050405020304" pitchFamily="18" charset="0"/>
              </a:rPr>
              <a:t>Table</a:t>
            </a:r>
            <a:r>
              <a:rPr lang="da-DK" sz="2000" b="1" dirty="0">
                <a:latin typeface="Times New Roman" panose="02020603050405020304" pitchFamily="18" charset="0"/>
                <a:cs typeface="Times New Roman" panose="02020603050405020304" pitchFamily="18" charset="0"/>
              </a:rPr>
              <a:t> 11.7</a:t>
            </a:r>
          </a:p>
        </p:txBody>
      </p:sp>
    </p:spTree>
    <p:extLst>
      <p:ext uri="{BB962C8B-B14F-4D97-AF65-F5344CB8AC3E}">
        <p14:creationId xmlns:p14="http://schemas.microsoft.com/office/powerpoint/2010/main" val="340948705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 2">
            <a:extLst>
              <a:ext uri="{FF2B5EF4-FFF2-40B4-BE49-F238E27FC236}">
                <a16:creationId xmlns:a16="http://schemas.microsoft.com/office/drawing/2014/main" id="{4AB43ACC-55DF-4315-999F-482AFED2545A}"/>
              </a:ext>
            </a:extLst>
          </p:cNvPr>
          <p:cNvGraphicFramePr>
            <a:graphicFrameLocks noGrp="1"/>
          </p:cNvGraphicFramePr>
          <p:nvPr>
            <p:extLst>
              <p:ext uri="{D42A27DB-BD31-4B8C-83A1-F6EECF244321}">
                <p14:modId xmlns:p14="http://schemas.microsoft.com/office/powerpoint/2010/main" val="2326649292"/>
              </p:ext>
            </p:extLst>
          </p:nvPr>
        </p:nvGraphicFramePr>
        <p:xfrm>
          <a:off x="3232989" y="2691345"/>
          <a:ext cx="5726022" cy="1201764"/>
        </p:xfrm>
        <a:graphic>
          <a:graphicData uri="http://schemas.openxmlformats.org/drawingml/2006/table">
            <a:tbl>
              <a:tblPr/>
              <a:tblGrid>
                <a:gridCol w="1542786">
                  <a:extLst>
                    <a:ext uri="{9D8B030D-6E8A-4147-A177-3AD203B41FA5}">
                      <a16:colId xmlns:a16="http://schemas.microsoft.com/office/drawing/2014/main" val="3545640498"/>
                    </a:ext>
                  </a:extLst>
                </a:gridCol>
                <a:gridCol w="1817008">
                  <a:extLst>
                    <a:ext uri="{9D8B030D-6E8A-4147-A177-3AD203B41FA5}">
                      <a16:colId xmlns:a16="http://schemas.microsoft.com/office/drawing/2014/main" val="810540471"/>
                    </a:ext>
                  </a:extLst>
                </a:gridCol>
                <a:gridCol w="1817008">
                  <a:extLst>
                    <a:ext uri="{9D8B030D-6E8A-4147-A177-3AD203B41FA5}">
                      <a16:colId xmlns:a16="http://schemas.microsoft.com/office/drawing/2014/main" val="1019949351"/>
                    </a:ext>
                  </a:extLst>
                </a:gridCol>
                <a:gridCol w="549220">
                  <a:extLst>
                    <a:ext uri="{9D8B030D-6E8A-4147-A177-3AD203B41FA5}">
                      <a16:colId xmlns:a16="http://schemas.microsoft.com/office/drawing/2014/main" val="844767"/>
                    </a:ext>
                  </a:extLst>
                </a:gridCol>
              </a:tblGrid>
              <a:tr h="266151">
                <a:tc>
                  <a:txBody>
                    <a:bodyPr/>
                    <a:lstStyle/>
                    <a:p>
                      <a:r>
                        <a:rPr lang="en-GB" sz="900" spc="-10">
                          <a:effectLst/>
                          <a:latin typeface="FrankfurtGothic"/>
                          <a:ea typeface="Times New Roman" panose="02020603050405020304" pitchFamily="18" charset="0"/>
                          <a:cs typeface="Times New Roman" panose="02020603050405020304" pitchFamily="18" charset="0"/>
                        </a:rPr>
                        <a:t> </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nchor="b">
                    <a:lnL>
                      <a:noFill/>
                    </a:lnL>
                    <a:lnR>
                      <a:noFill/>
                    </a:lnR>
                    <a:lnT w="12700" cap="flat" cmpd="sng" algn="ctr">
                      <a:solidFill>
                        <a:srgbClr val="7F9C90"/>
                      </a:solidFill>
                      <a:prstDash val="solid"/>
                      <a:round/>
                      <a:headEnd type="none" w="med" len="med"/>
                      <a:tailEnd type="none" w="med" len="med"/>
                    </a:lnT>
                    <a:lnB w="12700" cap="flat" cmpd="sng" algn="ctr">
                      <a:solidFill>
                        <a:srgbClr val="7F9C90"/>
                      </a:solidFill>
                      <a:prstDash val="solid"/>
                      <a:round/>
                      <a:headEnd type="none" w="med" len="med"/>
                      <a:tailEnd type="none" w="med" len="med"/>
                    </a:lnB>
                  </a:tcPr>
                </a:tc>
                <a:tc>
                  <a:txBody>
                    <a:bodyPr/>
                    <a:lstStyle/>
                    <a:p>
                      <a:r>
                        <a:rPr lang="en-GB" sz="900" spc="-10">
                          <a:effectLst/>
                          <a:latin typeface="FrankfurtGothic"/>
                          <a:ea typeface="Times New Roman" panose="02020603050405020304" pitchFamily="18" charset="0"/>
                          <a:cs typeface="Times New Roman" panose="02020603050405020304" pitchFamily="18" charset="0"/>
                        </a:rPr>
                        <a:t>2003</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nchor="b">
                    <a:lnL>
                      <a:noFill/>
                    </a:lnL>
                    <a:lnR>
                      <a:noFill/>
                    </a:lnR>
                    <a:lnT w="12700" cap="flat" cmpd="sng" algn="ctr">
                      <a:solidFill>
                        <a:srgbClr val="7F9C90"/>
                      </a:solidFill>
                      <a:prstDash val="solid"/>
                      <a:round/>
                      <a:headEnd type="none" w="med" len="med"/>
                      <a:tailEnd type="none" w="med" len="med"/>
                    </a:lnT>
                    <a:lnB w="12700" cap="flat" cmpd="sng" algn="ctr">
                      <a:solidFill>
                        <a:srgbClr val="7F9C90"/>
                      </a:solidFill>
                      <a:prstDash val="solid"/>
                      <a:round/>
                      <a:headEnd type="none" w="med" len="med"/>
                      <a:tailEnd type="none" w="med" len="med"/>
                    </a:lnB>
                  </a:tcPr>
                </a:tc>
                <a:tc>
                  <a:txBody>
                    <a:bodyPr/>
                    <a:lstStyle/>
                    <a:p>
                      <a:r>
                        <a:rPr lang="en-GB" sz="900" spc="-10">
                          <a:effectLst/>
                          <a:latin typeface="FrankfurtGothic"/>
                          <a:ea typeface="Times New Roman" panose="02020603050405020304" pitchFamily="18" charset="0"/>
                          <a:cs typeface="Times New Roman" panose="02020603050405020304" pitchFamily="18" charset="0"/>
                        </a:rPr>
                        <a:t>2013</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nchor="b">
                    <a:lnL>
                      <a:noFill/>
                    </a:lnL>
                    <a:lnR>
                      <a:noFill/>
                    </a:lnR>
                    <a:lnT w="12700" cap="flat" cmpd="sng" algn="ctr">
                      <a:solidFill>
                        <a:srgbClr val="7F9C90"/>
                      </a:solidFill>
                      <a:prstDash val="solid"/>
                      <a:round/>
                      <a:headEnd type="none" w="med" len="med"/>
                      <a:tailEnd type="none" w="med" len="med"/>
                    </a:lnT>
                    <a:lnB w="12700" cap="flat" cmpd="sng" algn="ctr">
                      <a:solidFill>
                        <a:srgbClr val="7F9C90"/>
                      </a:solidFill>
                      <a:prstDash val="solid"/>
                      <a:round/>
                      <a:headEnd type="none" w="med" len="med"/>
                      <a:tailEnd type="none" w="med" len="med"/>
                    </a:lnB>
                  </a:tcPr>
                </a:tc>
                <a:tc>
                  <a:txBody>
                    <a:bodyPr/>
                    <a:lstStyle/>
                    <a:p>
                      <a:r>
                        <a:rPr lang="en-GB" sz="900" spc="-10">
                          <a:effectLst/>
                          <a:latin typeface="FrankfurtGothic"/>
                          <a:ea typeface="Times New Roman" panose="02020603050405020304" pitchFamily="18" charset="0"/>
                          <a:cs typeface="Times New Roman" panose="02020603050405020304" pitchFamily="18" charset="0"/>
                        </a:rPr>
                        <a:t> </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a:noFill/>
                    </a:lnR>
                    <a:lnT w="12700" cap="flat" cmpd="sng" algn="ctr">
                      <a:solidFill>
                        <a:srgbClr val="7F9C90"/>
                      </a:solidFill>
                      <a:prstDash val="solid"/>
                      <a:round/>
                      <a:headEnd type="none" w="med" len="med"/>
                      <a:tailEnd type="none" w="med" len="med"/>
                    </a:lnT>
                    <a:lnB w="12700" cap="flat" cmpd="sng" algn="ctr">
                      <a:solidFill>
                        <a:srgbClr val="7F9C90"/>
                      </a:solidFill>
                      <a:prstDash val="solid"/>
                      <a:round/>
                      <a:headEnd type="none" w="med" len="med"/>
                      <a:tailEnd type="none" w="med" len="med"/>
                    </a:lnB>
                  </a:tcPr>
                </a:tc>
                <a:extLst>
                  <a:ext uri="{0D108BD9-81ED-4DB2-BD59-A6C34878D82A}">
                    <a16:rowId xmlns:a16="http://schemas.microsoft.com/office/drawing/2014/main" val="3855642245"/>
                  </a:ext>
                </a:extLst>
              </a:tr>
              <a:tr h="266151">
                <a:tc>
                  <a:txBody>
                    <a:bodyPr/>
                    <a:lstStyle/>
                    <a:p>
                      <a:r>
                        <a:rPr lang="en-GB" sz="900" spc="-10">
                          <a:effectLst/>
                          <a:latin typeface="FrankfurtGothic"/>
                          <a:ea typeface="Times New Roman" panose="02020603050405020304" pitchFamily="18" charset="0"/>
                          <a:cs typeface="Times New Roman" panose="02020603050405020304" pitchFamily="18" charset="0"/>
                        </a:rPr>
                        <a:t>Current prices, bill. kr.</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nchor="b">
                    <a:lnL>
                      <a:noFill/>
                    </a:lnL>
                    <a:lnR>
                      <a:noFill/>
                    </a:lnR>
                    <a:lnT w="12700" cap="flat" cmpd="sng" algn="ctr">
                      <a:solidFill>
                        <a:srgbClr val="7F9C90"/>
                      </a:solidFill>
                      <a:prstDash val="solid"/>
                      <a:round/>
                      <a:headEnd type="none" w="med" len="med"/>
                      <a:tailEnd type="none" w="med" len="med"/>
                    </a:lnT>
                    <a:lnB>
                      <a:noFill/>
                    </a:lnB>
                  </a:tcPr>
                </a:tc>
                <a:tc>
                  <a:txBody>
                    <a:bodyPr/>
                    <a:lstStyle/>
                    <a:p>
                      <a:r>
                        <a:rPr lang="en-GB" sz="900" spc="-10">
                          <a:effectLst/>
                          <a:latin typeface="FrankfurtGothic"/>
                          <a:ea typeface="Times New Roman" panose="02020603050405020304" pitchFamily="18" charset="0"/>
                          <a:cs typeface="Times New Roman" panose="02020603050405020304" pitchFamily="18" charset="0"/>
                        </a:rPr>
                        <a:t>172,3</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0" marT="0" marB="0" anchor="ctr">
                    <a:lnL>
                      <a:noFill/>
                    </a:lnL>
                    <a:lnR>
                      <a:noFill/>
                    </a:lnR>
                    <a:lnT w="12700" cap="flat" cmpd="sng" algn="ctr">
                      <a:solidFill>
                        <a:srgbClr val="7F9C90"/>
                      </a:solidFill>
                      <a:prstDash val="solid"/>
                      <a:round/>
                      <a:headEnd type="none" w="med" len="med"/>
                      <a:tailEnd type="none" w="med" len="med"/>
                    </a:lnT>
                    <a:lnB>
                      <a:noFill/>
                    </a:lnB>
                  </a:tcPr>
                </a:tc>
                <a:tc>
                  <a:txBody>
                    <a:bodyPr/>
                    <a:lstStyle/>
                    <a:p>
                      <a:r>
                        <a:rPr lang="en-GB" sz="900" spc="-10">
                          <a:effectLst/>
                          <a:latin typeface="FrankfurtGothic"/>
                          <a:ea typeface="Times New Roman" panose="02020603050405020304" pitchFamily="18" charset="0"/>
                          <a:cs typeface="Times New Roman" panose="02020603050405020304" pitchFamily="18" charset="0"/>
                        </a:rPr>
                        <a:t>189,6</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0" marT="0" marB="0" anchor="b">
                    <a:lnL>
                      <a:noFill/>
                    </a:lnL>
                    <a:lnR>
                      <a:noFill/>
                    </a:lnR>
                    <a:lnT w="12700" cap="flat" cmpd="sng" algn="ctr">
                      <a:solidFill>
                        <a:srgbClr val="7F9C90"/>
                      </a:solidFill>
                      <a:prstDash val="solid"/>
                      <a:round/>
                      <a:headEnd type="none" w="med" len="med"/>
                      <a:tailEnd type="none" w="med" len="med"/>
                    </a:lnT>
                    <a:lnB>
                      <a:noFill/>
                    </a:lnB>
                  </a:tcPr>
                </a:tc>
                <a:tc>
                  <a:txBody>
                    <a:bodyPr/>
                    <a:lstStyle/>
                    <a:p>
                      <a:r>
                        <a:rPr lang="en-GB" sz="900" spc="-10">
                          <a:effectLst/>
                          <a:latin typeface="FrankfurtGothic"/>
                          <a:ea typeface="Times New Roman" panose="02020603050405020304" pitchFamily="18" charset="0"/>
                          <a:cs typeface="Times New Roman" panose="02020603050405020304" pitchFamily="18" charset="0"/>
                        </a:rPr>
                        <a:t>(V)</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a:noFill/>
                    </a:lnR>
                    <a:lnT w="12700" cap="flat" cmpd="sng" algn="ctr">
                      <a:solidFill>
                        <a:srgbClr val="7F9C90"/>
                      </a:solidFill>
                      <a:prstDash val="solid"/>
                      <a:round/>
                      <a:headEnd type="none" w="med" len="med"/>
                      <a:tailEnd type="none" w="med" len="med"/>
                    </a:lnT>
                    <a:lnB>
                      <a:noFill/>
                    </a:lnB>
                  </a:tcPr>
                </a:tc>
                <a:extLst>
                  <a:ext uri="{0D108BD9-81ED-4DB2-BD59-A6C34878D82A}">
                    <a16:rowId xmlns:a16="http://schemas.microsoft.com/office/drawing/2014/main" val="3836523007"/>
                  </a:ext>
                </a:extLst>
              </a:tr>
              <a:tr h="266151">
                <a:tc>
                  <a:txBody>
                    <a:bodyPr/>
                    <a:lstStyle/>
                    <a:p>
                      <a:r>
                        <a:rPr lang="en-GB" sz="900" spc="-10">
                          <a:effectLst/>
                          <a:latin typeface="FrankfurtGothic"/>
                          <a:ea typeface="Times New Roman" panose="02020603050405020304" pitchFamily="18" charset="0"/>
                          <a:cs typeface="Times New Roman" panose="02020603050405020304" pitchFamily="18" charset="0"/>
                        </a:rPr>
                        <a:t>2005-prices, bill. kr.</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nchor="b">
                    <a:lnL>
                      <a:noFill/>
                    </a:lnL>
                    <a:lnR>
                      <a:noFill/>
                    </a:lnR>
                    <a:lnT>
                      <a:noFill/>
                    </a:lnT>
                    <a:lnB>
                      <a:noFill/>
                    </a:lnB>
                  </a:tcPr>
                </a:tc>
                <a:tc>
                  <a:txBody>
                    <a:bodyPr/>
                    <a:lstStyle/>
                    <a:p>
                      <a:r>
                        <a:rPr lang="en-GB" sz="900" spc="-10">
                          <a:effectLst/>
                          <a:latin typeface="FrankfurtGothic"/>
                          <a:ea typeface="Times New Roman" panose="02020603050405020304" pitchFamily="18" charset="0"/>
                          <a:cs typeface="Times New Roman" panose="02020603050405020304" pitchFamily="18" charset="0"/>
                        </a:rPr>
                        <a:t>174,8</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0" marT="0" marB="0" anchor="b">
                    <a:lnL>
                      <a:noFill/>
                    </a:lnL>
                    <a:lnR>
                      <a:noFill/>
                    </a:lnR>
                    <a:lnT>
                      <a:noFill/>
                    </a:lnT>
                    <a:lnB>
                      <a:noFill/>
                    </a:lnB>
                  </a:tcPr>
                </a:tc>
                <a:tc>
                  <a:txBody>
                    <a:bodyPr/>
                    <a:lstStyle/>
                    <a:p>
                      <a:r>
                        <a:rPr lang="en-GB" sz="900" spc="-10">
                          <a:effectLst/>
                          <a:latin typeface="FrankfurtGothic"/>
                          <a:ea typeface="Times New Roman" panose="02020603050405020304" pitchFamily="18" charset="0"/>
                          <a:cs typeface="Times New Roman" panose="02020603050405020304" pitchFamily="18" charset="0"/>
                        </a:rPr>
                        <a:t>185,1</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0" marT="0" marB="0" anchor="b">
                    <a:lnL>
                      <a:noFill/>
                    </a:lnL>
                    <a:lnR>
                      <a:noFill/>
                    </a:lnR>
                    <a:lnT>
                      <a:noFill/>
                    </a:lnT>
                    <a:lnB>
                      <a:noFill/>
                    </a:lnB>
                  </a:tcPr>
                </a:tc>
                <a:tc>
                  <a:txBody>
                    <a:bodyPr/>
                    <a:lstStyle/>
                    <a:p>
                      <a:r>
                        <a:rPr lang="en-GB" sz="900" spc="-10">
                          <a:effectLst/>
                          <a:latin typeface="FrankfurtGothic"/>
                          <a:ea typeface="Times New Roman" panose="02020603050405020304" pitchFamily="18" charset="0"/>
                          <a:cs typeface="Times New Roman" panose="02020603050405020304" pitchFamily="18" charset="0"/>
                        </a:rPr>
                        <a:t>(Q)</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a:noFill/>
                    </a:lnR>
                    <a:lnT>
                      <a:noFill/>
                    </a:lnT>
                    <a:lnB>
                      <a:noFill/>
                    </a:lnB>
                  </a:tcPr>
                </a:tc>
                <a:extLst>
                  <a:ext uri="{0D108BD9-81ED-4DB2-BD59-A6C34878D82A}">
                    <a16:rowId xmlns:a16="http://schemas.microsoft.com/office/drawing/2014/main" val="2138706326"/>
                  </a:ext>
                </a:extLst>
              </a:tr>
              <a:tr h="266151">
                <a:tc>
                  <a:txBody>
                    <a:bodyPr/>
                    <a:lstStyle/>
                    <a:p>
                      <a:r>
                        <a:rPr lang="en-GB" sz="900" spc="-10">
                          <a:effectLst/>
                          <a:latin typeface="FrankfurtGothic"/>
                          <a:ea typeface="Times New Roman" panose="02020603050405020304" pitchFamily="18" charset="0"/>
                          <a:cs typeface="Times New Roman" panose="02020603050405020304" pitchFamily="18" charset="0"/>
                        </a:rPr>
                        <a:t>Implicit price index</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nchor="b">
                    <a:lnL>
                      <a:noFill/>
                    </a:lnL>
                    <a:lnR>
                      <a:noFill/>
                    </a:lnR>
                    <a:lnT>
                      <a:noFill/>
                    </a:lnT>
                    <a:lnB>
                      <a:noFill/>
                    </a:lnB>
                  </a:tcPr>
                </a:tc>
                <a:tc>
                  <a:txBody>
                    <a:bodyPr/>
                    <a:lstStyle/>
                    <a:p>
                      <a:r>
                        <a:rPr lang="en-GB" sz="900" spc="-10">
                          <a:effectLst/>
                          <a:latin typeface="FrankfurtGothic"/>
                          <a:ea typeface="Times New Roman" panose="02020603050405020304" pitchFamily="18" charset="0"/>
                          <a:cs typeface="Times New Roman" panose="02020603050405020304" pitchFamily="18" charset="0"/>
                        </a:rPr>
                        <a:t>172,3/174,8 = 0,986</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36195" marT="0" marB="0" anchor="b">
                    <a:lnL>
                      <a:noFill/>
                    </a:lnL>
                    <a:lnR>
                      <a:noFill/>
                    </a:lnR>
                    <a:lnT>
                      <a:noFill/>
                    </a:lnT>
                    <a:lnB>
                      <a:noFill/>
                    </a:lnB>
                  </a:tcPr>
                </a:tc>
                <a:tc>
                  <a:txBody>
                    <a:bodyPr/>
                    <a:lstStyle/>
                    <a:p>
                      <a:r>
                        <a:rPr lang="en-GB" sz="900" spc="-10">
                          <a:effectLst/>
                          <a:latin typeface="FrankfurtGothic"/>
                          <a:ea typeface="Times New Roman" panose="02020603050405020304" pitchFamily="18" charset="0"/>
                          <a:cs typeface="Times New Roman" panose="02020603050405020304" pitchFamily="18" charset="0"/>
                        </a:rPr>
                        <a:t>189,6/185,1 = 1,024</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36195" marT="0" marB="0" anchor="b">
                    <a:lnL>
                      <a:noFill/>
                    </a:lnL>
                    <a:lnR>
                      <a:noFill/>
                    </a:lnR>
                    <a:lnT>
                      <a:noFill/>
                    </a:lnT>
                    <a:lnB>
                      <a:noFill/>
                    </a:lnB>
                  </a:tcPr>
                </a:tc>
                <a:tc>
                  <a:txBody>
                    <a:bodyPr/>
                    <a:lstStyle/>
                    <a:p>
                      <a:r>
                        <a:rPr lang="en-GB" sz="900" spc="-10">
                          <a:effectLst/>
                          <a:latin typeface="FrankfurtGothic"/>
                          <a:ea typeface="Times New Roman" panose="02020603050405020304" pitchFamily="18" charset="0"/>
                          <a:cs typeface="Times New Roman" panose="02020603050405020304" pitchFamily="18" charset="0"/>
                        </a:rPr>
                        <a:t>(P)</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a:noFill/>
                    </a:lnR>
                    <a:lnT>
                      <a:noFill/>
                    </a:lnT>
                    <a:lnB>
                      <a:noFill/>
                    </a:lnB>
                  </a:tcPr>
                </a:tc>
                <a:extLst>
                  <a:ext uri="{0D108BD9-81ED-4DB2-BD59-A6C34878D82A}">
                    <a16:rowId xmlns:a16="http://schemas.microsoft.com/office/drawing/2014/main" val="2491907158"/>
                  </a:ext>
                </a:extLst>
              </a:tr>
              <a:tr h="123721">
                <a:tc>
                  <a:txBody>
                    <a:bodyPr/>
                    <a:lstStyle/>
                    <a:p>
                      <a:r>
                        <a:rPr lang="en-GB" sz="900" spc="-10">
                          <a:effectLst/>
                          <a:latin typeface="FrankfurtGothic"/>
                          <a:ea typeface="Times New Roman" panose="02020603050405020304" pitchFamily="18" charset="0"/>
                          <a:cs typeface="Times New Roman" panose="02020603050405020304" pitchFamily="18" charset="0"/>
                        </a:rPr>
                        <a:t>2003 = 100</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nchor="b">
                    <a:lnL>
                      <a:noFill/>
                    </a:lnL>
                    <a:lnR>
                      <a:noFill/>
                    </a:lnR>
                    <a:lnT>
                      <a:noFill/>
                    </a:lnT>
                    <a:lnB w="12700" cap="flat" cmpd="sng" algn="ctr">
                      <a:solidFill>
                        <a:srgbClr val="7F9C90"/>
                      </a:solidFill>
                      <a:prstDash val="solid"/>
                      <a:round/>
                      <a:headEnd type="none" w="med" len="med"/>
                      <a:tailEnd type="none" w="med" len="med"/>
                    </a:lnB>
                  </a:tcPr>
                </a:tc>
                <a:tc>
                  <a:txBody>
                    <a:bodyPr/>
                    <a:lstStyle/>
                    <a:p>
                      <a:r>
                        <a:rPr lang="en-GB" sz="900" spc="-10">
                          <a:effectLst/>
                          <a:latin typeface="FrankfurtGothic"/>
                          <a:ea typeface="Times New Roman" panose="02020603050405020304" pitchFamily="18" charset="0"/>
                          <a:cs typeface="Times New Roman" panose="02020603050405020304" pitchFamily="18" charset="0"/>
                        </a:rPr>
                        <a:t>100</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0" marT="0" marB="0" anchor="b">
                    <a:lnL>
                      <a:noFill/>
                    </a:lnL>
                    <a:lnR>
                      <a:noFill/>
                    </a:lnR>
                    <a:lnT>
                      <a:noFill/>
                    </a:lnT>
                    <a:lnB w="12700" cap="flat" cmpd="sng" algn="ctr">
                      <a:solidFill>
                        <a:srgbClr val="7F9C90"/>
                      </a:solidFill>
                      <a:prstDash val="solid"/>
                      <a:round/>
                      <a:headEnd type="none" w="med" len="med"/>
                      <a:tailEnd type="none" w="med" len="med"/>
                    </a:lnB>
                  </a:tcPr>
                </a:tc>
                <a:tc>
                  <a:txBody>
                    <a:bodyPr/>
                    <a:lstStyle/>
                    <a:p>
                      <a:r>
                        <a:rPr lang="en-GB" sz="900" spc="-10">
                          <a:effectLst/>
                          <a:latin typeface="FrankfurtGothic"/>
                          <a:ea typeface="Times New Roman" panose="02020603050405020304" pitchFamily="18" charset="0"/>
                          <a:cs typeface="Times New Roman" panose="02020603050405020304" pitchFamily="18" charset="0"/>
                        </a:rPr>
                        <a:t>103,9</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0" marT="0" marB="0" anchor="b">
                    <a:lnL>
                      <a:noFill/>
                    </a:lnL>
                    <a:lnR>
                      <a:noFill/>
                    </a:lnR>
                    <a:lnT>
                      <a:noFill/>
                    </a:lnT>
                    <a:lnB w="12700" cap="flat" cmpd="sng" algn="ctr">
                      <a:solidFill>
                        <a:srgbClr val="7F9C90"/>
                      </a:solidFill>
                      <a:prstDash val="solid"/>
                      <a:round/>
                      <a:headEnd type="none" w="med" len="med"/>
                      <a:tailEnd type="none" w="med" len="med"/>
                    </a:lnB>
                  </a:tcPr>
                </a:tc>
                <a:tc>
                  <a:txBody>
                    <a:bodyPr/>
                    <a:lstStyle/>
                    <a:p>
                      <a:r>
                        <a:rPr lang="en-GB" sz="900" spc="-10" dirty="0">
                          <a:effectLst/>
                          <a:latin typeface="FrankfurtGothic"/>
                          <a:ea typeface="Times New Roman" panose="02020603050405020304" pitchFamily="18" charset="0"/>
                          <a:cs typeface="Times New Roman" panose="02020603050405020304" pitchFamily="18" charset="0"/>
                        </a:rPr>
                        <a:t>(P)</a:t>
                      </a:r>
                      <a:endParaRPr lang="da-DK" sz="900" spc="-10" dirty="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a:noFill/>
                    </a:lnR>
                    <a:lnT>
                      <a:noFill/>
                    </a:lnT>
                    <a:lnB w="12700" cap="flat" cmpd="sng" algn="ctr">
                      <a:solidFill>
                        <a:srgbClr val="7F9C90"/>
                      </a:solidFill>
                      <a:prstDash val="solid"/>
                      <a:round/>
                      <a:headEnd type="none" w="med" len="med"/>
                      <a:tailEnd type="none" w="med" len="med"/>
                    </a:lnB>
                  </a:tcPr>
                </a:tc>
                <a:extLst>
                  <a:ext uri="{0D108BD9-81ED-4DB2-BD59-A6C34878D82A}">
                    <a16:rowId xmlns:a16="http://schemas.microsoft.com/office/drawing/2014/main" val="2267110223"/>
                  </a:ext>
                </a:extLst>
              </a:tr>
            </a:tbl>
          </a:graphicData>
        </a:graphic>
      </p:graphicFrame>
      <p:sp>
        <p:nvSpPr>
          <p:cNvPr id="5" name="Tekstfelt 4">
            <a:extLst>
              <a:ext uri="{FF2B5EF4-FFF2-40B4-BE49-F238E27FC236}">
                <a16:creationId xmlns:a16="http://schemas.microsoft.com/office/drawing/2014/main" id="{57037B58-9FA1-402F-B09A-94811BEC79E2}"/>
              </a:ext>
            </a:extLst>
          </p:cNvPr>
          <p:cNvSpPr txBox="1"/>
          <p:nvPr/>
        </p:nvSpPr>
        <p:spPr>
          <a:xfrm>
            <a:off x="3232989" y="2353733"/>
            <a:ext cx="6093822" cy="233397"/>
          </a:xfrm>
          <a:prstGeom prst="rect">
            <a:avLst/>
          </a:prstGeom>
          <a:noFill/>
        </p:spPr>
        <p:txBody>
          <a:bodyPr wrap="square">
            <a:spAutoFit/>
          </a:bodyPr>
          <a:lstStyle/>
          <a:p>
            <a:pPr algn="just">
              <a:lnSpc>
                <a:spcPts val="1100"/>
              </a:lnSpc>
              <a:spcAft>
                <a:spcPts val="600"/>
              </a:spcAft>
              <a:tabLst>
                <a:tab pos="161925" algn="l"/>
              </a:tabLst>
            </a:pPr>
            <a:r>
              <a:rPr lang="en-GB" sz="1000" spc="-10" dirty="0">
                <a:effectLst/>
                <a:latin typeface="Times New Roman" panose="02020603050405020304" pitchFamily="18" charset="0"/>
                <a:ea typeface="Times New Roman" panose="02020603050405020304" pitchFamily="18" charset="0"/>
                <a:cs typeface="Times New Roman" panose="02020603050405020304" pitchFamily="18" charset="0"/>
              </a:rPr>
              <a:t>Table 11.8: Implicit price index for gross value added (GVA), manufacturing</a:t>
            </a:r>
            <a:endParaRPr lang="da-DK" sz="1000" spc="-1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kstfelt 6">
            <a:extLst>
              <a:ext uri="{FF2B5EF4-FFF2-40B4-BE49-F238E27FC236}">
                <a16:creationId xmlns:a16="http://schemas.microsoft.com/office/drawing/2014/main" id="{A1F9FCCD-EE8C-4E8F-BCF9-9743E90378F8}"/>
              </a:ext>
            </a:extLst>
          </p:cNvPr>
          <p:cNvSpPr txBox="1"/>
          <p:nvPr/>
        </p:nvSpPr>
        <p:spPr>
          <a:xfrm>
            <a:off x="3232989" y="4132371"/>
            <a:ext cx="6093822" cy="276999"/>
          </a:xfrm>
          <a:prstGeom prst="rect">
            <a:avLst/>
          </a:prstGeom>
          <a:noFill/>
        </p:spPr>
        <p:txBody>
          <a:bodyPr wrap="square">
            <a:spAutoFit/>
          </a:bodyPr>
          <a:lstStyle/>
          <a:p>
            <a:pPr>
              <a:spcBef>
                <a:spcPts val="200"/>
              </a:spcBef>
              <a:spcAft>
                <a:spcPts val="1450"/>
              </a:spcAft>
            </a:pPr>
            <a:r>
              <a:rPr lang="en-GB" sz="1200" spc="-10" dirty="0">
                <a:effectLst/>
                <a:latin typeface="Times New Roman" panose="02020603050405020304" pitchFamily="18" charset="0"/>
                <a:ea typeface="Times New Roman" panose="02020603050405020304" pitchFamily="18" charset="0"/>
                <a:cs typeface="Times New Roman" panose="02020603050405020304" pitchFamily="18" charset="0"/>
              </a:rPr>
              <a:t>Source: Statistical ten-year review 2014.</a:t>
            </a:r>
            <a:endParaRPr lang="da-DK" sz="1200" spc="-1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Titel 1">
            <a:extLst>
              <a:ext uri="{FF2B5EF4-FFF2-40B4-BE49-F238E27FC236}">
                <a16:creationId xmlns:a16="http://schemas.microsoft.com/office/drawing/2014/main" id="{95228B7A-52AA-499D-A197-EB02D0141CBF}"/>
              </a:ext>
            </a:extLst>
          </p:cNvPr>
          <p:cNvSpPr txBox="1">
            <a:spLocks/>
          </p:cNvSpPr>
          <p:nvPr/>
        </p:nvSpPr>
        <p:spPr>
          <a:xfrm>
            <a:off x="414455" y="246043"/>
            <a:ext cx="1808216" cy="89138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sz="2000" b="1" dirty="0" err="1">
                <a:latin typeface="Times New Roman" panose="02020603050405020304" pitchFamily="18" charset="0"/>
                <a:cs typeface="Times New Roman" panose="02020603050405020304" pitchFamily="18" charset="0"/>
              </a:rPr>
              <a:t>Table</a:t>
            </a:r>
            <a:r>
              <a:rPr lang="da-DK" sz="2000" b="1" dirty="0">
                <a:latin typeface="Times New Roman" panose="02020603050405020304" pitchFamily="18" charset="0"/>
                <a:cs typeface="Times New Roman" panose="02020603050405020304" pitchFamily="18" charset="0"/>
              </a:rPr>
              <a:t> 11.8</a:t>
            </a:r>
          </a:p>
        </p:txBody>
      </p:sp>
    </p:spTree>
    <p:extLst>
      <p:ext uri="{BB962C8B-B14F-4D97-AF65-F5344CB8AC3E}">
        <p14:creationId xmlns:p14="http://schemas.microsoft.com/office/powerpoint/2010/main" val="130121378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 2">
            <a:extLst>
              <a:ext uri="{FF2B5EF4-FFF2-40B4-BE49-F238E27FC236}">
                <a16:creationId xmlns:a16="http://schemas.microsoft.com/office/drawing/2014/main" id="{4BC3B8C2-FECD-469D-B07C-4D7881C71153}"/>
              </a:ext>
            </a:extLst>
          </p:cNvPr>
          <p:cNvGraphicFramePr>
            <a:graphicFrameLocks noGrp="1"/>
          </p:cNvGraphicFramePr>
          <p:nvPr>
            <p:extLst>
              <p:ext uri="{D42A27DB-BD31-4B8C-83A1-F6EECF244321}">
                <p14:modId xmlns:p14="http://schemas.microsoft.com/office/powerpoint/2010/main" val="1148366760"/>
              </p:ext>
            </p:extLst>
          </p:nvPr>
        </p:nvGraphicFramePr>
        <p:xfrm>
          <a:off x="3291771" y="1995113"/>
          <a:ext cx="5582331" cy="2319134"/>
        </p:xfrm>
        <a:graphic>
          <a:graphicData uri="http://schemas.openxmlformats.org/drawingml/2006/table">
            <a:tbl>
              <a:tblPr firstRow="1" firstCol="1" bandRow="1"/>
              <a:tblGrid>
                <a:gridCol w="2470433">
                  <a:extLst>
                    <a:ext uri="{9D8B030D-6E8A-4147-A177-3AD203B41FA5}">
                      <a16:colId xmlns:a16="http://schemas.microsoft.com/office/drawing/2014/main" val="393586839"/>
                    </a:ext>
                  </a:extLst>
                </a:gridCol>
                <a:gridCol w="1555570">
                  <a:extLst>
                    <a:ext uri="{9D8B030D-6E8A-4147-A177-3AD203B41FA5}">
                      <a16:colId xmlns:a16="http://schemas.microsoft.com/office/drawing/2014/main" val="2674777683"/>
                    </a:ext>
                  </a:extLst>
                </a:gridCol>
                <a:gridCol w="1556328">
                  <a:extLst>
                    <a:ext uri="{9D8B030D-6E8A-4147-A177-3AD203B41FA5}">
                      <a16:colId xmlns:a16="http://schemas.microsoft.com/office/drawing/2014/main" val="1277062616"/>
                    </a:ext>
                  </a:extLst>
                </a:gridCol>
              </a:tblGrid>
              <a:tr h="259469">
                <a:tc>
                  <a:txBody>
                    <a:bodyPr/>
                    <a:lstStyle/>
                    <a:p>
                      <a:pPr algn="ctr">
                        <a:lnSpc>
                          <a:spcPts val="1275"/>
                        </a:lnSpc>
                        <a:tabLst>
                          <a:tab pos="161925" algn="l"/>
                          <a:tab pos="234315" algn="l"/>
                          <a:tab pos="306070" algn="l"/>
                          <a:tab pos="234315" algn="l"/>
                          <a:tab pos="306070" algn="l"/>
                        </a:tabLst>
                      </a:pPr>
                      <a:r>
                        <a:rPr lang="en-GB" sz="900" spc="-10">
                          <a:effectLst/>
                          <a:latin typeface="FrankfurtGothic"/>
                          <a:ea typeface="Times New Roman" panose="02020603050405020304" pitchFamily="18" charset="0"/>
                          <a:cs typeface="Times New Roman" panose="02020603050405020304" pitchFamily="18" charset="0"/>
                        </a:rPr>
                        <a:t> </a:t>
                      </a:r>
                      <a:endParaRPr lang="da-DK" sz="900" spc="-10">
                        <a:effectLst/>
                        <a:latin typeface="FrankfurtGothic"/>
                        <a:ea typeface="Times New Roman" panose="02020603050405020304" pitchFamily="18" charset="0"/>
                        <a:cs typeface="Times New Roman" panose="02020603050405020304" pitchFamily="18" charset="0"/>
                      </a:endParaRPr>
                    </a:p>
                  </a:txBody>
                  <a:tcPr marL="68580" marR="68580" marT="17780" marB="17780">
                    <a:lnL>
                      <a:noFill/>
                    </a:lnL>
                    <a:lnR>
                      <a:noFill/>
                    </a:lnR>
                    <a:lnT w="12700" cap="flat" cmpd="sng" algn="ctr">
                      <a:solidFill>
                        <a:srgbClr val="7F9C90"/>
                      </a:solidFill>
                      <a:prstDash val="solid"/>
                      <a:round/>
                      <a:headEnd type="none" w="med" len="med"/>
                      <a:tailEnd type="none" w="med" len="med"/>
                    </a:lnT>
                    <a:lnB w="12700" cap="flat" cmpd="sng" algn="ctr">
                      <a:solidFill>
                        <a:srgbClr val="7F9C90"/>
                      </a:solidFill>
                      <a:prstDash val="solid"/>
                      <a:round/>
                      <a:headEnd type="none" w="med" len="med"/>
                      <a:tailEnd type="none" w="med" len="med"/>
                    </a:lnB>
                  </a:tcPr>
                </a:tc>
                <a:tc>
                  <a:txBody>
                    <a:bodyPr/>
                    <a:lstStyle/>
                    <a:p>
                      <a:pPr algn="ctr">
                        <a:lnSpc>
                          <a:spcPts val="1275"/>
                        </a:lnSpc>
                        <a:tabLst>
                          <a:tab pos="161925" algn="l"/>
                          <a:tab pos="234315" algn="l"/>
                          <a:tab pos="306070" algn="l"/>
                          <a:tab pos="234315" algn="l"/>
                          <a:tab pos="306070" algn="l"/>
                        </a:tabLst>
                      </a:pPr>
                      <a:r>
                        <a:rPr lang="en-GB" sz="900" spc="-10">
                          <a:effectLst/>
                          <a:latin typeface="FrankfurtGothic"/>
                          <a:ea typeface="Times New Roman" panose="02020603050405020304" pitchFamily="18" charset="0"/>
                          <a:cs typeface="Times New Roman" panose="02020603050405020304" pitchFamily="18" charset="0"/>
                        </a:rPr>
                        <a:t>2010</a:t>
                      </a:r>
                      <a:endParaRPr lang="da-DK" sz="900" spc="-10">
                        <a:effectLst/>
                        <a:latin typeface="FrankfurtGothic"/>
                        <a:ea typeface="Times New Roman" panose="02020603050405020304" pitchFamily="18" charset="0"/>
                        <a:cs typeface="Times New Roman" panose="02020603050405020304" pitchFamily="18" charset="0"/>
                      </a:endParaRPr>
                    </a:p>
                  </a:txBody>
                  <a:tcPr marL="68580" marR="68580" marT="17780" marB="17780">
                    <a:lnL>
                      <a:noFill/>
                    </a:lnL>
                    <a:lnR>
                      <a:noFill/>
                    </a:lnR>
                    <a:lnT w="12700" cap="flat" cmpd="sng" algn="ctr">
                      <a:solidFill>
                        <a:srgbClr val="7F9C90"/>
                      </a:solidFill>
                      <a:prstDash val="solid"/>
                      <a:round/>
                      <a:headEnd type="none" w="med" len="med"/>
                      <a:tailEnd type="none" w="med" len="med"/>
                    </a:lnT>
                    <a:lnB w="12700" cap="flat" cmpd="sng" algn="ctr">
                      <a:solidFill>
                        <a:srgbClr val="7F9C90"/>
                      </a:solidFill>
                      <a:prstDash val="solid"/>
                      <a:round/>
                      <a:headEnd type="none" w="med" len="med"/>
                      <a:tailEnd type="none" w="med" len="med"/>
                    </a:lnB>
                  </a:tcPr>
                </a:tc>
                <a:tc>
                  <a:txBody>
                    <a:bodyPr/>
                    <a:lstStyle/>
                    <a:p>
                      <a:pPr algn="ctr">
                        <a:lnSpc>
                          <a:spcPts val="1275"/>
                        </a:lnSpc>
                        <a:tabLst>
                          <a:tab pos="161925" algn="l"/>
                          <a:tab pos="234315" algn="l"/>
                          <a:tab pos="306070" algn="l"/>
                          <a:tab pos="234315" algn="l"/>
                          <a:tab pos="306070" algn="l"/>
                        </a:tabLst>
                      </a:pPr>
                      <a:r>
                        <a:rPr lang="en-GB" sz="900" spc="-10">
                          <a:effectLst/>
                          <a:latin typeface="FrankfurtGothic"/>
                          <a:ea typeface="Times New Roman" panose="02020603050405020304" pitchFamily="18" charset="0"/>
                          <a:cs typeface="Times New Roman" panose="02020603050405020304" pitchFamily="18" charset="0"/>
                        </a:rPr>
                        <a:t>2014</a:t>
                      </a:r>
                      <a:endParaRPr lang="da-DK" sz="900" spc="-10">
                        <a:effectLst/>
                        <a:latin typeface="FrankfurtGothic"/>
                        <a:ea typeface="Times New Roman" panose="02020603050405020304" pitchFamily="18" charset="0"/>
                        <a:cs typeface="Times New Roman" panose="02020603050405020304" pitchFamily="18" charset="0"/>
                      </a:endParaRPr>
                    </a:p>
                  </a:txBody>
                  <a:tcPr marL="68580" marR="68580" marT="17780" marB="17780">
                    <a:lnL>
                      <a:noFill/>
                    </a:lnL>
                    <a:lnR>
                      <a:noFill/>
                    </a:lnR>
                    <a:lnT w="12700" cap="flat" cmpd="sng" algn="ctr">
                      <a:solidFill>
                        <a:srgbClr val="7F9C90"/>
                      </a:solidFill>
                      <a:prstDash val="solid"/>
                      <a:round/>
                      <a:headEnd type="none" w="med" len="med"/>
                      <a:tailEnd type="none" w="med" len="med"/>
                    </a:lnT>
                    <a:lnB w="12700" cap="flat" cmpd="sng" algn="ctr">
                      <a:solidFill>
                        <a:srgbClr val="7F9C90"/>
                      </a:solidFill>
                      <a:prstDash val="solid"/>
                      <a:round/>
                      <a:headEnd type="none" w="med" len="med"/>
                      <a:tailEnd type="none" w="med" len="med"/>
                    </a:lnB>
                  </a:tcPr>
                </a:tc>
                <a:extLst>
                  <a:ext uri="{0D108BD9-81ED-4DB2-BD59-A6C34878D82A}">
                    <a16:rowId xmlns:a16="http://schemas.microsoft.com/office/drawing/2014/main" val="281237565"/>
                  </a:ext>
                </a:extLst>
              </a:tr>
              <a:tr h="761889">
                <a:tc>
                  <a:txBody>
                    <a:bodyPr/>
                    <a:lstStyle/>
                    <a:p>
                      <a:pPr marL="125730" indent="-125730" algn="just">
                        <a:lnSpc>
                          <a:spcPts val="1275"/>
                        </a:lnSpc>
                        <a:tabLst>
                          <a:tab pos="161925" algn="l"/>
                          <a:tab pos="234315" algn="l"/>
                          <a:tab pos="306070" algn="l"/>
                          <a:tab pos="234315" algn="l"/>
                          <a:tab pos="306070" algn="l"/>
                        </a:tabLst>
                      </a:pPr>
                      <a:r>
                        <a:rPr lang="en-GB" sz="900" spc="-10">
                          <a:effectLst/>
                          <a:latin typeface="FrankfurtGothic"/>
                          <a:ea typeface="Times New Roman" panose="02020603050405020304" pitchFamily="18" charset="0"/>
                          <a:cs typeface="Times New Roman" panose="02020603050405020304" pitchFamily="18" charset="0"/>
                        </a:rPr>
                        <a:t>Wage index for manufacturing</a:t>
                      </a:r>
                      <a:endParaRPr lang="da-DK" sz="900" spc="-10">
                        <a:effectLst/>
                        <a:latin typeface="FrankfurtGothic"/>
                        <a:ea typeface="Times New Roman" panose="02020603050405020304" pitchFamily="18" charset="0"/>
                        <a:cs typeface="Times New Roman" panose="02020603050405020304" pitchFamily="18" charset="0"/>
                      </a:endParaRPr>
                    </a:p>
                    <a:p>
                      <a:pPr marL="125730" indent="-125730" algn="just">
                        <a:lnSpc>
                          <a:spcPts val="1275"/>
                        </a:lnSpc>
                        <a:tabLst>
                          <a:tab pos="161925" algn="l"/>
                          <a:tab pos="234315" algn="l"/>
                          <a:tab pos="306070" algn="l"/>
                          <a:tab pos="234315" algn="l"/>
                          <a:tab pos="306070" algn="l"/>
                        </a:tabLst>
                      </a:pPr>
                      <a:r>
                        <a:rPr lang="en-GB" sz="900" spc="-10">
                          <a:effectLst/>
                          <a:latin typeface="FrankfurtGothic"/>
                          <a:ea typeface="Times New Roman" panose="02020603050405020304" pitchFamily="18" charset="0"/>
                          <a:cs typeface="Times New Roman" panose="02020603050405020304" pitchFamily="18" charset="0"/>
                        </a:rPr>
                        <a:t>	2005:Q1=100</a:t>
                      </a:r>
                      <a:endParaRPr lang="da-DK" sz="900" spc="-10">
                        <a:effectLst/>
                        <a:latin typeface="FrankfurtGothic"/>
                        <a:ea typeface="Times New Roman" panose="02020603050405020304" pitchFamily="18" charset="0"/>
                        <a:cs typeface="Times New Roman" panose="02020603050405020304" pitchFamily="18" charset="0"/>
                      </a:endParaRPr>
                    </a:p>
                    <a:p>
                      <a:pPr marL="125730" indent="-125730" algn="just">
                        <a:lnSpc>
                          <a:spcPts val="1275"/>
                        </a:lnSpc>
                        <a:tabLst>
                          <a:tab pos="161925" algn="l"/>
                          <a:tab pos="234315" algn="l"/>
                          <a:tab pos="306070" algn="l"/>
                          <a:tab pos="234315" algn="l"/>
                          <a:tab pos="306070" algn="l"/>
                        </a:tabLst>
                      </a:pPr>
                      <a:r>
                        <a:rPr lang="en-GB" sz="900" spc="-10">
                          <a:effectLst/>
                          <a:latin typeface="FrankfurtGothic"/>
                          <a:ea typeface="Times New Roman" panose="02020603050405020304" pitchFamily="18" charset="0"/>
                          <a:cs typeface="Times New Roman" panose="02020603050405020304" pitchFamily="18" charset="0"/>
                        </a:rPr>
                        <a:t>	2010=100</a:t>
                      </a:r>
                      <a:endParaRPr lang="da-DK" sz="900" spc="-10">
                        <a:effectLst/>
                        <a:latin typeface="FrankfurtGothic"/>
                        <a:ea typeface="Times New Roman" panose="02020603050405020304" pitchFamily="18" charset="0"/>
                        <a:cs typeface="Times New Roman" panose="02020603050405020304" pitchFamily="18" charset="0"/>
                      </a:endParaRPr>
                    </a:p>
                  </a:txBody>
                  <a:tcPr marL="68580" marR="68580" marT="36195" marB="36195" anchor="b">
                    <a:lnL>
                      <a:noFill/>
                    </a:lnL>
                    <a:lnR>
                      <a:noFill/>
                    </a:lnR>
                    <a:lnT w="12700" cap="flat" cmpd="sng" algn="ctr">
                      <a:solidFill>
                        <a:srgbClr val="7F9C90"/>
                      </a:solidFill>
                      <a:prstDash val="solid"/>
                      <a:round/>
                      <a:headEnd type="none" w="med" len="med"/>
                      <a:tailEnd type="none" w="med" len="med"/>
                    </a:lnT>
                    <a:lnB>
                      <a:noFill/>
                    </a:lnB>
                  </a:tcPr>
                </a:tc>
                <a:tc>
                  <a:txBody>
                    <a:bodyPr/>
                    <a:lstStyle/>
                    <a:p>
                      <a:pPr algn="ctr">
                        <a:lnSpc>
                          <a:spcPts val="1275"/>
                        </a:lnSpc>
                        <a:tabLst>
                          <a:tab pos="161925" algn="l"/>
                          <a:tab pos="234315" algn="l"/>
                          <a:tab pos="306070" algn="l"/>
                          <a:tab pos="234315" algn="l"/>
                          <a:tab pos="306070" algn="l"/>
                          <a:tab pos="741045" algn="dec"/>
                        </a:tabLst>
                      </a:pPr>
                      <a:r>
                        <a:rPr lang="en-GB" sz="900" spc="-10" dirty="0">
                          <a:effectLst/>
                          <a:latin typeface="FrankfurtGothic"/>
                          <a:ea typeface="Times New Roman" panose="02020603050405020304" pitchFamily="18" charset="0"/>
                          <a:cs typeface="Times New Roman" panose="02020603050405020304" pitchFamily="18" charset="0"/>
                        </a:rPr>
                        <a:t>120.1</a:t>
                      </a:r>
                      <a:endParaRPr lang="da-DK" sz="900" spc="-10" dirty="0">
                        <a:effectLst/>
                        <a:latin typeface="FrankfurtGothic"/>
                        <a:ea typeface="Times New Roman" panose="02020603050405020304" pitchFamily="18" charset="0"/>
                        <a:cs typeface="Times New Roman" panose="02020603050405020304" pitchFamily="18" charset="0"/>
                      </a:endParaRPr>
                    </a:p>
                    <a:p>
                      <a:pPr algn="ctr">
                        <a:lnSpc>
                          <a:spcPts val="1275"/>
                        </a:lnSpc>
                        <a:tabLst>
                          <a:tab pos="161925" algn="l"/>
                          <a:tab pos="234315" algn="l"/>
                          <a:tab pos="306070" algn="l"/>
                          <a:tab pos="234315" algn="l"/>
                          <a:tab pos="306070" algn="l"/>
                          <a:tab pos="741045" algn="dec"/>
                        </a:tabLst>
                      </a:pPr>
                      <a:r>
                        <a:rPr lang="en-GB" sz="900" spc="-10" dirty="0">
                          <a:effectLst/>
                          <a:latin typeface="FrankfurtGothic"/>
                          <a:ea typeface="Times New Roman" panose="02020603050405020304" pitchFamily="18" charset="0"/>
                          <a:cs typeface="Times New Roman" panose="02020603050405020304" pitchFamily="18" charset="0"/>
                        </a:rPr>
                        <a:t>100.0</a:t>
                      </a:r>
                      <a:endParaRPr lang="da-DK" sz="900" spc="-10" dirty="0">
                        <a:effectLst/>
                        <a:latin typeface="FrankfurtGothic"/>
                        <a:ea typeface="Times New Roman" panose="02020603050405020304" pitchFamily="18" charset="0"/>
                        <a:cs typeface="Times New Roman" panose="02020603050405020304" pitchFamily="18" charset="0"/>
                      </a:endParaRPr>
                    </a:p>
                  </a:txBody>
                  <a:tcPr marL="68580" marR="68580" marT="36195" marB="36195" anchor="b">
                    <a:lnL>
                      <a:noFill/>
                    </a:lnL>
                    <a:lnR>
                      <a:noFill/>
                    </a:lnR>
                    <a:lnT w="12700" cap="flat" cmpd="sng" algn="ctr">
                      <a:solidFill>
                        <a:srgbClr val="7F9C90"/>
                      </a:solidFill>
                      <a:prstDash val="solid"/>
                      <a:round/>
                      <a:headEnd type="none" w="med" len="med"/>
                      <a:tailEnd type="none" w="med" len="med"/>
                    </a:lnT>
                    <a:lnB>
                      <a:noFill/>
                    </a:lnB>
                  </a:tcPr>
                </a:tc>
                <a:tc>
                  <a:txBody>
                    <a:bodyPr/>
                    <a:lstStyle/>
                    <a:p>
                      <a:pPr algn="ctr">
                        <a:lnSpc>
                          <a:spcPts val="1275"/>
                        </a:lnSpc>
                        <a:tabLst>
                          <a:tab pos="161925" algn="l"/>
                          <a:tab pos="234315" algn="l"/>
                          <a:tab pos="306070" algn="l"/>
                          <a:tab pos="234315" algn="l"/>
                          <a:tab pos="306070" algn="l"/>
                          <a:tab pos="741045" algn="dec"/>
                        </a:tabLst>
                      </a:pPr>
                      <a:r>
                        <a:rPr lang="en-GB" sz="900" spc="-10">
                          <a:effectLst/>
                          <a:latin typeface="FrankfurtGothic"/>
                          <a:ea typeface="Times New Roman" panose="02020603050405020304" pitchFamily="18" charset="0"/>
                          <a:cs typeface="Times New Roman" panose="02020603050405020304" pitchFamily="18" charset="0"/>
                        </a:rPr>
                        <a:t>128.5</a:t>
                      </a:r>
                      <a:endParaRPr lang="da-DK" sz="900" spc="-10">
                        <a:effectLst/>
                        <a:latin typeface="FrankfurtGothic"/>
                        <a:ea typeface="Times New Roman" panose="02020603050405020304" pitchFamily="18" charset="0"/>
                        <a:cs typeface="Times New Roman" panose="02020603050405020304" pitchFamily="18" charset="0"/>
                      </a:endParaRPr>
                    </a:p>
                    <a:p>
                      <a:pPr algn="ctr">
                        <a:lnSpc>
                          <a:spcPts val="1275"/>
                        </a:lnSpc>
                        <a:tabLst>
                          <a:tab pos="161925" algn="l"/>
                          <a:tab pos="234315" algn="l"/>
                          <a:tab pos="306070" algn="l"/>
                          <a:tab pos="234315" algn="l"/>
                          <a:tab pos="306070" algn="l"/>
                          <a:tab pos="741045" algn="dec"/>
                        </a:tabLst>
                      </a:pPr>
                      <a:r>
                        <a:rPr lang="en-GB" sz="900" spc="-10">
                          <a:effectLst/>
                          <a:latin typeface="FrankfurtGothic"/>
                          <a:ea typeface="Times New Roman" panose="02020603050405020304" pitchFamily="18" charset="0"/>
                          <a:cs typeface="Times New Roman" panose="02020603050405020304" pitchFamily="18" charset="0"/>
                        </a:rPr>
                        <a:t>107.0</a:t>
                      </a:r>
                      <a:endParaRPr lang="da-DK" sz="900" spc="-10">
                        <a:effectLst/>
                        <a:latin typeface="FrankfurtGothic"/>
                        <a:ea typeface="Times New Roman" panose="02020603050405020304" pitchFamily="18" charset="0"/>
                        <a:cs typeface="Times New Roman" panose="02020603050405020304" pitchFamily="18" charset="0"/>
                      </a:endParaRPr>
                    </a:p>
                  </a:txBody>
                  <a:tcPr marL="68580" marR="68580" marT="36195" marB="36195" anchor="b">
                    <a:lnL>
                      <a:noFill/>
                    </a:lnL>
                    <a:lnR>
                      <a:noFill/>
                    </a:lnR>
                    <a:lnT w="12700" cap="flat" cmpd="sng" algn="ctr">
                      <a:solidFill>
                        <a:srgbClr val="7F9C90"/>
                      </a:solidFill>
                      <a:prstDash val="solid"/>
                      <a:round/>
                      <a:headEnd type="none" w="med" len="med"/>
                      <a:tailEnd type="none" w="med" len="med"/>
                    </a:lnT>
                    <a:lnB>
                      <a:noFill/>
                    </a:lnB>
                  </a:tcPr>
                </a:tc>
                <a:extLst>
                  <a:ext uri="{0D108BD9-81ED-4DB2-BD59-A6C34878D82A}">
                    <a16:rowId xmlns:a16="http://schemas.microsoft.com/office/drawing/2014/main" val="2655442195"/>
                  </a:ext>
                </a:extLst>
              </a:tr>
              <a:tr h="761889">
                <a:tc>
                  <a:txBody>
                    <a:bodyPr/>
                    <a:lstStyle/>
                    <a:p>
                      <a:pPr marL="125730" indent="-125730" algn="just">
                        <a:lnSpc>
                          <a:spcPts val="1275"/>
                        </a:lnSpc>
                        <a:tabLst>
                          <a:tab pos="161925" algn="l"/>
                          <a:tab pos="234315" algn="l"/>
                          <a:tab pos="306070" algn="l"/>
                          <a:tab pos="234315" algn="l"/>
                          <a:tab pos="306070" algn="l"/>
                        </a:tabLst>
                      </a:pPr>
                      <a:r>
                        <a:rPr lang="en-GB" sz="900" spc="-10">
                          <a:effectLst/>
                          <a:latin typeface="FrankfurtGothic"/>
                          <a:ea typeface="Times New Roman" panose="02020603050405020304" pitchFamily="18" charset="0"/>
                          <a:cs typeface="Times New Roman" panose="02020603050405020304" pitchFamily="18" charset="0"/>
                        </a:rPr>
                        <a:t>Consumer price index:</a:t>
                      </a:r>
                      <a:endParaRPr lang="da-DK" sz="900" spc="-10">
                        <a:effectLst/>
                        <a:latin typeface="FrankfurtGothic"/>
                        <a:ea typeface="Times New Roman" panose="02020603050405020304" pitchFamily="18" charset="0"/>
                        <a:cs typeface="Times New Roman" panose="02020603050405020304" pitchFamily="18" charset="0"/>
                      </a:endParaRPr>
                    </a:p>
                    <a:p>
                      <a:pPr marL="125730" indent="-125730" algn="just">
                        <a:lnSpc>
                          <a:spcPts val="1275"/>
                        </a:lnSpc>
                        <a:tabLst>
                          <a:tab pos="161925" algn="l"/>
                          <a:tab pos="234315" algn="l"/>
                          <a:tab pos="306070" algn="l"/>
                          <a:tab pos="234315" algn="l"/>
                          <a:tab pos="306070" algn="l"/>
                        </a:tabLst>
                      </a:pPr>
                      <a:r>
                        <a:rPr lang="en-GB" sz="900" spc="-10">
                          <a:effectLst/>
                          <a:latin typeface="FrankfurtGothic"/>
                          <a:ea typeface="Times New Roman" panose="02020603050405020304" pitchFamily="18" charset="0"/>
                          <a:cs typeface="Times New Roman" panose="02020603050405020304" pitchFamily="18" charset="0"/>
                        </a:rPr>
                        <a:t>	2000=100</a:t>
                      </a:r>
                      <a:endParaRPr lang="da-DK" sz="900" spc="-10">
                        <a:effectLst/>
                        <a:latin typeface="FrankfurtGothic"/>
                        <a:ea typeface="Times New Roman" panose="02020603050405020304" pitchFamily="18" charset="0"/>
                        <a:cs typeface="Times New Roman" panose="02020603050405020304" pitchFamily="18" charset="0"/>
                      </a:endParaRPr>
                    </a:p>
                    <a:p>
                      <a:pPr marL="125730" indent="-125730" algn="just">
                        <a:lnSpc>
                          <a:spcPts val="1275"/>
                        </a:lnSpc>
                        <a:tabLst>
                          <a:tab pos="161925" algn="l"/>
                          <a:tab pos="234315" algn="l"/>
                          <a:tab pos="306070" algn="l"/>
                          <a:tab pos="234315" algn="l"/>
                          <a:tab pos="306070" algn="l"/>
                        </a:tabLst>
                      </a:pPr>
                      <a:r>
                        <a:rPr lang="en-GB" sz="900" spc="-10">
                          <a:effectLst/>
                          <a:latin typeface="FrankfurtGothic"/>
                          <a:ea typeface="Times New Roman" panose="02020603050405020304" pitchFamily="18" charset="0"/>
                          <a:cs typeface="Times New Roman" panose="02020603050405020304" pitchFamily="18" charset="0"/>
                        </a:rPr>
                        <a:t>	2010=100</a:t>
                      </a:r>
                      <a:endParaRPr lang="da-DK" sz="900" spc="-10">
                        <a:effectLst/>
                        <a:latin typeface="FrankfurtGothic"/>
                        <a:ea typeface="Times New Roman" panose="02020603050405020304" pitchFamily="18" charset="0"/>
                        <a:cs typeface="Times New Roman" panose="02020603050405020304" pitchFamily="18" charset="0"/>
                      </a:endParaRPr>
                    </a:p>
                  </a:txBody>
                  <a:tcPr marL="68580" marR="68580" marT="36195" marB="36195" anchor="b">
                    <a:lnL>
                      <a:noFill/>
                    </a:lnL>
                    <a:lnR>
                      <a:noFill/>
                    </a:lnR>
                    <a:lnT>
                      <a:noFill/>
                    </a:lnT>
                    <a:lnB>
                      <a:noFill/>
                    </a:lnB>
                  </a:tcPr>
                </a:tc>
                <a:tc>
                  <a:txBody>
                    <a:bodyPr/>
                    <a:lstStyle/>
                    <a:p>
                      <a:pPr algn="ctr">
                        <a:lnSpc>
                          <a:spcPts val="1275"/>
                        </a:lnSpc>
                        <a:tabLst>
                          <a:tab pos="161925" algn="l"/>
                          <a:tab pos="234315" algn="l"/>
                          <a:tab pos="306070" algn="l"/>
                          <a:tab pos="234315" algn="l"/>
                          <a:tab pos="306070" algn="l"/>
                          <a:tab pos="741045" algn="dec"/>
                        </a:tabLst>
                      </a:pPr>
                      <a:r>
                        <a:rPr lang="en-GB" sz="900" spc="-10" dirty="0">
                          <a:effectLst/>
                          <a:latin typeface="FrankfurtGothic"/>
                          <a:ea typeface="Times New Roman" panose="02020603050405020304" pitchFamily="18" charset="0"/>
                          <a:cs typeface="Times New Roman" panose="02020603050405020304" pitchFamily="18" charset="0"/>
                        </a:rPr>
                        <a:t>122.4</a:t>
                      </a:r>
                      <a:endParaRPr lang="da-DK" sz="900" spc="-10" dirty="0">
                        <a:effectLst/>
                        <a:latin typeface="FrankfurtGothic"/>
                        <a:ea typeface="Times New Roman" panose="02020603050405020304" pitchFamily="18" charset="0"/>
                        <a:cs typeface="Times New Roman" panose="02020603050405020304" pitchFamily="18" charset="0"/>
                      </a:endParaRPr>
                    </a:p>
                    <a:p>
                      <a:pPr algn="ctr">
                        <a:lnSpc>
                          <a:spcPts val="1275"/>
                        </a:lnSpc>
                        <a:tabLst>
                          <a:tab pos="161925" algn="l"/>
                          <a:tab pos="234315" algn="l"/>
                          <a:tab pos="306070" algn="l"/>
                          <a:tab pos="234315" algn="l"/>
                          <a:tab pos="306070" algn="l"/>
                          <a:tab pos="741045" algn="dec"/>
                        </a:tabLst>
                      </a:pPr>
                      <a:r>
                        <a:rPr lang="en-GB" sz="900" spc="-10" dirty="0">
                          <a:effectLst/>
                          <a:latin typeface="FrankfurtGothic"/>
                          <a:ea typeface="Times New Roman" panose="02020603050405020304" pitchFamily="18" charset="0"/>
                          <a:cs typeface="Times New Roman" panose="02020603050405020304" pitchFamily="18" charset="0"/>
                        </a:rPr>
                        <a:t>100.0</a:t>
                      </a:r>
                      <a:endParaRPr lang="da-DK" sz="900" spc="-10" dirty="0">
                        <a:effectLst/>
                        <a:latin typeface="FrankfurtGothic"/>
                        <a:ea typeface="Times New Roman" panose="02020603050405020304" pitchFamily="18" charset="0"/>
                        <a:cs typeface="Times New Roman" panose="02020603050405020304" pitchFamily="18" charset="0"/>
                      </a:endParaRPr>
                    </a:p>
                  </a:txBody>
                  <a:tcPr marL="68580" marR="68580" marT="36195" marB="36195" anchor="b">
                    <a:lnL>
                      <a:noFill/>
                    </a:lnL>
                    <a:lnR>
                      <a:noFill/>
                    </a:lnR>
                    <a:lnT>
                      <a:noFill/>
                    </a:lnT>
                    <a:lnB>
                      <a:noFill/>
                    </a:lnB>
                  </a:tcPr>
                </a:tc>
                <a:tc>
                  <a:txBody>
                    <a:bodyPr/>
                    <a:lstStyle/>
                    <a:p>
                      <a:pPr algn="ctr">
                        <a:lnSpc>
                          <a:spcPts val="1275"/>
                        </a:lnSpc>
                        <a:tabLst>
                          <a:tab pos="161925" algn="l"/>
                          <a:tab pos="234315" algn="l"/>
                          <a:tab pos="306070" algn="l"/>
                          <a:tab pos="234315" algn="l"/>
                          <a:tab pos="306070" algn="l"/>
                          <a:tab pos="741045" algn="dec"/>
                        </a:tabLst>
                      </a:pPr>
                      <a:r>
                        <a:rPr lang="en-GB" sz="900" spc="-10">
                          <a:effectLst/>
                          <a:latin typeface="FrankfurtGothic"/>
                          <a:ea typeface="Times New Roman" panose="02020603050405020304" pitchFamily="18" charset="0"/>
                          <a:cs typeface="Times New Roman" panose="02020603050405020304" pitchFamily="18" charset="0"/>
                        </a:rPr>
                        <a:t>130.6</a:t>
                      </a:r>
                      <a:endParaRPr lang="da-DK" sz="900" spc="-10">
                        <a:effectLst/>
                        <a:latin typeface="FrankfurtGothic"/>
                        <a:ea typeface="Times New Roman" panose="02020603050405020304" pitchFamily="18" charset="0"/>
                        <a:cs typeface="Times New Roman" panose="02020603050405020304" pitchFamily="18" charset="0"/>
                      </a:endParaRPr>
                    </a:p>
                    <a:p>
                      <a:pPr algn="ctr">
                        <a:lnSpc>
                          <a:spcPts val="1275"/>
                        </a:lnSpc>
                        <a:tabLst>
                          <a:tab pos="161925" algn="l"/>
                          <a:tab pos="234315" algn="l"/>
                          <a:tab pos="306070" algn="l"/>
                          <a:tab pos="234315" algn="l"/>
                          <a:tab pos="306070" algn="l"/>
                          <a:tab pos="741045" algn="dec"/>
                        </a:tabLst>
                      </a:pPr>
                      <a:r>
                        <a:rPr lang="en-GB" sz="900" spc="-10">
                          <a:effectLst/>
                          <a:latin typeface="FrankfurtGothic"/>
                          <a:ea typeface="Times New Roman" panose="02020603050405020304" pitchFamily="18" charset="0"/>
                          <a:cs typeface="Times New Roman" panose="02020603050405020304" pitchFamily="18" charset="0"/>
                        </a:rPr>
                        <a:t>106.7</a:t>
                      </a:r>
                      <a:endParaRPr lang="da-DK" sz="900" spc="-10">
                        <a:effectLst/>
                        <a:latin typeface="FrankfurtGothic"/>
                        <a:ea typeface="Times New Roman" panose="02020603050405020304" pitchFamily="18" charset="0"/>
                        <a:cs typeface="Times New Roman" panose="02020603050405020304" pitchFamily="18" charset="0"/>
                      </a:endParaRPr>
                    </a:p>
                  </a:txBody>
                  <a:tcPr marL="68580" marR="68580" marT="36195" marB="36195" anchor="b">
                    <a:lnL>
                      <a:noFill/>
                    </a:lnL>
                    <a:lnR>
                      <a:noFill/>
                    </a:lnR>
                    <a:lnT>
                      <a:noFill/>
                    </a:lnT>
                    <a:lnB>
                      <a:noFill/>
                    </a:lnB>
                  </a:tcPr>
                </a:tc>
                <a:extLst>
                  <a:ext uri="{0D108BD9-81ED-4DB2-BD59-A6C34878D82A}">
                    <a16:rowId xmlns:a16="http://schemas.microsoft.com/office/drawing/2014/main" val="3750007358"/>
                  </a:ext>
                </a:extLst>
              </a:tr>
              <a:tr h="535887">
                <a:tc>
                  <a:txBody>
                    <a:bodyPr/>
                    <a:lstStyle/>
                    <a:p>
                      <a:pPr marL="125730" indent="-125730" algn="just">
                        <a:lnSpc>
                          <a:spcPts val="1275"/>
                        </a:lnSpc>
                        <a:tabLst>
                          <a:tab pos="161925" algn="l"/>
                          <a:tab pos="234315" algn="l"/>
                          <a:tab pos="306070" algn="l"/>
                          <a:tab pos="234315" algn="l"/>
                          <a:tab pos="306070" algn="l"/>
                        </a:tabLst>
                      </a:pPr>
                      <a:r>
                        <a:rPr lang="en-GB" sz="900" spc="-10">
                          <a:effectLst/>
                          <a:latin typeface="FrankfurtGothic"/>
                          <a:ea typeface="Times New Roman" panose="02020603050405020304" pitchFamily="18" charset="0"/>
                          <a:cs typeface="Times New Roman" panose="02020603050405020304" pitchFamily="18" charset="0"/>
                        </a:rPr>
                        <a:t>Index of real wages (quantity index):</a:t>
                      </a:r>
                      <a:endParaRPr lang="da-DK" sz="900" spc="-10">
                        <a:effectLst/>
                        <a:latin typeface="FrankfurtGothic"/>
                        <a:ea typeface="Times New Roman" panose="02020603050405020304" pitchFamily="18" charset="0"/>
                        <a:cs typeface="Times New Roman" panose="02020603050405020304" pitchFamily="18" charset="0"/>
                      </a:endParaRPr>
                    </a:p>
                    <a:p>
                      <a:pPr marL="125730" indent="-125730" algn="just">
                        <a:lnSpc>
                          <a:spcPts val="1275"/>
                        </a:lnSpc>
                        <a:tabLst>
                          <a:tab pos="161925" algn="l"/>
                          <a:tab pos="234315" algn="l"/>
                          <a:tab pos="306070" algn="l"/>
                          <a:tab pos="234315" algn="l"/>
                          <a:tab pos="306070" algn="l"/>
                        </a:tabLst>
                      </a:pPr>
                      <a:r>
                        <a:rPr lang="en-GB" sz="900" spc="-10">
                          <a:effectLst/>
                          <a:latin typeface="FrankfurtGothic"/>
                          <a:ea typeface="Times New Roman" panose="02020603050405020304" pitchFamily="18" charset="0"/>
                          <a:cs typeface="Times New Roman" panose="02020603050405020304" pitchFamily="18" charset="0"/>
                        </a:rPr>
                        <a:t>	2010=100</a:t>
                      </a:r>
                      <a:endParaRPr lang="da-DK" sz="900" spc="-10">
                        <a:effectLst/>
                        <a:latin typeface="FrankfurtGothic"/>
                        <a:ea typeface="Times New Roman" panose="02020603050405020304" pitchFamily="18" charset="0"/>
                        <a:cs typeface="Times New Roman" panose="02020603050405020304" pitchFamily="18" charset="0"/>
                      </a:endParaRPr>
                    </a:p>
                  </a:txBody>
                  <a:tcPr marL="68580" marR="68580" marT="36195" marB="36195" anchor="b">
                    <a:lnL>
                      <a:noFill/>
                    </a:lnL>
                    <a:lnR>
                      <a:noFill/>
                    </a:lnR>
                    <a:lnT>
                      <a:noFill/>
                    </a:lnT>
                    <a:lnB w="12700" cap="flat" cmpd="sng" algn="ctr">
                      <a:solidFill>
                        <a:srgbClr val="7F9C90"/>
                      </a:solidFill>
                      <a:prstDash val="solid"/>
                      <a:round/>
                      <a:headEnd type="none" w="med" len="med"/>
                      <a:tailEnd type="none" w="med" len="med"/>
                    </a:lnB>
                  </a:tcPr>
                </a:tc>
                <a:tc>
                  <a:txBody>
                    <a:bodyPr/>
                    <a:lstStyle/>
                    <a:p>
                      <a:pPr algn="ctr">
                        <a:lnSpc>
                          <a:spcPts val="1275"/>
                        </a:lnSpc>
                        <a:tabLst>
                          <a:tab pos="161925" algn="l"/>
                          <a:tab pos="234315" algn="l"/>
                          <a:tab pos="306070" algn="l"/>
                          <a:tab pos="234315" algn="l"/>
                          <a:tab pos="306070" algn="l"/>
                          <a:tab pos="741045" algn="dec"/>
                        </a:tabLst>
                      </a:pPr>
                      <a:r>
                        <a:rPr lang="en-GB" sz="900" spc="-10" dirty="0">
                          <a:effectLst/>
                          <a:latin typeface="FrankfurtGothic"/>
                          <a:ea typeface="Times New Roman" panose="02020603050405020304" pitchFamily="18" charset="0"/>
                          <a:cs typeface="Times New Roman" panose="02020603050405020304" pitchFamily="18" charset="0"/>
                        </a:rPr>
                        <a:t>100.0</a:t>
                      </a:r>
                      <a:endParaRPr lang="da-DK" sz="900" spc="-10" dirty="0">
                        <a:effectLst/>
                        <a:latin typeface="FrankfurtGothic"/>
                        <a:ea typeface="Times New Roman" panose="02020603050405020304" pitchFamily="18" charset="0"/>
                        <a:cs typeface="Times New Roman" panose="02020603050405020304" pitchFamily="18" charset="0"/>
                      </a:endParaRPr>
                    </a:p>
                  </a:txBody>
                  <a:tcPr marL="68580" marR="68580" marT="36195" marB="36195" anchor="b">
                    <a:lnL>
                      <a:noFill/>
                    </a:lnL>
                    <a:lnR>
                      <a:noFill/>
                    </a:lnR>
                    <a:lnT>
                      <a:noFill/>
                    </a:lnT>
                    <a:lnB w="12700" cap="flat" cmpd="sng" algn="ctr">
                      <a:solidFill>
                        <a:srgbClr val="7F9C90"/>
                      </a:solidFill>
                      <a:prstDash val="solid"/>
                      <a:round/>
                      <a:headEnd type="none" w="med" len="med"/>
                      <a:tailEnd type="none" w="med" len="med"/>
                    </a:lnB>
                  </a:tcPr>
                </a:tc>
                <a:tc>
                  <a:txBody>
                    <a:bodyPr/>
                    <a:lstStyle/>
                    <a:p>
                      <a:pPr algn="ctr">
                        <a:lnSpc>
                          <a:spcPts val="1275"/>
                        </a:lnSpc>
                        <a:tabLst>
                          <a:tab pos="161925" algn="l"/>
                          <a:tab pos="234315" algn="l"/>
                          <a:tab pos="306070" algn="l"/>
                          <a:tab pos="234315" algn="l"/>
                          <a:tab pos="306070" algn="l"/>
                          <a:tab pos="741045" algn="dec"/>
                        </a:tabLst>
                      </a:pPr>
                      <a:r>
                        <a:rPr lang="en-GB" sz="900" spc="-10" dirty="0">
                          <a:effectLst/>
                          <a:latin typeface="FrankfurtGothic"/>
                          <a:ea typeface="Times New Roman" panose="02020603050405020304" pitchFamily="18" charset="0"/>
                          <a:cs typeface="Times New Roman" panose="02020603050405020304" pitchFamily="18" charset="0"/>
                        </a:rPr>
                        <a:t>100.3</a:t>
                      </a:r>
                      <a:endParaRPr lang="da-DK" sz="900" spc="-10" dirty="0">
                        <a:effectLst/>
                        <a:latin typeface="FrankfurtGothic"/>
                        <a:ea typeface="Times New Roman" panose="02020603050405020304" pitchFamily="18" charset="0"/>
                        <a:cs typeface="Times New Roman" panose="02020603050405020304" pitchFamily="18" charset="0"/>
                      </a:endParaRPr>
                    </a:p>
                  </a:txBody>
                  <a:tcPr marL="68580" marR="68580" marT="36195" marB="36195" anchor="b">
                    <a:lnL>
                      <a:noFill/>
                    </a:lnL>
                    <a:lnR>
                      <a:noFill/>
                    </a:lnR>
                    <a:lnT>
                      <a:noFill/>
                    </a:lnT>
                    <a:lnB w="12700" cap="flat" cmpd="sng" algn="ctr">
                      <a:solidFill>
                        <a:srgbClr val="7F9C90"/>
                      </a:solidFill>
                      <a:prstDash val="solid"/>
                      <a:round/>
                      <a:headEnd type="none" w="med" len="med"/>
                      <a:tailEnd type="none" w="med" len="med"/>
                    </a:lnB>
                  </a:tcPr>
                </a:tc>
                <a:extLst>
                  <a:ext uri="{0D108BD9-81ED-4DB2-BD59-A6C34878D82A}">
                    <a16:rowId xmlns:a16="http://schemas.microsoft.com/office/drawing/2014/main" val="2502121469"/>
                  </a:ext>
                </a:extLst>
              </a:tr>
            </a:tbl>
          </a:graphicData>
        </a:graphic>
      </p:graphicFrame>
      <p:sp>
        <p:nvSpPr>
          <p:cNvPr id="5" name="Tekstfelt 4">
            <a:extLst>
              <a:ext uri="{FF2B5EF4-FFF2-40B4-BE49-F238E27FC236}">
                <a16:creationId xmlns:a16="http://schemas.microsoft.com/office/drawing/2014/main" id="{26A11FA8-37E0-42D6-9639-6078452D7BF0}"/>
              </a:ext>
            </a:extLst>
          </p:cNvPr>
          <p:cNvSpPr txBox="1"/>
          <p:nvPr/>
        </p:nvSpPr>
        <p:spPr>
          <a:xfrm>
            <a:off x="3291771" y="4506790"/>
            <a:ext cx="6093822" cy="1010533"/>
          </a:xfrm>
          <a:prstGeom prst="rect">
            <a:avLst/>
          </a:prstGeom>
          <a:noFill/>
        </p:spPr>
        <p:txBody>
          <a:bodyPr wrap="square">
            <a:spAutoFit/>
          </a:bodyPr>
          <a:lstStyle/>
          <a:p>
            <a:pPr>
              <a:spcBef>
                <a:spcPts val="400"/>
              </a:spcBef>
              <a:spcAft>
                <a:spcPts val="400"/>
              </a:spcAft>
            </a:pPr>
            <a:r>
              <a:rPr lang="en-GB" sz="1200" spc="-10" dirty="0">
                <a:effectLst/>
                <a:latin typeface="Times New Roman" panose="02020603050405020304" pitchFamily="18" charset="0"/>
                <a:ea typeface="Times New Roman" panose="02020603050405020304" pitchFamily="18" charset="0"/>
                <a:cs typeface="Times New Roman" panose="02020603050405020304" pitchFamily="18" charset="0"/>
              </a:rPr>
              <a:t>Notes: The data for wages are quarterly and the numbers relate to the third quarter of 2010 and 2014. Real earnings calculated as 107.0 · 100/106.7.</a:t>
            </a:r>
          </a:p>
          <a:p>
            <a:pPr>
              <a:spcBef>
                <a:spcPts val="400"/>
              </a:spcBef>
              <a:spcAft>
                <a:spcPts val="400"/>
              </a:spcAft>
            </a:pPr>
            <a:endParaRPr lang="da-DK" sz="1200" spc="-1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spcBef>
                <a:spcPts val="200"/>
              </a:spcBef>
              <a:spcAft>
                <a:spcPts val="1450"/>
              </a:spcAft>
            </a:pPr>
            <a:r>
              <a:rPr lang="en-GB" sz="1200" spc="-10" dirty="0">
                <a:effectLst/>
                <a:latin typeface="Times New Roman" panose="02020603050405020304" pitchFamily="18" charset="0"/>
                <a:ea typeface="Times New Roman" panose="02020603050405020304" pitchFamily="18" charset="0"/>
                <a:cs typeface="Times New Roman" panose="02020603050405020304" pitchFamily="18" charset="0"/>
              </a:rPr>
              <a:t>Sources: www.statistikbanken.dk/ILON12, Statistical ten-year review 2015.</a:t>
            </a:r>
            <a:endParaRPr lang="da-DK" sz="1200" spc="-1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kstfelt 6">
            <a:extLst>
              <a:ext uri="{FF2B5EF4-FFF2-40B4-BE49-F238E27FC236}">
                <a16:creationId xmlns:a16="http://schemas.microsoft.com/office/drawing/2014/main" id="{7FA41927-AEB7-4E6D-839B-4431222CE1CA}"/>
              </a:ext>
            </a:extLst>
          </p:cNvPr>
          <p:cNvSpPr txBox="1"/>
          <p:nvPr/>
        </p:nvSpPr>
        <p:spPr>
          <a:xfrm>
            <a:off x="3291771" y="1665444"/>
            <a:ext cx="6093822" cy="233397"/>
          </a:xfrm>
          <a:prstGeom prst="rect">
            <a:avLst/>
          </a:prstGeom>
          <a:noFill/>
        </p:spPr>
        <p:txBody>
          <a:bodyPr wrap="square">
            <a:spAutoFit/>
          </a:bodyPr>
          <a:lstStyle/>
          <a:p>
            <a:pPr algn="just">
              <a:lnSpc>
                <a:spcPts val="1100"/>
              </a:lnSpc>
              <a:spcAft>
                <a:spcPts val="600"/>
              </a:spcAft>
              <a:tabLst>
                <a:tab pos="161925" algn="l"/>
              </a:tabLst>
            </a:pPr>
            <a:r>
              <a:rPr lang="en-GB" sz="1000" spc="-10" dirty="0">
                <a:effectLst/>
                <a:latin typeface="Times New Roman" panose="02020603050405020304" pitchFamily="18" charset="0"/>
                <a:ea typeface="Times New Roman" panose="02020603050405020304" pitchFamily="18" charset="0"/>
                <a:cs typeface="Times New Roman" panose="02020603050405020304" pitchFamily="18" charset="0"/>
              </a:rPr>
              <a:t>Table 11.9: Index of wages in Danish manufacturing, nominal and real indices, 2010-2014</a:t>
            </a:r>
            <a:endParaRPr lang="da-DK" sz="1000" spc="-1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Titel 1">
            <a:extLst>
              <a:ext uri="{FF2B5EF4-FFF2-40B4-BE49-F238E27FC236}">
                <a16:creationId xmlns:a16="http://schemas.microsoft.com/office/drawing/2014/main" id="{8AF102F0-66C9-4137-B4C6-128E6C4366CE}"/>
              </a:ext>
            </a:extLst>
          </p:cNvPr>
          <p:cNvSpPr txBox="1">
            <a:spLocks/>
          </p:cNvSpPr>
          <p:nvPr/>
        </p:nvSpPr>
        <p:spPr>
          <a:xfrm>
            <a:off x="414455" y="246043"/>
            <a:ext cx="1808216" cy="89138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sz="2000" b="1" dirty="0" err="1">
                <a:latin typeface="Times New Roman" panose="02020603050405020304" pitchFamily="18" charset="0"/>
                <a:cs typeface="Times New Roman" panose="02020603050405020304" pitchFamily="18" charset="0"/>
              </a:rPr>
              <a:t>Table</a:t>
            </a:r>
            <a:r>
              <a:rPr lang="da-DK" sz="2000" b="1" dirty="0">
                <a:latin typeface="Times New Roman" panose="02020603050405020304" pitchFamily="18" charset="0"/>
                <a:cs typeface="Times New Roman" panose="02020603050405020304" pitchFamily="18" charset="0"/>
              </a:rPr>
              <a:t> 11.9</a:t>
            </a:r>
          </a:p>
        </p:txBody>
      </p:sp>
    </p:spTree>
    <p:extLst>
      <p:ext uri="{BB962C8B-B14F-4D97-AF65-F5344CB8AC3E}">
        <p14:creationId xmlns:p14="http://schemas.microsoft.com/office/powerpoint/2010/main" val="239389140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 2">
            <a:extLst>
              <a:ext uri="{FF2B5EF4-FFF2-40B4-BE49-F238E27FC236}">
                <a16:creationId xmlns:a16="http://schemas.microsoft.com/office/drawing/2014/main" id="{F7526C6E-88F1-4E14-93DF-24A1E4AF383F}"/>
              </a:ext>
            </a:extLst>
          </p:cNvPr>
          <p:cNvGraphicFramePr>
            <a:graphicFrameLocks noGrp="1"/>
          </p:cNvGraphicFramePr>
          <p:nvPr>
            <p:extLst>
              <p:ext uri="{D42A27DB-BD31-4B8C-83A1-F6EECF244321}">
                <p14:modId xmlns:p14="http://schemas.microsoft.com/office/powerpoint/2010/main" val="2827020874"/>
              </p:ext>
            </p:extLst>
          </p:nvPr>
        </p:nvGraphicFramePr>
        <p:xfrm>
          <a:off x="3435462" y="2185748"/>
          <a:ext cx="5425577" cy="1937863"/>
        </p:xfrm>
        <a:graphic>
          <a:graphicData uri="http://schemas.openxmlformats.org/drawingml/2006/table">
            <a:tbl>
              <a:tblPr firstRow="1" firstCol="1" bandRow="1"/>
              <a:tblGrid>
                <a:gridCol w="1774666">
                  <a:extLst>
                    <a:ext uri="{9D8B030D-6E8A-4147-A177-3AD203B41FA5}">
                      <a16:colId xmlns:a16="http://schemas.microsoft.com/office/drawing/2014/main" val="1569673071"/>
                    </a:ext>
                  </a:extLst>
                </a:gridCol>
                <a:gridCol w="1216725">
                  <a:extLst>
                    <a:ext uri="{9D8B030D-6E8A-4147-A177-3AD203B41FA5}">
                      <a16:colId xmlns:a16="http://schemas.microsoft.com/office/drawing/2014/main" val="2669765969"/>
                    </a:ext>
                  </a:extLst>
                </a:gridCol>
                <a:gridCol w="1216725">
                  <a:extLst>
                    <a:ext uri="{9D8B030D-6E8A-4147-A177-3AD203B41FA5}">
                      <a16:colId xmlns:a16="http://schemas.microsoft.com/office/drawing/2014/main" val="3893939652"/>
                    </a:ext>
                  </a:extLst>
                </a:gridCol>
                <a:gridCol w="1217461">
                  <a:extLst>
                    <a:ext uri="{9D8B030D-6E8A-4147-A177-3AD203B41FA5}">
                      <a16:colId xmlns:a16="http://schemas.microsoft.com/office/drawing/2014/main" val="3898298159"/>
                    </a:ext>
                  </a:extLst>
                </a:gridCol>
              </a:tblGrid>
              <a:tr h="337487">
                <a:tc>
                  <a:txBody>
                    <a:bodyPr/>
                    <a:lstStyle/>
                    <a:p>
                      <a:pPr algn="just">
                        <a:lnSpc>
                          <a:spcPts val="1275"/>
                        </a:lnSpc>
                        <a:tabLst>
                          <a:tab pos="161925" algn="l"/>
                          <a:tab pos="234315" algn="l"/>
                          <a:tab pos="306070" algn="l"/>
                          <a:tab pos="234315" algn="l"/>
                          <a:tab pos="306070" algn="l"/>
                        </a:tabLst>
                      </a:pPr>
                      <a:r>
                        <a:rPr lang="en-GB" sz="900" spc="-10">
                          <a:effectLst/>
                          <a:latin typeface="FrankfurtGothic"/>
                          <a:ea typeface="Times New Roman" panose="02020603050405020304" pitchFamily="18" charset="0"/>
                          <a:cs typeface="Times New Roman" panose="02020603050405020304" pitchFamily="18" charset="0"/>
                        </a:rPr>
                        <a:t> </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17780" marB="17780">
                    <a:lnL>
                      <a:noFill/>
                    </a:lnL>
                    <a:lnR>
                      <a:noFill/>
                    </a:lnR>
                    <a:lnT w="12700" cap="flat" cmpd="sng" algn="ctr">
                      <a:solidFill>
                        <a:srgbClr val="7F9C90"/>
                      </a:solidFill>
                      <a:prstDash val="solid"/>
                      <a:round/>
                      <a:headEnd type="none" w="med" len="med"/>
                      <a:tailEnd type="none" w="med" len="med"/>
                    </a:lnT>
                    <a:lnB w="12700" cap="flat" cmpd="sng" algn="ctr">
                      <a:solidFill>
                        <a:srgbClr val="7F9C90"/>
                      </a:solidFill>
                      <a:prstDash val="solid"/>
                      <a:round/>
                      <a:headEnd type="none" w="med" len="med"/>
                      <a:tailEnd type="none" w="med" len="med"/>
                    </a:lnB>
                  </a:tcPr>
                </a:tc>
                <a:tc>
                  <a:txBody>
                    <a:bodyPr/>
                    <a:lstStyle/>
                    <a:p>
                      <a:pPr algn="ctr">
                        <a:lnSpc>
                          <a:spcPts val="1275"/>
                        </a:lnSpc>
                        <a:tabLst>
                          <a:tab pos="161925" algn="l"/>
                          <a:tab pos="234315" algn="l"/>
                          <a:tab pos="306070" algn="l"/>
                          <a:tab pos="234315" algn="l"/>
                          <a:tab pos="306070" algn="l"/>
                        </a:tabLst>
                      </a:pPr>
                      <a:r>
                        <a:rPr lang="en-GB" sz="900" spc="-10">
                          <a:effectLst/>
                          <a:latin typeface="FrankfurtGothic"/>
                          <a:ea typeface="Times New Roman" panose="02020603050405020304" pitchFamily="18" charset="0"/>
                          <a:cs typeface="Times New Roman" panose="02020603050405020304" pitchFamily="18" charset="0"/>
                        </a:rPr>
                        <a:t>1997</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17780" marB="17780">
                    <a:lnL>
                      <a:noFill/>
                    </a:lnL>
                    <a:lnR>
                      <a:noFill/>
                    </a:lnR>
                    <a:lnT w="12700" cap="flat" cmpd="sng" algn="ctr">
                      <a:solidFill>
                        <a:srgbClr val="7F9C90"/>
                      </a:solidFill>
                      <a:prstDash val="solid"/>
                      <a:round/>
                      <a:headEnd type="none" w="med" len="med"/>
                      <a:tailEnd type="none" w="med" len="med"/>
                    </a:lnT>
                    <a:lnB w="12700" cap="flat" cmpd="sng" algn="ctr">
                      <a:solidFill>
                        <a:srgbClr val="7F9C90"/>
                      </a:solidFill>
                      <a:prstDash val="solid"/>
                      <a:round/>
                      <a:headEnd type="none" w="med" len="med"/>
                      <a:tailEnd type="none" w="med" len="med"/>
                    </a:lnB>
                  </a:tcPr>
                </a:tc>
                <a:tc>
                  <a:txBody>
                    <a:bodyPr/>
                    <a:lstStyle/>
                    <a:p>
                      <a:pPr algn="ctr">
                        <a:lnSpc>
                          <a:spcPts val="1275"/>
                        </a:lnSpc>
                        <a:tabLst>
                          <a:tab pos="161925" algn="l"/>
                          <a:tab pos="234315" algn="l"/>
                          <a:tab pos="306070" algn="l"/>
                          <a:tab pos="234315" algn="l"/>
                          <a:tab pos="306070" algn="l"/>
                        </a:tabLst>
                      </a:pPr>
                      <a:r>
                        <a:rPr lang="en-GB" sz="900" spc="-10">
                          <a:effectLst/>
                          <a:latin typeface="FrankfurtGothic"/>
                          <a:ea typeface="Times New Roman" panose="02020603050405020304" pitchFamily="18" charset="0"/>
                          <a:cs typeface="Times New Roman" panose="02020603050405020304" pitchFamily="18" charset="0"/>
                        </a:rPr>
                        <a:t>2004</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17780" marB="17780">
                    <a:lnL>
                      <a:noFill/>
                    </a:lnL>
                    <a:lnR>
                      <a:noFill/>
                    </a:lnR>
                    <a:lnT w="12700" cap="flat" cmpd="sng" algn="ctr">
                      <a:solidFill>
                        <a:srgbClr val="7F9C90"/>
                      </a:solidFill>
                      <a:prstDash val="solid"/>
                      <a:round/>
                      <a:headEnd type="none" w="med" len="med"/>
                      <a:tailEnd type="none" w="med" len="med"/>
                    </a:lnT>
                    <a:lnB w="12700" cap="flat" cmpd="sng" algn="ctr">
                      <a:solidFill>
                        <a:srgbClr val="7F9C90"/>
                      </a:solidFill>
                      <a:prstDash val="solid"/>
                      <a:round/>
                      <a:headEnd type="none" w="med" len="med"/>
                      <a:tailEnd type="none" w="med" len="med"/>
                    </a:lnB>
                  </a:tcPr>
                </a:tc>
                <a:tc>
                  <a:txBody>
                    <a:bodyPr/>
                    <a:lstStyle/>
                    <a:p>
                      <a:pPr algn="ctr">
                        <a:lnSpc>
                          <a:spcPts val="1275"/>
                        </a:lnSpc>
                        <a:tabLst>
                          <a:tab pos="161925" algn="l"/>
                          <a:tab pos="234315" algn="l"/>
                          <a:tab pos="306070" algn="l"/>
                          <a:tab pos="234315" algn="l"/>
                          <a:tab pos="306070" algn="l"/>
                        </a:tabLst>
                      </a:pPr>
                      <a:r>
                        <a:rPr lang="en-GB" sz="900" spc="-10">
                          <a:effectLst/>
                          <a:latin typeface="FrankfurtGothic"/>
                          <a:ea typeface="Times New Roman" panose="02020603050405020304" pitchFamily="18" charset="0"/>
                          <a:cs typeface="Times New Roman" panose="02020603050405020304" pitchFamily="18" charset="0"/>
                        </a:rPr>
                        <a:t>2014</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17780" marB="17780">
                    <a:lnL>
                      <a:noFill/>
                    </a:lnL>
                    <a:lnR>
                      <a:noFill/>
                    </a:lnR>
                    <a:lnT w="12700" cap="flat" cmpd="sng" algn="ctr">
                      <a:solidFill>
                        <a:srgbClr val="7F9C90"/>
                      </a:solidFill>
                      <a:prstDash val="solid"/>
                      <a:round/>
                      <a:headEnd type="none" w="med" len="med"/>
                      <a:tailEnd type="none" w="med" len="med"/>
                    </a:lnT>
                    <a:lnB w="12700" cap="flat" cmpd="sng" algn="ctr">
                      <a:solidFill>
                        <a:srgbClr val="7F9C90"/>
                      </a:solidFill>
                      <a:prstDash val="solid"/>
                      <a:round/>
                      <a:headEnd type="none" w="med" len="med"/>
                      <a:tailEnd type="none" w="med" len="med"/>
                    </a:lnB>
                  </a:tcPr>
                </a:tc>
                <a:extLst>
                  <a:ext uri="{0D108BD9-81ED-4DB2-BD59-A6C34878D82A}">
                    <a16:rowId xmlns:a16="http://schemas.microsoft.com/office/drawing/2014/main" val="3516248872"/>
                  </a:ext>
                </a:extLst>
              </a:tr>
              <a:tr h="337487">
                <a:tc>
                  <a:txBody>
                    <a:bodyPr/>
                    <a:lstStyle/>
                    <a:p>
                      <a:pPr algn="just">
                        <a:lnSpc>
                          <a:spcPts val="1275"/>
                        </a:lnSpc>
                        <a:tabLst>
                          <a:tab pos="161925" algn="l"/>
                          <a:tab pos="234315" algn="l"/>
                          <a:tab pos="306070" algn="l"/>
                          <a:tab pos="234315" algn="l"/>
                          <a:tab pos="306070" algn="l"/>
                        </a:tabLst>
                      </a:pPr>
                      <a:r>
                        <a:rPr lang="en-GB" sz="900" spc="-10">
                          <a:effectLst/>
                          <a:latin typeface="FrankfurtGothic"/>
                          <a:ea typeface="Times New Roman" panose="02020603050405020304" pitchFamily="18" charset="0"/>
                          <a:cs typeface="Times New Roman" panose="02020603050405020304" pitchFamily="18" charset="0"/>
                        </a:rPr>
                        <a:t>2000-prices, bill. kr.</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17780" marB="17780">
                    <a:lnL>
                      <a:noFill/>
                    </a:lnL>
                    <a:lnR>
                      <a:noFill/>
                    </a:lnR>
                    <a:lnT w="12700" cap="flat" cmpd="sng" algn="ctr">
                      <a:solidFill>
                        <a:srgbClr val="7F9C90"/>
                      </a:solidFill>
                      <a:prstDash val="solid"/>
                      <a:round/>
                      <a:headEnd type="none" w="med" len="med"/>
                      <a:tailEnd type="none" w="med" len="med"/>
                    </a:lnT>
                    <a:lnB>
                      <a:noFill/>
                    </a:lnB>
                  </a:tcPr>
                </a:tc>
                <a:tc>
                  <a:txBody>
                    <a:bodyPr/>
                    <a:lstStyle/>
                    <a:p>
                      <a:pPr algn="ctr">
                        <a:lnSpc>
                          <a:spcPts val="1275"/>
                        </a:lnSpc>
                        <a:tabLst>
                          <a:tab pos="161925" algn="l"/>
                          <a:tab pos="234315" algn="l"/>
                          <a:tab pos="306070" algn="l"/>
                          <a:tab pos="234315" algn="l"/>
                          <a:tab pos="306070" algn="l"/>
                        </a:tabLst>
                      </a:pPr>
                      <a:r>
                        <a:rPr lang="en-GB" sz="900" spc="-10">
                          <a:effectLst/>
                          <a:latin typeface="FrankfurtGothic"/>
                          <a:ea typeface="Times New Roman" panose="02020603050405020304" pitchFamily="18" charset="0"/>
                          <a:cs typeface="Times New Roman" panose="02020603050405020304" pitchFamily="18" charset="0"/>
                        </a:rPr>
                        <a:t>1.193</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17780" marB="17780">
                    <a:lnL>
                      <a:noFill/>
                    </a:lnL>
                    <a:lnR>
                      <a:noFill/>
                    </a:lnR>
                    <a:lnT w="12700" cap="flat" cmpd="sng" algn="ctr">
                      <a:solidFill>
                        <a:srgbClr val="7F9C90"/>
                      </a:solidFill>
                      <a:prstDash val="solid"/>
                      <a:round/>
                      <a:headEnd type="none" w="med" len="med"/>
                      <a:tailEnd type="none" w="med" len="med"/>
                    </a:lnT>
                    <a:lnB>
                      <a:noFill/>
                    </a:lnB>
                  </a:tcPr>
                </a:tc>
                <a:tc>
                  <a:txBody>
                    <a:bodyPr/>
                    <a:lstStyle/>
                    <a:p>
                      <a:pPr algn="ctr">
                        <a:lnSpc>
                          <a:spcPts val="1275"/>
                        </a:lnSpc>
                        <a:tabLst>
                          <a:tab pos="161925" algn="l"/>
                          <a:tab pos="234315" algn="l"/>
                          <a:tab pos="306070" algn="l"/>
                          <a:tab pos="234315" algn="l"/>
                          <a:tab pos="306070" algn="l"/>
                        </a:tabLst>
                      </a:pPr>
                      <a:r>
                        <a:rPr lang="en-GB" sz="900" spc="-10">
                          <a:effectLst/>
                          <a:latin typeface="FrankfurtGothic"/>
                          <a:ea typeface="Times New Roman" panose="02020603050405020304" pitchFamily="18" charset="0"/>
                          <a:cs typeface="Times New Roman" panose="02020603050405020304" pitchFamily="18" charset="0"/>
                        </a:rPr>
                        <a:t>1.344</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17780" marB="17780">
                    <a:lnL>
                      <a:noFill/>
                    </a:lnL>
                    <a:lnR>
                      <a:noFill/>
                    </a:lnR>
                    <a:lnT w="12700" cap="flat" cmpd="sng" algn="ctr">
                      <a:solidFill>
                        <a:srgbClr val="7F9C90"/>
                      </a:solidFill>
                      <a:prstDash val="solid"/>
                      <a:round/>
                      <a:headEnd type="none" w="med" len="med"/>
                      <a:tailEnd type="none" w="med" len="med"/>
                    </a:lnT>
                    <a:lnB>
                      <a:noFill/>
                    </a:lnB>
                  </a:tcPr>
                </a:tc>
                <a:tc>
                  <a:txBody>
                    <a:bodyPr/>
                    <a:lstStyle/>
                    <a:p>
                      <a:pPr algn="ctr">
                        <a:lnSpc>
                          <a:spcPts val="1275"/>
                        </a:lnSpc>
                        <a:tabLst>
                          <a:tab pos="161925" algn="l"/>
                          <a:tab pos="234315" algn="l"/>
                          <a:tab pos="306070" algn="l"/>
                          <a:tab pos="234315" algn="l"/>
                          <a:tab pos="306070" algn="l"/>
                        </a:tabLst>
                      </a:pPr>
                      <a:r>
                        <a:rPr lang="en-GB" sz="900" spc="-10">
                          <a:effectLst/>
                          <a:latin typeface="FrankfurtGothic"/>
                          <a:ea typeface="Times New Roman" panose="02020603050405020304" pitchFamily="18" charset="0"/>
                          <a:cs typeface="Times New Roman" panose="02020603050405020304" pitchFamily="18" charset="0"/>
                        </a:rPr>
                        <a:t> </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17780" marB="17780">
                    <a:lnL>
                      <a:noFill/>
                    </a:lnL>
                    <a:lnR>
                      <a:noFill/>
                    </a:lnR>
                    <a:lnT w="12700" cap="flat" cmpd="sng" algn="ctr">
                      <a:solidFill>
                        <a:srgbClr val="7F9C90"/>
                      </a:solidFill>
                      <a:prstDash val="solid"/>
                      <a:round/>
                      <a:headEnd type="none" w="med" len="med"/>
                      <a:tailEnd type="none" w="med" len="med"/>
                    </a:lnT>
                    <a:lnB>
                      <a:noFill/>
                    </a:lnB>
                  </a:tcPr>
                </a:tc>
                <a:extLst>
                  <a:ext uri="{0D108BD9-81ED-4DB2-BD59-A6C34878D82A}">
                    <a16:rowId xmlns:a16="http://schemas.microsoft.com/office/drawing/2014/main" val="3978827210"/>
                  </a:ext>
                </a:extLst>
              </a:tr>
              <a:tr h="337487">
                <a:tc>
                  <a:txBody>
                    <a:bodyPr/>
                    <a:lstStyle/>
                    <a:p>
                      <a:pPr algn="just">
                        <a:lnSpc>
                          <a:spcPts val="1275"/>
                        </a:lnSpc>
                        <a:tabLst>
                          <a:tab pos="161925" algn="l"/>
                          <a:tab pos="234315" algn="l"/>
                          <a:tab pos="306070" algn="l"/>
                          <a:tab pos="234315" algn="l"/>
                          <a:tab pos="306070" algn="l"/>
                        </a:tabLst>
                      </a:pPr>
                      <a:r>
                        <a:rPr lang="en-GB" sz="900" spc="-10">
                          <a:effectLst/>
                          <a:latin typeface="FrankfurtGothic"/>
                          <a:ea typeface="Times New Roman" panose="02020603050405020304" pitchFamily="18" charset="0"/>
                          <a:cs typeface="Times New Roman" panose="02020603050405020304" pitchFamily="18" charset="0"/>
                        </a:rPr>
                        <a:t>2010-prices, bill. kr.</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17780" marB="17780">
                    <a:lnL>
                      <a:noFill/>
                    </a:lnL>
                    <a:lnR>
                      <a:noFill/>
                    </a:lnR>
                    <a:lnT>
                      <a:noFill/>
                    </a:lnT>
                    <a:lnB>
                      <a:noFill/>
                    </a:lnB>
                  </a:tcPr>
                </a:tc>
                <a:tc>
                  <a:txBody>
                    <a:bodyPr/>
                    <a:lstStyle/>
                    <a:p>
                      <a:pPr algn="ctr">
                        <a:lnSpc>
                          <a:spcPts val="1275"/>
                        </a:lnSpc>
                        <a:tabLst>
                          <a:tab pos="161925" algn="l"/>
                          <a:tab pos="234315" algn="l"/>
                          <a:tab pos="306070" algn="l"/>
                          <a:tab pos="234315" algn="l"/>
                          <a:tab pos="306070" algn="l"/>
                        </a:tabLst>
                      </a:pPr>
                      <a:r>
                        <a:rPr lang="en-GB" sz="900" spc="-10">
                          <a:effectLst/>
                          <a:latin typeface="FrankfurtGothic"/>
                          <a:ea typeface="Times New Roman" panose="02020603050405020304" pitchFamily="18" charset="0"/>
                          <a:cs typeface="Times New Roman" panose="02020603050405020304" pitchFamily="18" charset="0"/>
                        </a:rPr>
                        <a:t> </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17780" marB="17780">
                    <a:lnL>
                      <a:noFill/>
                    </a:lnL>
                    <a:lnR>
                      <a:noFill/>
                    </a:lnR>
                    <a:lnT>
                      <a:noFill/>
                    </a:lnT>
                    <a:lnB>
                      <a:noFill/>
                    </a:lnB>
                  </a:tcPr>
                </a:tc>
                <a:tc>
                  <a:txBody>
                    <a:bodyPr/>
                    <a:lstStyle/>
                    <a:p>
                      <a:pPr algn="ctr">
                        <a:lnSpc>
                          <a:spcPts val="1275"/>
                        </a:lnSpc>
                        <a:tabLst>
                          <a:tab pos="161925" algn="l"/>
                          <a:tab pos="234315" algn="l"/>
                          <a:tab pos="306070" algn="l"/>
                          <a:tab pos="234315" algn="l"/>
                          <a:tab pos="306070" algn="l"/>
                        </a:tabLst>
                      </a:pPr>
                      <a:r>
                        <a:rPr lang="en-GB" sz="900" spc="-10">
                          <a:effectLst/>
                          <a:latin typeface="FrankfurtGothic"/>
                          <a:ea typeface="Times New Roman" panose="02020603050405020304" pitchFamily="18" charset="0"/>
                          <a:cs typeface="Times New Roman" panose="02020603050405020304" pitchFamily="18" charset="0"/>
                        </a:rPr>
                        <a:t>1.752</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17780" marB="17780">
                    <a:lnL>
                      <a:noFill/>
                    </a:lnL>
                    <a:lnR>
                      <a:noFill/>
                    </a:lnR>
                    <a:lnT>
                      <a:noFill/>
                    </a:lnT>
                    <a:lnB>
                      <a:noFill/>
                    </a:lnB>
                  </a:tcPr>
                </a:tc>
                <a:tc>
                  <a:txBody>
                    <a:bodyPr/>
                    <a:lstStyle/>
                    <a:p>
                      <a:pPr algn="ctr">
                        <a:lnSpc>
                          <a:spcPts val="1275"/>
                        </a:lnSpc>
                        <a:tabLst>
                          <a:tab pos="161925" algn="l"/>
                          <a:tab pos="234315" algn="l"/>
                          <a:tab pos="306070" algn="l"/>
                          <a:tab pos="234315" algn="l"/>
                          <a:tab pos="306070" algn="l"/>
                        </a:tabLst>
                      </a:pPr>
                      <a:r>
                        <a:rPr lang="en-GB" sz="900" spc="-10">
                          <a:effectLst/>
                          <a:latin typeface="FrankfurtGothic"/>
                          <a:ea typeface="Times New Roman" panose="02020603050405020304" pitchFamily="18" charset="0"/>
                          <a:cs typeface="Times New Roman" panose="02020603050405020304" pitchFamily="18" charset="0"/>
                        </a:rPr>
                        <a:t>1.819</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17780" marB="17780">
                    <a:lnL>
                      <a:noFill/>
                    </a:lnL>
                    <a:lnR>
                      <a:noFill/>
                    </a:lnR>
                    <a:lnT>
                      <a:noFill/>
                    </a:lnT>
                    <a:lnB>
                      <a:noFill/>
                    </a:lnB>
                  </a:tcPr>
                </a:tc>
                <a:extLst>
                  <a:ext uri="{0D108BD9-81ED-4DB2-BD59-A6C34878D82A}">
                    <a16:rowId xmlns:a16="http://schemas.microsoft.com/office/drawing/2014/main" val="2307468617"/>
                  </a:ext>
                </a:extLst>
              </a:tr>
              <a:tr h="925402">
                <a:tc>
                  <a:txBody>
                    <a:bodyPr/>
                    <a:lstStyle/>
                    <a:p>
                      <a:pPr algn="just">
                        <a:lnSpc>
                          <a:spcPts val="1275"/>
                        </a:lnSpc>
                        <a:tabLst>
                          <a:tab pos="161925" algn="l"/>
                          <a:tab pos="234315" algn="l"/>
                          <a:tab pos="306070" algn="l"/>
                          <a:tab pos="234315" algn="l"/>
                          <a:tab pos="306070" algn="l"/>
                        </a:tabLst>
                      </a:pPr>
                      <a:r>
                        <a:rPr lang="en-GB" sz="900" spc="-10">
                          <a:effectLst/>
                          <a:latin typeface="FrankfurtGothic"/>
                          <a:ea typeface="Times New Roman" panose="02020603050405020304" pitchFamily="18" charset="0"/>
                          <a:cs typeface="Times New Roman" panose="02020603050405020304" pitchFamily="18" charset="0"/>
                        </a:rPr>
                        <a:t>Index</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17780" marB="17780">
                    <a:lnL>
                      <a:noFill/>
                    </a:lnL>
                    <a:lnR>
                      <a:noFill/>
                    </a:lnR>
                    <a:lnT>
                      <a:noFill/>
                    </a:lnT>
                    <a:lnB w="12700" cap="flat" cmpd="sng" algn="ctr">
                      <a:solidFill>
                        <a:srgbClr val="7F9C90"/>
                      </a:solidFill>
                      <a:prstDash val="solid"/>
                      <a:round/>
                      <a:headEnd type="none" w="med" len="med"/>
                      <a:tailEnd type="none" w="med" len="med"/>
                    </a:lnB>
                  </a:tcPr>
                </a:tc>
                <a:tc>
                  <a:txBody>
                    <a:bodyPr/>
                    <a:lstStyle/>
                    <a:p>
                      <a:pPr algn="ctr">
                        <a:lnSpc>
                          <a:spcPts val="1275"/>
                        </a:lnSpc>
                        <a:tabLst>
                          <a:tab pos="161925" algn="l"/>
                          <a:tab pos="234315" algn="l"/>
                          <a:tab pos="306070" algn="l"/>
                          <a:tab pos="234315" algn="l"/>
                          <a:tab pos="306070" algn="l"/>
                        </a:tabLst>
                      </a:pPr>
                      <a:r>
                        <a:rPr lang="en-GB" sz="900" spc="-10">
                          <a:effectLst/>
                          <a:latin typeface="FrankfurtGothic"/>
                          <a:ea typeface="Times New Roman" panose="02020603050405020304" pitchFamily="18" charset="0"/>
                          <a:cs typeface="Times New Roman" panose="02020603050405020304" pitchFamily="18" charset="0"/>
                        </a:rPr>
                        <a:t>100.0</a:t>
                      </a:r>
                      <a:endParaRPr lang="da-DK" sz="900" spc="-10">
                        <a:effectLst/>
                        <a:latin typeface="FrankfurtGothic"/>
                        <a:ea typeface="Times New Roman" panose="02020603050405020304" pitchFamily="18" charset="0"/>
                        <a:cs typeface="Times New Roman" panose="02020603050405020304" pitchFamily="18" charset="0"/>
                      </a:endParaRPr>
                    </a:p>
                    <a:p>
                      <a:pPr algn="ctr">
                        <a:lnSpc>
                          <a:spcPts val="1275"/>
                        </a:lnSpc>
                        <a:tabLst>
                          <a:tab pos="161925" algn="l"/>
                          <a:tab pos="234315" algn="l"/>
                          <a:tab pos="306070" algn="l"/>
                          <a:tab pos="234315" algn="l"/>
                          <a:tab pos="306070" algn="l"/>
                        </a:tabLst>
                      </a:pPr>
                      <a:r>
                        <a:rPr lang="en-GB" sz="900" spc="-10">
                          <a:effectLst/>
                          <a:latin typeface="FrankfurtGothic"/>
                          <a:ea typeface="Times New Roman" panose="02020603050405020304" pitchFamily="18" charset="0"/>
                          <a:cs typeface="Times New Roman" panose="02020603050405020304" pitchFamily="18" charset="0"/>
                        </a:rPr>
                        <a:t>-</a:t>
                      </a:r>
                      <a:endParaRPr lang="da-DK" sz="900" spc="-10">
                        <a:effectLst/>
                        <a:latin typeface="FrankfurtGothic"/>
                        <a:ea typeface="Times New Roman" panose="02020603050405020304" pitchFamily="18" charset="0"/>
                        <a:cs typeface="Times New Roman" panose="02020603050405020304" pitchFamily="18" charset="0"/>
                      </a:endParaRPr>
                    </a:p>
                    <a:p>
                      <a:pPr algn="ctr">
                        <a:lnSpc>
                          <a:spcPts val="1275"/>
                        </a:lnSpc>
                        <a:tabLst>
                          <a:tab pos="161925" algn="l"/>
                          <a:tab pos="234315" algn="l"/>
                          <a:tab pos="306070" algn="l"/>
                          <a:tab pos="234315" algn="l"/>
                          <a:tab pos="306070" algn="l"/>
                        </a:tabLst>
                      </a:pPr>
                      <a:r>
                        <a:rPr lang="en-GB" sz="900" spc="-10">
                          <a:effectLst/>
                          <a:latin typeface="FrankfurtGothic"/>
                          <a:ea typeface="Times New Roman" panose="02020603050405020304" pitchFamily="18" charset="0"/>
                          <a:cs typeface="Times New Roman" panose="02020603050405020304" pitchFamily="18" charset="0"/>
                        </a:rPr>
                        <a:t>100.0</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17780" marB="17780">
                    <a:lnL>
                      <a:noFill/>
                    </a:lnL>
                    <a:lnR>
                      <a:noFill/>
                    </a:lnR>
                    <a:lnT>
                      <a:noFill/>
                    </a:lnT>
                    <a:lnB w="12700" cap="flat" cmpd="sng" algn="ctr">
                      <a:solidFill>
                        <a:srgbClr val="7F9C90"/>
                      </a:solidFill>
                      <a:prstDash val="solid"/>
                      <a:round/>
                      <a:headEnd type="none" w="med" len="med"/>
                      <a:tailEnd type="none" w="med" len="med"/>
                    </a:lnB>
                  </a:tcPr>
                </a:tc>
                <a:tc>
                  <a:txBody>
                    <a:bodyPr/>
                    <a:lstStyle/>
                    <a:p>
                      <a:pPr algn="ctr">
                        <a:lnSpc>
                          <a:spcPts val="1275"/>
                        </a:lnSpc>
                        <a:tabLst>
                          <a:tab pos="161925" algn="l"/>
                          <a:tab pos="234315" algn="l"/>
                          <a:tab pos="306070" algn="l"/>
                          <a:tab pos="234315" algn="l"/>
                          <a:tab pos="306070" algn="l"/>
                        </a:tabLst>
                      </a:pPr>
                      <a:r>
                        <a:rPr lang="en-GB" sz="900" spc="-10">
                          <a:effectLst/>
                          <a:latin typeface="FrankfurtGothic"/>
                          <a:ea typeface="Times New Roman" panose="02020603050405020304" pitchFamily="18" charset="0"/>
                          <a:cs typeface="Times New Roman" panose="02020603050405020304" pitchFamily="18" charset="0"/>
                        </a:rPr>
                        <a:t>112.7</a:t>
                      </a:r>
                      <a:endParaRPr lang="da-DK" sz="900" spc="-10">
                        <a:effectLst/>
                        <a:latin typeface="FrankfurtGothic"/>
                        <a:ea typeface="Times New Roman" panose="02020603050405020304" pitchFamily="18" charset="0"/>
                        <a:cs typeface="Times New Roman" panose="02020603050405020304" pitchFamily="18" charset="0"/>
                      </a:endParaRPr>
                    </a:p>
                    <a:p>
                      <a:pPr algn="ctr">
                        <a:lnSpc>
                          <a:spcPts val="1275"/>
                        </a:lnSpc>
                        <a:tabLst>
                          <a:tab pos="161925" algn="l"/>
                          <a:tab pos="234315" algn="l"/>
                          <a:tab pos="306070" algn="l"/>
                          <a:tab pos="234315" algn="l"/>
                          <a:tab pos="306070" algn="l"/>
                        </a:tabLst>
                      </a:pPr>
                      <a:r>
                        <a:rPr lang="en-GB" sz="900" spc="-10">
                          <a:effectLst/>
                          <a:latin typeface="FrankfurtGothic"/>
                          <a:ea typeface="Times New Roman" panose="02020603050405020304" pitchFamily="18" charset="0"/>
                          <a:cs typeface="Times New Roman" panose="02020603050405020304" pitchFamily="18" charset="0"/>
                        </a:rPr>
                        <a:t>100.0</a:t>
                      </a:r>
                      <a:endParaRPr lang="da-DK" sz="900" spc="-10">
                        <a:effectLst/>
                        <a:latin typeface="FrankfurtGothic"/>
                        <a:ea typeface="Times New Roman" panose="02020603050405020304" pitchFamily="18" charset="0"/>
                        <a:cs typeface="Times New Roman" panose="02020603050405020304" pitchFamily="18" charset="0"/>
                      </a:endParaRPr>
                    </a:p>
                    <a:p>
                      <a:pPr algn="ctr">
                        <a:lnSpc>
                          <a:spcPts val="1275"/>
                        </a:lnSpc>
                        <a:tabLst>
                          <a:tab pos="161925" algn="l"/>
                          <a:tab pos="234315" algn="l"/>
                          <a:tab pos="306070" algn="l"/>
                          <a:tab pos="234315" algn="l"/>
                          <a:tab pos="306070" algn="l"/>
                        </a:tabLst>
                      </a:pPr>
                      <a:r>
                        <a:rPr lang="en-GB" sz="900" spc="-10">
                          <a:effectLst/>
                          <a:latin typeface="FrankfurtGothic"/>
                          <a:ea typeface="Times New Roman" panose="02020603050405020304" pitchFamily="18" charset="0"/>
                          <a:cs typeface="Times New Roman" panose="02020603050405020304" pitchFamily="18" charset="0"/>
                        </a:rPr>
                        <a:t>112.7</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17780" marB="17780">
                    <a:lnL>
                      <a:noFill/>
                    </a:lnL>
                    <a:lnR>
                      <a:noFill/>
                    </a:lnR>
                    <a:lnT>
                      <a:noFill/>
                    </a:lnT>
                    <a:lnB w="12700" cap="flat" cmpd="sng" algn="ctr">
                      <a:solidFill>
                        <a:srgbClr val="7F9C90"/>
                      </a:solidFill>
                      <a:prstDash val="solid"/>
                      <a:round/>
                      <a:headEnd type="none" w="med" len="med"/>
                      <a:tailEnd type="none" w="med" len="med"/>
                    </a:lnB>
                  </a:tcPr>
                </a:tc>
                <a:tc>
                  <a:txBody>
                    <a:bodyPr/>
                    <a:lstStyle/>
                    <a:p>
                      <a:pPr algn="ctr">
                        <a:lnSpc>
                          <a:spcPts val="1275"/>
                        </a:lnSpc>
                        <a:tabLst>
                          <a:tab pos="161925" algn="l"/>
                          <a:tab pos="234315" algn="l"/>
                          <a:tab pos="306070" algn="l"/>
                          <a:tab pos="234315" algn="l"/>
                          <a:tab pos="306070" algn="l"/>
                        </a:tabLst>
                      </a:pPr>
                      <a:r>
                        <a:rPr lang="en-GB" sz="900" spc="-10" dirty="0">
                          <a:effectLst/>
                          <a:latin typeface="FrankfurtGothic"/>
                          <a:ea typeface="Times New Roman" panose="02020603050405020304" pitchFamily="18" charset="0"/>
                          <a:cs typeface="Times New Roman" panose="02020603050405020304" pitchFamily="18" charset="0"/>
                        </a:rPr>
                        <a:t>-</a:t>
                      </a:r>
                      <a:endParaRPr lang="da-DK" sz="900" spc="-10" dirty="0">
                        <a:effectLst/>
                        <a:latin typeface="FrankfurtGothic"/>
                        <a:ea typeface="Times New Roman" panose="02020603050405020304" pitchFamily="18" charset="0"/>
                        <a:cs typeface="Times New Roman" panose="02020603050405020304" pitchFamily="18" charset="0"/>
                      </a:endParaRPr>
                    </a:p>
                    <a:p>
                      <a:pPr algn="ctr">
                        <a:lnSpc>
                          <a:spcPts val="1275"/>
                        </a:lnSpc>
                        <a:tabLst>
                          <a:tab pos="161925" algn="l"/>
                          <a:tab pos="234315" algn="l"/>
                          <a:tab pos="306070" algn="l"/>
                          <a:tab pos="234315" algn="l"/>
                          <a:tab pos="306070" algn="l"/>
                        </a:tabLst>
                      </a:pPr>
                      <a:r>
                        <a:rPr lang="en-GB" sz="900" spc="-10" dirty="0">
                          <a:effectLst/>
                          <a:latin typeface="FrankfurtGothic"/>
                          <a:ea typeface="Times New Roman" panose="02020603050405020304" pitchFamily="18" charset="0"/>
                          <a:cs typeface="Times New Roman" panose="02020603050405020304" pitchFamily="18" charset="0"/>
                        </a:rPr>
                        <a:t>103.8</a:t>
                      </a:r>
                      <a:endParaRPr lang="da-DK" sz="900" spc="-10" dirty="0">
                        <a:effectLst/>
                        <a:latin typeface="FrankfurtGothic"/>
                        <a:ea typeface="Times New Roman" panose="02020603050405020304" pitchFamily="18" charset="0"/>
                        <a:cs typeface="Times New Roman" panose="02020603050405020304" pitchFamily="18" charset="0"/>
                      </a:endParaRPr>
                    </a:p>
                    <a:p>
                      <a:pPr algn="ctr">
                        <a:lnSpc>
                          <a:spcPts val="1275"/>
                        </a:lnSpc>
                        <a:tabLst>
                          <a:tab pos="161925" algn="l"/>
                          <a:tab pos="234315" algn="l"/>
                          <a:tab pos="306070" algn="l"/>
                          <a:tab pos="234315" algn="l"/>
                          <a:tab pos="306070" algn="l"/>
                        </a:tabLst>
                      </a:pPr>
                      <a:r>
                        <a:rPr lang="en-GB" sz="900" spc="-10" dirty="0">
                          <a:effectLst/>
                          <a:latin typeface="FrankfurtGothic"/>
                          <a:ea typeface="Times New Roman" panose="02020603050405020304" pitchFamily="18" charset="0"/>
                          <a:cs typeface="Times New Roman" panose="02020603050405020304" pitchFamily="18" charset="0"/>
                        </a:rPr>
                        <a:t>117.0</a:t>
                      </a:r>
                      <a:endParaRPr lang="da-DK" sz="900" spc="-10" dirty="0">
                        <a:effectLst/>
                        <a:latin typeface="FrankfurtGothic"/>
                        <a:ea typeface="Times New Roman" panose="02020603050405020304" pitchFamily="18" charset="0"/>
                        <a:cs typeface="Times New Roman" panose="02020603050405020304" pitchFamily="18" charset="0"/>
                      </a:endParaRPr>
                    </a:p>
                  </a:txBody>
                  <a:tcPr marL="36195" marR="36195" marT="17780" marB="17780">
                    <a:lnL>
                      <a:noFill/>
                    </a:lnL>
                    <a:lnR>
                      <a:noFill/>
                    </a:lnR>
                    <a:lnT>
                      <a:noFill/>
                    </a:lnT>
                    <a:lnB w="12700" cap="flat" cmpd="sng" algn="ctr">
                      <a:solidFill>
                        <a:srgbClr val="7F9C90"/>
                      </a:solidFill>
                      <a:prstDash val="solid"/>
                      <a:round/>
                      <a:headEnd type="none" w="med" len="med"/>
                      <a:tailEnd type="none" w="med" len="med"/>
                    </a:lnB>
                  </a:tcPr>
                </a:tc>
                <a:extLst>
                  <a:ext uri="{0D108BD9-81ED-4DB2-BD59-A6C34878D82A}">
                    <a16:rowId xmlns:a16="http://schemas.microsoft.com/office/drawing/2014/main" val="352537359"/>
                  </a:ext>
                </a:extLst>
              </a:tr>
            </a:tbl>
          </a:graphicData>
        </a:graphic>
      </p:graphicFrame>
      <p:sp>
        <p:nvSpPr>
          <p:cNvPr id="5" name="Tekstfelt 4">
            <a:extLst>
              <a:ext uri="{FF2B5EF4-FFF2-40B4-BE49-F238E27FC236}">
                <a16:creationId xmlns:a16="http://schemas.microsoft.com/office/drawing/2014/main" id="{1CA82221-7CD1-4EC8-AC00-2F0500239D1B}"/>
              </a:ext>
            </a:extLst>
          </p:cNvPr>
          <p:cNvSpPr txBox="1"/>
          <p:nvPr/>
        </p:nvSpPr>
        <p:spPr>
          <a:xfrm>
            <a:off x="3435462" y="1805094"/>
            <a:ext cx="6093822" cy="233397"/>
          </a:xfrm>
          <a:prstGeom prst="rect">
            <a:avLst/>
          </a:prstGeom>
          <a:noFill/>
        </p:spPr>
        <p:txBody>
          <a:bodyPr wrap="square">
            <a:spAutoFit/>
          </a:bodyPr>
          <a:lstStyle/>
          <a:p>
            <a:pPr algn="just">
              <a:lnSpc>
                <a:spcPts val="1100"/>
              </a:lnSpc>
              <a:spcAft>
                <a:spcPts val="600"/>
              </a:spcAft>
              <a:tabLst>
                <a:tab pos="161925" algn="l"/>
              </a:tabLst>
            </a:pPr>
            <a:r>
              <a:rPr lang="en-GB" sz="1000" spc="-10" dirty="0">
                <a:effectLst/>
                <a:latin typeface="Times New Roman" panose="02020603050405020304" pitchFamily="18" charset="0"/>
                <a:ea typeface="Times New Roman" panose="02020603050405020304" pitchFamily="18" charset="0"/>
                <a:cs typeface="Times New Roman" panose="02020603050405020304" pitchFamily="18" charset="0"/>
              </a:rPr>
              <a:t>Table 11.10: Linking data from different statistical sources – GDP in constant prices</a:t>
            </a:r>
            <a:endParaRPr lang="da-DK" sz="1000" spc="-1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kstfelt 6">
            <a:extLst>
              <a:ext uri="{FF2B5EF4-FFF2-40B4-BE49-F238E27FC236}">
                <a16:creationId xmlns:a16="http://schemas.microsoft.com/office/drawing/2014/main" id="{FF06720A-426D-42D8-B7E3-18A0161ED714}"/>
              </a:ext>
            </a:extLst>
          </p:cNvPr>
          <p:cNvSpPr txBox="1"/>
          <p:nvPr/>
        </p:nvSpPr>
        <p:spPr>
          <a:xfrm>
            <a:off x="3435462" y="4373649"/>
            <a:ext cx="6093822" cy="825867"/>
          </a:xfrm>
          <a:prstGeom prst="rect">
            <a:avLst/>
          </a:prstGeom>
          <a:noFill/>
        </p:spPr>
        <p:txBody>
          <a:bodyPr wrap="square">
            <a:spAutoFit/>
          </a:bodyPr>
          <a:lstStyle/>
          <a:p>
            <a:pPr>
              <a:spcBef>
                <a:spcPts val="400"/>
              </a:spcBef>
              <a:spcAft>
                <a:spcPts val="400"/>
              </a:spcAft>
            </a:pPr>
            <a:r>
              <a:rPr lang="en-GB" sz="1200" spc="-10" dirty="0">
                <a:effectLst/>
                <a:latin typeface="Times New Roman" panose="02020603050405020304" pitchFamily="18" charset="0"/>
                <a:ea typeface="Times New Roman" panose="02020603050405020304" pitchFamily="18" charset="0"/>
                <a:cs typeface="Times New Roman" panose="02020603050405020304" pitchFamily="18" charset="0"/>
              </a:rPr>
              <a:t>Note: 112.7 · 103.8/100 = 117.0.</a:t>
            </a:r>
          </a:p>
          <a:p>
            <a:pPr>
              <a:spcBef>
                <a:spcPts val="400"/>
              </a:spcBef>
              <a:spcAft>
                <a:spcPts val="400"/>
              </a:spcAft>
            </a:pPr>
            <a:endParaRPr lang="da-DK" sz="1200" spc="-1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spcBef>
                <a:spcPts val="200"/>
              </a:spcBef>
              <a:spcAft>
                <a:spcPts val="1450"/>
              </a:spcAft>
            </a:pPr>
            <a:r>
              <a:rPr lang="en-GB" sz="1200" spc="-10" dirty="0">
                <a:effectLst/>
                <a:latin typeface="Times New Roman" panose="02020603050405020304" pitchFamily="18" charset="0"/>
                <a:ea typeface="Times New Roman" panose="02020603050405020304" pitchFamily="18" charset="0"/>
                <a:cs typeface="Times New Roman" panose="02020603050405020304" pitchFamily="18" charset="0"/>
              </a:rPr>
              <a:t>Sources: Statistical ten-year review 2008, 2015.</a:t>
            </a:r>
            <a:endParaRPr lang="da-DK" sz="1200" spc="-1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Titel 1">
            <a:extLst>
              <a:ext uri="{FF2B5EF4-FFF2-40B4-BE49-F238E27FC236}">
                <a16:creationId xmlns:a16="http://schemas.microsoft.com/office/drawing/2014/main" id="{9126439F-C5A4-4EBD-9BB4-E5D368992CA2}"/>
              </a:ext>
            </a:extLst>
          </p:cNvPr>
          <p:cNvSpPr txBox="1">
            <a:spLocks/>
          </p:cNvSpPr>
          <p:nvPr/>
        </p:nvSpPr>
        <p:spPr>
          <a:xfrm>
            <a:off x="414455" y="246043"/>
            <a:ext cx="1808216" cy="89138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sz="2000" b="1" dirty="0" err="1">
                <a:latin typeface="Times New Roman" panose="02020603050405020304" pitchFamily="18" charset="0"/>
                <a:cs typeface="Times New Roman" panose="02020603050405020304" pitchFamily="18" charset="0"/>
              </a:rPr>
              <a:t>Table</a:t>
            </a:r>
            <a:r>
              <a:rPr lang="da-DK" sz="2000" b="1" dirty="0">
                <a:latin typeface="Times New Roman" panose="02020603050405020304" pitchFamily="18" charset="0"/>
                <a:cs typeface="Times New Roman" panose="02020603050405020304" pitchFamily="18" charset="0"/>
              </a:rPr>
              <a:t> 11.10</a:t>
            </a:r>
          </a:p>
        </p:txBody>
      </p:sp>
    </p:spTree>
    <p:extLst>
      <p:ext uri="{BB962C8B-B14F-4D97-AF65-F5344CB8AC3E}">
        <p14:creationId xmlns:p14="http://schemas.microsoft.com/office/powerpoint/2010/main" val="275202947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 2">
            <a:extLst>
              <a:ext uri="{FF2B5EF4-FFF2-40B4-BE49-F238E27FC236}">
                <a16:creationId xmlns:a16="http://schemas.microsoft.com/office/drawing/2014/main" id="{F48F9E17-9245-4149-A8C9-DF71A307BFEB}"/>
              </a:ext>
            </a:extLst>
          </p:cNvPr>
          <p:cNvGraphicFramePr>
            <a:graphicFrameLocks noGrp="1"/>
          </p:cNvGraphicFramePr>
          <p:nvPr>
            <p:extLst>
              <p:ext uri="{D42A27DB-BD31-4B8C-83A1-F6EECF244321}">
                <p14:modId xmlns:p14="http://schemas.microsoft.com/office/powerpoint/2010/main" val="2307679530"/>
              </p:ext>
            </p:extLst>
          </p:nvPr>
        </p:nvGraphicFramePr>
        <p:xfrm>
          <a:off x="3670594" y="1656112"/>
          <a:ext cx="5817461" cy="2814255"/>
        </p:xfrm>
        <a:graphic>
          <a:graphicData uri="http://schemas.openxmlformats.org/drawingml/2006/table">
            <a:tbl>
              <a:tblPr firstRow="1" firstCol="1" lastRow="1" lastCol="1" bandRow="1" bandCol="1"/>
              <a:tblGrid>
                <a:gridCol w="407315">
                  <a:extLst>
                    <a:ext uri="{9D8B030D-6E8A-4147-A177-3AD203B41FA5}">
                      <a16:colId xmlns:a16="http://schemas.microsoft.com/office/drawing/2014/main" val="2775132029"/>
                    </a:ext>
                  </a:extLst>
                </a:gridCol>
                <a:gridCol w="459396">
                  <a:extLst>
                    <a:ext uri="{9D8B030D-6E8A-4147-A177-3AD203B41FA5}">
                      <a16:colId xmlns:a16="http://schemas.microsoft.com/office/drawing/2014/main" val="2521165848"/>
                    </a:ext>
                  </a:extLst>
                </a:gridCol>
                <a:gridCol w="377000">
                  <a:extLst>
                    <a:ext uri="{9D8B030D-6E8A-4147-A177-3AD203B41FA5}">
                      <a16:colId xmlns:a16="http://schemas.microsoft.com/office/drawing/2014/main" val="1256430293"/>
                    </a:ext>
                  </a:extLst>
                </a:gridCol>
                <a:gridCol w="459396">
                  <a:extLst>
                    <a:ext uri="{9D8B030D-6E8A-4147-A177-3AD203B41FA5}">
                      <a16:colId xmlns:a16="http://schemas.microsoft.com/office/drawing/2014/main" val="3905741030"/>
                    </a:ext>
                  </a:extLst>
                </a:gridCol>
                <a:gridCol w="459396">
                  <a:extLst>
                    <a:ext uri="{9D8B030D-6E8A-4147-A177-3AD203B41FA5}">
                      <a16:colId xmlns:a16="http://schemas.microsoft.com/office/drawing/2014/main" val="623614009"/>
                    </a:ext>
                  </a:extLst>
                </a:gridCol>
                <a:gridCol w="377000">
                  <a:extLst>
                    <a:ext uri="{9D8B030D-6E8A-4147-A177-3AD203B41FA5}">
                      <a16:colId xmlns:a16="http://schemas.microsoft.com/office/drawing/2014/main" val="1842909254"/>
                    </a:ext>
                  </a:extLst>
                </a:gridCol>
                <a:gridCol w="459396">
                  <a:extLst>
                    <a:ext uri="{9D8B030D-6E8A-4147-A177-3AD203B41FA5}">
                      <a16:colId xmlns:a16="http://schemas.microsoft.com/office/drawing/2014/main" val="3604019740"/>
                    </a:ext>
                  </a:extLst>
                </a:gridCol>
                <a:gridCol w="212209">
                  <a:extLst>
                    <a:ext uri="{9D8B030D-6E8A-4147-A177-3AD203B41FA5}">
                      <a16:colId xmlns:a16="http://schemas.microsoft.com/office/drawing/2014/main" val="1335532358"/>
                    </a:ext>
                  </a:extLst>
                </a:gridCol>
                <a:gridCol w="459396">
                  <a:extLst>
                    <a:ext uri="{9D8B030D-6E8A-4147-A177-3AD203B41FA5}">
                      <a16:colId xmlns:a16="http://schemas.microsoft.com/office/drawing/2014/main" val="527024367"/>
                    </a:ext>
                  </a:extLst>
                </a:gridCol>
                <a:gridCol w="377000">
                  <a:extLst>
                    <a:ext uri="{9D8B030D-6E8A-4147-A177-3AD203B41FA5}">
                      <a16:colId xmlns:a16="http://schemas.microsoft.com/office/drawing/2014/main" val="3726871953"/>
                    </a:ext>
                  </a:extLst>
                </a:gridCol>
                <a:gridCol w="377000">
                  <a:extLst>
                    <a:ext uri="{9D8B030D-6E8A-4147-A177-3AD203B41FA5}">
                      <a16:colId xmlns:a16="http://schemas.microsoft.com/office/drawing/2014/main" val="1517780195"/>
                    </a:ext>
                  </a:extLst>
                </a:gridCol>
                <a:gridCol w="692592">
                  <a:extLst>
                    <a:ext uri="{9D8B030D-6E8A-4147-A177-3AD203B41FA5}">
                      <a16:colId xmlns:a16="http://schemas.microsoft.com/office/drawing/2014/main" val="3155083536"/>
                    </a:ext>
                  </a:extLst>
                </a:gridCol>
                <a:gridCol w="700365">
                  <a:extLst>
                    <a:ext uri="{9D8B030D-6E8A-4147-A177-3AD203B41FA5}">
                      <a16:colId xmlns:a16="http://schemas.microsoft.com/office/drawing/2014/main" val="2023288927"/>
                    </a:ext>
                  </a:extLst>
                </a:gridCol>
              </a:tblGrid>
              <a:tr h="187617">
                <a:tc>
                  <a:txBody>
                    <a:bodyPr/>
                    <a:lstStyle/>
                    <a:p>
                      <a:r>
                        <a:rPr lang="en-GB" sz="900" spc="-10">
                          <a:effectLst/>
                          <a:latin typeface="FrankfurtGothic"/>
                          <a:ea typeface="Times New Roman" panose="02020603050405020304" pitchFamily="18" charset="0"/>
                          <a:cs typeface="Times New Roman" panose="02020603050405020304" pitchFamily="18" charset="0"/>
                        </a:rPr>
                        <a:t> </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w="12700" cap="flat" cmpd="sng" algn="ctr">
                      <a:solidFill>
                        <a:srgbClr val="7F9C90"/>
                      </a:solidFill>
                      <a:prstDash val="solid"/>
                      <a:round/>
                      <a:headEnd type="none" w="med" len="med"/>
                      <a:tailEnd type="none" w="med" len="med"/>
                    </a:lnR>
                    <a:lnT w="12700" cap="flat" cmpd="sng" algn="ctr">
                      <a:solidFill>
                        <a:srgbClr val="7F9C90"/>
                      </a:solidFill>
                      <a:prstDash val="solid"/>
                      <a:round/>
                      <a:headEnd type="none" w="med" len="med"/>
                      <a:tailEnd type="none" w="med" len="med"/>
                    </a:lnT>
                    <a:lnB>
                      <a:noFill/>
                    </a:lnB>
                  </a:tcPr>
                </a:tc>
                <a:tc gridSpan="3">
                  <a:txBody>
                    <a:bodyPr/>
                    <a:lstStyle/>
                    <a:p>
                      <a:pPr algn="ctr"/>
                      <a:r>
                        <a:rPr lang="en-GB" sz="900" spc="-10">
                          <a:effectLst/>
                          <a:latin typeface="FrankfurtGothic"/>
                          <a:ea typeface="Times New Roman" panose="02020603050405020304" pitchFamily="18" charset="0"/>
                          <a:cs typeface="Times New Roman" panose="02020603050405020304" pitchFamily="18" charset="0"/>
                        </a:rPr>
                        <a:t>2000</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w="12700" cap="flat" cmpd="sng" algn="ctr">
                      <a:solidFill>
                        <a:srgbClr val="7F9C90"/>
                      </a:solidFill>
                      <a:prstDash val="solid"/>
                      <a:round/>
                      <a:headEnd type="none" w="med" len="med"/>
                      <a:tailEnd type="none" w="med" len="med"/>
                    </a:lnL>
                    <a:lnR w="12700" cap="flat" cmpd="sng" algn="ctr">
                      <a:solidFill>
                        <a:srgbClr val="7F9C90"/>
                      </a:solidFill>
                      <a:prstDash val="solid"/>
                      <a:round/>
                      <a:headEnd type="none" w="med" len="med"/>
                      <a:tailEnd type="none" w="med" len="med"/>
                    </a:lnR>
                    <a:lnT w="12700" cap="flat" cmpd="sng" algn="ctr">
                      <a:solidFill>
                        <a:srgbClr val="7F9C90"/>
                      </a:solidFill>
                      <a:prstDash val="solid"/>
                      <a:round/>
                      <a:headEnd type="none" w="med" len="med"/>
                      <a:tailEnd type="none" w="med" len="med"/>
                    </a:lnT>
                    <a:lnB>
                      <a:noFill/>
                    </a:lnB>
                  </a:tcPr>
                </a:tc>
                <a:tc hMerge="1">
                  <a:txBody>
                    <a:bodyPr/>
                    <a:lstStyle/>
                    <a:p>
                      <a:endParaRPr lang="da-DK"/>
                    </a:p>
                  </a:txBody>
                  <a:tcPr/>
                </a:tc>
                <a:tc hMerge="1">
                  <a:txBody>
                    <a:bodyPr/>
                    <a:lstStyle/>
                    <a:p>
                      <a:endParaRPr lang="da-DK"/>
                    </a:p>
                  </a:txBody>
                  <a:tcPr/>
                </a:tc>
                <a:tc gridSpan="3">
                  <a:txBody>
                    <a:bodyPr/>
                    <a:lstStyle/>
                    <a:p>
                      <a:pPr algn="ctr"/>
                      <a:r>
                        <a:rPr lang="en-GB" sz="900" spc="-10">
                          <a:effectLst/>
                          <a:latin typeface="FrankfurtGothic"/>
                          <a:ea typeface="Times New Roman" panose="02020603050405020304" pitchFamily="18" charset="0"/>
                          <a:cs typeface="Times New Roman" panose="02020603050405020304" pitchFamily="18" charset="0"/>
                        </a:rPr>
                        <a:t>2001</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w="12700" cap="flat" cmpd="sng" algn="ctr">
                      <a:solidFill>
                        <a:srgbClr val="7F9C90"/>
                      </a:solidFill>
                      <a:prstDash val="solid"/>
                      <a:round/>
                      <a:headEnd type="none" w="med" len="med"/>
                      <a:tailEnd type="none" w="med" len="med"/>
                    </a:lnL>
                    <a:lnR w="12700" cap="flat" cmpd="sng" algn="ctr">
                      <a:solidFill>
                        <a:srgbClr val="7F9C90"/>
                      </a:solidFill>
                      <a:prstDash val="solid"/>
                      <a:round/>
                      <a:headEnd type="none" w="med" len="med"/>
                      <a:tailEnd type="none" w="med" len="med"/>
                    </a:lnR>
                    <a:lnT w="12700" cap="flat" cmpd="sng" algn="ctr">
                      <a:solidFill>
                        <a:srgbClr val="7F9C90"/>
                      </a:solidFill>
                      <a:prstDash val="solid"/>
                      <a:round/>
                      <a:headEnd type="none" w="med" len="med"/>
                      <a:tailEnd type="none" w="med" len="med"/>
                    </a:lnT>
                    <a:lnB>
                      <a:noFill/>
                    </a:lnB>
                  </a:tcPr>
                </a:tc>
                <a:tc hMerge="1">
                  <a:txBody>
                    <a:bodyPr/>
                    <a:lstStyle/>
                    <a:p>
                      <a:endParaRPr lang="da-DK"/>
                    </a:p>
                  </a:txBody>
                  <a:tcPr/>
                </a:tc>
                <a:tc hMerge="1">
                  <a:txBody>
                    <a:bodyPr/>
                    <a:lstStyle/>
                    <a:p>
                      <a:endParaRPr lang="da-DK"/>
                    </a:p>
                  </a:txBody>
                  <a:tcPr/>
                </a:tc>
                <a:tc>
                  <a:txBody>
                    <a:bodyPr/>
                    <a:lstStyle/>
                    <a:p>
                      <a:pPr algn="r"/>
                      <a:r>
                        <a:rPr lang="en-GB" sz="900" spc="-10">
                          <a:effectLst/>
                          <a:latin typeface="FrankfurtGothic"/>
                          <a:ea typeface="Times New Roman" panose="02020603050405020304" pitchFamily="18" charset="0"/>
                          <a:cs typeface="Times New Roman" panose="02020603050405020304" pitchFamily="18" charset="0"/>
                        </a:rPr>
                        <a:t> </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w="12700" cap="flat" cmpd="sng" algn="ctr">
                      <a:solidFill>
                        <a:srgbClr val="7F9C90"/>
                      </a:solidFill>
                      <a:prstDash val="solid"/>
                      <a:round/>
                      <a:headEnd type="none" w="med" len="med"/>
                      <a:tailEnd type="none" w="med" len="med"/>
                    </a:lnL>
                    <a:lnR w="12700" cap="flat" cmpd="sng" algn="ctr">
                      <a:solidFill>
                        <a:srgbClr val="7F9C90"/>
                      </a:solidFill>
                      <a:prstDash val="solid"/>
                      <a:round/>
                      <a:headEnd type="none" w="med" len="med"/>
                      <a:tailEnd type="none" w="med" len="med"/>
                    </a:lnR>
                    <a:lnT w="12700" cap="flat" cmpd="sng" algn="ctr">
                      <a:solidFill>
                        <a:srgbClr val="7F9C90"/>
                      </a:solidFill>
                      <a:prstDash val="solid"/>
                      <a:round/>
                      <a:headEnd type="none" w="med" len="med"/>
                      <a:tailEnd type="none" w="med" len="med"/>
                    </a:lnT>
                    <a:lnB>
                      <a:noFill/>
                    </a:lnB>
                  </a:tcPr>
                </a:tc>
                <a:tc gridSpan="3">
                  <a:txBody>
                    <a:bodyPr/>
                    <a:lstStyle/>
                    <a:p>
                      <a:pPr algn="ctr"/>
                      <a:r>
                        <a:rPr lang="en-GB" sz="900" spc="-10">
                          <a:effectLst/>
                          <a:latin typeface="FrankfurtGothic"/>
                          <a:ea typeface="Times New Roman" panose="02020603050405020304" pitchFamily="18" charset="0"/>
                          <a:cs typeface="Times New Roman" panose="02020603050405020304" pitchFamily="18" charset="0"/>
                        </a:rPr>
                        <a:t>2015</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w="12700" cap="flat" cmpd="sng" algn="ctr">
                      <a:solidFill>
                        <a:srgbClr val="7F9C90"/>
                      </a:solidFill>
                      <a:prstDash val="solid"/>
                      <a:round/>
                      <a:headEnd type="none" w="med" len="med"/>
                      <a:tailEnd type="none" w="med" len="med"/>
                    </a:lnL>
                    <a:lnR w="12700" cap="flat" cmpd="sng" algn="ctr">
                      <a:solidFill>
                        <a:srgbClr val="7F9C90"/>
                      </a:solidFill>
                      <a:prstDash val="solid"/>
                      <a:round/>
                      <a:headEnd type="none" w="med" len="med"/>
                      <a:tailEnd type="none" w="med" len="med"/>
                    </a:lnR>
                    <a:lnT w="12700" cap="flat" cmpd="sng" algn="ctr">
                      <a:solidFill>
                        <a:srgbClr val="7F9C90"/>
                      </a:solidFill>
                      <a:prstDash val="solid"/>
                      <a:round/>
                      <a:headEnd type="none" w="med" len="med"/>
                      <a:tailEnd type="none" w="med" len="med"/>
                    </a:lnT>
                    <a:lnB>
                      <a:noFill/>
                    </a:lnB>
                  </a:tcPr>
                </a:tc>
                <a:tc hMerge="1">
                  <a:txBody>
                    <a:bodyPr/>
                    <a:lstStyle/>
                    <a:p>
                      <a:endParaRPr lang="da-DK"/>
                    </a:p>
                  </a:txBody>
                  <a:tcPr/>
                </a:tc>
                <a:tc hMerge="1">
                  <a:txBody>
                    <a:bodyPr/>
                    <a:lstStyle/>
                    <a:p>
                      <a:endParaRPr lang="da-DK"/>
                    </a:p>
                  </a:txBody>
                  <a:tcPr/>
                </a:tc>
                <a:tc rowSpan="2">
                  <a:txBody>
                    <a:bodyPr/>
                    <a:lstStyle/>
                    <a:p>
                      <a:pPr algn="ctr"/>
                      <a:r>
                        <a:rPr lang="en-GB" sz="900" spc="-10">
                          <a:effectLst/>
                          <a:latin typeface="FrankfurtGothic"/>
                          <a:ea typeface="Times New Roman" panose="02020603050405020304" pitchFamily="18" charset="0"/>
                          <a:cs typeface="Times New Roman" panose="02020603050405020304" pitchFamily="18" charset="0"/>
                        </a:rPr>
                        <a:t>Monthly average</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w="12700" cap="flat" cmpd="sng" algn="ctr">
                      <a:solidFill>
                        <a:srgbClr val="7F9C90"/>
                      </a:solidFill>
                      <a:prstDash val="solid"/>
                      <a:round/>
                      <a:headEnd type="none" w="med" len="med"/>
                      <a:tailEnd type="none" w="med" len="med"/>
                    </a:lnL>
                    <a:lnR w="12700" cap="flat" cmpd="sng" algn="ctr">
                      <a:solidFill>
                        <a:srgbClr val="7F9C90"/>
                      </a:solidFill>
                      <a:prstDash val="solid"/>
                      <a:round/>
                      <a:headEnd type="none" w="med" len="med"/>
                      <a:tailEnd type="none" w="med" len="med"/>
                    </a:lnR>
                    <a:lnT w="12700" cap="flat" cmpd="sng" algn="ctr">
                      <a:solidFill>
                        <a:srgbClr val="7F9C90"/>
                      </a:solidFill>
                      <a:prstDash val="solid"/>
                      <a:round/>
                      <a:headEnd type="none" w="med" len="med"/>
                      <a:tailEnd type="none" w="med" len="med"/>
                    </a:lnT>
                    <a:lnB w="12700" cap="flat" cmpd="sng" algn="ctr">
                      <a:solidFill>
                        <a:srgbClr val="7F9C90"/>
                      </a:solidFill>
                      <a:prstDash val="solid"/>
                      <a:round/>
                      <a:headEnd type="none" w="med" len="med"/>
                      <a:tailEnd type="none" w="med" len="med"/>
                    </a:lnB>
                  </a:tcPr>
                </a:tc>
                <a:tc rowSpan="2">
                  <a:txBody>
                    <a:bodyPr/>
                    <a:lstStyle/>
                    <a:p>
                      <a:pPr algn="ctr"/>
                      <a:r>
                        <a:rPr lang="en-GB" sz="900" spc="-10">
                          <a:effectLst/>
                          <a:latin typeface="FrankfurtGothic"/>
                          <a:ea typeface="Times New Roman" panose="02020603050405020304" pitchFamily="18" charset="0"/>
                          <a:cs typeface="Times New Roman" panose="02020603050405020304" pitchFamily="18" charset="0"/>
                        </a:rPr>
                        <a:t>Seasonal index</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w="12700" cap="flat" cmpd="sng" algn="ctr">
                      <a:solidFill>
                        <a:srgbClr val="7F9C90"/>
                      </a:solidFill>
                      <a:prstDash val="solid"/>
                      <a:round/>
                      <a:headEnd type="none" w="med" len="med"/>
                      <a:tailEnd type="none" w="med" len="med"/>
                    </a:lnL>
                    <a:lnR>
                      <a:noFill/>
                    </a:lnR>
                    <a:lnT w="12700" cap="flat" cmpd="sng" algn="ctr">
                      <a:solidFill>
                        <a:srgbClr val="7F9C90"/>
                      </a:solidFill>
                      <a:prstDash val="solid"/>
                      <a:round/>
                      <a:headEnd type="none" w="med" len="med"/>
                      <a:tailEnd type="none" w="med" len="med"/>
                    </a:lnT>
                    <a:lnB w="12700" cap="flat" cmpd="sng" algn="ctr">
                      <a:solidFill>
                        <a:srgbClr val="7F9C90"/>
                      </a:solidFill>
                      <a:prstDash val="solid"/>
                      <a:round/>
                      <a:headEnd type="none" w="med" len="med"/>
                      <a:tailEnd type="none" w="med" len="med"/>
                    </a:lnB>
                  </a:tcPr>
                </a:tc>
                <a:extLst>
                  <a:ext uri="{0D108BD9-81ED-4DB2-BD59-A6C34878D82A}">
                    <a16:rowId xmlns:a16="http://schemas.microsoft.com/office/drawing/2014/main" val="1184776801"/>
                  </a:ext>
                </a:extLst>
              </a:tr>
              <a:tr h="187617">
                <a:tc>
                  <a:txBody>
                    <a:bodyPr/>
                    <a:lstStyle/>
                    <a:p>
                      <a:pPr algn="ctr"/>
                      <a:r>
                        <a:rPr lang="en-GB" sz="900" spc="-10">
                          <a:effectLst/>
                          <a:latin typeface="FrankfurtGothic"/>
                          <a:ea typeface="Times New Roman" panose="02020603050405020304" pitchFamily="18" charset="0"/>
                          <a:cs typeface="Times New Roman" panose="02020603050405020304" pitchFamily="18" charset="0"/>
                        </a:rPr>
                        <a:t> </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w="12700" cap="flat" cmpd="sng" algn="ctr">
                      <a:solidFill>
                        <a:srgbClr val="7F9C90"/>
                      </a:solidFill>
                      <a:prstDash val="solid"/>
                      <a:round/>
                      <a:headEnd type="none" w="med" len="med"/>
                      <a:tailEnd type="none" w="med" len="med"/>
                    </a:lnR>
                    <a:lnT>
                      <a:noFill/>
                    </a:lnT>
                    <a:lnB w="12700" cap="flat" cmpd="sng" algn="ctr">
                      <a:solidFill>
                        <a:srgbClr val="7F9C90"/>
                      </a:solidFill>
                      <a:prstDash val="solid"/>
                      <a:round/>
                      <a:headEnd type="none" w="med" len="med"/>
                      <a:tailEnd type="none" w="med" len="med"/>
                    </a:lnB>
                  </a:tcPr>
                </a:tc>
                <a:tc>
                  <a:txBody>
                    <a:bodyPr/>
                    <a:lstStyle/>
                    <a:p>
                      <a:pPr algn="ctr"/>
                      <a:r>
                        <a:rPr lang="en-GB" sz="900" spc="-10">
                          <a:effectLst/>
                          <a:latin typeface="FrankfurtGothic"/>
                          <a:ea typeface="Times New Roman" panose="02020603050405020304" pitchFamily="18" charset="0"/>
                          <a:cs typeface="Times New Roman" panose="02020603050405020304" pitchFamily="18" charset="0"/>
                        </a:rPr>
                        <a:t>Y</a:t>
                      </a:r>
                      <a:r>
                        <a:rPr lang="en-GB" sz="900" spc="-10" baseline="-25000">
                          <a:effectLst/>
                          <a:latin typeface="FrankfurtGothic"/>
                          <a:ea typeface="Times New Roman" panose="02020603050405020304" pitchFamily="18" charset="0"/>
                          <a:cs typeface="Times New Roman" panose="02020603050405020304" pitchFamily="18" charset="0"/>
                        </a:rPr>
                        <a:t>t</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w="12700" cap="flat" cmpd="sng" algn="ctr">
                      <a:solidFill>
                        <a:srgbClr val="7F9C90"/>
                      </a:solidFill>
                      <a:prstDash val="solid"/>
                      <a:round/>
                      <a:headEnd type="none" w="med" len="med"/>
                      <a:tailEnd type="none" w="med" len="med"/>
                    </a:lnL>
                    <a:lnR>
                      <a:noFill/>
                    </a:lnR>
                    <a:lnT>
                      <a:noFill/>
                    </a:lnT>
                    <a:lnB w="12700" cap="flat" cmpd="sng" algn="ctr">
                      <a:solidFill>
                        <a:srgbClr val="7F9C90"/>
                      </a:solidFill>
                      <a:prstDash val="solid"/>
                      <a:round/>
                      <a:headEnd type="none" w="med" len="med"/>
                      <a:tailEnd type="none" w="med" len="med"/>
                    </a:lnB>
                  </a:tcPr>
                </a:tc>
                <a:tc>
                  <a:txBody>
                    <a:bodyPr/>
                    <a:lstStyle/>
                    <a:p>
                      <a:pPr algn="ctr"/>
                      <a:r>
                        <a:rPr lang="en-GB" sz="900" spc="-10">
                          <a:effectLst/>
                          <a:latin typeface="FrankfurtGothic"/>
                          <a:ea typeface="Times New Roman" panose="02020603050405020304" pitchFamily="18" charset="0"/>
                          <a:cs typeface="Times New Roman" panose="02020603050405020304" pitchFamily="18" charset="0"/>
                        </a:rPr>
                        <a:t>Y</a:t>
                      </a:r>
                      <a:r>
                        <a:rPr lang="en-GB" sz="900" spc="-10" baseline="-25000">
                          <a:effectLst/>
                          <a:latin typeface="FrankfurtGothic"/>
                          <a:ea typeface="Times New Roman" panose="02020603050405020304" pitchFamily="18" charset="0"/>
                          <a:cs typeface="Times New Roman" panose="02020603050405020304" pitchFamily="18" charset="0"/>
                        </a:rPr>
                        <a:t>t</a:t>
                      </a:r>
                      <a:r>
                        <a:rPr lang="en-GB" sz="900" spc="-10">
                          <a:effectLst/>
                          <a:latin typeface="FrankfurtGothic"/>
                          <a:ea typeface="Times New Roman" panose="02020603050405020304" pitchFamily="18" charset="0"/>
                          <a:cs typeface="Times New Roman" panose="02020603050405020304" pitchFamily="18" charset="0"/>
                        </a:rPr>
                        <a:t>'</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a:noFill/>
                    </a:lnT>
                    <a:lnB w="12700" cap="flat" cmpd="sng" algn="ctr">
                      <a:solidFill>
                        <a:srgbClr val="7F9C90"/>
                      </a:solidFill>
                      <a:prstDash val="solid"/>
                      <a:round/>
                      <a:headEnd type="none" w="med" len="med"/>
                      <a:tailEnd type="none" w="med" len="med"/>
                    </a:lnB>
                  </a:tcPr>
                </a:tc>
                <a:tc>
                  <a:txBody>
                    <a:bodyPr/>
                    <a:lstStyle/>
                    <a:p>
                      <a:pPr algn="ctr"/>
                      <a:r>
                        <a:rPr lang="en-GB" sz="900" spc="-10">
                          <a:effectLst/>
                          <a:latin typeface="FrankfurtGothic"/>
                          <a:ea typeface="Times New Roman" panose="02020603050405020304" pitchFamily="18" charset="0"/>
                          <a:cs typeface="Times New Roman" panose="02020603050405020304" pitchFamily="18" charset="0"/>
                        </a:rPr>
                        <a:t>Y</a:t>
                      </a:r>
                      <a:r>
                        <a:rPr lang="en-GB" sz="900" spc="-10" baseline="-25000">
                          <a:effectLst/>
                          <a:latin typeface="FrankfurtGothic"/>
                          <a:ea typeface="Times New Roman" panose="02020603050405020304" pitchFamily="18" charset="0"/>
                          <a:cs typeface="Times New Roman" panose="02020603050405020304" pitchFamily="18" charset="0"/>
                        </a:rPr>
                        <a:t>SI</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w="12700" cap="flat" cmpd="sng" algn="ctr">
                      <a:solidFill>
                        <a:srgbClr val="7F9C90"/>
                      </a:solidFill>
                      <a:prstDash val="solid"/>
                      <a:round/>
                      <a:headEnd type="none" w="med" len="med"/>
                      <a:tailEnd type="none" w="med" len="med"/>
                    </a:lnR>
                    <a:lnT>
                      <a:noFill/>
                    </a:lnT>
                    <a:lnB w="12700" cap="flat" cmpd="sng" algn="ctr">
                      <a:solidFill>
                        <a:srgbClr val="7F9C90"/>
                      </a:solidFill>
                      <a:prstDash val="solid"/>
                      <a:round/>
                      <a:headEnd type="none" w="med" len="med"/>
                      <a:tailEnd type="none" w="med" len="med"/>
                    </a:lnB>
                  </a:tcPr>
                </a:tc>
                <a:tc>
                  <a:txBody>
                    <a:bodyPr/>
                    <a:lstStyle/>
                    <a:p>
                      <a:pPr algn="ctr"/>
                      <a:r>
                        <a:rPr lang="en-GB" sz="900" spc="-10">
                          <a:effectLst/>
                          <a:latin typeface="FrankfurtGothic"/>
                          <a:ea typeface="Times New Roman" panose="02020603050405020304" pitchFamily="18" charset="0"/>
                          <a:cs typeface="Times New Roman" panose="02020603050405020304" pitchFamily="18" charset="0"/>
                        </a:rPr>
                        <a:t>Y</a:t>
                      </a:r>
                      <a:r>
                        <a:rPr lang="en-GB" sz="900" spc="-10" baseline="-25000">
                          <a:effectLst/>
                          <a:latin typeface="FrankfurtGothic"/>
                          <a:ea typeface="Times New Roman" panose="02020603050405020304" pitchFamily="18" charset="0"/>
                          <a:cs typeface="Times New Roman" panose="02020603050405020304" pitchFamily="18" charset="0"/>
                        </a:rPr>
                        <a:t>t</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w="12700" cap="flat" cmpd="sng" algn="ctr">
                      <a:solidFill>
                        <a:srgbClr val="7F9C90"/>
                      </a:solidFill>
                      <a:prstDash val="solid"/>
                      <a:round/>
                      <a:headEnd type="none" w="med" len="med"/>
                      <a:tailEnd type="none" w="med" len="med"/>
                    </a:lnL>
                    <a:lnR>
                      <a:noFill/>
                    </a:lnR>
                    <a:lnT>
                      <a:noFill/>
                    </a:lnT>
                    <a:lnB w="12700" cap="flat" cmpd="sng" algn="ctr">
                      <a:solidFill>
                        <a:srgbClr val="7F9C90"/>
                      </a:solidFill>
                      <a:prstDash val="solid"/>
                      <a:round/>
                      <a:headEnd type="none" w="med" len="med"/>
                      <a:tailEnd type="none" w="med" len="med"/>
                    </a:lnB>
                  </a:tcPr>
                </a:tc>
                <a:tc>
                  <a:txBody>
                    <a:bodyPr/>
                    <a:lstStyle/>
                    <a:p>
                      <a:pPr algn="ctr"/>
                      <a:r>
                        <a:rPr lang="en-GB" sz="900" spc="-10">
                          <a:effectLst/>
                          <a:latin typeface="FrankfurtGothic"/>
                          <a:ea typeface="Times New Roman" panose="02020603050405020304" pitchFamily="18" charset="0"/>
                          <a:cs typeface="Times New Roman" panose="02020603050405020304" pitchFamily="18" charset="0"/>
                        </a:rPr>
                        <a:t>Y</a:t>
                      </a:r>
                      <a:r>
                        <a:rPr lang="en-GB" sz="900" spc="-10" baseline="-25000">
                          <a:effectLst/>
                          <a:latin typeface="FrankfurtGothic"/>
                          <a:ea typeface="Times New Roman" panose="02020603050405020304" pitchFamily="18" charset="0"/>
                          <a:cs typeface="Times New Roman" panose="02020603050405020304" pitchFamily="18" charset="0"/>
                        </a:rPr>
                        <a:t>t</a:t>
                      </a:r>
                      <a:r>
                        <a:rPr lang="en-GB" sz="900" spc="-10">
                          <a:effectLst/>
                          <a:latin typeface="FrankfurtGothic"/>
                          <a:ea typeface="Times New Roman" panose="02020603050405020304" pitchFamily="18" charset="0"/>
                          <a:cs typeface="Times New Roman" panose="02020603050405020304" pitchFamily="18" charset="0"/>
                        </a:rPr>
                        <a:t>'</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a:noFill/>
                    </a:lnT>
                    <a:lnB w="12700" cap="flat" cmpd="sng" algn="ctr">
                      <a:solidFill>
                        <a:srgbClr val="7F9C90"/>
                      </a:solidFill>
                      <a:prstDash val="solid"/>
                      <a:round/>
                      <a:headEnd type="none" w="med" len="med"/>
                      <a:tailEnd type="none" w="med" len="med"/>
                    </a:lnB>
                  </a:tcPr>
                </a:tc>
                <a:tc>
                  <a:txBody>
                    <a:bodyPr/>
                    <a:lstStyle/>
                    <a:p>
                      <a:pPr algn="ctr"/>
                      <a:r>
                        <a:rPr lang="en-GB" sz="900" spc="-10">
                          <a:effectLst/>
                          <a:latin typeface="FrankfurtGothic"/>
                          <a:ea typeface="Times New Roman" panose="02020603050405020304" pitchFamily="18" charset="0"/>
                          <a:cs typeface="Times New Roman" panose="02020603050405020304" pitchFamily="18" charset="0"/>
                        </a:rPr>
                        <a:t>Y</a:t>
                      </a:r>
                      <a:r>
                        <a:rPr lang="en-GB" sz="900" spc="-10" baseline="-25000">
                          <a:effectLst/>
                          <a:latin typeface="FrankfurtGothic"/>
                          <a:ea typeface="Times New Roman" panose="02020603050405020304" pitchFamily="18" charset="0"/>
                          <a:cs typeface="Times New Roman" panose="02020603050405020304" pitchFamily="18" charset="0"/>
                        </a:rPr>
                        <a:t>SI</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w="12700" cap="flat" cmpd="sng" algn="ctr">
                      <a:solidFill>
                        <a:srgbClr val="7F9C90"/>
                      </a:solidFill>
                      <a:prstDash val="solid"/>
                      <a:round/>
                      <a:headEnd type="none" w="med" len="med"/>
                      <a:tailEnd type="none" w="med" len="med"/>
                    </a:lnR>
                    <a:lnT>
                      <a:noFill/>
                    </a:lnT>
                    <a:lnB w="12700" cap="flat" cmpd="sng" algn="ctr">
                      <a:solidFill>
                        <a:srgbClr val="7F9C90"/>
                      </a:solidFill>
                      <a:prstDash val="solid"/>
                      <a:round/>
                      <a:headEnd type="none" w="med" len="med"/>
                      <a:tailEnd type="none" w="med" len="med"/>
                    </a:lnB>
                  </a:tcPr>
                </a:tc>
                <a:tc>
                  <a:txBody>
                    <a:bodyPr/>
                    <a:lstStyle/>
                    <a:p>
                      <a:pPr algn="ctr"/>
                      <a:r>
                        <a:rPr lang="en-GB" sz="900" spc="-10">
                          <a:effectLst/>
                          <a:latin typeface="FrankfurtGothic"/>
                          <a:ea typeface="Times New Roman" panose="02020603050405020304" pitchFamily="18" charset="0"/>
                          <a:cs typeface="Times New Roman" panose="02020603050405020304" pitchFamily="18" charset="0"/>
                        </a:rPr>
                        <a:t>...</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w="12700" cap="flat" cmpd="sng" algn="ctr">
                      <a:solidFill>
                        <a:srgbClr val="7F9C90"/>
                      </a:solidFill>
                      <a:prstDash val="solid"/>
                      <a:round/>
                      <a:headEnd type="none" w="med" len="med"/>
                      <a:tailEnd type="none" w="med" len="med"/>
                    </a:lnL>
                    <a:lnR w="12700" cap="flat" cmpd="sng" algn="ctr">
                      <a:solidFill>
                        <a:srgbClr val="7F9C90"/>
                      </a:solidFill>
                      <a:prstDash val="solid"/>
                      <a:round/>
                      <a:headEnd type="none" w="med" len="med"/>
                      <a:tailEnd type="none" w="med" len="med"/>
                    </a:lnR>
                    <a:lnT>
                      <a:noFill/>
                    </a:lnT>
                    <a:lnB w="12700" cap="flat" cmpd="sng" algn="ctr">
                      <a:solidFill>
                        <a:srgbClr val="7F9C90"/>
                      </a:solidFill>
                      <a:prstDash val="solid"/>
                      <a:round/>
                      <a:headEnd type="none" w="med" len="med"/>
                      <a:tailEnd type="none" w="med" len="med"/>
                    </a:lnB>
                  </a:tcPr>
                </a:tc>
                <a:tc>
                  <a:txBody>
                    <a:bodyPr/>
                    <a:lstStyle/>
                    <a:p>
                      <a:pPr algn="ctr"/>
                      <a:r>
                        <a:rPr lang="en-GB" sz="900" spc="-10">
                          <a:effectLst/>
                          <a:latin typeface="FrankfurtGothic"/>
                          <a:ea typeface="Times New Roman" panose="02020603050405020304" pitchFamily="18" charset="0"/>
                          <a:cs typeface="Times New Roman" panose="02020603050405020304" pitchFamily="18" charset="0"/>
                        </a:rPr>
                        <a:t>Y</a:t>
                      </a:r>
                      <a:r>
                        <a:rPr lang="en-GB" sz="900" spc="-10" baseline="-25000">
                          <a:effectLst/>
                          <a:latin typeface="FrankfurtGothic"/>
                          <a:ea typeface="Times New Roman" panose="02020603050405020304" pitchFamily="18" charset="0"/>
                          <a:cs typeface="Times New Roman" panose="02020603050405020304" pitchFamily="18" charset="0"/>
                        </a:rPr>
                        <a:t>t</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w="12700" cap="flat" cmpd="sng" algn="ctr">
                      <a:solidFill>
                        <a:srgbClr val="7F9C90"/>
                      </a:solidFill>
                      <a:prstDash val="solid"/>
                      <a:round/>
                      <a:headEnd type="none" w="med" len="med"/>
                      <a:tailEnd type="none" w="med" len="med"/>
                    </a:lnL>
                    <a:lnR>
                      <a:noFill/>
                    </a:lnR>
                    <a:lnT>
                      <a:noFill/>
                    </a:lnT>
                    <a:lnB w="12700" cap="flat" cmpd="sng" algn="ctr">
                      <a:solidFill>
                        <a:srgbClr val="7F9C90"/>
                      </a:solidFill>
                      <a:prstDash val="solid"/>
                      <a:round/>
                      <a:headEnd type="none" w="med" len="med"/>
                      <a:tailEnd type="none" w="med" len="med"/>
                    </a:lnB>
                  </a:tcPr>
                </a:tc>
                <a:tc>
                  <a:txBody>
                    <a:bodyPr/>
                    <a:lstStyle/>
                    <a:p>
                      <a:pPr algn="ctr"/>
                      <a:r>
                        <a:rPr lang="en-GB" sz="900" spc="-10">
                          <a:effectLst/>
                          <a:latin typeface="FrankfurtGothic"/>
                          <a:ea typeface="Times New Roman" panose="02020603050405020304" pitchFamily="18" charset="0"/>
                          <a:cs typeface="Times New Roman" panose="02020603050405020304" pitchFamily="18" charset="0"/>
                        </a:rPr>
                        <a:t>Y</a:t>
                      </a:r>
                      <a:r>
                        <a:rPr lang="en-GB" sz="900" spc="-10" baseline="-25000">
                          <a:effectLst/>
                          <a:latin typeface="FrankfurtGothic"/>
                          <a:ea typeface="Times New Roman" panose="02020603050405020304" pitchFamily="18" charset="0"/>
                          <a:cs typeface="Times New Roman" panose="02020603050405020304" pitchFamily="18" charset="0"/>
                        </a:rPr>
                        <a:t>t</a:t>
                      </a:r>
                      <a:r>
                        <a:rPr lang="en-GB" sz="900" spc="-10">
                          <a:effectLst/>
                          <a:latin typeface="FrankfurtGothic"/>
                          <a:ea typeface="Times New Roman" panose="02020603050405020304" pitchFamily="18" charset="0"/>
                          <a:cs typeface="Times New Roman" panose="02020603050405020304" pitchFamily="18" charset="0"/>
                        </a:rPr>
                        <a:t>'</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a:noFill/>
                    </a:lnT>
                    <a:lnB w="12700" cap="flat" cmpd="sng" algn="ctr">
                      <a:solidFill>
                        <a:srgbClr val="7F9C90"/>
                      </a:solidFill>
                      <a:prstDash val="solid"/>
                      <a:round/>
                      <a:headEnd type="none" w="med" len="med"/>
                      <a:tailEnd type="none" w="med" len="med"/>
                    </a:lnB>
                  </a:tcPr>
                </a:tc>
                <a:tc>
                  <a:txBody>
                    <a:bodyPr/>
                    <a:lstStyle/>
                    <a:p>
                      <a:pPr algn="ctr"/>
                      <a:r>
                        <a:rPr lang="en-GB" sz="900" spc="-10">
                          <a:effectLst/>
                          <a:latin typeface="FrankfurtGothic"/>
                          <a:ea typeface="Times New Roman" panose="02020603050405020304" pitchFamily="18" charset="0"/>
                          <a:cs typeface="Times New Roman" panose="02020603050405020304" pitchFamily="18" charset="0"/>
                        </a:rPr>
                        <a:t>Y</a:t>
                      </a:r>
                      <a:r>
                        <a:rPr lang="en-GB" sz="900" spc="-10" baseline="-25000">
                          <a:effectLst/>
                          <a:latin typeface="FrankfurtGothic"/>
                          <a:ea typeface="Times New Roman" panose="02020603050405020304" pitchFamily="18" charset="0"/>
                          <a:cs typeface="Times New Roman" panose="02020603050405020304" pitchFamily="18" charset="0"/>
                        </a:rPr>
                        <a:t>SI</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w="12700" cap="flat" cmpd="sng" algn="ctr">
                      <a:solidFill>
                        <a:srgbClr val="7F9C90"/>
                      </a:solidFill>
                      <a:prstDash val="solid"/>
                      <a:round/>
                      <a:headEnd type="none" w="med" len="med"/>
                      <a:tailEnd type="none" w="med" len="med"/>
                    </a:lnR>
                    <a:lnT>
                      <a:noFill/>
                    </a:lnT>
                    <a:lnB w="12700" cap="flat" cmpd="sng" algn="ctr">
                      <a:solidFill>
                        <a:srgbClr val="7F9C90"/>
                      </a:solidFill>
                      <a:prstDash val="solid"/>
                      <a:round/>
                      <a:headEnd type="none" w="med" len="med"/>
                      <a:tailEnd type="none" w="med" len="med"/>
                    </a:lnB>
                  </a:tcPr>
                </a:tc>
                <a:tc vMerge="1">
                  <a:txBody>
                    <a:bodyPr/>
                    <a:lstStyle/>
                    <a:p>
                      <a:endParaRPr lang="da-DK"/>
                    </a:p>
                  </a:txBody>
                  <a:tcPr/>
                </a:tc>
                <a:tc vMerge="1">
                  <a:txBody>
                    <a:bodyPr/>
                    <a:lstStyle/>
                    <a:p>
                      <a:endParaRPr lang="da-DK"/>
                    </a:p>
                  </a:txBody>
                  <a:tcPr/>
                </a:tc>
                <a:extLst>
                  <a:ext uri="{0D108BD9-81ED-4DB2-BD59-A6C34878D82A}">
                    <a16:rowId xmlns:a16="http://schemas.microsoft.com/office/drawing/2014/main" val="2257534200"/>
                  </a:ext>
                </a:extLst>
              </a:tr>
              <a:tr h="187617">
                <a:tc>
                  <a:txBody>
                    <a:bodyPr/>
                    <a:lstStyle/>
                    <a:p>
                      <a:r>
                        <a:rPr lang="en-GB" sz="900" spc="-10">
                          <a:effectLst/>
                          <a:latin typeface="FrankfurtGothic"/>
                          <a:ea typeface="Times New Roman" panose="02020603050405020304" pitchFamily="18" charset="0"/>
                          <a:cs typeface="Times New Roman" panose="02020603050405020304" pitchFamily="18" charset="0"/>
                        </a:rPr>
                        <a:t>Jan</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w="12700" cap="flat" cmpd="sng" algn="ctr">
                      <a:solidFill>
                        <a:srgbClr val="7F9C90"/>
                      </a:solidFill>
                      <a:prstDash val="solid"/>
                      <a:round/>
                      <a:headEnd type="none" w="med" len="med"/>
                      <a:tailEnd type="none" w="med" len="med"/>
                    </a:lnR>
                    <a:lnT w="12700" cap="flat" cmpd="sng" algn="ctr">
                      <a:solidFill>
                        <a:srgbClr val="7F9C90"/>
                      </a:solidFill>
                      <a:prstDash val="solid"/>
                      <a:round/>
                      <a:headEnd type="none" w="med" len="med"/>
                      <a:tailEnd type="none" w="med" len="med"/>
                    </a:lnT>
                    <a:lnB>
                      <a:noFill/>
                    </a:lnB>
                  </a:tcPr>
                </a:tc>
                <a:tc>
                  <a:txBody>
                    <a:bodyPr/>
                    <a:lstStyle/>
                    <a:p>
                      <a:pPr algn="r"/>
                      <a:r>
                        <a:rPr lang="en-GB" sz="900" spc="-10">
                          <a:effectLst/>
                          <a:latin typeface="FrankfurtGothic"/>
                          <a:ea typeface="Times New Roman" panose="02020603050405020304" pitchFamily="18" charset="0"/>
                          <a:cs typeface="Times New Roman" panose="02020603050405020304" pitchFamily="18" charset="0"/>
                        </a:rPr>
                        <a:t>87.1</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w="12700" cap="flat" cmpd="sng" algn="ctr">
                      <a:solidFill>
                        <a:srgbClr val="7F9C90"/>
                      </a:solidFill>
                      <a:prstDash val="solid"/>
                      <a:round/>
                      <a:headEnd type="none" w="med" len="med"/>
                      <a:tailEnd type="none" w="med" len="med"/>
                    </a:lnL>
                    <a:lnR>
                      <a:noFill/>
                    </a:lnR>
                    <a:lnT w="12700" cap="flat" cmpd="sng" algn="ctr">
                      <a:solidFill>
                        <a:srgbClr val="7F9C90"/>
                      </a:solidFill>
                      <a:prstDash val="solid"/>
                      <a:round/>
                      <a:headEnd type="none" w="med" len="med"/>
                      <a:tailEnd type="none" w="med" len="med"/>
                    </a:lnT>
                    <a:lnB>
                      <a:noFill/>
                    </a:lnB>
                  </a:tcPr>
                </a:tc>
                <a:tc>
                  <a:txBody>
                    <a:bodyPr/>
                    <a:lstStyle/>
                    <a:p>
                      <a:pPr algn="r"/>
                      <a:r>
                        <a:rPr lang="en-GB" sz="900" spc="-10">
                          <a:effectLst/>
                          <a:latin typeface="FrankfurtGothic"/>
                          <a:ea typeface="Times New Roman" panose="02020603050405020304" pitchFamily="18" charset="0"/>
                          <a:cs typeface="Times New Roman" panose="02020603050405020304" pitchFamily="18" charset="0"/>
                        </a:rPr>
                        <a:t> </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w="12700" cap="flat" cmpd="sng" algn="ctr">
                      <a:solidFill>
                        <a:srgbClr val="7F9C90"/>
                      </a:solidFill>
                      <a:prstDash val="solid"/>
                      <a:round/>
                      <a:headEnd type="none" w="med" len="med"/>
                      <a:tailEnd type="none" w="med" len="med"/>
                    </a:lnT>
                    <a:lnB>
                      <a:noFill/>
                    </a:lnB>
                  </a:tcPr>
                </a:tc>
                <a:tc>
                  <a:txBody>
                    <a:bodyPr/>
                    <a:lstStyle/>
                    <a:p>
                      <a:pPr algn="r"/>
                      <a:r>
                        <a:rPr lang="en-GB" sz="900" spc="-10">
                          <a:effectLst/>
                          <a:latin typeface="FrankfurtGothic"/>
                          <a:ea typeface="Times New Roman" panose="02020603050405020304" pitchFamily="18" charset="0"/>
                          <a:cs typeface="Times New Roman" panose="02020603050405020304" pitchFamily="18" charset="0"/>
                        </a:rPr>
                        <a:t> </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w="12700" cap="flat" cmpd="sng" algn="ctr">
                      <a:solidFill>
                        <a:srgbClr val="7F9C90"/>
                      </a:solidFill>
                      <a:prstDash val="solid"/>
                      <a:round/>
                      <a:headEnd type="none" w="med" len="med"/>
                      <a:tailEnd type="none" w="med" len="med"/>
                    </a:lnR>
                    <a:lnT w="12700" cap="flat" cmpd="sng" algn="ctr">
                      <a:solidFill>
                        <a:srgbClr val="7F9C90"/>
                      </a:solidFill>
                      <a:prstDash val="solid"/>
                      <a:round/>
                      <a:headEnd type="none" w="med" len="med"/>
                      <a:tailEnd type="none" w="med" len="med"/>
                    </a:lnT>
                    <a:lnB>
                      <a:noFill/>
                    </a:lnB>
                  </a:tcPr>
                </a:tc>
                <a:tc>
                  <a:txBody>
                    <a:bodyPr/>
                    <a:lstStyle/>
                    <a:p>
                      <a:pPr algn="r"/>
                      <a:r>
                        <a:rPr lang="en-GB" sz="900" spc="-10">
                          <a:effectLst/>
                          <a:latin typeface="FrankfurtGothic"/>
                          <a:ea typeface="Times New Roman" panose="02020603050405020304" pitchFamily="18" charset="0"/>
                          <a:cs typeface="Times New Roman" panose="02020603050405020304" pitchFamily="18" charset="0"/>
                        </a:rPr>
                        <a:t>87.8</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w="12700" cap="flat" cmpd="sng" algn="ctr">
                      <a:solidFill>
                        <a:srgbClr val="7F9C90"/>
                      </a:solidFill>
                      <a:prstDash val="solid"/>
                      <a:round/>
                      <a:headEnd type="none" w="med" len="med"/>
                      <a:tailEnd type="none" w="med" len="med"/>
                    </a:lnL>
                    <a:lnR>
                      <a:noFill/>
                    </a:lnR>
                    <a:lnT w="12700" cap="flat" cmpd="sng" algn="ctr">
                      <a:solidFill>
                        <a:srgbClr val="7F9C90"/>
                      </a:solidFill>
                      <a:prstDash val="solid"/>
                      <a:round/>
                      <a:headEnd type="none" w="med" len="med"/>
                      <a:tailEnd type="none" w="med" len="med"/>
                    </a:lnT>
                    <a:lnB>
                      <a:noFill/>
                    </a:lnB>
                  </a:tcPr>
                </a:tc>
                <a:tc>
                  <a:txBody>
                    <a:bodyPr/>
                    <a:lstStyle/>
                    <a:p>
                      <a:pPr algn="r"/>
                      <a:r>
                        <a:rPr lang="en-GB" sz="900" spc="-10">
                          <a:effectLst/>
                          <a:latin typeface="FrankfurtGothic"/>
                          <a:ea typeface="Times New Roman" panose="02020603050405020304" pitchFamily="18" charset="0"/>
                          <a:cs typeface="Times New Roman" panose="02020603050405020304" pitchFamily="18" charset="0"/>
                        </a:rPr>
                        <a:t>95.9</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w="12700" cap="flat" cmpd="sng" algn="ctr">
                      <a:solidFill>
                        <a:srgbClr val="7F9C90"/>
                      </a:solidFill>
                      <a:prstDash val="solid"/>
                      <a:round/>
                      <a:headEnd type="none" w="med" len="med"/>
                      <a:tailEnd type="none" w="med" len="med"/>
                    </a:lnT>
                    <a:lnB>
                      <a:noFill/>
                    </a:lnB>
                  </a:tcPr>
                </a:tc>
                <a:tc>
                  <a:txBody>
                    <a:bodyPr/>
                    <a:lstStyle/>
                    <a:p>
                      <a:pPr algn="r"/>
                      <a:r>
                        <a:rPr lang="en-GB" sz="900" spc="-10">
                          <a:effectLst/>
                          <a:latin typeface="FrankfurtGothic"/>
                          <a:ea typeface="Times New Roman" panose="02020603050405020304" pitchFamily="18" charset="0"/>
                          <a:cs typeface="Times New Roman" panose="02020603050405020304" pitchFamily="18" charset="0"/>
                        </a:rPr>
                        <a:t>91.6</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w="12700" cap="flat" cmpd="sng" algn="ctr">
                      <a:solidFill>
                        <a:srgbClr val="7F9C90"/>
                      </a:solidFill>
                      <a:prstDash val="solid"/>
                      <a:round/>
                      <a:headEnd type="none" w="med" len="med"/>
                      <a:tailEnd type="none" w="med" len="med"/>
                    </a:lnR>
                    <a:lnT w="12700" cap="flat" cmpd="sng" algn="ctr">
                      <a:solidFill>
                        <a:srgbClr val="7F9C90"/>
                      </a:solidFill>
                      <a:prstDash val="solid"/>
                      <a:round/>
                      <a:headEnd type="none" w="med" len="med"/>
                      <a:tailEnd type="none" w="med" len="med"/>
                    </a:lnT>
                    <a:lnB>
                      <a:noFill/>
                    </a:lnB>
                  </a:tcPr>
                </a:tc>
                <a:tc>
                  <a:txBody>
                    <a:bodyPr/>
                    <a:lstStyle/>
                    <a:p>
                      <a:pPr algn="r"/>
                      <a:r>
                        <a:rPr lang="en-GB" sz="900" spc="-10">
                          <a:effectLst/>
                          <a:latin typeface="FrankfurtGothic"/>
                          <a:ea typeface="Times New Roman" panose="02020603050405020304" pitchFamily="18" charset="0"/>
                          <a:cs typeface="Times New Roman" panose="02020603050405020304" pitchFamily="18" charset="0"/>
                        </a:rPr>
                        <a:t> </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w="12700" cap="flat" cmpd="sng" algn="ctr">
                      <a:solidFill>
                        <a:srgbClr val="7F9C90"/>
                      </a:solidFill>
                      <a:prstDash val="solid"/>
                      <a:round/>
                      <a:headEnd type="none" w="med" len="med"/>
                      <a:tailEnd type="none" w="med" len="med"/>
                    </a:lnL>
                    <a:lnR w="12700" cap="flat" cmpd="sng" algn="ctr">
                      <a:solidFill>
                        <a:srgbClr val="7F9C90"/>
                      </a:solidFill>
                      <a:prstDash val="solid"/>
                      <a:round/>
                      <a:headEnd type="none" w="med" len="med"/>
                      <a:tailEnd type="none" w="med" len="med"/>
                    </a:lnR>
                    <a:lnT w="12700" cap="flat" cmpd="sng" algn="ctr">
                      <a:solidFill>
                        <a:srgbClr val="7F9C90"/>
                      </a:solidFill>
                      <a:prstDash val="solid"/>
                      <a:round/>
                      <a:headEnd type="none" w="med" len="med"/>
                      <a:tailEnd type="none" w="med" len="med"/>
                    </a:lnT>
                    <a:lnB>
                      <a:noFill/>
                    </a:lnB>
                  </a:tcPr>
                </a:tc>
                <a:tc>
                  <a:txBody>
                    <a:bodyPr/>
                    <a:lstStyle/>
                    <a:p>
                      <a:pPr algn="r"/>
                      <a:r>
                        <a:rPr lang="en-GB" sz="900" spc="-10">
                          <a:effectLst/>
                          <a:latin typeface="FrankfurtGothic"/>
                          <a:ea typeface="Times New Roman" panose="02020603050405020304" pitchFamily="18" charset="0"/>
                          <a:cs typeface="Times New Roman" panose="02020603050405020304" pitchFamily="18" charset="0"/>
                        </a:rPr>
                        <a:t>88.2</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w="12700" cap="flat" cmpd="sng" algn="ctr">
                      <a:solidFill>
                        <a:srgbClr val="7F9C90"/>
                      </a:solidFill>
                      <a:prstDash val="solid"/>
                      <a:round/>
                      <a:headEnd type="none" w="med" len="med"/>
                      <a:tailEnd type="none" w="med" len="med"/>
                    </a:lnL>
                    <a:lnR>
                      <a:noFill/>
                    </a:lnR>
                    <a:lnT w="12700" cap="flat" cmpd="sng" algn="ctr">
                      <a:solidFill>
                        <a:srgbClr val="7F9C90"/>
                      </a:solidFill>
                      <a:prstDash val="solid"/>
                      <a:round/>
                      <a:headEnd type="none" w="med" len="med"/>
                      <a:tailEnd type="none" w="med" len="med"/>
                    </a:lnT>
                    <a:lnB>
                      <a:noFill/>
                    </a:lnB>
                  </a:tcPr>
                </a:tc>
                <a:tc>
                  <a:txBody>
                    <a:bodyPr/>
                    <a:lstStyle/>
                    <a:p>
                      <a:pPr algn="r"/>
                      <a:r>
                        <a:rPr lang="en-GB" sz="900" spc="-10">
                          <a:effectLst/>
                          <a:latin typeface="FrankfurtGothic"/>
                          <a:ea typeface="Times New Roman" panose="02020603050405020304" pitchFamily="18" charset="0"/>
                          <a:cs typeface="Times New Roman" panose="02020603050405020304" pitchFamily="18" charset="0"/>
                        </a:rPr>
                        <a:t>95.3</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w="12700" cap="flat" cmpd="sng" algn="ctr">
                      <a:solidFill>
                        <a:srgbClr val="7F9C90"/>
                      </a:solidFill>
                      <a:prstDash val="solid"/>
                      <a:round/>
                      <a:headEnd type="none" w="med" len="med"/>
                      <a:tailEnd type="none" w="med" len="med"/>
                    </a:lnT>
                    <a:lnB>
                      <a:noFill/>
                    </a:lnB>
                  </a:tcPr>
                </a:tc>
                <a:tc>
                  <a:txBody>
                    <a:bodyPr/>
                    <a:lstStyle/>
                    <a:p>
                      <a:pPr algn="r"/>
                      <a:r>
                        <a:rPr lang="en-GB" sz="900" spc="-10">
                          <a:effectLst/>
                          <a:latin typeface="FrankfurtGothic"/>
                          <a:ea typeface="Times New Roman" panose="02020603050405020304" pitchFamily="18" charset="0"/>
                          <a:cs typeface="Times New Roman" panose="02020603050405020304" pitchFamily="18" charset="0"/>
                        </a:rPr>
                        <a:t>92.5</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w="12700" cap="flat" cmpd="sng" algn="ctr">
                      <a:solidFill>
                        <a:srgbClr val="7F9C90"/>
                      </a:solidFill>
                      <a:prstDash val="solid"/>
                      <a:round/>
                      <a:headEnd type="none" w="med" len="med"/>
                      <a:tailEnd type="none" w="med" len="med"/>
                    </a:lnR>
                    <a:lnT w="12700" cap="flat" cmpd="sng" algn="ctr">
                      <a:solidFill>
                        <a:srgbClr val="7F9C90"/>
                      </a:solidFill>
                      <a:prstDash val="solid"/>
                      <a:round/>
                      <a:headEnd type="none" w="med" len="med"/>
                      <a:tailEnd type="none" w="med" len="med"/>
                    </a:lnT>
                    <a:lnB>
                      <a:noFill/>
                    </a:lnB>
                  </a:tcPr>
                </a:tc>
                <a:tc>
                  <a:txBody>
                    <a:bodyPr/>
                    <a:lstStyle/>
                    <a:p>
                      <a:pPr algn="r"/>
                      <a:r>
                        <a:rPr lang="en-GB" sz="900" spc="-10">
                          <a:effectLst/>
                          <a:latin typeface="FrankfurtGothic"/>
                          <a:ea typeface="Times New Roman" panose="02020603050405020304" pitchFamily="18" charset="0"/>
                          <a:cs typeface="Times New Roman" panose="02020603050405020304" pitchFamily="18" charset="0"/>
                        </a:rPr>
                        <a:t>92.08</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w="12700" cap="flat" cmpd="sng" algn="ctr">
                      <a:solidFill>
                        <a:srgbClr val="7F9C90"/>
                      </a:solidFill>
                      <a:prstDash val="solid"/>
                      <a:round/>
                      <a:headEnd type="none" w="med" len="med"/>
                      <a:tailEnd type="none" w="med" len="med"/>
                    </a:lnL>
                    <a:lnR w="12700" cap="flat" cmpd="sng" algn="ctr">
                      <a:solidFill>
                        <a:srgbClr val="7F9C90"/>
                      </a:solidFill>
                      <a:prstDash val="solid"/>
                      <a:round/>
                      <a:headEnd type="none" w="med" len="med"/>
                      <a:tailEnd type="none" w="med" len="med"/>
                    </a:lnR>
                    <a:lnT w="12700" cap="flat" cmpd="sng" algn="ctr">
                      <a:solidFill>
                        <a:srgbClr val="7F9C90"/>
                      </a:solidFill>
                      <a:prstDash val="solid"/>
                      <a:round/>
                      <a:headEnd type="none" w="med" len="med"/>
                      <a:tailEnd type="none" w="med" len="med"/>
                    </a:lnT>
                    <a:lnB>
                      <a:noFill/>
                    </a:lnB>
                  </a:tcPr>
                </a:tc>
                <a:tc>
                  <a:txBody>
                    <a:bodyPr/>
                    <a:lstStyle/>
                    <a:p>
                      <a:pPr algn="r"/>
                      <a:r>
                        <a:rPr lang="en-GB" sz="900" spc="-10">
                          <a:effectLst/>
                          <a:latin typeface="FrankfurtGothic"/>
                          <a:ea typeface="Times New Roman" panose="02020603050405020304" pitchFamily="18" charset="0"/>
                          <a:cs typeface="Times New Roman" panose="02020603050405020304" pitchFamily="18" charset="0"/>
                        </a:rPr>
                        <a:t>92.09</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w="12700" cap="flat" cmpd="sng" algn="ctr">
                      <a:solidFill>
                        <a:srgbClr val="7F9C90"/>
                      </a:solidFill>
                      <a:prstDash val="solid"/>
                      <a:round/>
                      <a:headEnd type="none" w="med" len="med"/>
                      <a:tailEnd type="none" w="med" len="med"/>
                    </a:lnL>
                    <a:lnR>
                      <a:noFill/>
                    </a:lnR>
                    <a:lnT w="12700" cap="flat" cmpd="sng" algn="ctr">
                      <a:solidFill>
                        <a:srgbClr val="7F9C90"/>
                      </a:solidFill>
                      <a:prstDash val="solid"/>
                      <a:round/>
                      <a:headEnd type="none" w="med" len="med"/>
                      <a:tailEnd type="none" w="med" len="med"/>
                    </a:lnT>
                    <a:lnB>
                      <a:noFill/>
                    </a:lnB>
                  </a:tcPr>
                </a:tc>
                <a:extLst>
                  <a:ext uri="{0D108BD9-81ED-4DB2-BD59-A6C34878D82A}">
                    <a16:rowId xmlns:a16="http://schemas.microsoft.com/office/drawing/2014/main" val="1341441585"/>
                  </a:ext>
                </a:extLst>
              </a:tr>
              <a:tr h="187617">
                <a:tc>
                  <a:txBody>
                    <a:bodyPr/>
                    <a:lstStyle/>
                    <a:p>
                      <a:r>
                        <a:rPr lang="en-GB" sz="900" spc="-10">
                          <a:effectLst/>
                          <a:latin typeface="FrankfurtGothic"/>
                          <a:ea typeface="Times New Roman" panose="02020603050405020304" pitchFamily="18" charset="0"/>
                          <a:cs typeface="Times New Roman" panose="02020603050405020304" pitchFamily="18" charset="0"/>
                        </a:rPr>
                        <a:t>Feb</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w="12700" cap="flat" cmpd="sng" algn="ctr">
                      <a:solidFill>
                        <a:srgbClr val="7F9C90"/>
                      </a:solidFill>
                      <a:prstDash val="solid"/>
                      <a:round/>
                      <a:headEnd type="none" w="med" len="med"/>
                      <a:tailEnd type="none" w="med" len="med"/>
                    </a:lnR>
                    <a:lnT>
                      <a:noFill/>
                    </a:lnT>
                    <a:lnB>
                      <a:noFill/>
                    </a:lnB>
                  </a:tcPr>
                </a:tc>
                <a:tc>
                  <a:txBody>
                    <a:bodyPr/>
                    <a:lstStyle/>
                    <a:p>
                      <a:pPr algn="r"/>
                      <a:r>
                        <a:rPr lang="en-GB" sz="900" spc="-10">
                          <a:effectLst/>
                          <a:latin typeface="FrankfurtGothic"/>
                          <a:ea typeface="Times New Roman" panose="02020603050405020304" pitchFamily="18" charset="0"/>
                          <a:cs typeface="Times New Roman" panose="02020603050405020304" pitchFamily="18" charset="0"/>
                        </a:rPr>
                        <a:t>86.7</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w="12700" cap="flat" cmpd="sng" algn="ctr">
                      <a:solidFill>
                        <a:srgbClr val="7F9C90"/>
                      </a:solidFill>
                      <a:prstDash val="solid"/>
                      <a:round/>
                      <a:headEnd type="none" w="med" len="med"/>
                      <a:tailEnd type="none" w="med" len="med"/>
                    </a:lnL>
                    <a:lnR>
                      <a:noFill/>
                    </a:lnR>
                    <a:lnT>
                      <a:noFill/>
                    </a:lnT>
                    <a:lnB>
                      <a:noFill/>
                    </a:lnB>
                  </a:tcPr>
                </a:tc>
                <a:tc>
                  <a:txBody>
                    <a:bodyPr/>
                    <a:lstStyle/>
                    <a:p>
                      <a:pPr algn="r"/>
                      <a:r>
                        <a:rPr lang="en-GB" sz="900" spc="-10">
                          <a:effectLst/>
                          <a:latin typeface="FrankfurtGothic"/>
                          <a:ea typeface="Times New Roman" panose="02020603050405020304" pitchFamily="18" charset="0"/>
                          <a:cs typeface="Times New Roman" panose="02020603050405020304" pitchFamily="18" charset="0"/>
                        </a:rPr>
                        <a:t> </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a:noFill/>
                    </a:lnT>
                    <a:lnB>
                      <a:noFill/>
                    </a:lnB>
                  </a:tcPr>
                </a:tc>
                <a:tc>
                  <a:txBody>
                    <a:bodyPr/>
                    <a:lstStyle/>
                    <a:p>
                      <a:pPr algn="r"/>
                      <a:r>
                        <a:rPr lang="en-GB" sz="900" spc="-10">
                          <a:effectLst/>
                          <a:latin typeface="FrankfurtGothic"/>
                          <a:ea typeface="Times New Roman" panose="02020603050405020304" pitchFamily="18" charset="0"/>
                          <a:cs typeface="Times New Roman" panose="02020603050405020304" pitchFamily="18" charset="0"/>
                        </a:rPr>
                        <a:t> </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w="12700" cap="flat" cmpd="sng" algn="ctr">
                      <a:solidFill>
                        <a:srgbClr val="7F9C90"/>
                      </a:solidFill>
                      <a:prstDash val="solid"/>
                      <a:round/>
                      <a:headEnd type="none" w="med" len="med"/>
                      <a:tailEnd type="none" w="med" len="med"/>
                    </a:lnR>
                    <a:lnT>
                      <a:noFill/>
                    </a:lnT>
                    <a:lnB>
                      <a:noFill/>
                    </a:lnB>
                  </a:tcPr>
                </a:tc>
                <a:tc>
                  <a:txBody>
                    <a:bodyPr/>
                    <a:lstStyle/>
                    <a:p>
                      <a:pPr algn="r"/>
                      <a:r>
                        <a:rPr lang="en-GB" sz="900" spc="-10">
                          <a:effectLst/>
                          <a:latin typeface="FrankfurtGothic"/>
                          <a:ea typeface="Times New Roman" panose="02020603050405020304" pitchFamily="18" charset="0"/>
                          <a:cs typeface="Times New Roman" panose="02020603050405020304" pitchFamily="18" charset="0"/>
                        </a:rPr>
                        <a:t>83.4</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w="12700" cap="flat" cmpd="sng" algn="ctr">
                      <a:solidFill>
                        <a:srgbClr val="7F9C90"/>
                      </a:solidFill>
                      <a:prstDash val="solid"/>
                      <a:round/>
                      <a:headEnd type="none" w="med" len="med"/>
                      <a:tailEnd type="none" w="med" len="med"/>
                    </a:lnL>
                    <a:lnR>
                      <a:noFill/>
                    </a:lnR>
                    <a:lnT>
                      <a:noFill/>
                    </a:lnT>
                    <a:lnB>
                      <a:noFill/>
                    </a:lnB>
                  </a:tcPr>
                </a:tc>
                <a:tc>
                  <a:txBody>
                    <a:bodyPr/>
                    <a:lstStyle/>
                    <a:p>
                      <a:pPr algn="r"/>
                      <a:r>
                        <a:rPr lang="en-GB" sz="900" spc="-10">
                          <a:effectLst/>
                          <a:latin typeface="FrankfurtGothic"/>
                          <a:ea typeface="Times New Roman" panose="02020603050405020304" pitchFamily="18" charset="0"/>
                          <a:cs typeface="Times New Roman" panose="02020603050405020304" pitchFamily="18" charset="0"/>
                        </a:rPr>
                        <a:t>95.9</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a:noFill/>
                    </a:lnT>
                    <a:lnB>
                      <a:noFill/>
                    </a:lnB>
                  </a:tcPr>
                </a:tc>
                <a:tc>
                  <a:txBody>
                    <a:bodyPr/>
                    <a:lstStyle/>
                    <a:p>
                      <a:pPr algn="r"/>
                      <a:r>
                        <a:rPr lang="en-GB" sz="900" spc="-10">
                          <a:effectLst/>
                          <a:latin typeface="FrankfurtGothic"/>
                          <a:ea typeface="Times New Roman" panose="02020603050405020304" pitchFamily="18" charset="0"/>
                          <a:cs typeface="Times New Roman" panose="02020603050405020304" pitchFamily="18" charset="0"/>
                        </a:rPr>
                        <a:t>87.0</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w="12700" cap="flat" cmpd="sng" algn="ctr">
                      <a:solidFill>
                        <a:srgbClr val="7F9C90"/>
                      </a:solidFill>
                      <a:prstDash val="solid"/>
                      <a:round/>
                      <a:headEnd type="none" w="med" len="med"/>
                      <a:tailEnd type="none" w="med" len="med"/>
                    </a:lnR>
                    <a:lnT>
                      <a:noFill/>
                    </a:lnT>
                    <a:lnB>
                      <a:noFill/>
                    </a:lnB>
                  </a:tcPr>
                </a:tc>
                <a:tc>
                  <a:txBody>
                    <a:bodyPr/>
                    <a:lstStyle/>
                    <a:p>
                      <a:pPr algn="r"/>
                      <a:r>
                        <a:rPr lang="en-GB" sz="900" spc="-10">
                          <a:effectLst/>
                          <a:latin typeface="FrankfurtGothic"/>
                          <a:ea typeface="Times New Roman" panose="02020603050405020304" pitchFamily="18" charset="0"/>
                          <a:cs typeface="Times New Roman" panose="02020603050405020304" pitchFamily="18" charset="0"/>
                        </a:rPr>
                        <a:t> </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w="12700" cap="flat" cmpd="sng" algn="ctr">
                      <a:solidFill>
                        <a:srgbClr val="7F9C90"/>
                      </a:solidFill>
                      <a:prstDash val="solid"/>
                      <a:round/>
                      <a:headEnd type="none" w="med" len="med"/>
                      <a:tailEnd type="none" w="med" len="med"/>
                    </a:lnL>
                    <a:lnR w="12700" cap="flat" cmpd="sng" algn="ctr">
                      <a:solidFill>
                        <a:srgbClr val="7F9C90"/>
                      </a:solidFill>
                      <a:prstDash val="solid"/>
                      <a:round/>
                      <a:headEnd type="none" w="med" len="med"/>
                      <a:tailEnd type="none" w="med" len="med"/>
                    </a:lnR>
                    <a:lnT>
                      <a:noFill/>
                    </a:lnT>
                    <a:lnB>
                      <a:noFill/>
                    </a:lnB>
                  </a:tcPr>
                </a:tc>
                <a:tc>
                  <a:txBody>
                    <a:bodyPr/>
                    <a:lstStyle/>
                    <a:p>
                      <a:pPr algn="r"/>
                      <a:r>
                        <a:rPr lang="en-GB" sz="900" spc="-10">
                          <a:effectLst/>
                          <a:latin typeface="FrankfurtGothic"/>
                          <a:ea typeface="Times New Roman" panose="02020603050405020304" pitchFamily="18" charset="0"/>
                          <a:cs typeface="Times New Roman" panose="02020603050405020304" pitchFamily="18" charset="0"/>
                        </a:rPr>
                        <a:t>84.4</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w="12700" cap="flat" cmpd="sng" algn="ctr">
                      <a:solidFill>
                        <a:srgbClr val="7F9C90"/>
                      </a:solidFill>
                      <a:prstDash val="solid"/>
                      <a:round/>
                      <a:headEnd type="none" w="med" len="med"/>
                      <a:tailEnd type="none" w="med" len="med"/>
                    </a:lnL>
                    <a:lnR>
                      <a:noFill/>
                    </a:lnR>
                    <a:lnT>
                      <a:noFill/>
                    </a:lnT>
                    <a:lnB>
                      <a:noFill/>
                    </a:lnB>
                  </a:tcPr>
                </a:tc>
                <a:tc>
                  <a:txBody>
                    <a:bodyPr/>
                    <a:lstStyle/>
                    <a:p>
                      <a:pPr algn="r"/>
                      <a:r>
                        <a:rPr lang="en-GB" sz="900" spc="-10">
                          <a:effectLst/>
                          <a:latin typeface="FrankfurtGothic"/>
                          <a:ea typeface="Times New Roman" panose="02020603050405020304" pitchFamily="18" charset="0"/>
                          <a:cs typeface="Times New Roman" panose="02020603050405020304" pitchFamily="18" charset="0"/>
                        </a:rPr>
                        <a:t>95.4</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a:noFill/>
                    </a:lnT>
                    <a:lnB>
                      <a:noFill/>
                    </a:lnB>
                  </a:tcPr>
                </a:tc>
                <a:tc>
                  <a:txBody>
                    <a:bodyPr/>
                    <a:lstStyle/>
                    <a:p>
                      <a:pPr algn="r"/>
                      <a:r>
                        <a:rPr lang="en-GB" sz="900" spc="-10">
                          <a:effectLst/>
                          <a:latin typeface="FrankfurtGothic"/>
                          <a:ea typeface="Times New Roman" panose="02020603050405020304" pitchFamily="18" charset="0"/>
                          <a:cs typeface="Times New Roman" panose="02020603050405020304" pitchFamily="18" charset="0"/>
                        </a:rPr>
                        <a:t>88.4</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w="12700" cap="flat" cmpd="sng" algn="ctr">
                      <a:solidFill>
                        <a:srgbClr val="7F9C90"/>
                      </a:solidFill>
                      <a:prstDash val="solid"/>
                      <a:round/>
                      <a:headEnd type="none" w="med" len="med"/>
                      <a:tailEnd type="none" w="med" len="med"/>
                    </a:lnR>
                    <a:lnT>
                      <a:noFill/>
                    </a:lnT>
                    <a:lnB>
                      <a:noFill/>
                    </a:lnB>
                  </a:tcPr>
                </a:tc>
                <a:tc>
                  <a:txBody>
                    <a:bodyPr/>
                    <a:lstStyle/>
                    <a:p>
                      <a:pPr algn="r"/>
                      <a:r>
                        <a:rPr lang="en-GB" sz="900" spc="-10">
                          <a:effectLst/>
                          <a:latin typeface="FrankfurtGothic"/>
                          <a:ea typeface="Times New Roman" panose="02020603050405020304" pitchFamily="18" charset="0"/>
                          <a:cs typeface="Times New Roman" panose="02020603050405020304" pitchFamily="18" charset="0"/>
                        </a:rPr>
                        <a:t>88.16</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w="12700" cap="flat" cmpd="sng" algn="ctr">
                      <a:solidFill>
                        <a:srgbClr val="7F9C90"/>
                      </a:solidFill>
                      <a:prstDash val="solid"/>
                      <a:round/>
                      <a:headEnd type="none" w="med" len="med"/>
                      <a:tailEnd type="none" w="med" len="med"/>
                    </a:lnL>
                    <a:lnR w="12700" cap="flat" cmpd="sng" algn="ctr">
                      <a:solidFill>
                        <a:srgbClr val="7F9C90"/>
                      </a:solidFill>
                      <a:prstDash val="solid"/>
                      <a:round/>
                      <a:headEnd type="none" w="med" len="med"/>
                      <a:tailEnd type="none" w="med" len="med"/>
                    </a:lnR>
                    <a:lnT>
                      <a:noFill/>
                    </a:lnT>
                    <a:lnB>
                      <a:noFill/>
                    </a:lnB>
                  </a:tcPr>
                </a:tc>
                <a:tc>
                  <a:txBody>
                    <a:bodyPr/>
                    <a:lstStyle/>
                    <a:p>
                      <a:pPr algn="r"/>
                      <a:r>
                        <a:rPr lang="en-GB" sz="900" spc="-10">
                          <a:effectLst/>
                          <a:latin typeface="FrankfurtGothic"/>
                          <a:ea typeface="Times New Roman" panose="02020603050405020304" pitchFamily="18" charset="0"/>
                          <a:cs typeface="Times New Roman" panose="02020603050405020304" pitchFamily="18" charset="0"/>
                        </a:rPr>
                        <a:t>88.16</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w="12700" cap="flat" cmpd="sng" algn="ctr">
                      <a:solidFill>
                        <a:srgbClr val="7F9C9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559987897"/>
                  </a:ext>
                </a:extLst>
              </a:tr>
              <a:tr h="187617">
                <a:tc>
                  <a:txBody>
                    <a:bodyPr/>
                    <a:lstStyle/>
                    <a:p>
                      <a:r>
                        <a:rPr lang="en-GB" sz="900" spc="-10">
                          <a:effectLst/>
                          <a:latin typeface="FrankfurtGothic"/>
                          <a:ea typeface="Times New Roman" panose="02020603050405020304" pitchFamily="18" charset="0"/>
                          <a:cs typeface="Times New Roman" panose="02020603050405020304" pitchFamily="18" charset="0"/>
                        </a:rPr>
                        <a:t>Mar</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w="12700" cap="flat" cmpd="sng" algn="ctr">
                      <a:solidFill>
                        <a:srgbClr val="7F9C90"/>
                      </a:solidFill>
                      <a:prstDash val="solid"/>
                      <a:round/>
                      <a:headEnd type="none" w="med" len="med"/>
                      <a:tailEnd type="none" w="med" len="med"/>
                    </a:lnR>
                    <a:lnT>
                      <a:noFill/>
                    </a:lnT>
                    <a:lnB>
                      <a:noFill/>
                    </a:lnB>
                  </a:tcPr>
                </a:tc>
                <a:tc>
                  <a:txBody>
                    <a:bodyPr/>
                    <a:lstStyle/>
                    <a:p>
                      <a:pPr algn="r"/>
                      <a:r>
                        <a:rPr lang="en-GB" sz="900" spc="-10">
                          <a:effectLst/>
                          <a:latin typeface="FrankfurtGothic"/>
                          <a:ea typeface="Times New Roman" panose="02020603050405020304" pitchFamily="18" charset="0"/>
                          <a:cs typeface="Times New Roman" panose="02020603050405020304" pitchFamily="18" charset="0"/>
                        </a:rPr>
                        <a:t>96.0</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w="12700" cap="flat" cmpd="sng" algn="ctr">
                      <a:solidFill>
                        <a:srgbClr val="7F9C90"/>
                      </a:solidFill>
                      <a:prstDash val="solid"/>
                      <a:round/>
                      <a:headEnd type="none" w="med" len="med"/>
                      <a:tailEnd type="none" w="med" len="med"/>
                    </a:lnL>
                    <a:lnR>
                      <a:noFill/>
                    </a:lnR>
                    <a:lnT>
                      <a:noFill/>
                    </a:lnT>
                    <a:lnB>
                      <a:noFill/>
                    </a:lnB>
                  </a:tcPr>
                </a:tc>
                <a:tc>
                  <a:txBody>
                    <a:bodyPr/>
                    <a:lstStyle/>
                    <a:p>
                      <a:pPr algn="r"/>
                      <a:r>
                        <a:rPr lang="en-GB" sz="900" spc="-10">
                          <a:effectLst/>
                          <a:latin typeface="FrankfurtGothic"/>
                          <a:ea typeface="Times New Roman" panose="02020603050405020304" pitchFamily="18" charset="0"/>
                          <a:cs typeface="Times New Roman" panose="02020603050405020304" pitchFamily="18" charset="0"/>
                        </a:rPr>
                        <a:t> </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a:noFill/>
                    </a:lnT>
                    <a:lnB>
                      <a:noFill/>
                    </a:lnB>
                  </a:tcPr>
                </a:tc>
                <a:tc>
                  <a:txBody>
                    <a:bodyPr/>
                    <a:lstStyle/>
                    <a:p>
                      <a:pPr algn="r"/>
                      <a:r>
                        <a:rPr lang="en-GB" sz="900" spc="-10">
                          <a:effectLst/>
                          <a:latin typeface="FrankfurtGothic"/>
                          <a:ea typeface="Times New Roman" panose="02020603050405020304" pitchFamily="18" charset="0"/>
                          <a:cs typeface="Times New Roman" panose="02020603050405020304" pitchFamily="18" charset="0"/>
                        </a:rPr>
                        <a:t> </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w="12700" cap="flat" cmpd="sng" algn="ctr">
                      <a:solidFill>
                        <a:srgbClr val="7F9C90"/>
                      </a:solidFill>
                      <a:prstDash val="solid"/>
                      <a:round/>
                      <a:headEnd type="none" w="med" len="med"/>
                      <a:tailEnd type="none" w="med" len="med"/>
                    </a:lnR>
                    <a:lnT>
                      <a:noFill/>
                    </a:lnT>
                    <a:lnB>
                      <a:noFill/>
                    </a:lnB>
                  </a:tcPr>
                </a:tc>
                <a:tc>
                  <a:txBody>
                    <a:bodyPr/>
                    <a:lstStyle/>
                    <a:p>
                      <a:pPr algn="r"/>
                      <a:r>
                        <a:rPr lang="en-GB" sz="900" spc="-10">
                          <a:effectLst/>
                          <a:latin typeface="FrankfurtGothic"/>
                          <a:ea typeface="Times New Roman" panose="02020603050405020304" pitchFamily="18" charset="0"/>
                          <a:cs typeface="Times New Roman" panose="02020603050405020304" pitchFamily="18" charset="0"/>
                        </a:rPr>
                        <a:t>97.1</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w="12700" cap="flat" cmpd="sng" algn="ctr">
                      <a:solidFill>
                        <a:srgbClr val="7F9C90"/>
                      </a:solidFill>
                      <a:prstDash val="solid"/>
                      <a:round/>
                      <a:headEnd type="none" w="med" len="med"/>
                      <a:tailEnd type="none" w="med" len="med"/>
                    </a:lnL>
                    <a:lnR>
                      <a:noFill/>
                    </a:lnR>
                    <a:lnT>
                      <a:noFill/>
                    </a:lnT>
                    <a:lnB>
                      <a:noFill/>
                    </a:lnB>
                  </a:tcPr>
                </a:tc>
                <a:tc>
                  <a:txBody>
                    <a:bodyPr/>
                    <a:lstStyle/>
                    <a:p>
                      <a:pPr algn="r"/>
                      <a:r>
                        <a:rPr lang="en-GB" sz="900" spc="-10">
                          <a:effectLst/>
                          <a:latin typeface="FrankfurtGothic"/>
                          <a:ea typeface="Times New Roman" panose="02020603050405020304" pitchFamily="18" charset="0"/>
                          <a:cs typeface="Times New Roman" panose="02020603050405020304" pitchFamily="18" charset="0"/>
                        </a:rPr>
                        <a:t>95.8</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a:noFill/>
                    </a:lnT>
                    <a:lnB>
                      <a:noFill/>
                    </a:lnB>
                  </a:tcPr>
                </a:tc>
                <a:tc>
                  <a:txBody>
                    <a:bodyPr/>
                    <a:lstStyle/>
                    <a:p>
                      <a:pPr algn="r"/>
                      <a:r>
                        <a:rPr lang="en-GB" sz="900" spc="-10">
                          <a:effectLst/>
                          <a:latin typeface="FrankfurtGothic"/>
                          <a:ea typeface="Times New Roman" panose="02020603050405020304" pitchFamily="18" charset="0"/>
                          <a:cs typeface="Times New Roman" panose="02020603050405020304" pitchFamily="18" charset="0"/>
                        </a:rPr>
                        <a:t>101.3</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w="12700" cap="flat" cmpd="sng" algn="ctr">
                      <a:solidFill>
                        <a:srgbClr val="7F9C90"/>
                      </a:solidFill>
                      <a:prstDash val="solid"/>
                      <a:round/>
                      <a:headEnd type="none" w="med" len="med"/>
                      <a:tailEnd type="none" w="med" len="med"/>
                    </a:lnR>
                    <a:lnT>
                      <a:noFill/>
                    </a:lnT>
                    <a:lnB>
                      <a:noFill/>
                    </a:lnB>
                  </a:tcPr>
                </a:tc>
                <a:tc>
                  <a:txBody>
                    <a:bodyPr/>
                    <a:lstStyle/>
                    <a:p>
                      <a:pPr algn="r"/>
                      <a:r>
                        <a:rPr lang="en-GB" sz="900" spc="-10">
                          <a:effectLst/>
                          <a:latin typeface="FrankfurtGothic"/>
                          <a:ea typeface="Times New Roman" panose="02020603050405020304" pitchFamily="18" charset="0"/>
                          <a:cs typeface="Times New Roman" panose="02020603050405020304" pitchFamily="18" charset="0"/>
                        </a:rPr>
                        <a:t> </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w="12700" cap="flat" cmpd="sng" algn="ctr">
                      <a:solidFill>
                        <a:srgbClr val="7F9C90"/>
                      </a:solidFill>
                      <a:prstDash val="solid"/>
                      <a:round/>
                      <a:headEnd type="none" w="med" len="med"/>
                      <a:tailEnd type="none" w="med" len="med"/>
                    </a:lnL>
                    <a:lnR w="12700" cap="flat" cmpd="sng" algn="ctr">
                      <a:solidFill>
                        <a:srgbClr val="7F9C90"/>
                      </a:solidFill>
                      <a:prstDash val="solid"/>
                      <a:round/>
                      <a:headEnd type="none" w="med" len="med"/>
                      <a:tailEnd type="none" w="med" len="med"/>
                    </a:lnR>
                    <a:lnT>
                      <a:noFill/>
                    </a:lnT>
                    <a:lnB>
                      <a:noFill/>
                    </a:lnB>
                  </a:tcPr>
                </a:tc>
                <a:tc>
                  <a:txBody>
                    <a:bodyPr/>
                    <a:lstStyle/>
                    <a:p>
                      <a:pPr algn="r"/>
                      <a:r>
                        <a:rPr lang="en-GB" sz="900" spc="-10">
                          <a:effectLst/>
                          <a:latin typeface="FrankfurtGothic"/>
                          <a:ea typeface="Times New Roman" panose="02020603050405020304" pitchFamily="18" charset="0"/>
                          <a:cs typeface="Times New Roman" panose="02020603050405020304" pitchFamily="18" charset="0"/>
                        </a:rPr>
                        <a:t>96.1</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w="12700" cap="flat" cmpd="sng" algn="ctr">
                      <a:solidFill>
                        <a:srgbClr val="7F9C90"/>
                      </a:solidFill>
                      <a:prstDash val="solid"/>
                      <a:round/>
                      <a:headEnd type="none" w="med" len="med"/>
                      <a:tailEnd type="none" w="med" len="med"/>
                    </a:lnL>
                    <a:lnR>
                      <a:noFill/>
                    </a:lnR>
                    <a:lnT>
                      <a:noFill/>
                    </a:lnT>
                    <a:lnB>
                      <a:noFill/>
                    </a:lnB>
                  </a:tcPr>
                </a:tc>
                <a:tc>
                  <a:txBody>
                    <a:bodyPr/>
                    <a:lstStyle/>
                    <a:p>
                      <a:pPr algn="r"/>
                      <a:r>
                        <a:rPr lang="en-GB" sz="900" spc="-10">
                          <a:effectLst/>
                          <a:latin typeface="FrankfurtGothic"/>
                          <a:ea typeface="Times New Roman" panose="02020603050405020304" pitchFamily="18" charset="0"/>
                          <a:cs typeface="Times New Roman" panose="02020603050405020304" pitchFamily="18" charset="0"/>
                        </a:rPr>
                        <a:t> </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a:noFill/>
                    </a:lnT>
                    <a:lnB>
                      <a:noFill/>
                    </a:lnB>
                  </a:tcPr>
                </a:tc>
                <a:tc>
                  <a:txBody>
                    <a:bodyPr/>
                    <a:lstStyle/>
                    <a:p>
                      <a:pPr algn="r"/>
                      <a:r>
                        <a:rPr lang="en-GB" sz="900" spc="-10">
                          <a:effectLst/>
                          <a:latin typeface="FrankfurtGothic"/>
                          <a:ea typeface="Times New Roman" panose="02020603050405020304" pitchFamily="18" charset="0"/>
                          <a:cs typeface="Times New Roman" panose="02020603050405020304" pitchFamily="18" charset="0"/>
                        </a:rPr>
                        <a:t> </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w="12700" cap="flat" cmpd="sng" algn="ctr">
                      <a:solidFill>
                        <a:srgbClr val="7F9C90"/>
                      </a:solidFill>
                      <a:prstDash val="solid"/>
                      <a:round/>
                      <a:headEnd type="none" w="med" len="med"/>
                      <a:tailEnd type="none" w="med" len="med"/>
                    </a:lnR>
                    <a:lnT>
                      <a:noFill/>
                    </a:lnT>
                    <a:lnB>
                      <a:noFill/>
                    </a:lnB>
                  </a:tcPr>
                </a:tc>
                <a:tc>
                  <a:txBody>
                    <a:bodyPr/>
                    <a:lstStyle/>
                    <a:p>
                      <a:pPr algn="r"/>
                      <a:r>
                        <a:rPr lang="en-GB" sz="900" spc="-10">
                          <a:effectLst/>
                          <a:latin typeface="FrankfurtGothic"/>
                          <a:ea typeface="Times New Roman" panose="02020603050405020304" pitchFamily="18" charset="0"/>
                          <a:cs typeface="Times New Roman" panose="02020603050405020304" pitchFamily="18" charset="0"/>
                        </a:rPr>
                        <a:t>100.34</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w="12700" cap="flat" cmpd="sng" algn="ctr">
                      <a:solidFill>
                        <a:srgbClr val="7F9C90"/>
                      </a:solidFill>
                      <a:prstDash val="solid"/>
                      <a:round/>
                      <a:headEnd type="none" w="med" len="med"/>
                      <a:tailEnd type="none" w="med" len="med"/>
                    </a:lnL>
                    <a:lnR w="12700" cap="flat" cmpd="sng" algn="ctr">
                      <a:solidFill>
                        <a:srgbClr val="7F9C90"/>
                      </a:solidFill>
                      <a:prstDash val="solid"/>
                      <a:round/>
                      <a:headEnd type="none" w="med" len="med"/>
                      <a:tailEnd type="none" w="med" len="med"/>
                    </a:lnR>
                    <a:lnT>
                      <a:noFill/>
                    </a:lnT>
                    <a:lnB>
                      <a:noFill/>
                    </a:lnB>
                  </a:tcPr>
                </a:tc>
                <a:tc>
                  <a:txBody>
                    <a:bodyPr/>
                    <a:lstStyle/>
                    <a:p>
                      <a:pPr algn="r"/>
                      <a:r>
                        <a:rPr lang="en-GB" sz="900" spc="-10">
                          <a:effectLst/>
                          <a:latin typeface="FrankfurtGothic"/>
                          <a:ea typeface="Times New Roman" panose="02020603050405020304" pitchFamily="18" charset="0"/>
                          <a:cs typeface="Times New Roman" panose="02020603050405020304" pitchFamily="18" charset="0"/>
                        </a:rPr>
                        <a:t>100.34</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w="12700" cap="flat" cmpd="sng" algn="ctr">
                      <a:solidFill>
                        <a:srgbClr val="7F9C9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339807703"/>
                  </a:ext>
                </a:extLst>
              </a:tr>
              <a:tr h="187617">
                <a:tc>
                  <a:txBody>
                    <a:bodyPr/>
                    <a:lstStyle/>
                    <a:p>
                      <a:r>
                        <a:rPr lang="en-GB" sz="900" spc="-10">
                          <a:effectLst/>
                          <a:latin typeface="FrankfurtGothic"/>
                          <a:ea typeface="Times New Roman" panose="02020603050405020304" pitchFamily="18" charset="0"/>
                          <a:cs typeface="Times New Roman" panose="02020603050405020304" pitchFamily="18" charset="0"/>
                        </a:rPr>
                        <a:t>Apr</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w="12700" cap="flat" cmpd="sng" algn="ctr">
                      <a:solidFill>
                        <a:srgbClr val="7F9C90"/>
                      </a:solidFill>
                      <a:prstDash val="solid"/>
                      <a:round/>
                      <a:headEnd type="none" w="med" len="med"/>
                      <a:tailEnd type="none" w="med" len="med"/>
                    </a:lnR>
                    <a:lnT>
                      <a:noFill/>
                    </a:lnT>
                    <a:lnB>
                      <a:noFill/>
                    </a:lnB>
                  </a:tcPr>
                </a:tc>
                <a:tc>
                  <a:txBody>
                    <a:bodyPr/>
                    <a:lstStyle/>
                    <a:p>
                      <a:pPr algn="r"/>
                      <a:r>
                        <a:rPr lang="en-GB" sz="900" spc="-10">
                          <a:effectLst/>
                          <a:latin typeface="FrankfurtGothic"/>
                          <a:ea typeface="Times New Roman" panose="02020603050405020304" pitchFamily="18" charset="0"/>
                          <a:cs typeface="Times New Roman" panose="02020603050405020304" pitchFamily="18" charset="0"/>
                        </a:rPr>
                        <a:t>95.9</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w="12700" cap="flat" cmpd="sng" algn="ctr">
                      <a:solidFill>
                        <a:srgbClr val="7F9C90"/>
                      </a:solidFill>
                      <a:prstDash val="solid"/>
                      <a:round/>
                      <a:headEnd type="none" w="med" len="med"/>
                      <a:tailEnd type="none" w="med" len="med"/>
                    </a:lnL>
                    <a:lnR>
                      <a:noFill/>
                    </a:lnR>
                    <a:lnT>
                      <a:noFill/>
                    </a:lnT>
                    <a:lnB>
                      <a:noFill/>
                    </a:lnB>
                  </a:tcPr>
                </a:tc>
                <a:tc>
                  <a:txBody>
                    <a:bodyPr/>
                    <a:lstStyle/>
                    <a:p>
                      <a:pPr algn="r"/>
                      <a:r>
                        <a:rPr lang="en-GB" sz="900" spc="-10">
                          <a:effectLst/>
                          <a:latin typeface="FrankfurtGothic"/>
                          <a:ea typeface="Times New Roman" panose="02020603050405020304" pitchFamily="18" charset="0"/>
                          <a:cs typeface="Times New Roman" panose="02020603050405020304" pitchFamily="18" charset="0"/>
                        </a:rPr>
                        <a:t> </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a:noFill/>
                    </a:lnT>
                    <a:lnB>
                      <a:noFill/>
                    </a:lnB>
                  </a:tcPr>
                </a:tc>
                <a:tc>
                  <a:txBody>
                    <a:bodyPr/>
                    <a:lstStyle/>
                    <a:p>
                      <a:pPr algn="r"/>
                      <a:r>
                        <a:rPr lang="en-GB" sz="900" spc="-10">
                          <a:effectLst/>
                          <a:latin typeface="FrankfurtGothic"/>
                          <a:ea typeface="Times New Roman" panose="02020603050405020304" pitchFamily="18" charset="0"/>
                          <a:cs typeface="Times New Roman" panose="02020603050405020304" pitchFamily="18" charset="0"/>
                        </a:rPr>
                        <a:t> </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w="12700" cap="flat" cmpd="sng" algn="ctr">
                      <a:solidFill>
                        <a:srgbClr val="7F9C90"/>
                      </a:solidFill>
                      <a:prstDash val="solid"/>
                      <a:round/>
                      <a:headEnd type="none" w="med" len="med"/>
                      <a:tailEnd type="none" w="med" len="med"/>
                    </a:lnR>
                    <a:lnT>
                      <a:noFill/>
                    </a:lnT>
                    <a:lnB>
                      <a:noFill/>
                    </a:lnB>
                  </a:tcPr>
                </a:tc>
                <a:tc>
                  <a:txBody>
                    <a:bodyPr/>
                    <a:lstStyle/>
                    <a:p>
                      <a:pPr algn="r"/>
                      <a:r>
                        <a:rPr lang="en-GB" sz="900" spc="-10">
                          <a:effectLst/>
                          <a:latin typeface="FrankfurtGothic"/>
                          <a:ea typeface="Times New Roman" panose="02020603050405020304" pitchFamily="18" charset="0"/>
                          <a:cs typeface="Times New Roman" panose="02020603050405020304" pitchFamily="18" charset="0"/>
                        </a:rPr>
                        <a:t>94.4</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w="12700" cap="flat" cmpd="sng" algn="ctr">
                      <a:solidFill>
                        <a:srgbClr val="7F9C90"/>
                      </a:solidFill>
                      <a:prstDash val="solid"/>
                      <a:round/>
                      <a:headEnd type="none" w="med" len="med"/>
                      <a:tailEnd type="none" w="med" len="med"/>
                    </a:lnL>
                    <a:lnR>
                      <a:noFill/>
                    </a:lnR>
                    <a:lnT>
                      <a:noFill/>
                    </a:lnT>
                    <a:lnB>
                      <a:noFill/>
                    </a:lnB>
                  </a:tcPr>
                </a:tc>
                <a:tc>
                  <a:txBody>
                    <a:bodyPr/>
                    <a:lstStyle/>
                    <a:p>
                      <a:pPr algn="r"/>
                      <a:r>
                        <a:rPr lang="en-GB" sz="900" spc="-10">
                          <a:effectLst/>
                          <a:latin typeface="FrankfurtGothic"/>
                          <a:ea typeface="Times New Roman" panose="02020603050405020304" pitchFamily="18" charset="0"/>
                          <a:cs typeface="Times New Roman" panose="02020603050405020304" pitchFamily="18" charset="0"/>
                        </a:rPr>
                        <a:t>95.7</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a:noFill/>
                    </a:lnT>
                    <a:lnB>
                      <a:noFill/>
                    </a:lnB>
                  </a:tcPr>
                </a:tc>
                <a:tc>
                  <a:txBody>
                    <a:bodyPr/>
                    <a:lstStyle/>
                    <a:p>
                      <a:pPr algn="r"/>
                      <a:r>
                        <a:rPr lang="en-GB" sz="900" spc="-10">
                          <a:effectLst/>
                          <a:latin typeface="FrankfurtGothic"/>
                          <a:ea typeface="Times New Roman" panose="02020603050405020304" pitchFamily="18" charset="0"/>
                          <a:cs typeface="Times New Roman" panose="02020603050405020304" pitchFamily="18" charset="0"/>
                        </a:rPr>
                        <a:t>98.6</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w="12700" cap="flat" cmpd="sng" algn="ctr">
                      <a:solidFill>
                        <a:srgbClr val="7F9C90"/>
                      </a:solidFill>
                      <a:prstDash val="solid"/>
                      <a:round/>
                      <a:headEnd type="none" w="med" len="med"/>
                      <a:tailEnd type="none" w="med" len="med"/>
                    </a:lnR>
                    <a:lnT>
                      <a:noFill/>
                    </a:lnT>
                    <a:lnB>
                      <a:noFill/>
                    </a:lnB>
                  </a:tcPr>
                </a:tc>
                <a:tc>
                  <a:txBody>
                    <a:bodyPr/>
                    <a:lstStyle/>
                    <a:p>
                      <a:pPr algn="r"/>
                      <a:r>
                        <a:rPr lang="en-GB" sz="900" spc="-10">
                          <a:effectLst/>
                          <a:latin typeface="FrankfurtGothic"/>
                          <a:ea typeface="Times New Roman" panose="02020603050405020304" pitchFamily="18" charset="0"/>
                          <a:cs typeface="Times New Roman" panose="02020603050405020304" pitchFamily="18" charset="0"/>
                        </a:rPr>
                        <a:t> </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w="12700" cap="flat" cmpd="sng" algn="ctr">
                      <a:solidFill>
                        <a:srgbClr val="7F9C90"/>
                      </a:solidFill>
                      <a:prstDash val="solid"/>
                      <a:round/>
                      <a:headEnd type="none" w="med" len="med"/>
                      <a:tailEnd type="none" w="med" len="med"/>
                    </a:lnL>
                    <a:lnR w="12700" cap="flat" cmpd="sng" algn="ctr">
                      <a:solidFill>
                        <a:srgbClr val="7F9C90"/>
                      </a:solidFill>
                      <a:prstDash val="solid"/>
                      <a:round/>
                      <a:headEnd type="none" w="med" len="med"/>
                      <a:tailEnd type="none" w="med" len="med"/>
                    </a:lnR>
                    <a:lnT>
                      <a:noFill/>
                    </a:lnT>
                    <a:lnB>
                      <a:noFill/>
                    </a:lnB>
                  </a:tcPr>
                </a:tc>
                <a:tc>
                  <a:txBody>
                    <a:bodyPr/>
                    <a:lstStyle/>
                    <a:p>
                      <a:pPr algn="r"/>
                      <a:r>
                        <a:rPr lang="en-GB" sz="900" spc="-10">
                          <a:effectLst/>
                          <a:latin typeface="FrankfurtGothic"/>
                          <a:ea typeface="Times New Roman" panose="02020603050405020304" pitchFamily="18" charset="0"/>
                          <a:cs typeface="Times New Roman" panose="02020603050405020304" pitchFamily="18" charset="0"/>
                        </a:rPr>
                        <a:t>94.9</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w="12700" cap="flat" cmpd="sng" algn="ctr">
                      <a:solidFill>
                        <a:srgbClr val="7F9C90"/>
                      </a:solidFill>
                      <a:prstDash val="solid"/>
                      <a:round/>
                      <a:headEnd type="none" w="med" len="med"/>
                      <a:tailEnd type="none" w="med" len="med"/>
                    </a:lnL>
                    <a:lnR>
                      <a:noFill/>
                    </a:lnR>
                    <a:lnT>
                      <a:noFill/>
                    </a:lnT>
                    <a:lnB>
                      <a:noFill/>
                    </a:lnB>
                  </a:tcPr>
                </a:tc>
                <a:tc>
                  <a:txBody>
                    <a:bodyPr/>
                    <a:lstStyle/>
                    <a:p>
                      <a:pPr algn="r"/>
                      <a:r>
                        <a:rPr lang="en-GB" sz="900" spc="-10">
                          <a:effectLst/>
                          <a:latin typeface="FrankfurtGothic"/>
                          <a:ea typeface="Times New Roman" panose="02020603050405020304" pitchFamily="18" charset="0"/>
                          <a:cs typeface="Times New Roman" panose="02020603050405020304" pitchFamily="18" charset="0"/>
                        </a:rPr>
                        <a:t> </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a:noFill/>
                    </a:lnT>
                    <a:lnB>
                      <a:noFill/>
                    </a:lnB>
                  </a:tcPr>
                </a:tc>
                <a:tc>
                  <a:txBody>
                    <a:bodyPr/>
                    <a:lstStyle/>
                    <a:p>
                      <a:pPr algn="r"/>
                      <a:r>
                        <a:rPr lang="en-GB" sz="900" spc="-10">
                          <a:effectLst/>
                          <a:latin typeface="FrankfurtGothic"/>
                          <a:ea typeface="Times New Roman" panose="02020603050405020304" pitchFamily="18" charset="0"/>
                          <a:cs typeface="Times New Roman" panose="02020603050405020304" pitchFamily="18" charset="0"/>
                        </a:rPr>
                        <a:t> </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w="12700" cap="flat" cmpd="sng" algn="ctr">
                      <a:solidFill>
                        <a:srgbClr val="7F9C90"/>
                      </a:solidFill>
                      <a:prstDash val="solid"/>
                      <a:round/>
                      <a:headEnd type="none" w="med" len="med"/>
                      <a:tailEnd type="none" w="med" len="med"/>
                    </a:lnR>
                    <a:lnT>
                      <a:noFill/>
                    </a:lnT>
                    <a:lnB>
                      <a:noFill/>
                    </a:lnB>
                  </a:tcPr>
                </a:tc>
                <a:tc>
                  <a:txBody>
                    <a:bodyPr/>
                    <a:lstStyle/>
                    <a:p>
                      <a:pPr algn="r"/>
                      <a:r>
                        <a:rPr lang="en-GB" sz="900" spc="-10">
                          <a:effectLst/>
                          <a:latin typeface="FrankfurtGothic"/>
                          <a:ea typeface="Times New Roman" panose="02020603050405020304" pitchFamily="18" charset="0"/>
                          <a:cs typeface="Times New Roman" panose="02020603050405020304" pitchFamily="18" charset="0"/>
                        </a:rPr>
                        <a:t>99.64</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w="12700" cap="flat" cmpd="sng" algn="ctr">
                      <a:solidFill>
                        <a:srgbClr val="7F9C90"/>
                      </a:solidFill>
                      <a:prstDash val="solid"/>
                      <a:round/>
                      <a:headEnd type="none" w="med" len="med"/>
                      <a:tailEnd type="none" w="med" len="med"/>
                    </a:lnL>
                    <a:lnR w="12700" cap="flat" cmpd="sng" algn="ctr">
                      <a:solidFill>
                        <a:srgbClr val="7F9C90"/>
                      </a:solidFill>
                      <a:prstDash val="solid"/>
                      <a:round/>
                      <a:headEnd type="none" w="med" len="med"/>
                      <a:tailEnd type="none" w="med" len="med"/>
                    </a:lnR>
                    <a:lnT>
                      <a:noFill/>
                    </a:lnT>
                    <a:lnB>
                      <a:noFill/>
                    </a:lnB>
                  </a:tcPr>
                </a:tc>
                <a:tc>
                  <a:txBody>
                    <a:bodyPr/>
                    <a:lstStyle/>
                    <a:p>
                      <a:pPr algn="r"/>
                      <a:r>
                        <a:rPr lang="en-GB" sz="900" spc="-10">
                          <a:effectLst/>
                          <a:latin typeface="FrankfurtGothic"/>
                          <a:ea typeface="Times New Roman" panose="02020603050405020304" pitchFamily="18" charset="0"/>
                          <a:cs typeface="Times New Roman" panose="02020603050405020304" pitchFamily="18" charset="0"/>
                        </a:rPr>
                        <a:t>99.65</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w="12700" cap="flat" cmpd="sng" algn="ctr">
                      <a:solidFill>
                        <a:srgbClr val="7F9C9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390564817"/>
                  </a:ext>
                </a:extLst>
              </a:tr>
              <a:tr h="187617">
                <a:tc>
                  <a:txBody>
                    <a:bodyPr/>
                    <a:lstStyle/>
                    <a:p>
                      <a:r>
                        <a:rPr lang="en-GB" sz="900" spc="-10">
                          <a:effectLst/>
                          <a:latin typeface="FrankfurtGothic"/>
                          <a:ea typeface="Times New Roman" panose="02020603050405020304" pitchFamily="18" charset="0"/>
                          <a:cs typeface="Times New Roman" panose="02020603050405020304" pitchFamily="18" charset="0"/>
                        </a:rPr>
                        <a:t>May</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w="12700" cap="flat" cmpd="sng" algn="ctr">
                      <a:solidFill>
                        <a:srgbClr val="7F9C90"/>
                      </a:solidFill>
                      <a:prstDash val="solid"/>
                      <a:round/>
                      <a:headEnd type="none" w="med" len="med"/>
                      <a:tailEnd type="none" w="med" len="med"/>
                    </a:lnR>
                    <a:lnT>
                      <a:noFill/>
                    </a:lnT>
                    <a:lnB>
                      <a:noFill/>
                    </a:lnB>
                  </a:tcPr>
                </a:tc>
                <a:tc>
                  <a:txBody>
                    <a:bodyPr/>
                    <a:lstStyle/>
                    <a:p>
                      <a:pPr algn="r"/>
                      <a:r>
                        <a:rPr lang="en-GB" sz="900" spc="-10">
                          <a:effectLst/>
                          <a:latin typeface="FrankfurtGothic"/>
                          <a:ea typeface="Times New Roman" panose="02020603050405020304" pitchFamily="18" charset="0"/>
                          <a:cs typeface="Times New Roman" panose="02020603050405020304" pitchFamily="18" charset="0"/>
                        </a:rPr>
                        <a:t>102.4</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w="12700" cap="flat" cmpd="sng" algn="ctr">
                      <a:solidFill>
                        <a:srgbClr val="7F9C90"/>
                      </a:solidFill>
                      <a:prstDash val="solid"/>
                      <a:round/>
                      <a:headEnd type="none" w="med" len="med"/>
                      <a:tailEnd type="none" w="med" len="med"/>
                    </a:lnL>
                    <a:lnR>
                      <a:noFill/>
                    </a:lnR>
                    <a:lnT>
                      <a:noFill/>
                    </a:lnT>
                    <a:lnB>
                      <a:noFill/>
                    </a:lnB>
                  </a:tcPr>
                </a:tc>
                <a:tc>
                  <a:txBody>
                    <a:bodyPr/>
                    <a:lstStyle/>
                    <a:p>
                      <a:pPr algn="r"/>
                      <a:r>
                        <a:rPr lang="en-GB" sz="900" spc="-10">
                          <a:effectLst/>
                          <a:latin typeface="FrankfurtGothic"/>
                          <a:ea typeface="Times New Roman" panose="02020603050405020304" pitchFamily="18" charset="0"/>
                          <a:cs typeface="Times New Roman" panose="02020603050405020304" pitchFamily="18" charset="0"/>
                        </a:rPr>
                        <a:t> </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a:noFill/>
                    </a:lnT>
                    <a:lnB>
                      <a:noFill/>
                    </a:lnB>
                  </a:tcPr>
                </a:tc>
                <a:tc>
                  <a:txBody>
                    <a:bodyPr/>
                    <a:lstStyle/>
                    <a:p>
                      <a:pPr algn="r"/>
                      <a:r>
                        <a:rPr lang="en-GB" sz="900" spc="-10">
                          <a:effectLst/>
                          <a:latin typeface="FrankfurtGothic"/>
                          <a:ea typeface="Times New Roman" panose="02020603050405020304" pitchFamily="18" charset="0"/>
                          <a:cs typeface="Times New Roman" panose="02020603050405020304" pitchFamily="18" charset="0"/>
                        </a:rPr>
                        <a:t> </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w="12700" cap="flat" cmpd="sng" algn="ctr">
                      <a:solidFill>
                        <a:srgbClr val="7F9C90"/>
                      </a:solidFill>
                      <a:prstDash val="solid"/>
                      <a:round/>
                      <a:headEnd type="none" w="med" len="med"/>
                      <a:tailEnd type="none" w="med" len="med"/>
                    </a:lnR>
                    <a:lnT>
                      <a:noFill/>
                    </a:lnT>
                    <a:lnB>
                      <a:noFill/>
                    </a:lnB>
                  </a:tcPr>
                </a:tc>
                <a:tc>
                  <a:txBody>
                    <a:bodyPr/>
                    <a:lstStyle/>
                    <a:p>
                      <a:pPr algn="r"/>
                      <a:r>
                        <a:rPr lang="en-GB" sz="900" spc="-10">
                          <a:effectLst/>
                          <a:latin typeface="FrankfurtGothic"/>
                          <a:ea typeface="Times New Roman" panose="02020603050405020304" pitchFamily="18" charset="0"/>
                          <a:cs typeface="Times New Roman" panose="02020603050405020304" pitchFamily="18" charset="0"/>
                        </a:rPr>
                        <a:t>101.0</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w="12700" cap="flat" cmpd="sng" algn="ctr">
                      <a:solidFill>
                        <a:srgbClr val="7F9C90"/>
                      </a:solidFill>
                      <a:prstDash val="solid"/>
                      <a:round/>
                      <a:headEnd type="none" w="med" len="med"/>
                      <a:tailEnd type="none" w="med" len="med"/>
                    </a:lnL>
                    <a:lnR>
                      <a:noFill/>
                    </a:lnR>
                    <a:lnT>
                      <a:noFill/>
                    </a:lnT>
                    <a:lnB>
                      <a:noFill/>
                    </a:lnB>
                  </a:tcPr>
                </a:tc>
                <a:tc>
                  <a:txBody>
                    <a:bodyPr/>
                    <a:lstStyle/>
                    <a:p>
                      <a:pPr algn="r"/>
                      <a:r>
                        <a:rPr lang="en-GB" sz="900" spc="-10">
                          <a:effectLst/>
                          <a:latin typeface="FrankfurtGothic"/>
                          <a:ea typeface="Times New Roman" panose="02020603050405020304" pitchFamily="18" charset="0"/>
                          <a:cs typeface="Times New Roman" panose="02020603050405020304" pitchFamily="18" charset="0"/>
                        </a:rPr>
                        <a:t>95.8</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a:noFill/>
                    </a:lnT>
                    <a:lnB>
                      <a:noFill/>
                    </a:lnB>
                  </a:tcPr>
                </a:tc>
                <a:tc>
                  <a:txBody>
                    <a:bodyPr/>
                    <a:lstStyle/>
                    <a:p>
                      <a:pPr algn="r"/>
                      <a:r>
                        <a:rPr lang="en-GB" sz="900" spc="-10">
                          <a:effectLst/>
                          <a:latin typeface="FrankfurtGothic"/>
                          <a:ea typeface="Times New Roman" panose="02020603050405020304" pitchFamily="18" charset="0"/>
                          <a:cs typeface="Times New Roman" panose="02020603050405020304" pitchFamily="18" charset="0"/>
                        </a:rPr>
                        <a:t>105.4</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w="12700" cap="flat" cmpd="sng" algn="ctr">
                      <a:solidFill>
                        <a:srgbClr val="7F9C90"/>
                      </a:solidFill>
                      <a:prstDash val="solid"/>
                      <a:round/>
                      <a:headEnd type="none" w="med" len="med"/>
                      <a:tailEnd type="none" w="med" len="med"/>
                    </a:lnR>
                    <a:lnT>
                      <a:noFill/>
                    </a:lnT>
                    <a:lnB>
                      <a:noFill/>
                    </a:lnB>
                  </a:tcPr>
                </a:tc>
                <a:tc>
                  <a:txBody>
                    <a:bodyPr/>
                    <a:lstStyle/>
                    <a:p>
                      <a:pPr algn="r"/>
                      <a:r>
                        <a:rPr lang="en-GB" sz="900" spc="-10">
                          <a:effectLst/>
                          <a:latin typeface="FrankfurtGothic"/>
                          <a:ea typeface="Times New Roman" panose="02020603050405020304" pitchFamily="18" charset="0"/>
                          <a:cs typeface="Times New Roman" panose="02020603050405020304" pitchFamily="18" charset="0"/>
                        </a:rPr>
                        <a:t> </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w="12700" cap="flat" cmpd="sng" algn="ctr">
                      <a:solidFill>
                        <a:srgbClr val="7F9C90"/>
                      </a:solidFill>
                      <a:prstDash val="solid"/>
                      <a:round/>
                      <a:headEnd type="none" w="med" len="med"/>
                      <a:tailEnd type="none" w="med" len="med"/>
                    </a:lnL>
                    <a:lnR w="12700" cap="flat" cmpd="sng" algn="ctr">
                      <a:solidFill>
                        <a:srgbClr val="7F9C90"/>
                      </a:solidFill>
                      <a:prstDash val="solid"/>
                      <a:round/>
                      <a:headEnd type="none" w="med" len="med"/>
                      <a:tailEnd type="none" w="med" len="med"/>
                    </a:lnR>
                    <a:lnT>
                      <a:noFill/>
                    </a:lnT>
                    <a:lnB>
                      <a:noFill/>
                    </a:lnB>
                  </a:tcPr>
                </a:tc>
                <a:tc>
                  <a:txBody>
                    <a:bodyPr/>
                    <a:lstStyle/>
                    <a:p>
                      <a:pPr algn="r"/>
                      <a:r>
                        <a:rPr lang="en-GB" sz="900" spc="-10">
                          <a:effectLst/>
                          <a:latin typeface="FrankfurtGothic"/>
                          <a:ea typeface="Times New Roman" panose="02020603050405020304" pitchFamily="18" charset="0"/>
                          <a:cs typeface="Times New Roman" panose="02020603050405020304" pitchFamily="18" charset="0"/>
                        </a:rPr>
                        <a:t>99.6</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w="12700" cap="flat" cmpd="sng" algn="ctr">
                      <a:solidFill>
                        <a:srgbClr val="7F9C90"/>
                      </a:solidFill>
                      <a:prstDash val="solid"/>
                      <a:round/>
                      <a:headEnd type="none" w="med" len="med"/>
                      <a:tailEnd type="none" w="med" len="med"/>
                    </a:lnL>
                    <a:lnR>
                      <a:noFill/>
                    </a:lnR>
                    <a:lnT>
                      <a:noFill/>
                    </a:lnT>
                    <a:lnB>
                      <a:noFill/>
                    </a:lnB>
                  </a:tcPr>
                </a:tc>
                <a:tc>
                  <a:txBody>
                    <a:bodyPr/>
                    <a:lstStyle/>
                    <a:p>
                      <a:pPr algn="r"/>
                      <a:r>
                        <a:rPr lang="en-GB" sz="900" spc="-10">
                          <a:effectLst/>
                          <a:latin typeface="FrankfurtGothic"/>
                          <a:ea typeface="Times New Roman" panose="02020603050405020304" pitchFamily="18" charset="0"/>
                          <a:cs typeface="Times New Roman" panose="02020603050405020304" pitchFamily="18" charset="0"/>
                        </a:rPr>
                        <a:t> </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a:noFill/>
                    </a:lnT>
                    <a:lnB>
                      <a:noFill/>
                    </a:lnB>
                  </a:tcPr>
                </a:tc>
                <a:tc>
                  <a:txBody>
                    <a:bodyPr/>
                    <a:lstStyle/>
                    <a:p>
                      <a:pPr algn="r"/>
                      <a:r>
                        <a:rPr lang="en-GB" sz="900" spc="-10">
                          <a:effectLst/>
                          <a:latin typeface="FrankfurtGothic"/>
                          <a:ea typeface="Times New Roman" panose="02020603050405020304" pitchFamily="18" charset="0"/>
                          <a:cs typeface="Times New Roman" panose="02020603050405020304" pitchFamily="18" charset="0"/>
                        </a:rPr>
                        <a:t> </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w="12700" cap="flat" cmpd="sng" algn="ctr">
                      <a:solidFill>
                        <a:srgbClr val="7F9C90"/>
                      </a:solidFill>
                      <a:prstDash val="solid"/>
                      <a:round/>
                      <a:headEnd type="none" w="med" len="med"/>
                      <a:tailEnd type="none" w="med" len="med"/>
                    </a:lnR>
                    <a:lnT>
                      <a:noFill/>
                    </a:lnT>
                    <a:lnB>
                      <a:noFill/>
                    </a:lnB>
                  </a:tcPr>
                </a:tc>
                <a:tc>
                  <a:txBody>
                    <a:bodyPr/>
                    <a:lstStyle/>
                    <a:p>
                      <a:pPr algn="r"/>
                      <a:r>
                        <a:rPr lang="en-GB" sz="900" spc="-10">
                          <a:effectLst/>
                          <a:latin typeface="FrankfurtGothic"/>
                          <a:ea typeface="Times New Roman" panose="02020603050405020304" pitchFamily="18" charset="0"/>
                          <a:cs typeface="Times New Roman" panose="02020603050405020304" pitchFamily="18" charset="0"/>
                        </a:rPr>
                        <a:t>104.62</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w="12700" cap="flat" cmpd="sng" algn="ctr">
                      <a:solidFill>
                        <a:srgbClr val="7F9C90"/>
                      </a:solidFill>
                      <a:prstDash val="solid"/>
                      <a:round/>
                      <a:headEnd type="none" w="med" len="med"/>
                      <a:tailEnd type="none" w="med" len="med"/>
                    </a:lnL>
                    <a:lnR w="12700" cap="flat" cmpd="sng" algn="ctr">
                      <a:solidFill>
                        <a:srgbClr val="7F9C90"/>
                      </a:solidFill>
                      <a:prstDash val="solid"/>
                      <a:round/>
                      <a:headEnd type="none" w="med" len="med"/>
                      <a:tailEnd type="none" w="med" len="med"/>
                    </a:lnR>
                    <a:lnT>
                      <a:noFill/>
                    </a:lnT>
                    <a:lnB>
                      <a:noFill/>
                    </a:lnB>
                  </a:tcPr>
                </a:tc>
                <a:tc>
                  <a:txBody>
                    <a:bodyPr/>
                    <a:lstStyle/>
                    <a:p>
                      <a:pPr algn="r"/>
                      <a:r>
                        <a:rPr lang="en-GB" sz="900" spc="-10">
                          <a:effectLst/>
                          <a:latin typeface="FrankfurtGothic"/>
                          <a:ea typeface="Times New Roman" panose="02020603050405020304" pitchFamily="18" charset="0"/>
                          <a:cs typeface="Times New Roman" panose="02020603050405020304" pitchFamily="18" charset="0"/>
                        </a:rPr>
                        <a:t>104.62</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w="12700" cap="flat" cmpd="sng" algn="ctr">
                      <a:solidFill>
                        <a:srgbClr val="7F9C9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042461648"/>
                  </a:ext>
                </a:extLst>
              </a:tr>
              <a:tr h="187617">
                <a:tc>
                  <a:txBody>
                    <a:bodyPr/>
                    <a:lstStyle/>
                    <a:p>
                      <a:r>
                        <a:rPr lang="en-GB" sz="900" spc="-10">
                          <a:effectLst/>
                          <a:latin typeface="FrankfurtGothic"/>
                          <a:ea typeface="Times New Roman" panose="02020603050405020304" pitchFamily="18" charset="0"/>
                          <a:cs typeface="Times New Roman" panose="02020603050405020304" pitchFamily="18" charset="0"/>
                        </a:rPr>
                        <a:t>Jun</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w="12700" cap="flat" cmpd="sng" algn="ctr">
                      <a:solidFill>
                        <a:srgbClr val="7F9C90"/>
                      </a:solidFill>
                      <a:prstDash val="solid"/>
                      <a:round/>
                      <a:headEnd type="none" w="med" len="med"/>
                      <a:tailEnd type="none" w="med" len="med"/>
                    </a:lnR>
                    <a:lnT>
                      <a:noFill/>
                    </a:lnT>
                    <a:lnB>
                      <a:noFill/>
                    </a:lnB>
                  </a:tcPr>
                </a:tc>
                <a:tc>
                  <a:txBody>
                    <a:bodyPr/>
                    <a:lstStyle/>
                    <a:p>
                      <a:pPr algn="r"/>
                      <a:r>
                        <a:rPr lang="en-GB" sz="900" spc="-10">
                          <a:effectLst/>
                          <a:latin typeface="FrankfurtGothic"/>
                          <a:ea typeface="Times New Roman" panose="02020603050405020304" pitchFamily="18" charset="0"/>
                          <a:cs typeface="Times New Roman" panose="02020603050405020304" pitchFamily="18" charset="0"/>
                        </a:rPr>
                        <a:t>95.8</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w="12700" cap="flat" cmpd="sng" algn="ctr">
                      <a:solidFill>
                        <a:srgbClr val="7F9C90"/>
                      </a:solidFill>
                      <a:prstDash val="solid"/>
                      <a:round/>
                      <a:headEnd type="none" w="med" len="med"/>
                      <a:tailEnd type="none" w="med" len="med"/>
                    </a:lnL>
                    <a:lnR>
                      <a:noFill/>
                    </a:lnR>
                    <a:lnT>
                      <a:noFill/>
                    </a:lnT>
                    <a:lnB>
                      <a:noFill/>
                    </a:lnB>
                  </a:tcPr>
                </a:tc>
                <a:tc>
                  <a:txBody>
                    <a:bodyPr/>
                    <a:lstStyle/>
                    <a:p>
                      <a:pPr algn="r"/>
                      <a:r>
                        <a:rPr lang="en-GB" sz="900" spc="-10" baseline="-25000">
                          <a:effectLst/>
                          <a:latin typeface="FrankfurtGothic"/>
                          <a:ea typeface="Times New Roman" panose="02020603050405020304" pitchFamily="18" charset="0"/>
                          <a:cs typeface="Times New Roman" panose="02020603050405020304" pitchFamily="18" charset="0"/>
                        </a:rPr>
                        <a:t> </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a:noFill/>
                    </a:lnT>
                    <a:lnB>
                      <a:noFill/>
                    </a:lnB>
                  </a:tcPr>
                </a:tc>
                <a:tc>
                  <a:txBody>
                    <a:bodyPr/>
                    <a:lstStyle/>
                    <a:p>
                      <a:pPr algn="r"/>
                      <a:r>
                        <a:rPr lang="en-GB" sz="900" spc="-10">
                          <a:effectLst/>
                          <a:latin typeface="FrankfurtGothic"/>
                          <a:ea typeface="Times New Roman" panose="02020603050405020304" pitchFamily="18" charset="0"/>
                          <a:cs typeface="Times New Roman" panose="02020603050405020304" pitchFamily="18" charset="0"/>
                        </a:rPr>
                        <a:t> </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w="12700" cap="flat" cmpd="sng" algn="ctr">
                      <a:solidFill>
                        <a:srgbClr val="7F9C90"/>
                      </a:solidFill>
                      <a:prstDash val="solid"/>
                      <a:round/>
                      <a:headEnd type="none" w="med" len="med"/>
                      <a:tailEnd type="none" w="med" len="med"/>
                    </a:lnR>
                    <a:lnT>
                      <a:noFill/>
                    </a:lnT>
                    <a:lnB>
                      <a:noFill/>
                    </a:lnB>
                  </a:tcPr>
                </a:tc>
                <a:tc>
                  <a:txBody>
                    <a:bodyPr/>
                    <a:lstStyle/>
                    <a:p>
                      <a:pPr algn="r"/>
                      <a:r>
                        <a:rPr lang="en-GB" sz="900" spc="-10">
                          <a:effectLst/>
                          <a:latin typeface="FrankfurtGothic"/>
                          <a:ea typeface="Times New Roman" panose="02020603050405020304" pitchFamily="18" charset="0"/>
                          <a:cs typeface="Times New Roman" panose="02020603050405020304" pitchFamily="18" charset="0"/>
                        </a:rPr>
                        <a:t>97.3</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w="12700" cap="flat" cmpd="sng" algn="ctr">
                      <a:solidFill>
                        <a:srgbClr val="7F9C90"/>
                      </a:solidFill>
                      <a:prstDash val="solid"/>
                      <a:round/>
                      <a:headEnd type="none" w="med" len="med"/>
                      <a:tailEnd type="none" w="med" len="med"/>
                    </a:lnL>
                    <a:lnR>
                      <a:noFill/>
                    </a:lnR>
                    <a:lnT>
                      <a:noFill/>
                    </a:lnT>
                    <a:lnB>
                      <a:noFill/>
                    </a:lnB>
                  </a:tcPr>
                </a:tc>
                <a:tc>
                  <a:txBody>
                    <a:bodyPr/>
                    <a:lstStyle/>
                    <a:p>
                      <a:pPr algn="r"/>
                      <a:r>
                        <a:rPr lang="en-GB" sz="900" spc="-10">
                          <a:effectLst/>
                          <a:latin typeface="FrankfurtGothic"/>
                          <a:ea typeface="Times New Roman" panose="02020603050405020304" pitchFamily="18" charset="0"/>
                          <a:cs typeface="Times New Roman" panose="02020603050405020304" pitchFamily="18" charset="0"/>
                        </a:rPr>
                        <a:t>95.9</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a:noFill/>
                    </a:lnT>
                    <a:lnB>
                      <a:noFill/>
                    </a:lnB>
                  </a:tcPr>
                </a:tc>
                <a:tc>
                  <a:txBody>
                    <a:bodyPr/>
                    <a:lstStyle/>
                    <a:p>
                      <a:pPr algn="r"/>
                      <a:r>
                        <a:rPr lang="en-GB" sz="900" spc="-10">
                          <a:effectLst/>
                          <a:latin typeface="FrankfurtGothic"/>
                          <a:ea typeface="Times New Roman" panose="02020603050405020304" pitchFamily="18" charset="0"/>
                          <a:cs typeface="Times New Roman" panose="02020603050405020304" pitchFamily="18" charset="0"/>
                        </a:rPr>
                        <a:t>101.5</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w="12700" cap="flat" cmpd="sng" algn="ctr">
                      <a:solidFill>
                        <a:srgbClr val="7F9C90"/>
                      </a:solidFill>
                      <a:prstDash val="solid"/>
                      <a:round/>
                      <a:headEnd type="none" w="med" len="med"/>
                      <a:tailEnd type="none" w="med" len="med"/>
                    </a:lnR>
                    <a:lnT>
                      <a:noFill/>
                    </a:lnT>
                    <a:lnB>
                      <a:noFill/>
                    </a:lnB>
                  </a:tcPr>
                </a:tc>
                <a:tc>
                  <a:txBody>
                    <a:bodyPr/>
                    <a:lstStyle/>
                    <a:p>
                      <a:pPr algn="r"/>
                      <a:r>
                        <a:rPr lang="en-GB" sz="900" spc="-10">
                          <a:effectLst/>
                          <a:latin typeface="FrankfurtGothic"/>
                          <a:ea typeface="Times New Roman" panose="02020603050405020304" pitchFamily="18" charset="0"/>
                          <a:cs typeface="Times New Roman" panose="02020603050405020304" pitchFamily="18" charset="0"/>
                        </a:rPr>
                        <a:t> </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w="12700" cap="flat" cmpd="sng" algn="ctr">
                      <a:solidFill>
                        <a:srgbClr val="7F9C90"/>
                      </a:solidFill>
                      <a:prstDash val="solid"/>
                      <a:round/>
                      <a:headEnd type="none" w="med" len="med"/>
                      <a:tailEnd type="none" w="med" len="med"/>
                    </a:lnL>
                    <a:lnR w="12700" cap="flat" cmpd="sng" algn="ctr">
                      <a:solidFill>
                        <a:srgbClr val="7F9C90"/>
                      </a:solidFill>
                      <a:prstDash val="solid"/>
                      <a:round/>
                      <a:headEnd type="none" w="med" len="med"/>
                      <a:tailEnd type="none" w="med" len="med"/>
                    </a:lnR>
                    <a:lnT>
                      <a:noFill/>
                    </a:lnT>
                    <a:lnB>
                      <a:noFill/>
                    </a:lnB>
                  </a:tcPr>
                </a:tc>
                <a:tc>
                  <a:txBody>
                    <a:bodyPr/>
                    <a:lstStyle/>
                    <a:p>
                      <a:pPr algn="r"/>
                      <a:r>
                        <a:rPr lang="en-GB" sz="900" spc="-10">
                          <a:effectLst/>
                          <a:latin typeface="FrankfurtGothic"/>
                          <a:ea typeface="Times New Roman" panose="02020603050405020304" pitchFamily="18" charset="0"/>
                          <a:cs typeface="Times New Roman" panose="02020603050405020304" pitchFamily="18" charset="0"/>
                        </a:rPr>
                        <a:t>96.7</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w="12700" cap="flat" cmpd="sng" algn="ctr">
                      <a:solidFill>
                        <a:srgbClr val="7F9C90"/>
                      </a:solidFill>
                      <a:prstDash val="solid"/>
                      <a:round/>
                      <a:headEnd type="none" w="med" len="med"/>
                      <a:tailEnd type="none" w="med" len="med"/>
                    </a:lnL>
                    <a:lnR>
                      <a:noFill/>
                    </a:lnR>
                    <a:lnT>
                      <a:noFill/>
                    </a:lnT>
                    <a:lnB>
                      <a:noFill/>
                    </a:lnB>
                  </a:tcPr>
                </a:tc>
                <a:tc>
                  <a:txBody>
                    <a:bodyPr/>
                    <a:lstStyle/>
                    <a:p>
                      <a:pPr algn="r"/>
                      <a:r>
                        <a:rPr lang="en-GB" sz="900" spc="-10">
                          <a:effectLst/>
                          <a:latin typeface="FrankfurtGothic"/>
                          <a:ea typeface="Times New Roman" panose="02020603050405020304" pitchFamily="18" charset="0"/>
                          <a:cs typeface="Times New Roman" panose="02020603050405020304" pitchFamily="18" charset="0"/>
                        </a:rPr>
                        <a:t> </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a:noFill/>
                    </a:lnT>
                    <a:lnB>
                      <a:noFill/>
                    </a:lnB>
                  </a:tcPr>
                </a:tc>
                <a:tc>
                  <a:txBody>
                    <a:bodyPr/>
                    <a:lstStyle/>
                    <a:p>
                      <a:pPr algn="r"/>
                      <a:r>
                        <a:rPr lang="en-GB" sz="900" spc="-10">
                          <a:effectLst/>
                          <a:latin typeface="FrankfurtGothic"/>
                          <a:ea typeface="Times New Roman" panose="02020603050405020304" pitchFamily="18" charset="0"/>
                          <a:cs typeface="Times New Roman" panose="02020603050405020304" pitchFamily="18" charset="0"/>
                        </a:rPr>
                        <a:t> </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w="12700" cap="flat" cmpd="sng" algn="ctr">
                      <a:solidFill>
                        <a:srgbClr val="7F9C90"/>
                      </a:solidFill>
                      <a:prstDash val="solid"/>
                      <a:round/>
                      <a:headEnd type="none" w="med" len="med"/>
                      <a:tailEnd type="none" w="med" len="med"/>
                    </a:lnR>
                    <a:lnT>
                      <a:noFill/>
                    </a:lnT>
                    <a:lnB>
                      <a:noFill/>
                    </a:lnB>
                  </a:tcPr>
                </a:tc>
                <a:tc>
                  <a:txBody>
                    <a:bodyPr/>
                    <a:lstStyle/>
                    <a:p>
                      <a:pPr algn="r"/>
                      <a:r>
                        <a:rPr lang="en-GB" sz="900" spc="-10">
                          <a:effectLst/>
                          <a:latin typeface="FrankfurtGothic"/>
                          <a:ea typeface="Times New Roman" panose="02020603050405020304" pitchFamily="18" charset="0"/>
                          <a:cs typeface="Times New Roman" panose="02020603050405020304" pitchFamily="18" charset="0"/>
                        </a:rPr>
                        <a:t>101.66</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w="12700" cap="flat" cmpd="sng" algn="ctr">
                      <a:solidFill>
                        <a:srgbClr val="7F9C90"/>
                      </a:solidFill>
                      <a:prstDash val="solid"/>
                      <a:round/>
                      <a:headEnd type="none" w="med" len="med"/>
                      <a:tailEnd type="none" w="med" len="med"/>
                    </a:lnL>
                    <a:lnR w="12700" cap="flat" cmpd="sng" algn="ctr">
                      <a:solidFill>
                        <a:srgbClr val="7F9C90"/>
                      </a:solidFill>
                      <a:prstDash val="solid"/>
                      <a:round/>
                      <a:headEnd type="none" w="med" len="med"/>
                      <a:tailEnd type="none" w="med" len="med"/>
                    </a:lnR>
                    <a:lnT>
                      <a:noFill/>
                    </a:lnT>
                    <a:lnB>
                      <a:noFill/>
                    </a:lnB>
                  </a:tcPr>
                </a:tc>
                <a:tc>
                  <a:txBody>
                    <a:bodyPr/>
                    <a:lstStyle/>
                    <a:p>
                      <a:pPr algn="r"/>
                      <a:r>
                        <a:rPr lang="en-GB" sz="900" spc="-10">
                          <a:effectLst/>
                          <a:latin typeface="FrankfurtGothic"/>
                          <a:ea typeface="Times New Roman" panose="02020603050405020304" pitchFamily="18" charset="0"/>
                          <a:cs typeface="Times New Roman" panose="02020603050405020304" pitchFamily="18" charset="0"/>
                        </a:rPr>
                        <a:t>101.66</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w="12700" cap="flat" cmpd="sng" algn="ctr">
                      <a:solidFill>
                        <a:srgbClr val="7F9C9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850245791"/>
                  </a:ext>
                </a:extLst>
              </a:tr>
              <a:tr h="187617">
                <a:tc>
                  <a:txBody>
                    <a:bodyPr/>
                    <a:lstStyle/>
                    <a:p>
                      <a:r>
                        <a:rPr lang="en-GB" sz="900" spc="-10">
                          <a:effectLst/>
                          <a:latin typeface="FrankfurtGothic"/>
                          <a:ea typeface="Times New Roman" panose="02020603050405020304" pitchFamily="18" charset="0"/>
                          <a:cs typeface="Times New Roman" panose="02020603050405020304" pitchFamily="18" charset="0"/>
                        </a:rPr>
                        <a:t>Jul</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w="12700" cap="flat" cmpd="sng" algn="ctr">
                      <a:solidFill>
                        <a:srgbClr val="7F9C90"/>
                      </a:solidFill>
                      <a:prstDash val="solid"/>
                      <a:round/>
                      <a:headEnd type="none" w="med" len="med"/>
                      <a:tailEnd type="none" w="med" len="med"/>
                    </a:lnR>
                    <a:lnT>
                      <a:noFill/>
                    </a:lnT>
                    <a:lnB>
                      <a:noFill/>
                    </a:lnB>
                  </a:tcPr>
                </a:tc>
                <a:tc>
                  <a:txBody>
                    <a:bodyPr/>
                    <a:lstStyle/>
                    <a:p>
                      <a:pPr algn="r"/>
                      <a:r>
                        <a:rPr lang="en-GB" sz="900" spc="-10">
                          <a:effectLst/>
                          <a:latin typeface="FrankfurtGothic"/>
                          <a:ea typeface="Times New Roman" panose="02020603050405020304" pitchFamily="18" charset="0"/>
                          <a:cs typeface="Times New Roman" panose="02020603050405020304" pitchFamily="18" charset="0"/>
                        </a:rPr>
                        <a:t>97.7</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w="12700" cap="flat" cmpd="sng" algn="ctr">
                      <a:solidFill>
                        <a:srgbClr val="7F9C90"/>
                      </a:solidFill>
                      <a:prstDash val="solid"/>
                      <a:round/>
                      <a:headEnd type="none" w="med" len="med"/>
                      <a:tailEnd type="none" w="med" len="med"/>
                    </a:lnL>
                    <a:lnR>
                      <a:noFill/>
                    </a:lnR>
                    <a:lnT>
                      <a:noFill/>
                    </a:lnT>
                    <a:lnB>
                      <a:noFill/>
                    </a:lnB>
                  </a:tcPr>
                </a:tc>
                <a:tc>
                  <a:txBody>
                    <a:bodyPr/>
                    <a:lstStyle/>
                    <a:p>
                      <a:pPr algn="r"/>
                      <a:r>
                        <a:rPr lang="en-GB" sz="900" spc="-10">
                          <a:effectLst/>
                          <a:latin typeface="FrankfurtGothic"/>
                          <a:ea typeface="Times New Roman" panose="02020603050405020304" pitchFamily="18" charset="0"/>
                          <a:cs typeface="Times New Roman" panose="02020603050405020304" pitchFamily="18" charset="0"/>
                        </a:rPr>
                        <a:t>96.2</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a:noFill/>
                    </a:lnT>
                    <a:lnB>
                      <a:noFill/>
                    </a:lnB>
                  </a:tcPr>
                </a:tc>
                <a:tc>
                  <a:txBody>
                    <a:bodyPr/>
                    <a:lstStyle/>
                    <a:p>
                      <a:pPr algn="r"/>
                      <a:r>
                        <a:rPr lang="en-GB" sz="900" spc="-10">
                          <a:effectLst/>
                          <a:latin typeface="FrankfurtGothic"/>
                          <a:ea typeface="Times New Roman" panose="02020603050405020304" pitchFamily="18" charset="0"/>
                          <a:cs typeface="Times New Roman" panose="02020603050405020304" pitchFamily="18" charset="0"/>
                        </a:rPr>
                        <a:t>101.5</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w="12700" cap="flat" cmpd="sng" algn="ctr">
                      <a:solidFill>
                        <a:srgbClr val="7F9C90"/>
                      </a:solidFill>
                      <a:prstDash val="solid"/>
                      <a:round/>
                      <a:headEnd type="none" w="med" len="med"/>
                      <a:tailEnd type="none" w="med" len="med"/>
                    </a:lnR>
                    <a:lnT>
                      <a:noFill/>
                    </a:lnT>
                    <a:lnB>
                      <a:noFill/>
                    </a:lnB>
                  </a:tcPr>
                </a:tc>
                <a:tc>
                  <a:txBody>
                    <a:bodyPr/>
                    <a:lstStyle/>
                    <a:p>
                      <a:pPr algn="r"/>
                      <a:r>
                        <a:rPr lang="en-GB" sz="900" spc="-10">
                          <a:effectLst/>
                          <a:latin typeface="FrankfurtGothic"/>
                          <a:ea typeface="Times New Roman" panose="02020603050405020304" pitchFamily="18" charset="0"/>
                          <a:cs typeface="Times New Roman" panose="02020603050405020304" pitchFamily="18" charset="0"/>
                        </a:rPr>
                        <a:t>96.3</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w="12700" cap="flat" cmpd="sng" algn="ctr">
                      <a:solidFill>
                        <a:srgbClr val="7F9C90"/>
                      </a:solidFill>
                      <a:prstDash val="solid"/>
                      <a:round/>
                      <a:headEnd type="none" w="med" len="med"/>
                      <a:tailEnd type="none" w="med" len="med"/>
                    </a:lnL>
                    <a:lnR>
                      <a:noFill/>
                    </a:lnR>
                    <a:lnT>
                      <a:noFill/>
                    </a:lnT>
                    <a:lnB>
                      <a:noFill/>
                    </a:lnB>
                  </a:tcPr>
                </a:tc>
                <a:tc>
                  <a:txBody>
                    <a:bodyPr/>
                    <a:lstStyle/>
                    <a:p>
                      <a:pPr algn="r"/>
                      <a:r>
                        <a:rPr lang="en-GB" sz="900" spc="-10">
                          <a:effectLst/>
                          <a:latin typeface="FrankfurtGothic"/>
                          <a:ea typeface="Times New Roman" panose="02020603050405020304" pitchFamily="18" charset="0"/>
                          <a:cs typeface="Times New Roman" panose="02020603050405020304" pitchFamily="18" charset="0"/>
                        </a:rPr>
                        <a:t>95.9</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a:noFill/>
                    </a:lnT>
                    <a:lnB>
                      <a:noFill/>
                    </a:lnB>
                  </a:tcPr>
                </a:tc>
                <a:tc>
                  <a:txBody>
                    <a:bodyPr/>
                    <a:lstStyle/>
                    <a:p>
                      <a:pPr algn="r"/>
                      <a:r>
                        <a:rPr lang="en-GB" sz="900" spc="-10">
                          <a:effectLst/>
                          <a:latin typeface="FrankfurtGothic"/>
                          <a:ea typeface="Times New Roman" panose="02020603050405020304" pitchFamily="18" charset="0"/>
                          <a:cs typeface="Times New Roman" panose="02020603050405020304" pitchFamily="18" charset="0"/>
                        </a:rPr>
                        <a:t>100.4</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w="12700" cap="flat" cmpd="sng" algn="ctr">
                      <a:solidFill>
                        <a:srgbClr val="7F9C90"/>
                      </a:solidFill>
                      <a:prstDash val="solid"/>
                      <a:round/>
                      <a:headEnd type="none" w="med" len="med"/>
                      <a:tailEnd type="none" w="med" len="med"/>
                    </a:lnR>
                    <a:lnT>
                      <a:noFill/>
                    </a:lnT>
                    <a:lnB>
                      <a:noFill/>
                    </a:lnB>
                  </a:tcPr>
                </a:tc>
                <a:tc>
                  <a:txBody>
                    <a:bodyPr/>
                    <a:lstStyle/>
                    <a:p>
                      <a:pPr algn="r"/>
                      <a:r>
                        <a:rPr lang="en-GB" sz="900" spc="-10">
                          <a:effectLst/>
                          <a:latin typeface="FrankfurtGothic"/>
                          <a:ea typeface="Times New Roman" panose="02020603050405020304" pitchFamily="18" charset="0"/>
                          <a:cs typeface="Times New Roman" panose="02020603050405020304" pitchFamily="18" charset="0"/>
                        </a:rPr>
                        <a:t> </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w="12700" cap="flat" cmpd="sng" algn="ctr">
                      <a:solidFill>
                        <a:srgbClr val="7F9C90"/>
                      </a:solidFill>
                      <a:prstDash val="solid"/>
                      <a:round/>
                      <a:headEnd type="none" w="med" len="med"/>
                      <a:tailEnd type="none" w="med" len="med"/>
                    </a:lnL>
                    <a:lnR w="12700" cap="flat" cmpd="sng" algn="ctr">
                      <a:solidFill>
                        <a:srgbClr val="7F9C90"/>
                      </a:solidFill>
                      <a:prstDash val="solid"/>
                      <a:round/>
                      <a:headEnd type="none" w="med" len="med"/>
                      <a:tailEnd type="none" w="med" len="med"/>
                    </a:lnR>
                    <a:lnT>
                      <a:noFill/>
                    </a:lnT>
                    <a:lnB>
                      <a:noFill/>
                    </a:lnB>
                  </a:tcPr>
                </a:tc>
                <a:tc>
                  <a:txBody>
                    <a:bodyPr/>
                    <a:lstStyle/>
                    <a:p>
                      <a:pPr algn="r"/>
                      <a:r>
                        <a:rPr lang="en-GB" sz="900" spc="-10">
                          <a:effectLst/>
                          <a:latin typeface="FrankfurtGothic"/>
                          <a:ea typeface="Times New Roman" panose="02020603050405020304" pitchFamily="18" charset="0"/>
                          <a:cs typeface="Times New Roman" panose="02020603050405020304" pitchFamily="18" charset="0"/>
                        </a:rPr>
                        <a:t>98.3</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w="12700" cap="flat" cmpd="sng" algn="ctr">
                      <a:solidFill>
                        <a:srgbClr val="7F9C90"/>
                      </a:solidFill>
                      <a:prstDash val="solid"/>
                      <a:round/>
                      <a:headEnd type="none" w="med" len="med"/>
                      <a:tailEnd type="none" w="med" len="med"/>
                    </a:lnL>
                    <a:lnR>
                      <a:noFill/>
                    </a:lnR>
                    <a:lnT>
                      <a:noFill/>
                    </a:lnT>
                    <a:lnB>
                      <a:noFill/>
                    </a:lnB>
                  </a:tcPr>
                </a:tc>
                <a:tc>
                  <a:txBody>
                    <a:bodyPr/>
                    <a:lstStyle/>
                    <a:p>
                      <a:pPr algn="r"/>
                      <a:r>
                        <a:rPr lang="en-GB" sz="900" spc="-10">
                          <a:effectLst/>
                          <a:latin typeface="FrankfurtGothic"/>
                          <a:ea typeface="Times New Roman" panose="02020603050405020304" pitchFamily="18" charset="0"/>
                          <a:cs typeface="Times New Roman" panose="02020603050405020304" pitchFamily="18" charset="0"/>
                        </a:rPr>
                        <a:t> </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a:noFill/>
                    </a:lnT>
                    <a:lnB>
                      <a:noFill/>
                    </a:lnB>
                  </a:tcPr>
                </a:tc>
                <a:tc>
                  <a:txBody>
                    <a:bodyPr/>
                    <a:lstStyle/>
                    <a:p>
                      <a:pPr algn="r"/>
                      <a:r>
                        <a:rPr lang="en-GB" sz="900" spc="-10">
                          <a:effectLst/>
                          <a:latin typeface="FrankfurtGothic"/>
                          <a:ea typeface="Times New Roman" panose="02020603050405020304" pitchFamily="18" charset="0"/>
                          <a:cs typeface="Times New Roman" panose="02020603050405020304" pitchFamily="18" charset="0"/>
                        </a:rPr>
                        <a:t> </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w="12700" cap="flat" cmpd="sng" algn="ctr">
                      <a:solidFill>
                        <a:srgbClr val="7F9C90"/>
                      </a:solidFill>
                      <a:prstDash val="solid"/>
                      <a:round/>
                      <a:headEnd type="none" w="med" len="med"/>
                      <a:tailEnd type="none" w="med" len="med"/>
                    </a:lnR>
                    <a:lnT>
                      <a:noFill/>
                    </a:lnT>
                    <a:lnB>
                      <a:noFill/>
                    </a:lnB>
                  </a:tcPr>
                </a:tc>
                <a:tc>
                  <a:txBody>
                    <a:bodyPr/>
                    <a:lstStyle/>
                    <a:p>
                      <a:pPr algn="r"/>
                      <a:r>
                        <a:rPr lang="en-GB" sz="900" spc="-10">
                          <a:effectLst/>
                          <a:latin typeface="FrankfurtGothic"/>
                          <a:ea typeface="Times New Roman" panose="02020603050405020304" pitchFamily="18" charset="0"/>
                          <a:cs typeface="Times New Roman" panose="02020603050405020304" pitchFamily="18" charset="0"/>
                        </a:rPr>
                        <a:t>101.91</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w="12700" cap="flat" cmpd="sng" algn="ctr">
                      <a:solidFill>
                        <a:srgbClr val="7F9C90"/>
                      </a:solidFill>
                      <a:prstDash val="solid"/>
                      <a:round/>
                      <a:headEnd type="none" w="med" len="med"/>
                      <a:tailEnd type="none" w="med" len="med"/>
                    </a:lnL>
                    <a:lnR w="12700" cap="flat" cmpd="sng" algn="ctr">
                      <a:solidFill>
                        <a:srgbClr val="7F9C90"/>
                      </a:solidFill>
                      <a:prstDash val="solid"/>
                      <a:round/>
                      <a:headEnd type="none" w="med" len="med"/>
                      <a:tailEnd type="none" w="med" len="med"/>
                    </a:lnR>
                    <a:lnT>
                      <a:noFill/>
                    </a:lnT>
                    <a:lnB>
                      <a:noFill/>
                    </a:lnB>
                  </a:tcPr>
                </a:tc>
                <a:tc>
                  <a:txBody>
                    <a:bodyPr/>
                    <a:lstStyle/>
                    <a:p>
                      <a:pPr algn="r"/>
                      <a:r>
                        <a:rPr lang="en-GB" sz="900" spc="-10">
                          <a:effectLst/>
                          <a:latin typeface="FrankfurtGothic"/>
                          <a:ea typeface="Times New Roman" panose="02020603050405020304" pitchFamily="18" charset="0"/>
                          <a:cs typeface="Times New Roman" panose="02020603050405020304" pitchFamily="18" charset="0"/>
                        </a:rPr>
                        <a:t>101.91</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w="12700" cap="flat" cmpd="sng" algn="ctr">
                      <a:solidFill>
                        <a:srgbClr val="7F9C9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923330353"/>
                  </a:ext>
                </a:extLst>
              </a:tr>
              <a:tr h="187617">
                <a:tc>
                  <a:txBody>
                    <a:bodyPr/>
                    <a:lstStyle/>
                    <a:p>
                      <a:r>
                        <a:rPr lang="en-GB" sz="900" spc="-10">
                          <a:effectLst/>
                          <a:latin typeface="FrankfurtGothic"/>
                          <a:ea typeface="Times New Roman" panose="02020603050405020304" pitchFamily="18" charset="0"/>
                          <a:cs typeface="Times New Roman" panose="02020603050405020304" pitchFamily="18" charset="0"/>
                        </a:rPr>
                        <a:t>Aug</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w="12700" cap="flat" cmpd="sng" algn="ctr">
                      <a:solidFill>
                        <a:srgbClr val="7F9C90"/>
                      </a:solidFill>
                      <a:prstDash val="solid"/>
                      <a:round/>
                      <a:headEnd type="none" w="med" len="med"/>
                      <a:tailEnd type="none" w="med" len="med"/>
                    </a:lnR>
                    <a:lnT>
                      <a:noFill/>
                    </a:lnT>
                    <a:lnB>
                      <a:noFill/>
                    </a:lnB>
                  </a:tcPr>
                </a:tc>
                <a:tc>
                  <a:txBody>
                    <a:bodyPr/>
                    <a:lstStyle/>
                    <a:p>
                      <a:pPr algn="r"/>
                      <a:r>
                        <a:rPr lang="en-GB" sz="900" spc="-10">
                          <a:effectLst/>
                          <a:latin typeface="FrankfurtGothic"/>
                          <a:ea typeface="Times New Roman" panose="02020603050405020304" pitchFamily="18" charset="0"/>
                          <a:cs typeface="Times New Roman" panose="02020603050405020304" pitchFamily="18" charset="0"/>
                        </a:rPr>
                        <a:t>98.9</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w="12700" cap="flat" cmpd="sng" algn="ctr">
                      <a:solidFill>
                        <a:srgbClr val="7F9C90"/>
                      </a:solidFill>
                      <a:prstDash val="solid"/>
                      <a:round/>
                      <a:headEnd type="none" w="med" len="med"/>
                      <a:tailEnd type="none" w="med" len="med"/>
                    </a:lnL>
                    <a:lnR>
                      <a:noFill/>
                    </a:lnR>
                    <a:lnT>
                      <a:noFill/>
                    </a:lnT>
                    <a:lnB>
                      <a:noFill/>
                    </a:lnB>
                  </a:tcPr>
                </a:tc>
                <a:tc>
                  <a:txBody>
                    <a:bodyPr/>
                    <a:lstStyle/>
                    <a:p>
                      <a:pPr algn="r"/>
                      <a:r>
                        <a:rPr lang="en-GB" sz="900" spc="-10">
                          <a:effectLst/>
                          <a:latin typeface="FrankfurtGothic"/>
                          <a:ea typeface="Times New Roman" panose="02020603050405020304" pitchFamily="18" charset="0"/>
                          <a:cs typeface="Times New Roman" panose="02020603050405020304" pitchFamily="18" charset="0"/>
                        </a:rPr>
                        <a:t>96.1</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a:noFill/>
                    </a:lnT>
                    <a:lnB>
                      <a:noFill/>
                    </a:lnB>
                  </a:tcPr>
                </a:tc>
                <a:tc>
                  <a:txBody>
                    <a:bodyPr/>
                    <a:lstStyle/>
                    <a:p>
                      <a:pPr algn="r"/>
                      <a:r>
                        <a:rPr lang="en-GB" sz="900" spc="-10">
                          <a:effectLst/>
                          <a:latin typeface="FrankfurtGothic"/>
                          <a:ea typeface="Times New Roman" panose="02020603050405020304" pitchFamily="18" charset="0"/>
                          <a:cs typeface="Times New Roman" panose="02020603050405020304" pitchFamily="18" charset="0"/>
                        </a:rPr>
                        <a:t>102.9</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w="12700" cap="flat" cmpd="sng" algn="ctr">
                      <a:solidFill>
                        <a:srgbClr val="7F9C90"/>
                      </a:solidFill>
                      <a:prstDash val="solid"/>
                      <a:round/>
                      <a:headEnd type="none" w="med" len="med"/>
                      <a:tailEnd type="none" w="med" len="med"/>
                    </a:lnR>
                    <a:lnT>
                      <a:noFill/>
                    </a:lnT>
                    <a:lnB>
                      <a:noFill/>
                    </a:lnB>
                  </a:tcPr>
                </a:tc>
                <a:tc>
                  <a:txBody>
                    <a:bodyPr/>
                    <a:lstStyle/>
                    <a:p>
                      <a:pPr algn="r"/>
                      <a:r>
                        <a:rPr lang="en-GB" sz="900" spc="-10">
                          <a:effectLst/>
                          <a:latin typeface="FrankfurtGothic"/>
                          <a:ea typeface="Times New Roman" panose="02020603050405020304" pitchFamily="18" charset="0"/>
                          <a:cs typeface="Times New Roman" panose="02020603050405020304" pitchFamily="18" charset="0"/>
                        </a:rPr>
                        <a:t>99.5</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w="12700" cap="flat" cmpd="sng" algn="ctr">
                      <a:solidFill>
                        <a:srgbClr val="7F9C90"/>
                      </a:solidFill>
                      <a:prstDash val="solid"/>
                      <a:round/>
                      <a:headEnd type="none" w="med" len="med"/>
                      <a:tailEnd type="none" w="med" len="med"/>
                    </a:lnL>
                    <a:lnR>
                      <a:noFill/>
                    </a:lnR>
                    <a:lnT>
                      <a:noFill/>
                    </a:lnT>
                    <a:lnB>
                      <a:noFill/>
                    </a:lnB>
                  </a:tcPr>
                </a:tc>
                <a:tc>
                  <a:txBody>
                    <a:bodyPr/>
                    <a:lstStyle/>
                    <a:p>
                      <a:pPr algn="r"/>
                      <a:r>
                        <a:rPr lang="en-GB" sz="900" spc="-10">
                          <a:effectLst/>
                          <a:latin typeface="FrankfurtGothic"/>
                          <a:ea typeface="Times New Roman" panose="02020603050405020304" pitchFamily="18" charset="0"/>
                          <a:cs typeface="Times New Roman" panose="02020603050405020304" pitchFamily="18" charset="0"/>
                        </a:rPr>
                        <a:t>96.0</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a:noFill/>
                    </a:lnT>
                    <a:lnB>
                      <a:noFill/>
                    </a:lnB>
                  </a:tcPr>
                </a:tc>
                <a:tc>
                  <a:txBody>
                    <a:bodyPr/>
                    <a:lstStyle/>
                    <a:p>
                      <a:pPr algn="r"/>
                      <a:r>
                        <a:rPr lang="en-GB" sz="900" spc="-10">
                          <a:effectLst/>
                          <a:latin typeface="FrankfurtGothic"/>
                          <a:ea typeface="Times New Roman" panose="02020603050405020304" pitchFamily="18" charset="0"/>
                          <a:cs typeface="Times New Roman" panose="02020603050405020304" pitchFamily="18" charset="0"/>
                        </a:rPr>
                        <a:t>103.6</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w="12700" cap="flat" cmpd="sng" algn="ctr">
                      <a:solidFill>
                        <a:srgbClr val="7F9C90"/>
                      </a:solidFill>
                      <a:prstDash val="solid"/>
                      <a:round/>
                      <a:headEnd type="none" w="med" len="med"/>
                      <a:tailEnd type="none" w="med" len="med"/>
                    </a:lnR>
                    <a:lnT>
                      <a:noFill/>
                    </a:lnT>
                    <a:lnB>
                      <a:noFill/>
                    </a:lnB>
                  </a:tcPr>
                </a:tc>
                <a:tc>
                  <a:txBody>
                    <a:bodyPr/>
                    <a:lstStyle/>
                    <a:p>
                      <a:pPr algn="r"/>
                      <a:r>
                        <a:rPr lang="en-GB" sz="900" spc="-10">
                          <a:effectLst/>
                          <a:latin typeface="FrankfurtGothic"/>
                          <a:ea typeface="Times New Roman" panose="02020603050405020304" pitchFamily="18" charset="0"/>
                          <a:cs typeface="Times New Roman" panose="02020603050405020304" pitchFamily="18" charset="0"/>
                        </a:rPr>
                        <a:t> </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w="12700" cap="flat" cmpd="sng" algn="ctr">
                      <a:solidFill>
                        <a:srgbClr val="7F9C90"/>
                      </a:solidFill>
                      <a:prstDash val="solid"/>
                      <a:round/>
                      <a:headEnd type="none" w="med" len="med"/>
                      <a:tailEnd type="none" w="med" len="med"/>
                    </a:lnL>
                    <a:lnR w="12700" cap="flat" cmpd="sng" algn="ctr">
                      <a:solidFill>
                        <a:srgbClr val="7F9C90"/>
                      </a:solidFill>
                      <a:prstDash val="solid"/>
                      <a:round/>
                      <a:headEnd type="none" w="med" len="med"/>
                      <a:tailEnd type="none" w="med" len="med"/>
                    </a:lnR>
                    <a:lnT>
                      <a:noFill/>
                    </a:lnT>
                    <a:lnB>
                      <a:noFill/>
                    </a:lnB>
                  </a:tcPr>
                </a:tc>
                <a:tc>
                  <a:txBody>
                    <a:bodyPr/>
                    <a:lstStyle/>
                    <a:p>
                      <a:pPr algn="r"/>
                      <a:r>
                        <a:rPr lang="en-GB" sz="900" spc="-10">
                          <a:effectLst/>
                          <a:latin typeface="FrankfurtGothic"/>
                          <a:ea typeface="Times New Roman" panose="02020603050405020304" pitchFamily="18" charset="0"/>
                          <a:cs typeface="Times New Roman" panose="02020603050405020304" pitchFamily="18" charset="0"/>
                        </a:rPr>
                        <a:t>100.1</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w="12700" cap="flat" cmpd="sng" algn="ctr">
                      <a:solidFill>
                        <a:srgbClr val="7F9C90"/>
                      </a:solidFill>
                      <a:prstDash val="solid"/>
                      <a:round/>
                      <a:headEnd type="none" w="med" len="med"/>
                      <a:tailEnd type="none" w="med" len="med"/>
                    </a:lnL>
                    <a:lnR>
                      <a:noFill/>
                    </a:lnR>
                    <a:lnT>
                      <a:noFill/>
                    </a:lnT>
                    <a:lnB>
                      <a:noFill/>
                    </a:lnB>
                  </a:tcPr>
                </a:tc>
                <a:tc>
                  <a:txBody>
                    <a:bodyPr/>
                    <a:lstStyle/>
                    <a:p>
                      <a:pPr algn="r"/>
                      <a:r>
                        <a:rPr lang="en-GB" sz="900" spc="-10">
                          <a:effectLst/>
                          <a:latin typeface="FrankfurtGothic"/>
                          <a:ea typeface="Times New Roman" panose="02020603050405020304" pitchFamily="18" charset="0"/>
                          <a:cs typeface="Times New Roman" panose="02020603050405020304" pitchFamily="18" charset="0"/>
                        </a:rPr>
                        <a:t> </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a:noFill/>
                    </a:lnT>
                    <a:lnB>
                      <a:noFill/>
                    </a:lnB>
                  </a:tcPr>
                </a:tc>
                <a:tc>
                  <a:txBody>
                    <a:bodyPr/>
                    <a:lstStyle/>
                    <a:p>
                      <a:pPr algn="r"/>
                      <a:r>
                        <a:rPr lang="en-GB" sz="900" spc="-10">
                          <a:effectLst/>
                          <a:latin typeface="FrankfurtGothic"/>
                          <a:ea typeface="Times New Roman" panose="02020603050405020304" pitchFamily="18" charset="0"/>
                          <a:cs typeface="Times New Roman" panose="02020603050405020304" pitchFamily="18" charset="0"/>
                        </a:rPr>
                        <a:t> </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w="12700" cap="flat" cmpd="sng" algn="ctr">
                      <a:solidFill>
                        <a:srgbClr val="7F9C90"/>
                      </a:solidFill>
                      <a:prstDash val="solid"/>
                      <a:round/>
                      <a:headEnd type="none" w="med" len="med"/>
                      <a:tailEnd type="none" w="med" len="med"/>
                    </a:lnR>
                    <a:lnT>
                      <a:noFill/>
                    </a:lnT>
                    <a:lnB>
                      <a:noFill/>
                    </a:lnB>
                  </a:tcPr>
                </a:tc>
                <a:tc>
                  <a:txBody>
                    <a:bodyPr/>
                    <a:lstStyle/>
                    <a:p>
                      <a:pPr algn="r"/>
                      <a:r>
                        <a:rPr lang="en-GB" sz="900" spc="-10">
                          <a:effectLst/>
                          <a:latin typeface="FrankfurtGothic"/>
                          <a:ea typeface="Times New Roman" panose="02020603050405020304" pitchFamily="18" charset="0"/>
                          <a:cs typeface="Times New Roman" panose="02020603050405020304" pitchFamily="18" charset="0"/>
                        </a:rPr>
                        <a:t>103.18</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w="12700" cap="flat" cmpd="sng" algn="ctr">
                      <a:solidFill>
                        <a:srgbClr val="7F9C90"/>
                      </a:solidFill>
                      <a:prstDash val="solid"/>
                      <a:round/>
                      <a:headEnd type="none" w="med" len="med"/>
                      <a:tailEnd type="none" w="med" len="med"/>
                    </a:lnL>
                    <a:lnR w="12700" cap="flat" cmpd="sng" algn="ctr">
                      <a:solidFill>
                        <a:srgbClr val="7F9C90"/>
                      </a:solidFill>
                      <a:prstDash val="solid"/>
                      <a:round/>
                      <a:headEnd type="none" w="med" len="med"/>
                      <a:tailEnd type="none" w="med" len="med"/>
                    </a:lnR>
                    <a:lnT>
                      <a:noFill/>
                    </a:lnT>
                    <a:lnB>
                      <a:noFill/>
                    </a:lnB>
                  </a:tcPr>
                </a:tc>
                <a:tc>
                  <a:txBody>
                    <a:bodyPr/>
                    <a:lstStyle/>
                    <a:p>
                      <a:pPr algn="r"/>
                      <a:r>
                        <a:rPr lang="en-GB" sz="900" spc="-10">
                          <a:effectLst/>
                          <a:latin typeface="FrankfurtGothic"/>
                          <a:ea typeface="Times New Roman" panose="02020603050405020304" pitchFamily="18" charset="0"/>
                          <a:cs typeface="Times New Roman" panose="02020603050405020304" pitchFamily="18" charset="0"/>
                        </a:rPr>
                        <a:t>103.19</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w="12700" cap="flat" cmpd="sng" algn="ctr">
                      <a:solidFill>
                        <a:srgbClr val="7F9C9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601013192"/>
                  </a:ext>
                </a:extLst>
              </a:tr>
              <a:tr h="187617">
                <a:tc>
                  <a:txBody>
                    <a:bodyPr/>
                    <a:lstStyle/>
                    <a:p>
                      <a:r>
                        <a:rPr lang="en-GB" sz="900" spc="-10">
                          <a:effectLst/>
                          <a:latin typeface="FrankfurtGothic"/>
                          <a:ea typeface="Times New Roman" panose="02020603050405020304" pitchFamily="18" charset="0"/>
                          <a:cs typeface="Times New Roman" panose="02020603050405020304" pitchFamily="18" charset="0"/>
                        </a:rPr>
                        <a:t>Sep</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w="12700" cap="flat" cmpd="sng" algn="ctr">
                      <a:solidFill>
                        <a:srgbClr val="7F9C90"/>
                      </a:solidFill>
                      <a:prstDash val="solid"/>
                      <a:round/>
                      <a:headEnd type="none" w="med" len="med"/>
                      <a:tailEnd type="none" w="med" len="med"/>
                    </a:lnR>
                    <a:lnT>
                      <a:noFill/>
                    </a:lnT>
                    <a:lnB>
                      <a:noFill/>
                    </a:lnB>
                  </a:tcPr>
                </a:tc>
                <a:tc>
                  <a:txBody>
                    <a:bodyPr/>
                    <a:lstStyle/>
                    <a:p>
                      <a:pPr algn="r"/>
                      <a:r>
                        <a:rPr lang="en-GB" sz="900" spc="-10">
                          <a:effectLst/>
                          <a:latin typeface="FrankfurtGothic"/>
                          <a:ea typeface="Times New Roman" panose="02020603050405020304" pitchFamily="18" charset="0"/>
                          <a:cs typeface="Times New Roman" panose="02020603050405020304" pitchFamily="18" charset="0"/>
                        </a:rPr>
                        <a:t>92.9</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w="12700" cap="flat" cmpd="sng" algn="ctr">
                      <a:solidFill>
                        <a:srgbClr val="7F9C90"/>
                      </a:solidFill>
                      <a:prstDash val="solid"/>
                      <a:round/>
                      <a:headEnd type="none" w="med" len="med"/>
                      <a:tailEnd type="none" w="med" len="med"/>
                    </a:lnL>
                    <a:lnR>
                      <a:noFill/>
                    </a:lnR>
                    <a:lnT>
                      <a:noFill/>
                    </a:lnT>
                    <a:lnB>
                      <a:noFill/>
                    </a:lnB>
                  </a:tcPr>
                </a:tc>
                <a:tc>
                  <a:txBody>
                    <a:bodyPr/>
                    <a:lstStyle/>
                    <a:p>
                      <a:pPr algn="r"/>
                      <a:r>
                        <a:rPr lang="en-GB" sz="900" spc="-10">
                          <a:effectLst/>
                          <a:latin typeface="FrankfurtGothic"/>
                          <a:ea typeface="Times New Roman" panose="02020603050405020304" pitchFamily="18" charset="0"/>
                          <a:cs typeface="Times New Roman" panose="02020603050405020304" pitchFamily="18" charset="0"/>
                        </a:rPr>
                        <a:t>96.0</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a:noFill/>
                    </a:lnT>
                    <a:lnB>
                      <a:noFill/>
                    </a:lnB>
                  </a:tcPr>
                </a:tc>
                <a:tc>
                  <a:txBody>
                    <a:bodyPr/>
                    <a:lstStyle/>
                    <a:p>
                      <a:pPr algn="r"/>
                      <a:r>
                        <a:rPr lang="en-GB" sz="900" spc="-10">
                          <a:effectLst/>
                          <a:latin typeface="FrankfurtGothic"/>
                          <a:ea typeface="Times New Roman" panose="02020603050405020304" pitchFamily="18" charset="0"/>
                          <a:cs typeface="Times New Roman" panose="02020603050405020304" pitchFamily="18" charset="0"/>
                        </a:rPr>
                        <a:t>96.7</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w="12700" cap="flat" cmpd="sng" algn="ctr">
                      <a:solidFill>
                        <a:srgbClr val="7F9C90"/>
                      </a:solidFill>
                      <a:prstDash val="solid"/>
                      <a:round/>
                      <a:headEnd type="none" w="med" len="med"/>
                      <a:tailEnd type="none" w="med" len="med"/>
                    </a:lnR>
                    <a:lnT>
                      <a:noFill/>
                    </a:lnT>
                    <a:lnB>
                      <a:noFill/>
                    </a:lnB>
                  </a:tcPr>
                </a:tc>
                <a:tc>
                  <a:txBody>
                    <a:bodyPr/>
                    <a:lstStyle/>
                    <a:p>
                      <a:pPr algn="r"/>
                      <a:r>
                        <a:rPr lang="en-GB" sz="900" spc="-10">
                          <a:effectLst/>
                          <a:latin typeface="FrankfurtGothic"/>
                          <a:ea typeface="Times New Roman" panose="02020603050405020304" pitchFamily="18" charset="0"/>
                          <a:cs typeface="Times New Roman" panose="02020603050405020304" pitchFamily="18" charset="0"/>
                        </a:rPr>
                        <a:t>91.0</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w="12700" cap="flat" cmpd="sng" algn="ctr">
                      <a:solidFill>
                        <a:srgbClr val="7F9C90"/>
                      </a:solidFill>
                      <a:prstDash val="solid"/>
                      <a:round/>
                      <a:headEnd type="none" w="med" len="med"/>
                      <a:tailEnd type="none" w="med" len="med"/>
                    </a:lnL>
                    <a:lnR>
                      <a:noFill/>
                    </a:lnR>
                    <a:lnT>
                      <a:noFill/>
                    </a:lnT>
                    <a:lnB>
                      <a:noFill/>
                    </a:lnB>
                  </a:tcPr>
                </a:tc>
                <a:tc>
                  <a:txBody>
                    <a:bodyPr/>
                    <a:lstStyle/>
                    <a:p>
                      <a:pPr algn="r"/>
                      <a:r>
                        <a:rPr lang="en-GB" sz="900" spc="-10">
                          <a:effectLst/>
                          <a:latin typeface="FrankfurtGothic"/>
                          <a:ea typeface="Times New Roman" panose="02020603050405020304" pitchFamily="18" charset="0"/>
                          <a:cs typeface="Times New Roman" panose="02020603050405020304" pitchFamily="18" charset="0"/>
                        </a:rPr>
                        <a:t>96.2</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a:noFill/>
                    </a:lnT>
                    <a:lnB>
                      <a:noFill/>
                    </a:lnB>
                  </a:tcPr>
                </a:tc>
                <a:tc>
                  <a:txBody>
                    <a:bodyPr/>
                    <a:lstStyle/>
                    <a:p>
                      <a:pPr algn="r"/>
                      <a:r>
                        <a:rPr lang="en-GB" sz="900" spc="-10">
                          <a:effectLst/>
                          <a:latin typeface="FrankfurtGothic"/>
                          <a:ea typeface="Times New Roman" panose="02020603050405020304" pitchFamily="18" charset="0"/>
                          <a:cs typeface="Times New Roman" panose="02020603050405020304" pitchFamily="18" charset="0"/>
                        </a:rPr>
                        <a:t>94.6</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w="12700" cap="flat" cmpd="sng" algn="ctr">
                      <a:solidFill>
                        <a:srgbClr val="7F9C90"/>
                      </a:solidFill>
                      <a:prstDash val="solid"/>
                      <a:round/>
                      <a:headEnd type="none" w="med" len="med"/>
                      <a:tailEnd type="none" w="med" len="med"/>
                    </a:lnR>
                    <a:lnT>
                      <a:noFill/>
                    </a:lnT>
                    <a:lnB>
                      <a:noFill/>
                    </a:lnB>
                  </a:tcPr>
                </a:tc>
                <a:tc>
                  <a:txBody>
                    <a:bodyPr/>
                    <a:lstStyle/>
                    <a:p>
                      <a:pPr algn="r"/>
                      <a:r>
                        <a:rPr lang="en-GB" sz="900" spc="-10">
                          <a:effectLst/>
                          <a:latin typeface="FrankfurtGothic"/>
                          <a:ea typeface="Times New Roman" panose="02020603050405020304" pitchFamily="18" charset="0"/>
                          <a:cs typeface="Times New Roman" panose="02020603050405020304" pitchFamily="18" charset="0"/>
                        </a:rPr>
                        <a:t> </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w="12700" cap="flat" cmpd="sng" algn="ctr">
                      <a:solidFill>
                        <a:srgbClr val="7F9C90"/>
                      </a:solidFill>
                      <a:prstDash val="solid"/>
                      <a:round/>
                      <a:headEnd type="none" w="med" len="med"/>
                      <a:tailEnd type="none" w="med" len="med"/>
                    </a:lnL>
                    <a:lnR w="12700" cap="flat" cmpd="sng" algn="ctr">
                      <a:solidFill>
                        <a:srgbClr val="7F9C90"/>
                      </a:solidFill>
                      <a:prstDash val="solid"/>
                      <a:round/>
                      <a:headEnd type="none" w="med" len="med"/>
                      <a:tailEnd type="none" w="med" len="med"/>
                    </a:lnR>
                    <a:lnT>
                      <a:noFill/>
                    </a:lnT>
                    <a:lnB>
                      <a:noFill/>
                    </a:lnB>
                  </a:tcPr>
                </a:tc>
                <a:tc>
                  <a:txBody>
                    <a:bodyPr/>
                    <a:lstStyle/>
                    <a:p>
                      <a:pPr algn="r"/>
                      <a:r>
                        <a:rPr lang="en-GB" sz="900" spc="-10">
                          <a:effectLst/>
                          <a:latin typeface="FrankfurtGothic"/>
                          <a:ea typeface="Times New Roman" panose="02020603050405020304" pitchFamily="18" charset="0"/>
                          <a:cs typeface="Times New Roman" panose="02020603050405020304" pitchFamily="18" charset="0"/>
                        </a:rPr>
                        <a:t> </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w="12700" cap="flat" cmpd="sng" algn="ctr">
                      <a:solidFill>
                        <a:srgbClr val="7F9C90"/>
                      </a:solidFill>
                      <a:prstDash val="solid"/>
                      <a:round/>
                      <a:headEnd type="none" w="med" len="med"/>
                      <a:tailEnd type="none" w="med" len="med"/>
                    </a:lnL>
                    <a:lnR>
                      <a:noFill/>
                    </a:lnR>
                    <a:lnT>
                      <a:noFill/>
                    </a:lnT>
                    <a:lnB>
                      <a:noFill/>
                    </a:lnB>
                  </a:tcPr>
                </a:tc>
                <a:tc>
                  <a:txBody>
                    <a:bodyPr/>
                    <a:lstStyle/>
                    <a:p>
                      <a:pPr algn="r"/>
                      <a:r>
                        <a:rPr lang="en-GB" sz="900" spc="-10">
                          <a:effectLst/>
                          <a:latin typeface="FrankfurtGothic"/>
                          <a:ea typeface="Times New Roman" panose="02020603050405020304" pitchFamily="18" charset="0"/>
                          <a:cs typeface="Times New Roman" panose="02020603050405020304" pitchFamily="18" charset="0"/>
                        </a:rPr>
                        <a:t> </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a:noFill/>
                    </a:lnT>
                    <a:lnB>
                      <a:noFill/>
                    </a:lnB>
                  </a:tcPr>
                </a:tc>
                <a:tc>
                  <a:txBody>
                    <a:bodyPr/>
                    <a:lstStyle/>
                    <a:p>
                      <a:pPr algn="r"/>
                      <a:r>
                        <a:rPr lang="en-GB" sz="900" spc="-10">
                          <a:effectLst/>
                          <a:latin typeface="FrankfurtGothic"/>
                          <a:ea typeface="Times New Roman" panose="02020603050405020304" pitchFamily="18" charset="0"/>
                          <a:cs typeface="Times New Roman" panose="02020603050405020304" pitchFamily="18" charset="0"/>
                        </a:rPr>
                        <a:t> </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w="12700" cap="flat" cmpd="sng" algn="ctr">
                      <a:solidFill>
                        <a:srgbClr val="7F9C90"/>
                      </a:solidFill>
                      <a:prstDash val="solid"/>
                      <a:round/>
                      <a:headEnd type="none" w="med" len="med"/>
                      <a:tailEnd type="none" w="med" len="med"/>
                    </a:lnR>
                    <a:lnT>
                      <a:noFill/>
                    </a:lnT>
                    <a:lnB>
                      <a:noFill/>
                    </a:lnB>
                  </a:tcPr>
                </a:tc>
                <a:tc>
                  <a:txBody>
                    <a:bodyPr/>
                    <a:lstStyle/>
                    <a:p>
                      <a:pPr algn="r"/>
                      <a:r>
                        <a:rPr lang="en-GB" sz="900" spc="-10">
                          <a:effectLst/>
                          <a:latin typeface="FrankfurtGothic"/>
                          <a:ea typeface="Times New Roman" panose="02020603050405020304" pitchFamily="18" charset="0"/>
                          <a:cs typeface="Times New Roman" panose="02020603050405020304" pitchFamily="18" charset="0"/>
                        </a:rPr>
                        <a:t>94.91</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w="12700" cap="flat" cmpd="sng" algn="ctr">
                      <a:solidFill>
                        <a:srgbClr val="7F9C90"/>
                      </a:solidFill>
                      <a:prstDash val="solid"/>
                      <a:round/>
                      <a:headEnd type="none" w="med" len="med"/>
                      <a:tailEnd type="none" w="med" len="med"/>
                    </a:lnL>
                    <a:lnR w="12700" cap="flat" cmpd="sng" algn="ctr">
                      <a:solidFill>
                        <a:srgbClr val="7F9C90"/>
                      </a:solidFill>
                      <a:prstDash val="solid"/>
                      <a:round/>
                      <a:headEnd type="none" w="med" len="med"/>
                      <a:tailEnd type="none" w="med" len="med"/>
                    </a:lnR>
                    <a:lnT>
                      <a:noFill/>
                    </a:lnT>
                    <a:lnB>
                      <a:noFill/>
                    </a:lnB>
                  </a:tcPr>
                </a:tc>
                <a:tc>
                  <a:txBody>
                    <a:bodyPr/>
                    <a:lstStyle/>
                    <a:p>
                      <a:pPr algn="r"/>
                      <a:r>
                        <a:rPr lang="en-GB" sz="900" spc="-10">
                          <a:effectLst/>
                          <a:latin typeface="FrankfurtGothic"/>
                          <a:ea typeface="Times New Roman" panose="02020603050405020304" pitchFamily="18" charset="0"/>
                          <a:cs typeface="Times New Roman" panose="02020603050405020304" pitchFamily="18" charset="0"/>
                        </a:rPr>
                        <a:t>94.92</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w="12700" cap="flat" cmpd="sng" algn="ctr">
                      <a:solidFill>
                        <a:srgbClr val="7F9C9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978965287"/>
                  </a:ext>
                </a:extLst>
              </a:tr>
              <a:tr h="187617">
                <a:tc>
                  <a:txBody>
                    <a:bodyPr/>
                    <a:lstStyle/>
                    <a:p>
                      <a:r>
                        <a:rPr lang="en-GB" sz="900" spc="-10">
                          <a:effectLst/>
                          <a:latin typeface="FrankfurtGothic"/>
                          <a:ea typeface="Times New Roman" panose="02020603050405020304" pitchFamily="18" charset="0"/>
                          <a:cs typeface="Times New Roman" panose="02020603050405020304" pitchFamily="18" charset="0"/>
                        </a:rPr>
                        <a:t>Oct</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w="12700" cap="flat" cmpd="sng" algn="ctr">
                      <a:solidFill>
                        <a:srgbClr val="7F9C90"/>
                      </a:solidFill>
                      <a:prstDash val="solid"/>
                      <a:round/>
                      <a:headEnd type="none" w="med" len="med"/>
                      <a:tailEnd type="none" w="med" len="med"/>
                    </a:lnR>
                    <a:lnT>
                      <a:noFill/>
                    </a:lnT>
                    <a:lnB>
                      <a:noFill/>
                    </a:lnB>
                  </a:tcPr>
                </a:tc>
                <a:tc>
                  <a:txBody>
                    <a:bodyPr/>
                    <a:lstStyle/>
                    <a:p>
                      <a:pPr algn="r"/>
                      <a:r>
                        <a:rPr lang="en-GB" sz="900" spc="-10">
                          <a:effectLst/>
                          <a:latin typeface="FrankfurtGothic"/>
                          <a:ea typeface="Times New Roman" panose="02020603050405020304" pitchFamily="18" charset="0"/>
                          <a:cs typeface="Times New Roman" panose="02020603050405020304" pitchFamily="18" charset="0"/>
                        </a:rPr>
                        <a:t>92.4</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w="12700" cap="flat" cmpd="sng" algn="ctr">
                      <a:solidFill>
                        <a:srgbClr val="7F9C90"/>
                      </a:solidFill>
                      <a:prstDash val="solid"/>
                      <a:round/>
                      <a:headEnd type="none" w="med" len="med"/>
                      <a:tailEnd type="none" w="med" len="med"/>
                    </a:lnL>
                    <a:lnR>
                      <a:noFill/>
                    </a:lnR>
                    <a:lnT>
                      <a:noFill/>
                    </a:lnT>
                    <a:lnB>
                      <a:noFill/>
                    </a:lnB>
                  </a:tcPr>
                </a:tc>
                <a:tc>
                  <a:txBody>
                    <a:bodyPr/>
                    <a:lstStyle/>
                    <a:p>
                      <a:pPr algn="r"/>
                      <a:r>
                        <a:rPr lang="en-GB" sz="900" spc="-10">
                          <a:effectLst/>
                          <a:latin typeface="FrankfurtGothic"/>
                          <a:ea typeface="Times New Roman" panose="02020603050405020304" pitchFamily="18" charset="0"/>
                          <a:cs typeface="Times New Roman" panose="02020603050405020304" pitchFamily="18" charset="0"/>
                        </a:rPr>
                        <a:t>96.0</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a:noFill/>
                    </a:lnT>
                    <a:lnB>
                      <a:noFill/>
                    </a:lnB>
                  </a:tcPr>
                </a:tc>
                <a:tc>
                  <a:txBody>
                    <a:bodyPr/>
                    <a:lstStyle/>
                    <a:p>
                      <a:pPr algn="r"/>
                      <a:r>
                        <a:rPr lang="en-GB" sz="900" spc="-10">
                          <a:effectLst/>
                          <a:latin typeface="FrankfurtGothic"/>
                          <a:ea typeface="Times New Roman" panose="02020603050405020304" pitchFamily="18" charset="0"/>
                          <a:cs typeface="Times New Roman" panose="02020603050405020304" pitchFamily="18" charset="0"/>
                        </a:rPr>
                        <a:t>96.2</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w="12700" cap="flat" cmpd="sng" algn="ctr">
                      <a:solidFill>
                        <a:srgbClr val="7F9C90"/>
                      </a:solidFill>
                      <a:prstDash val="solid"/>
                      <a:round/>
                      <a:headEnd type="none" w="med" len="med"/>
                      <a:tailEnd type="none" w="med" len="med"/>
                    </a:lnR>
                    <a:lnT>
                      <a:noFill/>
                    </a:lnT>
                    <a:lnB>
                      <a:noFill/>
                    </a:lnB>
                  </a:tcPr>
                </a:tc>
                <a:tc>
                  <a:txBody>
                    <a:bodyPr/>
                    <a:lstStyle/>
                    <a:p>
                      <a:pPr algn="r"/>
                      <a:r>
                        <a:rPr lang="en-GB" sz="900" spc="-10">
                          <a:effectLst/>
                          <a:latin typeface="FrankfurtGothic"/>
                          <a:ea typeface="Times New Roman" panose="02020603050405020304" pitchFamily="18" charset="0"/>
                          <a:cs typeface="Times New Roman" panose="02020603050405020304" pitchFamily="18" charset="0"/>
                        </a:rPr>
                        <a:t>92.7</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w="12700" cap="flat" cmpd="sng" algn="ctr">
                      <a:solidFill>
                        <a:srgbClr val="7F9C90"/>
                      </a:solidFill>
                      <a:prstDash val="solid"/>
                      <a:round/>
                      <a:headEnd type="none" w="med" len="med"/>
                      <a:tailEnd type="none" w="med" len="med"/>
                    </a:lnL>
                    <a:lnR>
                      <a:noFill/>
                    </a:lnR>
                    <a:lnT>
                      <a:noFill/>
                    </a:lnT>
                    <a:lnB>
                      <a:noFill/>
                    </a:lnB>
                  </a:tcPr>
                </a:tc>
                <a:tc>
                  <a:txBody>
                    <a:bodyPr/>
                    <a:lstStyle/>
                    <a:p>
                      <a:pPr algn="r"/>
                      <a:r>
                        <a:rPr lang="en-GB" sz="900" spc="-10">
                          <a:effectLst/>
                          <a:latin typeface="FrankfurtGothic"/>
                          <a:ea typeface="Times New Roman" panose="02020603050405020304" pitchFamily="18" charset="0"/>
                          <a:cs typeface="Times New Roman" panose="02020603050405020304" pitchFamily="18" charset="0"/>
                        </a:rPr>
                        <a:t>96.3</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a:noFill/>
                    </a:lnT>
                    <a:lnB>
                      <a:noFill/>
                    </a:lnB>
                  </a:tcPr>
                </a:tc>
                <a:tc>
                  <a:txBody>
                    <a:bodyPr/>
                    <a:lstStyle/>
                    <a:p>
                      <a:pPr algn="r"/>
                      <a:r>
                        <a:rPr lang="en-GB" sz="900" spc="-10">
                          <a:effectLst/>
                          <a:latin typeface="FrankfurtGothic"/>
                          <a:ea typeface="Times New Roman" panose="02020603050405020304" pitchFamily="18" charset="0"/>
                          <a:cs typeface="Times New Roman" panose="02020603050405020304" pitchFamily="18" charset="0"/>
                        </a:rPr>
                        <a:t>96.3</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w="12700" cap="flat" cmpd="sng" algn="ctr">
                      <a:solidFill>
                        <a:srgbClr val="7F9C90"/>
                      </a:solidFill>
                      <a:prstDash val="solid"/>
                      <a:round/>
                      <a:headEnd type="none" w="med" len="med"/>
                      <a:tailEnd type="none" w="med" len="med"/>
                    </a:lnR>
                    <a:lnT>
                      <a:noFill/>
                    </a:lnT>
                    <a:lnB>
                      <a:noFill/>
                    </a:lnB>
                  </a:tcPr>
                </a:tc>
                <a:tc>
                  <a:txBody>
                    <a:bodyPr/>
                    <a:lstStyle/>
                    <a:p>
                      <a:pPr algn="r"/>
                      <a:r>
                        <a:rPr lang="en-GB" sz="900" spc="-10">
                          <a:effectLst/>
                          <a:latin typeface="FrankfurtGothic"/>
                          <a:ea typeface="Times New Roman" panose="02020603050405020304" pitchFamily="18" charset="0"/>
                          <a:cs typeface="Times New Roman" panose="02020603050405020304" pitchFamily="18" charset="0"/>
                        </a:rPr>
                        <a:t> </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w="12700" cap="flat" cmpd="sng" algn="ctr">
                      <a:solidFill>
                        <a:srgbClr val="7F9C90"/>
                      </a:solidFill>
                      <a:prstDash val="solid"/>
                      <a:round/>
                      <a:headEnd type="none" w="med" len="med"/>
                      <a:tailEnd type="none" w="med" len="med"/>
                    </a:lnL>
                    <a:lnR w="12700" cap="flat" cmpd="sng" algn="ctr">
                      <a:solidFill>
                        <a:srgbClr val="7F9C90"/>
                      </a:solidFill>
                      <a:prstDash val="solid"/>
                      <a:round/>
                      <a:headEnd type="none" w="med" len="med"/>
                      <a:tailEnd type="none" w="med" len="med"/>
                    </a:lnR>
                    <a:lnT>
                      <a:noFill/>
                    </a:lnT>
                    <a:lnB>
                      <a:noFill/>
                    </a:lnB>
                  </a:tcPr>
                </a:tc>
                <a:tc>
                  <a:txBody>
                    <a:bodyPr/>
                    <a:lstStyle/>
                    <a:p>
                      <a:pPr algn="r"/>
                      <a:r>
                        <a:rPr lang="en-GB" sz="900" spc="-10">
                          <a:effectLst/>
                          <a:latin typeface="FrankfurtGothic"/>
                          <a:ea typeface="Times New Roman" panose="02020603050405020304" pitchFamily="18" charset="0"/>
                          <a:cs typeface="Times New Roman" panose="02020603050405020304" pitchFamily="18" charset="0"/>
                        </a:rPr>
                        <a:t> </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w="12700" cap="flat" cmpd="sng" algn="ctr">
                      <a:solidFill>
                        <a:srgbClr val="7F9C90"/>
                      </a:solidFill>
                      <a:prstDash val="solid"/>
                      <a:round/>
                      <a:headEnd type="none" w="med" len="med"/>
                      <a:tailEnd type="none" w="med" len="med"/>
                    </a:lnL>
                    <a:lnR>
                      <a:noFill/>
                    </a:lnR>
                    <a:lnT>
                      <a:noFill/>
                    </a:lnT>
                    <a:lnB>
                      <a:noFill/>
                    </a:lnB>
                  </a:tcPr>
                </a:tc>
                <a:tc>
                  <a:txBody>
                    <a:bodyPr/>
                    <a:lstStyle/>
                    <a:p>
                      <a:pPr algn="r"/>
                      <a:r>
                        <a:rPr lang="en-GB" sz="900" spc="-10">
                          <a:effectLst/>
                          <a:latin typeface="FrankfurtGothic"/>
                          <a:ea typeface="Times New Roman" panose="02020603050405020304" pitchFamily="18" charset="0"/>
                          <a:cs typeface="Times New Roman" panose="02020603050405020304" pitchFamily="18" charset="0"/>
                        </a:rPr>
                        <a:t> </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a:noFill/>
                    </a:lnT>
                    <a:lnB>
                      <a:noFill/>
                    </a:lnB>
                  </a:tcPr>
                </a:tc>
                <a:tc>
                  <a:txBody>
                    <a:bodyPr/>
                    <a:lstStyle/>
                    <a:p>
                      <a:pPr algn="r"/>
                      <a:r>
                        <a:rPr lang="en-GB" sz="900" spc="-10">
                          <a:effectLst/>
                          <a:latin typeface="FrankfurtGothic"/>
                          <a:ea typeface="Times New Roman" panose="02020603050405020304" pitchFamily="18" charset="0"/>
                          <a:cs typeface="Times New Roman" panose="02020603050405020304" pitchFamily="18" charset="0"/>
                        </a:rPr>
                        <a:t> </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w="12700" cap="flat" cmpd="sng" algn="ctr">
                      <a:solidFill>
                        <a:srgbClr val="7F9C90"/>
                      </a:solidFill>
                      <a:prstDash val="solid"/>
                      <a:round/>
                      <a:headEnd type="none" w="med" len="med"/>
                      <a:tailEnd type="none" w="med" len="med"/>
                    </a:lnR>
                    <a:lnT>
                      <a:noFill/>
                    </a:lnT>
                    <a:lnB>
                      <a:noFill/>
                    </a:lnB>
                  </a:tcPr>
                </a:tc>
                <a:tc>
                  <a:txBody>
                    <a:bodyPr/>
                    <a:lstStyle/>
                    <a:p>
                      <a:pPr algn="r"/>
                      <a:r>
                        <a:rPr lang="en-GB" sz="900" spc="-10">
                          <a:effectLst/>
                          <a:latin typeface="FrankfurtGothic"/>
                          <a:ea typeface="Times New Roman" panose="02020603050405020304" pitchFamily="18" charset="0"/>
                          <a:cs typeface="Times New Roman" panose="02020603050405020304" pitchFamily="18" charset="0"/>
                        </a:rPr>
                        <a:t>98.90</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w="12700" cap="flat" cmpd="sng" algn="ctr">
                      <a:solidFill>
                        <a:srgbClr val="7F9C90"/>
                      </a:solidFill>
                      <a:prstDash val="solid"/>
                      <a:round/>
                      <a:headEnd type="none" w="med" len="med"/>
                      <a:tailEnd type="none" w="med" len="med"/>
                    </a:lnL>
                    <a:lnR w="12700" cap="flat" cmpd="sng" algn="ctr">
                      <a:solidFill>
                        <a:srgbClr val="7F9C90"/>
                      </a:solidFill>
                      <a:prstDash val="solid"/>
                      <a:round/>
                      <a:headEnd type="none" w="med" len="med"/>
                      <a:tailEnd type="none" w="med" len="med"/>
                    </a:lnR>
                    <a:lnT>
                      <a:noFill/>
                    </a:lnT>
                    <a:lnB>
                      <a:noFill/>
                    </a:lnB>
                  </a:tcPr>
                </a:tc>
                <a:tc>
                  <a:txBody>
                    <a:bodyPr/>
                    <a:lstStyle/>
                    <a:p>
                      <a:pPr algn="r"/>
                      <a:r>
                        <a:rPr lang="en-GB" sz="900" spc="-10">
                          <a:effectLst/>
                          <a:latin typeface="FrankfurtGothic"/>
                          <a:ea typeface="Times New Roman" panose="02020603050405020304" pitchFamily="18" charset="0"/>
                          <a:cs typeface="Times New Roman" panose="02020603050405020304" pitchFamily="18" charset="0"/>
                        </a:rPr>
                        <a:t>98.90</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w="12700" cap="flat" cmpd="sng" algn="ctr">
                      <a:solidFill>
                        <a:srgbClr val="7F9C9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360456610"/>
                  </a:ext>
                </a:extLst>
              </a:tr>
              <a:tr h="187617">
                <a:tc>
                  <a:txBody>
                    <a:bodyPr/>
                    <a:lstStyle/>
                    <a:p>
                      <a:r>
                        <a:rPr lang="en-GB" sz="900" spc="-10">
                          <a:effectLst/>
                          <a:latin typeface="FrankfurtGothic"/>
                          <a:ea typeface="Times New Roman" panose="02020603050405020304" pitchFamily="18" charset="0"/>
                          <a:cs typeface="Times New Roman" panose="02020603050405020304" pitchFamily="18" charset="0"/>
                        </a:rPr>
                        <a:t>Nov</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w="12700" cap="flat" cmpd="sng" algn="ctr">
                      <a:solidFill>
                        <a:srgbClr val="7F9C90"/>
                      </a:solidFill>
                      <a:prstDash val="solid"/>
                      <a:round/>
                      <a:headEnd type="none" w="med" len="med"/>
                      <a:tailEnd type="none" w="med" len="med"/>
                    </a:lnR>
                    <a:lnT>
                      <a:noFill/>
                    </a:lnT>
                    <a:lnB>
                      <a:noFill/>
                    </a:lnB>
                  </a:tcPr>
                </a:tc>
                <a:tc>
                  <a:txBody>
                    <a:bodyPr/>
                    <a:lstStyle/>
                    <a:p>
                      <a:pPr algn="r"/>
                      <a:r>
                        <a:rPr lang="en-GB" sz="900" spc="-10">
                          <a:effectLst/>
                          <a:latin typeface="FrankfurtGothic"/>
                          <a:ea typeface="Times New Roman" panose="02020603050405020304" pitchFamily="18" charset="0"/>
                          <a:cs typeface="Times New Roman" panose="02020603050405020304" pitchFamily="18" charset="0"/>
                        </a:rPr>
                        <a:t>95.2</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w="12700" cap="flat" cmpd="sng" algn="ctr">
                      <a:solidFill>
                        <a:srgbClr val="7F9C90"/>
                      </a:solidFill>
                      <a:prstDash val="solid"/>
                      <a:round/>
                      <a:headEnd type="none" w="med" len="med"/>
                      <a:tailEnd type="none" w="med" len="med"/>
                    </a:lnL>
                    <a:lnR>
                      <a:noFill/>
                    </a:lnR>
                    <a:lnT>
                      <a:noFill/>
                    </a:lnT>
                    <a:lnB>
                      <a:noFill/>
                    </a:lnB>
                  </a:tcPr>
                </a:tc>
                <a:tc>
                  <a:txBody>
                    <a:bodyPr/>
                    <a:lstStyle/>
                    <a:p>
                      <a:pPr algn="r"/>
                      <a:r>
                        <a:rPr lang="en-GB" sz="900" spc="-10">
                          <a:effectLst/>
                          <a:latin typeface="FrankfurtGothic"/>
                          <a:ea typeface="Times New Roman" panose="02020603050405020304" pitchFamily="18" charset="0"/>
                          <a:cs typeface="Times New Roman" panose="02020603050405020304" pitchFamily="18" charset="0"/>
                        </a:rPr>
                        <a:t>95.9</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a:noFill/>
                    </a:lnT>
                    <a:lnB>
                      <a:noFill/>
                    </a:lnB>
                  </a:tcPr>
                </a:tc>
                <a:tc>
                  <a:txBody>
                    <a:bodyPr/>
                    <a:lstStyle/>
                    <a:p>
                      <a:pPr algn="r"/>
                      <a:r>
                        <a:rPr lang="en-GB" sz="900" spc="-10">
                          <a:effectLst/>
                          <a:latin typeface="FrankfurtGothic"/>
                          <a:ea typeface="Times New Roman" panose="02020603050405020304" pitchFamily="18" charset="0"/>
                          <a:cs typeface="Times New Roman" panose="02020603050405020304" pitchFamily="18" charset="0"/>
                        </a:rPr>
                        <a:t>99.3</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w="12700" cap="flat" cmpd="sng" algn="ctr">
                      <a:solidFill>
                        <a:srgbClr val="7F9C90"/>
                      </a:solidFill>
                      <a:prstDash val="solid"/>
                      <a:round/>
                      <a:headEnd type="none" w="med" len="med"/>
                      <a:tailEnd type="none" w="med" len="med"/>
                    </a:lnR>
                    <a:lnT>
                      <a:noFill/>
                    </a:lnT>
                    <a:lnB>
                      <a:noFill/>
                    </a:lnB>
                  </a:tcPr>
                </a:tc>
                <a:tc>
                  <a:txBody>
                    <a:bodyPr/>
                    <a:lstStyle/>
                    <a:p>
                      <a:pPr algn="r"/>
                      <a:r>
                        <a:rPr lang="en-GB" sz="900" spc="-10">
                          <a:effectLst/>
                          <a:latin typeface="FrankfurtGothic"/>
                          <a:ea typeface="Times New Roman" panose="02020603050405020304" pitchFamily="18" charset="0"/>
                          <a:cs typeface="Times New Roman" panose="02020603050405020304" pitchFamily="18" charset="0"/>
                        </a:rPr>
                        <a:t>97.2</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w="12700" cap="flat" cmpd="sng" algn="ctr">
                      <a:solidFill>
                        <a:srgbClr val="7F9C90"/>
                      </a:solidFill>
                      <a:prstDash val="solid"/>
                      <a:round/>
                      <a:headEnd type="none" w="med" len="med"/>
                      <a:tailEnd type="none" w="med" len="med"/>
                    </a:lnL>
                    <a:lnR>
                      <a:noFill/>
                    </a:lnR>
                    <a:lnT>
                      <a:noFill/>
                    </a:lnT>
                    <a:lnB>
                      <a:noFill/>
                    </a:lnB>
                  </a:tcPr>
                </a:tc>
                <a:tc>
                  <a:txBody>
                    <a:bodyPr/>
                    <a:lstStyle/>
                    <a:p>
                      <a:pPr algn="r"/>
                      <a:r>
                        <a:rPr lang="en-GB" sz="900" spc="-10">
                          <a:effectLst/>
                          <a:latin typeface="FrankfurtGothic"/>
                          <a:ea typeface="Times New Roman" panose="02020603050405020304" pitchFamily="18" charset="0"/>
                          <a:cs typeface="Times New Roman" panose="02020603050405020304" pitchFamily="18" charset="0"/>
                        </a:rPr>
                        <a:t>96.4</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a:noFill/>
                    </a:lnT>
                    <a:lnB>
                      <a:noFill/>
                    </a:lnB>
                  </a:tcPr>
                </a:tc>
                <a:tc>
                  <a:txBody>
                    <a:bodyPr/>
                    <a:lstStyle/>
                    <a:p>
                      <a:pPr algn="r"/>
                      <a:r>
                        <a:rPr lang="en-GB" sz="900" spc="-10">
                          <a:effectLst/>
                          <a:latin typeface="FrankfurtGothic"/>
                          <a:ea typeface="Times New Roman" panose="02020603050405020304" pitchFamily="18" charset="0"/>
                          <a:cs typeface="Times New Roman" panose="02020603050405020304" pitchFamily="18" charset="0"/>
                        </a:rPr>
                        <a:t>100.8</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w="12700" cap="flat" cmpd="sng" algn="ctr">
                      <a:solidFill>
                        <a:srgbClr val="7F9C90"/>
                      </a:solidFill>
                      <a:prstDash val="solid"/>
                      <a:round/>
                      <a:headEnd type="none" w="med" len="med"/>
                      <a:tailEnd type="none" w="med" len="med"/>
                    </a:lnR>
                    <a:lnT>
                      <a:noFill/>
                    </a:lnT>
                    <a:lnB>
                      <a:noFill/>
                    </a:lnB>
                  </a:tcPr>
                </a:tc>
                <a:tc>
                  <a:txBody>
                    <a:bodyPr/>
                    <a:lstStyle/>
                    <a:p>
                      <a:pPr algn="r"/>
                      <a:r>
                        <a:rPr lang="en-GB" sz="900" spc="-10">
                          <a:effectLst/>
                          <a:latin typeface="FrankfurtGothic"/>
                          <a:ea typeface="Times New Roman" panose="02020603050405020304" pitchFamily="18" charset="0"/>
                          <a:cs typeface="Times New Roman" panose="02020603050405020304" pitchFamily="18" charset="0"/>
                        </a:rPr>
                        <a:t> </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w="12700" cap="flat" cmpd="sng" algn="ctr">
                      <a:solidFill>
                        <a:srgbClr val="7F9C90"/>
                      </a:solidFill>
                      <a:prstDash val="solid"/>
                      <a:round/>
                      <a:headEnd type="none" w="med" len="med"/>
                      <a:tailEnd type="none" w="med" len="med"/>
                    </a:lnL>
                    <a:lnR w="12700" cap="flat" cmpd="sng" algn="ctr">
                      <a:solidFill>
                        <a:srgbClr val="7F9C90"/>
                      </a:solidFill>
                      <a:prstDash val="solid"/>
                      <a:round/>
                      <a:headEnd type="none" w="med" len="med"/>
                      <a:tailEnd type="none" w="med" len="med"/>
                    </a:lnR>
                    <a:lnT>
                      <a:noFill/>
                    </a:lnT>
                    <a:lnB>
                      <a:noFill/>
                    </a:lnB>
                  </a:tcPr>
                </a:tc>
                <a:tc>
                  <a:txBody>
                    <a:bodyPr/>
                    <a:lstStyle/>
                    <a:p>
                      <a:pPr algn="r"/>
                      <a:r>
                        <a:rPr lang="en-GB" sz="900" spc="-10">
                          <a:effectLst/>
                          <a:latin typeface="FrankfurtGothic"/>
                          <a:ea typeface="Times New Roman" panose="02020603050405020304" pitchFamily="18" charset="0"/>
                          <a:cs typeface="Times New Roman" panose="02020603050405020304" pitchFamily="18" charset="0"/>
                        </a:rPr>
                        <a:t> </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w="12700" cap="flat" cmpd="sng" algn="ctr">
                      <a:solidFill>
                        <a:srgbClr val="7F9C90"/>
                      </a:solidFill>
                      <a:prstDash val="solid"/>
                      <a:round/>
                      <a:headEnd type="none" w="med" len="med"/>
                      <a:tailEnd type="none" w="med" len="med"/>
                    </a:lnL>
                    <a:lnR>
                      <a:noFill/>
                    </a:lnR>
                    <a:lnT>
                      <a:noFill/>
                    </a:lnT>
                    <a:lnB>
                      <a:noFill/>
                    </a:lnB>
                  </a:tcPr>
                </a:tc>
                <a:tc>
                  <a:txBody>
                    <a:bodyPr/>
                    <a:lstStyle/>
                    <a:p>
                      <a:pPr algn="r"/>
                      <a:r>
                        <a:rPr lang="en-GB" sz="900" spc="-10">
                          <a:effectLst/>
                          <a:latin typeface="FrankfurtGothic"/>
                          <a:ea typeface="Times New Roman" panose="02020603050405020304" pitchFamily="18" charset="0"/>
                          <a:cs typeface="Times New Roman" panose="02020603050405020304" pitchFamily="18" charset="0"/>
                        </a:rPr>
                        <a:t> </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a:noFill/>
                    </a:lnT>
                    <a:lnB>
                      <a:noFill/>
                    </a:lnB>
                  </a:tcPr>
                </a:tc>
                <a:tc>
                  <a:txBody>
                    <a:bodyPr/>
                    <a:lstStyle/>
                    <a:p>
                      <a:pPr algn="r"/>
                      <a:r>
                        <a:rPr lang="en-GB" sz="900" spc="-10">
                          <a:effectLst/>
                          <a:latin typeface="FrankfurtGothic"/>
                          <a:ea typeface="Times New Roman" panose="02020603050405020304" pitchFamily="18" charset="0"/>
                          <a:cs typeface="Times New Roman" panose="02020603050405020304" pitchFamily="18" charset="0"/>
                        </a:rPr>
                        <a:t> </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w="12700" cap="flat" cmpd="sng" algn="ctr">
                      <a:solidFill>
                        <a:srgbClr val="7F9C90"/>
                      </a:solidFill>
                      <a:prstDash val="solid"/>
                      <a:round/>
                      <a:headEnd type="none" w="med" len="med"/>
                      <a:tailEnd type="none" w="med" len="med"/>
                    </a:lnR>
                    <a:lnT>
                      <a:noFill/>
                    </a:lnT>
                    <a:lnB>
                      <a:noFill/>
                    </a:lnB>
                  </a:tcPr>
                </a:tc>
                <a:tc>
                  <a:txBody>
                    <a:bodyPr/>
                    <a:lstStyle/>
                    <a:p>
                      <a:pPr algn="r"/>
                      <a:r>
                        <a:rPr lang="en-GB" sz="900" spc="-10">
                          <a:effectLst/>
                          <a:latin typeface="FrankfurtGothic"/>
                          <a:ea typeface="Times New Roman" panose="02020603050405020304" pitchFamily="18" charset="0"/>
                          <a:cs typeface="Times New Roman" panose="02020603050405020304" pitchFamily="18" charset="0"/>
                        </a:rPr>
                        <a:t>99.51</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w="12700" cap="flat" cmpd="sng" algn="ctr">
                      <a:solidFill>
                        <a:srgbClr val="7F9C90"/>
                      </a:solidFill>
                      <a:prstDash val="solid"/>
                      <a:round/>
                      <a:headEnd type="none" w="med" len="med"/>
                      <a:tailEnd type="none" w="med" len="med"/>
                    </a:lnL>
                    <a:lnR w="12700" cap="flat" cmpd="sng" algn="ctr">
                      <a:solidFill>
                        <a:srgbClr val="7F9C90"/>
                      </a:solidFill>
                      <a:prstDash val="solid"/>
                      <a:round/>
                      <a:headEnd type="none" w="med" len="med"/>
                      <a:tailEnd type="none" w="med" len="med"/>
                    </a:lnR>
                    <a:lnT>
                      <a:noFill/>
                    </a:lnT>
                    <a:lnB>
                      <a:noFill/>
                    </a:lnB>
                  </a:tcPr>
                </a:tc>
                <a:tc>
                  <a:txBody>
                    <a:bodyPr/>
                    <a:lstStyle/>
                    <a:p>
                      <a:pPr algn="r"/>
                      <a:r>
                        <a:rPr lang="en-GB" sz="900" spc="-10">
                          <a:effectLst/>
                          <a:latin typeface="FrankfurtGothic"/>
                          <a:ea typeface="Times New Roman" panose="02020603050405020304" pitchFamily="18" charset="0"/>
                          <a:cs typeface="Times New Roman" panose="02020603050405020304" pitchFamily="18" charset="0"/>
                        </a:rPr>
                        <a:t>99.51</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w="12700" cap="flat" cmpd="sng" algn="ctr">
                      <a:solidFill>
                        <a:srgbClr val="7F9C9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419261057"/>
                  </a:ext>
                </a:extLst>
              </a:tr>
              <a:tr h="187617">
                <a:tc>
                  <a:txBody>
                    <a:bodyPr/>
                    <a:lstStyle/>
                    <a:p>
                      <a:r>
                        <a:rPr lang="en-GB" sz="900" spc="-10">
                          <a:effectLst/>
                          <a:latin typeface="FrankfurtGothic"/>
                          <a:ea typeface="Times New Roman" panose="02020603050405020304" pitchFamily="18" charset="0"/>
                          <a:cs typeface="Times New Roman" panose="02020603050405020304" pitchFamily="18" charset="0"/>
                        </a:rPr>
                        <a:t>Dec</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w="12700" cap="flat" cmpd="sng" algn="ctr">
                      <a:solidFill>
                        <a:srgbClr val="7F9C90"/>
                      </a:solidFill>
                      <a:prstDash val="solid"/>
                      <a:round/>
                      <a:headEnd type="none" w="med" len="med"/>
                      <a:tailEnd type="none" w="med" len="med"/>
                    </a:lnR>
                    <a:lnT>
                      <a:noFill/>
                    </a:lnT>
                    <a:lnB w="12700" cap="flat" cmpd="sng" algn="ctr">
                      <a:solidFill>
                        <a:srgbClr val="7F9C90"/>
                      </a:solidFill>
                      <a:prstDash val="solid"/>
                      <a:round/>
                      <a:headEnd type="none" w="med" len="med"/>
                      <a:tailEnd type="none" w="med" len="med"/>
                    </a:lnB>
                  </a:tcPr>
                </a:tc>
                <a:tc>
                  <a:txBody>
                    <a:bodyPr/>
                    <a:lstStyle/>
                    <a:p>
                      <a:pPr algn="r"/>
                      <a:r>
                        <a:rPr lang="en-GB" sz="900" spc="-10">
                          <a:effectLst/>
                          <a:latin typeface="FrankfurtGothic"/>
                          <a:ea typeface="Times New Roman" panose="02020603050405020304" pitchFamily="18" charset="0"/>
                          <a:cs typeface="Times New Roman" panose="02020603050405020304" pitchFamily="18" charset="0"/>
                        </a:rPr>
                        <a:t>113.4</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w="12700" cap="flat" cmpd="sng" algn="ctr">
                      <a:solidFill>
                        <a:srgbClr val="7F9C90"/>
                      </a:solidFill>
                      <a:prstDash val="solid"/>
                      <a:round/>
                      <a:headEnd type="none" w="med" len="med"/>
                      <a:tailEnd type="none" w="med" len="med"/>
                    </a:lnL>
                    <a:lnR>
                      <a:noFill/>
                    </a:lnR>
                    <a:lnT>
                      <a:noFill/>
                    </a:lnT>
                    <a:lnB w="12700" cap="flat" cmpd="sng" algn="ctr">
                      <a:solidFill>
                        <a:srgbClr val="7F9C90"/>
                      </a:solidFill>
                      <a:prstDash val="solid"/>
                      <a:round/>
                      <a:headEnd type="none" w="med" len="med"/>
                      <a:tailEnd type="none" w="med" len="med"/>
                    </a:lnB>
                  </a:tcPr>
                </a:tc>
                <a:tc>
                  <a:txBody>
                    <a:bodyPr/>
                    <a:lstStyle/>
                    <a:p>
                      <a:pPr algn="r"/>
                      <a:r>
                        <a:rPr lang="en-GB" sz="900" spc="-10">
                          <a:effectLst/>
                          <a:latin typeface="FrankfurtGothic"/>
                          <a:ea typeface="Times New Roman" panose="02020603050405020304" pitchFamily="18" charset="0"/>
                          <a:cs typeface="Times New Roman" panose="02020603050405020304" pitchFamily="18" charset="0"/>
                        </a:rPr>
                        <a:t>95.9</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a:noFill/>
                    </a:lnT>
                    <a:lnB w="12700" cap="flat" cmpd="sng" algn="ctr">
                      <a:solidFill>
                        <a:srgbClr val="7F9C90"/>
                      </a:solidFill>
                      <a:prstDash val="solid"/>
                      <a:round/>
                      <a:headEnd type="none" w="med" len="med"/>
                      <a:tailEnd type="none" w="med" len="med"/>
                    </a:lnB>
                  </a:tcPr>
                </a:tc>
                <a:tc>
                  <a:txBody>
                    <a:bodyPr/>
                    <a:lstStyle/>
                    <a:p>
                      <a:pPr algn="r"/>
                      <a:r>
                        <a:rPr lang="en-GB" sz="900" spc="-10">
                          <a:effectLst/>
                          <a:latin typeface="FrankfurtGothic"/>
                          <a:ea typeface="Times New Roman" panose="02020603050405020304" pitchFamily="18" charset="0"/>
                          <a:cs typeface="Times New Roman" panose="02020603050405020304" pitchFamily="18" charset="0"/>
                        </a:rPr>
                        <a:t>118.3</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w="12700" cap="flat" cmpd="sng" algn="ctr">
                      <a:solidFill>
                        <a:srgbClr val="7F9C90"/>
                      </a:solidFill>
                      <a:prstDash val="solid"/>
                      <a:round/>
                      <a:headEnd type="none" w="med" len="med"/>
                      <a:tailEnd type="none" w="med" len="med"/>
                    </a:lnR>
                    <a:lnT>
                      <a:noFill/>
                    </a:lnT>
                    <a:lnB w="12700" cap="flat" cmpd="sng" algn="ctr">
                      <a:solidFill>
                        <a:srgbClr val="7F9C90"/>
                      </a:solidFill>
                      <a:prstDash val="solid"/>
                      <a:round/>
                      <a:headEnd type="none" w="med" len="med"/>
                      <a:tailEnd type="none" w="med" len="med"/>
                    </a:lnB>
                  </a:tcPr>
                </a:tc>
                <a:tc>
                  <a:txBody>
                    <a:bodyPr/>
                    <a:lstStyle/>
                    <a:p>
                      <a:pPr algn="r"/>
                      <a:r>
                        <a:rPr lang="en-GB" sz="900" spc="-10">
                          <a:effectLst/>
                          <a:latin typeface="FrankfurtGothic"/>
                          <a:ea typeface="Times New Roman" panose="02020603050405020304" pitchFamily="18" charset="0"/>
                          <a:cs typeface="Times New Roman" panose="02020603050405020304" pitchFamily="18" charset="0"/>
                        </a:rPr>
                        <a:t>112.9</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w="12700" cap="flat" cmpd="sng" algn="ctr">
                      <a:solidFill>
                        <a:srgbClr val="7F9C90"/>
                      </a:solidFill>
                      <a:prstDash val="solid"/>
                      <a:round/>
                      <a:headEnd type="none" w="med" len="med"/>
                      <a:tailEnd type="none" w="med" len="med"/>
                    </a:lnL>
                    <a:lnR>
                      <a:noFill/>
                    </a:lnR>
                    <a:lnT>
                      <a:noFill/>
                    </a:lnT>
                    <a:lnB w="12700" cap="flat" cmpd="sng" algn="ctr">
                      <a:solidFill>
                        <a:srgbClr val="7F9C90"/>
                      </a:solidFill>
                      <a:prstDash val="solid"/>
                      <a:round/>
                      <a:headEnd type="none" w="med" len="med"/>
                      <a:tailEnd type="none" w="med" len="med"/>
                    </a:lnB>
                  </a:tcPr>
                </a:tc>
                <a:tc>
                  <a:txBody>
                    <a:bodyPr/>
                    <a:lstStyle/>
                    <a:p>
                      <a:pPr algn="r"/>
                      <a:r>
                        <a:rPr lang="en-GB" sz="900" spc="-10">
                          <a:effectLst/>
                          <a:latin typeface="FrankfurtGothic"/>
                          <a:ea typeface="Times New Roman" panose="02020603050405020304" pitchFamily="18" charset="0"/>
                          <a:cs typeface="Times New Roman" panose="02020603050405020304" pitchFamily="18" charset="0"/>
                        </a:rPr>
                        <a:t>96.5</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a:noFill/>
                    </a:lnT>
                    <a:lnB w="12700" cap="flat" cmpd="sng" algn="ctr">
                      <a:solidFill>
                        <a:srgbClr val="7F9C90"/>
                      </a:solidFill>
                      <a:prstDash val="solid"/>
                      <a:round/>
                      <a:headEnd type="none" w="med" len="med"/>
                      <a:tailEnd type="none" w="med" len="med"/>
                    </a:lnB>
                  </a:tcPr>
                </a:tc>
                <a:tc>
                  <a:txBody>
                    <a:bodyPr/>
                    <a:lstStyle/>
                    <a:p>
                      <a:pPr algn="r"/>
                      <a:r>
                        <a:rPr lang="en-GB" sz="900" spc="-10">
                          <a:effectLst/>
                          <a:latin typeface="FrankfurtGothic"/>
                          <a:ea typeface="Times New Roman" panose="02020603050405020304" pitchFamily="18" charset="0"/>
                          <a:cs typeface="Times New Roman" panose="02020603050405020304" pitchFamily="18" charset="0"/>
                        </a:rPr>
                        <a:t>117.0</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w="12700" cap="flat" cmpd="sng" algn="ctr">
                      <a:solidFill>
                        <a:srgbClr val="7F9C90"/>
                      </a:solidFill>
                      <a:prstDash val="solid"/>
                      <a:round/>
                      <a:headEnd type="none" w="med" len="med"/>
                      <a:tailEnd type="none" w="med" len="med"/>
                    </a:lnR>
                    <a:lnT>
                      <a:noFill/>
                    </a:lnT>
                    <a:lnB w="12700" cap="flat" cmpd="sng" algn="ctr">
                      <a:solidFill>
                        <a:srgbClr val="7F9C90"/>
                      </a:solidFill>
                      <a:prstDash val="solid"/>
                      <a:round/>
                      <a:headEnd type="none" w="med" len="med"/>
                      <a:tailEnd type="none" w="med" len="med"/>
                    </a:lnB>
                  </a:tcPr>
                </a:tc>
                <a:tc>
                  <a:txBody>
                    <a:bodyPr/>
                    <a:lstStyle/>
                    <a:p>
                      <a:pPr algn="r"/>
                      <a:r>
                        <a:rPr lang="en-GB" sz="900" spc="-10">
                          <a:effectLst/>
                          <a:latin typeface="FrankfurtGothic"/>
                          <a:ea typeface="Times New Roman" panose="02020603050405020304" pitchFamily="18" charset="0"/>
                          <a:cs typeface="Times New Roman" panose="02020603050405020304" pitchFamily="18" charset="0"/>
                        </a:rPr>
                        <a:t> </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w="12700" cap="flat" cmpd="sng" algn="ctr">
                      <a:solidFill>
                        <a:srgbClr val="7F9C90"/>
                      </a:solidFill>
                      <a:prstDash val="solid"/>
                      <a:round/>
                      <a:headEnd type="none" w="med" len="med"/>
                      <a:tailEnd type="none" w="med" len="med"/>
                    </a:lnL>
                    <a:lnR w="12700" cap="flat" cmpd="sng" algn="ctr">
                      <a:solidFill>
                        <a:srgbClr val="7F9C90"/>
                      </a:solidFill>
                      <a:prstDash val="solid"/>
                      <a:round/>
                      <a:headEnd type="none" w="med" len="med"/>
                      <a:tailEnd type="none" w="med" len="med"/>
                    </a:lnR>
                    <a:lnT>
                      <a:noFill/>
                    </a:lnT>
                    <a:lnB w="12700" cap="flat" cmpd="sng" algn="ctr">
                      <a:solidFill>
                        <a:srgbClr val="7F9C90"/>
                      </a:solidFill>
                      <a:prstDash val="solid"/>
                      <a:round/>
                      <a:headEnd type="none" w="med" len="med"/>
                      <a:tailEnd type="none" w="med" len="med"/>
                    </a:lnB>
                  </a:tcPr>
                </a:tc>
                <a:tc>
                  <a:txBody>
                    <a:bodyPr/>
                    <a:lstStyle/>
                    <a:p>
                      <a:pPr algn="r"/>
                      <a:r>
                        <a:rPr lang="en-GB" sz="900" spc="-10">
                          <a:effectLst/>
                          <a:latin typeface="FrankfurtGothic"/>
                          <a:ea typeface="Times New Roman" panose="02020603050405020304" pitchFamily="18" charset="0"/>
                          <a:cs typeface="Times New Roman" panose="02020603050405020304" pitchFamily="18" charset="0"/>
                        </a:rPr>
                        <a:t> </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w="12700" cap="flat" cmpd="sng" algn="ctr">
                      <a:solidFill>
                        <a:srgbClr val="7F9C90"/>
                      </a:solidFill>
                      <a:prstDash val="solid"/>
                      <a:round/>
                      <a:headEnd type="none" w="med" len="med"/>
                      <a:tailEnd type="none" w="med" len="med"/>
                    </a:lnL>
                    <a:lnR>
                      <a:noFill/>
                    </a:lnR>
                    <a:lnT>
                      <a:noFill/>
                    </a:lnT>
                    <a:lnB w="12700" cap="flat" cmpd="sng" algn="ctr">
                      <a:solidFill>
                        <a:srgbClr val="7F9C90"/>
                      </a:solidFill>
                      <a:prstDash val="solid"/>
                      <a:round/>
                      <a:headEnd type="none" w="med" len="med"/>
                      <a:tailEnd type="none" w="med" len="med"/>
                    </a:lnB>
                  </a:tcPr>
                </a:tc>
                <a:tc>
                  <a:txBody>
                    <a:bodyPr/>
                    <a:lstStyle/>
                    <a:p>
                      <a:pPr algn="r"/>
                      <a:r>
                        <a:rPr lang="en-GB" sz="900" spc="-10">
                          <a:effectLst/>
                          <a:latin typeface="FrankfurtGothic"/>
                          <a:ea typeface="Times New Roman" panose="02020603050405020304" pitchFamily="18" charset="0"/>
                          <a:cs typeface="Times New Roman" panose="02020603050405020304" pitchFamily="18" charset="0"/>
                        </a:rPr>
                        <a:t> </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a:noFill/>
                    </a:lnT>
                    <a:lnB w="12700" cap="flat" cmpd="sng" algn="ctr">
                      <a:solidFill>
                        <a:srgbClr val="7F9C90"/>
                      </a:solidFill>
                      <a:prstDash val="solid"/>
                      <a:round/>
                      <a:headEnd type="none" w="med" len="med"/>
                      <a:tailEnd type="none" w="med" len="med"/>
                    </a:lnB>
                  </a:tcPr>
                </a:tc>
                <a:tc>
                  <a:txBody>
                    <a:bodyPr/>
                    <a:lstStyle/>
                    <a:p>
                      <a:pPr algn="r"/>
                      <a:r>
                        <a:rPr lang="en-GB" sz="900" spc="-10">
                          <a:effectLst/>
                          <a:latin typeface="FrankfurtGothic"/>
                          <a:ea typeface="Times New Roman" panose="02020603050405020304" pitchFamily="18" charset="0"/>
                          <a:cs typeface="Times New Roman" panose="02020603050405020304" pitchFamily="18" charset="0"/>
                        </a:rPr>
                        <a:t> </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w="12700" cap="flat" cmpd="sng" algn="ctr">
                      <a:solidFill>
                        <a:srgbClr val="7F9C90"/>
                      </a:solidFill>
                      <a:prstDash val="solid"/>
                      <a:round/>
                      <a:headEnd type="none" w="med" len="med"/>
                      <a:tailEnd type="none" w="med" len="med"/>
                    </a:lnR>
                    <a:lnT>
                      <a:noFill/>
                    </a:lnT>
                    <a:lnB w="12700" cap="flat" cmpd="sng" algn="ctr">
                      <a:solidFill>
                        <a:srgbClr val="7F9C90"/>
                      </a:solidFill>
                      <a:prstDash val="solid"/>
                      <a:round/>
                      <a:headEnd type="none" w="med" len="med"/>
                      <a:tailEnd type="none" w="med" len="med"/>
                    </a:lnB>
                  </a:tcPr>
                </a:tc>
                <a:tc>
                  <a:txBody>
                    <a:bodyPr/>
                    <a:lstStyle/>
                    <a:p>
                      <a:pPr algn="r"/>
                      <a:r>
                        <a:rPr lang="en-GB" sz="900" spc="-10">
                          <a:effectLst/>
                          <a:latin typeface="FrankfurtGothic"/>
                          <a:ea typeface="Times New Roman" panose="02020603050405020304" pitchFamily="18" charset="0"/>
                          <a:cs typeface="Times New Roman" panose="02020603050405020304" pitchFamily="18" charset="0"/>
                        </a:rPr>
                        <a:t>115.04</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w="12700" cap="flat" cmpd="sng" algn="ctr">
                      <a:solidFill>
                        <a:srgbClr val="7F9C90"/>
                      </a:solidFill>
                      <a:prstDash val="solid"/>
                      <a:round/>
                      <a:headEnd type="none" w="med" len="med"/>
                      <a:tailEnd type="none" w="med" len="med"/>
                    </a:lnL>
                    <a:lnR w="12700" cap="flat" cmpd="sng" algn="ctr">
                      <a:solidFill>
                        <a:srgbClr val="7F9C90"/>
                      </a:solidFill>
                      <a:prstDash val="solid"/>
                      <a:round/>
                      <a:headEnd type="none" w="med" len="med"/>
                      <a:tailEnd type="none" w="med" len="med"/>
                    </a:lnR>
                    <a:lnT>
                      <a:noFill/>
                    </a:lnT>
                    <a:lnB w="12700" cap="flat" cmpd="sng" algn="ctr">
                      <a:solidFill>
                        <a:srgbClr val="7F9C90"/>
                      </a:solidFill>
                      <a:prstDash val="solid"/>
                      <a:round/>
                      <a:headEnd type="none" w="med" len="med"/>
                      <a:tailEnd type="none" w="med" len="med"/>
                    </a:lnB>
                  </a:tcPr>
                </a:tc>
                <a:tc>
                  <a:txBody>
                    <a:bodyPr/>
                    <a:lstStyle/>
                    <a:p>
                      <a:pPr algn="r"/>
                      <a:r>
                        <a:rPr lang="en-GB" sz="900" spc="-10">
                          <a:effectLst/>
                          <a:latin typeface="FrankfurtGothic"/>
                          <a:ea typeface="Times New Roman" panose="02020603050405020304" pitchFamily="18" charset="0"/>
                          <a:cs typeface="Times New Roman" panose="02020603050405020304" pitchFamily="18" charset="0"/>
                        </a:rPr>
                        <a:t>115.04</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w="12700" cap="flat" cmpd="sng" algn="ctr">
                      <a:solidFill>
                        <a:srgbClr val="7F9C90"/>
                      </a:solidFill>
                      <a:prstDash val="solid"/>
                      <a:round/>
                      <a:headEnd type="none" w="med" len="med"/>
                      <a:tailEnd type="none" w="med" len="med"/>
                    </a:lnL>
                    <a:lnR>
                      <a:noFill/>
                    </a:lnR>
                    <a:lnT>
                      <a:noFill/>
                    </a:lnT>
                    <a:lnB w="12700" cap="flat" cmpd="sng" algn="ctr">
                      <a:solidFill>
                        <a:srgbClr val="7F9C90"/>
                      </a:solidFill>
                      <a:prstDash val="solid"/>
                      <a:round/>
                      <a:headEnd type="none" w="med" len="med"/>
                      <a:tailEnd type="none" w="med" len="med"/>
                    </a:lnB>
                  </a:tcPr>
                </a:tc>
                <a:extLst>
                  <a:ext uri="{0D108BD9-81ED-4DB2-BD59-A6C34878D82A}">
                    <a16:rowId xmlns:a16="http://schemas.microsoft.com/office/drawing/2014/main" val="980919981"/>
                  </a:ext>
                </a:extLst>
              </a:tr>
              <a:tr h="187617">
                <a:tc>
                  <a:txBody>
                    <a:bodyPr/>
                    <a:lstStyle/>
                    <a:p>
                      <a:r>
                        <a:rPr lang="en-GB" sz="900" spc="-10">
                          <a:effectLst/>
                          <a:latin typeface="FrankfurtGothic"/>
                          <a:ea typeface="Times New Roman" panose="02020603050405020304" pitchFamily="18" charset="0"/>
                          <a:cs typeface="Times New Roman" panose="02020603050405020304" pitchFamily="18" charset="0"/>
                        </a:rPr>
                        <a:t>Sum</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w="12700" cap="flat" cmpd="sng" algn="ctr">
                      <a:solidFill>
                        <a:srgbClr val="7F9C90"/>
                      </a:solidFill>
                      <a:prstDash val="solid"/>
                      <a:round/>
                      <a:headEnd type="none" w="med" len="med"/>
                      <a:tailEnd type="none" w="med" len="med"/>
                    </a:lnT>
                    <a:lnB w="12700" cap="flat" cmpd="sng" algn="ctr">
                      <a:solidFill>
                        <a:srgbClr val="7F9C90"/>
                      </a:solidFill>
                      <a:prstDash val="solid"/>
                      <a:round/>
                      <a:headEnd type="none" w="med" len="med"/>
                      <a:tailEnd type="none" w="med" len="med"/>
                    </a:lnB>
                  </a:tcPr>
                </a:tc>
                <a:tc>
                  <a:txBody>
                    <a:bodyPr/>
                    <a:lstStyle/>
                    <a:p>
                      <a:pPr algn="r"/>
                      <a:r>
                        <a:rPr lang="en-GB" sz="900" spc="-10">
                          <a:effectLst/>
                          <a:latin typeface="FrankfurtGothic"/>
                          <a:ea typeface="Times New Roman" panose="02020603050405020304" pitchFamily="18" charset="0"/>
                          <a:cs typeface="Times New Roman" panose="02020603050405020304" pitchFamily="18" charset="0"/>
                        </a:rPr>
                        <a:t> </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w="12700" cap="flat" cmpd="sng" algn="ctr">
                      <a:solidFill>
                        <a:srgbClr val="7F9C90"/>
                      </a:solidFill>
                      <a:prstDash val="solid"/>
                      <a:round/>
                      <a:headEnd type="none" w="med" len="med"/>
                      <a:tailEnd type="none" w="med" len="med"/>
                    </a:lnT>
                    <a:lnB w="12700" cap="flat" cmpd="sng" algn="ctr">
                      <a:solidFill>
                        <a:srgbClr val="7F9C90"/>
                      </a:solidFill>
                      <a:prstDash val="solid"/>
                      <a:round/>
                      <a:headEnd type="none" w="med" len="med"/>
                      <a:tailEnd type="none" w="med" len="med"/>
                    </a:lnB>
                  </a:tcPr>
                </a:tc>
                <a:tc>
                  <a:txBody>
                    <a:bodyPr/>
                    <a:lstStyle/>
                    <a:p>
                      <a:pPr algn="r"/>
                      <a:r>
                        <a:rPr lang="en-GB" sz="900" spc="-10">
                          <a:effectLst/>
                          <a:latin typeface="FrankfurtGothic"/>
                          <a:ea typeface="Times New Roman" panose="02020603050405020304" pitchFamily="18" charset="0"/>
                          <a:cs typeface="Times New Roman" panose="02020603050405020304" pitchFamily="18" charset="0"/>
                        </a:rPr>
                        <a:t> </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w="12700" cap="flat" cmpd="sng" algn="ctr">
                      <a:solidFill>
                        <a:srgbClr val="7F9C90"/>
                      </a:solidFill>
                      <a:prstDash val="solid"/>
                      <a:round/>
                      <a:headEnd type="none" w="med" len="med"/>
                      <a:tailEnd type="none" w="med" len="med"/>
                    </a:lnT>
                    <a:lnB w="12700" cap="flat" cmpd="sng" algn="ctr">
                      <a:solidFill>
                        <a:srgbClr val="7F9C90"/>
                      </a:solidFill>
                      <a:prstDash val="solid"/>
                      <a:round/>
                      <a:headEnd type="none" w="med" len="med"/>
                      <a:tailEnd type="none" w="med" len="med"/>
                    </a:lnB>
                  </a:tcPr>
                </a:tc>
                <a:tc>
                  <a:txBody>
                    <a:bodyPr/>
                    <a:lstStyle/>
                    <a:p>
                      <a:pPr algn="r"/>
                      <a:r>
                        <a:rPr lang="en-GB" sz="900" spc="-10">
                          <a:effectLst/>
                          <a:latin typeface="FrankfurtGothic"/>
                          <a:ea typeface="Times New Roman" panose="02020603050405020304" pitchFamily="18" charset="0"/>
                          <a:cs typeface="Times New Roman" panose="02020603050405020304" pitchFamily="18" charset="0"/>
                        </a:rPr>
                        <a:t> </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w="12700" cap="flat" cmpd="sng" algn="ctr">
                      <a:solidFill>
                        <a:srgbClr val="7F9C90"/>
                      </a:solidFill>
                      <a:prstDash val="solid"/>
                      <a:round/>
                      <a:headEnd type="none" w="med" len="med"/>
                      <a:tailEnd type="none" w="med" len="med"/>
                    </a:lnT>
                    <a:lnB w="12700" cap="flat" cmpd="sng" algn="ctr">
                      <a:solidFill>
                        <a:srgbClr val="7F9C90"/>
                      </a:solidFill>
                      <a:prstDash val="solid"/>
                      <a:round/>
                      <a:headEnd type="none" w="med" len="med"/>
                      <a:tailEnd type="none" w="med" len="med"/>
                    </a:lnB>
                  </a:tcPr>
                </a:tc>
                <a:tc>
                  <a:txBody>
                    <a:bodyPr/>
                    <a:lstStyle/>
                    <a:p>
                      <a:pPr algn="r"/>
                      <a:r>
                        <a:rPr lang="en-GB" sz="900" spc="-10">
                          <a:effectLst/>
                          <a:latin typeface="FrankfurtGothic"/>
                          <a:ea typeface="Times New Roman" panose="02020603050405020304" pitchFamily="18" charset="0"/>
                          <a:cs typeface="Times New Roman" panose="02020603050405020304" pitchFamily="18" charset="0"/>
                        </a:rPr>
                        <a:t> </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w="12700" cap="flat" cmpd="sng" algn="ctr">
                      <a:solidFill>
                        <a:srgbClr val="7F9C90"/>
                      </a:solidFill>
                      <a:prstDash val="solid"/>
                      <a:round/>
                      <a:headEnd type="none" w="med" len="med"/>
                      <a:tailEnd type="none" w="med" len="med"/>
                    </a:lnT>
                    <a:lnB w="12700" cap="flat" cmpd="sng" algn="ctr">
                      <a:solidFill>
                        <a:srgbClr val="7F9C90"/>
                      </a:solidFill>
                      <a:prstDash val="solid"/>
                      <a:round/>
                      <a:headEnd type="none" w="med" len="med"/>
                      <a:tailEnd type="none" w="med" len="med"/>
                    </a:lnB>
                  </a:tcPr>
                </a:tc>
                <a:tc>
                  <a:txBody>
                    <a:bodyPr/>
                    <a:lstStyle/>
                    <a:p>
                      <a:pPr algn="r"/>
                      <a:r>
                        <a:rPr lang="en-GB" sz="900" spc="-10">
                          <a:effectLst/>
                          <a:latin typeface="FrankfurtGothic"/>
                          <a:ea typeface="Times New Roman" panose="02020603050405020304" pitchFamily="18" charset="0"/>
                          <a:cs typeface="Times New Roman" panose="02020603050405020304" pitchFamily="18" charset="0"/>
                        </a:rPr>
                        <a:t> </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w="12700" cap="flat" cmpd="sng" algn="ctr">
                      <a:solidFill>
                        <a:srgbClr val="7F9C90"/>
                      </a:solidFill>
                      <a:prstDash val="solid"/>
                      <a:round/>
                      <a:headEnd type="none" w="med" len="med"/>
                      <a:tailEnd type="none" w="med" len="med"/>
                    </a:lnT>
                    <a:lnB w="12700" cap="flat" cmpd="sng" algn="ctr">
                      <a:solidFill>
                        <a:srgbClr val="7F9C90"/>
                      </a:solidFill>
                      <a:prstDash val="solid"/>
                      <a:round/>
                      <a:headEnd type="none" w="med" len="med"/>
                      <a:tailEnd type="none" w="med" len="med"/>
                    </a:lnB>
                  </a:tcPr>
                </a:tc>
                <a:tc>
                  <a:txBody>
                    <a:bodyPr/>
                    <a:lstStyle/>
                    <a:p>
                      <a:pPr algn="r"/>
                      <a:r>
                        <a:rPr lang="en-GB" sz="900" spc="-10">
                          <a:effectLst/>
                          <a:latin typeface="FrankfurtGothic"/>
                          <a:ea typeface="Times New Roman" panose="02020603050405020304" pitchFamily="18" charset="0"/>
                          <a:cs typeface="Times New Roman" panose="02020603050405020304" pitchFamily="18" charset="0"/>
                        </a:rPr>
                        <a:t> </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w="12700" cap="flat" cmpd="sng" algn="ctr">
                      <a:solidFill>
                        <a:srgbClr val="7F9C90"/>
                      </a:solidFill>
                      <a:prstDash val="solid"/>
                      <a:round/>
                      <a:headEnd type="none" w="med" len="med"/>
                      <a:tailEnd type="none" w="med" len="med"/>
                    </a:lnT>
                    <a:lnB w="12700" cap="flat" cmpd="sng" algn="ctr">
                      <a:solidFill>
                        <a:srgbClr val="7F9C90"/>
                      </a:solidFill>
                      <a:prstDash val="solid"/>
                      <a:round/>
                      <a:headEnd type="none" w="med" len="med"/>
                      <a:tailEnd type="none" w="med" len="med"/>
                    </a:lnB>
                  </a:tcPr>
                </a:tc>
                <a:tc>
                  <a:txBody>
                    <a:bodyPr/>
                    <a:lstStyle/>
                    <a:p>
                      <a:pPr algn="r"/>
                      <a:r>
                        <a:rPr lang="en-GB" sz="900" spc="-10">
                          <a:effectLst/>
                          <a:latin typeface="FrankfurtGothic"/>
                          <a:ea typeface="Times New Roman" panose="02020603050405020304" pitchFamily="18" charset="0"/>
                          <a:cs typeface="Times New Roman" panose="02020603050405020304" pitchFamily="18" charset="0"/>
                        </a:rPr>
                        <a:t> </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w="12700" cap="flat" cmpd="sng" algn="ctr">
                      <a:solidFill>
                        <a:srgbClr val="7F9C90"/>
                      </a:solidFill>
                      <a:prstDash val="solid"/>
                      <a:round/>
                      <a:headEnd type="none" w="med" len="med"/>
                      <a:tailEnd type="none" w="med" len="med"/>
                    </a:lnT>
                    <a:lnB w="12700" cap="flat" cmpd="sng" algn="ctr">
                      <a:solidFill>
                        <a:srgbClr val="7F9C90"/>
                      </a:solidFill>
                      <a:prstDash val="solid"/>
                      <a:round/>
                      <a:headEnd type="none" w="med" len="med"/>
                      <a:tailEnd type="none" w="med" len="med"/>
                    </a:lnB>
                  </a:tcPr>
                </a:tc>
                <a:tc>
                  <a:txBody>
                    <a:bodyPr/>
                    <a:lstStyle/>
                    <a:p>
                      <a:pPr algn="r"/>
                      <a:r>
                        <a:rPr lang="en-GB" sz="900" spc="-10">
                          <a:effectLst/>
                          <a:latin typeface="FrankfurtGothic"/>
                          <a:ea typeface="Times New Roman" panose="02020603050405020304" pitchFamily="18" charset="0"/>
                          <a:cs typeface="Times New Roman" panose="02020603050405020304" pitchFamily="18" charset="0"/>
                        </a:rPr>
                        <a:t> </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w="12700" cap="flat" cmpd="sng" algn="ctr">
                      <a:solidFill>
                        <a:srgbClr val="7F9C90"/>
                      </a:solidFill>
                      <a:prstDash val="solid"/>
                      <a:round/>
                      <a:headEnd type="none" w="med" len="med"/>
                      <a:tailEnd type="none" w="med" len="med"/>
                    </a:lnT>
                    <a:lnB w="12700" cap="flat" cmpd="sng" algn="ctr">
                      <a:solidFill>
                        <a:srgbClr val="7F9C90"/>
                      </a:solidFill>
                      <a:prstDash val="solid"/>
                      <a:round/>
                      <a:headEnd type="none" w="med" len="med"/>
                      <a:tailEnd type="none" w="med" len="med"/>
                    </a:lnB>
                  </a:tcPr>
                </a:tc>
                <a:tc>
                  <a:txBody>
                    <a:bodyPr/>
                    <a:lstStyle/>
                    <a:p>
                      <a:pPr algn="r"/>
                      <a:r>
                        <a:rPr lang="en-GB" sz="900" spc="-10">
                          <a:effectLst/>
                          <a:latin typeface="FrankfurtGothic"/>
                          <a:ea typeface="Times New Roman" panose="02020603050405020304" pitchFamily="18" charset="0"/>
                          <a:cs typeface="Times New Roman" panose="02020603050405020304" pitchFamily="18" charset="0"/>
                        </a:rPr>
                        <a:t> </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a:noFill/>
                    </a:lnR>
                    <a:lnT w="12700" cap="flat" cmpd="sng" algn="ctr">
                      <a:solidFill>
                        <a:srgbClr val="7F9C90"/>
                      </a:solidFill>
                      <a:prstDash val="solid"/>
                      <a:round/>
                      <a:headEnd type="none" w="med" len="med"/>
                      <a:tailEnd type="none" w="med" len="med"/>
                    </a:lnT>
                    <a:lnB w="12700" cap="flat" cmpd="sng" algn="ctr">
                      <a:solidFill>
                        <a:srgbClr val="7F9C90"/>
                      </a:solidFill>
                      <a:prstDash val="solid"/>
                      <a:round/>
                      <a:headEnd type="none" w="med" len="med"/>
                      <a:tailEnd type="none" w="med" len="med"/>
                    </a:lnB>
                  </a:tcPr>
                </a:tc>
                <a:tc>
                  <a:txBody>
                    <a:bodyPr/>
                    <a:lstStyle/>
                    <a:p>
                      <a:pPr algn="r"/>
                      <a:r>
                        <a:rPr lang="en-GB" sz="900" spc="-10">
                          <a:effectLst/>
                          <a:latin typeface="FrankfurtGothic"/>
                          <a:ea typeface="Times New Roman" panose="02020603050405020304" pitchFamily="18" charset="0"/>
                          <a:cs typeface="Times New Roman" panose="02020603050405020304" pitchFamily="18" charset="0"/>
                        </a:rPr>
                        <a:t> </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a:noFill/>
                    </a:lnL>
                    <a:lnR w="12700" cap="flat" cmpd="sng" algn="ctr">
                      <a:solidFill>
                        <a:srgbClr val="7F9C90"/>
                      </a:solidFill>
                      <a:prstDash val="solid"/>
                      <a:round/>
                      <a:headEnd type="none" w="med" len="med"/>
                      <a:tailEnd type="none" w="med" len="med"/>
                    </a:lnR>
                    <a:lnT w="12700" cap="flat" cmpd="sng" algn="ctr">
                      <a:solidFill>
                        <a:srgbClr val="7F9C90"/>
                      </a:solidFill>
                      <a:prstDash val="solid"/>
                      <a:round/>
                      <a:headEnd type="none" w="med" len="med"/>
                      <a:tailEnd type="none" w="med" len="med"/>
                    </a:lnT>
                    <a:lnB w="12700" cap="flat" cmpd="sng" algn="ctr">
                      <a:solidFill>
                        <a:srgbClr val="7F9C90"/>
                      </a:solidFill>
                      <a:prstDash val="solid"/>
                      <a:round/>
                      <a:headEnd type="none" w="med" len="med"/>
                      <a:tailEnd type="none" w="med" len="med"/>
                    </a:lnB>
                  </a:tcPr>
                </a:tc>
                <a:tc>
                  <a:txBody>
                    <a:bodyPr/>
                    <a:lstStyle/>
                    <a:p>
                      <a:pPr algn="r"/>
                      <a:r>
                        <a:rPr lang="en-GB" sz="900" spc="-10">
                          <a:effectLst/>
                          <a:latin typeface="FrankfurtGothic"/>
                          <a:ea typeface="Times New Roman" panose="02020603050405020304" pitchFamily="18" charset="0"/>
                          <a:cs typeface="Times New Roman" panose="02020603050405020304" pitchFamily="18" charset="0"/>
                        </a:rPr>
                        <a:t>1,199.94</a:t>
                      </a:r>
                      <a:endParaRPr lang="da-DK" sz="900" spc="-10">
                        <a:effectLst/>
                        <a:latin typeface="FrankfurtGothic"/>
                        <a:ea typeface="Times New Roman" panose="02020603050405020304" pitchFamily="18" charset="0"/>
                        <a:cs typeface="Times New Roman" panose="02020603050405020304" pitchFamily="18" charset="0"/>
                      </a:endParaRPr>
                    </a:p>
                  </a:txBody>
                  <a:tcPr marL="36195" marR="36195" marT="0" marB="0">
                    <a:lnL w="12700" cap="flat" cmpd="sng" algn="ctr">
                      <a:solidFill>
                        <a:srgbClr val="7F9C90"/>
                      </a:solidFill>
                      <a:prstDash val="solid"/>
                      <a:round/>
                      <a:headEnd type="none" w="med" len="med"/>
                      <a:tailEnd type="none" w="med" len="med"/>
                    </a:lnL>
                    <a:lnR w="12700" cap="flat" cmpd="sng" algn="ctr">
                      <a:solidFill>
                        <a:srgbClr val="7F9C90"/>
                      </a:solidFill>
                      <a:prstDash val="solid"/>
                      <a:round/>
                      <a:headEnd type="none" w="med" len="med"/>
                      <a:tailEnd type="none" w="med" len="med"/>
                    </a:lnR>
                    <a:lnT w="12700" cap="flat" cmpd="sng" algn="ctr">
                      <a:solidFill>
                        <a:srgbClr val="7F9C90"/>
                      </a:solidFill>
                      <a:prstDash val="solid"/>
                      <a:round/>
                      <a:headEnd type="none" w="med" len="med"/>
                      <a:tailEnd type="none" w="med" len="med"/>
                    </a:lnT>
                    <a:lnB w="12700" cap="flat" cmpd="sng" algn="ctr">
                      <a:solidFill>
                        <a:srgbClr val="7F9C90"/>
                      </a:solidFill>
                      <a:prstDash val="solid"/>
                      <a:round/>
                      <a:headEnd type="none" w="med" len="med"/>
                      <a:tailEnd type="none" w="med" len="med"/>
                    </a:lnB>
                  </a:tcPr>
                </a:tc>
                <a:tc>
                  <a:txBody>
                    <a:bodyPr/>
                    <a:lstStyle/>
                    <a:p>
                      <a:pPr algn="r"/>
                      <a:r>
                        <a:rPr lang="en-GB" sz="900" spc="-10" dirty="0">
                          <a:effectLst/>
                          <a:latin typeface="FrankfurtGothic"/>
                          <a:ea typeface="Times New Roman" panose="02020603050405020304" pitchFamily="18" charset="0"/>
                          <a:cs typeface="Times New Roman" panose="02020603050405020304" pitchFamily="18" charset="0"/>
                        </a:rPr>
                        <a:t>1,200.00</a:t>
                      </a:r>
                      <a:endParaRPr lang="da-DK" sz="900" spc="-10" dirty="0">
                        <a:effectLst/>
                        <a:latin typeface="FrankfurtGothic"/>
                        <a:ea typeface="Times New Roman" panose="02020603050405020304" pitchFamily="18" charset="0"/>
                        <a:cs typeface="Times New Roman" panose="02020603050405020304" pitchFamily="18" charset="0"/>
                      </a:endParaRPr>
                    </a:p>
                  </a:txBody>
                  <a:tcPr marL="36195" marR="36195" marT="0" marB="0">
                    <a:lnL w="12700" cap="flat" cmpd="sng" algn="ctr">
                      <a:solidFill>
                        <a:srgbClr val="7F9C90"/>
                      </a:solidFill>
                      <a:prstDash val="solid"/>
                      <a:round/>
                      <a:headEnd type="none" w="med" len="med"/>
                      <a:tailEnd type="none" w="med" len="med"/>
                    </a:lnL>
                    <a:lnR>
                      <a:noFill/>
                    </a:lnR>
                    <a:lnT w="12700" cap="flat" cmpd="sng" algn="ctr">
                      <a:solidFill>
                        <a:srgbClr val="7F9C90"/>
                      </a:solidFill>
                      <a:prstDash val="solid"/>
                      <a:round/>
                      <a:headEnd type="none" w="med" len="med"/>
                      <a:tailEnd type="none" w="med" len="med"/>
                    </a:lnT>
                    <a:lnB w="12700" cap="flat" cmpd="sng" algn="ctr">
                      <a:solidFill>
                        <a:srgbClr val="7F9C90"/>
                      </a:solidFill>
                      <a:prstDash val="solid"/>
                      <a:round/>
                      <a:headEnd type="none" w="med" len="med"/>
                      <a:tailEnd type="none" w="med" len="med"/>
                    </a:lnB>
                  </a:tcPr>
                </a:tc>
                <a:extLst>
                  <a:ext uri="{0D108BD9-81ED-4DB2-BD59-A6C34878D82A}">
                    <a16:rowId xmlns:a16="http://schemas.microsoft.com/office/drawing/2014/main" val="1952013996"/>
                  </a:ext>
                </a:extLst>
              </a:tr>
            </a:tbl>
          </a:graphicData>
        </a:graphic>
      </p:graphicFrame>
      <p:sp>
        <p:nvSpPr>
          <p:cNvPr id="5" name="Tekstfelt 4">
            <a:extLst>
              <a:ext uri="{FF2B5EF4-FFF2-40B4-BE49-F238E27FC236}">
                <a16:creationId xmlns:a16="http://schemas.microsoft.com/office/drawing/2014/main" id="{7DA4389C-F07A-4053-996D-7F085805FB09}"/>
              </a:ext>
            </a:extLst>
          </p:cNvPr>
          <p:cNvSpPr txBox="1"/>
          <p:nvPr/>
        </p:nvSpPr>
        <p:spPr>
          <a:xfrm>
            <a:off x="3670594" y="1237846"/>
            <a:ext cx="6093822" cy="246221"/>
          </a:xfrm>
          <a:prstGeom prst="rect">
            <a:avLst/>
          </a:prstGeom>
          <a:noFill/>
        </p:spPr>
        <p:txBody>
          <a:bodyPr wrap="square">
            <a:spAutoFit/>
          </a:bodyPr>
          <a:lstStyle/>
          <a:p>
            <a:r>
              <a:rPr lang="en-GB" sz="1000" spc="-10" dirty="0">
                <a:effectLst/>
                <a:latin typeface="Times New Roman" panose="02020603050405020304" pitchFamily="18" charset="0"/>
                <a:ea typeface="Times New Roman" panose="02020603050405020304" pitchFamily="18" charset="0"/>
                <a:cs typeface="Times New Roman" panose="02020603050405020304" pitchFamily="18" charset="0"/>
              </a:rPr>
              <a:t>Table 11.11: Calculation of the seasonal index for the retail sales of food</a:t>
            </a:r>
            <a:endParaRPr lang="da-DK" sz="1000" dirty="0">
              <a:latin typeface="Times New Roman" panose="02020603050405020304" pitchFamily="18" charset="0"/>
              <a:cs typeface="Times New Roman" panose="02020603050405020304" pitchFamily="18" charset="0"/>
            </a:endParaRPr>
          </a:p>
        </p:txBody>
      </p:sp>
      <p:sp>
        <p:nvSpPr>
          <p:cNvPr id="7" name="Tekstfelt 6">
            <a:extLst>
              <a:ext uri="{FF2B5EF4-FFF2-40B4-BE49-F238E27FC236}">
                <a16:creationId xmlns:a16="http://schemas.microsoft.com/office/drawing/2014/main" id="{0BE52F5B-559A-4866-BD15-44C760259F24}"/>
              </a:ext>
            </a:extLst>
          </p:cNvPr>
          <p:cNvSpPr txBox="1"/>
          <p:nvPr/>
        </p:nvSpPr>
        <p:spPr>
          <a:xfrm>
            <a:off x="3670594" y="4642412"/>
            <a:ext cx="5817461" cy="1195199"/>
          </a:xfrm>
          <a:prstGeom prst="rect">
            <a:avLst/>
          </a:prstGeom>
          <a:noFill/>
        </p:spPr>
        <p:txBody>
          <a:bodyPr wrap="square">
            <a:spAutoFit/>
          </a:bodyPr>
          <a:lstStyle/>
          <a:p>
            <a:pPr algn="just">
              <a:spcBef>
                <a:spcPts val="400"/>
              </a:spcBef>
              <a:spcAft>
                <a:spcPts val="400"/>
              </a:spcAft>
            </a:pPr>
            <a:r>
              <a:rPr lang="en-GB" sz="1200" spc="-10" dirty="0">
                <a:effectLst/>
                <a:latin typeface="Times New Roman" panose="02020603050405020304" pitchFamily="18" charset="0"/>
                <a:ea typeface="Times New Roman" panose="02020603050405020304" pitchFamily="18" charset="0"/>
                <a:cs typeface="Times New Roman" panose="02020603050405020304" pitchFamily="18" charset="0"/>
              </a:rPr>
              <a:t>Note: </a:t>
            </a:r>
            <a:r>
              <a:rPr lang="en-GB" sz="1200" spc="-10" dirty="0" err="1">
                <a:effectLst/>
                <a:latin typeface="Times New Roman" panose="02020603050405020304" pitchFamily="18" charset="0"/>
                <a:ea typeface="Times New Roman" panose="02020603050405020304" pitchFamily="18" charset="0"/>
                <a:cs typeface="Times New Roman" panose="02020603050405020304" pitchFamily="18" charset="0"/>
              </a:rPr>
              <a:t>Y</a:t>
            </a:r>
            <a:r>
              <a:rPr lang="en-GB" sz="1200" spc="-10" baseline="-25000" dirty="0" err="1">
                <a:effectLst/>
                <a:latin typeface="Times New Roman" panose="02020603050405020304" pitchFamily="18" charset="0"/>
                <a:ea typeface="Times New Roman" panose="02020603050405020304" pitchFamily="18" charset="0"/>
                <a:cs typeface="Times New Roman" panose="02020603050405020304" pitchFamily="18" charset="0"/>
              </a:rPr>
              <a:t>t</a:t>
            </a:r>
            <a:r>
              <a:rPr lang="en-GB" sz="1200" spc="-10" dirty="0">
                <a:effectLst/>
                <a:latin typeface="Times New Roman" panose="02020603050405020304" pitchFamily="18" charset="0"/>
                <a:ea typeface="Times New Roman" panose="02020603050405020304" pitchFamily="18" charset="0"/>
                <a:cs typeface="Times New Roman" panose="02020603050405020304" pitchFamily="18" charset="0"/>
              </a:rPr>
              <a:t> indicates the quantity index for sales of food (2010=100). </a:t>
            </a:r>
            <a:r>
              <a:rPr lang="en-GB" sz="1200" spc="-10" dirty="0" err="1">
                <a:effectLst/>
                <a:latin typeface="Times New Roman" panose="02020603050405020304" pitchFamily="18" charset="0"/>
                <a:ea typeface="Times New Roman" panose="02020603050405020304" pitchFamily="18" charset="0"/>
                <a:cs typeface="Times New Roman" panose="02020603050405020304" pitchFamily="18" charset="0"/>
              </a:rPr>
              <a:t>Y</a:t>
            </a:r>
            <a:r>
              <a:rPr lang="en-GB" sz="1200" spc="-10" baseline="-25000" dirty="0" err="1">
                <a:effectLst/>
                <a:latin typeface="Times New Roman" panose="02020603050405020304" pitchFamily="18" charset="0"/>
                <a:ea typeface="Times New Roman" panose="02020603050405020304" pitchFamily="18" charset="0"/>
                <a:cs typeface="Times New Roman" panose="02020603050405020304" pitchFamily="18" charset="0"/>
              </a:rPr>
              <a:t>t</a:t>
            </a:r>
            <a:r>
              <a:rPr lang="en-GB" sz="1200" spc="-10" dirty="0">
                <a:effectLst/>
                <a:latin typeface="Times New Roman" panose="02020603050405020304" pitchFamily="18" charset="0"/>
                <a:ea typeface="Times New Roman" panose="02020603050405020304" pitchFamily="18" charset="0"/>
                <a:cs typeface="Times New Roman" panose="02020603050405020304" pitchFamily="18" charset="0"/>
              </a:rPr>
              <a:t>' is a centred 12-month moving average, and Y</a:t>
            </a:r>
            <a:r>
              <a:rPr lang="en-GB" sz="1200" spc="-10" baseline="-25000" dirty="0">
                <a:effectLst/>
                <a:latin typeface="Times New Roman" panose="02020603050405020304" pitchFamily="18" charset="0"/>
                <a:ea typeface="Times New Roman" panose="02020603050405020304" pitchFamily="18" charset="0"/>
                <a:cs typeface="Times New Roman" panose="02020603050405020304" pitchFamily="18" charset="0"/>
              </a:rPr>
              <a:t>SI</a:t>
            </a:r>
            <a:r>
              <a:rPr lang="en-GB" sz="1200" spc="-10" dirty="0">
                <a:effectLst/>
                <a:latin typeface="Times New Roman" panose="02020603050405020304" pitchFamily="18" charset="0"/>
                <a:ea typeface="Times New Roman" panose="02020603050405020304" pitchFamily="18" charset="0"/>
                <a:cs typeface="Times New Roman" panose="02020603050405020304" pitchFamily="18" charset="0"/>
              </a:rPr>
              <a:t> = (</a:t>
            </a:r>
            <a:r>
              <a:rPr lang="en-GB" sz="1200" spc="-10" dirty="0" err="1">
                <a:effectLst/>
                <a:latin typeface="Times New Roman" panose="02020603050405020304" pitchFamily="18" charset="0"/>
                <a:ea typeface="Times New Roman" panose="02020603050405020304" pitchFamily="18" charset="0"/>
                <a:cs typeface="Times New Roman" panose="02020603050405020304" pitchFamily="18" charset="0"/>
              </a:rPr>
              <a:t>Y</a:t>
            </a:r>
            <a:r>
              <a:rPr lang="en-GB" sz="1200" spc="-10" baseline="-25000" dirty="0" err="1">
                <a:effectLst/>
                <a:latin typeface="Times New Roman" panose="02020603050405020304" pitchFamily="18" charset="0"/>
                <a:ea typeface="Times New Roman" panose="02020603050405020304" pitchFamily="18" charset="0"/>
                <a:cs typeface="Times New Roman" panose="02020603050405020304" pitchFamily="18" charset="0"/>
              </a:rPr>
              <a:t>t</a:t>
            </a:r>
            <a:r>
              <a:rPr lang="en-GB" sz="1200" spc="-1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200" spc="-10" dirty="0" err="1">
                <a:effectLst/>
                <a:latin typeface="Times New Roman" panose="02020603050405020304" pitchFamily="18" charset="0"/>
                <a:ea typeface="Times New Roman" panose="02020603050405020304" pitchFamily="18" charset="0"/>
                <a:cs typeface="Times New Roman" panose="02020603050405020304" pitchFamily="18" charset="0"/>
              </a:rPr>
              <a:t>Y</a:t>
            </a:r>
            <a:r>
              <a:rPr lang="en-GB" sz="1200" spc="-10" baseline="-25000" dirty="0" err="1">
                <a:effectLst/>
                <a:latin typeface="Times New Roman" panose="02020603050405020304" pitchFamily="18" charset="0"/>
                <a:ea typeface="Times New Roman" panose="02020603050405020304" pitchFamily="18" charset="0"/>
                <a:cs typeface="Times New Roman" panose="02020603050405020304" pitchFamily="18" charset="0"/>
              </a:rPr>
              <a:t>t</a:t>
            </a:r>
            <a:r>
              <a:rPr lang="en-GB" sz="1200" spc="-10" dirty="0">
                <a:effectLst/>
                <a:latin typeface="Times New Roman" panose="02020603050405020304" pitchFamily="18" charset="0"/>
                <a:ea typeface="Times New Roman" panose="02020603050405020304" pitchFamily="18" charset="0"/>
                <a:cs typeface="Times New Roman" panose="02020603050405020304" pitchFamily="18" charset="0"/>
              </a:rPr>
              <a:t>') x 100. The index is level adjusted where 1200/1199.94 is multiplied by the monthly average of Y</a:t>
            </a:r>
            <a:r>
              <a:rPr lang="en-GB" sz="1200" spc="-10" baseline="-25000" dirty="0">
                <a:effectLst/>
                <a:latin typeface="Times New Roman" panose="02020603050405020304" pitchFamily="18" charset="0"/>
                <a:ea typeface="Times New Roman" panose="02020603050405020304" pitchFamily="18" charset="0"/>
                <a:cs typeface="Times New Roman" panose="02020603050405020304" pitchFamily="18" charset="0"/>
              </a:rPr>
              <a:t>SI</a:t>
            </a:r>
            <a:r>
              <a:rPr lang="en-GB" sz="1200" spc="-1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algn="just">
              <a:spcBef>
                <a:spcPts val="400"/>
              </a:spcBef>
              <a:spcAft>
                <a:spcPts val="400"/>
              </a:spcAft>
            </a:pPr>
            <a:endParaRPr lang="da-DK" sz="1200" spc="-1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Bef>
                <a:spcPts val="200"/>
              </a:spcBef>
              <a:spcAft>
                <a:spcPts val="1450"/>
              </a:spcAft>
            </a:pPr>
            <a:r>
              <a:rPr lang="en-GB" sz="1200" spc="-10" dirty="0">
                <a:effectLst/>
                <a:latin typeface="Times New Roman" panose="02020603050405020304" pitchFamily="18" charset="0"/>
                <a:ea typeface="Times New Roman" panose="02020603050405020304" pitchFamily="18" charset="0"/>
                <a:cs typeface="Times New Roman" panose="02020603050405020304" pitchFamily="18" charset="0"/>
              </a:rPr>
              <a:t>Source: www.statistikbanken.dk/DETA21.</a:t>
            </a:r>
            <a:endParaRPr lang="da-DK" sz="1200" spc="-1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0" name="Titel 1">
            <a:extLst>
              <a:ext uri="{FF2B5EF4-FFF2-40B4-BE49-F238E27FC236}">
                <a16:creationId xmlns:a16="http://schemas.microsoft.com/office/drawing/2014/main" id="{7275A0D3-CF2E-4C69-AEB9-0076549CA595}"/>
              </a:ext>
            </a:extLst>
          </p:cNvPr>
          <p:cNvSpPr txBox="1">
            <a:spLocks/>
          </p:cNvSpPr>
          <p:nvPr/>
        </p:nvSpPr>
        <p:spPr>
          <a:xfrm>
            <a:off x="414455" y="246043"/>
            <a:ext cx="1808216" cy="89138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sz="2000" b="1" dirty="0" err="1">
                <a:latin typeface="Times New Roman" panose="02020603050405020304" pitchFamily="18" charset="0"/>
                <a:cs typeface="Times New Roman" panose="02020603050405020304" pitchFamily="18" charset="0"/>
              </a:rPr>
              <a:t>Table</a:t>
            </a:r>
            <a:r>
              <a:rPr lang="da-DK" sz="2000" b="1" dirty="0">
                <a:latin typeface="Times New Roman" panose="02020603050405020304" pitchFamily="18" charset="0"/>
                <a:cs typeface="Times New Roman" panose="02020603050405020304" pitchFamily="18" charset="0"/>
              </a:rPr>
              <a:t> 11.11</a:t>
            </a:r>
          </a:p>
        </p:txBody>
      </p:sp>
    </p:spTree>
    <p:extLst>
      <p:ext uri="{BB962C8B-B14F-4D97-AF65-F5344CB8AC3E}">
        <p14:creationId xmlns:p14="http://schemas.microsoft.com/office/powerpoint/2010/main" val="7292039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 3">
            <a:extLst>
              <a:ext uri="{FF2B5EF4-FFF2-40B4-BE49-F238E27FC236}">
                <a16:creationId xmlns:a16="http://schemas.microsoft.com/office/drawing/2014/main" id="{2CF20A5E-08DC-4EC8-8F3B-578EB0930127}"/>
              </a:ext>
            </a:extLst>
          </p:cNvPr>
          <p:cNvGraphicFramePr>
            <a:graphicFrameLocks noGrp="1"/>
          </p:cNvGraphicFramePr>
          <p:nvPr>
            <p:extLst>
              <p:ext uri="{D42A27DB-BD31-4B8C-83A1-F6EECF244321}">
                <p14:modId xmlns:p14="http://schemas.microsoft.com/office/powerpoint/2010/main" val="3528720650"/>
              </p:ext>
            </p:extLst>
          </p:nvPr>
        </p:nvGraphicFramePr>
        <p:xfrm>
          <a:off x="3656119" y="2267187"/>
          <a:ext cx="4879762" cy="2323626"/>
        </p:xfrm>
        <a:graphic>
          <a:graphicData uri="http://schemas.openxmlformats.org/drawingml/2006/table">
            <a:tbl>
              <a:tblPr firstRow="1" firstCol="1" bandRow="1"/>
              <a:tblGrid>
                <a:gridCol w="1938400">
                  <a:extLst>
                    <a:ext uri="{9D8B030D-6E8A-4147-A177-3AD203B41FA5}">
                      <a16:colId xmlns:a16="http://schemas.microsoft.com/office/drawing/2014/main" val="3803138917"/>
                    </a:ext>
                  </a:extLst>
                </a:gridCol>
                <a:gridCol w="489896">
                  <a:extLst>
                    <a:ext uri="{9D8B030D-6E8A-4147-A177-3AD203B41FA5}">
                      <a16:colId xmlns:a16="http://schemas.microsoft.com/office/drawing/2014/main" val="547946141"/>
                    </a:ext>
                  </a:extLst>
                </a:gridCol>
                <a:gridCol w="490558">
                  <a:extLst>
                    <a:ext uri="{9D8B030D-6E8A-4147-A177-3AD203B41FA5}">
                      <a16:colId xmlns:a16="http://schemas.microsoft.com/office/drawing/2014/main" val="2308701398"/>
                    </a:ext>
                  </a:extLst>
                </a:gridCol>
                <a:gridCol w="489896">
                  <a:extLst>
                    <a:ext uri="{9D8B030D-6E8A-4147-A177-3AD203B41FA5}">
                      <a16:colId xmlns:a16="http://schemas.microsoft.com/office/drawing/2014/main" val="614015956"/>
                    </a:ext>
                  </a:extLst>
                </a:gridCol>
                <a:gridCol w="490558">
                  <a:extLst>
                    <a:ext uri="{9D8B030D-6E8A-4147-A177-3AD203B41FA5}">
                      <a16:colId xmlns:a16="http://schemas.microsoft.com/office/drawing/2014/main" val="2354247633"/>
                    </a:ext>
                  </a:extLst>
                </a:gridCol>
                <a:gridCol w="489896">
                  <a:extLst>
                    <a:ext uri="{9D8B030D-6E8A-4147-A177-3AD203B41FA5}">
                      <a16:colId xmlns:a16="http://schemas.microsoft.com/office/drawing/2014/main" val="410579525"/>
                    </a:ext>
                  </a:extLst>
                </a:gridCol>
                <a:gridCol w="490558">
                  <a:extLst>
                    <a:ext uri="{9D8B030D-6E8A-4147-A177-3AD203B41FA5}">
                      <a16:colId xmlns:a16="http://schemas.microsoft.com/office/drawing/2014/main" val="1970305967"/>
                    </a:ext>
                  </a:extLst>
                </a:gridCol>
              </a:tblGrid>
              <a:tr h="242383">
                <a:tc>
                  <a:txBody>
                    <a:bodyPr/>
                    <a:lstStyle/>
                    <a:p>
                      <a:pPr algn="ctr"/>
                      <a:r>
                        <a:rPr lang="en-GB" sz="900" spc="-10">
                          <a:effectLst/>
                          <a:latin typeface="FrankfurtGothic"/>
                          <a:ea typeface="Times New Roman" panose="02020603050405020304" pitchFamily="18" charset="0"/>
                          <a:cs typeface="Times New Roman" panose="02020603050405020304" pitchFamily="18" charset="0"/>
                        </a:rPr>
                        <a:t> </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7F9C90"/>
                      </a:solidFill>
                      <a:prstDash val="solid"/>
                      <a:round/>
                      <a:headEnd type="none" w="med" len="med"/>
                      <a:tailEnd type="none" w="med" len="med"/>
                    </a:lnT>
                    <a:lnB w="12700" cap="flat" cmpd="sng" algn="ctr">
                      <a:solidFill>
                        <a:srgbClr val="7F9C90"/>
                      </a:solidFill>
                      <a:prstDash val="solid"/>
                      <a:round/>
                      <a:headEnd type="none" w="med" len="med"/>
                      <a:tailEnd type="none" w="med" len="med"/>
                    </a:lnB>
                  </a:tcPr>
                </a:tc>
                <a:tc>
                  <a:txBody>
                    <a:bodyPr/>
                    <a:lstStyle/>
                    <a:p>
                      <a:pPr algn="ctr"/>
                      <a:r>
                        <a:rPr lang="en-GB" sz="900" b="1" spc="-10">
                          <a:effectLst/>
                          <a:latin typeface="FrankfurtGothic"/>
                          <a:ea typeface="Times New Roman" panose="02020603050405020304" pitchFamily="18" charset="0"/>
                          <a:cs typeface="Times New Roman" panose="02020603050405020304" pitchFamily="18" charset="0"/>
                        </a:rPr>
                        <a:t>1980</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7F9C90"/>
                      </a:solidFill>
                      <a:prstDash val="solid"/>
                      <a:round/>
                      <a:headEnd type="none" w="med" len="med"/>
                      <a:tailEnd type="none" w="med" len="med"/>
                    </a:lnT>
                    <a:lnB w="12700" cap="flat" cmpd="sng" algn="ctr">
                      <a:solidFill>
                        <a:srgbClr val="7F9C90"/>
                      </a:solidFill>
                      <a:prstDash val="solid"/>
                      <a:round/>
                      <a:headEnd type="none" w="med" len="med"/>
                      <a:tailEnd type="none" w="med" len="med"/>
                    </a:lnB>
                  </a:tcPr>
                </a:tc>
                <a:tc>
                  <a:txBody>
                    <a:bodyPr/>
                    <a:lstStyle/>
                    <a:p>
                      <a:pPr algn="ctr"/>
                      <a:r>
                        <a:rPr lang="en-GB" sz="900" b="1" spc="-10">
                          <a:effectLst/>
                          <a:latin typeface="FrankfurtGothic"/>
                          <a:ea typeface="Times New Roman" panose="02020603050405020304" pitchFamily="18" charset="0"/>
                          <a:cs typeface="Times New Roman" panose="02020603050405020304" pitchFamily="18" charset="0"/>
                        </a:rPr>
                        <a:t>1990</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7F9C90"/>
                      </a:solidFill>
                      <a:prstDash val="solid"/>
                      <a:round/>
                      <a:headEnd type="none" w="med" len="med"/>
                      <a:tailEnd type="none" w="med" len="med"/>
                    </a:lnT>
                    <a:lnB w="12700" cap="flat" cmpd="sng" algn="ctr">
                      <a:solidFill>
                        <a:srgbClr val="7F9C90"/>
                      </a:solidFill>
                      <a:prstDash val="solid"/>
                      <a:round/>
                      <a:headEnd type="none" w="med" len="med"/>
                      <a:tailEnd type="none" w="med" len="med"/>
                    </a:lnB>
                  </a:tcPr>
                </a:tc>
                <a:tc>
                  <a:txBody>
                    <a:bodyPr/>
                    <a:lstStyle/>
                    <a:p>
                      <a:pPr algn="ctr"/>
                      <a:r>
                        <a:rPr lang="en-GB" sz="900" b="1" spc="-10">
                          <a:effectLst/>
                          <a:latin typeface="FrankfurtGothic"/>
                          <a:ea typeface="Times New Roman" panose="02020603050405020304" pitchFamily="18" charset="0"/>
                          <a:cs typeface="Times New Roman" panose="02020603050405020304" pitchFamily="18" charset="0"/>
                        </a:rPr>
                        <a:t>2000</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7F9C90"/>
                      </a:solidFill>
                      <a:prstDash val="solid"/>
                      <a:round/>
                      <a:headEnd type="none" w="med" len="med"/>
                      <a:tailEnd type="none" w="med" len="med"/>
                    </a:lnT>
                    <a:lnB w="12700" cap="flat" cmpd="sng" algn="ctr">
                      <a:solidFill>
                        <a:srgbClr val="7F9C90"/>
                      </a:solidFill>
                      <a:prstDash val="solid"/>
                      <a:round/>
                      <a:headEnd type="none" w="med" len="med"/>
                      <a:tailEnd type="none" w="med" len="med"/>
                    </a:lnB>
                  </a:tcPr>
                </a:tc>
                <a:tc>
                  <a:txBody>
                    <a:bodyPr/>
                    <a:lstStyle/>
                    <a:p>
                      <a:pPr algn="ctr"/>
                      <a:r>
                        <a:rPr lang="en-GB" sz="900" b="1" spc="-10">
                          <a:effectLst/>
                          <a:latin typeface="FrankfurtGothic"/>
                          <a:ea typeface="Times New Roman" panose="02020603050405020304" pitchFamily="18" charset="0"/>
                          <a:cs typeface="Times New Roman" panose="02020603050405020304" pitchFamily="18" charset="0"/>
                        </a:rPr>
                        <a:t>2010</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7F9C90"/>
                      </a:solidFill>
                      <a:prstDash val="solid"/>
                      <a:round/>
                      <a:headEnd type="none" w="med" len="med"/>
                      <a:tailEnd type="none" w="med" len="med"/>
                    </a:lnT>
                    <a:lnB w="12700" cap="flat" cmpd="sng" algn="ctr">
                      <a:solidFill>
                        <a:srgbClr val="7F9C90"/>
                      </a:solidFill>
                      <a:prstDash val="solid"/>
                      <a:round/>
                      <a:headEnd type="none" w="med" len="med"/>
                      <a:tailEnd type="none" w="med" len="med"/>
                    </a:lnB>
                  </a:tcPr>
                </a:tc>
                <a:tc>
                  <a:txBody>
                    <a:bodyPr/>
                    <a:lstStyle/>
                    <a:p>
                      <a:pPr algn="ctr"/>
                      <a:r>
                        <a:rPr lang="en-GB" sz="900" b="1" spc="-10">
                          <a:effectLst/>
                          <a:latin typeface="FrankfurtGothic"/>
                          <a:ea typeface="Times New Roman" panose="02020603050405020304" pitchFamily="18" charset="0"/>
                          <a:cs typeface="Times New Roman" panose="02020603050405020304" pitchFamily="18" charset="0"/>
                        </a:rPr>
                        <a:t>2015</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7F9C90"/>
                      </a:solidFill>
                      <a:prstDash val="solid"/>
                      <a:round/>
                      <a:headEnd type="none" w="med" len="med"/>
                      <a:tailEnd type="none" w="med" len="med"/>
                    </a:lnT>
                    <a:lnB w="12700" cap="flat" cmpd="sng" algn="ctr">
                      <a:solidFill>
                        <a:srgbClr val="7F9C90"/>
                      </a:solidFill>
                      <a:prstDash val="solid"/>
                      <a:round/>
                      <a:headEnd type="none" w="med" len="med"/>
                      <a:tailEnd type="none" w="med" len="med"/>
                    </a:lnB>
                  </a:tcPr>
                </a:tc>
                <a:tc>
                  <a:txBody>
                    <a:bodyPr/>
                    <a:lstStyle/>
                    <a:p>
                      <a:pPr algn="ctr"/>
                      <a:r>
                        <a:rPr lang="en-GB" sz="900" b="1" spc="-10">
                          <a:effectLst/>
                          <a:latin typeface="FrankfurtGothic"/>
                          <a:ea typeface="Times New Roman" panose="02020603050405020304" pitchFamily="18" charset="0"/>
                          <a:cs typeface="Times New Roman" panose="02020603050405020304" pitchFamily="18" charset="0"/>
                        </a:rPr>
                        <a:t>2019</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7F9C90"/>
                      </a:solidFill>
                      <a:prstDash val="solid"/>
                      <a:round/>
                      <a:headEnd type="none" w="med" len="med"/>
                      <a:tailEnd type="none" w="med" len="med"/>
                    </a:lnT>
                    <a:lnB w="12700" cap="flat" cmpd="sng" algn="ctr">
                      <a:solidFill>
                        <a:srgbClr val="7F9C90"/>
                      </a:solidFill>
                      <a:prstDash val="solid"/>
                      <a:round/>
                      <a:headEnd type="none" w="med" len="med"/>
                      <a:tailEnd type="none" w="med" len="med"/>
                    </a:lnB>
                  </a:tcPr>
                </a:tc>
                <a:extLst>
                  <a:ext uri="{0D108BD9-81ED-4DB2-BD59-A6C34878D82A}">
                    <a16:rowId xmlns:a16="http://schemas.microsoft.com/office/drawing/2014/main" val="363666700"/>
                  </a:ext>
                </a:extLst>
              </a:tr>
              <a:tr h="184999">
                <a:tc>
                  <a:txBody>
                    <a:bodyPr/>
                    <a:lstStyle/>
                    <a:p>
                      <a:r>
                        <a:rPr lang="en-GB" sz="900" spc="-10">
                          <a:effectLst/>
                          <a:latin typeface="FrankfurtGothic"/>
                          <a:ea typeface="Times New Roman" panose="02020603050405020304" pitchFamily="18" charset="0"/>
                          <a:cs typeface="Times New Roman" panose="02020603050405020304" pitchFamily="18" charset="0"/>
                        </a:rPr>
                        <a:t>Private consumption (C)</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7F9C90"/>
                      </a:solidFill>
                      <a:prstDash val="solid"/>
                      <a:round/>
                      <a:headEnd type="none" w="med" len="med"/>
                      <a:tailEnd type="none" w="med" len="med"/>
                    </a:lnT>
                    <a:lnB>
                      <a:noFill/>
                    </a:lnB>
                  </a:tcPr>
                </a:tc>
                <a:tc>
                  <a:txBody>
                    <a:bodyPr/>
                    <a:lstStyle/>
                    <a:p>
                      <a:pPr algn="l">
                        <a:tabLst>
                          <a:tab pos="288290" algn="dec"/>
                        </a:tabLst>
                      </a:pPr>
                      <a:r>
                        <a:rPr lang="en-GB" sz="900" spc="-10">
                          <a:effectLst/>
                          <a:latin typeface="FrankfurtGothic"/>
                          <a:ea typeface="Times New Roman" panose="02020603050405020304" pitchFamily="18" charset="0"/>
                          <a:cs typeface="Times New Roman" panose="02020603050405020304" pitchFamily="18" charset="0"/>
                        </a:rPr>
                        <a:t>217</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lnL>
                      <a:noFill/>
                    </a:lnL>
                    <a:lnR>
                      <a:noFill/>
                    </a:lnR>
                    <a:lnT w="12700" cap="flat" cmpd="sng" algn="ctr">
                      <a:solidFill>
                        <a:srgbClr val="7F9C90"/>
                      </a:solidFill>
                      <a:prstDash val="solid"/>
                      <a:round/>
                      <a:headEnd type="none" w="med" len="med"/>
                      <a:tailEnd type="none" w="med" len="med"/>
                    </a:lnT>
                    <a:lnB>
                      <a:noFill/>
                    </a:lnB>
                  </a:tcPr>
                </a:tc>
                <a:tc>
                  <a:txBody>
                    <a:bodyPr/>
                    <a:lstStyle/>
                    <a:p>
                      <a:pPr algn="l">
                        <a:tabLst>
                          <a:tab pos="288290" algn="dec"/>
                        </a:tabLst>
                      </a:pPr>
                      <a:r>
                        <a:rPr lang="en-GB" sz="900" spc="-10">
                          <a:effectLst/>
                          <a:latin typeface="FrankfurtGothic"/>
                          <a:ea typeface="Times New Roman" panose="02020603050405020304" pitchFamily="18" charset="0"/>
                          <a:cs typeface="Times New Roman" panose="02020603050405020304" pitchFamily="18" charset="0"/>
                        </a:rPr>
                        <a:t>426</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lnL>
                      <a:noFill/>
                    </a:lnL>
                    <a:lnR>
                      <a:noFill/>
                    </a:lnR>
                    <a:lnT w="12700" cap="flat" cmpd="sng" algn="ctr">
                      <a:solidFill>
                        <a:srgbClr val="7F9C90"/>
                      </a:solidFill>
                      <a:prstDash val="solid"/>
                      <a:round/>
                      <a:headEnd type="none" w="med" len="med"/>
                      <a:tailEnd type="none" w="med" len="med"/>
                    </a:lnT>
                    <a:lnB>
                      <a:noFill/>
                    </a:lnB>
                  </a:tcPr>
                </a:tc>
                <a:tc>
                  <a:txBody>
                    <a:bodyPr/>
                    <a:lstStyle/>
                    <a:p>
                      <a:pPr algn="l">
                        <a:tabLst>
                          <a:tab pos="323850" algn="dec"/>
                        </a:tabLst>
                      </a:pPr>
                      <a:r>
                        <a:rPr lang="en-GB" sz="900" spc="-10">
                          <a:effectLst/>
                          <a:latin typeface="FrankfurtGothic"/>
                          <a:ea typeface="Times New Roman" panose="02020603050405020304" pitchFamily="18" charset="0"/>
                          <a:cs typeface="Times New Roman" panose="02020603050405020304" pitchFamily="18" charset="0"/>
                        </a:rPr>
                        <a:t>625</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lnL>
                      <a:noFill/>
                    </a:lnL>
                    <a:lnR>
                      <a:noFill/>
                    </a:lnR>
                    <a:lnT w="12700" cap="flat" cmpd="sng" algn="ctr">
                      <a:solidFill>
                        <a:srgbClr val="7F9C90"/>
                      </a:solidFill>
                      <a:prstDash val="solid"/>
                      <a:round/>
                      <a:headEnd type="none" w="med" len="med"/>
                      <a:tailEnd type="none" w="med" len="med"/>
                    </a:lnT>
                    <a:lnB>
                      <a:noFill/>
                    </a:lnB>
                  </a:tcPr>
                </a:tc>
                <a:tc>
                  <a:txBody>
                    <a:bodyPr/>
                    <a:lstStyle/>
                    <a:p>
                      <a:pPr algn="l">
                        <a:tabLst>
                          <a:tab pos="323850" algn="dec"/>
                        </a:tabLst>
                      </a:pPr>
                      <a:r>
                        <a:rPr lang="en-GB" sz="900" spc="-10">
                          <a:effectLst/>
                          <a:latin typeface="FrankfurtGothic"/>
                          <a:ea typeface="Times New Roman" panose="02020603050405020304" pitchFamily="18" charset="0"/>
                          <a:cs typeface="Times New Roman" panose="02020603050405020304" pitchFamily="18" charset="0"/>
                        </a:rPr>
                        <a:t>862</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lnL>
                      <a:noFill/>
                    </a:lnL>
                    <a:lnR>
                      <a:noFill/>
                    </a:lnR>
                    <a:lnT w="12700" cap="flat" cmpd="sng" algn="ctr">
                      <a:solidFill>
                        <a:srgbClr val="7F9C90"/>
                      </a:solidFill>
                      <a:prstDash val="solid"/>
                      <a:round/>
                      <a:headEnd type="none" w="med" len="med"/>
                      <a:tailEnd type="none" w="med" len="med"/>
                    </a:lnT>
                    <a:lnB>
                      <a:noFill/>
                    </a:lnB>
                  </a:tcPr>
                </a:tc>
                <a:tc>
                  <a:txBody>
                    <a:bodyPr/>
                    <a:lstStyle/>
                    <a:p>
                      <a:pPr algn="l">
                        <a:tabLst>
                          <a:tab pos="323850" algn="dec"/>
                        </a:tabLst>
                      </a:pPr>
                      <a:r>
                        <a:rPr lang="en-GB" sz="900" spc="-10">
                          <a:effectLst/>
                          <a:latin typeface="FrankfurtGothic"/>
                          <a:ea typeface="Times New Roman" panose="02020603050405020304" pitchFamily="18" charset="0"/>
                          <a:cs typeface="Times New Roman" panose="02020603050405020304" pitchFamily="18" charset="0"/>
                        </a:rPr>
                        <a:t>959</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lnL>
                      <a:noFill/>
                    </a:lnL>
                    <a:lnR>
                      <a:noFill/>
                    </a:lnR>
                    <a:lnT w="12700" cap="flat" cmpd="sng" algn="ctr">
                      <a:solidFill>
                        <a:srgbClr val="7F9C90"/>
                      </a:solidFill>
                      <a:prstDash val="solid"/>
                      <a:round/>
                      <a:headEnd type="none" w="med" len="med"/>
                      <a:tailEnd type="none" w="med" len="med"/>
                    </a:lnT>
                    <a:lnB>
                      <a:noFill/>
                    </a:lnB>
                  </a:tcPr>
                </a:tc>
                <a:tc>
                  <a:txBody>
                    <a:bodyPr/>
                    <a:lstStyle/>
                    <a:p>
                      <a:pPr algn="l">
                        <a:tabLst>
                          <a:tab pos="323850" algn="dec"/>
                        </a:tabLst>
                      </a:pPr>
                      <a:r>
                        <a:rPr lang="en-GB" sz="900" spc="-10">
                          <a:effectLst/>
                          <a:latin typeface="FrankfurtGothic"/>
                          <a:ea typeface="Times New Roman" panose="02020603050405020304" pitchFamily="18" charset="0"/>
                          <a:cs typeface="Times New Roman" panose="02020603050405020304" pitchFamily="18" charset="0"/>
                        </a:rPr>
                        <a:t>1076</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lnL>
                      <a:noFill/>
                    </a:lnL>
                    <a:lnR>
                      <a:noFill/>
                    </a:lnR>
                    <a:lnT w="12700" cap="flat" cmpd="sng" algn="ctr">
                      <a:solidFill>
                        <a:srgbClr val="7F9C90"/>
                      </a:solidFill>
                      <a:prstDash val="solid"/>
                      <a:round/>
                      <a:headEnd type="none" w="med" len="med"/>
                      <a:tailEnd type="none" w="med" len="med"/>
                    </a:lnT>
                    <a:lnB>
                      <a:noFill/>
                    </a:lnB>
                  </a:tcPr>
                </a:tc>
                <a:extLst>
                  <a:ext uri="{0D108BD9-81ED-4DB2-BD59-A6C34878D82A}">
                    <a16:rowId xmlns:a16="http://schemas.microsoft.com/office/drawing/2014/main" val="1213664381"/>
                  </a:ext>
                </a:extLst>
              </a:tr>
              <a:tr h="194421">
                <a:tc>
                  <a:txBody>
                    <a:bodyPr/>
                    <a:lstStyle/>
                    <a:p>
                      <a:r>
                        <a:rPr lang="en-GB" sz="900" spc="-10">
                          <a:effectLst/>
                          <a:latin typeface="FrankfurtGothic"/>
                          <a:ea typeface="Times New Roman" panose="02020603050405020304" pitchFamily="18" charset="0"/>
                          <a:cs typeface="Times New Roman" panose="02020603050405020304" pitchFamily="18" charset="0"/>
                        </a:rPr>
                        <a:t>Public sector consumption (G)</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l">
                        <a:tabLst>
                          <a:tab pos="288290" algn="dec"/>
                        </a:tabLst>
                      </a:pPr>
                      <a:r>
                        <a:rPr lang="en-GB" sz="900" spc="-10">
                          <a:effectLst/>
                          <a:latin typeface="FrankfurtGothic"/>
                          <a:ea typeface="Times New Roman" panose="02020603050405020304" pitchFamily="18" charset="0"/>
                          <a:cs typeface="Times New Roman" panose="02020603050405020304" pitchFamily="18" charset="0"/>
                        </a:rPr>
                        <a:t>105</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lnL>
                      <a:noFill/>
                    </a:lnL>
                    <a:lnR>
                      <a:noFill/>
                    </a:lnR>
                    <a:lnT>
                      <a:noFill/>
                    </a:lnT>
                    <a:lnB>
                      <a:noFill/>
                    </a:lnB>
                  </a:tcPr>
                </a:tc>
                <a:tc>
                  <a:txBody>
                    <a:bodyPr/>
                    <a:lstStyle/>
                    <a:p>
                      <a:pPr algn="l">
                        <a:tabLst>
                          <a:tab pos="288290" algn="dec"/>
                        </a:tabLst>
                      </a:pPr>
                      <a:r>
                        <a:rPr lang="en-GB" sz="900" spc="-10">
                          <a:effectLst/>
                          <a:latin typeface="FrankfurtGothic"/>
                          <a:ea typeface="Times New Roman" panose="02020603050405020304" pitchFamily="18" charset="0"/>
                          <a:cs typeface="Times New Roman" panose="02020603050405020304" pitchFamily="18" charset="0"/>
                        </a:rPr>
                        <a:t>205</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lnL>
                      <a:noFill/>
                    </a:lnL>
                    <a:lnR>
                      <a:noFill/>
                    </a:lnR>
                    <a:lnT>
                      <a:noFill/>
                    </a:lnT>
                    <a:lnB>
                      <a:noFill/>
                    </a:lnB>
                  </a:tcPr>
                </a:tc>
                <a:tc>
                  <a:txBody>
                    <a:bodyPr/>
                    <a:lstStyle/>
                    <a:p>
                      <a:pPr algn="l">
                        <a:tabLst>
                          <a:tab pos="323850" algn="dec"/>
                        </a:tabLst>
                      </a:pPr>
                      <a:r>
                        <a:rPr lang="en-GB" sz="900" spc="-10">
                          <a:effectLst/>
                          <a:latin typeface="FrankfurtGothic"/>
                          <a:ea typeface="Times New Roman" panose="02020603050405020304" pitchFamily="18" charset="0"/>
                          <a:cs typeface="Times New Roman" panose="02020603050405020304" pitchFamily="18" charset="0"/>
                        </a:rPr>
                        <a:t>317</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lnL>
                      <a:noFill/>
                    </a:lnL>
                    <a:lnR>
                      <a:noFill/>
                    </a:lnR>
                    <a:lnT>
                      <a:noFill/>
                    </a:lnT>
                    <a:lnB>
                      <a:noFill/>
                    </a:lnB>
                  </a:tcPr>
                </a:tc>
                <a:tc>
                  <a:txBody>
                    <a:bodyPr/>
                    <a:lstStyle/>
                    <a:p>
                      <a:pPr algn="l">
                        <a:tabLst>
                          <a:tab pos="323850" algn="dec"/>
                        </a:tabLst>
                      </a:pPr>
                      <a:r>
                        <a:rPr lang="en-GB" sz="900" spc="-10">
                          <a:effectLst/>
                          <a:latin typeface="FrankfurtGothic"/>
                          <a:ea typeface="Times New Roman" panose="02020603050405020304" pitchFamily="18" charset="0"/>
                          <a:cs typeface="Times New Roman" panose="02020603050405020304" pitchFamily="18" charset="0"/>
                        </a:rPr>
                        <a:t>496</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lnL>
                      <a:noFill/>
                    </a:lnL>
                    <a:lnR>
                      <a:noFill/>
                    </a:lnR>
                    <a:lnT>
                      <a:noFill/>
                    </a:lnT>
                    <a:lnB>
                      <a:noFill/>
                    </a:lnB>
                  </a:tcPr>
                </a:tc>
                <a:tc>
                  <a:txBody>
                    <a:bodyPr/>
                    <a:lstStyle/>
                    <a:p>
                      <a:pPr algn="l">
                        <a:tabLst>
                          <a:tab pos="323850" algn="dec"/>
                        </a:tabLst>
                      </a:pPr>
                      <a:r>
                        <a:rPr lang="en-GB" sz="900" spc="-10">
                          <a:effectLst/>
                          <a:latin typeface="FrankfurtGothic"/>
                          <a:ea typeface="Times New Roman" panose="02020603050405020304" pitchFamily="18" charset="0"/>
                          <a:cs typeface="Times New Roman" panose="02020603050405020304" pitchFamily="18" charset="0"/>
                        </a:rPr>
                        <a:t>519</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lnL>
                      <a:noFill/>
                    </a:lnL>
                    <a:lnR>
                      <a:noFill/>
                    </a:lnR>
                    <a:lnT>
                      <a:noFill/>
                    </a:lnT>
                    <a:lnB>
                      <a:noFill/>
                    </a:lnB>
                  </a:tcPr>
                </a:tc>
                <a:tc>
                  <a:txBody>
                    <a:bodyPr/>
                    <a:lstStyle/>
                    <a:p>
                      <a:pPr algn="l">
                        <a:tabLst>
                          <a:tab pos="323850" algn="dec"/>
                        </a:tabLst>
                      </a:pPr>
                      <a:r>
                        <a:rPr lang="en-GB" sz="900" spc="-10">
                          <a:effectLst/>
                          <a:latin typeface="FrankfurtGothic"/>
                          <a:ea typeface="Times New Roman" panose="02020603050405020304" pitchFamily="18" charset="0"/>
                          <a:cs typeface="Times New Roman" panose="02020603050405020304" pitchFamily="18" charset="0"/>
                        </a:rPr>
                        <a:t>557</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lnL>
                      <a:noFill/>
                    </a:lnL>
                    <a:lnR>
                      <a:noFill/>
                    </a:lnR>
                    <a:lnT>
                      <a:noFill/>
                    </a:lnT>
                    <a:lnB>
                      <a:noFill/>
                    </a:lnB>
                  </a:tcPr>
                </a:tc>
                <a:extLst>
                  <a:ext uri="{0D108BD9-81ED-4DB2-BD59-A6C34878D82A}">
                    <a16:rowId xmlns:a16="http://schemas.microsoft.com/office/drawing/2014/main" val="2837204240"/>
                  </a:ext>
                </a:extLst>
              </a:tr>
              <a:tr h="776827">
                <a:tc>
                  <a:txBody>
                    <a:bodyPr/>
                    <a:lstStyle/>
                    <a:p>
                      <a:r>
                        <a:rPr lang="en-GB" sz="900" spc="-10">
                          <a:effectLst/>
                          <a:latin typeface="FrankfurtGothic"/>
                          <a:ea typeface="Times New Roman" panose="02020603050405020304" pitchFamily="18" charset="0"/>
                          <a:cs typeface="Times New Roman" panose="02020603050405020304" pitchFamily="18" charset="0"/>
                        </a:rPr>
                        <a:t>Gross capital formation (I)</a:t>
                      </a:r>
                      <a:endParaRPr lang="da-DK" sz="900" spc="-10">
                        <a:effectLst/>
                        <a:latin typeface="FrankfurtGothic"/>
                        <a:ea typeface="Times New Roman" panose="02020603050405020304" pitchFamily="18" charset="0"/>
                        <a:cs typeface="Times New Roman" panose="02020603050405020304" pitchFamily="18" charset="0"/>
                      </a:endParaRPr>
                    </a:p>
                    <a:p>
                      <a:pPr marL="125730" indent="-125730"/>
                      <a:r>
                        <a:rPr lang="en-GB" sz="900" spc="-10">
                          <a:effectLst/>
                          <a:latin typeface="FrankfurtGothic"/>
                          <a:ea typeface="Times New Roman" panose="02020603050405020304" pitchFamily="18" charset="0"/>
                          <a:cs typeface="Times New Roman" panose="02020603050405020304" pitchFamily="18" charset="0"/>
                        </a:rPr>
                        <a:t>–	hereof residential investment</a:t>
                      </a:r>
                      <a:endParaRPr lang="da-DK" sz="900" spc="-10">
                        <a:effectLst/>
                        <a:latin typeface="FrankfurtGothic"/>
                        <a:ea typeface="Times New Roman" panose="02020603050405020304" pitchFamily="18" charset="0"/>
                        <a:cs typeface="Times New Roman" panose="02020603050405020304" pitchFamily="18" charset="0"/>
                      </a:endParaRPr>
                    </a:p>
                    <a:p>
                      <a:pPr marL="125730" indent="-125730"/>
                      <a:r>
                        <a:rPr lang="en-GB" sz="900" spc="-10">
                          <a:effectLst/>
                          <a:latin typeface="FrankfurtGothic"/>
                          <a:ea typeface="Times New Roman" panose="02020603050405020304" pitchFamily="18" charset="0"/>
                          <a:cs typeface="Times New Roman" panose="02020603050405020304" pitchFamily="18" charset="0"/>
                        </a:rPr>
                        <a:t>–	hereof non-residential investment</a:t>
                      </a:r>
                      <a:endParaRPr lang="da-DK" sz="900" spc="-10">
                        <a:effectLst/>
                        <a:latin typeface="FrankfurtGothic"/>
                        <a:ea typeface="Times New Roman" panose="02020603050405020304" pitchFamily="18" charset="0"/>
                        <a:cs typeface="Times New Roman" panose="02020603050405020304" pitchFamily="18" charset="0"/>
                      </a:endParaRPr>
                    </a:p>
                    <a:p>
                      <a:pPr marL="125730" indent="-125730"/>
                      <a:r>
                        <a:rPr lang="en-GB" sz="900" spc="-10">
                          <a:effectLst/>
                          <a:latin typeface="FrankfurtGothic"/>
                          <a:ea typeface="Times New Roman" panose="02020603050405020304" pitchFamily="18" charset="0"/>
                          <a:cs typeface="Times New Roman" panose="02020603050405020304" pitchFamily="18" charset="0"/>
                        </a:rPr>
                        <a:t>–	hereof inventory investment </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l">
                        <a:tabLst>
                          <a:tab pos="288290" algn="dec"/>
                        </a:tabLst>
                      </a:pPr>
                      <a:r>
                        <a:rPr lang="en-GB" sz="900" spc="-10">
                          <a:effectLst/>
                          <a:latin typeface="FrankfurtGothic"/>
                          <a:ea typeface="Times New Roman" panose="02020603050405020304" pitchFamily="18" charset="0"/>
                          <a:cs typeface="Times New Roman" panose="02020603050405020304" pitchFamily="18" charset="0"/>
                        </a:rPr>
                        <a:t>81</a:t>
                      </a:r>
                      <a:endParaRPr lang="da-DK" sz="900" spc="-10">
                        <a:effectLst/>
                        <a:latin typeface="FrankfurtGothic"/>
                        <a:ea typeface="Times New Roman" panose="02020603050405020304" pitchFamily="18" charset="0"/>
                        <a:cs typeface="Times New Roman" panose="02020603050405020304" pitchFamily="18" charset="0"/>
                      </a:endParaRPr>
                    </a:p>
                    <a:p>
                      <a:pPr algn="l">
                        <a:tabLst>
                          <a:tab pos="288290" algn="dec"/>
                        </a:tabLst>
                      </a:pPr>
                      <a:r>
                        <a:rPr lang="en-GB" sz="900" spc="-10">
                          <a:effectLst/>
                          <a:latin typeface="FrankfurtGothic"/>
                          <a:ea typeface="Times New Roman" panose="02020603050405020304" pitchFamily="18" charset="0"/>
                          <a:cs typeface="Times New Roman" panose="02020603050405020304" pitchFamily="18" charset="0"/>
                        </a:rPr>
                        <a:t>22</a:t>
                      </a:r>
                      <a:endParaRPr lang="da-DK" sz="900" spc="-10">
                        <a:effectLst/>
                        <a:latin typeface="FrankfurtGothic"/>
                        <a:ea typeface="Times New Roman" panose="02020603050405020304" pitchFamily="18" charset="0"/>
                        <a:cs typeface="Times New Roman" panose="02020603050405020304" pitchFamily="18" charset="0"/>
                      </a:endParaRPr>
                    </a:p>
                    <a:p>
                      <a:pPr algn="l">
                        <a:tabLst>
                          <a:tab pos="288290" algn="dec"/>
                        </a:tabLst>
                      </a:pPr>
                      <a:r>
                        <a:rPr lang="en-GB" sz="900" spc="-10">
                          <a:effectLst/>
                          <a:latin typeface="FrankfurtGothic"/>
                          <a:ea typeface="Times New Roman" panose="02020603050405020304" pitchFamily="18" charset="0"/>
                          <a:cs typeface="Times New Roman" panose="02020603050405020304" pitchFamily="18" charset="0"/>
                        </a:rPr>
                        <a:t>60</a:t>
                      </a:r>
                      <a:endParaRPr lang="da-DK" sz="900" spc="-10">
                        <a:effectLst/>
                        <a:latin typeface="FrankfurtGothic"/>
                        <a:ea typeface="Times New Roman" panose="02020603050405020304" pitchFamily="18" charset="0"/>
                        <a:cs typeface="Times New Roman" panose="02020603050405020304" pitchFamily="18" charset="0"/>
                      </a:endParaRPr>
                    </a:p>
                    <a:p>
                      <a:pPr algn="l">
                        <a:tabLst>
                          <a:tab pos="288290" algn="dec"/>
                        </a:tabLst>
                      </a:pPr>
                      <a:r>
                        <a:rPr lang="en-GB" sz="900" spc="-10">
                          <a:effectLst/>
                          <a:latin typeface="FrankfurtGothic"/>
                          <a:ea typeface="Times New Roman" panose="02020603050405020304" pitchFamily="18" charset="0"/>
                          <a:cs typeface="Times New Roman" panose="02020603050405020304" pitchFamily="18" charset="0"/>
                        </a:rPr>
                        <a:t>-1</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lnL>
                      <a:noFill/>
                    </a:lnL>
                    <a:lnR>
                      <a:noFill/>
                    </a:lnR>
                    <a:lnT>
                      <a:noFill/>
                    </a:lnT>
                    <a:lnB>
                      <a:noFill/>
                    </a:lnB>
                  </a:tcPr>
                </a:tc>
                <a:tc>
                  <a:txBody>
                    <a:bodyPr/>
                    <a:lstStyle/>
                    <a:p>
                      <a:pPr algn="l">
                        <a:tabLst>
                          <a:tab pos="288290" algn="dec"/>
                        </a:tabLst>
                      </a:pPr>
                      <a:r>
                        <a:rPr lang="en-GB" sz="900" spc="-10">
                          <a:effectLst/>
                          <a:latin typeface="FrankfurtGothic"/>
                          <a:ea typeface="Times New Roman" panose="02020603050405020304" pitchFamily="18" charset="0"/>
                          <a:cs typeface="Times New Roman" panose="02020603050405020304" pitchFamily="18" charset="0"/>
                        </a:rPr>
                        <a:t>178</a:t>
                      </a:r>
                      <a:endParaRPr lang="da-DK" sz="900" spc="-10">
                        <a:effectLst/>
                        <a:latin typeface="FrankfurtGothic"/>
                        <a:ea typeface="Times New Roman" panose="02020603050405020304" pitchFamily="18" charset="0"/>
                        <a:cs typeface="Times New Roman" panose="02020603050405020304" pitchFamily="18" charset="0"/>
                      </a:endParaRPr>
                    </a:p>
                    <a:p>
                      <a:pPr algn="l">
                        <a:tabLst>
                          <a:tab pos="288290" algn="dec"/>
                        </a:tabLst>
                      </a:pPr>
                      <a:r>
                        <a:rPr lang="en-GB" sz="900" spc="-10">
                          <a:effectLst/>
                          <a:latin typeface="FrankfurtGothic"/>
                          <a:ea typeface="Times New Roman" panose="02020603050405020304" pitchFamily="18" charset="0"/>
                          <a:cs typeface="Times New Roman" panose="02020603050405020304" pitchFamily="18" charset="0"/>
                        </a:rPr>
                        <a:t>33</a:t>
                      </a:r>
                      <a:endParaRPr lang="da-DK" sz="900" spc="-10">
                        <a:effectLst/>
                        <a:latin typeface="FrankfurtGothic"/>
                        <a:ea typeface="Times New Roman" panose="02020603050405020304" pitchFamily="18" charset="0"/>
                        <a:cs typeface="Times New Roman" panose="02020603050405020304" pitchFamily="18" charset="0"/>
                      </a:endParaRPr>
                    </a:p>
                    <a:p>
                      <a:pPr algn="l">
                        <a:tabLst>
                          <a:tab pos="288290" algn="dec"/>
                        </a:tabLst>
                      </a:pPr>
                      <a:r>
                        <a:rPr lang="en-GB" sz="900" spc="-10">
                          <a:effectLst/>
                          <a:latin typeface="FrankfurtGothic"/>
                          <a:ea typeface="Times New Roman" panose="02020603050405020304" pitchFamily="18" charset="0"/>
                          <a:cs typeface="Times New Roman" panose="02020603050405020304" pitchFamily="18" charset="0"/>
                        </a:rPr>
                        <a:t>142</a:t>
                      </a:r>
                      <a:endParaRPr lang="da-DK" sz="900" spc="-10">
                        <a:effectLst/>
                        <a:latin typeface="FrankfurtGothic"/>
                        <a:ea typeface="Times New Roman" panose="02020603050405020304" pitchFamily="18" charset="0"/>
                        <a:cs typeface="Times New Roman" panose="02020603050405020304" pitchFamily="18" charset="0"/>
                      </a:endParaRPr>
                    </a:p>
                    <a:p>
                      <a:pPr algn="l">
                        <a:tabLst>
                          <a:tab pos="288290" algn="dec"/>
                        </a:tabLst>
                      </a:pPr>
                      <a:r>
                        <a:rPr lang="en-GB" sz="900" spc="-10">
                          <a:effectLst/>
                          <a:latin typeface="FrankfurtGothic"/>
                          <a:ea typeface="Times New Roman" panose="02020603050405020304" pitchFamily="18" charset="0"/>
                          <a:cs typeface="Times New Roman" panose="02020603050405020304" pitchFamily="18" charset="0"/>
                        </a:rPr>
                        <a:t>3</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lnL>
                      <a:noFill/>
                    </a:lnL>
                    <a:lnR>
                      <a:noFill/>
                    </a:lnR>
                    <a:lnT>
                      <a:noFill/>
                    </a:lnT>
                    <a:lnB>
                      <a:noFill/>
                    </a:lnB>
                  </a:tcPr>
                </a:tc>
                <a:tc>
                  <a:txBody>
                    <a:bodyPr/>
                    <a:lstStyle/>
                    <a:p>
                      <a:pPr algn="l">
                        <a:tabLst>
                          <a:tab pos="323850" algn="dec"/>
                        </a:tabLst>
                      </a:pPr>
                      <a:r>
                        <a:rPr lang="en-GB" sz="900" spc="-10">
                          <a:effectLst/>
                          <a:latin typeface="FrankfurtGothic"/>
                          <a:ea typeface="Times New Roman" panose="02020603050405020304" pitchFamily="18" charset="0"/>
                          <a:cs typeface="Times New Roman" panose="02020603050405020304" pitchFamily="18" charset="0"/>
                        </a:rPr>
                        <a:t>297</a:t>
                      </a:r>
                      <a:endParaRPr lang="da-DK" sz="900" spc="-10">
                        <a:effectLst/>
                        <a:latin typeface="FrankfurtGothic"/>
                        <a:ea typeface="Times New Roman" panose="02020603050405020304" pitchFamily="18" charset="0"/>
                        <a:cs typeface="Times New Roman" panose="02020603050405020304" pitchFamily="18" charset="0"/>
                      </a:endParaRPr>
                    </a:p>
                    <a:p>
                      <a:pPr algn="l">
                        <a:tabLst>
                          <a:tab pos="323850" algn="dec"/>
                        </a:tabLst>
                      </a:pPr>
                      <a:r>
                        <a:rPr lang="en-GB" sz="900" spc="-10">
                          <a:effectLst/>
                          <a:latin typeface="FrankfurtGothic"/>
                          <a:ea typeface="Times New Roman" panose="02020603050405020304" pitchFamily="18" charset="0"/>
                          <a:cs typeface="Times New Roman" panose="02020603050405020304" pitchFamily="18" charset="0"/>
                        </a:rPr>
                        <a:t>62</a:t>
                      </a:r>
                      <a:endParaRPr lang="da-DK" sz="900" spc="-10">
                        <a:effectLst/>
                        <a:latin typeface="FrankfurtGothic"/>
                        <a:ea typeface="Times New Roman" panose="02020603050405020304" pitchFamily="18" charset="0"/>
                        <a:cs typeface="Times New Roman" panose="02020603050405020304" pitchFamily="18" charset="0"/>
                      </a:endParaRPr>
                    </a:p>
                    <a:p>
                      <a:pPr algn="l">
                        <a:tabLst>
                          <a:tab pos="323850" algn="dec"/>
                        </a:tabLst>
                      </a:pPr>
                      <a:r>
                        <a:rPr lang="en-GB" sz="900" spc="-10">
                          <a:effectLst/>
                          <a:latin typeface="FrankfurtGothic"/>
                          <a:ea typeface="Times New Roman" panose="02020603050405020304" pitchFamily="18" charset="0"/>
                          <a:cs typeface="Times New Roman" panose="02020603050405020304" pitchFamily="18" charset="0"/>
                        </a:rPr>
                        <a:t>224</a:t>
                      </a:r>
                      <a:endParaRPr lang="da-DK" sz="900" spc="-10">
                        <a:effectLst/>
                        <a:latin typeface="FrankfurtGothic"/>
                        <a:ea typeface="Times New Roman" panose="02020603050405020304" pitchFamily="18" charset="0"/>
                        <a:cs typeface="Times New Roman" panose="02020603050405020304" pitchFamily="18" charset="0"/>
                      </a:endParaRPr>
                    </a:p>
                    <a:p>
                      <a:pPr algn="l">
                        <a:tabLst>
                          <a:tab pos="323850" algn="dec"/>
                        </a:tabLst>
                      </a:pPr>
                      <a:r>
                        <a:rPr lang="en-GB" sz="900" spc="-10">
                          <a:effectLst/>
                          <a:latin typeface="FrankfurtGothic"/>
                          <a:ea typeface="Times New Roman" panose="02020603050405020304" pitchFamily="18" charset="0"/>
                          <a:cs typeface="Times New Roman" panose="02020603050405020304" pitchFamily="18" charset="0"/>
                        </a:rPr>
                        <a:t>11</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lnL>
                      <a:noFill/>
                    </a:lnL>
                    <a:lnR>
                      <a:noFill/>
                    </a:lnR>
                    <a:lnT>
                      <a:noFill/>
                    </a:lnT>
                    <a:lnB>
                      <a:noFill/>
                    </a:lnB>
                  </a:tcPr>
                </a:tc>
                <a:tc>
                  <a:txBody>
                    <a:bodyPr/>
                    <a:lstStyle/>
                    <a:p>
                      <a:pPr algn="l">
                        <a:tabLst>
                          <a:tab pos="323850" algn="dec"/>
                        </a:tabLst>
                      </a:pPr>
                      <a:r>
                        <a:rPr lang="en-GB" sz="900" spc="-10">
                          <a:effectLst/>
                          <a:latin typeface="FrankfurtGothic"/>
                          <a:ea typeface="Times New Roman" panose="02020603050405020304" pitchFamily="18" charset="0"/>
                          <a:cs typeface="Times New Roman" panose="02020603050405020304" pitchFamily="18" charset="0"/>
                        </a:rPr>
                        <a:t>327</a:t>
                      </a:r>
                      <a:endParaRPr lang="da-DK" sz="900" spc="-10">
                        <a:effectLst/>
                        <a:latin typeface="FrankfurtGothic"/>
                        <a:ea typeface="Times New Roman" panose="02020603050405020304" pitchFamily="18" charset="0"/>
                        <a:cs typeface="Times New Roman" panose="02020603050405020304" pitchFamily="18" charset="0"/>
                      </a:endParaRPr>
                    </a:p>
                    <a:p>
                      <a:pPr algn="l">
                        <a:tabLst>
                          <a:tab pos="323850" algn="dec"/>
                        </a:tabLst>
                      </a:pPr>
                      <a:r>
                        <a:rPr lang="en-GB" sz="900" spc="-10">
                          <a:effectLst/>
                          <a:latin typeface="FrankfurtGothic"/>
                          <a:ea typeface="Times New Roman" panose="02020603050405020304" pitchFamily="18" charset="0"/>
                          <a:cs typeface="Times New Roman" panose="02020603050405020304" pitchFamily="18" charset="0"/>
                        </a:rPr>
                        <a:t>67</a:t>
                      </a:r>
                      <a:endParaRPr lang="da-DK" sz="900" spc="-10">
                        <a:effectLst/>
                        <a:latin typeface="FrankfurtGothic"/>
                        <a:ea typeface="Times New Roman" panose="02020603050405020304" pitchFamily="18" charset="0"/>
                        <a:cs typeface="Times New Roman" panose="02020603050405020304" pitchFamily="18" charset="0"/>
                      </a:endParaRPr>
                    </a:p>
                    <a:p>
                      <a:pPr algn="l">
                        <a:tabLst>
                          <a:tab pos="323850" algn="dec"/>
                        </a:tabLst>
                      </a:pPr>
                      <a:r>
                        <a:rPr lang="en-GB" sz="900" spc="-10">
                          <a:effectLst/>
                          <a:latin typeface="FrankfurtGothic"/>
                          <a:ea typeface="Times New Roman" panose="02020603050405020304" pitchFamily="18" charset="0"/>
                          <a:cs typeface="Times New Roman" panose="02020603050405020304" pitchFamily="18" charset="0"/>
                        </a:rPr>
                        <a:t>261</a:t>
                      </a:r>
                      <a:endParaRPr lang="da-DK" sz="900" spc="-10">
                        <a:effectLst/>
                        <a:latin typeface="FrankfurtGothic"/>
                        <a:ea typeface="Times New Roman" panose="02020603050405020304" pitchFamily="18" charset="0"/>
                        <a:cs typeface="Times New Roman" panose="02020603050405020304" pitchFamily="18" charset="0"/>
                      </a:endParaRPr>
                    </a:p>
                    <a:p>
                      <a:pPr algn="l">
                        <a:tabLst>
                          <a:tab pos="323850" algn="dec"/>
                        </a:tabLst>
                      </a:pPr>
                      <a:r>
                        <a:rPr lang="en-GB" sz="900" spc="-10">
                          <a:effectLst/>
                          <a:latin typeface="FrankfurtGothic"/>
                          <a:ea typeface="Times New Roman" panose="02020603050405020304" pitchFamily="18" charset="0"/>
                          <a:cs typeface="Times New Roman" panose="02020603050405020304" pitchFamily="18" charset="0"/>
                        </a:rPr>
                        <a:t>-1</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lnL>
                      <a:noFill/>
                    </a:lnL>
                    <a:lnR>
                      <a:noFill/>
                    </a:lnR>
                    <a:lnT>
                      <a:noFill/>
                    </a:lnT>
                    <a:lnB>
                      <a:noFill/>
                    </a:lnB>
                  </a:tcPr>
                </a:tc>
                <a:tc>
                  <a:txBody>
                    <a:bodyPr/>
                    <a:lstStyle/>
                    <a:p>
                      <a:pPr algn="l">
                        <a:tabLst>
                          <a:tab pos="323850" algn="dec"/>
                        </a:tabLst>
                      </a:pPr>
                      <a:r>
                        <a:rPr lang="en-GB" sz="900" spc="-10">
                          <a:effectLst/>
                          <a:latin typeface="FrankfurtGothic"/>
                          <a:ea typeface="Times New Roman" panose="02020603050405020304" pitchFamily="18" charset="0"/>
                          <a:cs typeface="Times New Roman" panose="02020603050405020304" pitchFamily="18" charset="0"/>
                        </a:rPr>
                        <a:t>420</a:t>
                      </a:r>
                      <a:endParaRPr lang="da-DK" sz="900" spc="-10">
                        <a:effectLst/>
                        <a:latin typeface="FrankfurtGothic"/>
                        <a:ea typeface="Times New Roman" panose="02020603050405020304" pitchFamily="18" charset="0"/>
                        <a:cs typeface="Times New Roman" panose="02020603050405020304" pitchFamily="18" charset="0"/>
                      </a:endParaRPr>
                    </a:p>
                    <a:p>
                      <a:pPr algn="l">
                        <a:tabLst>
                          <a:tab pos="323850" algn="dec"/>
                        </a:tabLst>
                      </a:pPr>
                      <a:r>
                        <a:rPr lang="en-GB" sz="900" spc="-10">
                          <a:effectLst/>
                          <a:latin typeface="FrankfurtGothic"/>
                          <a:ea typeface="Times New Roman" panose="02020603050405020304" pitchFamily="18" charset="0"/>
                          <a:cs typeface="Times New Roman" panose="02020603050405020304" pitchFamily="18" charset="0"/>
                        </a:rPr>
                        <a:t>82</a:t>
                      </a:r>
                      <a:endParaRPr lang="da-DK" sz="900" spc="-10">
                        <a:effectLst/>
                        <a:latin typeface="FrankfurtGothic"/>
                        <a:ea typeface="Times New Roman" panose="02020603050405020304" pitchFamily="18" charset="0"/>
                        <a:cs typeface="Times New Roman" panose="02020603050405020304" pitchFamily="18" charset="0"/>
                      </a:endParaRPr>
                    </a:p>
                    <a:p>
                      <a:pPr algn="l">
                        <a:tabLst>
                          <a:tab pos="323850" algn="dec"/>
                        </a:tabLst>
                      </a:pPr>
                      <a:r>
                        <a:rPr lang="en-GB" sz="900" spc="-10">
                          <a:effectLst/>
                          <a:latin typeface="FrankfurtGothic"/>
                          <a:ea typeface="Times New Roman" panose="02020603050405020304" pitchFamily="18" charset="0"/>
                          <a:cs typeface="Times New Roman" panose="02020603050405020304" pitchFamily="18" charset="0"/>
                        </a:rPr>
                        <a:t>322</a:t>
                      </a:r>
                      <a:endParaRPr lang="da-DK" sz="900" spc="-10">
                        <a:effectLst/>
                        <a:latin typeface="FrankfurtGothic"/>
                        <a:ea typeface="Times New Roman" panose="02020603050405020304" pitchFamily="18" charset="0"/>
                        <a:cs typeface="Times New Roman" panose="02020603050405020304" pitchFamily="18" charset="0"/>
                      </a:endParaRPr>
                    </a:p>
                    <a:p>
                      <a:pPr algn="l">
                        <a:tabLst>
                          <a:tab pos="323850" algn="dec"/>
                        </a:tabLst>
                      </a:pPr>
                      <a:r>
                        <a:rPr lang="en-GB" sz="900" spc="-10">
                          <a:effectLst/>
                          <a:latin typeface="FrankfurtGothic"/>
                          <a:ea typeface="Times New Roman" panose="02020603050405020304" pitchFamily="18" charset="0"/>
                          <a:cs typeface="Times New Roman" panose="02020603050405020304" pitchFamily="18" charset="0"/>
                        </a:rPr>
                        <a:t>16</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lnL>
                      <a:noFill/>
                    </a:lnL>
                    <a:lnR>
                      <a:noFill/>
                    </a:lnR>
                    <a:lnT>
                      <a:noFill/>
                    </a:lnT>
                    <a:lnB>
                      <a:noFill/>
                    </a:lnB>
                  </a:tcPr>
                </a:tc>
                <a:tc>
                  <a:txBody>
                    <a:bodyPr/>
                    <a:lstStyle/>
                    <a:p>
                      <a:pPr algn="l">
                        <a:tabLst>
                          <a:tab pos="323850" algn="dec"/>
                        </a:tabLst>
                      </a:pPr>
                      <a:r>
                        <a:rPr lang="en-GB" sz="900" spc="-10">
                          <a:effectLst/>
                          <a:latin typeface="FrankfurtGothic"/>
                          <a:ea typeface="Times New Roman" panose="02020603050405020304" pitchFamily="18" charset="0"/>
                          <a:cs typeface="Times New Roman" panose="02020603050405020304" pitchFamily="18" charset="0"/>
                        </a:rPr>
                        <a:t>530</a:t>
                      </a:r>
                      <a:endParaRPr lang="da-DK" sz="900" spc="-10">
                        <a:effectLst/>
                        <a:latin typeface="FrankfurtGothic"/>
                        <a:ea typeface="Times New Roman" panose="02020603050405020304" pitchFamily="18" charset="0"/>
                        <a:cs typeface="Times New Roman" panose="02020603050405020304" pitchFamily="18" charset="0"/>
                      </a:endParaRPr>
                    </a:p>
                    <a:p>
                      <a:pPr algn="l">
                        <a:tabLst>
                          <a:tab pos="323850" algn="dec"/>
                        </a:tabLst>
                      </a:pPr>
                      <a:r>
                        <a:rPr lang="en-GB" sz="900" spc="-10">
                          <a:effectLst/>
                          <a:latin typeface="FrankfurtGothic"/>
                          <a:ea typeface="Times New Roman" panose="02020603050405020304" pitchFamily="18" charset="0"/>
                          <a:cs typeface="Times New Roman" panose="02020603050405020304" pitchFamily="18" charset="0"/>
                        </a:rPr>
                        <a:t>115</a:t>
                      </a:r>
                      <a:endParaRPr lang="da-DK" sz="900" spc="-10">
                        <a:effectLst/>
                        <a:latin typeface="FrankfurtGothic"/>
                        <a:ea typeface="Times New Roman" panose="02020603050405020304" pitchFamily="18" charset="0"/>
                        <a:cs typeface="Times New Roman" panose="02020603050405020304" pitchFamily="18" charset="0"/>
                      </a:endParaRPr>
                    </a:p>
                    <a:p>
                      <a:pPr algn="l">
                        <a:tabLst>
                          <a:tab pos="323850" algn="dec"/>
                        </a:tabLst>
                      </a:pPr>
                      <a:r>
                        <a:rPr lang="en-GB" sz="900" spc="-10">
                          <a:effectLst/>
                          <a:latin typeface="FrankfurtGothic"/>
                          <a:ea typeface="Times New Roman" panose="02020603050405020304" pitchFamily="18" charset="0"/>
                          <a:cs typeface="Times New Roman" panose="02020603050405020304" pitchFamily="18" charset="0"/>
                        </a:rPr>
                        <a:t>398</a:t>
                      </a:r>
                      <a:endParaRPr lang="da-DK" sz="900" spc="-10">
                        <a:effectLst/>
                        <a:latin typeface="FrankfurtGothic"/>
                        <a:ea typeface="Times New Roman" panose="02020603050405020304" pitchFamily="18" charset="0"/>
                        <a:cs typeface="Times New Roman" panose="02020603050405020304" pitchFamily="18" charset="0"/>
                      </a:endParaRPr>
                    </a:p>
                    <a:p>
                      <a:pPr algn="l">
                        <a:tabLst>
                          <a:tab pos="323850" algn="dec"/>
                        </a:tabLst>
                      </a:pPr>
                      <a:r>
                        <a:rPr lang="en-GB" sz="900" spc="-10">
                          <a:effectLst/>
                          <a:latin typeface="FrankfurtGothic"/>
                          <a:ea typeface="Times New Roman" panose="02020603050405020304" pitchFamily="18" charset="0"/>
                          <a:cs typeface="Times New Roman" panose="02020603050405020304" pitchFamily="18" charset="0"/>
                        </a:rPr>
                        <a:t>18</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lnL>
                      <a:noFill/>
                    </a:lnL>
                    <a:lnR>
                      <a:noFill/>
                    </a:lnR>
                    <a:lnT>
                      <a:noFill/>
                    </a:lnT>
                    <a:lnB>
                      <a:noFill/>
                    </a:lnB>
                  </a:tcPr>
                </a:tc>
                <a:extLst>
                  <a:ext uri="{0D108BD9-81ED-4DB2-BD59-A6C34878D82A}">
                    <a16:rowId xmlns:a16="http://schemas.microsoft.com/office/drawing/2014/main" val="440181162"/>
                  </a:ext>
                </a:extLst>
              </a:tr>
              <a:tr h="184999">
                <a:tc>
                  <a:txBody>
                    <a:bodyPr/>
                    <a:lstStyle/>
                    <a:p>
                      <a:r>
                        <a:rPr lang="en-GB" sz="900" spc="-10">
                          <a:effectLst/>
                          <a:latin typeface="FrankfurtGothic"/>
                          <a:ea typeface="Times New Roman" panose="02020603050405020304" pitchFamily="18" charset="0"/>
                          <a:cs typeface="Times New Roman" panose="02020603050405020304" pitchFamily="18" charset="0"/>
                        </a:rPr>
                        <a:t>Exports of goods and services (X)</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l">
                        <a:tabLst>
                          <a:tab pos="288290" algn="dec"/>
                        </a:tabLst>
                      </a:pPr>
                      <a:r>
                        <a:rPr lang="en-GB" sz="900" spc="-10">
                          <a:effectLst/>
                          <a:latin typeface="FrankfurtGothic"/>
                          <a:ea typeface="Times New Roman" panose="02020603050405020304" pitchFamily="18" charset="0"/>
                          <a:cs typeface="Times New Roman" panose="02020603050405020304" pitchFamily="18" charset="0"/>
                        </a:rPr>
                        <a:t>130</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lnL>
                      <a:noFill/>
                    </a:lnL>
                    <a:lnR>
                      <a:noFill/>
                    </a:lnR>
                    <a:lnT>
                      <a:noFill/>
                    </a:lnT>
                    <a:lnB>
                      <a:noFill/>
                    </a:lnB>
                  </a:tcPr>
                </a:tc>
                <a:tc>
                  <a:txBody>
                    <a:bodyPr/>
                    <a:lstStyle/>
                    <a:p>
                      <a:pPr algn="l">
                        <a:tabLst>
                          <a:tab pos="288290" algn="dec"/>
                        </a:tabLst>
                      </a:pPr>
                      <a:r>
                        <a:rPr lang="en-GB" sz="900" spc="-10">
                          <a:effectLst/>
                          <a:latin typeface="FrankfurtGothic"/>
                          <a:ea typeface="Times New Roman" panose="02020603050405020304" pitchFamily="18" charset="0"/>
                          <a:cs typeface="Times New Roman" panose="02020603050405020304" pitchFamily="18" charset="0"/>
                        </a:rPr>
                        <a:t>312</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lnL>
                      <a:noFill/>
                    </a:lnL>
                    <a:lnR>
                      <a:noFill/>
                    </a:lnR>
                    <a:lnT>
                      <a:noFill/>
                    </a:lnT>
                    <a:lnB>
                      <a:noFill/>
                    </a:lnB>
                  </a:tcPr>
                </a:tc>
                <a:tc>
                  <a:txBody>
                    <a:bodyPr/>
                    <a:lstStyle/>
                    <a:p>
                      <a:pPr algn="l">
                        <a:tabLst>
                          <a:tab pos="323850" algn="dec"/>
                        </a:tabLst>
                      </a:pPr>
                      <a:r>
                        <a:rPr lang="en-GB" sz="900" spc="-10">
                          <a:effectLst/>
                          <a:latin typeface="FrankfurtGothic"/>
                          <a:ea typeface="Times New Roman" panose="02020603050405020304" pitchFamily="18" charset="0"/>
                          <a:cs typeface="Times New Roman" panose="02020603050405020304" pitchFamily="18" charset="0"/>
                        </a:rPr>
                        <a:t>596</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lnL>
                      <a:noFill/>
                    </a:lnL>
                    <a:lnR>
                      <a:noFill/>
                    </a:lnR>
                    <a:lnT>
                      <a:noFill/>
                    </a:lnT>
                    <a:lnB>
                      <a:noFill/>
                    </a:lnB>
                  </a:tcPr>
                </a:tc>
                <a:tc>
                  <a:txBody>
                    <a:bodyPr/>
                    <a:lstStyle/>
                    <a:p>
                      <a:pPr algn="l">
                        <a:tabLst>
                          <a:tab pos="323850" algn="dec"/>
                        </a:tabLst>
                      </a:pPr>
                      <a:r>
                        <a:rPr lang="en-GB" sz="900" spc="-10">
                          <a:effectLst/>
                          <a:latin typeface="FrankfurtGothic"/>
                          <a:ea typeface="Times New Roman" panose="02020603050405020304" pitchFamily="18" charset="0"/>
                          <a:cs typeface="Times New Roman" panose="02020603050405020304" pitchFamily="18" charset="0"/>
                        </a:rPr>
                        <a:t>915</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lnL>
                      <a:noFill/>
                    </a:lnL>
                    <a:lnR>
                      <a:noFill/>
                    </a:lnR>
                    <a:lnT>
                      <a:noFill/>
                    </a:lnT>
                    <a:lnB>
                      <a:noFill/>
                    </a:lnB>
                  </a:tcPr>
                </a:tc>
                <a:tc>
                  <a:txBody>
                    <a:bodyPr/>
                    <a:lstStyle/>
                    <a:p>
                      <a:pPr algn="l">
                        <a:tabLst>
                          <a:tab pos="323850" algn="dec"/>
                        </a:tabLst>
                      </a:pPr>
                      <a:r>
                        <a:rPr lang="en-GB" sz="900" spc="-10">
                          <a:effectLst/>
                          <a:latin typeface="FrankfurtGothic"/>
                          <a:ea typeface="Times New Roman" panose="02020603050405020304" pitchFamily="18" charset="0"/>
                          <a:cs typeface="Times New Roman" panose="02020603050405020304" pitchFamily="18" charset="0"/>
                        </a:rPr>
                        <a:t>1129</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lnL>
                      <a:noFill/>
                    </a:lnL>
                    <a:lnR>
                      <a:noFill/>
                    </a:lnR>
                    <a:lnT>
                      <a:noFill/>
                    </a:lnT>
                    <a:lnB>
                      <a:noFill/>
                    </a:lnB>
                  </a:tcPr>
                </a:tc>
                <a:tc>
                  <a:txBody>
                    <a:bodyPr/>
                    <a:lstStyle/>
                    <a:p>
                      <a:pPr algn="l">
                        <a:tabLst>
                          <a:tab pos="323850" algn="dec"/>
                        </a:tabLst>
                      </a:pPr>
                      <a:r>
                        <a:rPr lang="en-GB" sz="900" spc="-10">
                          <a:effectLst/>
                          <a:latin typeface="FrankfurtGothic"/>
                          <a:ea typeface="Times New Roman" panose="02020603050405020304" pitchFamily="18" charset="0"/>
                          <a:cs typeface="Times New Roman" panose="02020603050405020304" pitchFamily="18" charset="0"/>
                        </a:rPr>
                        <a:t>1362</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lnL>
                      <a:noFill/>
                    </a:lnL>
                    <a:lnR>
                      <a:noFill/>
                    </a:lnR>
                    <a:lnT>
                      <a:noFill/>
                    </a:lnT>
                    <a:lnB>
                      <a:noFill/>
                    </a:lnB>
                  </a:tcPr>
                </a:tc>
                <a:extLst>
                  <a:ext uri="{0D108BD9-81ED-4DB2-BD59-A6C34878D82A}">
                    <a16:rowId xmlns:a16="http://schemas.microsoft.com/office/drawing/2014/main" val="3184579001"/>
                  </a:ext>
                </a:extLst>
              </a:tr>
              <a:tr h="184999">
                <a:tc>
                  <a:txBody>
                    <a:bodyPr/>
                    <a:lstStyle/>
                    <a:p>
                      <a:r>
                        <a:rPr lang="en-GB" sz="900" spc="-10">
                          <a:effectLst/>
                          <a:latin typeface="FrankfurtGothic"/>
                          <a:ea typeface="Times New Roman" panose="02020603050405020304" pitchFamily="18" charset="0"/>
                          <a:cs typeface="Times New Roman" panose="02020603050405020304" pitchFamily="18" charset="0"/>
                        </a:rPr>
                        <a:t>Imports of goods and services (IM)</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lgn="l">
                        <a:tabLst>
                          <a:tab pos="288290" algn="dec"/>
                        </a:tabLst>
                      </a:pPr>
                      <a:r>
                        <a:rPr lang="en-GB" sz="900" spc="-10">
                          <a:effectLst/>
                          <a:latin typeface="FrankfurtGothic"/>
                          <a:ea typeface="Times New Roman" panose="02020603050405020304" pitchFamily="18" charset="0"/>
                          <a:cs typeface="Times New Roman" panose="02020603050405020304" pitchFamily="18" charset="0"/>
                        </a:rPr>
                        <a:t>132</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lnL>
                      <a:noFill/>
                    </a:lnL>
                    <a:lnR>
                      <a:noFill/>
                    </a:lnR>
                    <a:lnT>
                      <a:noFill/>
                    </a:lnT>
                    <a:lnB>
                      <a:noFill/>
                    </a:lnB>
                  </a:tcPr>
                </a:tc>
                <a:tc>
                  <a:txBody>
                    <a:bodyPr/>
                    <a:lstStyle/>
                    <a:p>
                      <a:pPr algn="l">
                        <a:tabLst>
                          <a:tab pos="288290" algn="dec"/>
                        </a:tabLst>
                      </a:pPr>
                      <a:r>
                        <a:rPr lang="en-GB" sz="900" spc="-10">
                          <a:effectLst/>
                          <a:latin typeface="FrankfurtGothic"/>
                          <a:ea typeface="Times New Roman" panose="02020603050405020304" pitchFamily="18" charset="0"/>
                          <a:cs typeface="Times New Roman" panose="02020603050405020304" pitchFamily="18" charset="0"/>
                        </a:rPr>
                        <a:t>264</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lnL>
                      <a:noFill/>
                    </a:lnL>
                    <a:lnR>
                      <a:noFill/>
                    </a:lnR>
                    <a:lnT>
                      <a:noFill/>
                    </a:lnT>
                    <a:lnB>
                      <a:noFill/>
                    </a:lnB>
                  </a:tcPr>
                </a:tc>
                <a:tc>
                  <a:txBody>
                    <a:bodyPr/>
                    <a:lstStyle/>
                    <a:p>
                      <a:pPr algn="l">
                        <a:tabLst>
                          <a:tab pos="323850" algn="dec"/>
                        </a:tabLst>
                      </a:pPr>
                      <a:r>
                        <a:rPr lang="en-GB" sz="900" spc="-10">
                          <a:effectLst/>
                          <a:latin typeface="FrankfurtGothic"/>
                          <a:ea typeface="Times New Roman" panose="02020603050405020304" pitchFamily="18" charset="0"/>
                          <a:cs typeface="Times New Roman" panose="02020603050405020304" pitchFamily="18" charset="0"/>
                        </a:rPr>
                        <a:t>507</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lnL>
                      <a:noFill/>
                    </a:lnL>
                    <a:lnR>
                      <a:noFill/>
                    </a:lnR>
                    <a:lnT>
                      <a:noFill/>
                    </a:lnT>
                    <a:lnB>
                      <a:noFill/>
                    </a:lnB>
                  </a:tcPr>
                </a:tc>
                <a:tc>
                  <a:txBody>
                    <a:bodyPr/>
                    <a:lstStyle/>
                    <a:p>
                      <a:pPr algn="l">
                        <a:tabLst>
                          <a:tab pos="323850" algn="dec"/>
                        </a:tabLst>
                      </a:pPr>
                      <a:r>
                        <a:rPr lang="en-GB" sz="900" spc="-10">
                          <a:effectLst/>
                          <a:latin typeface="FrankfurtGothic"/>
                          <a:ea typeface="Times New Roman" panose="02020603050405020304" pitchFamily="18" charset="0"/>
                          <a:cs typeface="Times New Roman" panose="02020603050405020304" pitchFamily="18" charset="0"/>
                        </a:rPr>
                        <a:t>789</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lnL>
                      <a:noFill/>
                    </a:lnL>
                    <a:lnR>
                      <a:noFill/>
                    </a:lnR>
                    <a:lnT>
                      <a:noFill/>
                    </a:lnT>
                    <a:lnB>
                      <a:noFill/>
                    </a:lnB>
                  </a:tcPr>
                </a:tc>
                <a:tc>
                  <a:txBody>
                    <a:bodyPr/>
                    <a:lstStyle/>
                    <a:p>
                      <a:pPr algn="l">
                        <a:tabLst>
                          <a:tab pos="323850" algn="dec"/>
                        </a:tabLst>
                      </a:pPr>
                      <a:r>
                        <a:rPr lang="en-GB" sz="900" spc="-10">
                          <a:effectLst/>
                          <a:latin typeface="FrankfurtGothic"/>
                          <a:ea typeface="Times New Roman" panose="02020603050405020304" pitchFamily="18" charset="0"/>
                          <a:cs typeface="Times New Roman" panose="02020603050405020304" pitchFamily="18" charset="0"/>
                        </a:rPr>
                        <a:t>990</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lnL>
                      <a:noFill/>
                    </a:lnL>
                    <a:lnR>
                      <a:noFill/>
                    </a:lnR>
                    <a:lnT>
                      <a:noFill/>
                    </a:lnT>
                    <a:lnB>
                      <a:noFill/>
                    </a:lnB>
                  </a:tcPr>
                </a:tc>
                <a:tc>
                  <a:txBody>
                    <a:bodyPr/>
                    <a:lstStyle/>
                    <a:p>
                      <a:pPr algn="l">
                        <a:tabLst>
                          <a:tab pos="323850" algn="dec"/>
                        </a:tabLst>
                      </a:pPr>
                      <a:r>
                        <a:rPr lang="en-GB" sz="900" spc="-10">
                          <a:effectLst/>
                          <a:latin typeface="FrankfurtGothic"/>
                          <a:ea typeface="Times New Roman" panose="02020603050405020304" pitchFamily="18" charset="0"/>
                          <a:cs typeface="Times New Roman" panose="02020603050405020304" pitchFamily="18" charset="0"/>
                        </a:rPr>
                        <a:t>1190</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lnL>
                      <a:noFill/>
                    </a:lnL>
                    <a:lnR>
                      <a:noFill/>
                    </a:lnR>
                    <a:lnT>
                      <a:noFill/>
                    </a:lnT>
                    <a:lnB>
                      <a:noFill/>
                    </a:lnB>
                  </a:tcPr>
                </a:tc>
                <a:extLst>
                  <a:ext uri="{0D108BD9-81ED-4DB2-BD59-A6C34878D82A}">
                    <a16:rowId xmlns:a16="http://schemas.microsoft.com/office/drawing/2014/main" val="1051643455"/>
                  </a:ext>
                </a:extLst>
              </a:tr>
              <a:tr h="369999">
                <a:tc>
                  <a:txBody>
                    <a:bodyPr/>
                    <a:lstStyle/>
                    <a:p>
                      <a:r>
                        <a:rPr lang="en-GB" sz="900" spc="-10">
                          <a:effectLst/>
                          <a:latin typeface="FrankfurtGothic"/>
                          <a:ea typeface="Times New Roman" panose="02020603050405020304" pitchFamily="18" charset="0"/>
                          <a:cs typeface="Times New Roman" panose="02020603050405020304" pitchFamily="18" charset="0"/>
                        </a:rPr>
                        <a:t>Gross domestic product, GDP </a:t>
                      </a:r>
                      <a:endParaRPr lang="da-DK" sz="900" spc="-10">
                        <a:effectLst/>
                        <a:latin typeface="FrankfurtGothic"/>
                        <a:ea typeface="Times New Roman" panose="02020603050405020304" pitchFamily="18" charset="0"/>
                        <a:cs typeface="Times New Roman" panose="02020603050405020304" pitchFamily="18" charset="0"/>
                      </a:endParaRPr>
                    </a:p>
                    <a:p>
                      <a:r>
                        <a:rPr lang="en-GB" sz="900" spc="-10">
                          <a:effectLst/>
                          <a:latin typeface="FrankfurtGothic"/>
                          <a:ea typeface="Times New Roman" panose="02020603050405020304" pitchFamily="18" charset="0"/>
                          <a:cs typeface="Times New Roman" panose="02020603050405020304" pitchFamily="18" charset="0"/>
                        </a:rPr>
                        <a:t>(C+I+G+X-IM)</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w="12700" cap="flat" cmpd="sng" algn="ctr">
                      <a:solidFill>
                        <a:srgbClr val="7F9C90"/>
                      </a:solidFill>
                      <a:prstDash val="solid"/>
                      <a:round/>
                      <a:headEnd type="none" w="med" len="med"/>
                      <a:tailEnd type="none" w="med" len="med"/>
                    </a:lnB>
                  </a:tcPr>
                </a:tc>
                <a:tc>
                  <a:txBody>
                    <a:bodyPr/>
                    <a:lstStyle/>
                    <a:p>
                      <a:pPr algn="l">
                        <a:tabLst>
                          <a:tab pos="288290" algn="dec"/>
                        </a:tabLst>
                      </a:pPr>
                      <a:r>
                        <a:rPr lang="en-GB" sz="900" spc="-10">
                          <a:effectLst/>
                          <a:latin typeface="FrankfurtGothic"/>
                          <a:ea typeface="Times New Roman" panose="02020603050405020304" pitchFamily="18" charset="0"/>
                          <a:cs typeface="Times New Roman" panose="02020603050405020304" pitchFamily="18" charset="0"/>
                        </a:rPr>
                        <a:t>401</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lnL>
                      <a:noFill/>
                    </a:lnL>
                    <a:lnR>
                      <a:noFill/>
                    </a:lnR>
                    <a:lnT>
                      <a:noFill/>
                    </a:lnT>
                    <a:lnB w="12700" cap="flat" cmpd="sng" algn="ctr">
                      <a:solidFill>
                        <a:srgbClr val="7F9C90"/>
                      </a:solidFill>
                      <a:prstDash val="solid"/>
                      <a:round/>
                      <a:headEnd type="none" w="med" len="med"/>
                      <a:tailEnd type="none" w="med" len="med"/>
                    </a:lnB>
                  </a:tcPr>
                </a:tc>
                <a:tc>
                  <a:txBody>
                    <a:bodyPr/>
                    <a:lstStyle/>
                    <a:p>
                      <a:pPr algn="l">
                        <a:tabLst>
                          <a:tab pos="288290" algn="dec"/>
                        </a:tabLst>
                      </a:pPr>
                      <a:r>
                        <a:rPr lang="en-GB" sz="900" spc="-10">
                          <a:effectLst/>
                          <a:latin typeface="FrankfurtGothic"/>
                          <a:ea typeface="Times New Roman" panose="02020603050405020304" pitchFamily="18" charset="0"/>
                          <a:cs typeface="Times New Roman" panose="02020603050405020304" pitchFamily="18" charset="0"/>
                        </a:rPr>
                        <a:t>856</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lnL>
                      <a:noFill/>
                    </a:lnL>
                    <a:lnR>
                      <a:noFill/>
                    </a:lnR>
                    <a:lnT>
                      <a:noFill/>
                    </a:lnT>
                    <a:lnB w="12700" cap="flat" cmpd="sng" algn="ctr">
                      <a:solidFill>
                        <a:srgbClr val="7F9C90"/>
                      </a:solidFill>
                      <a:prstDash val="solid"/>
                      <a:round/>
                      <a:headEnd type="none" w="med" len="med"/>
                      <a:tailEnd type="none" w="med" len="med"/>
                    </a:lnB>
                  </a:tcPr>
                </a:tc>
                <a:tc>
                  <a:txBody>
                    <a:bodyPr/>
                    <a:lstStyle/>
                    <a:p>
                      <a:pPr algn="l">
                        <a:tabLst>
                          <a:tab pos="323850" algn="dec"/>
                        </a:tabLst>
                      </a:pPr>
                      <a:r>
                        <a:rPr lang="en-GB" sz="900" spc="-10">
                          <a:effectLst/>
                          <a:latin typeface="FrankfurtGothic"/>
                          <a:ea typeface="Times New Roman" panose="02020603050405020304" pitchFamily="18" charset="0"/>
                          <a:cs typeface="Times New Roman" panose="02020603050405020304" pitchFamily="18" charset="0"/>
                        </a:rPr>
                        <a:t>1327</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lnL>
                      <a:noFill/>
                    </a:lnL>
                    <a:lnR>
                      <a:noFill/>
                    </a:lnR>
                    <a:lnT>
                      <a:noFill/>
                    </a:lnT>
                    <a:lnB w="12700" cap="flat" cmpd="sng" algn="ctr">
                      <a:solidFill>
                        <a:srgbClr val="7F9C90"/>
                      </a:solidFill>
                      <a:prstDash val="solid"/>
                      <a:round/>
                      <a:headEnd type="none" w="med" len="med"/>
                      <a:tailEnd type="none" w="med" len="med"/>
                    </a:lnB>
                  </a:tcPr>
                </a:tc>
                <a:tc>
                  <a:txBody>
                    <a:bodyPr/>
                    <a:lstStyle/>
                    <a:p>
                      <a:pPr algn="l">
                        <a:tabLst>
                          <a:tab pos="323850" algn="dec"/>
                        </a:tabLst>
                      </a:pPr>
                      <a:r>
                        <a:rPr lang="en-GB" sz="900" spc="-10">
                          <a:effectLst/>
                          <a:latin typeface="FrankfurtGothic"/>
                          <a:ea typeface="Times New Roman" panose="02020603050405020304" pitchFamily="18" charset="0"/>
                          <a:cs typeface="Times New Roman" panose="02020603050405020304" pitchFamily="18" charset="0"/>
                        </a:rPr>
                        <a:t>1811</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lnL>
                      <a:noFill/>
                    </a:lnL>
                    <a:lnR>
                      <a:noFill/>
                    </a:lnR>
                    <a:lnT>
                      <a:noFill/>
                    </a:lnT>
                    <a:lnB w="12700" cap="flat" cmpd="sng" algn="ctr">
                      <a:solidFill>
                        <a:srgbClr val="7F9C90"/>
                      </a:solidFill>
                      <a:prstDash val="solid"/>
                      <a:round/>
                      <a:headEnd type="none" w="med" len="med"/>
                      <a:tailEnd type="none" w="med" len="med"/>
                    </a:lnB>
                  </a:tcPr>
                </a:tc>
                <a:tc>
                  <a:txBody>
                    <a:bodyPr/>
                    <a:lstStyle/>
                    <a:p>
                      <a:pPr algn="l">
                        <a:tabLst>
                          <a:tab pos="323850" algn="dec"/>
                        </a:tabLst>
                      </a:pPr>
                      <a:r>
                        <a:rPr lang="en-GB" sz="900" spc="-10">
                          <a:effectLst/>
                          <a:latin typeface="FrankfurtGothic"/>
                          <a:ea typeface="Times New Roman" panose="02020603050405020304" pitchFamily="18" charset="0"/>
                          <a:cs typeface="Times New Roman" panose="02020603050405020304" pitchFamily="18" charset="0"/>
                        </a:rPr>
                        <a:t>2036</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lnL>
                      <a:noFill/>
                    </a:lnL>
                    <a:lnR>
                      <a:noFill/>
                    </a:lnR>
                    <a:lnT>
                      <a:noFill/>
                    </a:lnT>
                    <a:lnB w="12700" cap="flat" cmpd="sng" algn="ctr">
                      <a:solidFill>
                        <a:srgbClr val="7F9C90"/>
                      </a:solidFill>
                      <a:prstDash val="solid"/>
                      <a:round/>
                      <a:headEnd type="none" w="med" len="med"/>
                      <a:tailEnd type="none" w="med" len="med"/>
                    </a:lnB>
                  </a:tcPr>
                </a:tc>
                <a:tc>
                  <a:txBody>
                    <a:bodyPr/>
                    <a:lstStyle/>
                    <a:p>
                      <a:pPr algn="l">
                        <a:tabLst>
                          <a:tab pos="323850" algn="dec"/>
                        </a:tabLst>
                      </a:pPr>
                      <a:r>
                        <a:rPr lang="en-GB" sz="900" spc="-10">
                          <a:effectLst/>
                          <a:latin typeface="FrankfurtGothic"/>
                          <a:ea typeface="Times New Roman" panose="02020603050405020304" pitchFamily="18" charset="0"/>
                          <a:cs typeface="Times New Roman" panose="02020603050405020304" pitchFamily="18" charset="0"/>
                        </a:rPr>
                        <a:t>2335</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lnL>
                      <a:noFill/>
                    </a:lnL>
                    <a:lnR>
                      <a:noFill/>
                    </a:lnR>
                    <a:lnT>
                      <a:noFill/>
                    </a:lnT>
                    <a:lnB w="12700" cap="flat" cmpd="sng" algn="ctr">
                      <a:solidFill>
                        <a:srgbClr val="7F9C90"/>
                      </a:solidFill>
                      <a:prstDash val="solid"/>
                      <a:round/>
                      <a:headEnd type="none" w="med" len="med"/>
                      <a:tailEnd type="none" w="med" len="med"/>
                    </a:lnB>
                  </a:tcPr>
                </a:tc>
                <a:extLst>
                  <a:ext uri="{0D108BD9-81ED-4DB2-BD59-A6C34878D82A}">
                    <a16:rowId xmlns:a16="http://schemas.microsoft.com/office/drawing/2014/main" val="381720298"/>
                  </a:ext>
                </a:extLst>
              </a:tr>
              <a:tr h="184999">
                <a:tc gridSpan="7">
                  <a:txBody>
                    <a:bodyPr/>
                    <a:lstStyle/>
                    <a:p>
                      <a:pPr algn="r"/>
                      <a:r>
                        <a:rPr lang="en-GB" sz="900" spc="-10" dirty="0">
                          <a:effectLst/>
                          <a:latin typeface="FrankfurtGothic"/>
                          <a:ea typeface="Times New Roman" panose="02020603050405020304" pitchFamily="18" charset="0"/>
                          <a:cs typeface="Times New Roman" panose="02020603050405020304" pitchFamily="18" charset="0"/>
                        </a:rPr>
                        <a:t> </a:t>
                      </a:r>
                      <a:endParaRPr lang="da-DK" sz="900" spc="-10" dirty="0">
                        <a:effectLst/>
                        <a:latin typeface="FrankfurtGothic"/>
                        <a:ea typeface="Times New Roman" panose="02020603050405020304" pitchFamily="18" charset="0"/>
                        <a:cs typeface="Times New Roman" panose="02020603050405020304" pitchFamily="18" charset="0"/>
                      </a:endParaRPr>
                    </a:p>
                  </a:txBody>
                  <a:tcPr marL="0" marR="0" marT="0" marB="0" anchor="b">
                    <a:lnL>
                      <a:noFill/>
                    </a:lnL>
                    <a:lnR>
                      <a:noFill/>
                    </a:lnR>
                    <a:lnT w="12700" cap="flat" cmpd="sng" algn="ctr">
                      <a:solidFill>
                        <a:srgbClr val="7F9C90"/>
                      </a:solidFill>
                      <a:prstDash val="solid"/>
                      <a:round/>
                      <a:headEnd type="none" w="med" len="med"/>
                      <a:tailEnd type="none" w="med" len="med"/>
                    </a:lnT>
                    <a:lnB>
                      <a:noFill/>
                    </a:lnB>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extLst>
                  <a:ext uri="{0D108BD9-81ED-4DB2-BD59-A6C34878D82A}">
                    <a16:rowId xmlns:a16="http://schemas.microsoft.com/office/drawing/2014/main" val="2097622079"/>
                  </a:ext>
                </a:extLst>
              </a:tr>
            </a:tbl>
          </a:graphicData>
        </a:graphic>
      </p:graphicFrame>
      <p:sp>
        <p:nvSpPr>
          <p:cNvPr id="5" name="Rectangle 2">
            <a:extLst>
              <a:ext uri="{FF2B5EF4-FFF2-40B4-BE49-F238E27FC236}">
                <a16:creationId xmlns:a16="http://schemas.microsoft.com/office/drawing/2014/main" id="{54AA4912-EAC6-476C-8628-4F999CFE6A02}"/>
              </a:ext>
            </a:extLst>
          </p:cNvPr>
          <p:cNvSpPr>
            <a:spLocks noChangeArrowheads="1"/>
          </p:cNvSpPr>
          <p:nvPr/>
        </p:nvSpPr>
        <p:spPr bwMode="auto">
          <a:xfrm>
            <a:off x="3656119" y="1867077"/>
            <a:ext cx="433644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323850" algn="dec"/>
              </a:tabLst>
              <a:defRPr>
                <a:solidFill>
                  <a:schemeClr val="tx1"/>
                </a:solidFill>
                <a:latin typeface="Arial" panose="020B0604020202020204" pitchFamily="34" charset="0"/>
              </a:defRPr>
            </a:lvl1pPr>
            <a:lvl2pPr eaLnBrk="0" fontAlgn="base" hangingPunct="0">
              <a:spcBef>
                <a:spcPct val="0"/>
              </a:spcBef>
              <a:spcAft>
                <a:spcPct val="0"/>
              </a:spcAft>
              <a:tabLst>
                <a:tab pos="323850" algn="dec"/>
              </a:tabLst>
              <a:defRPr>
                <a:solidFill>
                  <a:schemeClr val="tx1"/>
                </a:solidFill>
                <a:latin typeface="Arial" panose="020B0604020202020204" pitchFamily="34" charset="0"/>
              </a:defRPr>
            </a:lvl2pPr>
            <a:lvl3pPr eaLnBrk="0" fontAlgn="base" hangingPunct="0">
              <a:spcBef>
                <a:spcPct val="0"/>
              </a:spcBef>
              <a:spcAft>
                <a:spcPct val="0"/>
              </a:spcAft>
              <a:tabLst>
                <a:tab pos="323850" algn="dec"/>
              </a:tabLst>
              <a:defRPr>
                <a:solidFill>
                  <a:schemeClr val="tx1"/>
                </a:solidFill>
                <a:latin typeface="Arial" panose="020B0604020202020204" pitchFamily="34" charset="0"/>
              </a:defRPr>
            </a:lvl3pPr>
            <a:lvl4pPr eaLnBrk="0" fontAlgn="base" hangingPunct="0">
              <a:spcBef>
                <a:spcPct val="0"/>
              </a:spcBef>
              <a:spcAft>
                <a:spcPct val="0"/>
              </a:spcAft>
              <a:tabLst>
                <a:tab pos="323850" algn="dec"/>
              </a:tabLst>
              <a:defRPr>
                <a:solidFill>
                  <a:schemeClr val="tx1"/>
                </a:solidFill>
                <a:latin typeface="Arial" panose="020B0604020202020204" pitchFamily="34" charset="0"/>
              </a:defRPr>
            </a:lvl4pPr>
            <a:lvl5pPr eaLnBrk="0" fontAlgn="base" hangingPunct="0">
              <a:spcBef>
                <a:spcPct val="0"/>
              </a:spcBef>
              <a:spcAft>
                <a:spcPct val="0"/>
              </a:spcAft>
              <a:tabLst>
                <a:tab pos="323850" algn="dec"/>
              </a:tabLst>
              <a:defRPr>
                <a:solidFill>
                  <a:schemeClr val="tx1"/>
                </a:solidFill>
                <a:latin typeface="Arial" panose="020B0604020202020204" pitchFamily="34" charset="0"/>
              </a:defRPr>
            </a:lvl5pPr>
            <a:lvl6pPr eaLnBrk="0" fontAlgn="base" hangingPunct="0">
              <a:spcBef>
                <a:spcPct val="0"/>
              </a:spcBef>
              <a:spcAft>
                <a:spcPct val="0"/>
              </a:spcAft>
              <a:tabLst>
                <a:tab pos="323850" algn="dec"/>
              </a:tabLst>
              <a:defRPr>
                <a:solidFill>
                  <a:schemeClr val="tx1"/>
                </a:solidFill>
                <a:latin typeface="Arial" panose="020B0604020202020204" pitchFamily="34" charset="0"/>
              </a:defRPr>
            </a:lvl6pPr>
            <a:lvl7pPr eaLnBrk="0" fontAlgn="base" hangingPunct="0">
              <a:spcBef>
                <a:spcPct val="0"/>
              </a:spcBef>
              <a:spcAft>
                <a:spcPct val="0"/>
              </a:spcAft>
              <a:tabLst>
                <a:tab pos="323850" algn="dec"/>
              </a:tabLst>
              <a:defRPr>
                <a:solidFill>
                  <a:schemeClr val="tx1"/>
                </a:solidFill>
                <a:latin typeface="Arial" panose="020B0604020202020204" pitchFamily="34" charset="0"/>
              </a:defRPr>
            </a:lvl7pPr>
            <a:lvl8pPr eaLnBrk="0" fontAlgn="base" hangingPunct="0">
              <a:spcBef>
                <a:spcPct val="0"/>
              </a:spcBef>
              <a:spcAft>
                <a:spcPct val="0"/>
              </a:spcAft>
              <a:tabLst>
                <a:tab pos="323850" algn="dec"/>
              </a:tabLst>
              <a:defRPr>
                <a:solidFill>
                  <a:schemeClr val="tx1"/>
                </a:solidFill>
                <a:latin typeface="Arial" panose="020B0604020202020204" pitchFamily="34" charset="0"/>
              </a:defRPr>
            </a:lvl8pPr>
            <a:lvl9pPr eaLnBrk="0" fontAlgn="base" hangingPunct="0">
              <a:spcBef>
                <a:spcPct val="0"/>
              </a:spcBef>
              <a:spcAft>
                <a:spcPct val="0"/>
              </a:spcAft>
              <a:tabLst>
                <a:tab pos="323850" algn="dec"/>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323850" algn="dec"/>
              </a:tabLst>
            </a:pPr>
            <a:r>
              <a:rPr kumimoji="0" lang="en-GB" altLang="da-DK" sz="1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a:t>
            </a:r>
            <a:r>
              <a:rPr kumimoji="0" lang="en-GB" altLang="da-DK" sz="1000" b="0" i="0" u="none" strike="noStrike" cap="none" normalizeH="0" baseline="0" dirty="0" bmk="">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able 2.4a: The composition of GDP in Denmark, 1980-2019 (billions of DKK)</a:t>
            </a:r>
            <a:r>
              <a:rPr kumimoji="0" lang="en-GB" altLang="da-DK" sz="1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kumimoji="0" lang="da-DK" altLang="da-DK"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323850" algn="dec"/>
              </a:tabLst>
            </a:pPr>
            <a:endParaRPr kumimoji="0" lang="da-DK" altLang="da-DK"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7" name="Tekstfelt 6">
            <a:extLst>
              <a:ext uri="{FF2B5EF4-FFF2-40B4-BE49-F238E27FC236}">
                <a16:creationId xmlns:a16="http://schemas.microsoft.com/office/drawing/2014/main" id="{1D8A13C3-E9EB-4E76-B232-3E4087C8267D}"/>
              </a:ext>
            </a:extLst>
          </p:cNvPr>
          <p:cNvSpPr txBox="1"/>
          <p:nvPr/>
        </p:nvSpPr>
        <p:spPr>
          <a:xfrm>
            <a:off x="3559905" y="4590813"/>
            <a:ext cx="7877432" cy="276999"/>
          </a:xfrm>
          <a:prstGeom prst="rect">
            <a:avLst/>
          </a:prstGeom>
          <a:noFill/>
        </p:spPr>
        <p:txBody>
          <a:bodyPr wrap="square">
            <a:spAutoFit/>
          </a:bodyPr>
          <a:lstStyle/>
          <a:p>
            <a:pPr>
              <a:spcBef>
                <a:spcPts val="200"/>
              </a:spcBef>
              <a:spcAft>
                <a:spcPts val="1050"/>
              </a:spcAft>
            </a:pPr>
            <a:r>
              <a:rPr lang="en-GB" sz="1200" spc="-10" dirty="0">
                <a:effectLst/>
                <a:latin typeface="Times New Roman" panose="02020603050405020304" pitchFamily="18" charset="0"/>
                <a:ea typeface="Calibri" panose="020F0502020204030204" pitchFamily="34" charset="0"/>
                <a:cs typeface="Times New Roman" panose="02020603050405020304" pitchFamily="18" charset="0"/>
              </a:rPr>
              <a:t>Source: </a:t>
            </a:r>
            <a:r>
              <a:rPr lang="en-GB" sz="1200" spc="-10" dirty="0">
                <a:effectLst/>
                <a:latin typeface="Times New Roman" panose="02020603050405020304" pitchFamily="18" charset="0"/>
                <a:ea typeface="Times New Roman" panose="02020603050405020304" pitchFamily="18" charset="0"/>
                <a:cs typeface="Times New Roman" panose="02020603050405020304" pitchFamily="18" charset="0"/>
              </a:rPr>
              <a:t>Statistics Denmark, www.statbank.dk, and own calculations.</a:t>
            </a:r>
            <a:endParaRPr lang="da-DK" sz="1200" spc="-1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Titel 1">
            <a:extLst>
              <a:ext uri="{FF2B5EF4-FFF2-40B4-BE49-F238E27FC236}">
                <a16:creationId xmlns:a16="http://schemas.microsoft.com/office/drawing/2014/main" id="{2D0C3BF8-A7C1-4B34-A89C-FD6884099AAC}"/>
              </a:ext>
            </a:extLst>
          </p:cNvPr>
          <p:cNvSpPr txBox="1">
            <a:spLocks/>
          </p:cNvSpPr>
          <p:nvPr/>
        </p:nvSpPr>
        <p:spPr>
          <a:xfrm>
            <a:off x="414455" y="246043"/>
            <a:ext cx="1808216" cy="89138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sz="2000" b="1" dirty="0" err="1">
                <a:latin typeface="Times New Roman" panose="02020603050405020304" pitchFamily="18" charset="0"/>
                <a:cs typeface="Times New Roman" panose="02020603050405020304" pitchFamily="18" charset="0"/>
              </a:rPr>
              <a:t>Table</a:t>
            </a:r>
            <a:r>
              <a:rPr lang="da-DK" sz="2000" b="1" dirty="0">
                <a:latin typeface="Times New Roman" panose="02020603050405020304" pitchFamily="18" charset="0"/>
                <a:cs typeface="Times New Roman" panose="02020603050405020304" pitchFamily="18" charset="0"/>
              </a:rPr>
              <a:t> 2.4a</a:t>
            </a:r>
          </a:p>
        </p:txBody>
      </p:sp>
    </p:spTree>
    <p:extLst>
      <p:ext uri="{BB962C8B-B14F-4D97-AF65-F5344CB8AC3E}">
        <p14:creationId xmlns:p14="http://schemas.microsoft.com/office/powerpoint/2010/main" val="18890164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 3">
            <a:extLst>
              <a:ext uri="{FF2B5EF4-FFF2-40B4-BE49-F238E27FC236}">
                <a16:creationId xmlns:a16="http://schemas.microsoft.com/office/drawing/2014/main" id="{8E623F89-1311-4DA5-81B2-79DBD566CD2F}"/>
              </a:ext>
            </a:extLst>
          </p:cNvPr>
          <p:cNvGraphicFramePr>
            <a:graphicFrameLocks noGrp="1"/>
          </p:cNvGraphicFramePr>
          <p:nvPr>
            <p:extLst>
              <p:ext uri="{D42A27DB-BD31-4B8C-83A1-F6EECF244321}">
                <p14:modId xmlns:p14="http://schemas.microsoft.com/office/powerpoint/2010/main" val="906772077"/>
              </p:ext>
            </p:extLst>
          </p:nvPr>
        </p:nvGraphicFramePr>
        <p:xfrm>
          <a:off x="3720543" y="2465536"/>
          <a:ext cx="4676773" cy="1860553"/>
        </p:xfrm>
        <a:graphic>
          <a:graphicData uri="http://schemas.openxmlformats.org/drawingml/2006/table">
            <a:tbl>
              <a:tblPr firstRow="1" firstCol="1" bandRow="1"/>
              <a:tblGrid>
                <a:gridCol w="1843808">
                  <a:extLst>
                    <a:ext uri="{9D8B030D-6E8A-4147-A177-3AD203B41FA5}">
                      <a16:colId xmlns:a16="http://schemas.microsoft.com/office/drawing/2014/main" val="1222264966"/>
                    </a:ext>
                  </a:extLst>
                </a:gridCol>
                <a:gridCol w="472055">
                  <a:extLst>
                    <a:ext uri="{9D8B030D-6E8A-4147-A177-3AD203B41FA5}">
                      <a16:colId xmlns:a16="http://schemas.microsoft.com/office/drawing/2014/main" val="1815956141"/>
                    </a:ext>
                  </a:extLst>
                </a:gridCol>
                <a:gridCol w="472055">
                  <a:extLst>
                    <a:ext uri="{9D8B030D-6E8A-4147-A177-3AD203B41FA5}">
                      <a16:colId xmlns:a16="http://schemas.microsoft.com/office/drawing/2014/main" val="2951570056"/>
                    </a:ext>
                  </a:extLst>
                </a:gridCol>
                <a:gridCol w="472055">
                  <a:extLst>
                    <a:ext uri="{9D8B030D-6E8A-4147-A177-3AD203B41FA5}">
                      <a16:colId xmlns:a16="http://schemas.microsoft.com/office/drawing/2014/main" val="3460823805"/>
                    </a:ext>
                  </a:extLst>
                </a:gridCol>
                <a:gridCol w="472055">
                  <a:extLst>
                    <a:ext uri="{9D8B030D-6E8A-4147-A177-3AD203B41FA5}">
                      <a16:colId xmlns:a16="http://schemas.microsoft.com/office/drawing/2014/main" val="910424666"/>
                    </a:ext>
                  </a:extLst>
                </a:gridCol>
                <a:gridCol w="472055">
                  <a:extLst>
                    <a:ext uri="{9D8B030D-6E8A-4147-A177-3AD203B41FA5}">
                      <a16:colId xmlns:a16="http://schemas.microsoft.com/office/drawing/2014/main" val="2253517362"/>
                    </a:ext>
                  </a:extLst>
                </a:gridCol>
                <a:gridCol w="472690">
                  <a:extLst>
                    <a:ext uri="{9D8B030D-6E8A-4147-A177-3AD203B41FA5}">
                      <a16:colId xmlns:a16="http://schemas.microsoft.com/office/drawing/2014/main" val="3644030442"/>
                    </a:ext>
                  </a:extLst>
                </a:gridCol>
              </a:tblGrid>
              <a:tr h="179705">
                <a:tc>
                  <a:txBody>
                    <a:bodyPr/>
                    <a:lstStyle/>
                    <a:p>
                      <a:pPr algn="ctr">
                        <a:lnSpc>
                          <a:spcPts val="1275"/>
                        </a:lnSpc>
                        <a:tabLst>
                          <a:tab pos="161925" algn="l"/>
                          <a:tab pos="234315" algn="l"/>
                          <a:tab pos="306070" algn="l"/>
                          <a:tab pos="234315" algn="l"/>
                          <a:tab pos="306070" algn="l"/>
                        </a:tabLst>
                      </a:pPr>
                      <a:r>
                        <a:rPr lang="en-GB" sz="900" spc="-10">
                          <a:effectLst/>
                          <a:latin typeface="FrankfurtGothic"/>
                          <a:ea typeface="Times New Roman" panose="02020603050405020304" pitchFamily="18" charset="0"/>
                          <a:cs typeface="Times New Roman" panose="02020603050405020304" pitchFamily="18" charset="0"/>
                        </a:rPr>
                        <a:t> </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nchor="ctr">
                    <a:lnL>
                      <a:noFill/>
                    </a:lnL>
                    <a:lnR>
                      <a:noFill/>
                    </a:lnR>
                    <a:lnT w="12700" cap="flat" cmpd="sng" algn="ctr">
                      <a:solidFill>
                        <a:srgbClr val="7F9C90"/>
                      </a:solidFill>
                      <a:prstDash val="solid"/>
                      <a:round/>
                      <a:headEnd type="none" w="med" len="med"/>
                      <a:tailEnd type="none" w="med" len="med"/>
                    </a:lnT>
                    <a:lnB w="12700" cap="flat" cmpd="sng" algn="ctr">
                      <a:solidFill>
                        <a:srgbClr val="7F9C90"/>
                      </a:solidFill>
                      <a:prstDash val="solid"/>
                      <a:round/>
                      <a:headEnd type="none" w="med" len="med"/>
                      <a:tailEnd type="none" w="med" len="med"/>
                    </a:lnB>
                  </a:tcPr>
                </a:tc>
                <a:tc>
                  <a:txBody>
                    <a:bodyPr/>
                    <a:lstStyle/>
                    <a:p>
                      <a:pPr algn="ctr">
                        <a:lnSpc>
                          <a:spcPts val="1275"/>
                        </a:lnSpc>
                        <a:tabLst>
                          <a:tab pos="161925" algn="l"/>
                          <a:tab pos="234315" algn="l"/>
                          <a:tab pos="306070" algn="l"/>
                          <a:tab pos="234315" algn="l"/>
                          <a:tab pos="306070" algn="l"/>
                        </a:tabLst>
                      </a:pPr>
                      <a:r>
                        <a:rPr lang="en-GB" sz="900" b="1" spc="-10">
                          <a:effectLst/>
                          <a:latin typeface="FrankfurtGothic"/>
                          <a:ea typeface="Times New Roman" panose="02020603050405020304" pitchFamily="18" charset="0"/>
                          <a:cs typeface="Times New Roman" panose="02020603050405020304" pitchFamily="18" charset="0"/>
                        </a:rPr>
                        <a:t>1980</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nchor="ctr">
                    <a:lnL>
                      <a:noFill/>
                    </a:lnL>
                    <a:lnR>
                      <a:noFill/>
                    </a:lnR>
                    <a:lnT w="12700" cap="flat" cmpd="sng" algn="ctr">
                      <a:solidFill>
                        <a:srgbClr val="7F9C90"/>
                      </a:solidFill>
                      <a:prstDash val="solid"/>
                      <a:round/>
                      <a:headEnd type="none" w="med" len="med"/>
                      <a:tailEnd type="none" w="med" len="med"/>
                    </a:lnT>
                    <a:lnB w="12700" cap="flat" cmpd="sng" algn="ctr">
                      <a:solidFill>
                        <a:srgbClr val="7F9C90"/>
                      </a:solidFill>
                      <a:prstDash val="solid"/>
                      <a:round/>
                      <a:headEnd type="none" w="med" len="med"/>
                      <a:tailEnd type="none" w="med" len="med"/>
                    </a:lnB>
                  </a:tcPr>
                </a:tc>
                <a:tc>
                  <a:txBody>
                    <a:bodyPr/>
                    <a:lstStyle/>
                    <a:p>
                      <a:pPr algn="ctr">
                        <a:lnSpc>
                          <a:spcPts val="1275"/>
                        </a:lnSpc>
                        <a:tabLst>
                          <a:tab pos="161925" algn="l"/>
                          <a:tab pos="234315" algn="l"/>
                          <a:tab pos="306070" algn="l"/>
                          <a:tab pos="234315" algn="l"/>
                          <a:tab pos="306070" algn="l"/>
                        </a:tabLst>
                      </a:pPr>
                      <a:r>
                        <a:rPr lang="en-GB" sz="900" b="1" spc="-10">
                          <a:effectLst/>
                          <a:latin typeface="FrankfurtGothic"/>
                          <a:ea typeface="Times New Roman" panose="02020603050405020304" pitchFamily="18" charset="0"/>
                          <a:cs typeface="Times New Roman" panose="02020603050405020304" pitchFamily="18" charset="0"/>
                        </a:rPr>
                        <a:t>1990</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nchor="ctr">
                    <a:lnL>
                      <a:noFill/>
                    </a:lnL>
                    <a:lnR>
                      <a:noFill/>
                    </a:lnR>
                    <a:lnT w="12700" cap="flat" cmpd="sng" algn="ctr">
                      <a:solidFill>
                        <a:srgbClr val="7F9C90"/>
                      </a:solidFill>
                      <a:prstDash val="solid"/>
                      <a:round/>
                      <a:headEnd type="none" w="med" len="med"/>
                      <a:tailEnd type="none" w="med" len="med"/>
                    </a:lnT>
                    <a:lnB w="12700" cap="flat" cmpd="sng" algn="ctr">
                      <a:solidFill>
                        <a:srgbClr val="7F9C90"/>
                      </a:solidFill>
                      <a:prstDash val="solid"/>
                      <a:round/>
                      <a:headEnd type="none" w="med" len="med"/>
                      <a:tailEnd type="none" w="med" len="med"/>
                    </a:lnB>
                  </a:tcPr>
                </a:tc>
                <a:tc>
                  <a:txBody>
                    <a:bodyPr/>
                    <a:lstStyle/>
                    <a:p>
                      <a:pPr algn="ctr">
                        <a:lnSpc>
                          <a:spcPts val="1275"/>
                        </a:lnSpc>
                        <a:tabLst>
                          <a:tab pos="161925" algn="l"/>
                          <a:tab pos="234315" algn="l"/>
                          <a:tab pos="306070" algn="l"/>
                          <a:tab pos="234315" algn="l"/>
                          <a:tab pos="306070" algn="l"/>
                        </a:tabLst>
                      </a:pPr>
                      <a:r>
                        <a:rPr lang="en-GB" sz="900" b="1" spc="-10">
                          <a:effectLst/>
                          <a:latin typeface="FrankfurtGothic"/>
                          <a:ea typeface="Times New Roman" panose="02020603050405020304" pitchFamily="18" charset="0"/>
                          <a:cs typeface="Times New Roman" panose="02020603050405020304" pitchFamily="18" charset="0"/>
                        </a:rPr>
                        <a:t>2000</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nchor="ctr">
                    <a:lnL>
                      <a:noFill/>
                    </a:lnL>
                    <a:lnR>
                      <a:noFill/>
                    </a:lnR>
                    <a:lnT w="12700" cap="flat" cmpd="sng" algn="ctr">
                      <a:solidFill>
                        <a:srgbClr val="7F9C90"/>
                      </a:solidFill>
                      <a:prstDash val="solid"/>
                      <a:round/>
                      <a:headEnd type="none" w="med" len="med"/>
                      <a:tailEnd type="none" w="med" len="med"/>
                    </a:lnT>
                    <a:lnB w="12700" cap="flat" cmpd="sng" algn="ctr">
                      <a:solidFill>
                        <a:srgbClr val="7F9C90"/>
                      </a:solidFill>
                      <a:prstDash val="solid"/>
                      <a:round/>
                      <a:headEnd type="none" w="med" len="med"/>
                      <a:tailEnd type="none" w="med" len="med"/>
                    </a:lnB>
                  </a:tcPr>
                </a:tc>
                <a:tc>
                  <a:txBody>
                    <a:bodyPr/>
                    <a:lstStyle/>
                    <a:p>
                      <a:pPr algn="ctr">
                        <a:lnSpc>
                          <a:spcPts val="1275"/>
                        </a:lnSpc>
                        <a:tabLst>
                          <a:tab pos="161925" algn="l"/>
                          <a:tab pos="234315" algn="l"/>
                          <a:tab pos="306070" algn="l"/>
                          <a:tab pos="234315" algn="l"/>
                          <a:tab pos="306070" algn="l"/>
                        </a:tabLst>
                      </a:pPr>
                      <a:r>
                        <a:rPr lang="en-GB" sz="900" b="1" spc="-10">
                          <a:effectLst/>
                          <a:latin typeface="FrankfurtGothic"/>
                          <a:ea typeface="Times New Roman" panose="02020603050405020304" pitchFamily="18" charset="0"/>
                          <a:cs typeface="Times New Roman" panose="02020603050405020304" pitchFamily="18" charset="0"/>
                        </a:rPr>
                        <a:t>2010</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nchor="ctr">
                    <a:lnL>
                      <a:noFill/>
                    </a:lnL>
                    <a:lnR>
                      <a:noFill/>
                    </a:lnR>
                    <a:lnT w="12700" cap="flat" cmpd="sng" algn="ctr">
                      <a:solidFill>
                        <a:srgbClr val="7F9C90"/>
                      </a:solidFill>
                      <a:prstDash val="solid"/>
                      <a:round/>
                      <a:headEnd type="none" w="med" len="med"/>
                      <a:tailEnd type="none" w="med" len="med"/>
                    </a:lnT>
                    <a:lnB w="12700" cap="flat" cmpd="sng" algn="ctr">
                      <a:solidFill>
                        <a:srgbClr val="7F9C90"/>
                      </a:solidFill>
                      <a:prstDash val="solid"/>
                      <a:round/>
                      <a:headEnd type="none" w="med" len="med"/>
                      <a:tailEnd type="none" w="med" len="med"/>
                    </a:lnB>
                  </a:tcPr>
                </a:tc>
                <a:tc>
                  <a:txBody>
                    <a:bodyPr/>
                    <a:lstStyle/>
                    <a:p>
                      <a:pPr algn="ctr">
                        <a:lnSpc>
                          <a:spcPts val="1275"/>
                        </a:lnSpc>
                        <a:tabLst>
                          <a:tab pos="161925" algn="l"/>
                          <a:tab pos="234315" algn="l"/>
                          <a:tab pos="306070" algn="l"/>
                          <a:tab pos="234315" algn="l"/>
                          <a:tab pos="306070" algn="l"/>
                        </a:tabLst>
                      </a:pPr>
                      <a:r>
                        <a:rPr lang="en-GB" sz="900" b="1" spc="-10">
                          <a:effectLst/>
                          <a:latin typeface="FrankfurtGothic"/>
                          <a:ea typeface="Times New Roman" panose="02020603050405020304" pitchFamily="18" charset="0"/>
                          <a:cs typeface="Times New Roman" panose="02020603050405020304" pitchFamily="18" charset="0"/>
                        </a:rPr>
                        <a:t>2015</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nchor="ctr">
                    <a:lnL>
                      <a:noFill/>
                    </a:lnL>
                    <a:lnR>
                      <a:noFill/>
                    </a:lnR>
                    <a:lnT w="12700" cap="flat" cmpd="sng" algn="ctr">
                      <a:solidFill>
                        <a:srgbClr val="7F9C90"/>
                      </a:solidFill>
                      <a:prstDash val="solid"/>
                      <a:round/>
                      <a:headEnd type="none" w="med" len="med"/>
                      <a:tailEnd type="none" w="med" len="med"/>
                    </a:lnT>
                    <a:lnB w="12700" cap="flat" cmpd="sng" algn="ctr">
                      <a:solidFill>
                        <a:srgbClr val="7F9C90"/>
                      </a:solidFill>
                      <a:prstDash val="solid"/>
                      <a:round/>
                      <a:headEnd type="none" w="med" len="med"/>
                      <a:tailEnd type="none" w="med" len="med"/>
                    </a:lnB>
                  </a:tcPr>
                </a:tc>
                <a:tc>
                  <a:txBody>
                    <a:bodyPr/>
                    <a:lstStyle/>
                    <a:p>
                      <a:pPr algn="ctr">
                        <a:lnSpc>
                          <a:spcPts val="1275"/>
                        </a:lnSpc>
                        <a:tabLst>
                          <a:tab pos="161925" algn="l"/>
                          <a:tab pos="234315" algn="l"/>
                          <a:tab pos="306070" algn="l"/>
                          <a:tab pos="234315" algn="l"/>
                          <a:tab pos="306070" algn="l"/>
                        </a:tabLst>
                      </a:pPr>
                      <a:r>
                        <a:rPr lang="en-GB" sz="900" b="1" spc="-10">
                          <a:effectLst/>
                          <a:latin typeface="FrankfurtGothic"/>
                          <a:ea typeface="Times New Roman" panose="02020603050405020304" pitchFamily="18" charset="0"/>
                          <a:cs typeface="Times New Roman" panose="02020603050405020304" pitchFamily="18" charset="0"/>
                        </a:rPr>
                        <a:t>2019</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nchor="ctr">
                    <a:lnL>
                      <a:noFill/>
                    </a:lnL>
                    <a:lnR>
                      <a:noFill/>
                    </a:lnR>
                    <a:lnT w="12700" cap="flat" cmpd="sng" algn="ctr">
                      <a:solidFill>
                        <a:srgbClr val="7F9C90"/>
                      </a:solidFill>
                      <a:prstDash val="solid"/>
                      <a:round/>
                      <a:headEnd type="none" w="med" len="med"/>
                      <a:tailEnd type="none" w="med" len="med"/>
                    </a:lnT>
                    <a:lnB w="12700" cap="flat" cmpd="sng" algn="ctr">
                      <a:solidFill>
                        <a:srgbClr val="7F9C90"/>
                      </a:solidFill>
                      <a:prstDash val="solid"/>
                      <a:round/>
                      <a:headEnd type="none" w="med" len="med"/>
                      <a:tailEnd type="none" w="med" len="med"/>
                    </a:lnB>
                  </a:tcPr>
                </a:tc>
                <a:extLst>
                  <a:ext uri="{0D108BD9-81ED-4DB2-BD59-A6C34878D82A}">
                    <a16:rowId xmlns:a16="http://schemas.microsoft.com/office/drawing/2014/main" val="3155857002"/>
                  </a:ext>
                </a:extLst>
              </a:tr>
              <a:tr h="0">
                <a:tc>
                  <a:txBody>
                    <a:bodyPr/>
                    <a:lstStyle/>
                    <a:p>
                      <a:pPr algn="just">
                        <a:lnSpc>
                          <a:spcPts val="1275"/>
                        </a:lnSpc>
                        <a:tabLst>
                          <a:tab pos="161925" algn="l"/>
                          <a:tab pos="234315" algn="l"/>
                          <a:tab pos="306070" algn="l"/>
                          <a:tab pos="234315" algn="l"/>
                          <a:tab pos="306070" algn="l"/>
                        </a:tabLst>
                      </a:pPr>
                      <a:r>
                        <a:rPr lang="en-GB" sz="900" spc="-10">
                          <a:effectLst/>
                          <a:latin typeface="FrankfurtGothic"/>
                          <a:ea typeface="Times New Roman" panose="02020603050405020304" pitchFamily="18" charset="0"/>
                          <a:cs typeface="Times New Roman" panose="02020603050405020304" pitchFamily="18" charset="0"/>
                        </a:rPr>
                        <a:t>Private consumption (C)</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a:noFill/>
                    </a:lnR>
                    <a:lnT w="12700" cap="flat" cmpd="sng" algn="ctr">
                      <a:solidFill>
                        <a:srgbClr val="7F9C90"/>
                      </a:solidFill>
                      <a:prstDash val="solid"/>
                      <a:round/>
                      <a:headEnd type="none" w="med" len="med"/>
                      <a:tailEnd type="none" w="med" len="med"/>
                    </a:lnT>
                    <a:lnB>
                      <a:noFill/>
                    </a:lnB>
                  </a:tcPr>
                </a:tc>
                <a:tc>
                  <a:txBody>
                    <a:bodyPr/>
                    <a:lstStyle/>
                    <a:p>
                      <a:pPr algn="l">
                        <a:lnSpc>
                          <a:spcPts val="1275"/>
                        </a:lnSpc>
                        <a:tabLst>
                          <a:tab pos="161925" algn="l"/>
                          <a:tab pos="234315" algn="l"/>
                          <a:tab pos="306070" algn="l"/>
                          <a:tab pos="342265" algn="dec"/>
                        </a:tabLst>
                      </a:pPr>
                      <a:r>
                        <a:rPr lang="en-GB" sz="900" spc="-10">
                          <a:effectLst/>
                          <a:latin typeface="FrankfurtGothic"/>
                          <a:ea typeface="Times New Roman" panose="02020603050405020304" pitchFamily="18" charset="0"/>
                          <a:cs typeface="Times New Roman" panose="02020603050405020304" pitchFamily="18" charset="0"/>
                        </a:rPr>
                        <a:t>54.1</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a:noFill/>
                    </a:lnR>
                    <a:lnT w="12700" cap="flat" cmpd="sng" algn="ctr">
                      <a:solidFill>
                        <a:srgbClr val="7F9C90"/>
                      </a:solidFill>
                      <a:prstDash val="solid"/>
                      <a:round/>
                      <a:headEnd type="none" w="med" len="med"/>
                      <a:tailEnd type="none" w="med" len="med"/>
                    </a:lnT>
                    <a:lnB>
                      <a:noFill/>
                    </a:lnB>
                  </a:tcPr>
                </a:tc>
                <a:tc>
                  <a:txBody>
                    <a:bodyPr/>
                    <a:lstStyle/>
                    <a:p>
                      <a:pPr algn="l">
                        <a:lnSpc>
                          <a:spcPts val="1275"/>
                        </a:lnSpc>
                        <a:tabLst>
                          <a:tab pos="161925" algn="l"/>
                          <a:tab pos="234315" algn="l"/>
                          <a:tab pos="306070" algn="l"/>
                          <a:tab pos="342265" algn="dec"/>
                        </a:tabLst>
                      </a:pPr>
                      <a:r>
                        <a:rPr lang="en-GB" sz="900" spc="-10">
                          <a:effectLst/>
                          <a:latin typeface="FrankfurtGothic"/>
                          <a:ea typeface="Times New Roman" panose="02020603050405020304" pitchFamily="18" charset="0"/>
                          <a:cs typeface="Times New Roman" panose="02020603050405020304" pitchFamily="18" charset="0"/>
                        </a:rPr>
                        <a:t>49.7</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a:noFill/>
                    </a:lnR>
                    <a:lnT w="12700" cap="flat" cmpd="sng" algn="ctr">
                      <a:solidFill>
                        <a:srgbClr val="7F9C90"/>
                      </a:solidFill>
                      <a:prstDash val="solid"/>
                      <a:round/>
                      <a:headEnd type="none" w="med" len="med"/>
                      <a:tailEnd type="none" w="med" len="med"/>
                    </a:lnT>
                    <a:lnB>
                      <a:noFill/>
                    </a:lnB>
                  </a:tcPr>
                </a:tc>
                <a:tc>
                  <a:txBody>
                    <a:bodyPr/>
                    <a:lstStyle/>
                    <a:p>
                      <a:pPr algn="l">
                        <a:lnSpc>
                          <a:spcPts val="1275"/>
                        </a:lnSpc>
                        <a:tabLst>
                          <a:tab pos="161925" algn="l"/>
                          <a:tab pos="234315" algn="l"/>
                          <a:tab pos="306070" algn="l"/>
                          <a:tab pos="342265" algn="dec"/>
                        </a:tabLst>
                      </a:pPr>
                      <a:r>
                        <a:rPr lang="en-GB" sz="900" spc="-10">
                          <a:effectLst/>
                          <a:latin typeface="FrankfurtGothic"/>
                          <a:ea typeface="Times New Roman" panose="02020603050405020304" pitchFamily="18" charset="0"/>
                          <a:cs typeface="Times New Roman" panose="02020603050405020304" pitchFamily="18" charset="0"/>
                        </a:rPr>
                        <a:t>47.1</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a:noFill/>
                    </a:lnR>
                    <a:lnT w="12700" cap="flat" cmpd="sng" algn="ctr">
                      <a:solidFill>
                        <a:srgbClr val="7F9C90"/>
                      </a:solidFill>
                      <a:prstDash val="solid"/>
                      <a:round/>
                      <a:headEnd type="none" w="med" len="med"/>
                      <a:tailEnd type="none" w="med" len="med"/>
                    </a:lnT>
                    <a:lnB>
                      <a:noFill/>
                    </a:lnB>
                  </a:tcPr>
                </a:tc>
                <a:tc>
                  <a:txBody>
                    <a:bodyPr/>
                    <a:lstStyle/>
                    <a:p>
                      <a:pPr algn="l">
                        <a:lnSpc>
                          <a:spcPts val="1275"/>
                        </a:lnSpc>
                        <a:tabLst>
                          <a:tab pos="161925" algn="l"/>
                          <a:tab pos="234315" algn="l"/>
                          <a:tab pos="306070" algn="l"/>
                          <a:tab pos="342265" algn="dec"/>
                        </a:tabLst>
                      </a:pPr>
                      <a:r>
                        <a:rPr lang="en-GB" sz="900" spc="-10">
                          <a:effectLst/>
                          <a:latin typeface="FrankfurtGothic"/>
                          <a:ea typeface="Times New Roman" panose="02020603050405020304" pitchFamily="18" charset="0"/>
                          <a:cs typeface="Times New Roman" panose="02020603050405020304" pitchFamily="18" charset="0"/>
                        </a:rPr>
                        <a:t>47.6</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a:noFill/>
                    </a:lnR>
                    <a:lnT w="12700" cap="flat" cmpd="sng" algn="ctr">
                      <a:solidFill>
                        <a:srgbClr val="7F9C90"/>
                      </a:solidFill>
                      <a:prstDash val="solid"/>
                      <a:round/>
                      <a:headEnd type="none" w="med" len="med"/>
                      <a:tailEnd type="none" w="med" len="med"/>
                    </a:lnT>
                    <a:lnB>
                      <a:noFill/>
                    </a:lnB>
                  </a:tcPr>
                </a:tc>
                <a:tc>
                  <a:txBody>
                    <a:bodyPr/>
                    <a:lstStyle/>
                    <a:p>
                      <a:pPr algn="l">
                        <a:lnSpc>
                          <a:spcPts val="1275"/>
                        </a:lnSpc>
                        <a:tabLst>
                          <a:tab pos="161925" algn="l"/>
                          <a:tab pos="234315" algn="l"/>
                          <a:tab pos="306070" algn="l"/>
                          <a:tab pos="342265" algn="dec"/>
                        </a:tabLst>
                      </a:pPr>
                      <a:r>
                        <a:rPr lang="en-GB" sz="900" spc="-10">
                          <a:effectLst/>
                          <a:latin typeface="FrankfurtGothic"/>
                          <a:ea typeface="Times New Roman" panose="02020603050405020304" pitchFamily="18" charset="0"/>
                          <a:cs typeface="Times New Roman" panose="02020603050405020304" pitchFamily="18" charset="0"/>
                        </a:rPr>
                        <a:t>47.1</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a:noFill/>
                    </a:lnR>
                    <a:lnT w="12700" cap="flat" cmpd="sng" algn="ctr">
                      <a:solidFill>
                        <a:srgbClr val="7F9C90"/>
                      </a:solidFill>
                      <a:prstDash val="solid"/>
                      <a:round/>
                      <a:headEnd type="none" w="med" len="med"/>
                      <a:tailEnd type="none" w="med" len="med"/>
                    </a:lnT>
                    <a:lnB>
                      <a:noFill/>
                    </a:lnB>
                  </a:tcPr>
                </a:tc>
                <a:tc>
                  <a:txBody>
                    <a:bodyPr/>
                    <a:lstStyle/>
                    <a:p>
                      <a:pPr algn="l">
                        <a:lnSpc>
                          <a:spcPts val="1275"/>
                        </a:lnSpc>
                        <a:tabLst>
                          <a:tab pos="161925" algn="l"/>
                          <a:tab pos="234315" algn="l"/>
                          <a:tab pos="306070" algn="l"/>
                          <a:tab pos="342265" algn="dec"/>
                        </a:tabLst>
                      </a:pPr>
                      <a:r>
                        <a:rPr lang="en-GB" sz="900" spc="-10">
                          <a:effectLst/>
                          <a:latin typeface="FrankfurtGothic"/>
                          <a:ea typeface="Times New Roman" panose="02020603050405020304" pitchFamily="18" charset="0"/>
                          <a:cs typeface="Times New Roman" panose="02020603050405020304" pitchFamily="18" charset="0"/>
                        </a:rPr>
                        <a:t>46.1</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a:noFill/>
                    </a:lnR>
                    <a:lnT w="12700" cap="flat" cmpd="sng" algn="ctr">
                      <a:solidFill>
                        <a:srgbClr val="7F9C90"/>
                      </a:solidFill>
                      <a:prstDash val="solid"/>
                      <a:round/>
                      <a:headEnd type="none" w="med" len="med"/>
                      <a:tailEnd type="none" w="med" len="med"/>
                    </a:lnT>
                    <a:lnB>
                      <a:noFill/>
                    </a:lnB>
                  </a:tcPr>
                </a:tc>
                <a:extLst>
                  <a:ext uri="{0D108BD9-81ED-4DB2-BD59-A6C34878D82A}">
                    <a16:rowId xmlns:a16="http://schemas.microsoft.com/office/drawing/2014/main" val="4290295223"/>
                  </a:ext>
                </a:extLst>
              </a:tr>
              <a:tr h="0">
                <a:tc>
                  <a:txBody>
                    <a:bodyPr/>
                    <a:lstStyle/>
                    <a:p>
                      <a:pPr algn="just">
                        <a:lnSpc>
                          <a:spcPts val="1275"/>
                        </a:lnSpc>
                        <a:tabLst>
                          <a:tab pos="161925" algn="l"/>
                          <a:tab pos="234315" algn="l"/>
                          <a:tab pos="306070" algn="l"/>
                          <a:tab pos="234315" algn="l"/>
                          <a:tab pos="306070" algn="l"/>
                        </a:tabLst>
                      </a:pPr>
                      <a:r>
                        <a:rPr lang="en-GB" sz="900" spc="-10">
                          <a:effectLst/>
                          <a:latin typeface="FrankfurtGothic"/>
                          <a:ea typeface="Times New Roman" panose="02020603050405020304" pitchFamily="18" charset="0"/>
                          <a:cs typeface="Times New Roman" panose="02020603050405020304" pitchFamily="18" charset="0"/>
                        </a:rPr>
                        <a:t>Public sector consumption (G)</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a:noFill/>
                    </a:lnR>
                    <a:lnT>
                      <a:noFill/>
                    </a:lnT>
                    <a:lnB>
                      <a:noFill/>
                    </a:lnB>
                  </a:tcPr>
                </a:tc>
                <a:tc>
                  <a:txBody>
                    <a:bodyPr/>
                    <a:lstStyle/>
                    <a:p>
                      <a:pPr algn="l">
                        <a:lnSpc>
                          <a:spcPts val="1275"/>
                        </a:lnSpc>
                        <a:tabLst>
                          <a:tab pos="161925" algn="l"/>
                          <a:tab pos="234315" algn="l"/>
                          <a:tab pos="306070" algn="l"/>
                          <a:tab pos="342265" algn="dec"/>
                        </a:tabLst>
                      </a:pPr>
                      <a:r>
                        <a:rPr lang="en-GB" sz="900" spc="-10">
                          <a:effectLst/>
                          <a:latin typeface="FrankfurtGothic"/>
                          <a:ea typeface="Times New Roman" panose="02020603050405020304" pitchFamily="18" charset="0"/>
                          <a:cs typeface="Times New Roman" panose="02020603050405020304" pitchFamily="18" charset="0"/>
                        </a:rPr>
                        <a:t>26.3</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a:noFill/>
                    </a:lnR>
                    <a:lnT>
                      <a:noFill/>
                    </a:lnT>
                    <a:lnB>
                      <a:noFill/>
                    </a:lnB>
                  </a:tcPr>
                </a:tc>
                <a:tc>
                  <a:txBody>
                    <a:bodyPr/>
                    <a:lstStyle/>
                    <a:p>
                      <a:pPr algn="l">
                        <a:lnSpc>
                          <a:spcPts val="1275"/>
                        </a:lnSpc>
                        <a:tabLst>
                          <a:tab pos="161925" algn="l"/>
                          <a:tab pos="234315" algn="l"/>
                          <a:tab pos="306070" algn="l"/>
                          <a:tab pos="342265" algn="dec"/>
                        </a:tabLst>
                      </a:pPr>
                      <a:r>
                        <a:rPr lang="en-GB" sz="900" spc="-10">
                          <a:effectLst/>
                          <a:latin typeface="FrankfurtGothic"/>
                          <a:ea typeface="Times New Roman" panose="02020603050405020304" pitchFamily="18" charset="0"/>
                          <a:cs typeface="Times New Roman" panose="02020603050405020304" pitchFamily="18" charset="0"/>
                        </a:rPr>
                        <a:t>23.9</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a:noFill/>
                    </a:lnR>
                    <a:lnT>
                      <a:noFill/>
                    </a:lnT>
                    <a:lnB>
                      <a:noFill/>
                    </a:lnB>
                  </a:tcPr>
                </a:tc>
                <a:tc>
                  <a:txBody>
                    <a:bodyPr/>
                    <a:lstStyle/>
                    <a:p>
                      <a:pPr algn="l">
                        <a:lnSpc>
                          <a:spcPts val="1275"/>
                        </a:lnSpc>
                        <a:tabLst>
                          <a:tab pos="161925" algn="l"/>
                          <a:tab pos="234315" algn="l"/>
                          <a:tab pos="306070" algn="l"/>
                          <a:tab pos="342265" algn="dec"/>
                        </a:tabLst>
                      </a:pPr>
                      <a:r>
                        <a:rPr lang="en-GB" sz="900" spc="-10">
                          <a:effectLst/>
                          <a:latin typeface="FrankfurtGothic"/>
                          <a:ea typeface="Times New Roman" panose="02020603050405020304" pitchFamily="18" charset="0"/>
                          <a:cs typeface="Times New Roman" panose="02020603050405020304" pitchFamily="18" charset="0"/>
                        </a:rPr>
                        <a:t>23.9</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a:noFill/>
                    </a:lnR>
                    <a:lnT>
                      <a:noFill/>
                    </a:lnT>
                    <a:lnB>
                      <a:noFill/>
                    </a:lnB>
                  </a:tcPr>
                </a:tc>
                <a:tc>
                  <a:txBody>
                    <a:bodyPr/>
                    <a:lstStyle/>
                    <a:p>
                      <a:pPr algn="l">
                        <a:lnSpc>
                          <a:spcPts val="1275"/>
                        </a:lnSpc>
                        <a:tabLst>
                          <a:tab pos="161925" algn="l"/>
                          <a:tab pos="234315" algn="l"/>
                          <a:tab pos="306070" algn="l"/>
                          <a:tab pos="342265" algn="dec"/>
                        </a:tabLst>
                      </a:pPr>
                      <a:r>
                        <a:rPr lang="en-GB" sz="900" spc="-10">
                          <a:effectLst/>
                          <a:latin typeface="FrankfurtGothic"/>
                          <a:ea typeface="Times New Roman" panose="02020603050405020304" pitchFamily="18" charset="0"/>
                          <a:cs typeface="Times New Roman" panose="02020603050405020304" pitchFamily="18" charset="0"/>
                        </a:rPr>
                        <a:t>27.4</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a:noFill/>
                    </a:lnR>
                    <a:lnT>
                      <a:noFill/>
                    </a:lnT>
                    <a:lnB>
                      <a:noFill/>
                    </a:lnB>
                  </a:tcPr>
                </a:tc>
                <a:tc>
                  <a:txBody>
                    <a:bodyPr/>
                    <a:lstStyle/>
                    <a:p>
                      <a:pPr algn="l">
                        <a:lnSpc>
                          <a:spcPts val="1275"/>
                        </a:lnSpc>
                        <a:tabLst>
                          <a:tab pos="161925" algn="l"/>
                          <a:tab pos="234315" algn="l"/>
                          <a:tab pos="306070" algn="l"/>
                          <a:tab pos="342265" algn="dec"/>
                        </a:tabLst>
                      </a:pPr>
                      <a:r>
                        <a:rPr lang="en-GB" sz="900" spc="-10">
                          <a:effectLst/>
                          <a:latin typeface="FrankfurtGothic"/>
                          <a:ea typeface="Times New Roman" panose="02020603050405020304" pitchFamily="18" charset="0"/>
                          <a:cs typeface="Times New Roman" panose="02020603050405020304" pitchFamily="18" charset="0"/>
                        </a:rPr>
                        <a:t>25.5</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a:noFill/>
                    </a:lnR>
                    <a:lnT>
                      <a:noFill/>
                    </a:lnT>
                    <a:lnB>
                      <a:noFill/>
                    </a:lnB>
                  </a:tcPr>
                </a:tc>
                <a:tc>
                  <a:txBody>
                    <a:bodyPr/>
                    <a:lstStyle/>
                    <a:p>
                      <a:pPr algn="l">
                        <a:lnSpc>
                          <a:spcPts val="1275"/>
                        </a:lnSpc>
                        <a:tabLst>
                          <a:tab pos="161925" algn="l"/>
                          <a:tab pos="234315" algn="l"/>
                          <a:tab pos="306070" algn="l"/>
                          <a:tab pos="342265" algn="dec"/>
                        </a:tabLst>
                      </a:pPr>
                      <a:r>
                        <a:rPr lang="en-GB" sz="900" spc="-10">
                          <a:effectLst/>
                          <a:latin typeface="FrankfurtGothic"/>
                          <a:ea typeface="Times New Roman" panose="02020603050405020304" pitchFamily="18" charset="0"/>
                          <a:cs typeface="Times New Roman" panose="02020603050405020304" pitchFamily="18" charset="0"/>
                        </a:rPr>
                        <a:t>23.8</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a:noFill/>
                    </a:lnR>
                    <a:lnT>
                      <a:noFill/>
                    </a:lnT>
                    <a:lnB>
                      <a:noFill/>
                    </a:lnB>
                  </a:tcPr>
                </a:tc>
                <a:extLst>
                  <a:ext uri="{0D108BD9-81ED-4DB2-BD59-A6C34878D82A}">
                    <a16:rowId xmlns:a16="http://schemas.microsoft.com/office/drawing/2014/main" val="501328760"/>
                  </a:ext>
                </a:extLst>
              </a:tr>
              <a:tr h="0">
                <a:tc>
                  <a:txBody>
                    <a:bodyPr/>
                    <a:lstStyle/>
                    <a:p>
                      <a:pPr algn="just">
                        <a:lnSpc>
                          <a:spcPts val="1275"/>
                        </a:lnSpc>
                        <a:tabLst>
                          <a:tab pos="161925" algn="l"/>
                          <a:tab pos="234315" algn="l"/>
                          <a:tab pos="306070" algn="l"/>
                          <a:tab pos="234315" algn="l"/>
                          <a:tab pos="306070" algn="l"/>
                        </a:tabLst>
                      </a:pPr>
                      <a:r>
                        <a:rPr lang="en-GB" sz="900" spc="-10">
                          <a:effectLst/>
                          <a:latin typeface="FrankfurtGothic"/>
                          <a:ea typeface="Times New Roman" panose="02020603050405020304" pitchFamily="18" charset="0"/>
                          <a:cs typeface="Times New Roman" panose="02020603050405020304" pitchFamily="18" charset="0"/>
                        </a:rPr>
                        <a:t>Gross capital formation (I)</a:t>
                      </a:r>
                      <a:endParaRPr lang="da-DK" sz="900" spc="-10">
                        <a:effectLst/>
                        <a:latin typeface="FrankfurtGothic"/>
                        <a:ea typeface="Times New Roman" panose="02020603050405020304" pitchFamily="18" charset="0"/>
                        <a:cs typeface="Times New Roman" panose="02020603050405020304" pitchFamily="18" charset="0"/>
                      </a:endParaRPr>
                    </a:p>
                    <a:p>
                      <a:pPr algn="just">
                        <a:lnSpc>
                          <a:spcPts val="1275"/>
                        </a:lnSpc>
                        <a:tabLst>
                          <a:tab pos="161925" algn="l"/>
                          <a:tab pos="234315" algn="l"/>
                          <a:tab pos="306070" algn="l"/>
                          <a:tab pos="234315" algn="l"/>
                          <a:tab pos="306070" algn="l"/>
                        </a:tabLst>
                      </a:pPr>
                      <a:r>
                        <a:rPr lang="en-GB" sz="900" spc="-10">
                          <a:effectLst/>
                          <a:latin typeface="FrankfurtGothic"/>
                          <a:ea typeface="Times New Roman" panose="02020603050405020304" pitchFamily="18" charset="0"/>
                          <a:cs typeface="Times New Roman" panose="02020603050405020304" pitchFamily="18" charset="0"/>
                        </a:rPr>
                        <a:t>– hereof residential investment</a:t>
                      </a:r>
                      <a:endParaRPr lang="da-DK" sz="900" spc="-10">
                        <a:effectLst/>
                        <a:latin typeface="FrankfurtGothic"/>
                        <a:ea typeface="Times New Roman" panose="02020603050405020304" pitchFamily="18" charset="0"/>
                        <a:cs typeface="Times New Roman" panose="02020603050405020304" pitchFamily="18" charset="0"/>
                      </a:endParaRPr>
                    </a:p>
                    <a:p>
                      <a:pPr algn="just">
                        <a:lnSpc>
                          <a:spcPts val="1275"/>
                        </a:lnSpc>
                        <a:tabLst>
                          <a:tab pos="161925" algn="l"/>
                          <a:tab pos="234315" algn="l"/>
                          <a:tab pos="306070" algn="l"/>
                          <a:tab pos="234315" algn="l"/>
                          <a:tab pos="306070" algn="l"/>
                        </a:tabLst>
                      </a:pPr>
                      <a:r>
                        <a:rPr lang="en-GB" sz="900" spc="-10">
                          <a:effectLst/>
                          <a:latin typeface="FrankfurtGothic"/>
                          <a:ea typeface="Times New Roman" panose="02020603050405020304" pitchFamily="18" charset="0"/>
                          <a:cs typeface="Times New Roman" panose="02020603050405020304" pitchFamily="18" charset="0"/>
                        </a:rPr>
                        <a:t>– hereof non-residential investment</a:t>
                      </a:r>
                      <a:endParaRPr lang="da-DK" sz="900" spc="-10">
                        <a:effectLst/>
                        <a:latin typeface="FrankfurtGothic"/>
                        <a:ea typeface="Times New Roman" panose="02020603050405020304" pitchFamily="18" charset="0"/>
                        <a:cs typeface="Times New Roman" panose="02020603050405020304" pitchFamily="18" charset="0"/>
                      </a:endParaRPr>
                    </a:p>
                    <a:p>
                      <a:pPr algn="just">
                        <a:lnSpc>
                          <a:spcPts val="1275"/>
                        </a:lnSpc>
                        <a:tabLst>
                          <a:tab pos="161925" algn="l"/>
                          <a:tab pos="234315" algn="l"/>
                          <a:tab pos="306070" algn="l"/>
                          <a:tab pos="234315" algn="l"/>
                          <a:tab pos="306070" algn="l"/>
                        </a:tabLst>
                      </a:pPr>
                      <a:r>
                        <a:rPr lang="en-GB" sz="900" spc="-10">
                          <a:effectLst/>
                          <a:latin typeface="FrankfurtGothic"/>
                          <a:ea typeface="Times New Roman" panose="02020603050405020304" pitchFamily="18" charset="0"/>
                          <a:cs typeface="Times New Roman" panose="02020603050405020304" pitchFamily="18" charset="0"/>
                        </a:rPr>
                        <a:t>– hereof inventory investment </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a:noFill/>
                    </a:lnR>
                    <a:lnT>
                      <a:noFill/>
                    </a:lnT>
                    <a:lnB>
                      <a:noFill/>
                    </a:lnB>
                  </a:tcPr>
                </a:tc>
                <a:tc>
                  <a:txBody>
                    <a:bodyPr/>
                    <a:lstStyle/>
                    <a:p>
                      <a:pPr algn="just">
                        <a:lnSpc>
                          <a:spcPts val="1275"/>
                        </a:lnSpc>
                        <a:tabLst>
                          <a:tab pos="161925" algn="l"/>
                          <a:tab pos="234315" algn="l"/>
                          <a:tab pos="306070" algn="l"/>
                          <a:tab pos="342265" algn="dec"/>
                        </a:tabLst>
                      </a:pPr>
                      <a:r>
                        <a:rPr lang="en-GB" sz="900" spc="-10">
                          <a:effectLst/>
                          <a:latin typeface="FrankfurtGothic"/>
                          <a:ea typeface="Times New Roman" panose="02020603050405020304" pitchFamily="18" charset="0"/>
                          <a:cs typeface="Times New Roman" panose="02020603050405020304" pitchFamily="18" charset="0"/>
                        </a:rPr>
                        <a:t>20.1</a:t>
                      </a:r>
                      <a:endParaRPr lang="da-DK" sz="900" spc="-10">
                        <a:effectLst/>
                        <a:latin typeface="FrankfurtGothic"/>
                        <a:ea typeface="Times New Roman" panose="02020603050405020304" pitchFamily="18" charset="0"/>
                        <a:cs typeface="Times New Roman" panose="02020603050405020304" pitchFamily="18" charset="0"/>
                      </a:endParaRPr>
                    </a:p>
                    <a:p>
                      <a:pPr algn="just">
                        <a:lnSpc>
                          <a:spcPts val="1275"/>
                        </a:lnSpc>
                        <a:tabLst>
                          <a:tab pos="161925" algn="l"/>
                          <a:tab pos="234315" algn="l"/>
                          <a:tab pos="306070" algn="l"/>
                          <a:tab pos="342265" algn="dec"/>
                        </a:tabLst>
                      </a:pPr>
                      <a:r>
                        <a:rPr lang="en-GB" sz="900" spc="-10">
                          <a:effectLst/>
                          <a:latin typeface="FrankfurtGothic"/>
                          <a:ea typeface="Times New Roman" panose="02020603050405020304" pitchFamily="18" charset="0"/>
                          <a:cs typeface="Times New Roman" panose="02020603050405020304" pitchFamily="18" charset="0"/>
                        </a:rPr>
                        <a:t>5.6</a:t>
                      </a:r>
                      <a:endParaRPr lang="da-DK" sz="900" spc="-10">
                        <a:effectLst/>
                        <a:latin typeface="FrankfurtGothic"/>
                        <a:ea typeface="Times New Roman" panose="02020603050405020304" pitchFamily="18" charset="0"/>
                        <a:cs typeface="Times New Roman" panose="02020603050405020304" pitchFamily="18" charset="0"/>
                      </a:endParaRPr>
                    </a:p>
                    <a:p>
                      <a:pPr algn="just">
                        <a:lnSpc>
                          <a:spcPts val="1275"/>
                        </a:lnSpc>
                        <a:tabLst>
                          <a:tab pos="161925" algn="l"/>
                          <a:tab pos="234315" algn="l"/>
                          <a:tab pos="306070" algn="l"/>
                          <a:tab pos="342265" algn="dec"/>
                        </a:tabLst>
                      </a:pPr>
                      <a:r>
                        <a:rPr lang="en-GB" sz="900" spc="-10">
                          <a:effectLst/>
                          <a:latin typeface="FrankfurtGothic"/>
                          <a:ea typeface="Times New Roman" panose="02020603050405020304" pitchFamily="18" charset="0"/>
                          <a:cs typeface="Times New Roman" panose="02020603050405020304" pitchFamily="18" charset="0"/>
                        </a:rPr>
                        <a:t>14.9</a:t>
                      </a:r>
                      <a:endParaRPr lang="da-DK" sz="900" spc="-10">
                        <a:effectLst/>
                        <a:latin typeface="FrankfurtGothic"/>
                        <a:ea typeface="Times New Roman" panose="02020603050405020304" pitchFamily="18" charset="0"/>
                        <a:cs typeface="Times New Roman" panose="02020603050405020304" pitchFamily="18" charset="0"/>
                      </a:endParaRPr>
                    </a:p>
                    <a:p>
                      <a:pPr algn="l">
                        <a:lnSpc>
                          <a:spcPts val="1275"/>
                        </a:lnSpc>
                        <a:tabLst>
                          <a:tab pos="161925" algn="l"/>
                          <a:tab pos="234315" algn="l"/>
                          <a:tab pos="306070" algn="l"/>
                          <a:tab pos="342265" algn="dec"/>
                        </a:tabLst>
                      </a:pPr>
                      <a:r>
                        <a:rPr lang="en-GB" sz="900" spc="-10">
                          <a:effectLst/>
                          <a:latin typeface="FrankfurtGothic"/>
                          <a:ea typeface="Times New Roman" panose="02020603050405020304" pitchFamily="18" charset="0"/>
                          <a:cs typeface="Times New Roman" panose="02020603050405020304" pitchFamily="18" charset="0"/>
                        </a:rPr>
                        <a:t>-0.3</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a:noFill/>
                    </a:lnR>
                    <a:lnT>
                      <a:noFill/>
                    </a:lnT>
                    <a:lnB>
                      <a:noFill/>
                    </a:lnB>
                  </a:tcPr>
                </a:tc>
                <a:tc>
                  <a:txBody>
                    <a:bodyPr/>
                    <a:lstStyle/>
                    <a:p>
                      <a:pPr algn="l">
                        <a:lnSpc>
                          <a:spcPts val="1275"/>
                        </a:lnSpc>
                        <a:tabLst>
                          <a:tab pos="161925" algn="l"/>
                          <a:tab pos="234315" algn="l"/>
                          <a:tab pos="306070" algn="l"/>
                          <a:tab pos="342265" algn="dec"/>
                        </a:tabLst>
                      </a:pPr>
                      <a:r>
                        <a:rPr lang="en-GB" sz="900" spc="-10">
                          <a:effectLst/>
                          <a:latin typeface="FrankfurtGothic"/>
                          <a:ea typeface="Times New Roman" panose="02020603050405020304" pitchFamily="18" charset="0"/>
                          <a:cs typeface="Times New Roman" panose="02020603050405020304" pitchFamily="18" charset="0"/>
                        </a:rPr>
                        <a:t>20.8</a:t>
                      </a:r>
                      <a:endParaRPr lang="da-DK" sz="900" spc="-10">
                        <a:effectLst/>
                        <a:latin typeface="FrankfurtGothic"/>
                        <a:ea typeface="Times New Roman" panose="02020603050405020304" pitchFamily="18" charset="0"/>
                        <a:cs typeface="Times New Roman" panose="02020603050405020304" pitchFamily="18" charset="0"/>
                      </a:endParaRPr>
                    </a:p>
                    <a:p>
                      <a:pPr algn="l">
                        <a:lnSpc>
                          <a:spcPts val="1275"/>
                        </a:lnSpc>
                        <a:tabLst>
                          <a:tab pos="161925" algn="l"/>
                          <a:tab pos="234315" algn="l"/>
                          <a:tab pos="306070" algn="l"/>
                          <a:tab pos="342265" algn="dec"/>
                        </a:tabLst>
                      </a:pPr>
                      <a:r>
                        <a:rPr lang="en-GB" sz="900" spc="-10">
                          <a:effectLst/>
                          <a:latin typeface="FrankfurtGothic"/>
                          <a:ea typeface="Times New Roman" panose="02020603050405020304" pitchFamily="18" charset="0"/>
                          <a:cs typeface="Times New Roman" panose="02020603050405020304" pitchFamily="18" charset="0"/>
                        </a:rPr>
                        <a:t>3.9</a:t>
                      </a:r>
                      <a:endParaRPr lang="da-DK" sz="900" spc="-10">
                        <a:effectLst/>
                        <a:latin typeface="FrankfurtGothic"/>
                        <a:ea typeface="Times New Roman" panose="02020603050405020304" pitchFamily="18" charset="0"/>
                        <a:cs typeface="Times New Roman" panose="02020603050405020304" pitchFamily="18" charset="0"/>
                      </a:endParaRPr>
                    </a:p>
                    <a:p>
                      <a:pPr algn="l">
                        <a:lnSpc>
                          <a:spcPts val="1275"/>
                        </a:lnSpc>
                        <a:tabLst>
                          <a:tab pos="161925" algn="l"/>
                          <a:tab pos="234315" algn="l"/>
                          <a:tab pos="306070" algn="l"/>
                          <a:tab pos="342265" algn="dec"/>
                        </a:tabLst>
                      </a:pPr>
                      <a:r>
                        <a:rPr lang="en-GB" sz="900" spc="-10">
                          <a:effectLst/>
                          <a:latin typeface="FrankfurtGothic"/>
                          <a:ea typeface="Times New Roman" panose="02020603050405020304" pitchFamily="18" charset="0"/>
                          <a:cs typeface="Times New Roman" panose="02020603050405020304" pitchFamily="18" charset="0"/>
                        </a:rPr>
                        <a:t>16.5</a:t>
                      </a:r>
                      <a:endParaRPr lang="da-DK" sz="900" spc="-10">
                        <a:effectLst/>
                        <a:latin typeface="FrankfurtGothic"/>
                        <a:ea typeface="Times New Roman" panose="02020603050405020304" pitchFamily="18" charset="0"/>
                        <a:cs typeface="Times New Roman" panose="02020603050405020304" pitchFamily="18" charset="0"/>
                      </a:endParaRPr>
                    </a:p>
                    <a:p>
                      <a:pPr algn="l">
                        <a:lnSpc>
                          <a:spcPts val="1275"/>
                        </a:lnSpc>
                        <a:tabLst>
                          <a:tab pos="161925" algn="l"/>
                          <a:tab pos="234315" algn="l"/>
                          <a:tab pos="306070" algn="l"/>
                          <a:tab pos="342265" algn="dec"/>
                        </a:tabLst>
                      </a:pPr>
                      <a:r>
                        <a:rPr lang="en-GB" sz="900" spc="-10">
                          <a:effectLst/>
                          <a:latin typeface="FrankfurtGothic"/>
                          <a:ea typeface="Times New Roman" panose="02020603050405020304" pitchFamily="18" charset="0"/>
                          <a:cs typeface="Times New Roman" panose="02020603050405020304" pitchFamily="18" charset="0"/>
                        </a:rPr>
                        <a:t>0.4</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a:noFill/>
                    </a:lnR>
                    <a:lnT>
                      <a:noFill/>
                    </a:lnT>
                    <a:lnB>
                      <a:noFill/>
                    </a:lnB>
                  </a:tcPr>
                </a:tc>
                <a:tc>
                  <a:txBody>
                    <a:bodyPr/>
                    <a:lstStyle/>
                    <a:p>
                      <a:pPr algn="l">
                        <a:lnSpc>
                          <a:spcPts val="1275"/>
                        </a:lnSpc>
                        <a:tabLst>
                          <a:tab pos="161925" algn="l"/>
                          <a:tab pos="234315" algn="l"/>
                          <a:tab pos="306070" algn="l"/>
                          <a:tab pos="342265" algn="dec"/>
                        </a:tabLst>
                      </a:pPr>
                      <a:r>
                        <a:rPr lang="en-GB" sz="900" spc="-10">
                          <a:effectLst/>
                          <a:latin typeface="FrankfurtGothic"/>
                          <a:ea typeface="Times New Roman" panose="02020603050405020304" pitchFamily="18" charset="0"/>
                          <a:cs typeface="Times New Roman" panose="02020603050405020304" pitchFamily="18" charset="0"/>
                        </a:rPr>
                        <a:t>22.4</a:t>
                      </a:r>
                      <a:endParaRPr lang="da-DK" sz="900" spc="-10">
                        <a:effectLst/>
                        <a:latin typeface="FrankfurtGothic"/>
                        <a:ea typeface="Times New Roman" panose="02020603050405020304" pitchFamily="18" charset="0"/>
                        <a:cs typeface="Times New Roman" panose="02020603050405020304" pitchFamily="18" charset="0"/>
                      </a:endParaRPr>
                    </a:p>
                    <a:p>
                      <a:pPr algn="l">
                        <a:lnSpc>
                          <a:spcPts val="1275"/>
                        </a:lnSpc>
                        <a:tabLst>
                          <a:tab pos="161925" algn="l"/>
                          <a:tab pos="234315" algn="l"/>
                          <a:tab pos="306070" algn="l"/>
                          <a:tab pos="342265" algn="dec"/>
                        </a:tabLst>
                      </a:pPr>
                      <a:r>
                        <a:rPr lang="en-GB" sz="900" spc="-10">
                          <a:effectLst/>
                          <a:latin typeface="FrankfurtGothic"/>
                          <a:ea typeface="Times New Roman" panose="02020603050405020304" pitchFamily="18" charset="0"/>
                          <a:cs typeface="Times New Roman" panose="02020603050405020304" pitchFamily="18" charset="0"/>
                        </a:rPr>
                        <a:t>4.7</a:t>
                      </a:r>
                      <a:endParaRPr lang="da-DK" sz="900" spc="-10">
                        <a:effectLst/>
                        <a:latin typeface="FrankfurtGothic"/>
                        <a:ea typeface="Times New Roman" panose="02020603050405020304" pitchFamily="18" charset="0"/>
                        <a:cs typeface="Times New Roman" panose="02020603050405020304" pitchFamily="18" charset="0"/>
                      </a:endParaRPr>
                    </a:p>
                    <a:p>
                      <a:pPr algn="l">
                        <a:lnSpc>
                          <a:spcPts val="1275"/>
                        </a:lnSpc>
                        <a:tabLst>
                          <a:tab pos="161925" algn="l"/>
                          <a:tab pos="234315" algn="l"/>
                          <a:tab pos="306070" algn="l"/>
                          <a:tab pos="342265" algn="dec"/>
                        </a:tabLst>
                      </a:pPr>
                      <a:r>
                        <a:rPr lang="en-GB" sz="900" spc="-10">
                          <a:effectLst/>
                          <a:latin typeface="FrankfurtGothic"/>
                          <a:ea typeface="Times New Roman" panose="02020603050405020304" pitchFamily="18" charset="0"/>
                          <a:cs typeface="Times New Roman" panose="02020603050405020304" pitchFamily="18" charset="0"/>
                        </a:rPr>
                        <a:t>16.8</a:t>
                      </a:r>
                      <a:endParaRPr lang="da-DK" sz="900" spc="-10">
                        <a:effectLst/>
                        <a:latin typeface="FrankfurtGothic"/>
                        <a:ea typeface="Times New Roman" panose="02020603050405020304" pitchFamily="18" charset="0"/>
                        <a:cs typeface="Times New Roman" panose="02020603050405020304" pitchFamily="18" charset="0"/>
                      </a:endParaRPr>
                    </a:p>
                    <a:p>
                      <a:pPr algn="l">
                        <a:lnSpc>
                          <a:spcPts val="1275"/>
                        </a:lnSpc>
                        <a:tabLst>
                          <a:tab pos="161925" algn="l"/>
                          <a:tab pos="234315" algn="l"/>
                          <a:tab pos="306070" algn="l"/>
                          <a:tab pos="342265" algn="dec"/>
                        </a:tabLst>
                      </a:pPr>
                      <a:r>
                        <a:rPr lang="en-GB" sz="900" spc="-10">
                          <a:effectLst/>
                          <a:latin typeface="FrankfurtGothic"/>
                          <a:ea typeface="Times New Roman" panose="02020603050405020304" pitchFamily="18" charset="0"/>
                          <a:cs typeface="Times New Roman" panose="02020603050405020304" pitchFamily="18" charset="0"/>
                        </a:rPr>
                        <a:t>0.8</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a:noFill/>
                    </a:lnR>
                    <a:lnT>
                      <a:noFill/>
                    </a:lnT>
                    <a:lnB>
                      <a:noFill/>
                    </a:lnB>
                  </a:tcPr>
                </a:tc>
                <a:tc>
                  <a:txBody>
                    <a:bodyPr/>
                    <a:lstStyle/>
                    <a:p>
                      <a:pPr algn="l">
                        <a:lnSpc>
                          <a:spcPts val="1275"/>
                        </a:lnSpc>
                        <a:tabLst>
                          <a:tab pos="161925" algn="l"/>
                          <a:tab pos="234315" algn="l"/>
                          <a:tab pos="306070" algn="l"/>
                          <a:tab pos="342265" algn="dec"/>
                        </a:tabLst>
                      </a:pPr>
                      <a:r>
                        <a:rPr lang="en-GB" sz="900" spc="-10">
                          <a:effectLst/>
                          <a:latin typeface="FrankfurtGothic"/>
                          <a:ea typeface="Times New Roman" panose="02020603050405020304" pitchFamily="18" charset="0"/>
                          <a:cs typeface="Times New Roman" panose="02020603050405020304" pitchFamily="18" charset="0"/>
                        </a:rPr>
                        <a:t>18.1</a:t>
                      </a:r>
                      <a:endParaRPr lang="da-DK" sz="900" spc="-10">
                        <a:effectLst/>
                        <a:latin typeface="FrankfurtGothic"/>
                        <a:ea typeface="Times New Roman" panose="02020603050405020304" pitchFamily="18" charset="0"/>
                        <a:cs typeface="Times New Roman" panose="02020603050405020304" pitchFamily="18" charset="0"/>
                      </a:endParaRPr>
                    </a:p>
                    <a:p>
                      <a:pPr algn="l">
                        <a:lnSpc>
                          <a:spcPts val="1275"/>
                        </a:lnSpc>
                        <a:tabLst>
                          <a:tab pos="161925" algn="l"/>
                          <a:tab pos="234315" algn="l"/>
                          <a:tab pos="306070" algn="l"/>
                          <a:tab pos="342265" algn="dec"/>
                        </a:tabLst>
                      </a:pPr>
                      <a:r>
                        <a:rPr lang="en-GB" sz="900" spc="-10">
                          <a:effectLst/>
                          <a:latin typeface="FrankfurtGothic"/>
                          <a:ea typeface="Times New Roman" panose="02020603050405020304" pitchFamily="18" charset="0"/>
                          <a:cs typeface="Times New Roman" panose="02020603050405020304" pitchFamily="18" charset="0"/>
                        </a:rPr>
                        <a:t>3.7</a:t>
                      </a:r>
                      <a:endParaRPr lang="da-DK" sz="900" spc="-10">
                        <a:effectLst/>
                        <a:latin typeface="FrankfurtGothic"/>
                        <a:ea typeface="Times New Roman" panose="02020603050405020304" pitchFamily="18" charset="0"/>
                        <a:cs typeface="Times New Roman" panose="02020603050405020304" pitchFamily="18" charset="0"/>
                      </a:endParaRPr>
                    </a:p>
                    <a:p>
                      <a:pPr algn="l">
                        <a:lnSpc>
                          <a:spcPts val="1275"/>
                        </a:lnSpc>
                        <a:tabLst>
                          <a:tab pos="161925" algn="l"/>
                          <a:tab pos="234315" algn="l"/>
                          <a:tab pos="306070" algn="l"/>
                          <a:tab pos="342265" algn="dec"/>
                        </a:tabLst>
                      </a:pPr>
                      <a:r>
                        <a:rPr lang="en-GB" sz="900" spc="-10">
                          <a:effectLst/>
                          <a:latin typeface="FrankfurtGothic"/>
                          <a:ea typeface="Times New Roman" panose="02020603050405020304" pitchFamily="18" charset="0"/>
                          <a:cs typeface="Times New Roman" panose="02020603050405020304" pitchFamily="18" charset="0"/>
                        </a:rPr>
                        <a:t>14.4</a:t>
                      </a:r>
                      <a:endParaRPr lang="da-DK" sz="900" spc="-10">
                        <a:effectLst/>
                        <a:latin typeface="FrankfurtGothic"/>
                        <a:ea typeface="Times New Roman" panose="02020603050405020304" pitchFamily="18" charset="0"/>
                        <a:cs typeface="Times New Roman" panose="02020603050405020304" pitchFamily="18" charset="0"/>
                      </a:endParaRPr>
                    </a:p>
                    <a:p>
                      <a:pPr algn="l">
                        <a:lnSpc>
                          <a:spcPts val="1275"/>
                        </a:lnSpc>
                        <a:tabLst>
                          <a:tab pos="161925" algn="l"/>
                          <a:tab pos="234315" algn="l"/>
                          <a:tab pos="306070" algn="l"/>
                          <a:tab pos="342265" algn="dec"/>
                        </a:tabLst>
                      </a:pPr>
                      <a:r>
                        <a:rPr lang="en-GB" sz="900" spc="-10">
                          <a:effectLst/>
                          <a:latin typeface="FrankfurtGothic"/>
                          <a:ea typeface="Times New Roman" panose="02020603050405020304" pitchFamily="18" charset="0"/>
                          <a:cs typeface="Times New Roman" panose="02020603050405020304" pitchFamily="18" charset="0"/>
                        </a:rPr>
                        <a:t>0.0</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a:noFill/>
                    </a:lnR>
                    <a:lnT>
                      <a:noFill/>
                    </a:lnT>
                    <a:lnB>
                      <a:noFill/>
                    </a:lnB>
                  </a:tcPr>
                </a:tc>
                <a:tc>
                  <a:txBody>
                    <a:bodyPr/>
                    <a:lstStyle/>
                    <a:p>
                      <a:pPr algn="l">
                        <a:lnSpc>
                          <a:spcPts val="1275"/>
                        </a:lnSpc>
                        <a:tabLst>
                          <a:tab pos="161925" algn="l"/>
                          <a:tab pos="234315" algn="l"/>
                          <a:tab pos="306070" algn="l"/>
                          <a:tab pos="342265" algn="dec"/>
                        </a:tabLst>
                      </a:pPr>
                      <a:r>
                        <a:rPr lang="en-GB" sz="900" spc="-10">
                          <a:effectLst/>
                          <a:latin typeface="FrankfurtGothic"/>
                          <a:ea typeface="Times New Roman" panose="02020603050405020304" pitchFamily="18" charset="0"/>
                          <a:cs typeface="Times New Roman" panose="02020603050405020304" pitchFamily="18" charset="0"/>
                        </a:rPr>
                        <a:t>20.6</a:t>
                      </a:r>
                      <a:endParaRPr lang="da-DK" sz="900" spc="-10">
                        <a:effectLst/>
                        <a:latin typeface="FrankfurtGothic"/>
                        <a:ea typeface="Times New Roman" panose="02020603050405020304" pitchFamily="18" charset="0"/>
                        <a:cs typeface="Times New Roman" panose="02020603050405020304" pitchFamily="18" charset="0"/>
                      </a:endParaRPr>
                    </a:p>
                    <a:p>
                      <a:pPr algn="l">
                        <a:lnSpc>
                          <a:spcPts val="1275"/>
                        </a:lnSpc>
                        <a:tabLst>
                          <a:tab pos="161925" algn="l"/>
                          <a:tab pos="234315" algn="l"/>
                          <a:tab pos="306070" algn="l"/>
                          <a:tab pos="342265" algn="dec"/>
                        </a:tabLst>
                      </a:pPr>
                      <a:r>
                        <a:rPr lang="en-GB" sz="900" spc="-10">
                          <a:effectLst/>
                          <a:latin typeface="FrankfurtGothic"/>
                          <a:ea typeface="Times New Roman" panose="02020603050405020304" pitchFamily="18" charset="0"/>
                          <a:cs typeface="Times New Roman" panose="02020603050405020304" pitchFamily="18" charset="0"/>
                        </a:rPr>
                        <a:t>4.0</a:t>
                      </a:r>
                      <a:endParaRPr lang="da-DK" sz="900" spc="-10">
                        <a:effectLst/>
                        <a:latin typeface="FrankfurtGothic"/>
                        <a:ea typeface="Times New Roman" panose="02020603050405020304" pitchFamily="18" charset="0"/>
                        <a:cs typeface="Times New Roman" panose="02020603050405020304" pitchFamily="18" charset="0"/>
                      </a:endParaRPr>
                    </a:p>
                    <a:p>
                      <a:pPr algn="l">
                        <a:lnSpc>
                          <a:spcPts val="1275"/>
                        </a:lnSpc>
                        <a:tabLst>
                          <a:tab pos="161925" algn="l"/>
                          <a:tab pos="234315" algn="l"/>
                          <a:tab pos="306070" algn="l"/>
                          <a:tab pos="342265" algn="dec"/>
                        </a:tabLst>
                      </a:pPr>
                      <a:r>
                        <a:rPr lang="en-GB" sz="900" spc="-10">
                          <a:effectLst/>
                          <a:latin typeface="FrankfurtGothic"/>
                          <a:ea typeface="Times New Roman" panose="02020603050405020304" pitchFamily="18" charset="0"/>
                          <a:cs typeface="Times New Roman" panose="02020603050405020304" pitchFamily="18" charset="0"/>
                        </a:rPr>
                        <a:t>15.8</a:t>
                      </a:r>
                      <a:endParaRPr lang="da-DK" sz="900" spc="-10">
                        <a:effectLst/>
                        <a:latin typeface="FrankfurtGothic"/>
                        <a:ea typeface="Times New Roman" panose="02020603050405020304" pitchFamily="18" charset="0"/>
                        <a:cs typeface="Times New Roman" panose="02020603050405020304" pitchFamily="18" charset="0"/>
                      </a:endParaRPr>
                    </a:p>
                    <a:p>
                      <a:pPr algn="l">
                        <a:lnSpc>
                          <a:spcPts val="1275"/>
                        </a:lnSpc>
                        <a:tabLst>
                          <a:tab pos="161925" algn="l"/>
                          <a:tab pos="234315" algn="l"/>
                          <a:tab pos="306070" algn="l"/>
                          <a:tab pos="342265" algn="dec"/>
                        </a:tabLst>
                      </a:pPr>
                      <a:r>
                        <a:rPr lang="en-GB" sz="900" spc="-10">
                          <a:effectLst/>
                          <a:latin typeface="FrankfurtGothic"/>
                          <a:ea typeface="Times New Roman" panose="02020603050405020304" pitchFamily="18" charset="0"/>
                          <a:cs typeface="Times New Roman" panose="02020603050405020304" pitchFamily="18" charset="0"/>
                        </a:rPr>
                        <a:t>0.8</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a:noFill/>
                    </a:lnR>
                    <a:lnT>
                      <a:noFill/>
                    </a:lnT>
                    <a:lnB>
                      <a:noFill/>
                    </a:lnB>
                  </a:tcPr>
                </a:tc>
                <a:tc>
                  <a:txBody>
                    <a:bodyPr/>
                    <a:lstStyle/>
                    <a:p>
                      <a:pPr algn="l">
                        <a:lnSpc>
                          <a:spcPts val="1275"/>
                        </a:lnSpc>
                        <a:tabLst>
                          <a:tab pos="161925" algn="l"/>
                          <a:tab pos="234315" algn="l"/>
                          <a:tab pos="306070" algn="l"/>
                          <a:tab pos="342265" algn="dec"/>
                        </a:tabLst>
                      </a:pPr>
                      <a:r>
                        <a:rPr lang="en-GB" sz="900" spc="-10">
                          <a:effectLst/>
                          <a:latin typeface="FrankfurtGothic"/>
                          <a:ea typeface="Times New Roman" panose="02020603050405020304" pitchFamily="18" charset="0"/>
                          <a:cs typeface="Times New Roman" panose="02020603050405020304" pitchFamily="18" charset="0"/>
                        </a:rPr>
                        <a:t>22.7</a:t>
                      </a:r>
                      <a:endParaRPr lang="da-DK" sz="900" spc="-10">
                        <a:effectLst/>
                        <a:latin typeface="FrankfurtGothic"/>
                        <a:ea typeface="Times New Roman" panose="02020603050405020304" pitchFamily="18" charset="0"/>
                        <a:cs typeface="Times New Roman" panose="02020603050405020304" pitchFamily="18" charset="0"/>
                      </a:endParaRPr>
                    </a:p>
                    <a:p>
                      <a:pPr algn="l">
                        <a:lnSpc>
                          <a:spcPts val="1275"/>
                        </a:lnSpc>
                        <a:tabLst>
                          <a:tab pos="161925" algn="l"/>
                          <a:tab pos="234315" algn="l"/>
                          <a:tab pos="306070" algn="l"/>
                          <a:tab pos="342265" algn="dec"/>
                        </a:tabLst>
                      </a:pPr>
                      <a:r>
                        <a:rPr lang="en-GB" sz="900" spc="-10">
                          <a:effectLst/>
                          <a:latin typeface="FrankfurtGothic"/>
                          <a:ea typeface="Times New Roman" panose="02020603050405020304" pitchFamily="18" charset="0"/>
                          <a:cs typeface="Times New Roman" panose="02020603050405020304" pitchFamily="18" charset="0"/>
                        </a:rPr>
                        <a:t>4.9</a:t>
                      </a:r>
                      <a:endParaRPr lang="da-DK" sz="900" spc="-10">
                        <a:effectLst/>
                        <a:latin typeface="FrankfurtGothic"/>
                        <a:ea typeface="Times New Roman" panose="02020603050405020304" pitchFamily="18" charset="0"/>
                        <a:cs typeface="Times New Roman" panose="02020603050405020304" pitchFamily="18" charset="0"/>
                      </a:endParaRPr>
                    </a:p>
                    <a:p>
                      <a:pPr algn="l">
                        <a:lnSpc>
                          <a:spcPts val="1275"/>
                        </a:lnSpc>
                        <a:tabLst>
                          <a:tab pos="161925" algn="l"/>
                          <a:tab pos="234315" algn="l"/>
                          <a:tab pos="306070" algn="l"/>
                          <a:tab pos="342265" algn="dec"/>
                        </a:tabLst>
                      </a:pPr>
                      <a:r>
                        <a:rPr lang="en-GB" sz="900" spc="-10">
                          <a:effectLst/>
                          <a:latin typeface="FrankfurtGothic"/>
                          <a:ea typeface="Times New Roman" panose="02020603050405020304" pitchFamily="18" charset="0"/>
                          <a:cs typeface="Times New Roman" panose="02020603050405020304" pitchFamily="18" charset="0"/>
                        </a:rPr>
                        <a:t>17.0</a:t>
                      </a:r>
                      <a:endParaRPr lang="da-DK" sz="900" spc="-10">
                        <a:effectLst/>
                        <a:latin typeface="FrankfurtGothic"/>
                        <a:ea typeface="Times New Roman" panose="02020603050405020304" pitchFamily="18" charset="0"/>
                        <a:cs typeface="Times New Roman" panose="02020603050405020304" pitchFamily="18" charset="0"/>
                      </a:endParaRPr>
                    </a:p>
                    <a:p>
                      <a:pPr algn="l">
                        <a:lnSpc>
                          <a:spcPts val="1275"/>
                        </a:lnSpc>
                        <a:tabLst>
                          <a:tab pos="161925" algn="l"/>
                          <a:tab pos="234315" algn="l"/>
                          <a:tab pos="306070" algn="l"/>
                          <a:tab pos="342265" algn="dec"/>
                        </a:tabLst>
                      </a:pPr>
                      <a:r>
                        <a:rPr lang="en-GB" sz="900" spc="-10">
                          <a:effectLst/>
                          <a:latin typeface="FrankfurtGothic"/>
                          <a:ea typeface="Times New Roman" panose="02020603050405020304" pitchFamily="18" charset="0"/>
                          <a:cs typeface="Times New Roman" panose="02020603050405020304" pitchFamily="18" charset="0"/>
                        </a:rPr>
                        <a:t>0.8</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a:noFill/>
                    </a:lnR>
                    <a:lnT>
                      <a:noFill/>
                    </a:lnT>
                    <a:lnB>
                      <a:noFill/>
                    </a:lnB>
                  </a:tcPr>
                </a:tc>
                <a:extLst>
                  <a:ext uri="{0D108BD9-81ED-4DB2-BD59-A6C34878D82A}">
                    <a16:rowId xmlns:a16="http://schemas.microsoft.com/office/drawing/2014/main" val="2780571262"/>
                  </a:ext>
                </a:extLst>
              </a:tr>
              <a:tr h="0">
                <a:tc>
                  <a:txBody>
                    <a:bodyPr/>
                    <a:lstStyle/>
                    <a:p>
                      <a:pPr algn="just">
                        <a:lnSpc>
                          <a:spcPts val="1275"/>
                        </a:lnSpc>
                        <a:tabLst>
                          <a:tab pos="161925" algn="l"/>
                          <a:tab pos="234315" algn="l"/>
                          <a:tab pos="306070" algn="l"/>
                          <a:tab pos="234315" algn="l"/>
                          <a:tab pos="306070" algn="l"/>
                        </a:tabLst>
                      </a:pPr>
                      <a:r>
                        <a:rPr lang="en-GB" sz="900" spc="-10">
                          <a:effectLst/>
                          <a:latin typeface="FrankfurtGothic"/>
                          <a:ea typeface="Times New Roman" panose="02020603050405020304" pitchFamily="18" charset="0"/>
                          <a:cs typeface="Times New Roman" panose="02020603050405020304" pitchFamily="18" charset="0"/>
                        </a:rPr>
                        <a:t>Exports of goods and services (X)</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a:noFill/>
                    </a:lnR>
                    <a:lnT>
                      <a:noFill/>
                    </a:lnT>
                    <a:lnB>
                      <a:noFill/>
                    </a:lnB>
                  </a:tcPr>
                </a:tc>
                <a:tc>
                  <a:txBody>
                    <a:bodyPr/>
                    <a:lstStyle/>
                    <a:p>
                      <a:pPr algn="l">
                        <a:lnSpc>
                          <a:spcPts val="1275"/>
                        </a:lnSpc>
                        <a:tabLst>
                          <a:tab pos="161925" algn="l"/>
                          <a:tab pos="234315" algn="l"/>
                          <a:tab pos="306070" algn="l"/>
                          <a:tab pos="342265" algn="dec"/>
                        </a:tabLst>
                      </a:pPr>
                      <a:r>
                        <a:rPr lang="en-GB" sz="900" spc="-10">
                          <a:effectLst/>
                          <a:latin typeface="FrankfurtGothic"/>
                          <a:ea typeface="Times New Roman" panose="02020603050405020304" pitchFamily="18" charset="0"/>
                          <a:cs typeface="Times New Roman" panose="02020603050405020304" pitchFamily="18" charset="0"/>
                        </a:rPr>
                        <a:t>32.5</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a:noFill/>
                    </a:lnR>
                    <a:lnT>
                      <a:noFill/>
                    </a:lnT>
                    <a:lnB>
                      <a:noFill/>
                    </a:lnB>
                  </a:tcPr>
                </a:tc>
                <a:tc>
                  <a:txBody>
                    <a:bodyPr/>
                    <a:lstStyle/>
                    <a:p>
                      <a:pPr algn="l">
                        <a:lnSpc>
                          <a:spcPts val="1275"/>
                        </a:lnSpc>
                        <a:tabLst>
                          <a:tab pos="161925" algn="l"/>
                          <a:tab pos="234315" algn="l"/>
                          <a:tab pos="306070" algn="l"/>
                          <a:tab pos="342265" algn="dec"/>
                        </a:tabLst>
                      </a:pPr>
                      <a:r>
                        <a:rPr lang="en-GB" sz="900" spc="-10">
                          <a:effectLst/>
                          <a:latin typeface="FrankfurtGothic"/>
                          <a:ea typeface="Times New Roman" panose="02020603050405020304" pitchFamily="18" charset="0"/>
                          <a:cs typeface="Times New Roman" panose="02020603050405020304" pitchFamily="18" charset="0"/>
                        </a:rPr>
                        <a:t>36.4</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a:noFill/>
                    </a:lnR>
                    <a:lnT>
                      <a:noFill/>
                    </a:lnT>
                    <a:lnB>
                      <a:noFill/>
                    </a:lnB>
                  </a:tcPr>
                </a:tc>
                <a:tc>
                  <a:txBody>
                    <a:bodyPr/>
                    <a:lstStyle/>
                    <a:p>
                      <a:pPr algn="l">
                        <a:lnSpc>
                          <a:spcPts val="1275"/>
                        </a:lnSpc>
                        <a:tabLst>
                          <a:tab pos="161925" algn="l"/>
                          <a:tab pos="234315" algn="l"/>
                          <a:tab pos="306070" algn="l"/>
                          <a:tab pos="342265" algn="dec"/>
                        </a:tabLst>
                      </a:pPr>
                      <a:r>
                        <a:rPr lang="en-GB" sz="900" spc="-10">
                          <a:effectLst/>
                          <a:latin typeface="FrankfurtGothic"/>
                          <a:ea typeface="Times New Roman" panose="02020603050405020304" pitchFamily="18" charset="0"/>
                          <a:cs typeface="Times New Roman" panose="02020603050405020304" pitchFamily="18" charset="0"/>
                        </a:rPr>
                        <a:t>44.9</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a:noFill/>
                    </a:lnR>
                    <a:lnT>
                      <a:noFill/>
                    </a:lnT>
                    <a:lnB>
                      <a:noFill/>
                    </a:lnB>
                  </a:tcPr>
                </a:tc>
                <a:tc>
                  <a:txBody>
                    <a:bodyPr/>
                    <a:lstStyle/>
                    <a:p>
                      <a:pPr algn="l">
                        <a:lnSpc>
                          <a:spcPts val="1275"/>
                        </a:lnSpc>
                        <a:tabLst>
                          <a:tab pos="161925" algn="l"/>
                          <a:tab pos="234315" algn="l"/>
                          <a:tab pos="306070" algn="l"/>
                          <a:tab pos="342265" algn="dec"/>
                        </a:tabLst>
                      </a:pPr>
                      <a:r>
                        <a:rPr lang="en-GB" sz="900" spc="-10">
                          <a:effectLst/>
                          <a:latin typeface="FrankfurtGothic"/>
                          <a:ea typeface="Times New Roman" panose="02020603050405020304" pitchFamily="18" charset="0"/>
                          <a:cs typeface="Times New Roman" panose="02020603050405020304" pitchFamily="18" charset="0"/>
                        </a:rPr>
                        <a:t>50.5</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a:noFill/>
                    </a:lnR>
                    <a:lnT>
                      <a:noFill/>
                    </a:lnT>
                    <a:lnB>
                      <a:noFill/>
                    </a:lnB>
                  </a:tcPr>
                </a:tc>
                <a:tc>
                  <a:txBody>
                    <a:bodyPr/>
                    <a:lstStyle/>
                    <a:p>
                      <a:pPr algn="l">
                        <a:lnSpc>
                          <a:spcPts val="1275"/>
                        </a:lnSpc>
                        <a:tabLst>
                          <a:tab pos="161925" algn="l"/>
                          <a:tab pos="234315" algn="l"/>
                          <a:tab pos="306070" algn="l"/>
                          <a:tab pos="342265" algn="dec"/>
                        </a:tabLst>
                      </a:pPr>
                      <a:r>
                        <a:rPr lang="en-GB" sz="900" spc="-10">
                          <a:effectLst/>
                          <a:latin typeface="FrankfurtGothic"/>
                          <a:ea typeface="Times New Roman" panose="02020603050405020304" pitchFamily="18" charset="0"/>
                          <a:cs typeface="Times New Roman" panose="02020603050405020304" pitchFamily="18" charset="0"/>
                        </a:rPr>
                        <a:t>55.4</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a:noFill/>
                    </a:lnR>
                    <a:lnT>
                      <a:noFill/>
                    </a:lnT>
                    <a:lnB>
                      <a:noFill/>
                    </a:lnB>
                  </a:tcPr>
                </a:tc>
                <a:tc>
                  <a:txBody>
                    <a:bodyPr/>
                    <a:lstStyle/>
                    <a:p>
                      <a:pPr algn="l">
                        <a:lnSpc>
                          <a:spcPts val="1275"/>
                        </a:lnSpc>
                        <a:tabLst>
                          <a:tab pos="161925" algn="l"/>
                          <a:tab pos="234315" algn="l"/>
                          <a:tab pos="306070" algn="l"/>
                          <a:tab pos="342265" algn="dec"/>
                        </a:tabLst>
                      </a:pPr>
                      <a:r>
                        <a:rPr lang="en-GB" sz="900" spc="-10">
                          <a:effectLst/>
                          <a:latin typeface="FrankfurtGothic"/>
                          <a:ea typeface="Times New Roman" panose="02020603050405020304" pitchFamily="18" charset="0"/>
                          <a:cs typeface="Times New Roman" panose="02020603050405020304" pitchFamily="18" charset="0"/>
                        </a:rPr>
                        <a:t>58.3</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a:noFill/>
                    </a:lnR>
                    <a:lnT>
                      <a:noFill/>
                    </a:lnT>
                    <a:lnB>
                      <a:noFill/>
                    </a:lnB>
                  </a:tcPr>
                </a:tc>
                <a:extLst>
                  <a:ext uri="{0D108BD9-81ED-4DB2-BD59-A6C34878D82A}">
                    <a16:rowId xmlns:a16="http://schemas.microsoft.com/office/drawing/2014/main" val="2712679288"/>
                  </a:ext>
                </a:extLst>
              </a:tr>
              <a:tr h="0">
                <a:tc>
                  <a:txBody>
                    <a:bodyPr/>
                    <a:lstStyle/>
                    <a:p>
                      <a:pPr algn="just">
                        <a:lnSpc>
                          <a:spcPts val="1275"/>
                        </a:lnSpc>
                        <a:tabLst>
                          <a:tab pos="161925" algn="l"/>
                          <a:tab pos="234315" algn="l"/>
                          <a:tab pos="306070" algn="l"/>
                          <a:tab pos="234315" algn="l"/>
                          <a:tab pos="306070" algn="l"/>
                        </a:tabLst>
                      </a:pPr>
                      <a:r>
                        <a:rPr lang="en-GB" sz="900" spc="-10">
                          <a:effectLst/>
                          <a:latin typeface="FrankfurtGothic"/>
                          <a:ea typeface="Times New Roman" panose="02020603050405020304" pitchFamily="18" charset="0"/>
                          <a:cs typeface="Times New Roman" panose="02020603050405020304" pitchFamily="18" charset="0"/>
                        </a:rPr>
                        <a:t>Imports of goods and services (IM)</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a:noFill/>
                    </a:lnR>
                    <a:lnT>
                      <a:noFill/>
                    </a:lnT>
                    <a:lnB>
                      <a:noFill/>
                    </a:lnB>
                  </a:tcPr>
                </a:tc>
                <a:tc>
                  <a:txBody>
                    <a:bodyPr/>
                    <a:lstStyle/>
                    <a:p>
                      <a:pPr algn="l">
                        <a:lnSpc>
                          <a:spcPts val="1275"/>
                        </a:lnSpc>
                        <a:tabLst>
                          <a:tab pos="161925" algn="l"/>
                          <a:tab pos="234315" algn="l"/>
                          <a:tab pos="306070" algn="l"/>
                          <a:tab pos="342265" algn="dec"/>
                        </a:tabLst>
                      </a:pPr>
                      <a:r>
                        <a:rPr lang="en-GB" sz="900" spc="-10">
                          <a:effectLst/>
                          <a:latin typeface="FrankfurtGothic"/>
                          <a:ea typeface="Times New Roman" panose="02020603050405020304" pitchFamily="18" charset="0"/>
                          <a:cs typeface="Times New Roman" panose="02020603050405020304" pitchFamily="18" charset="0"/>
                        </a:rPr>
                        <a:t>33.0</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a:noFill/>
                    </a:lnR>
                    <a:lnT>
                      <a:noFill/>
                    </a:lnT>
                    <a:lnB>
                      <a:noFill/>
                    </a:lnB>
                  </a:tcPr>
                </a:tc>
                <a:tc>
                  <a:txBody>
                    <a:bodyPr/>
                    <a:lstStyle/>
                    <a:p>
                      <a:pPr algn="l">
                        <a:lnSpc>
                          <a:spcPts val="1275"/>
                        </a:lnSpc>
                        <a:tabLst>
                          <a:tab pos="161925" algn="l"/>
                          <a:tab pos="234315" algn="l"/>
                          <a:tab pos="306070" algn="l"/>
                          <a:tab pos="342265" algn="dec"/>
                        </a:tabLst>
                      </a:pPr>
                      <a:r>
                        <a:rPr lang="en-GB" sz="900" spc="-10">
                          <a:effectLst/>
                          <a:latin typeface="FrankfurtGothic"/>
                          <a:ea typeface="Times New Roman" panose="02020603050405020304" pitchFamily="18" charset="0"/>
                          <a:cs typeface="Times New Roman" panose="02020603050405020304" pitchFamily="18" charset="0"/>
                        </a:rPr>
                        <a:t>30.9</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a:noFill/>
                    </a:lnR>
                    <a:lnT>
                      <a:noFill/>
                    </a:lnT>
                    <a:lnB>
                      <a:noFill/>
                    </a:lnB>
                  </a:tcPr>
                </a:tc>
                <a:tc>
                  <a:txBody>
                    <a:bodyPr/>
                    <a:lstStyle/>
                    <a:p>
                      <a:pPr algn="l">
                        <a:lnSpc>
                          <a:spcPts val="1275"/>
                        </a:lnSpc>
                        <a:tabLst>
                          <a:tab pos="161925" algn="l"/>
                          <a:tab pos="234315" algn="l"/>
                          <a:tab pos="306070" algn="l"/>
                          <a:tab pos="342265" algn="dec"/>
                        </a:tabLst>
                      </a:pPr>
                      <a:r>
                        <a:rPr lang="en-GB" sz="900" spc="-10">
                          <a:effectLst/>
                          <a:latin typeface="FrankfurtGothic"/>
                          <a:ea typeface="Times New Roman" panose="02020603050405020304" pitchFamily="18" charset="0"/>
                          <a:cs typeface="Times New Roman" panose="02020603050405020304" pitchFamily="18" charset="0"/>
                        </a:rPr>
                        <a:t>38.2</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a:noFill/>
                    </a:lnR>
                    <a:lnT>
                      <a:noFill/>
                    </a:lnT>
                    <a:lnB>
                      <a:noFill/>
                    </a:lnB>
                  </a:tcPr>
                </a:tc>
                <a:tc>
                  <a:txBody>
                    <a:bodyPr/>
                    <a:lstStyle/>
                    <a:p>
                      <a:pPr algn="l">
                        <a:lnSpc>
                          <a:spcPts val="1275"/>
                        </a:lnSpc>
                        <a:tabLst>
                          <a:tab pos="161925" algn="l"/>
                          <a:tab pos="234315" algn="l"/>
                          <a:tab pos="306070" algn="l"/>
                          <a:tab pos="342265" algn="dec"/>
                        </a:tabLst>
                      </a:pPr>
                      <a:r>
                        <a:rPr lang="en-GB" sz="900" spc="-10">
                          <a:effectLst/>
                          <a:latin typeface="FrankfurtGothic"/>
                          <a:ea typeface="Times New Roman" panose="02020603050405020304" pitchFamily="18" charset="0"/>
                          <a:cs typeface="Times New Roman" panose="02020603050405020304" pitchFamily="18" charset="0"/>
                        </a:rPr>
                        <a:t>43.6</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a:noFill/>
                    </a:lnR>
                    <a:lnT>
                      <a:noFill/>
                    </a:lnT>
                    <a:lnB>
                      <a:noFill/>
                    </a:lnB>
                  </a:tcPr>
                </a:tc>
                <a:tc>
                  <a:txBody>
                    <a:bodyPr/>
                    <a:lstStyle/>
                    <a:p>
                      <a:pPr algn="l">
                        <a:lnSpc>
                          <a:spcPts val="1275"/>
                        </a:lnSpc>
                        <a:tabLst>
                          <a:tab pos="161925" algn="l"/>
                          <a:tab pos="234315" algn="l"/>
                          <a:tab pos="306070" algn="l"/>
                          <a:tab pos="342265" algn="dec"/>
                        </a:tabLst>
                      </a:pPr>
                      <a:r>
                        <a:rPr lang="en-GB" sz="900" spc="-10">
                          <a:effectLst/>
                          <a:latin typeface="FrankfurtGothic"/>
                          <a:ea typeface="Times New Roman" panose="02020603050405020304" pitchFamily="18" charset="0"/>
                          <a:cs typeface="Times New Roman" panose="02020603050405020304" pitchFamily="18" charset="0"/>
                        </a:rPr>
                        <a:t>48.6</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a:noFill/>
                    </a:lnR>
                    <a:lnT>
                      <a:noFill/>
                    </a:lnT>
                    <a:lnB>
                      <a:noFill/>
                    </a:lnB>
                  </a:tcPr>
                </a:tc>
                <a:tc>
                  <a:txBody>
                    <a:bodyPr/>
                    <a:lstStyle/>
                    <a:p>
                      <a:pPr algn="l">
                        <a:lnSpc>
                          <a:spcPts val="1275"/>
                        </a:lnSpc>
                        <a:tabLst>
                          <a:tab pos="161925" algn="l"/>
                          <a:tab pos="234315" algn="l"/>
                          <a:tab pos="306070" algn="l"/>
                          <a:tab pos="342265" algn="dec"/>
                        </a:tabLst>
                      </a:pPr>
                      <a:r>
                        <a:rPr lang="en-GB" sz="900" spc="-10">
                          <a:effectLst/>
                          <a:latin typeface="FrankfurtGothic"/>
                          <a:ea typeface="Times New Roman" panose="02020603050405020304" pitchFamily="18" charset="0"/>
                          <a:cs typeface="Times New Roman" panose="02020603050405020304" pitchFamily="18" charset="0"/>
                        </a:rPr>
                        <a:t>51.0</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a:noFill/>
                    </a:lnR>
                    <a:lnT>
                      <a:noFill/>
                    </a:lnT>
                    <a:lnB>
                      <a:noFill/>
                    </a:lnB>
                  </a:tcPr>
                </a:tc>
                <a:extLst>
                  <a:ext uri="{0D108BD9-81ED-4DB2-BD59-A6C34878D82A}">
                    <a16:rowId xmlns:a16="http://schemas.microsoft.com/office/drawing/2014/main" val="2427861081"/>
                  </a:ext>
                </a:extLst>
              </a:tr>
              <a:tr h="144145">
                <a:tc>
                  <a:txBody>
                    <a:bodyPr/>
                    <a:lstStyle/>
                    <a:p>
                      <a:pPr algn="just">
                        <a:lnSpc>
                          <a:spcPts val="1275"/>
                        </a:lnSpc>
                        <a:tabLst>
                          <a:tab pos="161925" algn="l"/>
                          <a:tab pos="234315" algn="l"/>
                          <a:tab pos="306070" algn="l"/>
                          <a:tab pos="234315" algn="l"/>
                          <a:tab pos="306070" algn="l"/>
                        </a:tabLst>
                      </a:pPr>
                      <a:r>
                        <a:rPr lang="en-GB" sz="900" spc="-10">
                          <a:effectLst/>
                          <a:latin typeface="FrankfurtGothic"/>
                          <a:ea typeface="Times New Roman" panose="02020603050405020304" pitchFamily="18" charset="0"/>
                          <a:cs typeface="Times New Roman" panose="02020603050405020304" pitchFamily="18" charset="0"/>
                        </a:rPr>
                        <a:t>Gross domestic product (GDP)</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a:noFill/>
                    </a:lnR>
                    <a:lnT>
                      <a:noFill/>
                    </a:lnT>
                    <a:lnB w="12700" cap="flat" cmpd="sng" algn="ctr">
                      <a:solidFill>
                        <a:srgbClr val="7F9C90"/>
                      </a:solidFill>
                      <a:prstDash val="solid"/>
                      <a:round/>
                      <a:headEnd type="none" w="med" len="med"/>
                      <a:tailEnd type="none" w="med" len="med"/>
                    </a:lnB>
                  </a:tcPr>
                </a:tc>
                <a:tc>
                  <a:txBody>
                    <a:bodyPr/>
                    <a:lstStyle/>
                    <a:p>
                      <a:pPr algn="l">
                        <a:lnSpc>
                          <a:spcPts val="1275"/>
                        </a:lnSpc>
                        <a:tabLst>
                          <a:tab pos="161925" algn="l"/>
                          <a:tab pos="234315" algn="l"/>
                          <a:tab pos="306070" algn="l"/>
                          <a:tab pos="342265" algn="dec"/>
                        </a:tabLst>
                      </a:pPr>
                      <a:r>
                        <a:rPr lang="en-GB" sz="900" spc="-10">
                          <a:effectLst/>
                          <a:latin typeface="FrankfurtGothic"/>
                          <a:ea typeface="Times New Roman" panose="02020603050405020304" pitchFamily="18" charset="0"/>
                          <a:cs typeface="Times New Roman" panose="02020603050405020304" pitchFamily="18" charset="0"/>
                        </a:rPr>
                        <a:t>100.0</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a:noFill/>
                    </a:lnR>
                    <a:lnT>
                      <a:noFill/>
                    </a:lnT>
                    <a:lnB w="12700" cap="flat" cmpd="sng" algn="ctr">
                      <a:solidFill>
                        <a:srgbClr val="7F9C90"/>
                      </a:solidFill>
                      <a:prstDash val="solid"/>
                      <a:round/>
                      <a:headEnd type="none" w="med" len="med"/>
                      <a:tailEnd type="none" w="med" len="med"/>
                    </a:lnB>
                  </a:tcPr>
                </a:tc>
                <a:tc>
                  <a:txBody>
                    <a:bodyPr/>
                    <a:lstStyle/>
                    <a:p>
                      <a:pPr algn="l">
                        <a:lnSpc>
                          <a:spcPts val="1275"/>
                        </a:lnSpc>
                        <a:tabLst>
                          <a:tab pos="161925" algn="l"/>
                          <a:tab pos="234315" algn="l"/>
                          <a:tab pos="306070" algn="l"/>
                          <a:tab pos="342265" algn="dec"/>
                        </a:tabLst>
                      </a:pPr>
                      <a:r>
                        <a:rPr lang="en-GB" sz="900" spc="-10">
                          <a:effectLst/>
                          <a:latin typeface="FrankfurtGothic"/>
                          <a:ea typeface="Times New Roman" panose="02020603050405020304" pitchFamily="18" charset="0"/>
                          <a:cs typeface="Times New Roman" panose="02020603050405020304" pitchFamily="18" charset="0"/>
                        </a:rPr>
                        <a:t>100.0</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a:noFill/>
                    </a:lnR>
                    <a:lnT>
                      <a:noFill/>
                    </a:lnT>
                    <a:lnB w="12700" cap="flat" cmpd="sng" algn="ctr">
                      <a:solidFill>
                        <a:srgbClr val="7F9C90"/>
                      </a:solidFill>
                      <a:prstDash val="solid"/>
                      <a:round/>
                      <a:headEnd type="none" w="med" len="med"/>
                      <a:tailEnd type="none" w="med" len="med"/>
                    </a:lnB>
                  </a:tcPr>
                </a:tc>
                <a:tc>
                  <a:txBody>
                    <a:bodyPr/>
                    <a:lstStyle/>
                    <a:p>
                      <a:pPr algn="l">
                        <a:lnSpc>
                          <a:spcPts val="1275"/>
                        </a:lnSpc>
                        <a:tabLst>
                          <a:tab pos="161925" algn="l"/>
                          <a:tab pos="234315" algn="l"/>
                          <a:tab pos="306070" algn="l"/>
                          <a:tab pos="342265" algn="dec"/>
                        </a:tabLst>
                      </a:pPr>
                      <a:r>
                        <a:rPr lang="en-GB" sz="900" spc="-10">
                          <a:effectLst/>
                          <a:latin typeface="FrankfurtGothic"/>
                          <a:ea typeface="Times New Roman" panose="02020603050405020304" pitchFamily="18" charset="0"/>
                          <a:cs typeface="Times New Roman" panose="02020603050405020304" pitchFamily="18" charset="0"/>
                        </a:rPr>
                        <a:t>100.0</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a:noFill/>
                    </a:lnR>
                    <a:lnT>
                      <a:noFill/>
                    </a:lnT>
                    <a:lnB w="12700" cap="flat" cmpd="sng" algn="ctr">
                      <a:solidFill>
                        <a:srgbClr val="7F9C90"/>
                      </a:solidFill>
                      <a:prstDash val="solid"/>
                      <a:round/>
                      <a:headEnd type="none" w="med" len="med"/>
                      <a:tailEnd type="none" w="med" len="med"/>
                    </a:lnB>
                  </a:tcPr>
                </a:tc>
                <a:tc>
                  <a:txBody>
                    <a:bodyPr/>
                    <a:lstStyle/>
                    <a:p>
                      <a:pPr algn="l">
                        <a:lnSpc>
                          <a:spcPts val="1275"/>
                        </a:lnSpc>
                        <a:tabLst>
                          <a:tab pos="161925" algn="l"/>
                          <a:tab pos="234315" algn="l"/>
                          <a:tab pos="306070" algn="l"/>
                          <a:tab pos="342265" algn="dec"/>
                        </a:tabLst>
                      </a:pPr>
                      <a:r>
                        <a:rPr lang="en-GB" sz="900" spc="-10">
                          <a:effectLst/>
                          <a:latin typeface="FrankfurtGothic"/>
                          <a:ea typeface="Times New Roman" panose="02020603050405020304" pitchFamily="18" charset="0"/>
                          <a:cs typeface="Times New Roman" panose="02020603050405020304" pitchFamily="18" charset="0"/>
                        </a:rPr>
                        <a:t>100.0</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a:noFill/>
                    </a:lnR>
                    <a:lnT>
                      <a:noFill/>
                    </a:lnT>
                    <a:lnB w="12700" cap="flat" cmpd="sng" algn="ctr">
                      <a:solidFill>
                        <a:srgbClr val="7F9C90"/>
                      </a:solidFill>
                      <a:prstDash val="solid"/>
                      <a:round/>
                      <a:headEnd type="none" w="med" len="med"/>
                      <a:tailEnd type="none" w="med" len="med"/>
                    </a:lnB>
                  </a:tcPr>
                </a:tc>
                <a:tc>
                  <a:txBody>
                    <a:bodyPr/>
                    <a:lstStyle/>
                    <a:p>
                      <a:pPr algn="l">
                        <a:lnSpc>
                          <a:spcPts val="1275"/>
                        </a:lnSpc>
                        <a:tabLst>
                          <a:tab pos="161925" algn="l"/>
                          <a:tab pos="234315" algn="l"/>
                          <a:tab pos="306070" algn="l"/>
                          <a:tab pos="342265" algn="dec"/>
                        </a:tabLst>
                      </a:pPr>
                      <a:r>
                        <a:rPr lang="en-GB" sz="900" spc="-10">
                          <a:effectLst/>
                          <a:latin typeface="FrankfurtGothic"/>
                          <a:ea typeface="Times New Roman" panose="02020603050405020304" pitchFamily="18" charset="0"/>
                          <a:cs typeface="Times New Roman" panose="02020603050405020304" pitchFamily="18" charset="0"/>
                        </a:rPr>
                        <a:t>100.0</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a:noFill/>
                    </a:lnR>
                    <a:lnT>
                      <a:noFill/>
                    </a:lnT>
                    <a:lnB w="12700" cap="flat" cmpd="sng" algn="ctr">
                      <a:solidFill>
                        <a:srgbClr val="7F9C90"/>
                      </a:solidFill>
                      <a:prstDash val="solid"/>
                      <a:round/>
                      <a:headEnd type="none" w="med" len="med"/>
                      <a:tailEnd type="none" w="med" len="med"/>
                    </a:lnB>
                  </a:tcPr>
                </a:tc>
                <a:tc>
                  <a:txBody>
                    <a:bodyPr/>
                    <a:lstStyle/>
                    <a:p>
                      <a:pPr algn="l">
                        <a:lnSpc>
                          <a:spcPts val="1275"/>
                        </a:lnSpc>
                        <a:tabLst>
                          <a:tab pos="161925" algn="l"/>
                          <a:tab pos="234315" algn="l"/>
                          <a:tab pos="306070" algn="l"/>
                          <a:tab pos="342265" algn="dec"/>
                        </a:tabLst>
                      </a:pPr>
                      <a:r>
                        <a:rPr lang="en-GB" sz="900" spc="-10">
                          <a:effectLst/>
                          <a:latin typeface="FrankfurtGothic"/>
                          <a:ea typeface="Times New Roman" panose="02020603050405020304" pitchFamily="18" charset="0"/>
                          <a:cs typeface="Times New Roman" panose="02020603050405020304" pitchFamily="18" charset="0"/>
                        </a:rPr>
                        <a:t>100.0</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a:noFill/>
                    </a:lnR>
                    <a:lnT>
                      <a:noFill/>
                    </a:lnT>
                    <a:lnB w="12700" cap="flat" cmpd="sng" algn="ctr">
                      <a:solidFill>
                        <a:srgbClr val="7F9C90"/>
                      </a:solidFill>
                      <a:prstDash val="solid"/>
                      <a:round/>
                      <a:headEnd type="none" w="med" len="med"/>
                      <a:tailEnd type="none" w="med" len="med"/>
                    </a:lnB>
                  </a:tcPr>
                </a:tc>
                <a:extLst>
                  <a:ext uri="{0D108BD9-81ED-4DB2-BD59-A6C34878D82A}">
                    <a16:rowId xmlns:a16="http://schemas.microsoft.com/office/drawing/2014/main" val="4034276523"/>
                  </a:ext>
                </a:extLst>
              </a:tr>
              <a:tr h="261620">
                <a:tc gridSpan="7">
                  <a:txBody>
                    <a:bodyPr/>
                    <a:lstStyle/>
                    <a:p>
                      <a:pPr algn="just">
                        <a:lnSpc>
                          <a:spcPts val="1275"/>
                        </a:lnSpc>
                        <a:spcBef>
                          <a:spcPts val="200"/>
                        </a:spcBef>
                        <a:spcAft>
                          <a:spcPts val="1450"/>
                        </a:spcAft>
                        <a:tabLst>
                          <a:tab pos="161925" algn="l"/>
                          <a:tab pos="234315" algn="l"/>
                          <a:tab pos="306070" algn="l"/>
                          <a:tab pos="234315" algn="l"/>
                          <a:tab pos="306070" algn="l"/>
                        </a:tabLst>
                      </a:pPr>
                      <a:endParaRPr lang="da-DK" sz="800" spc="-10" dirty="0">
                        <a:effectLst/>
                        <a:latin typeface="FrankfurtGothic"/>
                        <a:ea typeface="Times New Roman" panose="02020603050405020304" pitchFamily="18" charset="0"/>
                        <a:cs typeface="Times New Roman" panose="02020603050405020304" pitchFamily="18" charset="0"/>
                      </a:endParaRPr>
                    </a:p>
                  </a:txBody>
                  <a:tcPr marL="0" marR="0" marT="36195" marB="0">
                    <a:lnL>
                      <a:noFill/>
                    </a:lnL>
                    <a:lnR>
                      <a:noFill/>
                    </a:lnR>
                    <a:lnT w="12700" cap="flat" cmpd="sng" algn="ctr">
                      <a:solidFill>
                        <a:srgbClr val="7F9C90"/>
                      </a:solidFill>
                      <a:prstDash val="solid"/>
                      <a:round/>
                      <a:headEnd type="none" w="med" len="med"/>
                      <a:tailEnd type="none" w="med" len="med"/>
                    </a:lnT>
                    <a:lnB>
                      <a:noFill/>
                    </a:lnB>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extLst>
                  <a:ext uri="{0D108BD9-81ED-4DB2-BD59-A6C34878D82A}">
                    <a16:rowId xmlns:a16="http://schemas.microsoft.com/office/drawing/2014/main" val="427628626"/>
                  </a:ext>
                </a:extLst>
              </a:tr>
            </a:tbl>
          </a:graphicData>
        </a:graphic>
      </p:graphicFrame>
      <p:sp>
        <p:nvSpPr>
          <p:cNvPr id="5" name="Rectangle 2">
            <a:extLst>
              <a:ext uri="{FF2B5EF4-FFF2-40B4-BE49-F238E27FC236}">
                <a16:creationId xmlns:a16="http://schemas.microsoft.com/office/drawing/2014/main" id="{B654B93E-F413-4DE8-A304-CE0EB80DDD9E}"/>
              </a:ext>
            </a:extLst>
          </p:cNvPr>
          <p:cNvSpPr>
            <a:spLocks noChangeArrowheads="1"/>
          </p:cNvSpPr>
          <p:nvPr/>
        </p:nvSpPr>
        <p:spPr bwMode="auto">
          <a:xfrm>
            <a:off x="3720543" y="2065426"/>
            <a:ext cx="431720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34950" algn="l"/>
                <a:tab pos="306388" algn="l"/>
              </a:tabLst>
              <a:defRPr>
                <a:solidFill>
                  <a:schemeClr val="tx1"/>
                </a:solidFill>
                <a:latin typeface="Arial" panose="020B0604020202020204" pitchFamily="34" charset="0"/>
              </a:defRPr>
            </a:lvl1pPr>
            <a:lvl2pPr eaLnBrk="0" fontAlgn="base" hangingPunct="0">
              <a:spcBef>
                <a:spcPct val="0"/>
              </a:spcBef>
              <a:spcAft>
                <a:spcPct val="0"/>
              </a:spcAft>
              <a:tabLst>
                <a:tab pos="234950" algn="l"/>
                <a:tab pos="306388" algn="l"/>
              </a:tabLst>
              <a:defRPr>
                <a:solidFill>
                  <a:schemeClr val="tx1"/>
                </a:solidFill>
                <a:latin typeface="Arial" panose="020B0604020202020204" pitchFamily="34" charset="0"/>
              </a:defRPr>
            </a:lvl2pPr>
            <a:lvl3pPr eaLnBrk="0" fontAlgn="base" hangingPunct="0">
              <a:spcBef>
                <a:spcPct val="0"/>
              </a:spcBef>
              <a:spcAft>
                <a:spcPct val="0"/>
              </a:spcAft>
              <a:tabLst>
                <a:tab pos="234950" algn="l"/>
                <a:tab pos="306388" algn="l"/>
              </a:tabLst>
              <a:defRPr>
                <a:solidFill>
                  <a:schemeClr val="tx1"/>
                </a:solidFill>
                <a:latin typeface="Arial" panose="020B0604020202020204" pitchFamily="34" charset="0"/>
              </a:defRPr>
            </a:lvl3pPr>
            <a:lvl4pPr eaLnBrk="0" fontAlgn="base" hangingPunct="0">
              <a:spcBef>
                <a:spcPct val="0"/>
              </a:spcBef>
              <a:spcAft>
                <a:spcPct val="0"/>
              </a:spcAft>
              <a:tabLst>
                <a:tab pos="234950" algn="l"/>
                <a:tab pos="306388" algn="l"/>
              </a:tabLst>
              <a:defRPr>
                <a:solidFill>
                  <a:schemeClr val="tx1"/>
                </a:solidFill>
                <a:latin typeface="Arial" panose="020B0604020202020204" pitchFamily="34" charset="0"/>
              </a:defRPr>
            </a:lvl4pPr>
            <a:lvl5pPr eaLnBrk="0" fontAlgn="base" hangingPunct="0">
              <a:spcBef>
                <a:spcPct val="0"/>
              </a:spcBef>
              <a:spcAft>
                <a:spcPct val="0"/>
              </a:spcAft>
              <a:tabLst>
                <a:tab pos="234950" algn="l"/>
                <a:tab pos="306388" algn="l"/>
              </a:tabLst>
              <a:defRPr>
                <a:solidFill>
                  <a:schemeClr val="tx1"/>
                </a:solidFill>
                <a:latin typeface="Arial" panose="020B0604020202020204" pitchFamily="34" charset="0"/>
              </a:defRPr>
            </a:lvl5pPr>
            <a:lvl6pPr eaLnBrk="0" fontAlgn="base" hangingPunct="0">
              <a:spcBef>
                <a:spcPct val="0"/>
              </a:spcBef>
              <a:spcAft>
                <a:spcPct val="0"/>
              </a:spcAft>
              <a:tabLst>
                <a:tab pos="234950" algn="l"/>
                <a:tab pos="306388" algn="l"/>
              </a:tabLst>
              <a:defRPr>
                <a:solidFill>
                  <a:schemeClr val="tx1"/>
                </a:solidFill>
                <a:latin typeface="Arial" panose="020B0604020202020204" pitchFamily="34" charset="0"/>
              </a:defRPr>
            </a:lvl6pPr>
            <a:lvl7pPr eaLnBrk="0" fontAlgn="base" hangingPunct="0">
              <a:spcBef>
                <a:spcPct val="0"/>
              </a:spcBef>
              <a:spcAft>
                <a:spcPct val="0"/>
              </a:spcAft>
              <a:tabLst>
                <a:tab pos="234950" algn="l"/>
                <a:tab pos="306388" algn="l"/>
              </a:tabLst>
              <a:defRPr>
                <a:solidFill>
                  <a:schemeClr val="tx1"/>
                </a:solidFill>
                <a:latin typeface="Arial" panose="020B0604020202020204" pitchFamily="34" charset="0"/>
              </a:defRPr>
            </a:lvl7pPr>
            <a:lvl8pPr eaLnBrk="0" fontAlgn="base" hangingPunct="0">
              <a:spcBef>
                <a:spcPct val="0"/>
              </a:spcBef>
              <a:spcAft>
                <a:spcPct val="0"/>
              </a:spcAft>
              <a:tabLst>
                <a:tab pos="234950" algn="l"/>
                <a:tab pos="306388" algn="l"/>
              </a:tabLst>
              <a:defRPr>
                <a:solidFill>
                  <a:schemeClr val="tx1"/>
                </a:solidFill>
                <a:latin typeface="Arial" panose="020B0604020202020204" pitchFamily="34" charset="0"/>
              </a:defRPr>
            </a:lvl8pPr>
            <a:lvl9pPr eaLnBrk="0" fontAlgn="base" hangingPunct="0">
              <a:spcBef>
                <a:spcPct val="0"/>
              </a:spcBef>
              <a:spcAft>
                <a:spcPct val="0"/>
              </a:spcAft>
              <a:tabLst>
                <a:tab pos="234950" algn="l"/>
                <a:tab pos="306388"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234950" algn="l"/>
                <a:tab pos="306388" algn="l"/>
              </a:tabLst>
            </a:pPr>
            <a:r>
              <a:rPr kumimoji="0" lang="en-GB" altLang="da-DK" sz="1000" b="0" i="0" u="none" strike="noStrike" cap="none" normalizeH="0" baseline="0" dirty="0" bmk="_Toc466029989">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Table 2.4b: The composition of GDP in Denmark, 1980-2019 (percent of GDP)</a:t>
            </a:r>
            <a:r>
              <a:rPr kumimoji="0" lang="en-GB" altLang="da-DK" sz="1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kumimoji="0" lang="da-DK" altLang="da-DK"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234950" algn="l"/>
                <a:tab pos="306388" algn="l"/>
              </a:tabLst>
            </a:pPr>
            <a:endParaRPr kumimoji="0" lang="da-DK" altLang="da-DK"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9" name="Tekstfelt 8">
            <a:extLst>
              <a:ext uri="{FF2B5EF4-FFF2-40B4-BE49-F238E27FC236}">
                <a16:creationId xmlns:a16="http://schemas.microsoft.com/office/drawing/2014/main" id="{46CBD2F0-AD0C-4CB3-BE91-E4572F48900C}"/>
              </a:ext>
            </a:extLst>
          </p:cNvPr>
          <p:cNvSpPr txBox="1"/>
          <p:nvPr/>
        </p:nvSpPr>
        <p:spPr>
          <a:xfrm>
            <a:off x="3720543" y="4326089"/>
            <a:ext cx="7976286" cy="276999"/>
          </a:xfrm>
          <a:prstGeom prst="rect">
            <a:avLst/>
          </a:prstGeom>
          <a:noFill/>
        </p:spPr>
        <p:txBody>
          <a:bodyPr wrap="square">
            <a:spAutoFit/>
          </a:bodyPr>
          <a:lstStyle/>
          <a:p>
            <a:r>
              <a:rPr lang="en-US" sz="1200" dirty="0">
                <a:latin typeface="Times New Roman" panose="02020603050405020304" pitchFamily="18" charset="0"/>
                <a:cs typeface="Times New Roman" panose="02020603050405020304" pitchFamily="18" charset="0"/>
              </a:rPr>
              <a:t>Source: Statistics Denmark, www.statbank.dk, and own calculations.</a:t>
            </a:r>
          </a:p>
        </p:txBody>
      </p:sp>
      <p:sp>
        <p:nvSpPr>
          <p:cNvPr id="10" name="Titel 1">
            <a:extLst>
              <a:ext uri="{FF2B5EF4-FFF2-40B4-BE49-F238E27FC236}">
                <a16:creationId xmlns:a16="http://schemas.microsoft.com/office/drawing/2014/main" id="{BD201DD2-6D08-4ED4-A493-D64135C0D6DF}"/>
              </a:ext>
            </a:extLst>
          </p:cNvPr>
          <p:cNvSpPr txBox="1">
            <a:spLocks/>
          </p:cNvSpPr>
          <p:nvPr/>
        </p:nvSpPr>
        <p:spPr>
          <a:xfrm>
            <a:off x="414455" y="246043"/>
            <a:ext cx="1808216" cy="89138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sz="2000" b="1" dirty="0" err="1">
                <a:latin typeface="Times New Roman" panose="02020603050405020304" pitchFamily="18" charset="0"/>
                <a:cs typeface="Times New Roman" panose="02020603050405020304" pitchFamily="18" charset="0"/>
              </a:rPr>
              <a:t>Table</a:t>
            </a:r>
            <a:r>
              <a:rPr lang="da-DK" sz="2000" b="1" dirty="0">
                <a:latin typeface="Times New Roman" panose="02020603050405020304" pitchFamily="18" charset="0"/>
                <a:cs typeface="Times New Roman" panose="02020603050405020304" pitchFamily="18" charset="0"/>
              </a:rPr>
              <a:t> 2.4b</a:t>
            </a:r>
          </a:p>
        </p:txBody>
      </p:sp>
    </p:spTree>
    <p:extLst>
      <p:ext uri="{BB962C8B-B14F-4D97-AF65-F5344CB8AC3E}">
        <p14:creationId xmlns:p14="http://schemas.microsoft.com/office/powerpoint/2010/main" val="30726753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167100DB-45D1-47DB-BB92-F10147DC493C}"/>
              </a:ext>
            </a:extLst>
          </p:cNvPr>
          <p:cNvSpPr>
            <a:spLocks noChangeArrowheads="1"/>
          </p:cNvSpPr>
          <p:nvPr/>
        </p:nvSpPr>
        <p:spPr bwMode="auto">
          <a:xfrm>
            <a:off x="3566491" y="2360644"/>
            <a:ext cx="498085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25425" algn="dec"/>
              </a:tabLst>
              <a:defRPr>
                <a:solidFill>
                  <a:schemeClr val="tx1"/>
                </a:solidFill>
                <a:latin typeface="Arial" panose="020B0604020202020204" pitchFamily="34" charset="0"/>
              </a:defRPr>
            </a:lvl1pPr>
            <a:lvl2pPr eaLnBrk="0" fontAlgn="base" hangingPunct="0">
              <a:spcBef>
                <a:spcPct val="0"/>
              </a:spcBef>
              <a:spcAft>
                <a:spcPct val="0"/>
              </a:spcAft>
              <a:tabLst>
                <a:tab pos="225425" algn="dec"/>
              </a:tabLst>
              <a:defRPr>
                <a:solidFill>
                  <a:schemeClr val="tx1"/>
                </a:solidFill>
                <a:latin typeface="Arial" panose="020B0604020202020204" pitchFamily="34" charset="0"/>
              </a:defRPr>
            </a:lvl2pPr>
            <a:lvl3pPr eaLnBrk="0" fontAlgn="base" hangingPunct="0">
              <a:spcBef>
                <a:spcPct val="0"/>
              </a:spcBef>
              <a:spcAft>
                <a:spcPct val="0"/>
              </a:spcAft>
              <a:tabLst>
                <a:tab pos="225425" algn="dec"/>
              </a:tabLst>
              <a:defRPr>
                <a:solidFill>
                  <a:schemeClr val="tx1"/>
                </a:solidFill>
                <a:latin typeface="Arial" panose="020B0604020202020204" pitchFamily="34" charset="0"/>
              </a:defRPr>
            </a:lvl3pPr>
            <a:lvl4pPr eaLnBrk="0" fontAlgn="base" hangingPunct="0">
              <a:spcBef>
                <a:spcPct val="0"/>
              </a:spcBef>
              <a:spcAft>
                <a:spcPct val="0"/>
              </a:spcAft>
              <a:tabLst>
                <a:tab pos="225425" algn="dec"/>
              </a:tabLst>
              <a:defRPr>
                <a:solidFill>
                  <a:schemeClr val="tx1"/>
                </a:solidFill>
                <a:latin typeface="Arial" panose="020B0604020202020204" pitchFamily="34" charset="0"/>
              </a:defRPr>
            </a:lvl4pPr>
            <a:lvl5pPr eaLnBrk="0" fontAlgn="base" hangingPunct="0">
              <a:spcBef>
                <a:spcPct val="0"/>
              </a:spcBef>
              <a:spcAft>
                <a:spcPct val="0"/>
              </a:spcAft>
              <a:tabLst>
                <a:tab pos="225425" algn="dec"/>
              </a:tabLst>
              <a:defRPr>
                <a:solidFill>
                  <a:schemeClr val="tx1"/>
                </a:solidFill>
                <a:latin typeface="Arial" panose="020B0604020202020204" pitchFamily="34" charset="0"/>
              </a:defRPr>
            </a:lvl5pPr>
            <a:lvl6pPr eaLnBrk="0" fontAlgn="base" hangingPunct="0">
              <a:spcBef>
                <a:spcPct val="0"/>
              </a:spcBef>
              <a:spcAft>
                <a:spcPct val="0"/>
              </a:spcAft>
              <a:tabLst>
                <a:tab pos="225425" algn="dec"/>
              </a:tabLst>
              <a:defRPr>
                <a:solidFill>
                  <a:schemeClr val="tx1"/>
                </a:solidFill>
                <a:latin typeface="Arial" panose="020B0604020202020204" pitchFamily="34" charset="0"/>
              </a:defRPr>
            </a:lvl6pPr>
            <a:lvl7pPr eaLnBrk="0" fontAlgn="base" hangingPunct="0">
              <a:spcBef>
                <a:spcPct val="0"/>
              </a:spcBef>
              <a:spcAft>
                <a:spcPct val="0"/>
              </a:spcAft>
              <a:tabLst>
                <a:tab pos="225425" algn="dec"/>
              </a:tabLst>
              <a:defRPr>
                <a:solidFill>
                  <a:schemeClr val="tx1"/>
                </a:solidFill>
                <a:latin typeface="Arial" panose="020B0604020202020204" pitchFamily="34" charset="0"/>
              </a:defRPr>
            </a:lvl7pPr>
            <a:lvl8pPr eaLnBrk="0" fontAlgn="base" hangingPunct="0">
              <a:spcBef>
                <a:spcPct val="0"/>
              </a:spcBef>
              <a:spcAft>
                <a:spcPct val="0"/>
              </a:spcAft>
              <a:tabLst>
                <a:tab pos="225425" algn="dec"/>
              </a:tabLst>
              <a:defRPr>
                <a:solidFill>
                  <a:schemeClr val="tx1"/>
                </a:solidFill>
                <a:latin typeface="Arial" panose="020B0604020202020204" pitchFamily="34" charset="0"/>
              </a:defRPr>
            </a:lvl8pPr>
            <a:lvl9pPr eaLnBrk="0" fontAlgn="base" hangingPunct="0">
              <a:spcBef>
                <a:spcPct val="0"/>
              </a:spcBef>
              <a:spcAft>
                <a:spcPct val="0"/>
              </a:spcAft>
              <a:tabLst>
                <a:tab pos="225425" algn="dec"/>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225425" algn="dec"/>
              </a:tabLst>
            </a:pPr>
            <a:r>
              <a:rPr kumimoji="0" lang="en-GB" altLang="da-DK" sz="1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a:t>
            </a:r>
            <a:r>
              <a:rPr kumimoji="0" lang="en-GB" altLang="da-DK" sz="1000" b="0" i="0" u="none" strike="noStrike" cap="none" normalizeH="0" baseline="0" dirty="0" bmk="">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able 2.5: Saving, invest, and the current account in Denmark, 1980-2019 (billions of DKK)</a:t>
            </a:r>
            <a:r>
              <a:rPr kumimoji="0" lang="en-GB" altLang="da-DK" sz="10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kumimoji="0" lang="da-DK" altLang="da-DK"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225425" algn="dec"/>
              </a:tabLst>
            </a:pPr>
            <a:endParaRPr kumimoji="0" lang="da-DK" altLang="da-DK" sz="1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7" name="Tekstfelt 6">
            <a:extLst>
              <a:ext uri="{FF2B5EF4-FFF2-40B4-BE49-F238E27FC236}">
                <a16:creationId xmlns:a16="http://schemas.microsoft.com/office/drawing/2014/main" id="{2D736B1D-A511-4058-9C95-5F45D2215682}"/>
              </a:ext>
            </a:extLst>
          </p:cNvPr>
          <p:cNvSpPr txBox="1"/>
          <p:nvPr/>
        </p:nvSpPr>
        <p:spPr>
          <a:xfrm>
            <a:off x="3566491" y="3726543"/>
            <a:ext cx="7858896" cy="276999"/>
          </a:xfrm>
          <a:prstGeom prst="rect">
            <a:avLst/>
          </a:prstGeom>
          <a:noFill/>
        </p:spPr>
        <p:txBody>
          <a:bodyPr wrap="square">
            <a:spAutoFit/>
          </a:bodyPr>
          <a:lstStyle/>
          <a:p>
            <a:pPr>
              <a:spcBef>
                <a:spcPts val="200"/>
              </a:spcBef>
            </a:pPr>
            <a:r>
              <a:rPr lang="en-GB" sz="1200" spc="-10" dirty="0">
                <a:effectLst/>
                <a:latin typeface="Times New Roman" panose="02020603050405020304" pitchFamily="18" charset="0"/>
                <a:ea typeface="Times New Roman" panose="02020603050405020304" pitchFamily="18" charset="0"/>
                <a:cs typeface="Times New Roman" panose="02020603050405020304" pitchFamily="18" charset="0"/>
              </a:rPr>
              <a:t>Source: Statistics Denmark, www.statbank.dk, and own calculations.</a:t>
            </a:r>
            <a:endParaRPr lang="da-DK" sz="1200" spc="-1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graphicFrame>
        <p:nvGraphicFramePr>
          <p:cNvPr id="9" name="Tabel 8">
            <a:extLst>
              <a:ext uri="{FF2B5EF4-FFF2-40B4-BE49-F238E27FC236}">
                <a16:creationId xmlns:a16="http://schemas.microsoft.com/office/drawing/2014/main" id="{85BBBD43-4BF2-4210-BFC0-528388A59ECF}"/>
              </a:ext>
            </a:extLst>
          </p:cNvPr>
          <p:cNvGraphicFramePr>
            <a:graphicFrameLocks noGrp="1"/>
          </p:cNvGraphicFramePr>
          <p:nvPr>
            <p:extLst>
              <p:ext uri="{D42A27DB-BD31-4B8C-83A1-F6EECF244321}">
                <p14:modId xmlns:p14="http://schemas.microsoft.com/office/powerpoint/2010/main" val="3929087659"/>
              </p:ext>
            </p:extLst>
          </p:nvPr>
        </p:nvGraphicFramePr>
        <p:xfrm>
          <a:off x="3566491" y="2776899"/>
          <a:ext cx="4686301" cy="657860"/>
        </p:xfrm>
        <a:graphic>
          <a:graphicData uri="http://schemas.openxmlformats.org/drawingml/2006/table">
            <a:tbl>
              <a:tblPr firstRow="1" firstCol="1" bandRow="1"/>
              <a:tblGrid>
                <a:gridCol w="1831669">
                  <a:extLst>
                    <a:ext uri="{9D8B030D-6E8A-4147-A177-3AD203B41FA5}">
                      <a16:colId xmlns:a16="http://schemas.microsoft.com/office/drawing/2014/main" val="1992904611"/>
                    </a:ext>
                  </a:extLst>
                </a:gridCol>
                <a:gridCol w="476196">
                  <a:extLst>
                    <a:ext uri="{9D8B030D-6E8A-4147-A177-3AD203B41FA5}">
                      <a16:colId xmlns:a16="http://schemas.microsoft.com/office/drawing/2014/main" val="4174811344"/>
                    </a:ext>
                  </a:extLst>
                </a:gridCol>
                <a:gridCol w="476196">
                  <a:extLst>
                    <a:ext uri="{9D8B030D-6E8A-4147-A177-3AD203B41FA5}">
                      <a16:colId xmlns:a16="http://schemas.microsoft.com/office/drawing/2014/main" val="1547283790"/>
                    </a:ext>
                  </a:extLst>
                </a:gridCol>
                <a:gridCol w="475560">
                  <a:extLst>
                    <a:ext uri="{9D8B030D-6E8A-4147-A177-3AD203B41FA5}">
                      <a16:colId xmlns:a16="http://schemas.microsoft.com/office/drawing/2014/main" val="3472623330"/>
                    </a:ext>
                  </a:extLst>
                </a:gridCol>
                <a:gridCol w="475560">
                  <a:extLst>
                    <a:ext uri="{9D8B030D-6E8A-4147-A177-3AD203B41FA5}">
                      <a16:colId xmlns:a16="http://schemas.microsoft.com/office/drawing/2014/main" val="1920003890"/>
                    </a:ext>
                  </a:extLst>
                </a:gridCol>
                <a:gridCol w="475560">
                  <a:extLst>
                    <a:ext uri="{9D8B030D-6E8A-4147-A177-3AD203B41FA5}">
                      <a16:colId xmlns:a16="http://schemas.microsoft.com/office/drawing/2014/main" val="1505813108"/>
                    </a:ext>
                  </a:extLst>
                </a:gridCol>
                <a:gridCol w="475560">
                  <a:extLst>
                    <a:ext uri="{9D8B030D-6E8A-4147-A177-3AD203B41FA5}">
                      <a16:colId xmlns:a16="http://schemas.microsoft.com/office/drawing/2014/main" val="660686814"/>
                    </a:ext>
                  </a:extLst>
                </a:gridCol>
              </a:tblGrid>
              <a:tr h="164465">
                <a:tc>
                  <a:txBody>
                    <a:bodyPr/>
                    <a:lstStyle/>
                    <a:p>
                      <a:pPr algn="ctr"/>
                      <a:r>
                        <a:rPr lang="en-GB" sz="900" spc="-10">
                          <a:effectLst/>
                          <a:latin typeface="FrankfurtGothic"/>
                          <a:ea typeface="Times New Roman" panose="02020603050405020304" pitchFamily="18" charset="0"/>
                          <a:cs typeface="Times New Roman" panose="02020603050405020304" pitchFamily="18" charset="0"/>
                        </a:rPr>
                        <a:t> </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7F9C90"/>
                      </a:solidFill>
                      <a:prstDash val="solid"/>
                      <a:round/>
                      <a:headEnd type="none" w="med" len="med"/>
                      <a:tailEnd type="none" w="med" len="med"/>
                    </a:lnT>
                    <a:lnB w="12700" cap="flat" cmpd="sng" algn="ctr">
                      <a:solidFill>
                        <a:srgbClr val="7F9C90"/>
                      </a:solidFill>
                      <a:prstDash val="solid"/>
                      <a:round/>
                      <a:headEnd type="none" w="med" len="med"/>
                      <a:tailEnd type="none" w="med" len="med"/>
                    </a:lnB>
                  </a:tcPr>
                </a:tc>
                <a:tc>
                  <a:txBody>
                    <a:bodyPr/>
                    <a:lstStyle/>
                    <a:p>
                      <a:pPr algn="ctr"/>
                      <a:r>
                        <a:rPr lang="en-GB" sz="900" b="1" spc="-10">
                          <a:effectLst/>
                          <a:latin typeface="FrankfurtGothic"/>
                          <a:ea typeface="Times New Roman" panose="02020603050405020304" pitchFamily="18" charset="0"/>
                          <a:cs typeface="Times New Roman" panose="02020603050405020304" pitchFamily="18" charset="0"/>
                        </a:rPr>
                        <a:t>1980</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7F9C90"/>
                      </a:solidFill>
                      <a:prstDash val="solid"/>
                      <a:round/>
                      <a:headEnd type="none" w="med" len="med"/>
                      <a:tailEnd type="none" w="med" len="med"/>
                    </a:lnT>
                    <a:lnB w="12700" cap="flat" cmpd="sng" algn="ctr">
                      <a:solidFill>
                        <a:srgbClr val="7F9C90"/>
                      </a:solidFill>
                      <a:prstDash val="solid"/>
                      <a:round/>
                      <a:headEnd type="none" w="med" len="med"/>
                      <a:tailEnd type="none" w="med" len="med"/>
                    </a:lnB>
                  </a:tcPr>
                </a:tc>
                <a:tc>
                  <a:txBody>
                    <a:bodyPr/>
                    <a:lstStyle/>
                    <a:p>
                      <a:pPr algn="ctr"/>
                      <a:r>
                        <a:rPr lang="en-GB" sz="900" b="1" spc="-10">
                          <a:effectLst/>
                          <a:latin typeface="FrankfurtGothic"/>
                          <a:ea typeface="Times New Roman" panose="02020603050405020304" pitchFamily="18" charset="0"/>
                          <a:cs typeface="Times New Roman" panose="02020603050405020304" pitchFamily="18" charset="0"/>
                        </a:rPr>
                        <a:t>1990</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7F9C90"/>
                      </a:solidFill>
                      <a:prstDash val="solid"/>
                      <a:round/>
                      <a:headEnd type="none" w="med" len="med"/>
                      <a:tailEnd type="none" w="med" len="med"/>
                    </a:lnT>
                    <a:lnB w="12700" cap="flat" cmpd="sng" algn="ctr">
                      <a:solidFill>
                        <a:srgbClr val="7F9C90"/>
                      </a:solidFill>
                      <a:prstDash val="solid"/>
                      <a:round/>
                      <a:headEnd type="none" w="med" len="med"/>
                      <a:tailEnd type="none" w="med" len="med"/>
                    </a:lnB>
                  </a:tcPr>
                </a:tc>
                <a:tc>
                  <a:txBody>
                    <a:bodyPr/>
                    <a:lstStyle/>
                    <a:p>
                      <a:pPr algn="ctr"/>
                      <a:r>
                        <a:rPr lang="en-GB" sz="900" b="1" spc="-10">
                          <a:effectLst/>
                          <a:latin typeface="FrankfurtGothic"/>
                          <a:ea typeface="Times New Roman" panose="02020603050405020304" pitchFamily="18" charset="0"/>
                          <a:cs typeface="Times New Roman" panose="02020603050405020304" pitchFamily="18" charset="0"/>
                        </a:rPr>
                        <a:t>2000</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7F9C90"/>
                      </a:solidFill>
                      <a:prstDash val="solid"/>
                      <a:round/>
                      <a:headEnd type="none" w="med" len="med"/>
                      <a:tailEnd type="none" w="med" len="med"/>
                    </a:lnT>
                    <a:lnB w="12700" cap="flat" cmpd="sng" algn="ctr">
                      <a:solidFill>
                        <a:srgbClr val="7F9C90"/>
                      </a:solidFill>
                      <a:prstDash val="solid"/>
                      <a:round/>
                      <a:headEnd type="none" w="med" len="med"/>
                      <a:tailEnd type="none" w="med" len="med"/>
                    </a:lnB>
                  </a:tcPr>
                </a:tc>
                <a:tc>
                  <a:txBody>
                    <a:bodyPr/>
                    <a:lstStyle/>
                    <a:p>
                      <a:pPr algn="ctr"/>
                      <a:r>
                        <a:rPr lang="en-GB" sz="900" b="1" spc="-10">
                          <a:effectLst/>
                          <a:latin typeface="FrankfurtGothic"/>
                          <a:ea typeface="Times New Roman" panose="02020603050405020304" pitchFamily="18" charset="0"/>
                          <a:cs typeface="Times New Roman" panose="02020603050405020304" pitchFamily="18" charset="0"/>
                        </a:rPr>
                        <a:t>2010</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7F9C90"/>
                      </a:solidFill>
                      <a:prstDash val="solid"/>
                      <a:round/>
                      <a:headEnd type="none" w="med" len="med"/>
                      <a:tailEnd type="none" w="med" len="med"/>
                    </a:lnT>
                    <a:lnB w="12700" cap="flat" cmpd="sng" algn="ctr">
                      <a:solidFill>
                        <a:srgbClr val="7F9C90"/>
                      </a:solidFill>
                      <a:prstDash val="solid"/>
                      <a:round/>
                      <a:headEnd type="none" w="med" len="med"/>
                      <a:tailEnd type="none" w="med" len="med"/>
                    </a:lnB>
                  </a:tcPr>
                </a:tc>
                <a:tc>
                  <a:txBody>
                    <a:bodyPr/>
                    <a:lstStyle/>
                    <a:p>
                      <a:pPr algn="ctr"/>
                      <a:r>
                        <a:rPr lang="en-GB" sz="900" b="1" spc="-10">
                          <a:effectLst/>
                          <a:latin typeface="FrankfurtGothic"/>
                          <a:ea typeface="Times New Roman" panose="02020603050405020304" pitchFamily="18" charset="0"/>
                          <a:cs typeface="Times New Roman" panose="02020603050405020304" pitchFamily="18" charset="0"/>
                        </a:rPr>
                        <a:t>2015</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7F9C90"/>
                      </a:solidFill>
                      <a:prstDash val="solid"/>
                      <a:round/>
                      <a:headEnd type="none" w="med" len="med"/>
                      <a:tailEnd type="none" w="med" len="med"/>
                    </a:lnT>
                    <a:lnB w="12700" cap="flat" cmpd="sng" algn="ctr">
                      <a:solidFill>
                        <a:srgbClr val="7F9C90"/>
                      </a:solidFill>
                      <a:prstDash val="solid"/>
                      <a:round/>
                      <a:headEnd type="none" w="med" len="med"/>
                      <a:tailEnd type="none" w="med" len="med"/>
                    </a:lnB>
                  </a:tcPr>
                </a:tc>
                <a:tc>
                  <a:txBody>
                    <a:bodyPr/>
                    <a:lstStyle/>
                    <a:p>
                      <a:pPr algn="ctr"/>
                      <a:r>
                        <a:rPr lang="en-GB" sz="900" b="1" spc="-10">
                          <a:effectLst/>
                          <a:latin typeface="FrankfurtGothic"/>
                          <a:ea typeface="Times New Roman" panose="02020603050405020304" pitchFamily="18" charset="0"/>
                          <a:cs typeface="Times New Roman" panose="02020603050405020304" pitchFamily="18" charset="0"/>
                        </a:rPr>
                        <a:t>2019</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nchor="ctr">
                    <a:lnL>
                      <a:noFill/>
                    </a:lnL>
                    <a:lnR>
                      <a:noFill/>
                    </a:lnR>
                    <a:lnT w="12700" cap="flat" cmpd="sng" algn="ctr">
                      <a:solidFill>
                        <a:srgbClr val="7F9C90"/>
                      </a:solidFill>
                      <a:prstDash val="solid"/>
                      <a:round/>
                      <a:headEnd type="none" w="med" len="med"/>
                      <a:tailEnd type="none" w="med" len="med"/>
                    </a:lnT>
                    <a:lnB w="12700" cap="flat" cmpd="sng" algn="ctr">
                      <a:solidFill>
                        <a:srgbClr val="7F9C90"/>
                      </a:solidFill>
                      <a:prstDash val="solid"/>
                      <a:round/>
                      <a:headEnd type="none" w="med" len="med"/>
                      <a:tailEnd type="none" w="med" len="med"/>
                    </a:lnB>
                  </a:tcPr>
                </a:tc>
                <a:extLst>
                  <a:ext uri="{0D108BD9-81ED-4DB2-BD59-A6C34878D82A}">
                    <a16:rowId xmlns:a16="http://schemas.microsoft.com/office/drawing/2014/main" val="2866410845"/>
                  </a:ext>
                </a:extLst>
              </a:tr>
              <a:tr h="164465">
                <a:tc>
                  <a:txBody>
                    <a:bodyPr/>
                    <a:lstStyle/>
                    <a:p>
                      <a:r>
                        <a:rPr lang="en-GB" sz="900" spc="-10">
                          <a:effectLst/>
                          <a:latin typeface="FrankfurtGothic"/>
                          <a:ea typeface="Times New Roman" panose="02020603050405020304" pitchFamily="18" charset="0"/>
                          <a:cs typeface="Times New Roman" panose="02020603050405020304" pitchFamily="18" charset="0"/>
                        </a:rPr>
                        <a:t>Total saving</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nchor="b">
                    <a:lnL>
                      <a:noFill/>
                    </a:lnL>
                    <a:lnR>
                      <a:noFill/>
                    </a:lnR>
                    <a:lnT w="12700" cap="flat" cmpd="sng" algn="ctr">
                      <a:solidFill>
                        <a:srgbClr val="7F9C90"/>
                      </a:solidFill>
                      <a:prstDash val="solid"/>
                      <a:round/>
                      <a:headEnd type="none" w="med" len="med"/>
                      <a:tailEnd type="none" w="med" len="med"/>
                    </a:lnT>
                    <a:lnB>
                      <a:noFill/>
                    </a:lnB>
                  </a:tcPr>
                </a:tc>
                <a:tc>
                  <a:txBody>
                    <a:bodyPr/>
                    <a:lstStyle/>
                    <a:p>
                      <a:pPr>
                        <a:tabLst>
                          <a:tab pos="290830" algn="dec"/>
                        </a:tabLst>
                      </a:pPr>
                      <a:r>
                        <a:rPr lang="en-GB" sz="900" spc="-10">
                          <a:effectLst/>
                          <a:latin typeface="FrankfurtGothic"/>
                          <a:ea typeface="Times New Roman" panose="02020603050405020304" pitchFamily="18" charset="0"/>
                          <a:cs typeface="Times New Roman" panose="02020603050405020304" pitchFamily="18" charset="0"/>
                        </a:rPr>
                        <a:t>68</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a:noFill/>
                    </a:lnR>
                    <a:lnT w="12700" cap="flat" cmpd="sng" algn="ctr">
                      <a:solidFill>
                        <a:srgbClr val="7F9C90"/>
                      </a:solidFill>
                      <a:prstDash val="solid"/>
                      <a:round/>
                      <a:headEnd type="none" w="med" len="med"/>
                      <a:tailEnd type="none" w="med" len="med"/>
                    </a:lnT>
                    <a:lnB>
                      <a:noFill/>
                    </a:lnB>
                  </a:tcPr>
                </a:tc>
                <a:tc>
                  <a:txBody>
                    <a:bodyPr/>
                    <a:lstStyle/>
                    <a:p>
                      <a:pPr>
                        <a:tabLst>
                          <a:tab pos="290830" algn="dec"/>
                        </a:tabLst>
                      </a:pPr>
                      <a:r>
                        <a:rPr lang="en-GB" sz="900" spc="-10">
                          <a:effectLst/>
                          <a:latin typeface="FrankfurtGothic"/>
                          <a:ea typeface="Times New Roman" panose="02020603050405020304" pitchFamily="18" charset="0"/>
                          <a:cs typeface="Times New Roman" panose="02020603050405020304" pitchFamily="18" charset="0"/>
                        </a:rPr>
                        <a:t>184</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a:noFill/>
                    </a:lnR>
                    <a:lnT w="12700" cap="flat" cmpd="sng" algn="ctr">
                      <a:solidFill>
                        <a:srgbClr val="7F9C90"/>
                      </a:solidFill>
                      <a:prstDash val="solid"/>
                      <a:round/>
                      <a:headEnd type="none" w="med" len="med"/>
                      <a:tailEnd type="none" w="med" len="med"/>
                    </a:lnT>
                    <a:lnB>
                      <a:noFill/>
                    </a:lnB>
                  </a:tcPr>
                </a:tc>
                <a:tc>
                  <a:txBody>
                    <a:bodyPr/>
                    <a:lstStyle/>
                    <a:p>
                      <a:pPr>
                        <a:tabLst>
                          <a:tab pos="290830" algn="dec"/>
                        </a:tabLst>
                      </a:pPr>
                      <a:r>
                        <a:rPr lang="en-GB" sz="900" spc="-10">
                          <a:effectLst/>
                          <a:latin typeface="FrankfurtGothic"/>
                          <a:ea typeface="Times New Roman" panose="02020603050405020304" pitchFamily="18" charset="0"/>
                          <a:cs typeface="Times New Roman" panose="02020603050405020304" pitchFamily="18" charset="0"/>
                        </a:rPr>
                        <a:t>318</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a:noFill/>
                    </a:lnR>
                    <a:lnT w="12700" cap="flat" cmpd="sng" algn="ctr">
                      <a:solidFill>
                        <a:srgbClr val="7F9C90"/>
                      </a:solidFill>
                      <a:prstDash val="solid"/>
                      <a:round/>
                      <a:headEnd type="none" w="med" len="med"/>
                      <a:tailEnd type="none" w="med" len="med"/>
                    </a:lnT>
                    <a:lnB>
                      <a:noFill/>
                    </a:lnB>
                  </a:tcPr>
                </a:tc>
                <a:tc>
                  <a:txBody>
                    <a:bodyPr/>
                    <a:lstStyle/>
                    <a:p>
                      <a:pPr algn="ctr">
                        <a:tabLst>
                          <a:tab pos="225425" algn="dec"/>
                        </a:tabLst>
                      </a:pPr>
                      <a:r>
                        <a:rPr lang="en-GB" sz="900" spc="-10">
                          <a:effectLst/>
                          <a:latin typeface="FrankfurtGothic"/>
                          <a:ea typeface="Times New Roman" panose="02020603050405020304" pitchFamily="18" charset="0"/>
                          <a:cs typeface="Times New Roman" panose="02020603050405020304" pitchFamily="18" charset="0"/>
                        </a:rPr>
                        <a:t>446</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lnL>
                      <a:noFill/>
                    </a:lnL>
                    <a:lnR>
                      <a:noFill/>
                    </a:lnR>
                    <a:lnT w="12700" cap="flat" cmpd="sng" algn="ctr">
                      <a:solidFill>
                        <a:srgbClr val="7F9C90"/>
                      </a:solidFill>
                      <a:prstDash val="solid"/>
                      <a:round/>
                      <a:headEnd type="none" w="med" len="med"/>
                      <a:tailEnd type="none" w="med" len="med"/>
                    </a:lnT>
                    <a:lnB>
                      <a:noFill/>
                    </a:lnB>
                  </a:tcPr>
                </a:tc>
                <a:tc>
                  <a:txBody>
                    <a:bodyPr/>
                    <a:lstStyle/>
                    <a:p>
                      <a:pPr algn="ctr">
                        <a:tabLst>
                          <a:tab pos="225425" algn="dec"/>
                        </a:tabLst>
                      </a:pPr>
                      <a:r>
                        <a:rPr lang="en-GB" sz="900" spc="-10">
                          <a:effectLst/>
                          <a:latin typeface="FrankfurtGothic"/>
                          <a:ea typeface="Times New Roman" panose="02020603050405020304" pitchFamily="18" charset="0"/>
                          <a:cs typeface="Times New Roman" panose="02020603050405020304" pitchFamily="18" charset="0"/>
                        </a:rPr>
                        <a:t>588</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lnL>
                      <a:noFill/>
                    </a:lnL>
                    <a:lnR>
                      <a:noFill/>
                    </a:lnR>
                    <a:lnT w="12700" cap="flat" cmpd="sng" algn="ctr">
                      <a:solidFill>
                        <a:srgbClr val="7F9C90"/>
                      </a:solidFill>
                      <a:prstDash val="solid"/>
                      <a:round/>
                      <a:headEnd type="none" w="med" len="med"/>
                      <a:tailEnd type="none" w="med" len="med"/>
                    </a:lnT>
                    <a:lnB>
                      <a:noFill/>
                    </a:lnB>
                  </a:tcPr>
                </a:tc>
                <a:tc>
                  <a:txBody>
                    <a:bodyPr/>
                    <a:lstStyle/>
                    <a:p>
                      <a:pPr algn="ctr">
                        <a:tabLst>
                          <a:tab pos="225425" algn="dec"/>
                        </a:tabLst>
                      </a:pPr>
                      <a:r>
                        <a:rPr lang="en-GB" sz="900" spc="-10">
                          <a:effectLst/>
                          <a:latin typeface="FrankfurtGothic"/>
                          <a:ea typeface="Times New Roman" panose="02020603050405020304" pitchFamily="18" charset="0"/>
                          <a:cs typeface="Times New Roman" panose="02020603050405020304" pitchFamily="18" charset="0"/>
                        </a:rPr>
                        <a:t>737</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lnL>
                      <a:noFill/>
                    </a:lnL>
                    <a:lnR>
                      <a:noFill/>
                    </a:lnR>
                    <a:lnT w="12700" cap="flat" cmpd="sng" algn="ctr">
                      <a:solidFill>
                        <a:srgbClr val="7F9C90"/>
                      </a:solidFill>
                      <a:prstDash val="solid"/>
                      <a:round/>
                      <a:headEnd type="none" w="med" len="med"/>
                      <a:tailEnd type="none" w="med" len="med"/>
                    </a:lnT>
                    <a:lnB>
                      <a:noFill/>
                    </a:lnB>
                  </a:tcPr>
                </a:tc>
                <a:extLst>
                  <a:ext uri="{0D108BD9-81ED-4DB2-BD59-A6C34878D82A}">
                    <a16:rowId xmlns:a16="http://schemas.microsoft.com/office/drawing/2014/main" val="135390714"/>
                  </a:ext>
                </a:extLst>
              </a:tr>
              <a:tr h="164465">
                <a:tc>
                  <a:txBody>
                    <a:bodyPr/>
                    <a:lstStyle/>
                    <a:p>
                      <a:r>
                        <a:rPr lang="en-GB" sz="900" spc="-10">
                          <a:effectLst/>
                          <a:latin typeface="FrankfurtGothic"/>
                          <a:ea typeface="Times New Roman" panose="02020603050405020304" pitchFamily="18" charset="0"/>
                          <a:cs typeface="Times New Roman" panose="02020603050405020304" pitchFamily="18" charset="0"/>
                        </a:rPr>
                        <a:t>Investment</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nchor="b">
                    <a:lnL>
                      <a:noFill/>
                    </a:lnL>
                    <a:lnR>
                      <a:noFill/>
                    </a:lnR>
                    <a:lnT>
                      <a:noFill/>
                    </a:lnT>
                    <a:lnB>
                      <a:noFill/>
                    </a:lnB>
                  </a:tcPr>
                </a:tc>
                <a:tc>
                  <a:txBody>
                    <a:bodyPr/>
                    <a:lstStyle/>
                    <a:p>
                      <a:pPr>
                        <a:tabLst>
                          <a:tab pos="290830" algn="dec"/>
                        </a:tabLst>
                      </a:pPr>
                      <a:r>
                        <a:rPr lang="en-GB" sz="900" spc="-10">
                          <a:effectLst/>
                          <a:latin typeface="FrankfurtGothic"/>
                          <a:ea typeface="Times New Roman" panose="02020603050405020304" pitchFamily="18" charset="0"/>
                          <a:cs typeface="Times New Roman" panose="02020603050405020304" pitchFamily="18" charset="0"/>
                        </a:rPr>
                        <a:t>81</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a:noFill/>
                    </a:lnR>
                    <a:lnT>
                      <a:noFill/>
                    </a:lnT>
                    <a:lnB>
                      <a:noFill/>
                    </a:lnB>
                  </a:tcPr>
                </a:tc>
                <a:tc>
                  <a:txBody>
                    <a:bodyPr/>
                    <a:lstStyle/>
                    <a:p>
                      <a:pPr>
                        <a:tabLst>
                          <a:tab pos="290830" algn="dec"/>
                        </a:tabLst>
                      </a:pPr>
                      <a:r>
                        <a:rPr lang="en-GB" sz="900" spc="-10">
                          <a:effectLst/>
                          <a:latin typeface="FrankfurtGothic"/>
                          <a:ea typeface="Times New Roman" panose="02020603050405020304" pitchFamily="18" charset="0"/>
                          <a:cs typeface="Times New Roman" panose="02020603050405020304" pitchFamily="18" charset="0"/>
                        </a:rPr>
                        <a:t>178</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a:noFill/>
                    </a:lnR>
                    <a:lnT>
                      <a:noFill/>
                    </a:lnT>
                    <a:lnB>
                      <a:noFill/>
                    </a:lnB>
                  </a:tcPr>
                </a:tc>
                <a:tc>
                  <a:txBody>
                    <a:bodyPr/>
                    <a:lstStyle/>
                    <a:p>
                      <a:pPr>
                        <a:tabLst>
                          <a:tab pos="290830" algn="dec"/>
                        </a:tabLst>
                      </a:pPr>
                      <a:r>
                        <a:rPr lang="en-GB" sz="900" spc="-10">
                          <a:effectLst/>
                          <a:latin typeface="FrankfurtGothic"/>
                          <a:ea typeface="Times New Roman" panose="02020603050405020304" pitchFamily="18" charset="0"/>
                          <a:cs typeface="Times New Roman" panose="02020603050405020304" pitchFamily="18" charset="0"/>
                        </a:rPr>
                        <a:t>297</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a:noFill/>
                    </a:lnR>
                    <a:lnT>
                      <a:noFill/>
                    </a:lnT>
                    <a:lnB>
                      <a:noFill/>
                    </a:lnB>
                  </a:tcPr>
                </a:tc>
                <a:tc>
                  <a:txBody>
                    <a:bodyPr/>
                    <a:lstStyle/>
                    <a:p>
                      <a:pPr algn="ctr">
                        <a:tabLst>
                          <a:tab pos="225425" algn="dec"/>
                        </a:tabLst>
                      </a:pPr>
                      <a:r>
                        <a:rPr lang="en-GB" sz="900" spc="-10">
                          <a:effectLst/>
                          <a:latin typeface="FrankfurtGothic"/>
                          <a:ea typeface="Times New Roman" panose="02020603050405020304" pitchFamily="18" charset="0"/>
                          <a:cs typeface="Times New Roman" panose="02020603050405020304" pitchFamily="18" charset="0"/>
                        </a:rPr>
                        <a:t>327</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lnL>
                      <a:noFill/>
                    </a:lnL>
                    <a:lnR>
                      <a:noFill/>
                    </a:lnR>
                    <a:lnT>
                      <a:noFill/>
                    </a:lnT>
                    <a:lnB>
                      <a:noFill/>
                    </a:lnB>
                  </a:tcPr>
                </a:tc>
                <a:tc>
                  <a:txBody>
                    <a:bodyPr/>
                    <a:lstStyle/>
                    <a:p>
                      <a:pPr algn="ctr">
                        <a:tabLst>
                          <a:tab pos="225425" algn="dec"/>
                        </a:tabLst>
                      </a:pPr>
                      <a:r>
                        <a:rPr lang="en-GB" sz="900" spc="-10">
                          <a:effectLst/>
                          <a:latin typeface="FrankfurtGothic"/>
                          <a:ea typeface="Times New Roman" panose="02020603050405020304" pitchFamily="18" charset="0"/>
                          <a:cs typeface="Times New Roman" panose="02020603050405020304" pitchFamily="18" charset="0"/>
                        </a:rPr>
                        <a:t>420</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lnL>
                      <a:noFill/>
                    </a:lnL>
                    <a:lnR>
                      <a:noFill/>
                    </a:lnR>
                    <a:lnT>
                      <a:noFill/>
                    </a:lnT>
                    <a:lnB>
                      <a:noFill/>
                    </a:lnB>
                  </a:tcPr>
                </a:tc>
                <a:tc>
                  <a:txBody>
                    <a:bodyPr/>
                    <a:lstStyle/>
                    <a:p>
                      <a:pPr algn="ctr">
                        <a:tabLst>
                          <a:tab pos="225425" algn="dec"/>
                        </a:tabLst>
                      </a:pPr>
                      <a:r>
                        <a:rPr lang="en-GB" sz="900" spc="-10">
                          <a:effectLst/>
                          <a:latin typeface="FrankfurtGothic"/>
                          <a:ea typeface="Times New Roman" panose="02020603050405020304" pitchFamily="18" charset="0"/>
                          <a:cs typeface="Times New Roman" panose="02020603050405020304" pitchFamily="18" charset="0"/>
                        </a:rPr>
                        <a:t>530</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lnL>
                      <a:noFill/>
                    </a:lnL>
                    <a:lnR>
                      <a:noFill/>
                    </a:lnR>
                    <a:lnT>
                      <a:noFill/>
                    </a:lnT>
                    <a:lnB>
                      <a:noFill/>
                    </a:lnB>
                  </a:tcPr>
                </a:tc>
                <a:extLst>
                  <a:ext uri="{0D108BD9-81ED-4DB2-BD59-A6C34878D82A}">
                    <a16:rowId xmlns:a16="http://schemas.microsoft.com/office/drawing/2014/main" val="4280502085"/>
                  </a:ext>
                </a:extLst>
              </a:tr>
              <a:tr h="164465">
                <a:tc>
                  <a:txBody>
                    <a:bodyPr/>
                    <a:lstStyle/>
                    <a:p>
                      <a:r>
                        <a:rPr lang="en-GB" sz="900" spc="-10">
                          <a:effectLst/>
                          <a:latin typeface="FrankfurtGothic"/>
                          <a:ea typeface="Times New Roman" panose="02020603050405020304" pitchFamily="18" charset="0"/>
                          <a:cs typeface="Times New Roman" panose="02020603050405020304" pitchFamily="18" charset="0"/>
                        </a:rPr>
                        <a:t>Current account</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lnL>
                      <a:noFill/>
                    </a:lnL>
                    <a:lnR>
                      <a:noFill/>
                    </a:lnR>
                    <a:lnT>
                      <a:noFill/>
                    </a:lnT>
                    <a:lnB w="12700" cap="flat" cmpd="sng" algn="ctr">
                      <a:solidFill>
                        <a:srgbClr val="7F9C90"/>
                      </a:solidFill>
                      <a:prstDash val="solid"/>
                      <a:round/>
                      <a:headEnd type="none" w="med" len="med"/>
                      <a:tailEnd type="none" w="med" len="med"/>
                    </a:lnB>
                  </a:tcPr>
                </a:tc>
                <a:tc>
                  <a:txBody>
                    <a:bodyPr/>
                    <a:lstStyle/>
                    <a:p>
                      <a:pPr>
                        <a:tabLst>
                          <a:tab pos="290830" algn="dec"/>
                        </a:tabLst>
                      </a:pPr>
                      <a:r>
                        <a:rPr lang="en-GB" sz="900" spc="-10">
                          <a:effectLst/>
                          <a:latin typeface="FrankfurtGothic"/>
                          <a:ea typeface="Times New Roman" panose="02020603050405020304" pitchFamily="18" charset="0"/>
                          <a:cs typeface="Times New Roman" panose="02020603050405020304" pitchFamily="18" charset="0"/>
                        </a:rPr>
                        <a:t>-14</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a:noFill/>
                    </a:lnR>
                    <a:lnT>
                      <a:noFill/>
                    </a:lnT>
                    <a:lnB w="12700" cap="flat" cmpd="sng" algn="ctr">
                      <a:solidFill>
                        <a:srgbClr val="7F9C90"/>
                      </a:solidFill>
                      <a:prstDash val="solid"/>
                      <a:round/>
                      <a:headEnd type="none" w="med" len="med"/>
                      <a:tailEnd type="none" w="med" len="med"/>
                    </a:lnB>
                  </a:tcPr>
                </a:tc>
                <a:tc>
                  <a:txBody>
                    <a:bodyPr/>
                    <a:lstStyle/>
                    <a:p>
                      <a:pPr>
                        <a:tabLst>
                          <a:tab pos="290830" algn="dec"/>
                        </a:tabLst>
                      </a:pPr>
                      <a:r>
                        <a:rPr lang="en-GB" sz="900" spc="-10">
                          <a:effectLst/>
                          <a:latin typeface="FrankfurtGothic"/>
                          <a:ea typeface="Times New Roman" panose="02020603050405020304" pitchFamily="18" charset="0"/>
                          <a:cs typeface="Times New Roman" panose="02020603050405020304" pitchFamily="18" charset="0"/>
                        </a:rPr>
                        <a:t>9</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a:noFill/>
                    </a:lnR>
                    <a:lnT>
                      <a:noFill/>
                    </a:lnT>
                    <a:lnB w="12700" cap="flat" cmpd="sng" algn="ctr">
                      <a:solidFill>
                        <a:srgbClr val="7F9C90"/>
                      </a:solidFill>
                      <a:prstDash val="solid"/>
                      <a:round/>
                      <a:headEnd type="none" w="med" len="med"/>
                      <a:tailEnd type="none" w="med" len="med"/>
                    </a:lnB>
                  </a:tcPr>
                </a:tc>
                <a:tc>
                  <a:txBody>
                    <a:bodyPr/>
                    <a:lstStyle/>
                    <a:p>
                      <a:pPr>
                        <a:tabLst>
                          <a:tab pos="290830" algn="dec"/>
                        </a:tabLst>
                      </a:pPr>
                      <a:r>
                        <a:rPr lang="en-GB" sz="900" spc="-10">
                          <a:effectLst/>
                          <a:latin typeface="FrankfurtGothic"/>
                          <a:ea typeface="Times New Roman" panose="02020603050405020304" pitchFamily="18" charset="0"/>
                          <a:cs typeface="Times New Roman" panose="02020603050405020304" pitchFamily="18" charset="0"/>
                        </a:rPr>
                        <a:t>33</a:t>
                      </a:r>
                      <a:endParaRPr lang="da-DK" sz="900" spc="-10">
                        <a:effectLst/>
                        <a:latin typeface="FrankfurtGothic"/>
                        <a:ea typeface="Times New Roman" panose="02020603050405020304" pitchFamily="18" charset="0"/>
                        <a:cs typeface="Times New Roman" panose="02020603050405020304" pitchFamily="18" charset="0"/>
                      </a:endParaRPr>
                    </a:p>
                  </a:txBody>
                  <a:tcPr marL="43180" marR="43180" marT="0" marB="0">
                    <a:lnL>
                      <a:noFill/>
                    </a:lnL>
                    <a:lnR>
                      <a:noFill/>
                    </a:lnR>
                    <a:lnT>
                      <a:noFill/>
                    </a:lnT>
                    <a:lnB w="12700" cap="flat" cmpd="sng" algn="ctr">
                      <a:solidFill>
                        <a:srgbClr val="7F9C90"/>
                      </a:solidFill>
                      <a:prstDash val="solid"/>
                      <a:round/>
                      <a:headEnd type="none" w="med" len="med"/>
                      <a:tailEnd type="none" w="med" len="med"/>
                    </a:lnB>
                  </a:tcPr>
                </a:tc>
                <a:tc>
                  <a:txBody>
                    <a:bodyPr/>
                    <a:lstStyle/>
                    <a:p>
                      <a:pPr algn="ctr">
                        <a:tabLst>
                          <a:tab pos="225425" algn="dec"/>
                        </a:tabLst>
                      </a:pPr>
                      <a:r>
                        <a:rPr lang="en-GB" sz="900" spc="-10">
                          <a:effectLst/>
                          <a:latin typeface="FrankfurtGothic"/>
                          <a:ea typeface="Times New Roman" panose="02020603050405020304" pitchFamily="18" charset="0"/>
                          <a:cs typeface="Times New Roman" panose="02020603050405020304" pitchFamily="18" charset="0"/>
                        </a:rPr>
                        <a:t>118</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lnL>
                      <a:noFill/>
                    </a:lnL>
                    <a:lnR>
                      <a:noFill/>
                    </a:lnR>
                    <a:lnT>
                      <a:noFill/>
                    </a:lnT>
                    <a:lnB w="12700" cap="flat" cmpd="sng" algn="ctr">
                      <a:solidFill>
                        <a:srgbClr val="7F9C90"/>
                      </a:solidFill>
                      <a:prstDash val="solid"/>
                      <a:round/>
                      <a:headEnd type="none" w="med" len="med"/>
                      <a:tailEnd type="none" w="med" len="med"/>
                    </a:lnB>
                  </a:tcPr>
                </a:tc>
                <a:tc>
                  <a:txBody>
                    <a:bodyPr/>
                    <a:lstStyle/>
                    <a:p>
                      <a:pPr algn="ctr">
                        <a:tabLst>
                          <a:tab pos="225425" algn="dec"/>
                        </a:tabLst>
                      </a:pPr>
                      <a:r>
                        <a:rPr lang="en-GB" sz="900" spc="-10">
                          <a:effectLst/>
                          <a:latin typeface="FrankfurtGothic"/>
                          <a:ea typeface="Times New Roman" panose="02020603050405020304" pitchFamily="18" charset="0"/>
                          <a:cs typeface="Times New Roman" panose="02020603050405020304" pitchFamily="18" charset="0"/>
                        </a:rPr>
                        <a:t>184</a:t>
                      </a:r>
                      <a:endParaRPr lang="da-DK" sz="900" spc="-10">
                        <a:effectLst/>
                        <a:latin typeface="FrankfurtGothic"/>
                        <a:ea typeface="Times New Roman" panose="02020603050405020304" pitchFamily="18" charset="0"/>
                        <a:cs typeface="Times New Roman" panose="02020603050405020304" pitchFamily="18" charset="0"/>
                      </a:endParaRPr>
                    </a:p>
                  </a:txBody>
                  <a:tcPr marL="44450" marR="44450" marT="0" marB="0">
                    <a:lnL>
                      <a:noFill/>
                    </a:lnL>
                    <a:lnR>
                      <a:noFill/>
                    </a:lnR>
                    <a:lnT>
                      <a:noFill/>
                    </a:lnT>
                    <a:lnB w="12700" cap="flat" cmpd="sng" algn="ctr">
                      <a:solidFill>
                        <a:srgbClr val="7F9C90"/>
                      </a:solidFill>
                      <a:prstDash val="solid"/>
                      <a:round/>
                      <a:headEnd type="none" w="med" len="med"/>
                      <a:tailEnd type="none" w="med" len="med"/>
                    </a:lnB>
                  </a:tcPr>
                </a:tc>
                <a:tc>
                  <a:txBody>
                    <a:bodyPr/>
                    <a:lstStyle/>
                    <a:p>
                      <a:pPr algn="ctr">
                        <a:tabLst>
                          <a:tab pos="225425" algn="dec"/>
                        </a:tabLst>
                      </a:pPr>
                      <a:r>
                        <a:rPr lang="en-GB" sz="900" spc="-10" dirty="0">
                          <a:effectLst/>
                          <a:latin typeface="FrankfurtGothic"/>
                          <a:ea typeface="Times New Roman" panose="02020603050405020304" pitchFamily="18" charset="0"/>
                          <a:cs typeface="Times New Roman" panose="02020603050405020304" pitchFamily="18" charset="0"/>
                        </a:rPr>
                        <a:t>225</a:t>
                      </a:r>
                      <a:endParaRPr lang="da-DK" sz="900" spc="-10" dirty="0">
                        <a:effectLst/>
                        <a:latin typeface="FrankfurtGothic"/>
                        <a:ea typeface="Times New Roman" panose="02020603050405020304" pitchFamily="18" charset="0"/>
                        <a:cs typeface="Times New Roman" panose="02020603050405020304" pitchFamily="18" charset="0"/>
                      </a:endParaRPr>
                    </a:p>
                  </a:txBody>
                  <a:tcPr marL="44450" marR="44450" marT="0" marB="0">
                    <a:lnL>
                      <a:noFill/>
                    </a:lnL>
                    <a:lnR>
                      <a:noFill/>
                    </a:lnR>
                    <a:lnT>
                      <a:noFill/>
                    </a:lnT>
                    <a:lnB w="12700" cap="flat" cmpd="sng" algn="ctr">
                      <a:solidFill>
                        <a:srgbClr val="7F9C90"/>
                      </a:solidFill>
                      <a:prstDash val="solid"/>
                      <a:round/>
                      <a:headEnd type="none" w="med" len="med"/>
                      <a:tailEnd type="none" w="med" len="med"/>
                    </a:lnB>
                  </a:tcPr>
                </a:tc>
                <a:extLst>
                  <a:ext uri="{0D108BD9-81ED-4DB2-BD59-A6C34878D82A}">
                    <a16:rowId xmlns:a16="http://schemas.microsoft.com/office/drawing/2014/main" val="1261934780"/>
                  </a:ext>
                </a:extLst>
              </a:tr>
            </a:tbl>
          </a:graphicData>
        </a:graphic>
      </p:graphicFrame>
      <p:sp>
        <p:nvSpPr>
          <p:cNvPr id="10" name="Titel 1">
            <a:extLst>
              <a:ext uri="{FF2B5EF4-FFF2-40B4-BE49-F238E27FC236}">
                <a16:creationId xmlns:a16="http://schemas.microsoft.com/office/drawing/2014/main" id="{43B2BBCE-E7EB-450A-8AF3-3E297DD66441}"/>
              </a:ext>
            </a:extLst>
          </p:cNvPr>
          <p:cNvSpPr txBox="1">
            <a:spLocks/>
          </p:cNvSpPr>
          <p:nvPr/>
        </p:nvSpPr>
        <p:spPr>
          <a:xfrm>
            <a:off x="414455" y="246043"/>
            <a:ext cx="1808216" cy="89138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sz="2000" b="1" dirty="0" err="1">
                <a:latin typeface="Times New Roman" panose="02020603050405020304" pitchFamily="18" charset="0"/>
                <a:cs typeface="Times New Roman" panose="02020603050405020304" pitchFamily="18" charset="0"/>
              </a:rPr>
              <a:t>Table</a:t>
            </a:r>
            <a:r>
              <a:rPr lang="da-DK" sz="2000" b="1" dirty="0">
                <a:latin typeface="Times New Roman" panose="02020603050405020304" pitchFamily="18" charset="0"/>
                <a:cs typeface="Times New Roman" panose="02020603050405020304" pitchFamily="18" charset="0"/>
              </a:rPr>
              <a:t> 2.5</a:t>
            </a:r>
          </a:p>
        </p:txBody>
      </p:sp>
    </p:spTree>
    <p:extLst>
      <p:ext uri="{BB962C8B-B14F-4D97-AF65-F5344CB8AC3E}">
        <p14:creationId xmlns:p14="http://schemas.microsoft.com/office/powerpoint/2010/main" val="275555504"/>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TotalTime>
  <Words>5885</Words>
  <Application>Microsoft Office PowerPoint</Application>
  <PresentationFormat>Widescreen</PresentationFormat>
  <Paragraphs>2681</Paragraphs>
  <Slides>66</Slides>
  <Notes>0</Notes>
  <HiddenSlides>0</HiddenSlides>
  <MMClips>0</MMClips>
  <ScaleCrop>false</ScaleCrop>
  <HeadingPairs>
    <vt:vector size="8" baseType="variant">
      <vt:variant>
        <vt:lpstr>Benyttede skrifttyper</vt:lpstr>
      </vt:variant>
      <vt:variant>
        <vt:i4>5</vt:i4>
      </vt:variant>
      <vt:variant>
        <vt:lpstr>Tema</vt:lpstr>
      </vt:variant>
      <vt:variant>
        <vt:i4>1</vt:i4>
      </vt:variant>
      <vt:variant>
        <vt:lpstr>Integrerede OLE-servere</vt:lpstr>
      </vt:variant>
      <vt:variant>
        <vt:i4>2</vt:i4>
      </vt:variant>
      <vt:variant>
        <vt:lpstr>Slidetitler</vt:lpstr>
      </vt:variant>
      <vt:variant>
        <vt:i4>66</vt:i4>
      </vt:variant>
    </vt:vector>
  </HeadingPairs>
  <TitlesOfParts>
    <vt:vector size="74" baseType="lpstr">
      <vt:lpstr>Arial</vt:lpstr>
      <vt:lpstr>Calibri</vt:lpstr>
      <vt:lpstr>Calibri Light</vt:lpstr>
      <vt:lpstr>FrankfurtGothic</vt:lpstr>
      <vt:lpstr>Times New Roman</vt:lpstr>
      <vt:lpstr>Office-tema</vt:lpstr>
      <vt:lpstr>Microsoft Word-dokument</vt:lpstr>
      <vt:lpstr>Equation.DSMT4</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Josephine Prichardt Hansen</dc:creator>
  <cp:lastModifiedBy>Josephine Prichardt Hansen</cp:lastModifiedBy>
  <cp:revision>5</cp:revision>
  <dcterms:created xsi:type="dcterms:W3CDTF">2021-01-28T18:07:20Z</dcterms:created>
  <dcterms:modified xsi:type="dcterms:W3CDTF">2021-01-28T18:47:04Z</dcterms:modified>
</cp:coreProperties>
</file>