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08" r:id="rId1"/>
  </p:sldMasterIdLst>
  <p:notesMasterIdLst>
    <p:notesMasterId r:id="rId21"/>
  </p:notesMasterIdLst>
  <p:sldIdLst>
    <p:sldId id="256" r:id="rId2"/>
    <p:sldId id="264" r:id="rId3"/>
    <p:sldId id="290" r:id="rId4"/>
    <p:sldId id="289" r:id="rId5"/>
    <p:sldId id="291" r:id="rId6"/>
    <p:sldId id="292" r:id="rId7"/>
    <p:sldId id="293" r:id="rId8"/>
    <p:sldId id="294" r:id="rId9"/>
    <p:sldId id="296" r:id="rId10"/>
    <p:sldId id="295" r:id="rId11"/>
    <p:sldId id="298" r:id="rId12"/>
    <p:sldId id="297" r:id="rId13"/>
    <p:sldId id="299" r:id="rId14"/>
    <p:sldId id="300" r:id="rId15"/>
    <p:sldId id="301" r:id="rId16"/>
    <p:sldId id="265" r:id="rId17"/>
    <p:sldId id="266" r:id="rId18"/>
    <p:sldId id="288" r:id="rId19"/>
    <p:sldId id="302" r:id="rId2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>
      <p:cViewPr varScale="1">
        <p:scale>
          <a:sx n="83" d="100"/>
          <a:sy n="83" d="100"/>
        </p:scale>
        <p:origin x="102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03365-F6F7-4574-BCE8-E48C080CFC7A}" type="datetimeFigureOut">
              <a:rPr lang="da-DK" smtClean="0"/>
              <a:t>30-06-2020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27CF6-065E-4F08-8DE2-A81D2055D54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3118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27CF6-065E-4F08-8DE2-A81D2055D54A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4003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A91A-6647-4FEA-BB37-7ED9259436E7}" type="datetime1">
              <a:rPr lang="da-DK" smtClean="0"/>
              <a:t>30-06-2020</a:t>
            </a:fld>
            <a:endParaRPr lang="da-DK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8C60-21C7-4A87-B51E-0C38B2AFA894}" type="datetime1">
              <a:rPr lang="da-DK" smtClean="0"/>
              <a:t>30-06-2020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22AF-20B8-4F9F-8526-C048F76670FF}" type="datetime1">
              <a:rPr lang="da-DK" smtClean="0"/>
              <a:t>30-06-2020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11BE-BF14-47D9-85B7-28AE23BD47D1}" type="datetime1">
              <a:rPr lang="da-DK" smtClean="0"/>
              <a:t>30-06-2020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1781-8487-4061-8E8C-B34D05A8A4FD}" type="datetime1">
              <a:rPr lang="da-DK" smtClean="0"/>
              <a:t>30-06-2020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A8D7-14F8-4C7E-934F-013C103B988F}" type="datetime1">
              <a:rPr lang="da-DK" smtClean="0"/>
              <a:t>30-06-2020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518A-9B92-453B-A643-7A80761C5D94}" type="datetime1">
              <a:rPr lang="da-DK" smtClean="0"/>
              <a:t>30-06-2020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5AE-23BD-4FCE-9F85-93FA7F315AC0}" type="datetime1">
              <a:rPr lang="da-DK" smtClean="0"/>
              <a:t>30-06-2020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246A-B683-4B94-A131-DE57A94D6EB6}" type="datetime1">
              <a:rPr lang="da-DK" smtClean="0"/>
              <a:t>30-06-2020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D1E4-DC18-4E71-9A42-787F860958F8}" type="datetime1">
              <a:rPr lang="da-DK" smtClean="0"/>
              <a:t>30-06-2020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46EA-DD1C-4649-AC74-3BAB4248472B}" type="datetime1">
              <a:rPr lang="da-DK" smtClean="0"/>
              <a:t>30-06-2020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E04A0C3-96DD-451D-BEC0-3AC148E31741}" type="datetime1">
              <a:rPr lang="da-DK" smtClean="0"/>
              <a:t>30-06-2020</a:t>
            </a:fld>
            <a:endParaRPr lang="da-D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da-DK"/>
              <a:t>Copyright Jørgen Just Andresen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848600" cy="1927225"/>
          </a:xfrm>
        </p:spPr>
        <p:txBody>
          <a:bodyPr>
            <a:normAutofit/>
          </a:bodyPr>
          <a:lstStyle/>
          <a:p>
            <a:pPr algn="ctr"/>
            <a:r>
              <a:rPr lang="da-DK" dirty="0">
                <a:latin typeface="Trebuchet MS" pitchFamily="34" charset="0"/>
              </a:rPr>
              <a:t>KAPITEL 4</a:t>
            </a:r>
            <a:br>
              <a:rPr lang="da-DK" dirty="0">
                <a:latin typeface="Trebuchet MS" pitchFamily="34" charset="0"/>
              </a:rPr>
            </a:br>
            <a:r>
              <a:rPr lang="da-DK" dirty="0">
                <a:latin typeface="Trebuchet MS" pitchFamily="34" charset="0"/>
              </a:rPr>
              <a:t>Korrelation og kovarians</a:t>
            </a:r>
          </a:p>
        </p:txBody>
      </p:sp>
    </p:spTree>
    <p:extLst>
      <p:ext uri="{BB962C8B-B14F-4D97-AF65-F5344CB8AC3E}">
        <p14:creationId xmlns:p14="http://schemas.microsoft.com/office/powerpoint/2010/main" val="1802256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EWMA- og GARCH-korrelation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Korrelation mellem afkast på Carlsberg og Novo Nordisk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10</a:t>
            </a:fld>
            <a:endParaRPr lang="da-DK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006BE1-2477-4413-89BF-BC8A1D8795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576" y="2450819"/>
            <a:ext cx="6260144" cy="409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926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EWMA- og GARCH-kovarians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EWMA-kovarians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GARCH-kovarians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11</a:t>
            </a:fld>
            <a:endParaRPr lang="da-DK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76872" y="2276872"/>
            <a:ext cx="16957026" cy="9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12775" y="4790956"/>
            <a:ext cx="15265695" cy="870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9919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Eksempel EWMA-kovarians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da-DK" dirty="0"/>
                  <a:t>Eksempel 4.1 i bogen</a:t>
                </a:r>
              </a:p>
              <a:p>
                <a:r>
                  <a:rPr lang="da-DK" dirty="0"/>
                  <a:t>Antag at korrelationen mellem aktie A og aktie B i går (tidspunkt t-1) blev beregnet til 0,5. Hvad bliver dagens korrelation og kovarians under følgende antagelser:</a:t>
                </a:r>
              </a:p>
              <a:p>
                <a:r>
                  <a:rPr lang="da-DK" dirty="0"/>
                  <a:t>Lamda = 0,94</a:t>
                </a:r>
              </a:p>
              <a:p>
                <a:r>
                  <a:rPr lang="da-DK" dirty="0"/>
                  <a:t>For aktie A gælder: Afkast i dag (t) = 1,00%, volatilitet A i går (t-1) = 1,50% </a:t>
                </a:r>
              </a:p>
              <a:p>
                <a:r>
                  <a:rPr lang="da-DK" dirty="0"/>
                  <a:t>For aktie B gælder: Afkast i dag (t) = 2,00%, volatilitet B i går (t-1) = 2,50% </a:t>
                </a:r>
              </a:p>
              <a:p>
                <a:r>
                  <a:rPr lang="da-DK" dirty="0"/>
                  <a:t>Svar:</a:t>
                </a:r>
              </a:p>
              <a:p>
                <a:r>
                  <a:rPr lang="da-DK" dirty="0"/>
                  <a:t>Kovariansen i går (t-1) findes ved brug af Formel 4.2: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i="1">
                            <a:latin typeface="Cambria Math"/>
                          </a:rPr>
                          <m:t>𝐾𝑜𝑣</m:t>
                        </m:r>
                      </m:e>
                      <m:sub>
                        <m:r>
                          <a:rPr lang="da-DK" i="1">
                            <a:latin typeface="Cambria Math"/>
                          </a:rPr>
                          <m:t>𝐴</m:t>
                        </m:r>
                        <m:r>
                          <a:rPr lang="da-DK" i="1">
                            <a:latin typeface="Cambria Math"/>
                          </a:rPr>
                          <m:t>,</m:t>
                        </m:r>
                        <m:r>
                          <a:rPr lang="da-DK" i="1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da-DK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i="1">
                            <a:latin typeface="Cambria Math"/>
                          </a:rPr>
                          <m:t>𝐾𝑜𝑟𝑟</m:t>
                        </m:r>
                      </m:e>
                      <m:sub>
                        <m:r>
                          <a:rPr lang="da-DK" i="1">
                            <a:latin typeface="Cambria Math"/>
                          </a:rPr>
                          <m:t>𝐴</m:t>
                        </m:r>
                        <m:r>
                          <a:rPr lang="da-DK" i="1">
                            <a:latin typeface="Cambria Math"/>
                          </a:rPr>
                          <m:t>,</m:t>
                        </m:r>
                        <m:r>
                          <a:rPr lang="da-DK" i="1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da-DK" i="1">
                        <a:latin typeface="Cambria Math"/>
                      </a:rPr>
                      <m:t>∙</m:t>
                    </m:r>
                    <m:sSub>
                      <m:sSub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da-DK" i="1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da-DK" i="1">
                        <a:latin typeface="Cambria Math"/>
                      </a:rPr>
                      <m:t>∙</m:t>
                    </m:r>
                    <m:sSub>
                      <m:sSub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da-DK" i="1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da-DK" i="1">
                        <a:latin typeface="Cambria Math"/>
                      </a:rPr>
                      <m:t>=0,5∙1,50%∙2,50%=0,0001875</m:t>
                    </m:r>
                  </m:oMath>
                </a14:m>
                <a:endParaRPr lang="da-DK" dirty="0"/>
              </a:p>
              <a:p>
                <a:r>
                  <a:rPr lang="da-DK" dirty="0"/>
                  <a:t>Herefter kan dagens kovarians findes ved brug af Formel 4.3: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a-DK" i="1">
                                <a:latin typeface="Cambria Math"/>
                              </a:rPr>
                              <m:t>𝐾𝑜𝑣</m:t>
                            </m:r>
                          </m:e>
                          <m:sub>
                            <m:r>
                              <a:rPr lang="da-DK" i="1">
                                <a:latin typeface="Cambria Math"/>
                              </a:rPr>
                              <m:t>𝐴</m:t>
                            </m:r>
                            <m:r>
                              <a:rPr lang="da-DK" i="1">
                                <a:latin typeface="Cambria Math"/>
                              </a:rPr>
                              <m:t>,</m:t>
                            </m:r>
                            <m:r>
                              <a:rPr lang="da-DK" i="1"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</m:e>
                      <m:sub>
                        <m:r>
                          <a:rPr lang="da-DK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da-DK" i="1">
                        <a:latin typeface="Cambria Math"/>
                      </a:rPr>
                      <m:t>= </m:t>
                    </m:r>
                    <m:r>
                      <a:rPr lang="da-DK" i="1">
                        <a:latin typeface="Cambria Math"/>
                      </a:rPr>
                      <m:t>𝜆</m:t>
                    </m:r>
                    <m:r>
                      <a:rPr lang="da-DK" i="1">
                        <a:latin typeface="Cambria Math"/>
                      </a:rPr>
                      <m:t>∙</m:t>
                    </m:r>
                    <m:sSub>
                      <m:sSub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i="1">
                            <a:latin typeface="Cambria Math"/>
                          </a:rPr>
                          <m:t>𝐾𝑜𝑣</m:t>
                        </m:r>
                      </m:e>
                      <m:sub>
                        <m:r>
                          <a:rPr lang="da-DK" i="1">
                            <a:latin typeface="Cambria Math"/>
                          </a:rPr>
                          <m:t>𝑡</m:t>
                        </m:r>
                        <m:r>
                          <a:rPr lang="da-DK" i="1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da-DK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i="1">
                            <a:latin typeface="Cambria Math"/>
                          </a:rPr>
                          <m:t>1−</m:t>
                        </m:r>
                        <m:r>
                          <a:rPr lang="da-DK" i="1">
                            <a:latin typeface="Cambria Math"/>
                          </a:rPr>
                          <m:t>𝜆</m:t>
                        </m:r>
                      </m:e>
                    </m:d>
                    <m:r>
                      <a:rPr lang="da-DK" i="1">
                        <a:latin typeface="Cambria Math"/>
                      </a:rPr>
                      <m:t>∙</m:t>
                    </m:r>
                    <m:sSub>
                      <m:sSub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i="1">
                            <a:latin typeface="Cambria Math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a-DK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da-DK" i="1">
                                <a:latin typeface="Cambria Math"/>
                              </a:rPr>
                              <m:t>𝑡</m:t>
                            </m:r>
                            <m:r>
                              <a:rPr lang="da-DK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sub>
                    </m:sSub>
                    <m:r>
                      <a:rPr lang="da-DK" i="1">
                        <a:latin typeface="Cambria Math"/>
                      </a:rPr>
                      <m:t>∙</m:t>
                    </m:r>
                    <m:sSub>
                      <m:sSub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i="1">
                            <a:latin typeface="Cambria Math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a-DK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da-DK" i="1">
                                <a:latin typeface="Cambria Math"/>
                              </a:rPr>
                              <m:t>𝑡</m:t>
                            </m:r>
                            <m:r>
                              <a:rPr lang="da-DK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sub>
                    </m:sSub>
                    <m:r>
                      <a:rPr lang="da-DK" i="1">
                        <a:latin typeface="Cambria Math"/>
                      </a:rPr>
                      <m:t>=0,94∙0,0001875+</m:t>
                    </m:r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i="1">
                            <a:latin typeface="Cambria Math"/>
                          </a:rPr>
                          <m:t>1−0,94</m:t>
                        </m:r>
                      </m:e>
                    </m:d>
                    <m:r>
                      <a:rPr lang="da-DK" i="1">
                        <a:latin typeface="Cambria Math"/>
                      </a:rPr>
                      <m:t>∙1,00%∙2,00%= 0,0001883</m:t>
                    </m:r>
                  </m:oMath>
                </a14:m>
                <a:r>
                  <a:rPr lang="da-DK" dirty="0"/>
                  <a:t>  </a:t>
                </a:r>
              </a:p>
              <a:p>
                <a:endParaRPr lang="da-D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906" r="-1138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4844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Eksempel EWMA-kovarians, fortsat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da-DK" dirty="0"/>
                  <a:t>Ønsker man at finde korrelationen til tidspunkt t må volatiliteterne for de to aktier først findes på baggrund af Formel 3.2</a:t>
                </a:r>
              </a:p>
              <a:p>
                <a:r>
                  <a:rPr lang="da-DK" dirty="0"/>
                  <a:t>	</a:t>
                </a:r>
                <a14:m>
                  <m:oMath xmlns:m="http://schemas.openxmlformats.org/officeDocument/2006/math">
                    <m:r>
                      <a:rPr lang="da-DK" i="1">
                        <a:latin typeface="Cambria Math"/>
                      </a:rPr>
                      <m:t> </m:t>
                    </m:r>
                    <m:sSubSup>
                      <m:sSub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da-DK" i="1">
                            <a:latin typeface="Cambria Math"/>
                          </a:rPr>
                          <m:t>𝐴</m:t>
                        </m:r>
                        <m:r>
                          <a:rPr lang="da-DK" i="1">
                            <a:latin typeface="Cambria Math"/>
                          </a:rPr>
                          <m:t>,</m:t>
                        </m:r>
                        <m:r>
                          <a:rPr lang="da-DK" i="1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da-DK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da-DK" i="1">
                        <a:latin typeface="Cambria Math"/>
                      </a:rPr>
                      <m:t>=</m:t>
                    </m:r>
                    <m:r>
                      <a:rPr lang="da-DK" i="1">
                        <a:latin typeface="Cambria Math"/>
                      </a:rPr>
                      <m:t>𝜆</m:t>
                    </m:r>
                    <m:r>
                      <a:rPr lang="da-DK" i="1">
                        <a:latin typeface="Cambria Math"/>
                      </a:rPr>
                      <m:t>∙</m:t>
                    </m:r>
                    <m:sSubSup>
                      <m:sSub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da-DK" i="1">
                            <a:latin typeface="Cambria Math"/>
                          </a:rPr>
                          <m:t>𝑡</m:t>
                        </m:r>
                        <m:r>
                          <a:rPr lang="da-DK" i="1">
                            <a:latin typeface="Cambria Math"/>
                          </a:rPr>
                          <m:t>−1</m:t>
                        </m:r>
                      </m:sub>
                      <m:sup>
                        <m:r>
                          <a:rPr lang="da-DK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da-DK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i="1">
                            <a:latin typeface="Cambria Math"/>
                          </a:rPr>
                          <m:t>1−</m:t>
                        </m:r>
                        <m:r>
                          <a:rPr lang="da-DK" i="1">
                            <a:latin typeface="Cambria Math"/>
                          </a:rPr>
                          <m:t>𝜆</m:t>
                        </m:r>
                      </m:e>
                    </m:d>
                    <m:r>
                      <a:rPr lang="da-DK" i="1">
                        <a:latin typeface="Cambria Math"/>
                      </a:rPr>
                      <m:t>∙</m:t>
                    </m:r>
                    <m:sSubSup>
                      <m:sSub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da-DK" i="1">
                            <a:latin typeface="Cambria Math"/>
                          </a:rPr>
                          <m:t>𝑡</m:t>
                        </m:r>
                        <m:r>
                          <a:rPr lang="da-DK" i="1">
                            <a:latin typeface="Cambria Math"/>
                          </a:rPr>
                          <m:t>−1</m:t>
                        </m:r>
                      </m:sub>
                      <m:sup>
                        <m:r>
                          <a:rPr lang="da-DK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da-DK" i="1">
                        <a:latin typeface="Cambria Math"/>
                      </a:rPr>
                      <m:t>=0,94∙</m:t>
                    </m:r>
                    <m:sSup>
                      <m:s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a-DK" i="1">
                            <a:latin typeface="Cambria Math"/>
                          </a:rPr>
                          <m:t>1,50%</m:t>
                        </m:r>
                      </m:e>
                      <m:sup>
                        <m:r>
                          <a:rPr lang="da-DK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da-DK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a-DK" i="1">
                                <a:latin typeface="Cambria Math"/>
                              </a:rPr>
                              <m:t>1−0,94</m:t>
                            </m:r>
                          </m:e>
                        </m:d>
                        <m:r>
                          <a:rPr lang="da-DK" i="1">
                            <a:latin typeface="Cambria Math"/>
                          </a:rPr>
                          <m:t>∙1,00%</m:t>
                        </m:r>
                      </m:e>
                      <m:sup>
                        <m:r>
                          <a:rPr lang="da-DK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da-DK" i="1">
                        <a:latin typeface="Cambria Math"/>
                      </a:rPr>
                      <m:t>=0,000218, </m:t>
                    </m:r>
                  </m:oMath>
                </a14:m>
                <a:endParaRPr lang="da-DK" dirty="0"/>
              </a:p>
              <a:p>
                <a:r>
                  <a:rPr lang="da-DK" dirty="0"/>
                  <a:t>hvilket giver en volatilitet på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ad>
                          <m:radPr>
                            <m:degHide m:val="on"/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da-DK" i="1">
                                <a:latin typeface="Cambria Math"/>
                              </a:rPr>
                              <m:t>0,000218</m:t>
                            </m:r>
                          </m:e>
                        </m:rad>
                      </m:e>
                      <m:sup/>
                    </m:sSup>
                  </m:oMath>
                </a14:m>
                <a:r>
                  <a:rPr lang="da-DK" dirty="0"/>
                  <a:t>= 1,4748%. </a:t>
                </a:r>
              </a:p>
              <a:p>
                <a:r>
                  <a:rPr lang="da-DK" dirty="0"/>
                  <a:t>Tilsvarende kan volatiliteten beregnes for aktie B:</a:t>
                </a:r>
              </a:p>
              <a:p>
                <a:r>
                  <a:rPr lang="da-DK" dirty="0"/>
                  <a:t>	</a:t>
                </a:r>
                <a14:m>
                  <m:oMath xmlns:m="http://schemas.openxmlformats.org/officeDocument/2006/math">
                    <m:r>
                      <a:rPr lang="da-DK" i="1">
                        <a:latin typeface="Cambria Math"/>
                      </a:rPr>
                      <m:t> </m:t>
                    </m:r>
                    <m:sSubSup>
                      <m:sSub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da-DK" i="1">
                            <a:latin typeface="Cambria Math"/>
                          </a:rPr>
                          <m:t>𝐵</m:t>
                        </m:r>
                        <m:r>
                          <a:rPr lang="da-DK" i="1">
                            <a:latin typeface="Cambria Math"/>
                          </a:rPr>
                          <m:t>,</m:t>
                        </m:r>
                        <m:r>
                          <a:rPr lang="da-DK" i="1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da-DK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da-DK" i="1">
                        <a:latin typeface="Cambria Math"/>
                      </a:rPr>
                      <m:t>=</m:t>
                    </m:r>
                    <m:r>
                      <a:rPr lang="da-DK" i="1">
                        <a:latin typeface="Cambria Math"/>
                      </a:rPr>
                      <m:t>𝜆</m:t>
                    </m:r>
                    <m:r>
                      <a:rPr lang="da-DK" i="1">
                        <a:latin typeface="Cambria Math"/>
                      </a:rPr>
                      <m:t>∙</m:t>
                    </m:r>
                    <m:sSubSup>
                      <m:sSub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da-DK" i="1">
                            <a:latin typeface="Cambria Math"/>
                          </a:rPr>
                          <m:t>𝑡</m:t>
                        </m:r>
                        <m:r>
                          <a:rPr lang="da-DK" i="1">
                            <a:latin typeface="Cambria Math"/>
                          </a:rPr>
                          <m:t>−1</m:t>
                        </m:r>
                      </m:sub>
                      <m:sup>
                        <m:r>
                          <a:rPr lang="da-DK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da-DK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i="1">
                            <a:latin typeface="Cambria Math"/>
                          </a:rPr>
                          <m:t>1−</m:t>
                        </m:r>
                        <m:r>
                          <a:rPr lang="da-DK" i="1">
                            <a:latin typeface="Cambria Math"/>
                          </a:rPr>
                          <m:t>𝜆</m:t>
                        </m:r>
                      </m:e>
                    </m:d>
                    <m:r>
                      <a:rPr lang="da-DK" i="1">
                        <a:latin typeface="Cambria Math"/>
                      </a:rPr>
                      <m:t>∙</m:t>
                    </m:r>
                    <m:sSubSup>
                      <m:sSub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da-DK" i="1">
                            <a:latin typeface="Cambria Math"/>
                          </a:rPr>
                          <m:t>𝑡</m:t>
                        </m:r>
                        <m:r>
                          <a:rPr lang="da-DK" i="1">
                            <a:latin typeface="Cambria Math"/>
                          </a:rPr>
                          <m:t>−1</m:t>
                        </m:r>
                      </m:sub>
                      <m:sup>
                        <m:r>
                          <a:rPr lang="da-DK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da-DK" i="1">
                        <a:latin typeface="Cambria Math"/>
                      </a:rPr>
                      <m:t>=0,94∙</m:t>
                    </m:r>
                    <m:sSup>
                      <m:s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a-DK" i="1">
                            <a:latin typeface="Cambria Math"/>
                          </a:rPr>
                          <m:t>2,50%</m:t>
                        </m:r>
                      </m:e>
                      <m:sup>
                        <m:r>
                          <a:rPr lang="da-DK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da-DK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a-DK" i="1">
                                <a:latin typeface="Cambria Math"/>
                              </a:rPr>
                              <m:t>1−0,94</m:t>
                            </m:r>
                          </m:e>
                        </m:d>
                        <m:r>
                          <a:rPr lang="da-DK" i="1">
                            <a:latin typeface="Cambria Math"/>
                          </a:rPr>
                          <m:t>∙2,00%</m:t>
                        </m:r>
                      </m:e>
                      <m:sup>
                        <m:r>
                          <a:rPr lang="da-DK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da-DK" i="1">
                        <a:latin typeface="Cambria Math"/>
                      </a:rPr>
                      <m:t>=0,000618, </m:t>
                    </m:r>
                  </m:oMath>
                </a14:m>
                <a:endParaRPr lang="da-DK" dirty="0"/>
              </a:p>
              <a:p>
                <a:r>
                  <a:rPr lang="da-DK" dirty="0"/>
                  <a:t>hvilket giver en volatilitet på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ad>
                          <m:radPr>
                            <m:degHide m:val="on"/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da-DK" i="1">
                                <a:latin typeface="Cambria Math"/>
                              </a:rPr>
                              <m:t>0,000618</m:t>
                            </m:r>
                          </m:e>
                        </m:rad>
                      </m:e>
                      <m:sup/>
                    </m:sSup>
                  </m:oMath>
                </a14:m>
                <a:r>
                  <a:rPr lang="da-DK" dirty="0"/>
                  <a:t>= 2,4729%. </a:t>
                </a:r>
              </a:p>
              <a:p>
                <a:r>
                  <a:rPr lang="da-DK" dirty="0"/>
                  <a:t>Endelig kan korrelationen mellem A og B findes ved brug af Formel 4.2: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i="1">
                            <a:latin typeface="Cambria Math"/>
                          </a:rPr>
                          <m:t>𝐾𝑜𝑣</m:t>
                        </m:r>
                      </m:e>
                      <m:sub>
                        <m:r>
                          <a:rPr lang="da-DK" i="1">
                            <a:latin typeface="Cambria Math"/>
                          </a:rPr>
                          <m:t>𝐴</m:t>
                        </m:r>
                        <m:r>
                          <a:rPr lang="da-DK" i="1">
                            <a:latin typeface="Cambria Math"/>
                          </a:rPr>
                          <m:t>,</m:t>
                        </m:r>
                        <m:r>
                          <a:rPr lang="da-DK" i="1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da-DK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i="1">
                            <a:latin typeface="Cambria Math"/>
                          </a:rPr>
                          <m:t>𝐾𝑜𝑟𝑟</m:t>
                        </m:r>
                      </m:e>
                      <m:sub>
                        <m:r>
                          <a:rPr lang="da-DK" i="1">
                            <a:latin typeface="Cambria Math"/>
                          </a:rPr>
                          <m:t>𝐴</m:t>
                        </m:r>
                        <m:r>
                          <a:rPr lang="da-DK" i="1">
                            <a:latin typeface="Cambria Math"/>
                          </a:rPr>
                          <m:t>,</m:t>
                        </m:r>
                        <m:r>
                          <a:rPr lang="da-DK" i="1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da-DK" i="1">
                        <a:latin typeface="Cambria Math"/>
                      </a:rPr>
                      <m:t>∙</m:t>
                    </m:r>
                    <m:sSub>
                      <m:sSub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da-DK" i="1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da-DK" i="1">
                        <a:latin typeface="Cambria Math"/>
                      </a:rPr>
                      <m:t>∙</m:t>
                    </m:r>
                    <m:sSub>
                      <m:sSub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da-DK" i="1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da-DK" i="1">
                        <a:latin typeface="Cambria Math"/>
                      </a:rPr>
                      <m:t>=&gt;</m:t>
                    </m:r>
                    <m:sSub>
                      <m:sSub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i="1">
                            <a:latin typeface="Cambria Math"/>
                          </a:rPr>
                          <m:t>𝐾𝑜𝑟𝑟</m:t>
                        </m:r>
                      </m:e>
                      <m:sub>
                        <m:r>
                          <a:rPr lang="da-DK" i="1">
                            <a:latin typeface="Cambria Math"/>
                          </a:rPr>
                          <m:t>𝐴</m:t>
                        </m:r>
                        <m:r>
                          <a:rPr lang="da-DK" i="1">
                            <a:latin typeface="Cambria Math"/>
                          </a:rPr>
                          <m:t>,</m:t>
                        </m:r>
                        <m:r>
                          <a:rPr lang="da-DK" i="1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da-DK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a-DK" i="1">
                                <a:latin typeface="Cambria Math"/>
                              </a:rPr>
                              <m:t>𝐾𝑜𝑣</m:t>
                            </m:r>
                          </m:e>
                          <m:sub>
                            <m:r>
                              <a:rPr lang="da-DK" i="1">
                                <a:latin typeface="Cambria Math"/>
                              </a:rPr>
                              <m:t>𝐴</m:t>
                            </m:r>
                            <m:r>
                              <a:rPr lang="da-DK" i="1">
                                <a:latin typeface="Cambria Math"/>
                              </a:rPr>
                              <m:t>,</m:t>
                            </m:r>
                            <m:r>
                              <a:rPr lang="da-DK" i="1"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a-DK" i="1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da-DK" i="1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  <m:r>
                          <a:rPr lang="da-DK" i="1">
                            <a:latin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a-DK" i="1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da-DK" i="1"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</m:den>
                    </m:f>
                    <m:r>
                      <a:rPr lang="da-DK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i="1">
                            <a:latin typeface="Cambria Math"/>
                          </a:rPr>
                          <m:t>0,0001883</m:t>
                        </m:r>
                      </m:num>
                      <m:den>
                        <m:r>
                          <a:rPr lang="da-DK" i="1">
                            <a:latin typeface="Cambria Math"/>
                          </a:rPr>
                          <m:t>1,4718%∙2,4729%</m:t>
                        </m:r>
                      </m:den>
                    </m:f>
                    <m:r>
                      <a:rPr lang="da-DK" i="1">
                        <a:latin typeface="Cambria Math"/>
                      </a:rPr>
                      <m:t>=0,5162</m:t>
                    </m:r>
                  </m:oMath>
                </a14:m>
                <a:endParaRPr lang="da-DK" dirty="0"/>
              </a:p>
              <a:p>
                <a:endParaRPr lang="da-D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906" r="-650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5382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Eksempel GARCH-kovarians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da-DK" dirty="0"/>
                  <a:t>Eksempel 4.2 i bogen</a:t>
                </a:r>
              </a:p>
              <a:p>
                <a:r>
                  <a:rPr lang="da-DK" dirty="0"/>
                  <a:t>Kovariansen mellem afkastet på aktie C og aktie D blev i går beregnet til 0,00025.</a:t>
                </a:r>
              </a:p>
              <a:p>
                <a:r>
                  <a:rPr lang="da-DK" dirty="0"/>
                  <a:t>α er 0,05 og β er 0,70 og langsigtskovariansen er 0,00020. Det seneste afkast for C er 3,00% og det seneste afkast for D er -1,00%. Hvad bliver estimatet for dagens kovarians?</a:t>
                </a:r>
              </a:p>
              <a:p>
                <a:r>
                  <a:rPr lang="da-DK" dirty="0"/>
                  <a:t>Svar:</a:t>
                </a:r>
              </a:p>
              <a:p>
                <a:r>
                  <a:rPr lang="da-DK" dirty="0"/>
                  <a:t>Gamma (γ) er ikke specifikt angivet, men da de samlede vægte gerne skulle summere til 100%, kan gamma beregnes som 100%-5%-70%=25%.</a:t>
                </a:r>
              </a:p>
              <a:p>
                <a:r>
                  <a:rPr lang="da-DK" dirty="0"/>
                  <a:t>Endelig kan kovariansen bestemmes ved brug af formel 4.4:</a:t>
                </a:r>
              </a:p>
              <a:p>
                <a14:m>
                  <m:oMath xmlns:m="http://schemas.openxmlformats.org/officeDocument/2006/math">
                    <m:r>
                      <a:rPr lang="da-DK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a-DK" i="1">
                                <a:latin typeface="Cambria Math"/>
                              </a:rPr>
                              <m:t>𝐾𝑜𝑣</m:t>
                            </m:r>
                          </m:e>
                          <m:sub>
                            <m:r>
                              <a:rPr lang="da-DK" i="1">
                                <a:latin typeface="Cambria Math"/>
                              </a:rPr>
                              <m:t>𝐶</m:t>
                            </m:r>
                            <m:r>
                              <a:rPr lang="da-DK" i="1">
                                <a:latin typeface="Cambria Math"/>
                              </a:rPr>
                              <m:t>,</m:t>
                            </m:r>
                            <m:r>
                              <a:rPr lang="da-DK" i="1">
                                <a:latin typeface="Cambria Math"/>
                              </a:rPr>
                              <m:t>𝐷</m:t>
                            </m:r>
                          </m:sub>
                        </m:sSub>
                      </m:e>
                      <m:sub>
                        <m:r>
                          <a:rPr lang="da-DK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da-DK" i="1">
                        <a:latin typeface="Cambria Math"/>
                      </a:rPr>
                      <m:t>=</m:t>
                    </m:r>
                    <m:r>
                      <a:rPr lang="da-DK" i="1">
                        <a:latin typeface="Cambria Math"/>
                      </a:rPr>
                      <m:t>𝛾</m:t>
                    </m:r>
                    <m:r>
                      <a:rPr lang="da-DK" i="1">
                        <a:latin typeface="Cambria Math"/>
                      </a:rPr>
                      <m:t>∙</m:t>
                    </m:r>
                    <m:sSub>
                      <m:sSub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i="1">
                            <a:latin typeface="Cambria Math"/>
                          </a:rPr>
                          <m:t>𝐾𝑜𝑣</m:t>
                        </m:r>
                      </m:e>
                      <m:sub>
                        <m:r>
                          <a:rPr lang="da-DK" i="1">
                            <a:latin typeface="Cambria Math"/>
                          </a:rPr>
                          <m:t> </m:t>
                        </m:r>
                        <m:r>
                          <a:rPr lang="da-DK" i="1">
                            <a:latin typeface="Cambria Math"/>
                          </a:rPr>
                          <m:t>𝐿</m:t>
                        </m:r>
                      </m:sub>
                    </m:sSub>
                    <m:r>
                      <a:rPr lang="da-DK" i="1">
                        <a:latin typeface="Cambria Math"/>
                      </a:rPr>
                      <m:t>+</m:t>
                    </m:r>
                    <m:r>
                      <a:rPr lang="da-DK" i="1">
                        <a:latin typeface="Cambria Math"/>
                      </a:rPr>
                      <m:t>𝛼</m:t>
                    </m:r>
                    <m:r>
                      <a:rPr lang="da-DK" i="1">
                        <a:latin typeface="Cambria Math"/>
                      </a:rPr>
                      <m:t>∙</m:t>
                    </m:r>
                    <m:sSub>
                      <m:sSub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i="1">
                            <a:latin typeface="Cambria Math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a-DK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da-DK" i="1">
                                <a:latin typeface="Cambria Math"/>
                              </a:rPr>
                              <m:t>𝑡</m:t>
                            </m:r>
                            <m:r>
                              <a:rPr lang="da-DK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sub>
                    </m:sSub>
                    <m:r>
                      <a:rPr lang="da-DK" i="1">
                        <a:latin typeface="Cambria Math"/>
                      </a:rPr>
                      <m:t>∙</m:t>
                    </m:r>
                    <m:sSub>
                      <m:sSub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i="1">
                            <a:latin typeface="Cambria Math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a-DK" i="1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da-DK" i="1">
                                <a:latin typeface="Cambria Math"/>
                              </a:rPr>
                              <m:t>𝑡</m:t>
                            </m:r>
                            <m:r>
                              <a:rPr lang="da-DK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sub>
                    </m:sSub>
                    <m:r>
                      <a:rPr lang="da-DK" i="1">
                        <a:latin typeface="Cambria Math"/>
                      </a:rPr>
                      <m:t>+</m:t>
                    </m:r>
                    <m:r>
                      <a:rPr lang="da-DK" i="1">
                        <a:latin typeface="Cambria Math"/>
                      </a:rPr>
                      <m:t>𝛽</m:t>
                    </m:r>
                    <m:r>
                      <a:rPr lang="da-DK" i="1">
                        <a:latin typeface="Cambria Math"/>
                      </a:rPr>
                      <m:t>∙</m:t>
                    </m:r>
                    <m:sSub>
                      <m:sSub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a-DK" i="1">
                                <a:latin typeface="Cambria Math"/>
                              </a:rPr>
                              <m:t>𝐾𝑜𝑣</m:t>
                            </m:r>
                          </m:e>
                          <m:sub>
                            <m:r>
                              <a:rPr lang="da-DK" i="1">
                                <a:latin typeface="Cambria Math"/>
                              </a:rPr>
                              <m:t>𝐶</m:t>
                            </m:r>
                            <m:r>
                              <a:rPr lang="da-DK" i="1">
                                <a:latin typeface="Cambria Math"/>
                              </a:rPr>
                              <m:t>,</m:t>
                            </m:r>
                            <m:r>
                              <a:rPr lang="da-DK" i="1">
                                <a:latin typeface="Cambria Math"/>
                              </a:rPr>
                              <m:t>𝐷</m:t>
                            </m:r>
                          </m:sub>
                        </m:sSub>
                      </m:e>
                      <m:sub>
                        <m:r>
                          <a:rPr lang="da-DK" i="1">
                            <a:latin typeface="Cambria Math"/>
                          </a:rPr>
                          <m:t>𝑡</m:t>
                        </m:r>
                        <m:r>
                          <a:rPr lang="da-DK" i="1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da-DK" i="1">
                        <a:latin typeface="Cambria Math"/>
                      </a:rPr>
                      <m:t>=25%∙0,00020+ 5%∙3%∙−1%+70%∙0,00025=0,00021</m:t>
                    </m:r>
                  </m:oMath>
                </a14:m>
                <a:endParaRPr lang="da-D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160" r="-163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3399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Test af matrix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15</a:t>
            </a:fld>
            <a:endParaRPr lang="da-DK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989312"/>
          </a:xfrm>
        </p:spPr>
        <p:txBody>
          <a:bodyPr/>
          <a:lstStyle/>
          <a:p>
            <a:r>
              <a:rPr lang="da-DK" dirty="0"/>
              <a:t>Test om matrix er internt konsistent. Hvis aktiv A er perfekt korrelleret med B og B er perfekt korrelleret med C, er det svært at forestille sig en negativ korrelation mellem A og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55576" y="4513429"/>
                <a:ext cx="8640960" cy="8597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a-DK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a-DK" i="1">
                              <a:latin typeface="Cambria Math"/>
                            </a:rPr>
                            <m:t>𝑊</m:t>
                          </m:r>
                        </m:e>
                        <m:sup>
                          <m:r>
                            <a:rPr lang="da-DK" i="1">
                              <a:latin typeface="Cambria Math"/>
                            </a:rPr>
                            <m:t>𝑇</m:t>
                          </m:r>
                        </m:sup>
                      </m:sSup>
                      <m:r>
                        <a:rPr lang="da-DK" b="1" i="1">
                          <a:latin typeface="Cambria Math"/>
                        </a:rPr>
                        <m:t>∗</m:t>
                      </m:r>
                      <m:r>
                        <a:rPr lang="da-DK" b="1" i="1">
                          <a:latin typeface="Cambria Math"/>
                        </a:rPr>
                        <m:t>𝑪</m:t>
                      </m:r>
                      <m:r>
                        <a:rPr lang="da-DK" b="1" i="1">
                          <a:latin typeface="Cambria Math"/>
                        </a:rPr>
                        <m:t>∗</m:t>
                      </m:r>
                      <m:r>
                        <a:rPr lang="da-DK" i="1">
                          <a:latin typeface="Cambria Math"/>
                        </a:rPr>
                        <m:t>𝑊</m:t>
                      </m:r>
                      <m:r>
                        <a:rPr lang="da-DK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da-DK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i="1">
                              <a:latin typeface="Cambria Math"/>
                            </a:rPr>
                            <m:t>+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da-DK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a-DK" i="1">
                                    <a:latin typeface="Cambria Math"/>
                                  </a:rPr>
                                  <m:t>100%</m:t>
                                </m:r>
                              </m:e>
                              <m:e>
                                <m:r>
                                  <a:rPr lang="da-DK" i="1">
                                    <a:latin typeface="Cambria Math"/>
                                  </a:rPr>
                                  <m:t>−100%</m:t>
                                </m:r>
                              </m:e>
                              <m:e>
                                <m:r>
                                  <a:rPr lang="da-DK" i="1">
                                    <a:latin typeface="Cambria Math"/>
                                  </a:rPr>
                                  <m:t>+100%</m:t>
                                </m:r>
                              </m:e>
                            </m:mr>
                          </m:m>
                        </m:e>
                      </m:d>
                      <m:r>
                        <a:rPr lang="da-DK" i="1">
                          <a:latin typeface="Cambria Math"/>
                        </a:rPr>
                        <m:t>∗</m:t>
                      </m:r>
                      <m:d>
                        <m:dPr>
                          <m:begChr m:val="["/>
                          <m:endChr m:val="]"/>
                          <m:ctrlPr>
                            <a:rPr lang="da-DK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da-DK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a-DK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da-DK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da-DK" i="1">
                                    <a:latin typeface="Cambria Math"/>
                                  </a:rPr>
                                  <m:t>−0,5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da-DK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da-DK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i="1">
                                    <a:latin typeface="Cambria Math"/>
                                  </a:rPr>
                                  <m:t>−0,5</m:t>
                                </m:r>
                              </m:e>
                              <m:e>
                                <m:r>
                                  <a:rPr lang="da-DK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da-DK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da-DK" i="1">
                          <a:latin typeface="Cambria Math"/>
                        </a:rPr>
                        <m:t>∗</m:t>
                      </m:r>
                      <m:d>
                        <m:dPr>
                          <m:begChr m:val="["/>
                          <m:endChr m:val="]"/>
                          <m:ctrlPr>
                            <a:rPr lang="da-DK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a-DK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a-DK" i="1">
                                    <a:latin typeface="Cambria Math"/>
                                  </a:rPr>
                                  <m:t>+100%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i="1">
                                    <a:latin typeface="Cambria Math"/>
                                  </a:rPr>
                                  <m:t>−100%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i="1">
                                    <a:latin typeface="Cambria Math"/>
                                  </a:rPr>
                                  <m:t>+100%</m:t>
                                </m:r>
                              </m:e>
                            </m:mr>
                          </m:m>
                        </m:e>
                      </m:d>
                      <m:r>
                        <a:rPr lang="da-DK" i="1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da-DK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513429"/>
                <a:ext cx="8640960" cy="8597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9714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Trebuchet MS" pitchFamily="34" charset="0"/>
              </a:rPr>
              <a:t>Tjek spørgsmål –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981200"/>
          </a:xfrm>
        </p:spPr>
        <p:txBody>
          <a:bodyPr>
            <a:normAutofit/>
          </a:bodyPr>
          <a:lstStyle/>
          <a:p>
            <a:r>
              <a:rPr lang="da-DK" dirty="0">
                <a:latin typeface="Trebuchet MS" pitchFamily="34" charset="0"/>
              </a:rPr>
              <a:t>Angiv (uden at beregne) hvad korrelationen vil være for A og B under følgende fire scenarier: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16</a:t>
            </a:fld>
            <a:endParaRPr lang="da-DK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3140571"/>
            <a:ext cx="6530903" cy="1872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6334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Trebuchet MS" pitchFamily="34" charset="0"/>
              </a:rPr>
              <a:t>Tjek spørgsmål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>
                <a:latin typeface="Trebuchet MS" pitchFamily="34" charset="0"/>
              </a:rPr>
              <a:t>Hvornår vil korrelationen typisk være størst mellem to aktier – ved et stresset eller ustresset marked? Forklar</a:t>
            </a:r>
          </a:p>
          <a:p>
            <a:r>
              <a:rPr lang="da-DK" dirty="0">
                <a:latin typeface="Trebuchet MS" pitchFamily="34" charset="0"/>
              </a:rPr>
              <a:t>Du har en korrelation på 0,5 mellem aktiv A og B, en årlig volatilitet på 20% på A og 30% på B. Hvad er kovariansen mellem A og B?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8832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Tjek spørgsmål 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Beregn EWMA-kovariansen og -korrelation mellem A og B under følgende antagelser: Korrelationen mellem aktie A og aktie B i går (tidspunkt t-1) blev beregnet til 0, 75</a:t>
            </a:r>
          </a:p>
          <a:p>
            <a:r>
              <a:rPr lang="da-DK" dirty="0"/>
              <a:t>Lamda = 0,90</a:t>
            </a:r>
          </a:p>
          <a:p>
            <a:r>
              <a:rPr lang="da-DK" dirty="0"/>
              <a:t>For aktie A gælder: Afkast i dag (t) = 2,00%, volatilitet A i går (t-1) = 2,50% </a:t>
            </a:r>
          </a:p>
          <a:p>
            <a:r>
              <a:rPr lang="da-DK" dirty="0"/>
              <a:t>For aktie B gælder: Afkast i dag (t) = 3,00%, volatilitet B i går (t-1) = 2,50% </a:t>
            </a:r>
          </a:p>
          <a:p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3544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Tjek spørgsmål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Kovariansen mellem afkastet på aktie A og aktie B blev i går beregnet til 0,00015.</a:t>
            </a:r>
          </a:p>
          <a:p>
            <a:r>
              <a:rPr lang="da-DK" dirty="0"/>
              <a:t>α er 0,10 og β er 0,65 og langsigtskovariansen er 0,00022. Det seneste afkast for C er 2,00% og det seneste afkast for D er -1,50%. Hvad bliver estimatet for dagens kovarians baseret på GARCH-modellen?</a:t>
            </a:r>
          </a:p>
          <a:p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62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Trebuchet MS" pitchFamily="34" charset="0"/>
              </a:rPr>
              <a:t>Indhold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>
                <a:latin typeface="Trebuchet MS" pitchFamily="34" charset="0"/>
              </a:rPr>
              <a:t>Hvad bruges korrelation til?</a:t>
            </a:r>
          </a:p>
          <a:p>
            <a:r>
              <a:rPr lang="da-DK" dirty="0">
                <a:latin typeface="Trebuchet MS" pitchFamily="34" charset="0"/>
              </a:rPr>
              <a:t>Hvad er korrelation?</a:t>
            </a:r>
          </a:p>
          <a:p>
            <a:r>
              <a:rPr lang="da-DK" dirty="0">
                <a:latin typeface="Trebuchet MS" pitchFamily="34" charset="0"/>
              </a:rPr>
              <a:t>Beregning af korrelation</a:t>
            </a:r>
          </a:p>
          <a:p>
            <a:pPr lvl="1"/>
            <a:r>
              <a:rPr lang="da-DK" dirty="0">
                <a:latin typeface="Trebuchet MS" pitchFamily="34" charset="0"/>
              </a:rPr>
              <a:t>EWMA</a:t>
            </a:r>
          </a:p>
          <a:p>
            <a:pPr lvl="1"/>
            <a:r>
              <a:rPr lang="da-DK" dirty="0">
                <a:latin typeface="Trebuchet MS" pitchFamily="34" charset="0"/>
              </a:rPr>
              <a:t>GARCH</a:t>
            </a:r>
          </a:p>
          <a:p>
            <a:r>
              <a:rPr lang="da-DK">
                <a:latin typeface="Trebuchet MS" pitchFamily="34" charset="0"/>
              </a:rPr>
              <a:t>Test af korrelation- og kovarianmatrix</a:t>
            </a:r>
            <a:endParaRPr lang="da-DK" dirty="0">
              <a:latin typeface="Trebuchet MS" pitchFamily="34" charset="0"/>
            </a:endParaRPr>
          </a:p>
          <a:p>
            <a:endParaRPr lang="da-DK" dirty="0"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6802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Hvad bruges korrelation og kovarians til?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Fortæller om diversifikationseffekten</a:t>
            </a:r>
          </a:p>
          <a:p>
            <a:r>
              <a:rPr lang="da-DK" dirty="0"/>
              <a:t>Anvendes i risiko- og porteføljenøgletal</a:t>
            </a:r>
          </a:p>
          <a:p>
            <a:pPr lvl="1"/>
            <a:r>
              <a:rPr lang="da-DK" dirty="0"/>
              <a:t>Value at Risk, Volatilitet og Tracking Error</a:t>
            </a:r>
          </a:p>
          <a:p>
            <a:r>
              <a:rPr lang="da-DK" dirty="0"/>
              <a:t>Anvendes til at beregne den marginale risiko</a:t>
            </a:r>
          </a:p>
          <a:p>
            <a:pPr lvl="1"/>
            <a:r>
              <a:rPr lang="da-DK" dirty="0"/>
              <a:t>Hvilken effekt har det, på den samlede risiko hvis jeg inkluderer denne obligation eller dette udlån i min portefølje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4006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Porteføljevolatilitet ved forskellige niveauer for korrelationen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4</a:t>
            </a:fld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72F59E-BF59-4822-A24F-BF03B4414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608" y="1474788"/>
            <a:ext cx="7564087" cy="454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918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er korrelation?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5</a:t>
            </a:fld>
            <a:endParaRPr lang="da-DK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03648" y="1844824"/>
            <a:ext cx="7498080" cy="4800600"/>
          </a:xfrm>
        </p:spPr>
        <p:txBody>
          <a:bodyPr>
            <a:normAutofit fontScale="85000" lnSpcReduction="20000"/>
          </a:bodyPr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Korrelationen angiver graden af lineær sammenhæng</a:t>
            </a:r>
          </a:p>
          <a:p>
            <a:r>
              <a:rPr lang="da-DK" dirty="0"/>
              <a:t>Men husk der findes andre former for afhængighed mellem to aktivers afkast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0B12A3-4389-4CF1-8F39-4BBABEE9C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268760"/>
            <a:ext cx="5440648" cy="355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358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6</a:t>
            </a:fld>
            <a:endParaRPr lang="da-DK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872"/>
            <a:ext cx="8136904" cy="6705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723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Beregning af korrelation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924944"/>
            <a:ext cx="7498080" cy="3323456"/>
          </a:xfrm>
        </p:spPr>
        <p:txBody>
          <a:bodyPr>
            <a:normAutofit fontScale="92500" lnSpcReduction="20000"/>
          </a:bodyPr>
          <a:lstStyle/>
          <a:p>
            <a:r>
              <a:rPr lang="da-DK" dirty="0"/>
              <a:t>μ</a:t>
            </a:r>
            <a:r>
              <a:rPr lang="da-DK" baseline="-25000" dirty="0"/>
              <a:t>Ai</a:t>
            </a:r>
            <a:r>
              <a:rPr lang="da-DK" dirty="0"/>
              <a:t> = afkast for aktiv A til tidspunkt i</a:t>
            </a:r>
          </a:p>
          <a:p>
            <a:r>
              <a:rPr lang="da-DK" dirty="0"/>
              <a:t>  </a:t>
            </a:r>
            <a:r>
              <a:rPr lang="da-DK" sz="1300" dirty="0"/>
              <a:t>A</a:t>
            </a:r>
            <a:r>
              <a:rPr lang="da-DK" dirty="0"/>
              <a:t> = gennemsnitligt afkast for aktiv A</a:t>
            </a:r>
          </a:p>
          <a:p>
            <a:r>
              <a:rPr lang="da-DK" dirty="0"/>
              <a:t>μ</a:t>
            </a:r>
            <a:r>
              <a:rPr lang="da-DK" baseline="-25000" dirty="0"/>
              <a:t>Bi</a:t>
            </a:r>
            <a:r>
              <a:rPr lang="da-DK" dirty="0"/>
              <a:t> = afkast for aktiv B til tidspunkt i</a:t>
            </a:r>
          </a:p>
          <a:p>
            <a:r>
              <a:rPr lang="da-DK" dirty="0"/>
              <a:t>  </a:t>
            </a:r>
            <a:r>
              <a:rPr lang="da-DK" sz="1300" dirty="0"/>
              <a:t>B</a:t>
            </a:r>
            <a:r>
              <a:rPr lang="da-DK" dirty="0"/>
              <a:t>  = gennemsnitligt afkast for aktiv B</a:t>
            </a:r>
          </a:p>
          <a:p>
            <a:r>
              <a:rPr lang="da-DK" dirty="0"/>
              <a:t>n= antal afkastsobservationer</a:t>
            </a:r>
          </a:p>
          <a:p>
            <a:r>
              <a:rPr lang="da-DK" dirty="0"/>
              <a:t>σ</a:t>
            </a:r>
            <a:r>
              <a:rPr lang="da-DK" baseline="-25000" dirty="0"/>
              <a:t>A</a:t>
            </a:r>
            <a:r>
              <a:rPr lang="da-DK" dirty="0"/>
              <a:t> = volatilitet for aktiv A</a:t>
            </a:r>
          </a:p>
          <a:p>
            <a:r>
              <a:rPr lang="da-DK" dirty="0"/>
              <a:t>σ</a:t>
            </a:r>
            <a:r>
              <a:rPr lang="da-DK" baseline="-25000" dirty="0"/>
              <a:t>B</a:t>
            </a:r>
            <a:r>
              <a:rPr lang="da-DK" dirty="0"/>
              <a:t> = volatilitet for aktiv 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7</a:t>
            </a:fld>
            <a:endParaRPr lang="da-DK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48680" y="1484784"/>
            <a:ext cx="1211267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397374"/>
            <a:ext cx="288032" cy="44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212616"/>
            <a:ext cx="288032" cy="44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5242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150" y="-24720"/>
            <a:ext cx="7498080" cy="1143000"/>
          </a:xfrm>
        </p:spPr>
        <p:txBody>
          <a:bodyPr/>
          <a:lstStyle/>
          <a:p>
            <a:r>
              <a:rPr lang="da-DK" dirty="0"/>
              <a:t>Beregning af korrelation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8</a:t>
            </a:fld>
            <a:endParaRPr lang="da-DK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01DA05D-74AC-450E-A4C2-3D306CCE9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1415A84-6B70-48B3-BE92-7DA8FA9A1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2447" y="5444079"/>
            <a:ext cx="5670539" cy="133772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B4FF395-1E0C-435F-8514-15D767650E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098" t="41599" r="33725" b="15351"/>
          <a:stretch/>
        </p:blipFill>
        <p:spPr>
          <a:xfrm>
            <a:off x="2771800" y="1144824"/>
            <a:ext cx="4225212" cy="4124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213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Kovarians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Ikke så intuitiv som korrelation</a:t>
            </a:r>
          </a:p>
          <a:p>
            <a:r>
              <a:rPr lang="da-DK" dirty="0"/>
              <a:t>Anvendes i risikostyring og porteføljestyring til beregning af nøgletal</a:t>
            </a:r>
          </a:p>
          <a:p>
            <a:pPr marL="82296" indent="0">
              <a:buNone/>
            </a:pP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9</a:t>
            </a:fld>
            <a:endParaRPr lang="da-DK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48680" y="3479478"/>
            <a:ext cx="13038216" cy="1317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8515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4600</TotalTime>
  <Words>870</Words>
  <Application>Microsoft Office PowerPoint</Application>
  <PresentationFormat>On-screen Show (4:3)</PresentationFormat>
  <Paragraphs>127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Calibri</vt:lpstr>
      <vt:lpstr>Cambria Math</vt:lpstr>
      <vt:lpstr>Gill Sans MT</vt:lpstr>
      <vt:lpstr>Trebuchet MS</vt:lpstr>
      <vt:lpstr>Verdana</vt:lpstr>
      <vt:lpstr>Wingdings 2</vt:lpstr>
      <vt:lpstr>Solstice</vt:lpstr>
      <vt:lpstr>KAPITEL 4 Korrelation og kovarians</vt:lpstr>
      <vt:lpstr>Indhold</vt:lpstr>
      <vt:lpstr>Hvad bruges korrelation og kovarians til?</vt:lpstr>
      <vt:lpstr>Porteføljevolatilitet ved forskellige niveauer for korrelationen</vt:lpstr>
      <vt:lpstr>Hvad er korrelation?</vt:lpstr>
      <vt:lpstr>PowerPoint Presentation</vt:lpstr>
      <vt:lpstr>Beregning af korrelation</vt:lpstr>
      <vt:lpstr>Beregning af korrelation</vt:lpstr>
      <vt:lpstr>Kovarians</vt:lpstr>
      <vt:lpstr>EWMA- og GARCH-korrelation</vt:lpstr>
      <vt:lpstr>EWMA- og GARCH-kovarians </vt:lpstr>
      <vt:lpstr>Eksempel EWMA-kovarians</vt:lpstr>
      <vt:lpstr>Eksempel EWMA-kovarians, fortsat</vt:lpstr>
      <vt:lpstr>Eksempel GARCH-kovarians </vt:lpstr>
      <vt:lpstr>Test af matrix</vt:lpstr>
      <vt:lpstr>Tjek spørgsmål – 1</vt:lpstr>
      <vt:lpstr>Tjek spørgsmål - 2</vt:lpstr>
      <vt:lpstr>Tjek spørgsmål 3 </vt:lpstr>
      <vt:lpstr>Tjek spørgsmål 4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at Risk</dc:title>
  <dc:creator>JJA</dc:creator>
  <cp:lastModifiedBy>Jørgen Just Andresen</cp:lastModifiedBy>
  <cp:revision>50</cp:revision>
  <dcterms:created xsi:type="dcterms:W3CDTF">2011-08-19T12:28:43Z</dcterms:created>
  <dcterms:modified xsi:type="dcterms:W3CDTF">2020-06-30T16:25:33Z</dcterms:modified>
</cp:coreProperties>
</file>