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08" r:id="rId1"/>
  </p:sldMasterIdLst>
  <p:notesMasterIdLst>
    <p:notesMasterId r:id="rId25"/>
  </p:notesMasterIdLst>
  <p:sldIdLst>
    <p:sldId id="256" r:id="rId2"/>
    <p:sldId id="264" r:id="rId3"/>
    <p:sldId id="268" r:id="rId4"/>
    <p:sldId id="276" r:id="rId5"/>
    <p:sldId id="269" r:id="rId6"/>
    <p:sldId id="277" r:id="rId7"/>
    <p:sldId id="278" r:id="rId8"/>
    <p:sldId id="282" r:id="rId9"/>
    <p:sldId id="270" r:id="rId10"/>
    <p:sldId id="279" r:id="rId11"/>
    <p:sldId id="280" r:id="rId12"/>
    <p:sldId id="271" r:id="rId13"/>
    <p:sldId id="283" r:id="rId14"/>
    <p:sldId id="284" r:id="rId15"/>
    <p:sldId id="285" r:id="rId16"/>
    <p:sldId id="286" r:id="rId17"/>
    <p:sldId id="274" r:id="rId18"/>
    <p:sldId id="287" r:id="rId19"/>
    <p:sldId id="275" r:id="rId20"/>
    <p:sldId id="265" r:id="rId21"/>
    <p:sldId id="266" r:id="rId22"/>
    <p:sldId id="288" r:id="rId23"/>
    <p:sldId id="289" r:id="rId2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>
      <p:cViewPr varScale="1">
        <p:scale>
          <a:sx n="83" d="100"/>
          <a:sy n="83" d="100"/>
        </p:scale>
        <p:origin x="102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03365-F6F7-4574-BCE8-E48C080CFC7A}" type="datetimeFigureOut">
              <a:rPr lang="da-DK" smtClean="0"/>
              <a:t>22-01-2020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27CF6-065E-4F08-8DE2-A81D2055D54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3118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A91A-6647-4FEA-BB37-7ED9259436E7}" type="datetime1">
              <a:rPr lang="da-DK" smtClean="0"/>
              <a:t>22-01-2020</a:t>
            </a:fld>
            <a:endParaRPr lang="da-DK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8C60-21C7-4A87-B51E-0C38B2AFA894}" type="datetime1">
              <a:rPr lang="da-DK" smtClean="0"/>
              <a:t>22-01-2020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22AF-20B8-4F9F-8526-C048F76670FF}" type="datetime1">
              <a:rPr lang="da-DK" smtClean="0"/>
              <a:t>22-01-2020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11BE-BF14-47D9-85B7-28AE23BD47D1}" type="datetime1">
              <a:rPr lang="da-DK" smtClean="0"/>
              <a:t>22-01-2020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1781-8487-4061-8E8C-B34D05A8A4FD}" type="datetime1">
              <a:rPr lang="da-DK" smtClean="0"/>
              <a:t>22-01-2020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A8D7-14F8-4C7E-934F-013C103B988F}" type="datetime1">
              <a:rPr lang="da-DK" smtClean="0"/>
              <a:t>22-01-2020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518A-9B92-453B-A643-7A80761C5D94}" type="datetime1">
              <a:rPr lang="da-DK" smtClean="0"/>
              <a:t>22-01-2020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5AE-23BD-4FCE-9F85-93FA7F315AC0}" type="datetime1">
              <a:rPr lang="da-DK" smtClean="0"/>
              <a:t>22-01-2020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246A-B683-4B94-A131-DE57A94D6EB6}" type="datetime1">
              <a:rPr lang="da-DK" smtClean="0"/>
              <a:t>22-01-2020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D1E4-DC18-4E71-9A42-787F860958F8}" type="datetime1">
              <a:rPr lang="da-DK" smtClean="0"/>
              <a:t>22-01-2020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46EA-DD1C-4649-AC74-3BAB4248472B}" type="datetime1">
              <a:rPr lang="da-DK" smtClean="0"/>
              <a:t>22-01-2020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E04A0C3-96DD-451D-BEC0-3AC148E31741}" type="datetime1">
              <a:rPr lang="da-DK" smtClean="0"/>
              <a:t>22-01-2020</a:t>
            </a:fld>
            <a:endParaRPr lang="da-D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da-DK"/>
              <a:t>Copyright Jørgen Just Andresen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76443AD-B17D-4319-A35E-2398D07A6DDB}" type="slidenum">
              <a:rPr lang="da-DK" smtClean="0"/>
              <a:t>‹#›</a:t>
            </a:fld>
            <a:endParaRPr lang="da-DK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848600" cy="1927225"/>
          </a:xfrm>
        </p:spPr>
        <p:txBody>
          <a:bodyPr>
            <a:normAutofit/>
          </a:bodyPr>
          <a:lstStyle/>
          <a:p>
            <a:pPr algn="ctr"/>
            <a:r>
              <a:rPr lang="da-DK" dirty="0">
                <a:latin typeface="Trebuchet MS" pitchFamily="34" charset="0"/>
              </a:rPr>
              <a:t>KAPITEL 2</a:t>
            </a:r>
            <a:br>
              <a:rPr lang="da-DK" dirty="0">
                <a:latin typeface="Trebuchet MS" pitchFamily="34" charset="0"/>
              </a:rPr>
            </a:br>
            <a:r>
              <a:rPr lang="da-DK" dirty="0">
                <a:latin typeface="Trebuchet MS" pitchFamily="34" charset="0"/>
              </a:rPr>
              <a:t>Renterisiko</a:t>
            </a:r>
          </a:p>
        </p:txBody>
      </p:sp>
    </p:spTree>
    <p:extLst>
      <p:ext uri="{BB962C8B-B14F-4D97-AF65-F5344CB8AC3E}">
        <p14:creationId xmlns:p14="http://schemas.microsoft.com/office/powerpoint/2010/main" val="1802256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Beregning af kronekonveksitet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10</a:t>
            </a:fld>
            <a:endParaRPr lang="da-DK"/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364AA3-2B7C-4657-8D95-6EBF982108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5" y="1196752"/>
            <a:ext cx="7874867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631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Beregning af kronekonveksitet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a-DK" sz="2400" i="0" smtClean="0">
                        <a:latin typeface="Cambria Math"/>
                      </a:rPr>
                      <m:t>Kronekonveksitet</m:t>
                    </m:r>
                    <m:r>
                      <a:rPr lang="da-DK" sz="2400" i="0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da-DK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da-DK" sz="2400" i="0">
                            <a:latin typeface="Cambria Math"/>
                          </a:rPr>
                          <m:t>C</m:t>
                        </m:r>
                      </m:e>
                    </m:d>
                    <m:r>
                      <a:rPr lang="da-DK" sz="2400" i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a-DK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da-DK" sz="24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/>
                          <m:e>
                            <m:eqArr>
                              <m:eqArrPr>
                                <m:ctrlPr>
                                  <a:rPr lang="da-DK" sz="2400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/>
                              <m:e>
                                <m:nary>
                                  <m:naryPr>
                                    <m:chr m:val="∑"/>
                                    <m:limLoc m:val="undOvr"/>
                                    <m:ctrlPr>
                                      <a:rPr lang="da-DK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da-DK" sz="2400" i="0">
                                        <a:latin typeface="Cambria Math"/>
                                      </a:rPr>
                                      <m:t>t</m:t>
                                    </m:r>
                                  </m:sub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da-DK" sz="2400" i="0">
                                        <a:latin typeface="Cambria Math"/>
                                      </a:rPr>
                                      <m:t>N</m:t>
                                    </m:r>
                                  </m:sup>
                                  <m:e>
                                    <m:r>
                                      <a:rPr lang="da-DK" sz="2400" i="0">
                                        <a:latin typeface="Cambria Math"/>
                                      </a:rPr>
                                      <m:t>(</m:t>
                                    </m:r>
                                    <m:sSup>
                                      <m:sSupPr>
                                        <m:ctrlPr>
                                          <a:rPr lang="da-DK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da-DK" sz="2400" i="0">
                                            <a:latin typeface="Cambria Math"/>
                                          </a:rPr>
                                          <m:t>t</m:t>
                                        </m:r>
                                      </m:e>
                                      <m:sup>
                                        <m:r>
                                          <a:rPr lang="da-DK" sz="2400" i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da-DK" sz="2400" i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da-DK" sz="2400" i="0">
                                        <a:latin typeface="Cambria Math"/>
                                      </a:rPr>
                                      <m:t>t</m:t>
                                    </m:r>
                                    <m:r>
                                      <a:rPr lang="da-DK" sz="2400" i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</m:nary>
                                <m:r>
                                  <a:rPr lang="da-DK" sz="2400" i="0">
                                    <a:latin typeface="Cambria Math"/>
                                  </a:rPr>
                                  <m:t>∙</m:t>
                                </m:r>
                                <m:sSub>
                                  <m:sSubPr>
                                    <m:ctrlPr>
                                      <a:rPr lang="da-DK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da-DK" sz="2400" i="0">
                                        <a:latin typeface="Cambria Math"/>
                                      </a:rPr>
                                      <m:t>c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da-DK" sz="2400" i="0">
                                        <a:latin typeface="Cambria Math"/>
                                      </a:rPr>
                                      <m:t>t</m:t>
                                    </m:r>
                                    <m:r>
                                      <a:rPr lang="da-DK" sz="2400" i="0">
                                        <a:latin typeface="Cambria Math"/>
                                      </a:rPr>
                                      <m:t>∙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da-DK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a-DK" sz="2400" i="0">
                                        <a:latin typeface="Cambria Math"/>
                                      </a:rPr>
                                      <m:t>(1+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da-DK" sz="2400" i="0">
                                        <a:latin typeface="Cambria Math"/>
                                      </a:rPr>
                                      <m:t>r</m:t>
                                    </m:r>
                                    <m:r>
                                      <a:rPr lang="da-DK" sz="2400" i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da-DK" sz="2400" i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da-DK" sz="2400" i="0">
                                        <a:latin typeface="Cambria Math"/>
                                      </a:rPr>
                                      <m:t>t</m:t>
                                    </m:r>
                                  </m:sup>
                                </m:sSup>
                              </m:e>
                            </m:eqArr>
                          </m:e>
                        </m:eqArr>
                      </m:num>
                      <m:den>
                        <m:sSup>
                          <m:sSupPr>
                            <m:ctrlPr>
                              <a:rPr lang="da-DK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sz="2400" i="0">
                                <a:latin typeface="Cambria Math"/>
                              </a:rPr>
                              <m:t>(1+</m:t>
                            </m:r>
                            <m:r>
                              <m:rPr>
                                <m:sty m:val="p"/>
                              </m:rPr>
                              <a:rPr lang="da-DK" sz="2400" i="0">
                                <a:latin typeface="Cambria Math"/>
                              </a:rPr>
                              <m:t>r</m:t>
                            </m:r>
                            <m:r>
                              <a:rPr lang="da-DK" sz="2400" i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da-DK" sz="2400" i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da-DK" sz="2400" i="0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da-DK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a-DK" sz="2400" i="0">
                            <a:latin typeface="Cambria Math"/>
                          </a:rPr>
                          <m:t>0,01</m:t>
                        </m:r>
                      </m:e>
                      <m:sup>
                        <m:r>
                          <a:rPr lang="da-DK" sz="2400" i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da-DK" sz="2400" i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a-DK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sz="2400" b="0" i="1" smtClean="0">
                            <a:latin typeface="Cambria Math" panose="02040503050406030204" pitchFamily="18" charset="0"/>
                          </a:rPr>
                          <m:t>7.220,218</m:t>
                        </m:r>
                      </m:num>
                      <m:den>
                        <m:sSup>
                          <m:sSupPr>
                            <m:ctrlPr>
                              <a:rPr lang="da-DK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da-DK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a-DK" sz="2400" b="0" i="0" smtClean="0">
                                    <a:latin typeface="Cambria Math" panose="02040503050406030204" pitchFamily="18" charset="0"/>
                                  </a:rPr>
                                  <m:t>1−0,</m:t>
                                </m:r>
                                <m:r>
                                  <a:rPr lang="da-DK" sz="2400" b="0" i="1" smtClean="0">
                                    <a:latin typeface="Cambria Math" panose="02040503050406030204" pitchFamily="18" charset="0"/>
                                  </a:rPr>
                                  <m:t>003</m:t>
                                </m:r>
                                <m:r>
                                  <a:rPr lang="da-DK" sz="2400" b="0" i="1" smtClean="0">
                                    <a:latin typeface="Cambria Math" panose="02040503050406030204" pitchFamily="18" charset="0"/>
                                  </a:rPr>
                                  <m:t>362</m:t>
                                </m:r>
                              </m:e>
                            </m:d>
                          </m:e>
                          <m:sup>
                            <m:r>
                              <a:rPr lang="da-DK" sz="2400" i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da-DK" sz="2400" i="0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da-DK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a-DK" sz="2400" i="0">
                            <a:latin typeface="Cambria Math"/>
                          </a:rPr>
                          <m:t>0,01</m:t>
                        </m:r>
                      </m:e>
                      <m:sup>
                        <m:r>
                          <a:rPr lang="da-DK" sz="2400" i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da-DK" sz="2400" i="0">
                        <a:latin typeface="Cambria Math"/>
                      </a:rPr>
                      <m:t>=</m:t>
                    </m:r>
                    <m:r>
                      <a:rPr lang="da-DK" sz="2400" b="0" i="0" smtClean="0">
                        <a:latin typeface="Cambria Math"/>
                      </a:rPr>
                      <m:t> </m:t>
                    </m:r>
                    <m:r>
                      <a:rPr lang="da-DK" sz="2400" i="0">
                        <a:latin typeface="Cambria Math"/>
                      </a:rPr>
                      <m:t>0</m:t>
                    </m:r>
                    <m:r>
                      <a:rPr lang="da-DK" sz="2400" b="0" i="0" smtClean="0">
                        <a:latin typeface="Cambria Math" panose="02040503050406030204" pitchFamily="18" charset="0"/>
                      </a:rPr>
                      <m:t>,727</m:t>
                    </m:r>
                    <m:r>
                      <a:rPr lang="da-DK" sz="2400" i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da-DK" sz="2400" i="0">
                        <a:latin typeface="Cambria Math"/>
                      </a:rPr>
                      <m:t>kroner</m:t>
                    </m:r>
                  </m:oMath>
                </a14:m>
                <a:endParaRPr lang="da-DK" sz="2400" dirty="0">
                  <a:latin typeface="Trebuchet MS" pitchFamily="34" charset="0"/>
                </a:endParaRPr>
              </a:p>
              <a:p>
                <a:endParaRPr lang="da-DK" dirty="0">
                  <a:latin typeface="Trebuchet MS" pitchFamily="34" charset="0"/>
                </a:endParaRPr>
              </a:p>
              <a:p>
                <a:r>
                  <a:rPr lang="da-DK" dirty="0">
                    <a:latin typeface="Trebuchet MS" pitchFamily="34" charset="0"/>
                  </a:rPr>
                  <a:t>Hvad er fortolkningen af de 0,727 kroner ?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9663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Hvornår er konveksitet vigtigt?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12360" y="6305550"/>
            <a:ext cx="1258488" cy="476250"/>
          </a:xfrm>
        </p:spPr>
        <p:txBody>
          <a:bodyPr/>
          <a:lstStyle/>
          <a:p>
            <a:fld id="{FDEB590A-EF6D-4113-A007-FDF2823B6492}" type="slidenum">
              <a:rPr lang="en-GB" smtClean="0"/>
              <a:pPr/>
              <a:t>12</a:t>
            </a:fld>
            <a:r>
              <a:rPr lang="da-DK" dirty="0"/>
              <a:t> of 24 </a:t>
            </a:r>
            <a:r>
              <a:rPr lang="da-DK" sz="1000" dirty="0">
                <a:solidFill>
                  <a:srgbClr val="5E5E5E"/>
                </a:solidFill>
                <a:latin typeface="Times New Roman" pitchFamily="18" charset="0"/>
              </a:rPr>
              <a:t> </a:t>
            </a:r>
            <a:endParaRPr lang="en-GB" sz="1000" dirty="0">
              <a:solidFill>
                <a:srgbClr val="5E5E5E"/>
              </a:solidFill>
              <a:latin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580899" y="404664"/>
            <a:ext cx="8015652" cy="5814446"/>
            <a:chOff x="1081336" y="404664"/>
            <a:chExt cx="8683623" cy="5814446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1712640" y="5589240"/>
              <a:ext cx="4176464" cy="8384"/>
            </a:xfrm>
            <a:prstGeom prst="line">
              <a:avLst/>
            </a:prstGeom>
            <a:noFill/>
            <a:ln w="3810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flipV="1">
              <a:off x="1712640" y="1844824"/>
              <a:ext cx="0" cy="3752800"/>
            </a:xfrm>
            <a:prstGeom prst="line">
              <a:avLst/>
            </a:prstGeom>
            <a:noFill/>
            <a:ln w="38100" cap="flat" cmpd="sng" algn="ctr">
              <a:solidFill>
                <a:srgbClr val="3366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4197615" y="5849778"/>
              <a:ext cx="18324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800" b="0" dirty="0">
                  <a:latin typeface="Trebuchet MS" pitchFamily="34" charset="0"/>
                </a:rPr>
                <a:t>Effektiv rente 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081336" y="1412776"/>
              <a:ext cx="969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800" b="0" dirty="0">
                  <a:latin typeface="Trebuchet MS" pitchFamily="34" charset="0"/>
                </a:rPr>
                <a:t>     Pris</a:t>
              </a:r>
            </a:p>
          </p:txBody>
        </p:sp>
        <p:sp>
          <p:nvSpPr>
            <p:cNvPr id="4" name="Arc 3"/>
            <p:cNvSpPr/>
            <p:nvPr/>
          </p:nvSpPr>
          <p:spPr bwMode="auto">
            <a:xfrm rot="10800000">
              <a:off x="1750213" y="404664"/>
              <a:ext cx="8014746" cy="4626886"/>
            </a:xfrm>
            <a:prstGeom prst="arc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32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rueFrutiger" pitchFamily="2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1750213" y="3721224"/>
              <a:ext cx="2842747" cy="1579984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856656" y="2852936"/>
              <a:ext cx="15581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800" b="0" dirty="0">
                  <a:latin typeface="Trebuchet MS" pitchFamily="34" charset="0"/>
                </a:rPr>
                <a:t>Obligation A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75302" y="5232692"/>
              <a:ext cx="1565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800" b="0" dirty="0">
                  <a:latin typeface="Trebuchet MS" pitchFamily="34" charset="0"/>
                </a:rPr>
                <a:t>Obligation B</a:t>
              </a:r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>
              <a:off x="2864768" y="4365104"/>
              <a:ext cx="0" cy="1224136"/>
            </a:xfrm>
            <a:prstGeom prst="line">
              <a:avLst/>
            </a:prstGeom>
            <a:ln w="28575"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6148953" y="2636912"/>
            <a:ext cx="26384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da-DK" dirty="0">
                <a:latin typeface="Trebuchet MS" pitchFamily="34" charset="0"/>
              </a:rPr>
              <a:t>Ved rentestigninger?</a:t>
            </a:r>
          </a:p>
          <a:p>
            <a:pPr marL="342900" indent="-342900">
              <a:buAutoNum type="alphaLcParenR"/>
            </a:pPr>
            <a:r>
              <a:rPr lang="da-DK" dirty="0">
                <a:latin typeface="Trebuchet MS" pitchFamily="34" charset="0"/>
              </a:rPr>
              <a:t>Ved rentefald?</a:t>
            </a:r>
          </a:p>
          <a:p>
            <a:pPr marL="342900" indent="-342900">
              <a:buAutoNum type="alphaLcParenR"/>
            </a:pPr>
            <a:r>
              <a:rPr lang="da-DK" dirty="0">
                <a:latin typeface="Trebuchet MS" pitchFamily="34" charset="0"/>
              </a:rPr>
              <a:t>Ved høj volatilitet?</a:t>
            </a:r>
          </a:p>
        </p:txBody>
      </p:sp>
    </p:spTree>
    <p:extLst>
      <p:ext uri="{BB962C8B-B14F-4D97-AF65-F5344CB8AC3E}">
        <p14:creationId xmlns:p14="http://schemas.microsoft.com/office/powerpoint/2010/main" val="751951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Renterisiko på porteføljer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/>
              <a:t>Porteføljenøgletal kan beregnes ved, at det samlede cash flow for porteføljen stilles op, og nøgletallene beregnes som på en enkelt obligation.  </a:t>
            </a:r>
          </a:p>
          <a:p>
            <a:r>
              <a:rPr lang="da-DK" dirty="0"/>
              <a:t>Ofte anvendes dog approsimationer til at beregne nøgletal på porteføljeniveau</a:t>
            </a:r>
          </a:p>
          <a:p>
            <a:r>
              <a:rPr lang="da-DK" dirty="0"/>
              <a:t>Varighed og modificeret varighed vægtes med markedsværdier</a:t>
            </a:r>
          </a:p>
          <a:p>
            <a:r>
              <a:rPr lang="da-DK" dirty="0"/>
              <a:t>Kronevarighed og kronekonvesitet vægtes med nomielle værdier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6353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Renterisiko på porteføljeniveau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070675"/>
              </p:ext>
            </p:extLst>
          </p:nvPr>
        </p:nvGraphicFramePr>
        <p:xfrm>
          <a:off x="1435100" y="1447800"/>
          <a:ext cx="749934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2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2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32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2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32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32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400" b="1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b="1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Nom</a:t>
                      </a:r>
                      <a:endParaRPr lang="da-D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Kurs +</a:t>
                      </a:r>
                      <a:endParaRPr lang="da-DK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Markeds-</a:t>
                      </a:r>
                      <a:endParaRPr lang="da-DK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Macauley</a:t>
                      </a:r>
                      <a:endParaRPr lang="da-DK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Effektiv</a:t>
                      </a:r>
                      <a:endParaRPr lang="da-DK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Modificeret</a:t>
                      </a:r>
                      <a:endParaRPr lang="da-DK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Krone-</a:t>
                      </a:r>
                      <a:endParaRPr lang="da-DK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b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Krone-</a:t>
                      </a:r>
                      <a:endParaRPr lang="da-DK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400" b="1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b="1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Beløb</a:t>
                      </a:r>
                      <a:endParaRPr lang="da-D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b="1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vedh. rente</a:t>
                      </a:r>
                      <a:endParaRPr lang="da-D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b="1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værdi</a:t>
                      </a:r>
                      <a:endParaRPr lang="da-D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b="1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Varighed</a:t>
                      </a:r>
                      <a:endParaRPr lang="da-D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b="1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rente</a:t>
                      </a:r>
                      <a:endParaRPr lang="da-D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b="1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Varighed</a:t>
                      </a:r>
                      <a:endParaRPr lang="da-D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b="1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varighed</a:t>
                      </a:r>
                      <a:endParaRPr lang="da-D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b="1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konveksitet</a:t>
                      </a:r>
                      <a:endParaRPr lang="da-D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Obligation 1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 10.000.000 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99,30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   9.930.000 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2,20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1,10%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2,18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2,16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0,14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Obligation 2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 15.000.000 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101,50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 15.225.000 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4,80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1,50%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4,73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4,80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0,34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Obligation 3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 25.000.000 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102,80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 25.700.000 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10,50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1,90%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10,30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10,59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1,20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Portefølje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 50.000.000 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 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 50.855.000 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       7,17 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1,77%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          7,05 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     7,17 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    0,73 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14</a:t>
            </a:fld>
            <a:endParaRPr lang="da-DK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475656" y="4365104"/>
                <a:ext cx="7668344" cy="6476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a-DK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i="1">
                              <a:latin typeface="Cambria Math"/>
                            </a:rPr>
                            <m:t>𝑉𝑎𝑟𝑖𝑔h𝑒𝑑</m:t>
                          </m:r>
                        </m:e>
                        <m:sub>
                          <m:r>
                            <a:rPr lang="da-DK" i="1">
                              <a:latin typeface="Cambria Math"/>
                            </a:rPr>
                            <m:t>𝑃𝑜𝑟𝑡𝑒𝑓</m:t>
                          </m:r>
                          <m:r>
                            <a:rPr lang="da-DK" i="1">
                              <a:latin typeface="Cambria Math"/>
                            </a:rPr>
                            <m:t>ø</m:t>
                          </m:r>
                          <m:r>
                            <a:rPr lang="da-DK" i="1">
                              <a:latin typeface="Cambria Math"/>
                            </a:rPr>
                            <m:t>𝑙𝑗𝑒</m:t>
                          </m:r>
                        </m:sub>
                      </m:sSub>
                      <m:r>
                        <a:rPr lang="da-DK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a-DK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latin typeface="Cambria Math"/>
                            </a:rPr>
                            <m:t>9,93</m:t>
                          </m:r>
                          <m:r>
                            <a:rPr lang="da-DK" i="1">
                              <a:latin typeface="Cambria Math"/>
                            </a:rPr>
                            <m:t>𝑀</m:t>
                          </m:r>
                          <m:r>
                            <a:rPr lang="da-DK" i="1">
                              <a:latin typeface="Cambria Math"/>
                            </a:rPr>
                            <m:t>∙2,20+15,225</m:t>
                          </m:r>
                          <m:r>
                            <a:rPr lang="da-DK" i="1">
                              <a:latin typeface="Cambria Math"/>
                            </a:rPr>
                            <m:t>𝑀</m:t>
                          </m:r>
                          <m:r>
                            <a:rPr lang="da-DK" i="1">
                              <a:latin typeface="Cambria Math"/>
                            </a:rPr>
                            <m:t>∙4,80+25,7</m:t>
                          </m:r>
                          <m:r>
                            <a:rPr lang="da-DK" i="1">
                              <a:latin typeface="Cambria Math"/>
                            </a:rPr>
                            <m:t>𝑀</m:t>
                          </m:r>
                          <m:r>
                            <a:rPr lang="da-DK" i="1">
                              <a:latin typeface="Cambria Math"/>
                            </a:rPr>
                            <m:t>∙10,50</m:t>
                          </m:r>
                        </m:num>
                        <m:den>
                          <m:r>
                            <a:rPr lang="da-DK" i="1">
                              <a:latin typeface="Cambria Math"/>
                            </a:rPr>
                            <m:t>9,93</m:t>
                          </m:r>
                          <m:r>
                            <a:rPr lang="da-DK" i="1">
                              <a:latin typeface="Cambria Math"/>
                            </a:rPr>
                            <m:t>𝑀</m:t>
                          </m:r>
                          <m:r>
                            <a:rPr lang="da-DK" i="1">
                              <a:latin typeface="Cambria Math"/>
                            </a:rPr>
                            <m:t>+15,225</m:t>
                          </m:r>
                          <m:r>
                            <a:rPr lang="da-DK" i="1">
                              <a:latin typeface="Cambria Math"/>
                            </a:rPr>
                            <m:t>𝑀</m:t>
                          </m:r>
                          <m:r>
                            <a:rPr lang="da-DK" i="1">
                              <a:latin typeface="Cambria Math"/>
                            </a:rPr>
                            <m:t>+25,70</m:t>
                          </m:r>
                          <m:r>
                            <a:rPr lang="da-DK" i="1">
                              <a:latin typeface="Cambria Math"/>
                            </a:rPr>
                            <m:t>𝑀</m:t>
                          </m:r>
                        </m:den>
                      </m:f>
                      <m:r>
                        <a:rPr lang="da-DK" i="1">
                          <a:latin typeface="Cambria Math"/>
                        </a:rPr>
                        <m:t>=7,17</m:t>
                      </m:r>
                    </m:oMath>
                  </m:oMathPara>
                </a14:m>
                <a:endParaRPr lang="da-DK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365104"/>
                <a:ext cx="7668344" cy="64761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187624" y="5301208"/>
                <a:ext cx="7344816" cy="6229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i="1">
                          <a:latin typeface="Cambria Math"/>
                        </a:rPr>
                        <m:t>𝐾𝑟𝑜𝑛𝑒𝑣𝑎𝑟𝑖𝑔h𝑒𝑑</m:t>
                      </m:r>
                      <m:r>
                        <a:rPr lang="da-DK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a-DK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i="1">
                              <a:latin typeface="Cambria Math"/>
                            </a:rPr>
                            <m:t>10</m:t>
                          </m:r>
                          <m:r>
                            <a:rPr lang="da-DK" i="1">
                              <a:latin typeface="Cambria Math"/>
                            </a:rPr>
                            <m:t>𝑀</m:t>
                          </m:r>
                          <m:r>
                            <a:rPr lang="da-DK" i="1">
                              <a:latin typeface="Cambria Math"/>
                            </a:rPr>
                            <m:t>∙2,16+15</m:t>
                          </m:r>
                          <m:r>
                            <a:rPr lang="da-DK" i="1">
                              <a:latin typeface="Cambria Math"/>
                            </a:rPr>
                            <m:t>𝑀</m:t>
                          </m:r>
                          <m:r>
                            <a:rPr lang="da-DK" i="1">
                              <a:latin typeface="Cambria Math"/>
                            </a:rPr>
                            <m:t>∙4,80+25</m:t>
                          </m:r>
                          <m:r>
                            <a:rPr lang="da-DK" i="1">
                              <a:latin typeface="Cambria Math"/>
                            </a:rPr>
                            <m:t>𝑀</m:t>
                          </m:r>
                          <m:r>
                            <a:rPr lang="da-DK" i="1">
                              <a:latin typeface="Cambria Math"/>
                            </a:rPr>
                            <m:t>∙10,59</m:t>
                          </m:r>
                        </m:num>
                        <m:den>
                          <m:r>
                            <a:rPr lang="da-DK" i="1">
                              <a:latin typeface="Cambria Math"/>
                            </a:rPr>
                            <m:t>10</m:t>
                          </m:r>
                          <m:r>
                            <a:rPr lang="da-DK" i="1">
                              <a:latin typeface="Cambria Math"/>
                            </a:rPr>
                            <m:t>𝑀</m:t>
                          </m:r>
                          <m:r>
                            <a:rPr lang="da-DK" i="1">
                              <a:latin typeface="Cambria Math"/>
                            </a:rPr>
                            <m:t>+15</m:t>
                          </m:r>
                          <m:r>
                            <a:rPr lang="da-DK" i="1">
                              <a:latin typeface="Cambria Math"/>
                            </a:rPr>
                            <m:t>𝑀</m:t>
                          </m:r>
                          <m:r>
                            <a:rPr lang="da-DK" i="1">
                              <a:latin typeface="Cambria Math"/>
                            </a:rPr>
                            <m:t>+25</m:t>
                          </m:r>
                          <m:r>
                            <a:rPr lang="da-DK" i="1">
                              <a:latin typeface="Cambria Math"/>
                            </a:rPr>
                            <m:t>𝑀</m:t>
                          </m:r>
                        </m:den>
                      </m:f>
                      <m:r>
                        <a:rPr lang="da-DK" i="1">
                          <a:latin typeface="Cambria Math"/>
                        </a:rPr>
                        <m:t>=7,17</m:t>
                      </m:r>
                    </m:oMath>
                  </m:oMathPara>
                </a14:m>
                <a:endParaRPr lang="da-DK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301208"/>
                <a:ext cx="7344816" cy="62292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0856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Nulkuponrenter og effektive renter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15</a:t>
            </a:fld>
            <a:endParaRPr lang="da-D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363" y="1203324"/>
            <a:ext cx="7534317" cy="5466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5000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Nulkuponrenter og effektive renter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570910"/>
              </p:ext>
            </p:extLst>
          </p:nvPr>
        </p:nvGraphicFramePr>
        <p:xfrm>
          <a:off x="1435100" y="1447800"/>
          <a:ext cx="749934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2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32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32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32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32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32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 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Cash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Nulkupon-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Nutidsværdi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Vægt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Vægt*tid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Tid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Flow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rente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(Eff.rente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(Nulkupon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(Eff.rente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(Nulkupon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(Eff.rente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(Nulkupon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 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 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 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Macaulay)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Fisher-Weil)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Macaulay)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Fisher-Weil)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Macaulay)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Fisher-Weil)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2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1,00%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1,942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1,980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2,00%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2,04%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0,020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0,020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2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2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2,00%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1,886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1,922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1,94%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1,98%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0,039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0,040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3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102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3,00%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93,421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93,344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96,06%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95,99%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2,882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2,880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4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14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Kurs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97,25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97,25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 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Varighed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2,941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5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2,940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575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Nøglerentevarighed</a:t>
            </a: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608" y="1417638"/>
            <a:ext cx="8157300" cy="481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789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Nøglerentevarighed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6946062"/>
              </p:ext>
            </p:extLst>
          </p:nvPr>
        </p:nvGraphicFramePr>
        <p:xfrm>
          <a:off x="1115614" y="1447800"/>
          <a:ext cx="7992892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64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64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64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64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77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Tid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Nul-kupon-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Cash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Pris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Pris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Pris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år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Kurve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Chok 1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Chok 2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Flow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i dag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shock 1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Shock 2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1,0%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2,0%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1,0%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2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1,98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1,96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1,98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2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2,0%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2,5%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2,5%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2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1,92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1,90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1,90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3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3,0%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3,0%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4,0%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102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93,34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93,34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90,68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20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20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20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20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20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20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20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20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20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20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a-DK" sz="20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Nutidsværdi: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97,25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97,21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94,56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2775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Risiko på konverterbare realkreditobligationer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590A-EF6D-4113-A007-FDF2823B6492}" type="slidenum">
              <a:rPr lang="en-GB" smtClean="0"/>
              <a:pPr/>
              <a:t>19</a:t>
            </a:fld>
            <a:r>
              <a:rPr lang="da-DK"/>
              <a:t> of 24 </a:t>
            </a:r>
            <a:r>
              <a:rPr lang="da-DK" sz="1000">
                <a:solidFill>
                  <a:srgbClr val="5E5E5E"/>
                </a:solidFill>
                <a:latin typeface="Times New Roman" pitchFamily="18" charset="0"/>
              </a:rPr>
              <a:t> </a:t>
            </a:r>
            <a:endParaRPr lang="en-GB" sz="1000">
              <a:solidFill>
                <a:srgbClr val="5E5E5E"/>
              </a:solidFill>
              <a:latin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099039" y="1447031"/>
            <a:ext cx="6248239" cy="5150321"/>
            <a:chOff x="1190625" y="1939925"/>
            <a:chExt cx="6768926" cy="3975100"/>
          </a:xfrm>
        </p:grpSpPr>
        <p:sp>
          <p:nvSpPr>
            <p:cNvPr id="4" name="Freeform 4"/>
            <p:cNvSpPr>
              <a:spLocks/>
            </p:cNvSpPr>
            <p:nvPr/>
          </p:nvSpPr>
          <p:spPr bwMode="auto">
            <a:xfrm>
              <a:off x="1725613" y="2336801"/>
              <a:ext cx="5819675" cy="3136900"/>
            </a:xfrm>
            <a:custGeom>
              <a:avLst/>
              <a:gdLst>
                <a:gd name="T0" fmla="*/ 0 w 4651"/>
                <a:gd name="T1" fmla="*/ 0 h 1978"/>
                <a:gd name="T2" fmla="*/ 0 w 4651"/>
                <a:gd name="T3" fmla="*/ 2147483647 h 1978"/>
                <a:gd name="T4" fmla="*/ 2147483647 w 4651"/>
                <a:gd name="T5" fmla="*/ 2147483647 h 1978"/>
                <a:gd name="T6" fmla="*/ 0 60000 65536"/>
                <a:gd name="T7" fmla="*/ 0 60000 65536"/>
                <a:gd name="T8" fmla="*/ 0 60000 65536"/>
                <a:gd name="T9" fmla="*/ 0 w 4651"/>
                <a:gd name="T10" fmla="*/ 0 h 1978"/>
                <a:gd name="T11" fmla="*/ 4651 w 4651"/>
                <a:gd name="T12" fmla="*/ 1978 h 19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51" h="1978">
                  <a:moveTo>
                    <a:pt x="0" y="0"/>
                  </a:moveTo>
                  <a:lnTo>
                    <a:pt x="0" y="1978"/>
                  </a:lnTo>
                  <a:lnTo>
                    <a:pt x="4651" y="1974"/>
                  </a:lnTo>
                </a:path>
              </a:pathLst>
            </a:custGeom>
            <a:noFill/>
            <a:ln w="38100" cmpd="sng">
              <a:solidFill>
                <a:srgbClr val="336699"/>
              </a:solidFill>
              <a:round/>
              <a:headEnd type="stealth" w="med" len="med"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1550988" y="2076450"/>
              <a:ext cx="178911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r>
                <a:rPr lang="da-DK" sz="1600" b="0" dirty="0">
                  <a:solidFill>
                    <a:schemeClr val="tx1"/>
                  </a:solidFill>
                  <a:latin typeface="Trebuchet MS" pitchFamily="34" charset="0"/>
                </a:rPr>
                <a:t>Kurs</a:t>
              </a:r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2041474" y="4999707"/>
              <a:ext cx="1903414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r>
                <a:rPr lang="da-DK" sz="1200" b="0" dirty="0">
                  <a:solidFill>
                    <a:schemeClr val="tx1"/>
                  </a:solidFill>
                  <a:latin typeface="Trebuchet MS" pitchFamily="34" charset="0"/>
                </a:rPr>
                <a:t>Varighed</a:t>
              </a:r>
              <a:r>
                <a:rPr lang="da-DK" sz="1200" b="0" baseline="-25000" dirty="0">
                  <a:solidFill>
                    <a:schemeClr val="tx1"/>
                  </a:solidFill>
                  <a:latin typeface="Trebuchet MS" pitchFamily="34" charset="0"/>
                </a:rPr>
                <a:t>konv</a:t>
              </a:r>
              <a:r>
                <a:rPr lang="da-DK" sz="1200" b="0" dirty="0">
                  <a:solidFill>
                    <a:schemeClr val="tx1"/>
                  </a:solidFill>
                  <a:latin typeface="Trebuchet MS" pitchFamily="34" charset="0"/>
                </a:rPr>
                <a:t> &lt; 0</a:t>
              </a:r>
            </a:p>
            <a:p>
              <a:r>
                <a:rPr lang="en-GB" sz="1200" b="0" dirty="0" err="1">
                  <a:solidFill>
                    <a:schemeClr val="tx1"/>
                  </a:solidFill>
                  <a:latin typeface="Trebuchet MS" pitchFamily="34" charset="0"/>
                </a:rPr>
                <a:t>Konveksitet</a:t>
              </a:r>
              <a:r>
                <a:rPr lang="en-GB" sz="1200" b="0" baseline="-25000" dirty="0" err="1">
                  <a:solidFill>
                    <a:schemeClr val="tx1"/>
                  </a:solidFill>
                  <a:latin typeface="Trebuchet MS" pitchFamily="34" charset="0"/>
                </a:rPr>
                <a:t>konv</a:t>
              </a:r>
              <a:r>
                <a:rPr lang="en-GB" sz="1200" b="0" dirty="0">
                  <a:solidFill>
                    <a:schemeClr val="tx1"/>
                  </a:solidFill>
                  <a:latin typeface="Trebuchet MS" pitchFamily="34" charset="0"/>
                </a:rPr>
                <a:t> &lt; 0</a:t>
              </a:r>
            </a:p>
          </p:txBody>
        </p:sp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3822700" y="4999707"/>
              <a:ext cx="1562348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r>
                <a:rPr lang="da-DK" sz="1200" b="0" dirty="0">
                  <a:solidFill>
                    <a:schemeClr val="tx1"/>
                  </a:solidFill>
                  <a:latin typeface="Trebuchet MS" pitchFamily="34" charset="0"/>
                </a:rPr>
                <a:t>Varighed</a:t>
              </a:r>
              <a:r>
                <a:rPr lang="da-DK" sz="1200" b="0" baseline="-25000" dirty="0">
                  <a:solidFill>
                    <a:schemeClr val="tx1"/>
                  </a:solidFill>
                  <a:latin typeface="Trebuchet MS" pitchFamily="34" charset="0"/>
                </a:rPr>
                <a:t>konv</a:t>
              </a:r>
              <a:r>
                <a:rPr lang="da-DK" sz="1200" b="0" dirty="0">
                  <a:solidFill>
                    <a:schemeClr val="tx1"/>
                  </a:solidFill>
                  <a:latin typeface="Trebuchet MS" pitchFamily="34" charset="0"/>
                </a:rPr>
                <a:t> &gt; 0</a:t>
              </a:r>
            </a:p>
            <a:p>
              <a:r>
                <a:rPr lang="en-GB" sz="1200" b="0" dirty="0" err="1">
                  <a:solidFill>
                    <a:schemeClr val="tx1"/>
                  </a:solidFill>
                  <a:latin typeface="Trebuchet MS" pitchFamily="34" charset="0"/>
                </a:rPr>
                <a:t>Konveksitet</a:t>
              </a:r>
              <a:r>
                <a:rPr lang="en-GB" sz="1200" b="0" baseline="-25000" dirty="0" err="1">
                  <a:solidFill>
                    <a:schemeClr val="tx1"/>
                  </a:solidFill>
                  <a:latin typeface="Trebuchet MS" pitchFamily="34" charset="0"/>
                </a:rPr>
                <a:t>konv</a:t>
              </a:r>
              <a:r>
                <a:rPr lang="en-GB" sz="1200" b="0" dirty="0">
                  <a:solidFill>
                    <a:schemeClr val="tx1"/>
                  </a:solidFill>
                  <a:latin typeface="Trebuchet MS" pitchFamily="34" charset="0"/>
                </a:rPr>
                <a:t> &lt; 0</a:t>
              </a: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5462203" y="4999707"/>
              <a:ext cx="1831057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r>
                <a:rPr lang="da-DK" sz="1200" b="0" dirty="0">
                  <a:solidFill>
                    <a:schemeClr val="tx1"/>
                  </a:solidFill>
                  <a:latin typeface="Trebuchet MS" pitchFamily="34" charset="0"/>
                </a:rPr>
                <a:t>Varighed</a:t>
              </a:r>
              <a:r>
                <a:rPr lang="da-DK" sz="1200" b="0" baseline="-25000" dirty="0">
                  <a:solidFill>
                    <a:schemeClr val="tx1"/>
                  </a:solidFill>
                  <a:latin typeface="Trebuchet MS" pitchFamily="34" charset="0"/>
                </a:rPr>
                <a:t>konv</a:t>
              </a:r>
              <a:r>
                <a:rPr lang="da-DK" sz="1200" b="0" dirty="0">
                  <a:solidFill>
                    <a:schemeClr val="tx1"/>
                  </a:solidFill>
                  <a:latin typeface="Trebuchet MS" pitchFamily="34" charset="0"/>
                </a:rPr>
                <a:t> &gt; 0</a:t>
              </a:r>
            </a:p>
            <a:p>
              <a:r>
                <a:rPr lang="en-GB" sz="1200" b="0" dirty="0" err="1">
                  <a:solidFill>
                    <a:schemeClr val="tx1"/>
                  </a:solidFill>
                  <a:latin typeface="Trebuchet MS" pitchFamily="34" charset="0"/>
                </a:rPr>
                <a:t>Konveksitet</a:t>
              </a:r>
              <a:r>
                <a:rPr lang="en-GB" sz="1200" b="0" baseline="-25000" dirty="0" err="1">
                  <a:solidFill>
                    <a:schemeClr val="tx1"/>
                  </a:solidFill>
                  <a:latin typeface="Trebuchet MS" pitchFamily="34" charset="0"/>
                </a:rPr>
                <a:t>konv</a:t>
              </a:r>
              <a:r>
                <a:rPr lang="en-GB" sz="1200" b="0" dirty="0">
                  <a:solidFill>
                    <a:schemeClr val="tx1"/>
                  </a:solidFill>
                  <a:latin typeface="Trebuchet MS" pitchFamily="34" charset="0"/>
                </a:rPr>
                <a:t> &gt; 0</a:t>
              </a: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190625" y="3922713"/>
              <a:ext cx="5619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r>
                <a:rPr lang="da-DK" sz="1600" b="0" dirty="0">
                  <a:solidFill>
                    <a:schemeClr val="tx1"/>
                  </a:solidFill>
                  <a:latin typeface="Trebuchet MS" pitchFamily="34" charset="0"/>
                </a:rPr>
                <a:t>100</a:t>
              </a:r>
            </a:p>
            <a:p>
              <a:endParaRPr lang="en-GB" sz="1600" b="0" dirty="0">
                <a:solidFill>
                  <a:schemeClr val="tx1"/>
                </a:solidFill>
                <a:latin typeface="Trebuchet MS" pitchFamily="34" charset="0"/>
              </a:endParaRPr>
            </a:p>
            <a:p>
              <a:endParaRPr lang="en-GB" sz="1600" b="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3375025" y="1939925"/>
              <a:ext cx="13493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endParaRPr lang="en-GB" sz="1600" b="0">
                <a:solidFill>
                  <a:schemeClr val="tx1"/>
                </a:solidFill>
              </a:endParaRPr>
            </a:p>
            <a:p>
              <a:endParaRPr lang="en-GB" sz="1600" b="0">
                <a:solidFill>
                  <a:schemeClr val="tx1"/>
                </a:solidFill>
              </a:endParaRPr>
            </a:p>
          </p:txBody>
        </p:sp>
        <p:sp>
          <p:nvSpPr>
            <p:cNvPr id="11" name="Text Box 16"/>
            <p:cNvSpPr txBox="1">
              <a:spLocks noChangeArrowheads="1"/>
            </p:cNvSpPr>
            <p:nvPr/>
          </p:nvSpPr>
          <p:spPr bwMode="auto">
            <a:xfrm>
              <a:off x="1887434" y="4191663"/>
              <a:ext cx="13493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r>
                <a:rPr lang="da-DK" sz="1600" b="0" dirty="0">
                  <a:solidFill>
                    <a:schemeClr val="tx1"/>
                  </a:solidFill>
                  <a:latin typeface="Trebuchet MS" pitchFamily="34" charset="0"/>
                </a:rPr>
                <a:t>Kurs</a:t>
              </a:r>
              <a:r>
                <a:rPr lang="da-DK" sz="1600" b="0" baseline="-25000" dirty="0">
                  <a:solidFill>
                    <a:schemeClr val="tx1"/>
                  </a:solidFill>
                  <a:latin typeface="Trebuchet MS" pitchFamily="34" charset="0"/>
                </a:rPr>
                <a:t>konv</a:t>
              </a:r>
              <a:endParaRPr lang="da-DK" sz="1600" b="0" dirty="0">
                <a:solidFill>
                  <a:schemeClr val="tx1"/>
                </a:solidFill>
                <a:latin typeface="Trebuchet MS" pitchFamily="34" charset="0"/>
              </a:endParaRPr>
            </a:p>
            <a:p>
              <a:endParaRPr lang="en-GB" sz="1600" b="0" dirty="0">
                <a:solidFill>
                  <a:schemeClr val="tx1"/>
                </a:solidFill>
                <a:latin typeface="Trebuchet MS" pitchFamily="34" charset="0"/>
              </a:endParaRPr>
            </a:p>
            <a:p>
              <a:endParaRPr lang="en-GB" sz="1600" b="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5778326" y="5610225"/>
              <a:ext cx="21812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 eaLnBrk="0" hangingPunct="0"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r>
                <a:rPr lang="da-DK" sz="1600" b="0" dirty="0">
                  <a:solidFill>
                    <a:schemeClr val="tx1"/>
                  </a:solidFill>
                  <a:latin typeface="Trebuchet MS" pitchFamily="34" charset="0"/>
                </a:rPr>
                <a:t>Inkonvertérbar rente</a:t>
              </a:r>
              <a:endParaRPr lang="da-DK" sz="2400" b="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auto">
            <a:xfrm>
              <a:off x="1739900" y="3885117"/>
              <a:ext cx="5314899" cy="806842"/>
            </a:xfrm>
            <a:custGeom>
              <a:avLst/>
              <a:gdLst>
                <a:gd name="T0" fmla="*/ 0 w 3485"/>
                <a:gd name="T1" fmla="*/ 2147483647 h 1213"/>
                <a:gd name="T2" fmla="*/ 2147483647 w 3485"/>
                <a:gd name="T3" fmla="*/ 2147483647 h 1213"/>
                <a:gd name="T4" fmla="*/ 2147483647 w 3485"/>
                <a:gd name="T5" fmla="*/ 2147483647 h 1213"/>
                <a:gd name="T6" fmla="*/ 2147483647 w 3485"/>
                <a:gd name="T7" fmla="*/ 2147483647 h 1213"/>
                <a:gd name="T8" fmla="*/ 2147483647 w 3485"/>
                <a:gd name="T9" fmla="*/ 2147483647 h 1213"/>
                <a:gd name="T10" fmla="*/ 2147483647 w 3485"/>
                <a:gd name="T11" fmla="*/ 2147483647 h 1213"/>
                <a:gd name="T12" fmla="*/ 2147483647 w 3485"/>
                <a:gd name="T13" fmla="*/ 2147483647 h 1213"/>
                <a:gd name="T14" fmla="*/ 2147483647 w 3485"/>
                <a:gd name="T15" fmla="*/ 2147483647 h 12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485"/>
                <a:gd name="T25" fmla="*/ 0 h 1213"/>
                <a:gd name="T26" fmla="*/ 3485 w 3485"/>
                <a:gd name="T27" fmla="*/ 1213 h 12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485" h="1213">
                  <a:moveTo>
                    <a:pt x="0" y="433"/>
                  </a:moveTo>
                  <a:cubicBezTo>
                    <a:pt x="68" y="413"/>
                    <a:pt x="239" y="374"/>
                    <a:pt x="409" y="313"/>
                  </a:cubicBezTo>
                  <a:cubicBezTo>
                    <a:pt x="579" y="252"/>
                    <a:pt x="845" y="112"/>
                    <a:pt x="1019" y="65"/>
                  </a:cubicBezTo>
                  <a:cubicBezTo>
                    <a:pt x="1193" y="18"/>
                    <a:pt x="1317" y="0"/>
                    <a:pt x="1455" y="33"/>
                  </a:cubicBezTo>
                  <a:cubicBezTo>
                    <a:pt x="1592" y="66"/>
                    <a:pt x="1709" y="164"/>
                    <a:pt x="1843" y="265"/>
                  </a:cubicBezTo>
                  <a:cubicBezTo>
                    <a:pt x="1978" y="366"/>
                    <a:pt x="2112" y="530"/>
                    <a:pt x="2259" y="641"/>
                  </a:cubicBezTo>
                  <a:cubicBezTo>
                    <a:pt x="2407" y="752"/>
                    <a:pt x="2524" y="834"/>
                    <a:pt x="2728" y="929"/>
                  </a:cubicBezTo>
                  <a:cubicBezTo>
                    <a:pt x="2932" y="1024"/>
                    <a:pt x="3327" y="1154"/>
                    <a:pt x="3485" y="1213"/>
                  </a:cubicBezTo>
                </a:path>
              </a:pathLst>
            </a:custGeom>
            <a:noFill/>
            <a:ln w="38100" cap="flat" cmpd="sng">
              <a:solidFill>
                <a:srgbClr val="3366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da-DK"/>
            </a:p>
          </p:txBody>
        </p:sp>
        <p:sp>
          <p:nvSpPr>
            <p:cNvPr id="14" name="Line 26"/>
            <p:cNvSpPr>
              <a:spLocks noChangeShapeType="1"/>
            </p:cNvSpPr>
            <p:nvPr/>
          </p:nvSpPr>
          <p:spPr bwMode="auto">
            <a:xfrm>
              <a:off x="5207000" y="2882900"/>
              <a:ext cx="0" cy="22225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da-DK"/>
            </a:p>
          </p:txBody>
        </p:sp>
        <p:sp>
          <p:nvSpPr>
            <p:cNvPr id="15" name="Line 27"/>
            <p:cNvSpPr>
              <a:spLocks noChangeShapeType="1"/>
            </p:cNvSpPr>
            <p:nvPr/>
          </p:nvSpPr>
          <p:spPr bwMode="auto">
            <a:xfrm>
              <a:off x="3822700" y="2387600"/>
              <a:ext cx="0" cy="3086100"/>
            </a:xfrm>
            <a:prstGeom prst="line">
              <a:avLst/>
            </a:prstGeom>
            <a:noFill/>
            <a:ln w="38100">
              <a:solidFill>
                <a:srgbClr val="336699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da-DK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auto">
            <a:xfrm>
              <a:off x="5385048" y="2387600"/>
              <a:ext cx="0" cy="3086100"/>
            </a:xfrm>
            <a:prstGeom prst="line">
              <a:avLst/>
            </a:prstGeom>
            <a:noFill/>
            <a:ln w="38100">
              <a:solidFill>
                <a:srgbClr val="336699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76567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Trebuchet MS" pitchFamily="34" charset="0"/>
              </a:rPr>
              <a:t>Indhold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>
                <a:latin typeface="Trebuchet MS" pitchFamily="34" charset="0"/>
              </a:rPr>
              <a:t>Varighed</a:t>
            </a:r>
          </a:p>
          <a:p>
            <a:pPr lvl="1"/>
            <a:r>
              <a:rPr lang="da-DK" dirty="0">
                <a:latin typeface="Trebuchet MS" pitchFamily="34" charset="0"/>
              </a:rPr>
              <a:t>Gennemsnitlig løbetid</a:t>
            </a:r>
          </a:p>
          <a:p>
            <a:pPr lvl="1"/>
            <a:r>
              <a:rPr lang="da-DK" dirty="0">
                <a:latin typeface="Trebuchet MS" pitchFamily="34" charset="0"/>
              </a:rPr>
              <a:t>Immunisering </a:t>
            </a:r>
          </a:p>
          <a:p>
            <a:pPr lvl="1"/>
            <a:r>
              <a:rPr lang="da-DK" dirty="0">
                <a:latin typeface="Trebuchet MS" pitchFamily="34" charset="0"/>
              </a:rPr>
              <a:t>Renterisiko (modificeret varighed og kronevarighed)</a:t>
            </a:r>
          </a:p>
          <a:p>
            <a:r>
              <a:rPr lang="da-DK" dirty="0">
                <a:latin typeface="Trebuchet MS" pitchFamily="34" charset="0"/>
              </a:rPr>
              <a:t>Konveksitet</a:t>
            </a:r>
          </a:p>
          <a:p>
            <a:r>
              <a:rPr lang="da-DK" dirty="0">
                <a:latin typeface="Trebuchet MS" pitchFamily="34" charset="0"/>
              </a:rPr>
              <a:t>Porteføljerisiko</a:t>
            </a:r>
          </a:p>
          <a:p>
            <a:r>
              <a:rPr lang="da-DK" dirty="0">
                <a:latin typeface="Trebuchet MS" pitchFamily="34" charset="0"/>
              </a:rPr>
              <a:t>Brug af nulkuponrenter</a:t>
            </a:r>
          </a:p>
          <a:p>
            <a:r>
              <a:rPr lang="da-DK" dirty="0">
                <a:latin typeface="Trebuchet MS" pitchFamily="34" charset="0"/>
              </a:rPr>
              <a:t>Nøglerentevarighed</a:t>
            </a:r>
          </a:p>
          <a:p>
            <a:r>
              <a:rPr lang="da-DK" dirty="0">
                <a:latin typeface="Trebuchet MS" pitchFamily="34" charset="0"/>
              </a:rPr>
              <a:t>Realkreditobligationer</a:t>
            </a:r>
          </a:p>
          <a:p>
            <a:r>
              <a:rPr lang="da-DK" dirty="0">
                <a:latin typeface="Trebuchet MS" pitchFamily="34" charset="0"/>
              </a:rPr>
              <a:t>Opgaver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68026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Trebuchet MS" pitchFamily="34" charset="0"/>
              </a:rPr>
              <a:t>Tjek spørgsmål –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>
                <a:latin typeface="Trebuchet MS" pitchFamily="34" charset="0"/>
              </a:rPr>
              <a:t>Forsøg at rangordne nedenstående 10-årige obligationer efter varighed:</a:t>
            </a:r>
          </a:p>
          <a:p>
            <a:pPr lvl="1"/>
            <a:r>
              <a:rPr lang="da-DK" dirty="0">
                <a:latin typeface="Trebuchet MS" pitchFamily="34" charset="0"/>
              </a:rPr>
              <a:t>Serielåns-, nulkupon-, annuitets- og stående låns profil</a:t>
            </a:r>
          </a:p>
          <a:p>
            <a:r>
              <a:rPr lang="da-DK" dirty="0">
                <a:latin typeface="Trebuchet MS" pitchFamily="34" charset="0"/>
              </a:rPr>
              <a:t>Påvis at en 10-årig obligation (stående lån) med 2% årlig kupon og en effektiv rente på 3% har nedenstående nøgletal:</a:t>
            </a:r>
          </a:p>
          <a:p>
            <a:pPr lvl="1"/>
            <a:r>
              <a:rPr lang="da-DK" dirty="0">
                <a:latin typeface="Trebuchet MS" pitchFamily="34" charset="0"/>
              </a:rPr>
              <a:t>Varighed			9,12</a:t>
            </a:r>
          </a:p>
          <a:p>
            <a:pPr lvl="1"/>
            <a:r>
              <a:rPr lang="da-DK" dirty="0">
                <a:latin typeface="Trebuchet MS" pitchFamily="34" charset="0"/>
              </a:rPr>
              <a:t>Modificeret varighed	8,85</a:t>
            </a:r>
          </a:p>
          <a:p>
            <a:pPr lvl="1"/>
            <a:r>
              <a:rPr lang="da-DK" dirty="0">
                <a:latin typeface="Trebuchet MS" pitchFamily="34" charset="0"/>
              </a:rPr>
              <a:t>Kronevarighed		8,09</a:t>
            </a:r>
          </a:p>
          <a:p>
            <a:pPr lvl="1"/>
            <a:r>
              <a:rPr lang="da-DK" dirty="0">
                <a:latin typeface="Trebuchet MS" pitchFamily="34" charset="0"/>
              </a:rPr>
              <a:t>Kronekonveksitet		0,84</a:t>
            </a:r>
          </a:p>
          <a:p>
            <a:endParaRPr lang="da-DK" dirty="0"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6334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Trebuchet MS" pitchFamily="34" charset="0"/>
              </a:rPr>
              <a:t>Tjek spørgsmål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>
                <a:latin typeface="Trebuchet MS" pitchFamily="34" charset="0"/>
              </a:rPr>
              <a:t>Forklar immuniseringstankegangen</a:t>
            </a:r>
          </a:p>
          <a:p>
            <a:r>
              <a:rPr lang="da-DK" dirty="0">
                <a:latin typeface="Trebuchet MS" pitchFamily="34" charset="0"/>
              </a:rPr>
              <a:t>Hvilke svagheder (antagelser) er der ved immuniseringstankegangen?</a:t>
            </a:r>
          </a:p>
          <a:p>
            <a:r>
              <a:rPr lang="da-DK" dirty="0">
                <a:latin typeface="Trebuchet MS" pitchFamily="34" charset="0"/>
              </a:rPr>
              <a:t>Forklar forskellen på modificeret varighed og kronevarighed</a:t>
            </a:r>
          </a:p>
          <a:p>
            <a:r>
              <a:rPr lang="da-DK" dirty="0">
                <a:latin typeface="Trebuchet MS" pitchFamily="34" charset="0"/>
              </a:rPr>
              <a:t>Ved hvilke forventninger bør man have høj konveksitet på sin portefølje?</a:t>
            </a:r>
          </a:p>
          <a:p>
            <a:endParaRPr lang="da-DK" dirty="0"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8832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Tjek spørgsmål 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Påvis at nedenstående portefølje har en varighed på 3,04 år og en kronevarighed på 3,38 kroner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Forklar forskellen på Macaulay og Fischer-Weil varighed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22</a:t>
            </a:fld>
            <a:endParaRPr lang="da-DK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043238"/>
            <a:ext cx="5133291" cy="1105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35447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Tjek spørgsmål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Du har en 4-årig 3% stående låns obligation. Du har en flad rentekurve med en rente på 2%. Du ønsker at beregne obligationens følsomhed og bruger den 1- og 4-årige rente som nøglerente. Vis at nøglerentevarigheden bliver 0,09 kroner og 3,72 kroner</a:t>
            </a:r>
          </a:p>
          <a:p>
            <a:r>
              <a:rPr lang="da-DK"/>
              <a:t>Forklar hvorfor konverterbare realkreditobligationers konveksitet kan være negativ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8977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Varighed for 0,5% 15/11 2027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590A-EF6D-4113-A007-FDF2823B6492}" type="slidenum">
              <a:rPr lang="en-GB" smtClean="0"/>
              <a:pPr/>
              <a:t>3</a:t>
            </a:fld>
            <a:r>
              <a:rPr lang="da-DK"/>
              <a:t> of 24 </a:t>
            </a:r>
            <a:r>
              <a:rPr lang="da-DK" sz="1000">
                <a:solidFill>
                  <a:srgbClr val="5E5E5E"/>
                </a:solidFill>
                <a:latin typeface="Times New Roman" pitchFamily="18" charset="0"/>
              </a:rPr>
              <a:t> </a:t>
            </a:r>
            <a:endParaRPr lang="en-GB" sz="1000">
              <a:solidFill>
                <a:srgbClr val="5E5E5E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64768" y="4873354"/>
                <a:ext cx="7567672" cy="17076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a-DK" dirty="0"/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i="1">
                          <a:latin typeface="Cambria Math"/>
                        </a:rPr>
                        <m:t>𝐹𝑜𝑟𝑚𝑒𝑙</m:t>
                      </m:r>
                      <m:r>
                        <a:rPr lang="da-DK" i="1">
                          <a:latin typeface="Cambria Math"/>
                        </a:rPr>
                        <m:t> 2.1       </m:t>
                      </m:r>
                      <m:r>
                        <a:rPr lang="da-DK" i="1">
                          <a:latin typeface="Cambria Math"/>
                        </a:rPr>
                        <m:t>𝑉𝑎𝑟𝑖𝑔h𝑒𝑑</m:t>
                      </m:r>
                      <m:r>
                        <a:rPr lang="da-DK" i="1">
                          <a:latin typeface="Cambria Math"/>
                        </a:rPr>
                        <m:t> (</m:t>
                      </m:r>
                      <m:r>
                        <a:rPr lang="da-DK" i="1">
                          <a:latin typeface="Cambria Math"/>
                        </a:rPr>
                        <m:t>𝐷</m:t>
                      </m:r>
                      <m:r>
                        <a:rPr lang="da-DK" i="1">
                          <a:latin typeface="Cambria Math"/>
                        </a:rPr>
                        <m:t>)=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da-DK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a-DK" i="1">
                              <a:latin typeface="Cambria Math"/>
                            </a:rPr>
                            <m:t>𝑡</m:t>
                          </m:r>
                        </m:sub>
                        <m:sup>
                          <m:r>
                            <a:rPr lang="da-DK" i="1">
                              <a:latin typeface="Cambria Math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da-DK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da-DK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da-DK" i="1">
                              <a:latin typeface="Cambria Math"/>
                            </a:rPr>
                            <m:t>∙</m:t>
                          </m:r>
                          <m:r>
                            <a:rPr lang="da-DK" i="1">
                              <a:latin typeface="Cambria Math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da-DK" dirty="0"/>
              </a:p>
              <a:p>
                <a:r>
                  <a:rPr lang="da-DK" dirty="0"/>
                  <a:t>Hvor w</a:t>
                </a:r>
                <a:r>
                  <a:rPr lang="da-DK" baseline="-25000" dirty="0"/>
                  <a:t>t</a:t>
                </a:r>
                <a:r>
                  <a:rPr lang="da-DK" dirty="0"/>
                  <a:t> angiver vægten for den enkelte betaling og t angiver tiden målt i år frem til betalingen.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768" y="4873354"/>
                <a:ext cx="7567672" cy="1707647"/>
              </a:xfrm>
              <a:prstGeom prst="rect">
                <a:avLst/>
              </a:prstGeom>
              <a:blipFill rotWithShape="1">
                <a:blip r:embed="rId2"/>
                <a:stretch>
                  <a:fillRect l="-644" b="-4270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10EBC557-E7D7-4808-A020-1036C12790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389" y="1466512"/>
            <a:ext cx="8028384" cy="33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310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Varighed for 0,5% 15/11 2027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4</a:t>
            </a:fld>
            <a:endParaRPr lang="da-DK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2AE0E0-0680-475D-83E7-1AE495ABA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365384"/>
            <a:ext cx="7420193" cy="494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876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Immunisering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590A-EF6D-4113-A007-FDF2823B6492}" type="slidenum">
              <a:rPr lang="en-GB" smtClean="0"/>
              <a:pPr/>
              <a:t>5</a:t>
            </a:fld>
            <a:r>
              <a:rPr lang="da-DK"/>
              <a:t> of 24 </a:t>
            </a:r>
            <a:r>
              <a:rPr lang="da-DK" sz="1000">
                <a:solidFill>
                  <a:srgbClr val="5E5E5E"/>
                </a:solidFill>
                <a:latin typeface="Times New Roman" pitchFamily="18" charset="0"/>
              </a:rPr>
              <a:t> </a:t>
            </a:r>
            <a:endParaRPr lang="en-GB" sz="1000">
              <a:solidFill>
                <a:srgbClr val="5E5E5E"/>
              </a:solidFill>
              <a:latin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494299-AB63-4FC0-947E-4D237C60C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666788"/>
            <a:ext cx="8028384" cy="409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740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Modificeret varighed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da-DK" b="1" dirty="0"/>
                  <a:t> </a:t>
                </a:r>
                <a:r>
                  <a:rPr lang="da-DK" sz="2200" dirty="0">
                    <a:latin typeface="Trebuchet MS" pitchFamily="34" charset="0"/>
                  </a:rPr>
                  <a:t>Den modificerede varighed angiver den procentuelle ændring i obligationens pris (kurs + vedhængende rente) ved en ændring på 1%-point i obligationens effektive rente.</a:t>
                </a:r>
              </a:p>
              <a:p>
                <a:endParaRPr lang="da-DK" sz="2200" dirty="0">
                  <a:latin typeface="Trebuchet MS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da-DK" sz="2200" i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da-DK" sz="2200" i="0">
                        <a:latin typeface="Cambria Math"/>
                      </a:rPr>
                      <m:t>Formel</m:t>
                    </m:r>
                    <m:r>
                      <a:rPr lang="da-DK" sz="2200" i="0">
                        <a:latin typeface="Cambria Math"/>
                      </a:rPr>
                      <m:t> 2.2     </m:t>
                    </m:r>
                    <m:r>
                      <m:rPr>
                        <m:sty m:val="p"/>
                      </m:rPr>
                      <a:rPr lang="da-DK" sz="2200" i="0">
                        <a:latin typeface="Cambria Math"/>
                      </a:rPr>
                      <m:t>Modificeret</m:t>
                    </m:r>
                    <m:r>
                      <a:rPr lang="da-DK" sz="2200" i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da-DK" sz="2200" i="0">
                        <a:latin typeface="Cambria Math"/>
                      </a:rPr>
                      <m:t>Varighed</m:t>
                    </m:r>
                    <m:r>
                      <a:rPr lang="da-DK" sz="2200" i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da-DK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da-DK" sz="2200" i="0">
                            <a:latin typeface="Cambria Math"/>
                          </a:rPr>
                          <m:t>MD</m:t>
                        </m:r>
                      </m:e>
                    </m:d>
                    <m:r>
                      <a:rPr lang="da-DK" sz="2200" i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a-DK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a-DK" sz="2200" i="0">
                            <a:latin typeface="Cambria Math"/>
                          </a:rPr>
                          <m:t>D</m:t>
                        </m:r>
                      </m:num>
                      <m:den>
                        <m:r>
                          <a:rPr lang="da-DK" sz="2200" i="0">
                            <a:latin typeface="Cambria Math"/>
                          </a:rPr>
                          <m:t>1+</m:t>
                        </m:r>
                        <m:r>
                          <m:rPr>
                            <m:sty m:val="p"/>
                          </m:rPr>
                          <a:rPr lang="da-DK" sz="2200" i="0">
                            <a:latin typeface="Cambria Math"/>
                          </a:rPr>
                          <m:t>r</m:t>
                        </m:r>
                      </m:den>
                    </m:f>
                  </m:oMath>
                </a14:m>
                <a:endParaRPr lang="da-DK" sz="2200" dirty="0">
                  <a:latin typeface="Trebuchet MS" pitchFamily="34" charset="0"/>
                </a:endParaRPr>
              </a:p>
              <a:p>
                <a:pPr marL="82296" indent="0">
                  <a:buNone/>
                </a:pPr>
                <a:r>
                  <a:rPr lang="da-DK" sz="2200" dirty="0">
                    <a:latin typeface="Trebuchet MS" pitchFamily="34" charset="0"/>
                  </a:rPr>
                  <a:t> </a:t>
                </a:r>
              </a:p>
              <a:p>
                <a:r>
                  <a:rPr lang="da-DK" sz="2200" dirty="0">
                    <a:latin typeface="Trebuchet MS" pitchFamily="34" charset="0"/>
                  </a:rPr>
                  <a:t>Modificeret varighed for 0,5% 15/11 2027: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a-DK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sz="2200" b="0" i="0" smtClean="0">
                            <a:latin typeface="Cambria Math" panose="02040503050406030204" pitchFamily="18" charset="0"/>
                          </a:rPr>
                          <m:t>7,701</m:t>
                        </m:r>
                      </m:num>
                      <m:den>
                        <m:r>
                          <a:rPr lang="da-DK" sz="2200" b="0" i="0" smtClean="0">
                            <a:latin typeface="Cambria Math" panose="02040503050406030204" pitchFamily="18" charset="0"/>
                          </a:rPr>
                          <m:t>1+(−0,3</m:t>
                        </m:r>
                        <m:r>
                          <a:rPr lang="da-DK" sz="2200" b="0" i="0" smtClean="0">
                            <a:latin typeface="Cambria Math" panose="02040503050406030204" pitchFamily="18" charset="0"/>
                          </a:rPr>
                          <m:t>362</m:t>
                        </m:r>
                        <m:r>
                          <a:rPr lang="da-DK" sz="2200" b="0" i="0" smtClean="0">
                            <a:latin typeface="Cambria Math" panose="02040503050406030204" pitchFamily="18" charset="0"/>
                          </a:rPr>
                          <m:t>%)</m:t>
                        </m:r>
                      </m:den>
                    </m:f>
                    <m:r>
                      <a:rPr lang="da-DK" sz="2200" i="0">
                        <a:latin typeface="Cambria Math"/>
                      </a:rPr>
                      <m:t>=</m:t>
                    </m:r>
                    <m:r>
                      <a:rPr lang="da-DK" sz="2200" b="0" i="0" smtClean="0">
                        <a:latin typeface="Cambria Math" panose="02040503050406030204" pitchFamily="18" charset="0"/>
                      </a:rPr>
                      <m:t>7,727</m:t>
                    </m:r>
                  </m:oMath>
                </a14:m>
                <a:endParaRPr lang="da-DK" sz="2200" dirty="0">
                  <a:latin typeface="Trebuchet MS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6568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Kronevarighed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da-DK" sz="2000" dirty="0">
                    <a:latin typeface="Trebuchet MS" pitchFamily="34" charset="0"/>
                  </a:rPr>
                  <a:t>Kronevarigheden angiver ændringen i obligationens pris eller kurs målt i kroner ved en ændring på 1%-point i obligationens effektive rente.</a:t>
                </a:r>
              </a:p>
              <a:p>
                <a:endParaRPr lang="da-DK" sz="2000" dirty="0">
                  <a:latin typeface="Trebuchet MS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a-DK" sz="2000" b="0" i="0">
                        <a:latin typeface="Cambria Math"/>
                      </a:rPr>
                      <m:t>Formel</m:t>
                    </m:r>
                    <m:r>
                      <a:rPr lang="da-DK" sz="2000" b="0" i="0">
                        <a:latin typeface="Cambria Math"/>
                      </a:rPr>
                      <m:t> 2.3     </m:t>
                    </m:r>
                    <m:r>
                      <m:rPr>
                        <m:sty m:val="p"/>
                      </m:rPr>
                      <a:rPr lang="da-DK" sz="2000" b="0" i="0">
                        <a:latin typeface="Cambria Math"/>
                      </a:rPr>
                      <m:t>Kronevarighed</m:t>
                    </m:r>
                    <m:r>
                      <a:rPr lang="da-DK" sz="2000" b="0" i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da-DK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da-DK" sz="2000" b="0" i="0">
                            <a:latin typeface="Cambria Math"/>
                          </a:rPr>
                          <m:t>d</m:t>
                        </m:r>
                      </m:e>
                    </m:d>
                    <m:r>
                      <a:rPr lang="da-DK" sz="2000" b="0" i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da-DK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a-DK" sz="2000" b="0" i="0">
                            <a:latin typeface="Cambria Math"/>
                          </a:rPr>
                          <m:t>D</m:t>
                        </m:r>
                      </m:num>
                      <m:den>
                        <m:r>
                          <a:rPr lang="da-DK" sz="2000" b="0" i="0">
                            <a:latin typeface="Cambria Math"/>
                          </a:rPr>
                          <m:t>1+</m:t>
                        </m:r>
                        <m:r>
                          <m:rPr>
                            <m:sty m:val="p"/>
                          </m:rPr>
                          <a:rPr lang="da-DK" sz="2000" b="0" i="0">
                            <a:latin typeface="Cambria Math"/>
                          </a:rPr>
                          <m:t>r</m:t>
                        </m:r>
                      </m:den>
                    </m:f>
                    <m:r>
                      <a:rPr lang="da-DK" sz="2000" b="0" i="0">
                        <a:latin typeface="Cambria Math"/>
                      </a:rPr>
                      <m:t>∙</m:t>
                    </m:r>
                    <m:f>
                      <m:fPr>
                        <m:ctrlPr>
                          <a:rPr lang="da-DK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a-DK" sz="2000" b="0" i="0">
                            <a:latin typeface="Cambria Math"/>
                          </a:rPr>
                          <m:t>Kurs</m:t>
                        </m:r>
                        <m:r>
                          <a:rPr lang="da-DK" sz="2000" b="0" i="0">
                            <a:latin typeface="Cambria Math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da-DK" sz="2000" b="0" i="0">
                            <a:latin typeface="Cambria Math"/>
                          </a:rPr>
                          <m:t>vedh</m:t>
                        </m:r>
                        <m:r>
                          <a:rPr lang="da-DK" sz="2000" b="0" i="0">
                            <a:latin typeface="Cambria Math"/>
                          </a:rPr>
                          <m:t>. </m:t>
                        </m:r>
                        <m:r>
                          <m:rPr>
                            <m:sty m:val="p"/>
                          </m:rPr>
                          <a:rPr lang="da-DK" sz="2000" b="0" i="0">
                            <a:latin typeface="Cambria Math"/>
                          </a:rPr>
                          <m:t>rente</m:t>
                        </m:r>
                      </m:num>
                      <m:den>
                        <m:r>
                          <a:rPr lang="da-DK" sz="2000" b="0" i="0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da-DK" sz="2000" b="0" i="0">
                        <a:latin typeface="Cambria Math"/>
                      </a:rPr>
                      <m:t>=</m:t>
                    </m:r>
                  </m:oMath>
                </a14:m>
                <a:endParaRPr lang="da-DK" sz="2000" dirty="0">
                  <a:latin typeface="Trebuchet MS" pitchFamily="34" charset="0"/>
                </a:endParaRPr>
              </a:p>
              <a:p>
                <a:pPr marL="82296" indent="0">
                  <a:buNone/>
                </a:pPr>
                <a:endParaRPr lang="da-DK" sz="2000" b="0" i="0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a-DK" sz="2000" b="0" i="0">
                          <a:latin typeface="Cambria Math"/>
                        </a:rPr>
                        <m:t>MD</m:t>
                      </m:r>
                      <m:r>
                        <a:rPr lang="da-DK" sz="2000" b="0" i="0">
                          <a:latin typeface="Cambria Math"/>
                        </a:rPr>
                        <m:t>∙</m:t>
                      </m:r>
                      <m:f>
                        <m:fPr>
                          <m:ctrlPr>
                            <a:rPr lang="da-DK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da-DK" sz="2000" b="0" i="0">
                              <a:latin typeface="Cambria Math"/>
                            </a:rPr>
                            <m:t>Kurs</m:t>
                          </m:r>
                          <m:r>
                            <a:rPr lang="da-DK" sz="2000" b="0" i="0">
                              <a:latin typeface="Cambria Math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da-DK" sz="2000" b="0" i="0">
                              <a:latin typeface="Cambria Math"/>
                            </a:rPr>
                            <m:t>vedh</m:t>
                          </m:r>
                          <m:r>
                            <a:rPr lang="da-DK" sz="2000" b="0" i="0">
                              <a:latin typeface="Cambria Math"/>
                            </a:rPr>
                            <m:t>. </m:t>
                          </m:r>
                          <m:r>
                            <m:rPr>
                              <m:sty m:val="p"/>
                            </m:rPr>
                            <a:rPr lang="da-DK" sz="2000" b="0" i="0">
                              <a:latin typeface="Cambria Math"/>
                            </a:rPr>
                            <m:t>rente</m:t>
                          </m:r>
                        </m:num>
                        <m:den>
                          <m:r>
                            <a:rPr lang="da-DK" sz="2000" b="0" i="0"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da-DK" sz="2000" dirty="0">
                  <a:latin typeface="Trebuchet MS" pitchFamily="34" charset="0"/>
                </a:endParaRPr>
              </a:p>
              <a:p>
                <a:pPr marL="82296" indent="0">
                  <a:buNone/>
                </a:pPr>
                <a:endParaRPr lang="da-DK" sz="2000" dirty="0">
                  <a:latin typeface="Trebuchet MS" pitchFamily="34" charset="0"/>
                </a:endParaRPr>
              </a:p>
              <a:p>
                <a:pPr marL="82296" indent="0">
                  <a:buNone/>
                </a:pPr>
                <a:r>
                  <a:rPr lang="da-DK" sz="2000" dirty="0">
                    <a:latin typeface="Trebuchet MS" pitchFamily="34" charset="0"/>
                  </a:rPr>
                  <a:t>For 0,5% 15/11 2027 fås en kronevarighed på:</a:t>
                </a:r>
              </a:p>
              <a:p>
                <a:pPr marL="82296" indent="0">
                  <a:buNone/>
                </a:pPr>
                <a:endParaRPr lang="da-DK" sz="2000" i="1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a-DK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sz="2000" b="0" i="1" smtClean="0">
                              <a:latin typeface="Cambria Math" panose="02040503050406030204" pitchFamily="18" charset="0"/>
                            </a:rPr>
                            <m:t>7,701</m:t>
                          </m:r>
                        </m:num>
                        <m:den>
                          <m:r>
                            <a:rPr lang="da-DK" sz="2000" b="0" i="1">
                              <a:latin typeface="Cambria Math"/>
                            </a:rPr>
                            <m:t>1</m:t>
                          </m:r>
                          <m:r>
                            <a:rPr lang="da-DK" sz="2000" b="0" i="1" smtClean="0">
                              <a:latin typeface="Cambria Math" panose="02040503050406030204" pitchFamily="18" charset="0"/>
                            </a:rPr>
                            <m:t>+(−0,3</m:t>
                          </m:r>
                          <m:r>
                            <a:rPr lang="da-DK" sz="2000" b="0" i="1" smtClean="0">
                              <a:latin typeface="Cambria Math" panose="02040503050406030204" pitchFamily="18" charset="0"/>
                            </a:rPr>
                            <m:t>362</m:t>
                          </m:r>
                          <m:r>
                            <a:rPr lang="da-DK" sz="2000" b="0" i="1" smtClean="0">
                              <a:latin typeface="Cambria Math" panose="02040503050406030204" pitchFamily="18" charset="0"/>
                            </a:rPr>
                            <m:t>%)</m:t>
                          </m:r>
                        </m:den>
                      </m:f>
                      <m:r>
                        <a:rPr lang="da-DK" sz="2000" b="0" i="1">
                          <a:latin typeface="Cambria Math"/>
                        </a:rPr>
                        <m:t>∙</m:t>
                      </m:r>
                      <m:f>
                        <m:fPr>
                          <m:ctrlPr>
                            <a:rPr lang="da-DK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sz="2000" b="0" i="1" smtClean="0">
                              <a:latin typeface="Cambria Math" panose="02040503050406030204" pitchFamily="18" charset="0"/>
                            </a:rPr>
                            <m:t>106,732</m:t>
                          </m:r>
                        </m:num>
                        <m:den>
                          <m:r>
                            <a:rPr lang="da-DK" sz="2000" b="0" i="1">
                              <a:latin typeface="Cambria Math"/>
                            </a:rPr>
                            <m:t>100</m:t>
                          </m:r>
                        </m:den>
                      </m:f>
                      <m:r>
                        <a:rPr lang="da-DK" sz="2000" b="0" i="1">
                          <a:latin typeface="Cambria Math"/>
                        </a:rPr>
                        <m:t>=</m:t>
                      </m:r>
                      <m:r>
                        <a:rPr lang="da-DK" sz="2000" b="0" i="1" smtClean="0">
                          <a:latin typeface="Cambria Math" panose="02040503050406030204" pitchFamily="18" charset="0"/>
                        </a:rPr>
                        <m:t>8,247</m:t>
                      </m:r>
                      <m:r>
                        <a:rPr lang="da-DK" sz="2000" b="0" i="1">
                          <a:latin typeface="Cambria Math"/>
                        </a:rPr>
                        <m:t> </m:t>
                      </m:r>
                      <m:r>
                        <a:rPr lang="da-DK" sz="2000" b="0" i="1">
                          <a:latin typeface="Cambria Math"/>
                        </a:rPr>
                        <m:t>𝑘𝑟𝑜𝑛𝑒𝑟</m:t>
                      </m:r>
                    </m:oMath>
                  </m:oMathPara>
                </a14:m>
                <a:endParaRPr lang="da-DK" sz="2000" dirty="0">
                  <a:latin typeface="Trebuchet MS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89" r="-1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5920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3600" dirty="0">
                <a:latin typeface="Trebuchet MS" pitchFamily="34" charset="0"/>
              </a:rPr>
              <a:t>Følsomhed</a:t>
            </a:r>
            <a:br>
              <a:rPr lang="da-DK" sz="2000" dirty="0">
                <a:latin typeface="Trebuchet MS" pitchFamily="34" charset="0"/>
              </a:rPr>
            </a:br>
            <a:r>
              <a:rPr lang="da-DK" sz="2000" dirty="0">
                <a:latin typeface="Trebuchet MS" pitchFamily="34" charset="0"/>
              </a:rPr>
              <a:t>0,5% 15/11 2027</a:t>
            </a:r>
            <a:endParaRPr lang="da-DK" sz="3600" dirty="0"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8</a:t>
            </a:fld>
            <a:endParaRPr lang="da-DK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318636"/>
              </p:ext>
            </p:extLst>
          </p:nvPr>
        </p:nvGraphicFramePr>
        <p:xfrm>
          <a:off x="1435100" y="1447800"/>
          <a:ext cx="7241356" cy="144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0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0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0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Renteændring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Eff. rente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Kurs + </a:t>
                      </a:r>
                      <a:r>
                        <a:rPr lang="da-DK" sz="2000" dirty="0" err="1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vedh</a:t>
                      </a: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. 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Rente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Kursændring</a:t>
                      </a:r>
                      <a:endParaRPr lang="da-DK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+1%-point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0,6638%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Calibri"/>
                          <a:cs typeface="Calibri"/>
                        </a:rPr>
                        <a:t>98,837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-7,895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-1%-point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-1,3362%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Times New Roman"/>
                          <a:cs typeface="Calibri"/>
                        </a:rPr>
                        <a:t>115,355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solidFill>
                            <a:srgbClr val="000000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+8,623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AC7C902-B5E5-474D-BB40-2437D4B71F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2928365"/>
            <a:ext cx="5688632" cy="3419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250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192" y="42533"/>
            <a:ext cx="7498080" cy="1143000"/>
          </a:xfrm>
        </p:spPr>
        <p:txBody>
          <a:bodyPr/>
          <a:lstStyle/>
          <a:p>
            <a:r>
              <a:rPr lang="da-DK" dirty="0"/>
              <a:t>Konveksitet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B590A-EF6D-4113-A007-FDF2823B6492}" type="slidenum">
              <a:rPr lang="en-GB" smtClean="0"/>
              <a:pPr/>
              <a:t>9</a:t>
            </a:fld>
            <a:r>
              <a:rPr lang="da-DK" dirty="0"/>
              <a:t> of 24 </a:t>
            </a:r>
            <a:r>
              <a:rPr lang="da-DK" sz="1000" dirty="0">
                <a:solidFill>
                  <a:srgbClr val="5E5E5E"/>
                </a:solidFill>
                <a:latin typeface="Times New Roman" pitchFamily="18" charset="0"/>
              </a:rPr>
              <a:t> </a:t>
            </a:r>
            <a:endParaRPr lang="en-GB" sz="1000" dirty="0">
              <a:solidFill>
                <a:srgbClr val="5E5E5E"/>
              </a:solidFill>
              <a:latin typeface="Times New Roman" pitchFamily="18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1580898" y="-868116"/>
            <a:ext cx="7980855" cy="6296226"/>
            <a:chOff x="1712640" y="-261782"/>
            <a:chExt cx="8645926" cy="6296226"/>
          </a:xfrm>
        </p:grpSpPr>
        <p:sp>
          <p:nvSpPr>
            <p:cNvPr id="4" name="Arc 3"/>
            <p:cNvSpPr/>
            <p:nvPr/>
          </p:nvSpPr>
          <p:spPr bwMode="auto">
            <a:xfrm rot="10800000">
              <a:off x="2343820" y="-261782"/>
              <a:ext cx="8014746" cy="4626886"/>
            </a:xfrm>
            <a:prstGeom prst="arc">
              <a:avLst/>
            </a:prstGeom>
            <a:ln w="38100">
              <a:solidFill>
                <a:srgbClr val="336699"/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32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rueFrutiger" pitchFamily="2" charset="0"/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1712640" y="1412776"/>
              <a:ext cx="7215994" cy="4621668"/>
              <a:chOff x="1712640" y="1412776"/>
              <a:chExt cx="7215994" cy="4621668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1712640" y="1412776"/>
                <a:ext cx="7215994" cy="4621668"/>
                <a:chOff x="1712640" y="1412776"/>
                <a:chExt cx="7215994" cy="4621668"/>
              </a:xfrm>
            </p:grpSpPr>
            <p:cxnSp>
              <p:nvCxnSpPr>
                <p:cNvPr id="7" name="Straight Connector 6"/>
                <p:cNvCxnSpPr/>
                <p:nvPr/>
              </p:nvCxnSpPr>
              <p:spPr bwMode="auto">
                <a:xfrm>
                  <a:off x="2343944" y="5589240"/>
                  <a:ext cx="4176464" cy="8384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336699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42" name="Straight Connector 41"/>
                <p:cNvCxnSpPr/>
                <p:nvPr/>
              </p:nvCxnSpPr>
              <p:spPr bwMode="auto">
                <a:xfrm flipV="1">
                  <a:off x="2343944" y="1774107"/>
                  <a:ext cx="0" cy="375280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336699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sp>
              <p:nvSpPr>
                <p:cNvPr id="47" name="TextBox 46"/>
                <p:cNvSpPr txBox="1"/>
                <p:nvPr/>
              </p:nvSpPr>
              <p:spPr>
                <a:xfrm>
                  <a:off x="2907838" y="5665112"/>
                  <a:ext cx="573803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800" b="0" dirty="0">
                      <a:latin typeface="Trebuchet MS" pitchFamily="34" charset="0"/>
                    </a:rPr>
                    <a:t>      1%         2%         3%             Effektiv rente     </a:t>
                  </a:r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1712640" y="1412776"/>
                  <a:ext cx="96977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800" b="0" dirty="0">
                      <a:latin typeface="Trebuchet MS" pitchFamily="34" charset="0"/>
                    </a:rPr>
                    <a:t>     Pris</a:t>
                  </a:r>
                </a:p>
              </p:txBody>
            </p:sp>
            <p:cxnSp>
              <p:nvCxnSpPr>
                <p:cNvPr id="10" name="Straight Connector 9"/>
                <p:cNvCxnSpPr/>
                <p:nvPr/>
              </p:nvCxnSpPr>
              <p:spPr bwMode="auto">
                <a:xfrm>
                  <a:off x="2381517" y="3429000"/>
                  <a:ext cx="4138891" cy="1368152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1" name="TextBox 10"/>
                <p:cNvSpPr txBox="1"/>
                <p:nvPr/>
              </p:nvSpPr>
              <p:spPr>
                <a:xfrm>
                  <a:off x="3040887" y="1618278"/>
                  <a:ext cx="5642516" cy="132343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600" b="0" dirty="0">
                      <a:latin typeface="Trebuchet MS" pitchFamily="34" charset="0"/>
                    </a:rPr>
                    <a:t>Kronekonveksiteten måler fejlen ved  brug af krone-</a:t>
                  </a:r>
                </a:p>
                <a:p>
                  <a:r>
                    <a:rPr lang="da-DK" sz="1600" b="0" dirty="0">
                      <a:latin typeface="Trebuchet MS" pitchFamily="34" charset="0"/>
                    </a:rPr>
                    <a:t>varigheden. Er kronekonveksiteten på 1 krone betyder</a:t>
                  </a:r>
                </a:p>
                <a:p>
                  <a:r>
                    <a:rPr lang="da-DK" sz="1600" b="0" dirty="0">
                      <a:latin typeface="Trebuchet MS" pitchFamily="34" charset="0"/>
                    </a:rPr>
                    <a:t>det, at der begås en fejl på 0,50 kroner (½*1*1</a:t>
                  </a:r>
                  <a:r>
                    <a:rPr lang="da-DK" sz="1600" b="0" baseline="30000" dirty="0">
                      <a:latin typeface="Trebuchet MS" pitchFamily="34" charset="0"/>
                    </a:rPr>
                    <a:t>2</a:t>
                  </a:r>
                  <a:r>
                    <a:rPr lang="da-DK" sz="1600" b="0" dirty="0">
                      <a:latin typeface="Trebuchet MS" pitchFamily="34" charset="0"/>
                    </a:rPr>
                    <a:t>)</a:t>
                  </a:r>
                </a:p>
                <a:p>
                  <a:r>
                    <a:rPr lang="da-DK" sz="1600" b="0" dirty="0">
                      <a:latin typeface="Trebuchet MS" pitchFamily="34" charset="0"/>
                    </a:rPr>
                    <a:t>ved en rentestigning på 1%-point og en fejl</a:t>
                  </a:r>
                </a:p>
                <a:p>
                  <a:r>
                    <a:rPr lang="da-DK" sz="1600" b="0" dirty="0">
                      <a:latin typeface="Trebuchet MS" pitchFamily="34" charset="0"/>
                    </a:rPr>
                    <a:t>på 0,50 kroner ved et rentefald på 1%-point</a:t>
                  </a: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6351192" y="4810144"/>
                  <a:ext cx="257744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600" b="0" dirty="0">
                      <a:latin typeface="Trebuchet MS" pitchFamily="34" charset="0"/>
                    </a:rPr>
                    <a:t>Kurs iflg. kronevarighed</a:t>
                  </a:r>
                </a:p>
              </p:txBody>
            </p:sp>
            <p:cxnSp>
              <p:nvCxnSpPr>
                <p:cNvPr id="13" name="Straight Connector 12"/>
                <p:cNvCxnSpPr/>
                <p:nvPr/>
              </p:nvCxnSpPr>
              <p:spPr bwMode="auto">
                <a:xfrm>
                  <a:off x="4376936" y="4113076"/>
                  <a:ext cx="0" cy="1484548"/>
                </a:xfrm>
                <a:prstGeom prst="line">
                  <a:avLst/>
                </a:prstGeom>
                <a:ln w="28575"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 bwMode="auto">
                <a:xfrm flipH="1">
                  <a:off x="2343944" y="4113076"/>
                  <a:ext cx="2032993" cy="0"/>
                </a:xfrm>
                <a:prstGeom prst="line">
                  <a:avLst/>
                </a:prstGeom>
                <a:ln w="28575"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 bwMode="auto">
                <a:xfrm>
                  <a:off x="3512840" y="3861048"/>
                  <a:ext cx="0" cy="1700572"/>
                </a:xfrm>
                <a:prstGeom prst="line">
                  <a:avLst/>
                </a:prstGeom>
                <a:ln w="28575">
                  <a:prstDash val="sysDot"/>
                  <a:headEnd type="none" w="med" len="med"/>
                  <a:tailEnd type="none" w="med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 bwMode="auto">
                <a:xfrm flipH="1">
                  <a:off x="2381517" y="3861048"/>
                  <a:ext cx="1131323" cy="0"/>
                </a:xfrm>
                <a:prstGeom prst="line">
                  <a:avLst/>
                </a:prstGeom>
                <a:ln w="28575">
                  <a:prstDash val="sysDot"/>
                  <a:headEnd type="none" w="med" len="med"/>
                  <a:tailEnd type="none" w="med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 bwMode="auto">
                <a:xfrm>
                  <a:off x="5241032" y="4365104"/>
                  <a:ext cx="0" cy="1232520"/>
                </a:xfrm>
                <a:prstGeom prst="line">
                  <a:avLst/>
                </a:prstGeom>
                <a:ln w="28575">
                  <a:prstDash val="lgDash"/>
                  <a:headEnd type="none" w="med" len="med"/>
                  <a:tailEnd type="none" w="med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 bwMode="auto">
                <a:xfrm flipH="1">
                  <a:off x="2381517" y="4365104"/>
                  <a:ext cx="2876285" cy="0"/>
                </a:xfrm>
                <a:prstGeom prst="line">
                  <a:avLst/>
                </a:prstGeom>
                <a:ln w="28575">
                  <a:prstDash val="lgDash"/>
                  <a:headEnd type="none" w="med" len="med"/>
                  <a:tailEnd type="none" w="med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35" name="TextBox 34"/>
                <p:cNvSpPr txBox="1"/>
                <p:nvPr/>
              </p:nvSpPr>
              <p:spPr>
                <a:xfrm>
                  <a:off x="6177137" y="4026550"/>
                  <a:ext cx="138093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600" b="0" dirty="0">
                      <a:latin typeface="Trebuchet MS" pitchFamily="34" charset="0"/>
                    </a:rPr>
                    <a:t>Faktisk kurs</a:t>
                  </a: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1819317" y="3721224"/>
                  <a:ext cx="549109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600" b="0" dirty="0">
                      <a:latin typeface="Trebuchet MS" pitchFamily="34" charset="0"/>
                    </a:rPr>
                    <a:t>110</a:t>
                  </a:r>
                </a:p>
                <a:p>
                  <a:r>
                    <a:rPr lang="da-DK" sz="1600" b="0" dirty="0">
                      <a:latin typeface="Trebuchet MS" pitchFamily="34" charset="0"/>
                    </a:rPr>
                    <a:t>100</a:t>
                  </a:r>
                </a:p>
                <a:p>
                  <a:r>
                    <a:rPr lang="da-DK" sz="1600" b="0" dirty="0">
                      <a:latin typeface="Trebuchet MS" pitchFamily="34" charset="0"/>
                    </a:rPr>
                    <a:t> 90</a:t>
                  </a:r>
                </a:p>
              </p:txBody>
            </p:sp>
            <p:cxnSp>
              <p:nvCxnSpPr>
                <p:cNvPr id="44" name="Straight Connector 43"/>
                <p:cNvCxnSpPr/>
                <p:nvPr/>
              </p:nvCxnSpPr>
              <p:spPr bwMode="auto">
                <a:xfrm flipH="1">
                  <a:off x="5241032" y="4233788"/>
                  <a:ext cx="8508" cy="144016"/>
                </a:xfrm>
                <a:prstGeom prst="line">
                  <a:avLst/>
                </a:prstGeom>
                <a:ln w="76200">
                  <a:solidFill>
                    <a:srgbClr val="FF3300"/>
                  </a:solidFill>
                  <a:prstDash val="lgDash"/>
                  <a:headEnd type="none" w="med" len="med"/>
                  <a:tailEnd type="none" w="med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 bwMode="auto">
                <a:xfrm flipH="1">
                  <a:off x="3517032" y="3670424"/>
                  <a:ext cx="8508" cy="144016"/>
                </a:xfrm>
                <a:prstGeom prst="line">
                  <a:avLst/>
                </a:prstGeom>
                <a:ln w="76200">
                  <a:solidFill>
                    <a:srgbClr val="FF3300"/>
                  </a:solidFill>
                  <a:prstDash val="lgDash"/>
                  <a:headEnd type="none" w="med" len="med"/>
                  <a:tailEnd type="none" w="med" len="med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Arrow Connector 48"/>
              <p:cNvCxnSpPr/>
              <p:nvPr/>
            </p:nvCxnSpPr>
            <p:spPr bwMode="auto">
              <a:xfrm flipH="1">
                <a:off x="3656856" y="3187938"/>
                <a:ext cx="794106" cy="385078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 bwMode="auto">
              <a:xfrm>
                <a:off x="4736976" y="3187938"/>
                <a:ext cx="508310" cy="925138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43608" y="5795192"/>
                <a:ext cx="7416823" cy="757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a-DK" i="0">
                          <a:latin typeface="Cambria Math"/>
                        </a:rPr>
                        <m:t>Formel</m:t>
                      </m:r>
                      <m:r>
                        <a:rPr lang="da-DK" i="0">
                          <a:latin typeface="Cambria Math"/>
                        </a:rPr>
                        <m:t> 2.4     </m:t>
                      </m:r>
                      <m:r>
                        <m:rPr>
                          <m:sty m:val="p"/>
                        </m:rPr>
                        <a:rPr lang="da-DK" i="0">
                          <a:latin typeface="Cambria Math"/>
                        </a:rPr>
                        <m:t>Kronekonveksitet</m:t>
                      </m:r>
                      <m:r>
                        <a:rPr lang="da-DK" i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da-DK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da-DK" i="0">
                              <a:latin typeface="Cambria Math"/>
                            </a:rPr>
                            <m:t>C</m:t>
                          </m:r>
                        </m:e>
                      </m:d>
                      <m:r>
                        <a:rPr lang="da-DK" i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a-DK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ctrlPr>
                                <a:rPr lang="da-DK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sty m:val="p"/>
                                </m:rPr>
                                <a:rPr lang="da-DK" i="0">
                                  <a:latin typeface="Cambria Math"/>
                                </a:rPr>
                                <m:t>t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da-DK" i="0">
                                  <a:latin typeface="Cambria Math"/>
                                </a:rPr>
                                <m:t>N</m:t>
                              </m:r>
                            </m:sup>
                            <m:e>
                              <m:r>
                                <a:rPr lang="da-DK" i="0">
                                  <a:latin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da-DK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da-DK" i="0">
                                      <a:latin typeface="Cambria Math"/>
                                    </a:rPr>
                                    <m:t>t</m:t>
                                  </m:r>
                                </m:e>
                                <m:sup>
                                  <m:r>
                                    <a:rPr lang="da-DK" i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a-DK" i="0">
                                  <a:latin typeface="Cambria Math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da-DK" i="0">
                                  <a:latin typeface="Cambria Math"/>
                                </a:rPr>
                                <m:t>t</m:t>
                              </m:r>
                              <m:r>
                                <a:rPr lang="da-DK" i="0">
                                  <a:latin typeface="Cambria Math"/>
                                </a:rPr>
                                <m:t>)</m:t>
                              </m:r>
                            </m:e>
                          </m:nary>
                          <m:r>
                            <a:rPr lang="da-DK" i="0">
                              <a:latin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da-DK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da-DK" i="0">
                                  <a:latin typeface="Cambria Math"/>
                                </a:rPr>
                                <m:t>c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a-DK" i="0">
                                  <a:latin typeface="Cambria Math"/>
                                </a:rPr>
                                <m:t>t</m:t>
                              </m:r>
                              <m:r>
                                <a:rPr lang="da-DK" i="0">
                                  <a:latin typeface="Cambria Math"/>
                                </a:rPr>
                                <m:t>∙</m:t>
                              </m:r>
                            </m:sub>
                          </m:sSub>
                          <m:sSup>
                            <m:sSupPr>
                              <m:ctrlPr>
                                <a:rPr lang="da-DK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a-DK" i="0">
                                  <a:latin typeface="Cambria Math"/>
                                </a:rPr>
                                <m:t>(1+</m:t>
                              </m:r>
                              <m:r>
                                <m:rPr>
                                  <m:sty m:val="p"/>
                                </m:rPr>
                                <a:rPr lang="da-DK" i="0">
                                  <a:latin typeface="Cambria Math"/>
                                </a:rPr>
                                <m:t>r</m:t>
                              </m:r>
                              <m:r>
                                <a:rPr lang="da-DK" i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a-DK" i="0">
                                  <a:latin typeface="Cambria Math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da-DK" i="0">
                                  <a:latin typeface="Cambria Math"/>
                                </a:rPr>
                                <m:t>t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a-DK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a-DK" i="0">
                                  <a:latin typeface="Cambria Math"/>
                                </a:rPr>
                                <m:t>(1+</m:t>
                              </m:r>
                              <m:r>
                                <m:rPr>
                                  <m:sty m:val="p"/>
                                </m:rPr>
                                <a:rPr lang="da-DK" i="0">
                                  <a:latin typeface="Cambria Math"/>
                                </a:rPr>
                                <m:t>r</m:t>
                              </m:r>
                              <m:r>
                                <a:rPr lang="da-DK" i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da-DK" i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da-DK" i="0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da-DK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a-DK" i="0">
                              <a:latin typeface="Cambria Math"/>
                            </a:rPr>
                            <m:t>0,01</m:t>
                          </m:r>
                        </m:e>
                        <m:sup>
                          <m:r>
                            <a:rPr lang="da-DK" i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a-DK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5795192"/>
                <a:ext cx="7416823" cy="75732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36050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566</TotalTime>
  <Words>932</Words>
  <Application>Microsoft Office PowerPoint</Application>
  <PresentationFormat>On-screen Show (4:3)</PresentationFormat>
  <Paragraphs>311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Calibri</vt:lpstr>
      <vt:lpstr>Cambria Math</vt:lpstr>
      <vt:lpstr>Gill Sans MT</vt:lpstr>
      <vt:lpstr>Times New Roman</vt:lpstr>
      <vt:lpstr>Trebuchet MS</vt:lpstr>
      <vt:lpstr>TrueFrutiger</vt:lpstr>
      <vt:lpstr>Verdana</vt:lpstr>
      <vt:lpstr>Wingdings 2</vt:lpstr>
      <vt:lpstr>Solstice</vt:lpstr>
      <vt:lpstr>KAPITEL 2 Renterisiko</vt:lpstr>
      <vt:lpstr>Indhold</vt:lpstr>
      <vt:lpstr>Varighed for 0,5% 15/11 2027</vt:lpstr>
      <vt:lpstr>Varighed for 0,5% 15/11 2027</vt:lpstr>
      <vt:lpstr>Immunisering</vt:lpstr>
      <vt:lpstr>Modificeret varighed</vt:lpstr>
      <vt:lpstr>Kronevarighed</vt:lpstr>
      <vt:lpstr>Følsomhed 0,5% 15/11 2027</vt:lpstr>
      <vt:lpstr>Konveksitet</vt:lpstr>
      <vt:lpstr>Beregning af kronekonveksitet</vt:lpstr>
      <vt:lpstr>Beregning af kronekonveksitet</vt:lpstr>
      <vt:lpstr>Hvornår er konveksitet vigtigt?</vt:lpstr>
      <vt:lpstr>Renterisiko på porteføljer</vt:lpstr>
      <vt:lpstr>Renterisiko på porteføljeniveau</vt:lpstr>
      <vt:lpstr>Nulkuponrenter og effektive renter</vt:lpstr>
      <vt:lpstr>Nulkuponrenter og effektive renter</vt:lpstr>
      <vt:lpstr>Nøglerentevarighed</vt:lpstr>
      <vt:lpstr>Nøglerentevarighed</vt:lpstr>
      <vt:lpstr>Risiko på konverterbare realkreditobligationer</vt:lpstr>
      <vt:lpstr>Tjek spørgsmål – 1</vt:lpstr>
      <vt:lpstr>Tjek spørgsmål - 2</vt:lpstr>
      <vt:lpstr>Tjek spørgsmål 3 </vt:lpstr>
      <vt:lpstr>Tjek spørgsmål 4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at Risk</dc:title>
  <dc:creator>JJA</dc:creator>
  <cp:lastModifiedBy>Jørgen Just Andresen</cp:lastModifiedBy>
  <cp:revision>41</cp:revision>
  <dcterms:created xsi:type="dcterms:W3CDTF">2011-08-19T12:28:43Z</dcterms:created>
  <dcterms:modified xsi:type="dcterms:W3CDTF">2020-01-22T17:02:53Z</dcterms:modified>
</cp:coreProperties>
</file>