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0.xml" ContentType="application/vnd.openxmlformats-officedocument.themeOverr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1.xml" ContentType="application/vnd.openxmlformats-officedocument.themeOverr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2.xml" ContentType="application/vnd.openxmlformats-officedocument.themeOverr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3.xml" ContentType="application/vnd.openxmlformats-officedocument.themeOverr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4.xml" ContentType="application/vnd.openxmlformats-officedocument.themeOverr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5.xml" ContentType="application/vnd.openxmlformats-officedocument.themeOverr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6.xml" ContentType="application/vnd.openxmlformats-officedocument.themeOverr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7.xml" ContentType="application/vnd.openxmlformats-officedocument.themeOverr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8.xml" ContentType="application/vnd.openxmlformats-officedocument.themeOverr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9.xml" ContentType="application/vnd.openxmlformats-officedocument.themeOverrid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2.xml" ContentType="application/vnd.openxmlformats-officedocument.drawingml.chartshapes+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3.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0.xml" ContentType="application/vnd.openxmlformats-officedocument.themeOverride+xml"/>
  <Override PartName="/ppt/charts/chart54.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1.xml" ContentType="application/vnd.openxmlformats-officedocument.themeOverride+xml"/>
  <Override PartName="/ppt/charts/chart55.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22.xml" ContentType="application/vnd.openxmlformats-officedocument.themeOverride+xml"/>
  <Override PartName="/ppt/charts/chart5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8.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60.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23.xml" ContentType="application/vnd.openxmlformats-officedocument.themeOverride+xml"/>
  <Override PartName="/ppt/charts/chart61.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2.xml" ContentType="application/vnd.openxmlformats-officedocument.drawingml.chart+xml"/>
  <Override PartName="/ppt/drawings/drawing3.xml" ContentType="application/vnd.openxmlformats-officedocument.drawingml.chartshapes+xml"/>
  <Override PartName="/ppt/charts/chart63.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4.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5.xml" ContentType="application/vnd.openxmlformats-officedocument.drawingml.chart+xml"/>
  <Override PartName="/ppt/charts/chart66.xml" ContentType="application/vnd.openxmlformats-officedocument.drawingml.chart+xml"/>
  <Override PartName="/ppt/drawings/drawing4.xml" ContentType="application/vnd.openxmlformats-officedocument.drawingml.chartshapes+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style60.xml" ContentType="application/vnd.ms-office.chartstyle+xml"/>
  <Override PartName="/ppt/charts/colors60.xml" ContentType="application/vnd.ms-office.chartcolorstyle+xml"/>
  <Override PartName="/ppt/drawings/drawing5.xml" ContentType="application/vnd.openxmlformats-officedocument.drawingml.chartshapes+xml"/>
  <Override PartName="/ppt/charts/chart70.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71.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72.xml" ContentType="application/vnd.openxmlformats-officedocument.drawingml.chart+xml"/>
  <Override PartName="/ppt/charts/chart7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7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7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7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drawings/drawing6.xml" ContentType="application/vnd.openxmlformats-officedocument.drawingml.chartshapes+xml"/>
  <Override PartName="/ppt/charts/chart81.xml" ContentType="application/vnd.openxmlformats-officedocument.drawingml.chart+xml"/>
  <Override PartName="/ppt/drawings/drawing7.xml" ContentType="application/vnd.openxmlformats-officedocument.drawingml.chartshapes+xml"/>
  <Override PartName="/ppt/charts/chart82.xml" ContentType="application/vnd.openxmlformats-officedocument.drawingml.chart+xml"/>
  <Override PartName="/ppt/charts/chart83.xml" ContentType="application/vnd.openxmlformats-officedocument.drawingml.chart+xml"/>
  <Override PartName="/ppt/drawings/drawing8.xml" ContentType="application/vnd.openxmlformats-officedocument.drawingml.chartshapes+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59" r:id="rId2"/>
    <p:sldId id="257" r:id="rId3"/>
    <p:sldId id="256" r:id="rId4"/>
    <p:sldId id="258" r:id="rId5"/>
    <p:sldId id="260" r:id="rId6"/>
    <p:sldId id="261" r:id="rId7"/>
    <p:sldId id="262" r:id="rId8"/>
    <p:sldId id="263" r:id="rId9"/>
    <p:sldId id="271" r:id="rId10"/>
    <p:sldId id="264" r:id="rId11"/>
    <p:sldId id="265" r:id="rId12"/>
    <p:sldId id="266" r:id="rId13"/>
    <p:sldId id="267" r:id="rId14"/>
    <p:sldId id="272" r:id="rId15"/>
    <p:sldId id="268" r:id="rId16"/>
    <p:sldId id="269" r:id="rId17"/>
    <p:sldId id="27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04" r:id="rId44"/>
    <p:sldId id="298" r:id="rId45"/>
    <p:sldId id="303" r:id="rId46"/>
    <p:sldId id="299" r:id="rId47"/>
    <p:sldId id="300" r:id="rId48"/>
    <p:sldId id="301" r:id="rId49"/>
    <p:sldId id="302"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9" r:id="rId84"/>
    <p:sldId id="338" r:id="rId85"/>
    <p:sldId id="340" r:id="rId86"/>
    <p:sldId id="341" r:id="rId87"/>
    <p:sldId id="342" r:id="rId88"/>
    <p:sldId id="343" r:id="rId89"/>
    <p:sldId id="344" r:id="rId90"/>
    <p:sldId id="345" r:id="rId91"/>
    <p:sldId id="346" r:id="rId92"/>
    <p:sldId id="347" r:id="rId93"/>
    <p:sldId id="348" r:id="rId94"/>
    <p:sldId id="349" r:id="rId95"/>
    <p:sldId id="350" r:id="rId9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93" autoAdjust="0"/>
    <p:restoredTop sz="94660"/>
  </p:normalViewPr>
  <p:slideViewPr>
    <p:cSldViewPr snapToGrid="0">
      <p:cViewPr varScale="1">
        <p:scale>
          <a:sx n="67" d="100"/>
          <a:sy n="67" d="100"/>
        </p:scale>
        <p:origin x="8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adds07\Jursats\4000-4999\4282\Samlet%20manus\RED_Data%20chapter%201%2020100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Tabel%20Andrea.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Tabel%20Andrea.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1" Type="http://schemas.openxmlformats.org/officeDocument/2006/relationships/oleObject" Target="https://studentcbs-my.sharepoint.com/personal/at_eco_cbs_dk/Documents/BOOKS/Tabel%20Andrea.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4.xlsx"/></Relationships>
</file>

<file path=ppt/charts/_rels/chart17.xml.rels><?xml version="1.0" encoding="UTF-8" standalone="yes"?>
<Relationships xmlns="http://schemas.openxmlformats.org/package/2006/relationships"><Relationship Id="rId3" Type="http://schemas.openxmlformats.org/officeDocument/2006/relationships/oleObject" Target="file:///\\adds07\Jursats\4000-4999\4282\1_korrektur\Data%20ch3%20201109.xlsx" TargetMode="External"/><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oleObject" Target="file:///\\adds07\Jursats\4000-4999\4282\1_korrektur\Data%20ch3%20201109.xlsx" TargetMode="External"/><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oleObject" Target="file:///\\adds07\Jursats\4000-4999\4282\1_korrektur\Data%20ch3%20201109.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oleObject" Target="file:///\\adds07\Jursats\4000-4999\4282\Samlet%20manus\RED_Data%20chapter%201%20201009.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5.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studentcbs-my.sharepoint.com/personal/at_eco_cbs_dk/Documents/BOOKS/Ch3.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studentcbs-my.sharepoint.com/personal/at_eco_cbs_dk/Documents/BOOKS/Ch3.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C:\Users\at.eco\Downloads\amecoSerie%20(4).xml"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Users\at.eco\Downloads\amecoSerie%20(4).xml"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studentcbs-my.sharepoint.com/personal/at_eco_cbs_dk/Documents/BOOKS/Ch3.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6.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7.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8.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9.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hla\AppData\Local\Microsoft\Windows\INetCache\Content.Outlook\V0O9H7LA\Data%20chapter%201%20201009%20(002).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0.xlsx"/></Relationships>
</file>

<file path=ppt/charts/_rels/chart31.xml.rels><?xml version="1.0" encoding="UTF-8" standalone="yes"?>
<Relationships xmlns="http://schemas.openxmlformats.org/package/2006/relationships"><Relationship Id="rId3" Type="http://schemas.openxmlformats.org/officeDocument/2006/relationships/oleObject" Target="file:///\\adds07\Jursats\4000-4999\4282\1_korrektur\Kopi%20af%20Ch%204%20201101.xlsx" TargetMode="External"/><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1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12.xlsx"/></Relationships>
</file>

<file path=ppt/charts/_rels/chart34.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file:///\\adds07\Jursats\4000-4999\4282\Samlet%20manus\RED_Data%20chapter%201%20201009.xlsx" TargetMode="External"/><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intra-trade_intensity.xlsx" TargetMode="External"/><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Chap5.xlsx" TargetMode="External"/><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oleObject" Target="file:///C:\Users\at.eco\Downloads\2020129123411307377898BET6.xlsx" TargetMode="External"/><Relationship Id="rId2" Type="http://schemas.microsoft.com/office/2011/relationships/chartColorStyle" Target="colors39.xml"/><Relationship Id="rId1" Type="http://schemas.microsoft.com/office/2011/relationships/chartStyle" Target="style39.xml"/></Relationships>
</file>

<file path=ppt/charts/_rels/chart4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0.xml"/><Relationship Id="rId1" Type="http://schemas.microsoft.com/office/2011/relationships/chartStyle" Target="style40.xml"/></Relationships>
</file>

<file path=ppt/charts/_rels/chart4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1.xml"/><Relationship Id="rId1" Type="http://schemas.microsoft.com/office/2011/relationships/chartStyle" Target="style41.xml"/></Relationships>
</file>

<file path=ppt/charts/_rels/chart46.xml.rels><?xml version="1.0" encoding="UTF-8" standalone="yes"?>
<Relationships xmlns="http://schemas.openxmlformats.org/package/2006/relationships"><Relationship Id="rId3" Type="http://schemas.openxmlformats.org/officeDocument/2006/relationships/oleObject" Target="file:///\\Users\nielswestergardnielsen\Downloads\202012911222307369270HFUDD16.xlsx" TargetMode="External"/><Relationship Id="rId2" Type="http://schemas.microsoft.com/office/2011/relationships/chartColorStyle" Target="colors42.xml"/><Relationship Id="rId1" Type="http://schemas.microsoft.com/office/2011/relationships/chartStyle" Target="style42.xml"/></Relationships>
</file>

<file path=ppt/charts/_rels/chart47.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2.xml"/></Relationships>
</file>

<file path=ppt/charts/_rels/chart48.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4.xml"/><Relationship Id="rId1" Type="http://schemas.microsoft.com/office/2011/relationships/chartStyle" Target="style44.xml"/></Relationships>
</file>

<file path=ppt/charts/_rels/chart49.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oleObject" Target="file:///\\adds07\Jursats\4000-4999\4282\Samlet%20manus\RED_Data%20chapter%201%20201009.xlsx" TargetMode="External"/><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6.xml"/><Relationship Id="rId1" Type="http://schemas.microsoft.com/office/2011/relationships/chartStyle" Target="style46.xml"/></Relationships>
</file>

<file path=ppt/charts/_rels/chart51.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7.xml"/><Relationship Id="rId1" Type="http://schemas.microsoft.com/office/2011/relationships/chartStyle" Target="style47.xml"/></Relationships>
</file>

<file path=ppt/charts/_rels/chart52.xml.rels><?xml version="1.0" encoding="UTF-8" standalone="yes"?>
<Relationships xmlns="http://schemas.openxmlformats.org/package/2006/relationships"><Relationship Id="rId3" Type="http://schemas.openxmlformats.org/officeDocument/2006/relationships/oleObject" Target="file:///\\Users\nielswestergardnielsen\Documents\LAREBOG\Book21\ch6.xlsx" TargetMode="External"/><Relationship Id="rId2" Type="http://schemas.microsoft.com/office/2011/relationships/chartColorStyle" Target="colors48.xml"/><Relationship Id="rId1" Type="http://schemas.microsoft.com/office/2011/relationships/chartStyle" Target="style48.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13.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14.xlsx"/></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15.xlsx"/></Relationships>
</file>

<file path=ppt/charts/_rels/chart56.xml.rels><?xml version="1.0" encoding="UTF-8" standalone="yes"?>
<Relationships xmlns="http://schemas.openxmlformats.org/package/2006/relationships"><Relationship Id="rId3" Type="http://schemas.openxmlformats.org/officeDocument/2006/relationships/oleObject" Target="file:///\\adds07\Jursats\4000-4999\4282\Samlet%20manus\Ch%207%20tma%20data%20191023.xlsx" TargetMode="External"/><Relationship Id="rId2" Type="http://schemas.microsoft.com/office/2011/relationships/chartColorStyle" Target="colors52.xml"/><Relationship Id="rId1" Type="http://schemas.microsoft.com/office/2011/relationships/chartStyle" Target="style52.xml"/></Relationships>
</file>

<file path=ppt/charts/_rels/chart57.xml.rels><?xml version="1.0" encoding="UTF-8" standalone="yes"?>
<Relationships xmlns="http://schemas.openxmlformats.org/package/2006/relationships"><Relationship Id="rId3" Type="http://schemas.openxmlformats.org/officeDocument/2006/relationships/oleObject" Target="file:///\\adds07\Jursats\4000-4999\4282\Samlet%20manus\Til%20kap%207.xlsx" TargetMode="External"/><Relationship Id="rId2" Type="http://schemas.microsoft.com/office/2011/relationships/chartColorStyle" Target="colors53.xml"/><Relationship Id="rId1" Type="http://schemas.microsoft.com/office/2011/relationships/chartStyle" Target="style53.xml"/></Relationships>
</file>

<file path=ppt/charts/_rels/chart58.xml.rels><?xml version="1.0" encoding="UTF-8" standalone="yes"?>
<Relationships xmlns="http://schemas.openxmlformats.org/package/2006/relationships"><Relationship Id="rId3" Type="http://schemas.openxmlformats.org/officeDocument/2006/relationships/oleObject" Target="file:///\\adds07\Jursats\4000-4999\4282\Samlet%20manus\Ch%207%20tma%20data%20191023.xlsx" TargetMode="External"/><Relationship Id="rId2" Type="http://schemas.microsoft.com/office/2011/relationships/chartColorStyle" Target="colors54.xml"/><Relationship Id="rId1" Type="http://schemas.microsoft.com/office/2011/relationships/chartStyle" Target="style54.xml"/></Relationships>
</file>

<file path=ppt/charts/_rels/chart59.xml.rels><?xml version="1.0" encoding="UTF-8" standalone="yes"?>
<Relationships xmlns="http://schemas.openxmlformats.org/package/2006/relationships"><Relationship Id="rId3" Type="http://schemas.openxmlformats.org/officeDocument/2006/relationships/oleObject" Target="file:///\\adds07\Jursats\4000-4999\4282\Samlet%20manus\Ch%207%20tma%20data%20191023.xlsx" TargetMode="External"/><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16.xlsx"/></Relationships>
</file>

<file path=ppt/charts/_rels/chart61.xml.rels><?xml version="1.0" encoding="UTF-8" standalone="yes"?>
<Relationships xmlns="http://schemas.openxmlformats.org/package/2006/relationships"><Relationship Id="rId3" Type="http://schemas.openxmlformats.org/officeDocument/2006/relationships/oleObject" Target="file:///C:\Users\au86218\Documents\danish%20economy\landbrug\NYNY%20figur%208.1.xlsx" TargetMode="External"/><Relationship Id="rId2" Type="http://schemas.microsoft.com/office/2011/relationships/chartColorStyle" Target="colors57.xml"/><Relationship Id="rId1" Type="http://schemas.microsoft.com/office/2011/relationships/chartStyle" Target="style57.xml"/></Relationships>
</file>

<file path=ppt/charts/_rels/chart6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au86218\Documents\danish%20economy\B&amp;A\NYNY%20figur%209.1.xlsx" TargetMode="External"/></Relationships>
</file>

<file path=ppt/charts/_rels/chart63.xml.rels><?xml version="1.0" encoding="UTF-8" standalone="yes"?>
<Relationships xmlns="http://schemas.openxmlformats.org/package/2006/relationships"><Relationship Id="rId3" Type="http://schemas.openxmlformats.org/officeDocument/2006/relationships/oleObject" Target="file:///\\adds07\Jursats\4000-4999\4282\Samlet%20manus\DE_Ch8_FINAL\CH%208.xlsx" TargetMode="External"/><Relationship Id="rId2" Type="http://schemas.microsoft.com/office/2011/relationships/chartColorStyle" Target="colors58.xml"/><Relationship Id="rId1" Type="http://schemas.microsoft.com/office/2011/relationships/chartStyle" Target="style58.xml"/></Relationships>
</file>

<file path=ppt/charts/_rels/chart64.xml.rels><?xml version="1.0" encoding="UTF-8" standalone="yes"?>
<Relationships xmlns="http://schemas.openxmlformats.org/package/2006/relationships"><Relationship Id="rId3" Type="http://schemas.openxmlformats.org/officeDocument/2006/relationships/oleObject" Target="file:///\\adds07\Jursats\4000-4999\4282\Samlet%20manus\DE_Ch8_FINAL\CH%208.xlsx" TargetMode="External"/><Relationship Id="rId2" Type="http://schemas.microsoft.com/office/2011/relationships/chartColorStyle" Target="colors59.xml"/><Relationship Id="rId1" Type="http://schemas.microsoft.com/office/2011/relationships/chartStyle" Target="style59.xml"/></Relationships>
</file>

<file path=ppt/charts/_rels/chart65.xml.rels><?xml version="1.0" encoding="UTF-8" standalone="yes"?>
<Relationships xmlns="http://schemas.openxmlformats.org/package/2006/relationships"><Relationship Id="rId1" Type="http://schemas.openxmlformats.org/officeDocument/2006/relationships/oleObject" Target="file:///\\adds07\Jursats\4000-4999\4282\Samlet%20manus\DE_Ch9_FINAL\Figur9_1_2020Final.xlsx" TargetMode="External"/></Relationships>
</file>

<file path=ppt/charts/_rels/chart6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hla\AppData\Local\Microsoft\Windows\INetCache\Content.Outlook\V0O9H7LA\Figur_9_2_2020.xlsx"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file:///C:\Users\au86218\Desktop\bd&#248;\NY-kap%209-B&amp;A\NYNY%20figur%209.3.xls"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file:///C:\Users\au86218\Documents\danish%20economy\kapitel%2010\ny%20figur%2010.1.xlsx" TargetMode="External"/></Relationships>
</file>

<file path=ppt/charts/_rels/chart69.xml.rels><?xml version="1.0" encoding="UTF-8" standalone="yes"?>
<Relationships xmlns="http://schemas.openxmlformats.org/package/2006/relationships"><Relationship Id="rId3" Type="http://schemas.openxmlformats.org/officeDocument/2006/relationships/oleObject" Target="file:///C:\Users\au86218\Documents\danish%20economy\Danish%20economy%202016\figur8-2-ny%20-%20Copy.xlsx" TargetMode="Externa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oleObject" Target="file:///\\adds07\Jursats\4000-4999\4282\Samlet%20manus\RED_Data%20chapter%201%2020100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70.xml.rels><?xml version="1.0" encoding="UTF-8" standalone="yes"?>
<Relationships xmlns="http://schemas.openxmlformats.org/package/2006/relationships"><Relationship Id="rId3" Type="http://schemas.openxmlformats.org/officeDocument/2006/relationships/oleObject" Target="file:///C:\Users\au86218\Documents\danish%20economy\kapitel%2010\fou%20til%20figur%2010.3.xlsx" TargetMode="External"/><Relationship Id="rId2" Type="http://schemas.microsoft.com/office/2011/relationships/chartColorStyle" Target="colors61.xml"/><Relationship Id="rId1" Type="http://schemas.microsoft.com/office/2011/relationships/chartStyle" Target="style61.xml"/></Relationships>
</file>

<file path=ppt/charts/_rels/chart71.xml.rels><?xml version="1.0" encoding="UTF-8" standalone="yes"?>
<Relationships xmlns="http://schemas.openxmlformats.org/package/2006/relationships"><Relationship Id="rId3" Type="http://schemas.openxmlformats.org/officeDocument/2006/relationships/oleObject" Target="file:///C:\Users\au86218\Downloads\62240529-87d8-49ec-86a3-c676a4083c00.xls" TargetMode="External"/><Relationship Id="rId2" Type="http://schemas.microsoft.com/office/2011/relationships/chartColorStyle" Target="colors62.xml"/><Relationship Id="rId1" Type="http://schemas.microsoft.com/office/2011/relationships/chartStyle" Target="style62.xml"/></Relationships>
</file>

<file path=ppt/charts/_rels/chart72.xml.rels><?xml version="1.0" encoding="UTF-8" standalone="yes"?>
<Relationships xmlns="http://schemas.openxmlformats.org/package/2006/relationships"><Relationship Id="rId1" Type="http://schemas.openxmlformats.org/officeDocument/2006/relationships/oleObject" Target="file:///C:\Users\au86218\Documents\danish%20economy\kapitel%2010\ny%20figur%2010.5-%20w97-03.xls" TargetMode="External"/></Relationships>
</file>

<file path=ppt/charts/_rels/chart73.xml.rels><?xml version="1.0" encoding="UTF-8" standalone="yes"?>
<Relationships xmlns="http://schemas.openxmlformats.org/package/2006/relationships"><Relationship Id="rId3" Type="http://schemas.openxmlformats.org/officeDocument/2006/relationships/oleObject" Target="file:///\\adds07\Jursats\4000-4999\4282\Samlet%20manus\DE_Ch10_FINAL\Figur%2010.6%202020%20rev..xlsx" TargetMode="External"/><Relationship Id="rId2" Type="http://schemas.microsoft.com/office/2011/relationships/chartColorStyle" Target="colors63.xml"/><Relationship Id="rId1" Type="http://schemas.microsoft.com/office/2011/relationships/chartStyle" Target="style63.xml"/></Relationships>
</file>

<file path=ppt/charts/_rels/chart74.xml.rels><?xml version="1.0" encoding="UTF-8" standalone="yes"?>
<Relationships xmlns="http://schemas.openxmlformats.org/package/2006/relationships"><Relationship Id="rId3" Type="http://schemas.openxmlformats.org/officeDocument/2006/relationships/oleObject" Target="file:///C:\Users\au86218\Documents\danish%20economy\figurer\Figur%2010.7%202020%20rev..xlsx" TargetMode="External"/><Relationship Id="rId2" Type="http://schemas.microsoft.com/office/2011/relationships/chartColorStyle" Target="colors64.xml"/><Relationship Id="rId1" Type="http://schemas.microsoft.com/office/2011/relationships/chartStyle" Target="style64.xml"/></Relationships>
</file>

<file path=ppt/charts/_rels/chart75.xml.rels><?xml version="1.0" encoding="UTF-8" standalone="yes"?>
<Relationships xmlns="http://schemas.openxmlformats.org/package/2006/relationships"><Relationship Id="rId3" Type="http://schemas.openxmlformats.org/officeDocument/2006/relationships/oleObject" Target="file:///C:\Users\au86218\Documents\danish%20economy\kapitel%2010\education%202.xlsx" TargetMode="External"/><Relationship Id="rId2" Type="http://schemas.microsoft.com/office/2011/relationships/chartColorStyle" Target="colors65.xml"/><Relationship Id="rId1" Type="http://schemas.microsoft.com/office/2011/relationships/chartStyle" Target="style65.xml"/></Relationships>
</file>

<file path=ppt/charts/_rels/chart76.xml.rels><?xml version="1.0" encoding="UTF-8" standalone="yes"?>
<Relationships xmlns="http://schemas.openxmlformats.org/package/2006/relationships"><Relationship Id="rId3" Type="http://schemas.openxmlformats.org/officeDocument/2006/relationships/oleObject" Target="file:///C:\Users\au86218\Documents\danish%20economy\kapitel%2010\Copy%20of%20Figur10_9_2020.xls" TargetMode="External"/><Relationship Id="rId2" Type="http://schemas.microsoft.com/office/2011/relationships/chartColorStyle" Target="colors66.xml"/><Relationship Id="rId1" Type="http://schemas.microsoft.com/office/2011/relationships/chartStyle" Target="style66.xml"/></Relationships>
</file>

<file path=ppt/charts/_rels/chart77.xml.rels><?xml version="1.0" encoding="UTF-8" standalone="yes"?>
<Relationships xmlns="http://schemas.openxmlformats.org/package/2006/relationships"><Relationship Id="rId1" Type="http://schemas.openxmlformats.org/officeDocument/2006/relationships/oleObject" Target="file:///\\adds03\Jursats\3000-3999\3635\originale%20filer\Figure11.2.xlsx" TargetMode="External"/></Relationships>
</file>

<file path=ppt/charts/_rels/chart78.xml.rels><?xml version="1.0" encoding="UTF-8" standalone="yes"?>
<Relationships xmlns="http://schemas.openxmlformats.org/package/2006/relationships"><Relationship Id="rId1" Type="http://schemas.openxmlformats.org/officeDocument/2006/relationships/oleObject" Target="file:///\\adds03\Jursats\3000-3999\3635\originale%20filer\Figure11.2.xlsx"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file:///\\adds07\Jursats\4000-4999\4282\Samlet%20manus\DE_Ch11_FINAL\Figure11_3_2020Final.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Tabel%20Andrea%20Rev1.xlsx" TargetMode="External"/><Relationship Id="rId2" Type="http://schemas.microsoft.com/office/2011/relationships/chartColorStyle" Target="colors5.xml"/><Relationship Id="rId1" Type="http://schemas.microsoft.com/office/2011/relationships/chartStyle" Target="style5.xml"/></Relationships>
</file>

<file path=ppt/charts/_rels/chart8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8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8.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8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20.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85.xml.rels><?xml version="1.0" encoding="UTF-8" standalone="yes"?>
<Relationships xmlns="http://schemas.openxmlformats.org/package/2006/relationships"><Relationship Id="rId1" Type="http://schemas.openxmlformats.org/officeDocument/2006/relationships/oleObject" Target="file:///\\adds03\Jursats\3000-3999\3635\originale%20filer\Figure11.8.xlsx" TargetMode="External"/></Relationships>
</file>

<file path=ppt/charts/_rels/chart86.xml.rels><?xml version="1.0" encoding="UTF-8" standalone="yes"?>
<Relationships xmlns="http://schemas.openxmlformats.org/package/2006/relationships"><Relationship Id="rId1" Type="http://schemas.openxmlformats.org/officeDocument/2006/relationships/oleObject" Target="file:///\\adds03\Jursats\3000-3999\3635\originale%20filer\Figure11.8.xlsx" TargetMode="External"/></Relationships>
</file>

<file path=ppt/charts/_rels/chart87.xml.rels><?xml version="1.0" encoding="UTF-8" standalone="yes"?>
<Relationships xmlns="http://schemas.openxmlformats.org/package/2006/relationships"><Relationship Id="rId1" Type="http://schemas.openxmlformats.org/officeDocument/2006/relationships/oleObject" Target="file:///\\adds03\Jursats\3000-3999\3635\originale%20filer\Figure11.8.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studentcbs-my.sharepoint.com/personal/at_eco_cbs_dk/Documents/BOOKS/Tabel%20Andrea%20Rev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63090444313353"/>
          <c:y val="6.3963861453734464E-2"/>
          <c:w val="0.77410530320517767"/>
          <c:h val="0.77628424760123182"/>
        </c:manualLayout>
      </c:layout>
      <c:scatterChart>
        <c:scatterStyle val="lineMarker"/>
        <c:varyColors val="0"/>
        <c:ser>
          <c:idx val="0"/>
          <c:order val="0"/>
          <c:spPr>
            <a:ln w="19050" cap="rnd">
              <a:noFill/>
              <a:round/>
            </a:ln>
            <a:effectLst/>
          </c:spPr>
          <c:marker>
            <c:symbol val="circle"/>
            <c:size val="5"/>
            <c:spPr>
              <a:solidFill>
                <a:srgbClr val="6D98BF"/>
              </a:solidFill>
              <a:ln w="9525">
                <a:solidFill>
                  <a:srgbClr val="6D98BF"/>
                </a:solidFill>
              </a:ln>
              <a:effectLst/>
            </c:spPr>
          </c:marker>
          <c:dLbls>
            <c:dLbl>
              <c:idx val="0"/>
              <c:tx>
                <c:rich>
                  <a:bodyPr rot="0" spcFirstLastPara="1" vertOverflow="clip" horzOverflow="clip" vert="horz" wrap="square" lIns="36576" tIns="18288" rIns="36576" bIns="18288" anchor="ctr" anchorCtr="1">
                    <a:spAutoFit/>
                  </a:bodyPr>
                  <a:lstStyle/>
                  <a:p>
                    <a:pPr>
                      <a:defRPr sz="850" b="0" i="0" u="none" strike="noStrike" kern="1200" baseline="0">
                        <a:solidFill>
                          <a:schemeClr val="tx1"/>
                        </a:solidFill>
                        <a:latin typeface="FrankfurtGothic" panose="020B7200000000000000" pitchFamily="34" charset="0"/>
                        <a:ea typeface="+mn-ea"/>
                        <a:cs typeface="+mn-cs"/>
                      </a:defRPr>
                    </a:pPr>
                    <a:fld id="{3C2C28C0-FB5D-42C0-9D77-08354AA30111}" type="CELLRANGE">
                      <a:rPr lang="en-US"/>
                      <a:pPr>
                        <a:defRPr/>
                      </a:pPr>
                      <a:t>[CELLEOMRÅDE]</a:t>
                    </a:fld>
                    <a:endParaRPr lang="da-DK"/>
                  </a:p>
                </c:rich>
              </c:tx>
              <c:spPr>
                <a:noFill/>
                <a:ln>
                  <a:noFill/>
                </a:ln>
                <a:effectLst/>
              </c:spPr>
              <c:txPr>
                <a:bodyPr rot="0" spcFirstLastPara="1" vertOverflow="clip" horzOverflow="clip" vert="horz" wrap="square" lIns="36576" tIns="18288" rIns="36576" bIns="18288" anchor="ctr" anchorCtr="1">
                  <a:spAutoFit/>
                </a:bodyPr>
                <a:lstStyle/>
                <a:p>
                  <a:pPr>
                    <a:defRPr sz="850" b="0" i="0" u="none" strike="noStrike" kern="1200" baseline="0">
                      <a:solidFill>
                        <a:schemeClr val="tx1"/>
                      </a:solidFill>
                      <a:latin typeface="FrankfurtGothic" panose="020B7200000000000000" pitchFamily="34" charset="0"/>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1"/>
                </c:ext>
                <c:ext xmlns:c16="http://schemas.microsoft.com/office/drawing/2014/chart" uri="{C3380CC4-5D6E-409C-BE32-E72D297353CC}">
                  <c16:uniqueId val="{00000000-2D0A-4D09-9940-0339DA3AEDAC}"/>
                </c:ext>
              </c:extLst>
            </c:dLbl>
            <c:dLbl>
              <c:idx val="1"/>
              <c:layout>
                <c:manualLayout>
                  <c:x val="-5.0925337632079971E-17"/>
                  <c:y val="5.5555555555555552E-2"/>
                </c:manualLayout>
              </c:layout>
              <c:tx>
                <c:rich>
                  <a:bodyPr/>
                  <a:lstStyle/>
                  <a:p>
                    <a:fld id="{D0EA104E-F56E-4676-B610-451CA5E0E7E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D0A-4D09-9940-0339DA3AEDAC}"/>
                </c:ext>
              </c:extLst>
            </c:dLbl>
            <c:dLbl>
              <c:idx val="2"/>
              <c:layout>
                <c:manualLayout>
                  <c:x val="-8.3333333333333835E-3"/>
                  <c:y val="2.7777777777777693E-2"/>
                </c:manualLayout>
              </c:layout>
              <c:tx>
                <c:rich>
                  <a:bodyPr/>
                  <a:lstStyle/>
                  <a:p>
                    <a:fld id="{B76E6A3D-B1AB-470C-BF37-D1539A0E241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D0A-4D09-9940-0339DA3AEDAC}"/>
                </c:ext>
              </c:extLst>
            </c:dLbl>
            <c:dLbl>
              <c:idx val="3"/>
              <c:layout>
                <c:manualLayout>
                  <c:x val="-3.3333333333333333E-2"/>
                  <c:y val="-2.7777777777777776E-2"/>
                </c:manualLayout>
              </c:layout>
              <c:tx>
                <c:rich>
                  <a:bodyPr/>
                  <a:lstStyle/>
                  <a:p>
                    <a:fld id="{CAFDF01F-3476-407C-942F-1542C7CC6BAC}"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D0A-4D09-9940-0339DA3AEDAC}"/>
                </c:ext>
              </c:extLst>
            </c:dLbl>
            <c:dLbl>
              <c:idx val="4"/>
              <c:layout>
                <c:manualLayout>
                  <c:x val="-2.5000000000000001E-2"/>
                  <c:y val="1.3888888888888805E-2"/>
                </c:manualLayout>
              </c:layout>
              <c:tx>
                <c:rich>
                  <a:bodyPr/>
                  <a:lstStyle/>
                  <a:p>
                    <a:fld id="{05035DEB-31E8-45DC-ABD3-59991AB3F441}"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D0A-4D09-9940-0339DA3AEDAC}"/>
                </c:ext>
              </c:extLst>
            </c:dLbl>
            <c:dLbl>
              <c:idx val="5"/>
              <c:layout>
                <c:manualLayout>
                  <c:x val="-0.10555555555555558"/>
                  <c:y val="4.6296296296295444E-3"/>
                </c:manualLayout>
              </c:layout>
              <c:tx>
                <c:rich>
                  <a:bodyPr/>
                  <a:lstStyle/>
                  <a:p>
                    <a:fld id="{039329BD-026C-46DC-89FC-27267BE51A98}"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D0A-4D09-9940-0339DA3AEDAC}"/>
                </c:ext>
              </c:extLst>
            </c:dLbl>
            <c:dLbl>
              <c:idx val="6"/>
              <c:layout>
                <c:manualLayout>
                  <c:x val="-5.8333333333333438E-2"/>
                  <c:y val="3.7037037037037035E-2"/>
                </c:manualLayout>
              </c:layout>
              <c:tx>
                <c:rich>
                  <a:bodyPr/>
                  <a:lstStyle/>
                  <a:p>
                    <a:fld id="{CBE8EC81-D521-49EE-B696-F050EE95A19C}"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D0A-4D09-9940-0339DA3AEDAC}"/>
                </c:ext>
              </c:extLst>
            </c:dLbl>
            <c:dLbl>
              <c:idx val="7"/>
              <c:layout>
                <c:manualLayout>
                  <c:x val="-8.0555555555555561E-2"/>
                  <c:y val="0"/>
                </c:manualLayout>
              </c:layout>
              <c:tx>
                <c:rich>
                  <a:bodyPr/>
                  <a:lstStyle/>
                  <a:p>
                    <a:fld id="{C01E9168-F0A7-4751-BA91-8542A26A8B43}"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D0A-4D09-9940-0339DA3AEDAC}"/>
                </c:ext>
              </c:extLst>
            </c:dLbl>
            <c:dLbl>
              <c:idx val="8"/>
              <c:layout>
                <c:manualLayout>
                  <c:x val="-8.8888888888888989E-2"/>
                  <c:y val="1.8518518518518511E-2"/>
                </c:manualLayout>
              </c:layout>
              <c:tx>
                <c:rich>
                  <a:bodyPr/>
                  <a:lstStyle/>
                  <a:p>
                    <a:fld id="{9B4E3B93-1832-4362-B531-9B8B11D821C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layout>
                    <c:manualLayout>
                      <c:w val="5.6194444444444443E-2"/>
                      <c:h val="0.10178258967629045"/>
                    </c:manualLayout>
                  </c15:layout>
                  <c15:dlblFieldTable/>
                  <c15:showDataLabelsRange val="1"/>
                </c:ext>
                <c:ext xmlns:c16="http://schemas.microsoft.com/office/drawing/2014/chart" uri="{C3380CC4-5D6E-409C-BE32-E72D297353CC}">
                  <c16:uniqueId val="{00000008-2D0A-4D09-9940-0339DA3AEDAC}"/>
                </c:ext>
              </c:extLst>
            </c:dLbl>
            <c:dLbl>
              <c:idx val="9"/>
              <c:layout>
                <c:manualLayout>
                  <c:x val="-8.3333333333333332E-3"/>
                  <c:y val="2.7777777777777735E-2"/>
                </c:manualLayout>
              </c:layout>
              <c:tx>
                <c:rich>
                  <a:bodyPr/>
                  <a:lstStyle/>
                  <a:p>
                    <a:fld id="{E03403A7-0905-437B-AAEF-713028DFB17A}"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D0A-4D09-9940-0339DA3AEDAC}"/>
                </c:ext>
              </c:extLst>
            </c:dLbl>
            <c:dLbl>
              <c:idx val="10"/>
              <c:layout>
                <c:manualLayout>
                  <c:x val="-1.3888888888888888E-2"/>
                  <c:y val="5.092592592592584E-2"/>
                </c:manualLayout>
              </c:layout>
              <c:tx>
                <c:rich>
                  <a:bodyPr/>
                  <a:lstStyle/>
                  <a:p>
                    <a:fld id="{166EEDF9-6294-427E-9BA0-33AD0A3EFC5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D0A-4D09-9940-0339DA3AEDAC}"/>
                </c:ext>
              </c:extLst>
            </c:dLbl>
            <c:dLbl>
              <c:idx val="11"/>
              <c:layout>
                <c:manualLayout>
                  <c:x val="-0.12777777777777777"/>
                  <c:y val="3.7037037037036952E-2"/>
                </c:manualLayout>
              </c:layout>
              <c:tx>
                <c:rich>
                  <a:bodyPr/>
                  <a:lstStyle/>
                  <a:p>
                    <a:fld id="{0EE7C177-74F0-4D3E-B8F0-5E5291C434A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D0A-4D09-9940-0339DA3AEDAC}"/>
                </c:ext>
              </c:extLst>
            </c:dLbl>
            <c:dLbl>
              <c:idx val="12"/>
              <c:tx>
                <c:rich>
                  <a:bodyPr/>
                  <a:lstStyle/>
                  <a:p>
                    <a:fld id="{AA0F61E0-FFC1-4FE2-913D-31154A0D13BD}"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2D0A-4D09-9940-0339DA3AEDAC}"/>
                </c:ext>
              </c:extLst>
            </c:dLbl>
            <c:dLbl>
              <c:idx val="13"/>
              <c:layout>
                <c:manualLayout>
                  <c:x val="-2.5000000000000001E-2"/>
                  <c:y val="6.9444444444444448E-2"/>
                </c:manualLayout>
              </c:layout>
              <c:tx>
                <c:rich>
                  <a:bodyPr/>
                  <a:lstStyle/>
                  <a:p>
                    <a:fld id="{8E7B5CBF-625F-4E08-85D3-CAC96CC1C3B8}"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2D0A-4D09-9940-0339DA3AEDAC}"/>
                </c:ext>
              </c:extLst>
            </c:dLbl>
            <c:dLbl>
              <c:idx val="14"/>
              <c:layout>
                <c:manualLayout>
                  <c:x val="-7.7777777777777876E-2"/>
                  <c:y val="0"/>
                </c:manualLayout>
              </c:layout>
              <c:tx>
                <c:rich>
                  <a:bodyPr/>
                  <a:lstStyle/>
                  <a:p>
                    <a:fld id="{D7B5792F-78BD-434E-BC26-E5986DADB62F}"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D0A-4D09-9940-0339DA3AEDAC}"/>
                </c:ext>
              </c:extLst>
            </c:dLbl>
            <c:dLbl>
              <c:idx val="15"/>
              <c:tx>
                <c:rich>
                  <a:bodyPr/>
                  <a:lstStyle/>
                  <a:p>
                    <a:fld id="{F3BA3904-6319-4823-AB81-02FEAB8FC468}"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2D0A-4D09-9940-0339DA3AEDAC}"/>
                </c:ext>
              </c:extLst>
            </c:dLbl>
            <c:dLbl>
              <c:idx val="16"/>
              <c:tx>
                <c:rich>
                  <a:bodyPr/>
                  <a:lstStyle/>
                  <a:p>
                    <a:fld id="{C1BE1FA4-5D73-4AE6-A2CD-9C6D6F80C474}"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2D0A-4D09-9940-0339DA3AEDAC}"/>
                </c:ext>
              </c:extLst>
            </c:dLbl>
            <c:dLbl>
              <c:idx val="17"/>
              <c:tx>
                <c:rich>
                  <a:bodyPr/>
                  <a:lstStyle/>
                  <a:p>
                    <a:fld id="{083719A7-F240-4CAD-8FDB-D32287865CFC}"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2D0A-4D09-9940-0339DA3AEDAC}"/>
                </c:ext>
              </c:extLst>
            </c:dLbl>
            <c:dLbl>
              <c:idx val="18"/>
              <c:layout>
                <c:manualLayout>
                  <c:x val="-1.388888888888899E-2"/>
                  <c:y val="-9.2592592592593021E-3"/>
                </c:manualLayout>
              </c:layout>
              <c:tx>
                <c:rich>
                  <a:bodyPr/>
                  <a:lstStyle/>
                  <a:p>
                    <a:fld id="{4101C5FD-907D-46F8-8DDB-05C9C76C321A}"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2D0A-4D09-9940-0339DA3AEDAC}"/>
                </c:ext>
              </c:extLst>
            </c:dLbl>
            <c:dLbl>
              <c:idx val="19"/>
              <c:layout>
                <c:manualLayout>
                  <c:x val="-3.888888888888889E-2"/>
                  <c:y val="-3.7037037037037077E-2"/>
                </c:manualLayout>
              </c:layout>
              <c:tx>
                <c:rich>
                  <a:bodyPr/>
                  <a:lstStyle/>
                  <a:p>
                    <a:fld id="{4E2CA9AF-972C-47A7-8634-CD8D7B3675BB}"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D0A-4D09-9940-0339DA3AEDAC}"/>
                </c:ext>
              </c:extLst>
            </c:dLbl>
            <c:dLbl>
              <c:idx val="20"/>
              <c:layout>
                <c:manualLayout>
                  <c:x val="1.9444444444444445E-2"/>
                  <c:y val="8.3333333333333245E-2"/>
                </c:manualLayout>
              </c:layout>
              <c:tx>
                <c:rich>
                  <a:bodyPr/>
                  <a:lstStyle/>
                  <a:p>
                    <a:fld id="{E144361F-06D6-4787-8BD0-C5A6F2EBFE02}"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D0A-4D09-9940-0339DA3AEDAC}"/>
                </c:ext>
              </c:extLst>
            </c:dLbl>
            <c:dLbl>
              <c:idx val="21"/>
              <c:tx>
                <c:rich>
                  <a:bodyPr/>
                  <a:lstStyle/>
                  <a:p>
                    <a:fld id="{96E529C4-2EC4-4D27-9768-9AD37EE76C4C}"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2D0A-4D09-9940-0339DA3AEDAC}"/>
                </c:ext>
              </c:extLst>
            </c:dLbl>
            <c:dLbl>
              <c:idx val="22"/>
              <c:tx>
                <c:rich>
                  <a:bodyPr/>
                  <a:lstStyle/>
                  <a:p>
                    <a:fld id="{5C390FCE-F2F7-46D0-96D0-F5FDFC3CA8C5}"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2D0A-4D09-9940-0339DA3AEDAC}"/>
                </c:ext>
              </c:extLst>
            </c:dLbl>
            <c:dLbl>
              <c:idx val="23"/>
              <c:layout>
                <c:manualLayout>
                  <c:x val="1.1111111111111009E-2"/>
                  <c:y val="9.2592592592593437E-3"/>
                </c:manualLayout>
              </c:layout>
              <c:tx>
                <c:rich>
                  <a:bodyPr/>
                  <a:lstStyle/>
                  <a:p>
                    <a:fld id="{8EF5ABD9-DCD9-48B9-A5EF-C52C459BF161}"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2D0A-4D09-9940-0339DA3AEDAC}"/>
                </c:ext>
              </c:extLst>
            </c:dLbl>
            <c:dLbl>
              <c:idx val="24"/>
              <c:layout>
                <c:manualLayout>
                  <c:x val="-8.3333333333333329E-2"/>
                  <c:y val="2.3148148148148147E-2"/>
                </c:manualLayout>
              </c:layout>
              <c:tx>
                <c:rich>
                  <a:bodyPr/>
                  <a:lstStyle/>
                  <a:p>
                    <a:fld id="{F4C4EDB3-9CF7-40A2-ABFA-C6A95124080F}"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D0A-4D09-9940-0339DA3AEDAC}"/>
                </c:ext>
              </c:extLst>
            </c:dLbl>
            <c:dLbl>
              <c:idx val="25"/>
              <c:layout>
                <c:manualLayout>
                  <c:x val="-8.3333333333333329E-2"/>
                  <c:y val="-3.7037037037037035E-2"/>
                </c:manualLayout>
              </c:layout>
              <c:tx>
                <c:rich>
                  <a:bodyPr/>
                  <a:lstStyle/>
                  <a:p>
                    <a:fld id="{89AABC3C-3C63-4B9A-8D45-F8E8270EFB45}"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2D0A-4D09-9940-0339DA3AEDAC}"/>
                </c:ext>
              </c:extLst>
            </c:dLbl>
            <c:dLbl>
              <c:idx val="26"/>
              <c:layout>
                <c:manualLayout>
                  <c:x val="-9.166666666666666E-2"/>
                  <c:y val="2.7777777777777735E-2"/>
                </c:manualLayout>
              </c:layout>
              <c:tx>
                <c:rich>
                  <a:bodyPr/>
                  <a:lstStyle/>
                  <a:p>
                    <a:fld id="{5CA563E2-0BC8-4E56-ACC5-9E2773CFED54}"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D0A-4D09-9940-0339DA3AEDAC}"/>
                </c:ext>
              </c:extLst>
            </c:dLbl>
            <c:dLbl>
              <c:idx val="27"/>
              <c:layout>
                <c:manualLayout>
                  <c:x val="-8.0555555555555561E-2"/>
                  <c:y val="-2.3148148148148147E-2"/>
                </c:manualLayout>
              </c:layout>
              <c:tx>
                <c:rich>
                  <a:bodyPr/>
                  <a:lstStyle/>
                  <a:p>
                    <a:fld id="{371701E8-FB3B-40D0-82A1-9943FE172CF2}"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D0A-4D09-9940-0339DA3AEDAC}"/>
                </c:ext>
              </c:extLst>
            </c:dLbl>
            <c:dLbl>
              <c:idx val="28"/>
              <c:tx>
                <c:rich>
                  <a:bodyPr/>
                  <a:lstStyle/>
                  <a:p>
                    <a:fld id="{172BB048-E22B-43F6-A14B-E06CD2F9C3DD}"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2D0A-4D09-9940-0339DA3AEDAC}"/>
                </c:ext>
              </c:extLst>
            </c:dLbl>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'[RED_Data chapter 1 201009.xlsx]Fig 1 trade off'!$AC$12:$AC$40</c:f>
              <c:numCache>
                <c:formatCode>General</c:formatCode>
                <c:ptCount val="29"/>
                <c:pt idx="0">
                  <c:v>0.32500000000000001</c:v>
                </c:pt>
                <c:pt idx="1">
                  <c:v>0.27500000000000002</c:v>
                </c:pt>
                <c:pt idx="2">
                  <c:v>0.26400000000000001</c:v>
                </c:pt>
                <c:pt idx="3">
                  <c:v>0.31</c:v>
                </c:pt>
                <c:pt idx="4">
                  <c:v>0.46</c:v>
                </c:pt>
                <c:pt idx="5">
                  <c:v>0.26100000000000001</c:v>
                </c:pt>
                <c:pt idx="6">
                  <c:v>0.309</c:v>
                </c:pt>
                <c:pt idx="7">
                  <c:v>0.26600000000000001</c:v>
                </c:pt>
                <c:pt idx="8">
                  <c:v>0.29199999999999998</c:v>
                </c:pt>
                <c:pt idx="9">
                  <c:v>0.28899999999999998</c:v>
                </c:pt>
                <c:pt idx="10">
                  <c:v>0.31900000000000001</c:v>
                </c:pt>
                <c:pt idx="11">
                  <c:v>0.28899999999999998</c:v>
                </c:pt>
                <c:pt idx="12">
                  <c:v>0.29499999999999998</c:v>
                </c:pt>
                <c:pt idx="13">
                  <c:v>0.34399999999999997</c:v>
                </c:pt>
                <c:pt idx="14">
                  <c:v>0.33400000000000002</c:v>
                </c:pt>
                <c:pt idx="15">
                  <c:v>0.33900000000000002</c:v>
                </c:pt>
                <c:pt idx="16">
                  <c:v>0.35499999999999998</c:v>
                </c:pt>
                <c:pt idx="17">
                  <c:v>0.32700000000000001</c:v>
                </c:pt>
                <c:pt idx="18">
                  <c:v>0.28499999999999998</c:v>
                </c:pt>
                <c:pt idx="19">
                  <c:v>0.26200000000000001</c:v>
                </c:pt>
                <c:pt idx="20">
                  <c:v>0.27500000000000002</c:v>
                </c:pt>
                <c:pt idx="21">
                  <c:v>0.32</c:v>
                </c:pt>
                <c:pt idx="22">
                  <c:v>0.22</c:v>
                </c:pt>
                <c:pt idx="23">
                  <c:v>0.24299999999999999</c:v>
                </c:pt>
                <c:pt idx="24">
                  <c:v>0.33300000000000002</c:v>
                </c:pt>
                <c:pt idx="25">
                  <c:v>0.28199999999999997</c:v>
                </c:pt>
                <c:pt idx="26">
                  <c:v>0.29899999999999999</c:v>
                </c:pt>
                <c:pt idx="27">
                  <c:v>0.35699999999999998</c:v>
                </c:pt>
                <c:pt idx="28">
                  <c:v>0.39</c:v>
                </c:pt>
              </c:numCache>
            </c:numRef>
          </c:xVal>
          <c:yVal>
            <c:numRef>
              <c:f>'[RED_Data chapter 1 201009.xlsx]Fig 1 trade off'!$Z$12:$Z$40</c:f>
              <c:numCache>
                <c:formatCode>General</c:formatCode>
                <c:ptCount val="29"/>
                <c:pt idx="0">
                  <c:v>49695.261322999999</c:v>
                </c:pt>
                <c:pt idx="1">
                  <c:v>54166.882279999998</c:v>
                </c:pt>
                <c:pt idx="2">
                  <c:v>51319.173777000004</c:v>
                </c:pt>
                <c:pt idx="3">
                  <c:v>48068.862330999997</c:v>
                </c:pt>
                <c:pt idx="4">
                  <c:v>22621.549992</c:v>
                </c:pt>
                <c:pt idx="5">
                  <c:v>56234.645797999998</c:v>
                </c:pt>
                <c:pt idx="6">
                  <c:v>33063.067524999999</c:v>
                </c:pt>
                <c:pt idx="7">
                  <c:v>47511.844413999999</c:v>
                </c:pt>
                <c:pt idx="8">
                  <c:v>45715.146707</c:v>
                </c:pt>
                <c:pt idx="9">
                  <c:v>54368.259131999999</c:v>
                </c:pt>
                <c:pt idx="10">
                  <c:v>29145.491746</c:v>
                </c:pt>
                <c:pt idx="11">
                  <c:v>28344.307596999999</c:v>
                </c:pt>
                <c:pt idx="12">
                  <c:v>62108.787715999999</c:v>
                </c:pt>
                <c:pt idx="13">
                  <c:v>38720.613711999998</c:v>
                </c:pt>
                <c:pt idx="14">
                  <c:v>42013.183305999999</c:v>
                </c:pt>
                <c:pt idx="15">
                  <c:v>42341.985004000002</c:v>
                </c:pt>
                <c:pt idx="16">
                  <c:v>41168.124707000003</c:v>
                </c:pt>
                <c:pt idx="17">
                  <c:v>72668.040043999994</c:v>
                </c:pt>
                <c:pt idx="18">
                  <c:v>55766.175926999997</c:v>
                </c:pt>
                <c:pt idx="19">
                  <c:v>65732.093970000002</c:v>
                </c:pt>
                <c:pt idx="20">
                  <c:v>28567.836684000002</c:v>
                </c:pt>
                <c:pt idx="21">
                  <c:v>32309.426090000001</c:v>
                </c:pt>
                <c:pt idx="22">
                  <c:v>30271.689392</c:v>
                </c:pt>
                <c:pt idx="23">
                  <c:v>35997.589693000002</c:v>
                </c:pt>
                <c:pt idx="24">
                  <c:v>39617.672189999997</c:v>
                </c:pt>
                <c:pt idx="25">
                  <c:v>53636.973418000001</c:v>
                </c:pt>
                <c:pt idx="26">
                  <c:v>66046.054396000007</c:v>
                </c:pt>
                <c:pt idx="27">
                  <c:v>45439.679523999999</c:v>
                </c:pt>
                <c:pt idx="28">
                  <c:v>60939.359577000003</c:v>
                </c:pt>
              </c:numCache>
            </c:numRef>
          </c:yVal>
          <c:smooth val="0"/>
          <c:extLst>
            <c:ext xmlns:c15="http://schemas.microsoft.com/office/drawing/2012/chart" uri="{02D57815-91ED-43cb-92C2-25804820EDAC}">
              <c15:datalabelsRange>
                <c15:f>'[RED_Data chapter 1 201009.xlsx]Fig 1 trade off'!$AD$12:$AD$40</c15:f>
                <c15:dlblRangeCache>
                  <c:ptCount val="29"/>
                  <c:pt idx="0">
                    <c:v>AUT</c:v>
                  </c:pt>
                  <c:pt idx="1">
                    <c:v>AUS</c:v>
                  </c:pt>
                  <c:pt idx="2">
                    <c:v>BEL</c:v>
                  </c:pt>
                  <c:pt idx="3">
                    <c:v>CAN</c:v>
                  </c:pt>
                  <c:pt idx="4">
                    <c:v>CZE</c:v>
                  </c:pt>
                  <c:pt idx="5">
                    <c:v>DNK</c:v>
                  </c:pt>
                  <c:pt idx="6">
                    <c:v>EST</c:v>
                  </c:pt>
                  <c:pt idx="7">
                    <c:v>FIN</c:v>
                  </c:pt>
                  <c:pt idx="8">
                    <c:v>FRA</c:v>
                  </c:pt>
                  <c:pt idx="9">
                    <c:v>DEU</c:v>
                  </c:pt>
                  <c:pt idx="10">
                    <c:v>GRC</c:v>
                  </c:pt>
                  <c:pt idx="11">
                    <c:v>HUN</c:v>
                  </c:pt>
                  <c:pt idx="12">
                    <c:v>IRE</c:v>
                  </c:pt>
                  <c:pt idx="13">
                    <c:v>ISR</c:v>
                  </c:pt>
                  <c:pt idx="14">
                    <c:v>ITA</c:v>
                  </c:pt>
                  <c:pt idx="15">
                    <c:v>JPN</c:v>
                  </c:pt>
                  <c:pt idx="16">
                    <c:v>KOR</c:v>
                  </c:pt>
                  <c:pt idx="17">
                    <c:v>LUX</c:v>
                  </c:pt>
                  <c:pt idx="18">
                    <c:v>NLD</c:v>
                  </c:pt>
                  <c:pt idx="19">
                    <c:v>NOR</c:v>
                  </c:pt>
                  <c:pt idx="20">
                    <c:v>POL</c:v>
                  </c:pt>
                  <c:pt idx="21">
                    <c:v>PRT</c:v>
                  </c:pt>
                  <c:pt idx="22">
                    <c:v>SLK</c:v>
                  </c:pt>
                  <c:pt idx="23">
                    <c:v>SLV</c:v>
                  </c:pt>
                  <c:pt idx="24">
                    <c:v>ESP</c:v>
                  </c:pt>
                  <c:pt idx="25">
                    <c:v>SWE</c:v>
                  </c:pt>
                  <c:pt idx="26">
                    <c:v>CHE</c:v>
                  </c:pt>
                  <c:pt idx="27">
                    <c:v>GBR</c:v>
                  </c:pt>
                  <c:pt idx="28">
                    <c:v>USA</c:v>
                  </c:pt>
                </c15:dlblRangeCache>
              </c15:datalabelsRange>
            </c:ext>
            <c:ext xmlns:c16="http://schemas.microsoft.com/office/drawing/2014/chart" uri="{C3380CC4-5D6E-409C-BE32-E72D297353CC}">
              <c16:uniqueId val="{0000001D-2D0A-4D09-9940-0339DA3AEDAC}"/>
            </c:ext>
          </c:extLst>
        </c:ser>
        <c:dLbls>
          <c:showLegendKey val="0"/>
          <c:showVal val="1"/>
          <c:showCatName val="0"/>
          <c:showSerName val="0"/>
          <c:showPercent val="0"/>
          <c:showBubbleSize val="0"/>
        </c:dLbls>
        <c:axId val="312987224"/>
        <c:axId val="312987616"/>
      </c:scatterChart>
      <c:valAx>
        <c:axId val="312987224"/>
        <c:scaling>
          <c:orientation val="minMax"/>
          <c:max val="0.4"/>
          <c:min val="0.2"/>
        </c:scaling>
        <c:delete val="0"/>
        <c:axPos val="b"/>
        <c:title>
          <c:tx>
            <c:rich>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Income inequality</a:t>
                </a:r>
              </a:p>
            </c:rich>
          </c:tx>
          <c:overlay val="0"/>
          <c:spPr>
            <a:noFill/>
            <a:ln>
              <a:noFill/>
            </a:ln>
            <a:effectLst/>
          </c:spPr>
          <c:txPr>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2987616"/>
        <c:crosses val="autoZero"/>
        <c:crossBetween val="midCat"/>
      </c:valAx>
      <c:valAx>
        <c:axId val="312987616"/>
        <c:scaling>
          <c:orientation val="minMax"/>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Income, 1.000 US $, PPP</a:t>
                </a:r>
              </a:p>
            </c:rich>
          </c:tx>
          <c:layout>
            <c:manualLayout>
              <c:xMode val="edge"/>
              <c:yMode val="edge"/>
              <c:x val="7.7115767695161864E-3"/>
              <c:y val="0.18843778920698495"/>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2987224"/>
        <c:crosses val="autoZero"/>
        <c:crossBetween val="midCat"/>
      </c:valAx>
      <c:spPr>
        <a:noFill/>
        <a:ln>
          <a:noFill/>
        </a:ln>
        <a:effectLst/>
      </c:spPr>
    </c:plotArea>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7594050743664E-2"/>
          <c:y val="6.9444444444444448E-2"/>
          <c:w val="0.8747235345581803"/>
          <c:h val="0.8231561679790026"/>
        </c:manualLayout>
      </c:layout>
      <c:lineChart>
        <c:grouping val="standard"/>
        <c:varyColors val="0"/>
        <c:ser>
          <c:idx val="0"/>
          <c:order val="0"/>
          <c:tx>
            <c:strRef>
              <c:f>'Graph 2.2'!$B$96</c:f>
              <c:strCache>
                <c:ptCount val="1"/>
                <c:pt idx="0">
                  <c:v>Real GDP</c:v>
                </c:pt>
              </c:strCache>
            </c:strRef>
          </c:tx>
          <c:spPr>
            <a:ln w="19050" cap="rnd">
              <a:solidFill>
                <a:srgbClr val="4A7EBB"/>
              </a:solidFill>
              <a:round/>
            </a:ln>
            <a:effectLst/>
          </c:spPr>
          <c:marker>
            <c:symbol val="none"/>
          </c:marker>
          <c:cat>
            <c:strRef>
              <c:f>'Graph 2.2'!$C$95:$O$95</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2.2'!$C$96:$O$96</c:f>
              <c:numCache>
                <c:formatCode>General</c:formatCode>
                <c:ptCount val="13"/>
                <c:pt idx="0">
                  <c:v>100</c:v>
                </c:pt>
                <c:pt idx="1">
                  <c:v>99.489089941458218</c:v>
                </c:pt>
                <c:pt idx="2">
                  <c:v>94.608834486428947</c:v>
                </c:pt>
                <c:pt idx="3">
                  <c:v>96.375731772219268</c:v>
                </c:pt>
                <c:pt idx="4">
                  <c:v>97.66365087812666</c:v>
                </c:pt>
                <c:pt idx="5">
                  <c:v>97.887174028738684</c:v>
                </c:pt>
                <c:pt idx="6">
                  <c:v>98.802554550292712</c:v>
                </c:pt>
                <c:pt idx="7">
                  <c:v>100.39914848323576</c:v>
                </c:pt>
                <c:pt idx="8">
                  <c:v>102.75146354443854</c:v>
                </c:pt>
                <c:pt idx="9">
                  <c:v>106.08834486428951</c:v>
                </c:pt>
                <c:pt idx="10">
                  <c:v>109.0792974986695</c:v>
                </c:pt>
                <c:pt idx="11">
                  <c:v>111.45290047897817</c:v>
                </c:pt>
                <c:pt idx="12">
                  <c:v>114.63012240553486</c:v>
                </c:pt>
              </c:numCache>
            </c:numRef>
          </c:val>
          <c:smooth val="0"/>
          <c:extLst>
            <c:ext xmlns:c16="http://schemas.microsoft.com/office/drawing/2014/chart" uri="{C3380CC4-5D6E-409C-BE32-E72D297353CC}">
              <c16:uniqueId val="{00000000-4184-47BA-80F3-8F2EDDBCF93E}"/>
            </c:ext>
          </c:extLst>
        </c:ser>
        <c:ser>
          <c:idx val="1"/>
          <c:order val="1"/>
          <c:tx>
            <c:strRef>
              <c:f>'Graph 2.2'!$B$97</c:f>
              <c:strCache>
                <c:ptCount val="1"/>
                <c:pt idx="0">
                  <c:v>Real GDP (TOT adjusted)</c:v>
                </c:pt>
              </c:strCache>
            </c:strRef>
          </c:tx>
          <c:spPr>
            <a:ln w="19050" cap="rnd">
              <a:solidFill>
                <a:srgbClr val="DC4817"/>
              </a:solidFill>
              <a:round/>
            </a:ln>
            <a:effectLst/>
          </c:spPr>
          <c:marker>
            <c:symbol val="none"/>
          </c:marker>
          <c:cat>
            <c:strRef>
              <c:f>'Graph 2.2'!$C$95:$O$95</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2.2'!$C$97:$O$97</c:f>
              <c:numCache>
                <c:formatCode>General</c:formatCode>
                <c:ptCount val="13"/>
                <c:pt idx="0">
                  <c:v>100</c:v>
                </c:pt>
                <c:pt idx="1">
                  <c:v>100.31413758258958</c:v>
                </c:pt>
                <c:pt idx="2">
                  <c:v>95.576888753934853</c:v>
                </c:pt>
                <c:pt idx="3">
                  <c:v>98.527825161694395</c:v>
                </c:pt>
                <c:pt idx="4">
                  <c:v>98.833854098270493</c:v>
                </c:pt>
                <c:pt idx="5">
                  <c:v>99.337163213153829</c:v>
                </c:pt>
                <c:pt idx="6">
                  <c:v>100.82860242057068</c:v>
                </c:pt>
                <c:pt idx="7">
                  <c:v>103.32737843592894</c:v>
                </c:pt>
                <c:pt idx="8">
                  <c:v>105.97475959467069</c:v>
                </c:pt>
                <c:pt idx="9">
                  <c:v>109.33959940862867</c:v>
                </c:pt>
                <c:pt idx="10">
                  <c:v>112.43720680751441</c:v>
                </c:pt>
                <c:pt idx="11">
                  <c:v>113.91276073254453</c:v>
                </c:pt>
                <c:pt idx="12">
                  <c:v>117.11431290477398</c:v>
                </c:pt>
              </c:numCache>
            </c:numRef>
          </c:val>
          <c:smooth val="0"/>
          <c:extLst>
            <c:ext xmlns:c16="http://schemas.microsoft.com/office/drawing/2014/chart" uri="{C3380CC4-5D6E-409C-BE32-E72D297353CC}">
              <c16:uniqueId val="{00000001-4184-47BA-80F3-8F2EDDBCF93E}"/>
            </c:ext>
          </c:extLst>
        </c:ser>
        <c:ser>
          <c:idx val="2"/>
          <c:order val="2"/>
          <c:tx>
            <c:strRef>
              <c:f>'Graph 2.2'!$B$98</c:f>
              <c:strCache>
                <c:ptCount val="1"/>
                <c:pt idx="0">
                  <c:v>Real GNP</c:v>
                </c:pt>
              </c:strCache>
            </c:strRef>
          </c:tx>
          <c:spPr>
            <a:ln w="19050" cap="rnd">
              <a:solidFill>
                <a:srgbClr val="7F9C90"/>
              </a:solidFill>
              <a:round/>
            </a:ln>
            <a:effectLst/>
          </c:spPr>
          <c:marker>
            <c:symbol val="none"/>
          </c:marker>
          <c:cat>
            <c:strRef>
              <c:f>'Graph 2.2'!$C$95:$O$95</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2.2'!$C$98:$O$98</c:f>
              <c:numCache>
                <c:formatCode>General</c:formatCode>
                <c:ptCount val="13"/>
                <c:pt idx="0">
                  <c:v>100</c:v>
                </c:pt>
                <c:pt idx="1">
                  <c:v>101.06908647660323</c:v>
                </c:pt>
                <c:pt idx="2">
                  <c:v>96.223254554073279</c:v>
                </c:pt>
                <c:pt idx="3">
                  <c:v>99.711356402790017</c:v>
                </c:pt>
                <c:pt idx="4">
                  <c:v>100.45561048283335</c:v>
                </c:pt>
                <c:pt idx="5">
                  <c:v>101.12228617864156</c:v>
                </c:pt>
                <c:pt idx="6">
                  <c:v>103.58204103744836</c:v>
                </c:pt>
                <c:pt idx="7">
                  <c:v>106.74861515541409</c:v>
                </c:pt>
                <c:pt idx="8">
                  <c:v>108.87264847294642</c:v>
                </c:pt>
                <c:pt idx="9">
                  <c:v>111.77658292137873</c:v>
                </c:pt>
                <c:pt idx="10">
                  <c:v>114.59567955576624</c:v>
                </c:pt>
                <c:pt idx="11">
                  <c:v>116.7394325184533</c:v>
                </c:pt>
                <c:pt idx="12">
                  <c:v>120.1867407056274</c:v>
                </c:pt>
              </c:numCache>
            </c:numRef>
          </c:val>
          <c:smooth val="0"/>
          <c:extLst>
            <c:ext xmlns:c16="http://schemas.microsoft.com/office/drawing/2014/chart" uri="{C3380CC4-5D6E-409C-BE32-E72D297353CC}">
              <c16:uniqueId val="{00000002-4184-47BA-80F3-8F2EDDBCF93E}"/>
            </c:ext>
          </c:extLst>
        </c:ser>
        <c:dLbls>
          <c:showLegendKey val="0"/>
          <c:showVal val="0"/>
          <c:showCatName val="0"/>
          <c:showSerName val="0"/>
          <c:showPercent val="0"/>
          <c:showBubbleSize val="0"/>
        </c:dLbls>
        <c:smooth val="0"/>
        <c:axId val="523003504"/>
        <c:axId val="523003832"/>
      </c:lineChart>
      <c:catAx>
        <c:axId val="523003504"/>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23003832"/>
        <c:crosses val="autoZero"/>
        <c:auto val="1"/>
        <c:lblAlgn val="ctr"/>
        <c:lblOffset val="100"/>
        <c:noMultiLvlLbl val="0"/>
      </c:catAx>
      <c:valAx>
        <c:axId val="523003832"/>
        <c:scaling>
          <c:orientation val="minMax"/>
          <c:min val="94"/>
        </c:scaling>
        <c:delete val="0"/>
        <c:axPos val="l"/>
        <c:majorGridlines>
          <c:spPr>
            <a:ln w="9525" cap="flat" cmpd="sng" algn="ctr">
              <a:noFill/>
              <a:round/>
            </a:ln>
            <a:effectLst/>
          </c:spPr>
        </c:majorGridlines>
        <c:numFmt formatCode="General" sourceLinked="1"/>
        <c:majorTickMark val="cross"/>
        <c:minorTickMark val="none"/>
        <c:tickLblPos val="nextTo"/>
        <c:spPr>
          <a:noFill/>
          <a:ln w="6350" cmpd="sng">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23003504"/>
        <c:crosses val="autoZero"/>
        <c:crossBetween val="between"/>
      </c:valAx>
      <c:spPr>
        <a:noFill/>
        <a:ln>
          <a:noFill/>
        </a:ln>
        <a:effectLst/>
      </c:spPr>
    </c:plotArea>
    <c:legend>
      <c:legendPos val="r"/>
      <c:layout>
        <c:manualLayout>
          <c:xMode val="edge"/>
          <c:yMode val="edge"/>
          <c:x val="0.12341557305336835"/>
          <c:y val="0.16984871682706332"/>
          <c:w val="0.33213998250218724"/>
          <c:h val="0.23437664041994752"/>
        </c:manualLayout>
      </c:layout>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noFill/>
    <a:ln w="3175"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 b="1" i="0" u="none" strike="noStrike" kern="1200" baseline="0">
                <a:solidFill>
                  <a:schemeClr val="tx1"/>
                </a:solidFill>
                <a:latin typeface="FrankfurtGothic" panose="020B7200000000000000" pitchFamily="34" charset="0"/>
                <a:ea typeface="+mn-ea"/>
                <a:cs typeface="+mn-cs"/>
              </a:defRPr>
            </a:pPr>
            <a:r>
              <a:rPr lang="en-US" sz="600"/>
              <a:t>Aggregate supply, 2010-prices, index 2007=100</a:t>
            </a:r>
          </a:p>
        </c:rich>
      </c:tx>
      <c:layout>
        <c:manualLayout>
          <c:xMode val="edge"/>
          <c:yMode val="edge"/>
          <c:x val="0.12430954334153678"/>
          <c:y val="2.2146236910697583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0.12276445345890419"/>
          <c:y val="0.1773356401384083"/>
          <c:w val="0.81707694659578545"/>
          <c:h val="0.67829287342542388"/>
        </c:manualLayout>
      </c:layout>
      <c:lineChart>
        <c:grouping val="standard"/>
        <c:varyColors val="0"/>
        <c:ser>
          <c:idx val="2"/>
          <c:order val="0"/>
          <c:tx>
            <c:strRef>
              <c:f>'Graph 2.3'!$B$9</c:f>
              <c:strCache>
                <c:ptCount val="1"/>
                <c:pt idx="0">
                  <c:v>GDP</c:v>
                </c:pt>
              </c:strCache>
            </c:strRef>
          </c:tx>
          <c:spPr>
            <a:ln w="19050" cap="rnd" cmpd="sng" algn="ctr">
              <a:solidFill>
                <a:srgbClr val="4A7EBB"/>
              </a:solidFill>
              <a:prstDash val="solid"/>
              <a:round/>
            </a:ln>
            <a:effectLst/>
          </c:spPr>
          <c:marker>
            <c:symbol val="none"/>
          </c:marker>
          <c:cat>
            <c:strRef>
              <c:f>'Graph 2.3'!$C$8:$O$8</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2.3'!$C$9:$O$9</c:f>
              <c:numCache>
                <c:formatCode>General</c:formatCode>
                <c:ptCount val="13"/>
                <c:pt idx="0">
                  <c:v>100</c:v>
                </c:pt>
                <c:pt idx="1">
                  <c:v>99.489089941458218</c:v>
                </c:pt>
                <c:pt idx="2">
                  <c:v>94.608834486428947</c:v>
                </c:pt>
                <c:pt idx="3">
                  <c:v>96.375731772219268</c:v>
                </c:pt>
                <c:pt idx="4">
                  <c:v>97.66365087812666</c:v>
                </c:pt>
                <c:pt idx="5">
                  <c:v>97.887174028738684</c:v>
                </c:pt>
                <c:pt idx="6">
                  <c:v>98.802554550292712</c:v>
                </c:pt>
                <c:pt idx="7">
                  <c:v>100.39914848323576</c:v>
                </c:pt>
                <c:pt idx="8">
                  <c:v>102.75146354443854</c:v>
                </c:pt>
                <c:pt idx="9">
                  <c:v>106.08834486428951</c:v>
                </c:pt>
                <c:pt idx="10">
                  <c:v>109.0792974986695</c:v>
                </c:pt>
                <c:pt idx="11">
                  <c:v>111.45290047897817</c:v>
                </c:pt>
                <c:pt idx="12">
                  <c:v>114.63012240553486</c:v>
                </c:pt>
              </c:numCache>
            </c:numRef>
          </c:val>
          <c:smooth val="0"/>
          <c:extLst>
            <c:ext xmlns:c16="http://schemas.microsoft.com/office/drawing/2014/chart" uri="{C3380CC4-5D6E-409C-BE32-E72D297353CC}">
              <c16:uniqueId val="{00000000-1A5D-4B9A-9D3C-47BA9E1CD4FB}"/>
            </c:ext>
          </c:extLst>
        </c:ser>
        <c:ser>
          <c:idx val="3"/>
          <c:order val="1"/>
          <c:tx>
            <c:strRef>
              <c:f>'Graph 2.3'!$B$10</c:f>
              <c:strCache>
                <c:ptCount val="1"/>
                <c:pt idx="0">
                  <c:v>Imports</c:v>
                </c:pt>
              </c:strCache>
            </c:strRef>
          </c:tx>
          <c:spPr>
            <a:ln w="19050" cap="rnd" cmpd="sng" algn="ctr">
              <a:solidFill>
                <a:srgbClr val="DC4817"/>
              </a:solidFill>
              <a:prstDash val="solid"/>
              <a:round/>
            </a:ln>
            <a:effectLst/>
          </c:spPr>
          <c:marker>
            <c:symbol val="none"/>
          </c:marker>
          <c:cat>
            <c:strRef>
              <c:f>'Graph 2.3'!$C$8:$O$8</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2.3'!$C$10:$O$10</c:f>
              <c:numCache>
                <c:formatCode>General</c:formatCode>
                <c:ptCount val="13"/>
                <c:pt idx="0">
                  <c:v>100</c:v>
                </c:pt>
                <c:pt idx="1">
                  <c:v>104.77197931358722</c:v>
                </c:pt>
                <c:pt idx="2">
                  <c:v>92.254348848142925</c:v>
                </c:pt>
                <c:pt idx="3">
                  <c:v>92.74800188058299</c:v>
                </c:pt>
                <c:pt idx="4">
                  <c:v>99.659144334743772</c:v>
                </c:pt>
                <c:pt idx="5">
                  <c:v>102.36248236953456</c:v>
                </c:pt>
                <c:pt idx="6">
                  <c:v>103.86694875411378</c:v>
                </c:pt>
                <c:pt idx="7">
                  <c:v>107.91020216267043</c:v>
                </c:pt>
                <c:pt idx="8">
                  <c:v>112.83497884344148</c:v>
                </c:pt>
                <c:pt idx="9">
                  <c:v>116.9605077574048</c:v>
                </c:pt>
                <c:pt idx="10">
                  <c:v>121.86177715091679</c:v>
                </c:pt>
                <c:pt idx="11">
                  <c:v>127.65632346027267</c:v>
                </c:pt>
                <c:pt idx="12">
                  <c:v>130.77103902209683</c:v>
                </c:pt>
              </c:numCache>
            </c:numRef>
          </c:val>
          <c:smooth val="0"/>
          <c:extLst>
            <c:ext xmlns:c16="http://schemas.microsoft.com/office/drawing/2014/chart" uri="{C3380CC4-5D6E-409C-BE32-E72D297353CC}">
              <c16:uniqueId val="{00000001-1A5D-4B9A-9D3C-47BA9E1CD4FB}"/>
            </c:ext>
          </c:extLst>
        </c:ser>
        <c:dLbls>
          <c:showLegendKey val="0"/>
          <c:showVal val="0"/>
          <c:showCatName val="0"/>
          <c:showSerName val="0"/>
          <c:showPercent val="0"/>
          <c:showBubbleSize val="0"/>
        </c:dLbls>
        <c:smooth val="0"/>
        <c:axId val="222036352"/>
        <c:axId val="222037888"/>
        <c:extLst>
          <c:ext xmlns:c15="http://schemas.microsoft.com/office/drawing/2012/chart" uri="{02D57815-91ED-43cb-92C2-25804820EDAC}">
            <c15:filteredLineSeries>
              <c15:ser>
                <c:idx val="0"/>
                <c:order val="2"/>
                <c:tx>
                  <c:strRef>
                    <c:extLst>
                      <c:ext uri="{02D57815-91ED-43cb-92C2-25804820EDAC}">
                        <c15:formulaRef>
                          <c15:sqref>'[2]GDP growth decmp'!$B$35</c15:sqref>
                        </c15:formulaRef>
                      </c:ext>
                    </c:extLst>
                    <c:strCache>
                      <c:ptCount val="1"/>
                      <c:pt idx="0">
                        <c:v>#REF!</c:v>
                      </c:pt>
                    </c:strCache>
                  </c:strRef>
                </c:tx>
                <c:spPr>
                  <a:ln w="28575" cap="rnd" cmpd="sng" algn="ctr">
                    <a:solidFill>
                      <a:schemeClr val="accent1">
                        <a:shade val="95000"/>
                        <a:satMod val="105000"/>
                      </a:schemeClr>
                    </a:solidFill>
                    <a:prstDash val="solid"/>
                    <a:round/>
                  </a:ln>
                  <a:effectLst/>
                </c:spPr>
                <c:marker>
                  <c:symbol val="none"/>
                </c:marker>
                <c:cat>
                  <c:numRef>
                    <c:extLst>
                      <c:ext uri="{02D57815-91ED-43cb-92C2-25804820EDAC}">
                        <c15:formulaRef>
                          <c15:sqref>'[2]GDP growth decmp'!$C$34:$K$34</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cat>
                <c:val>
                  <c:numRef>
                    <c:extLst>
                      <c:ext uri="{02D57815-91ED-43cb-92C2-25804820EDAC}">
                        <c15:formulaRef>
                          <c15:sqref>'[2]GDP growth decmp'!$C$35:$K$35</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val>
                <c:smooth val="0"/>
                <c:extLst>
                  <c:ext xmlns:c16="http://schemas.microsoft.com/office/drawing/2014/chart" uri="{C3380CC4-5D6E-409C-BE32-E72D297353CC}">
                    <c16:uniqueId val="{00000002-1A5D-4B9A-9D3C-47BA9E1CD4FB}"/>
                  </c:ext>
                </c:extLst>
              </c15:ser>
            </c15:filteredLineSeries>
            <c15:filteredLineSeries>
              <c15:ser>
                <c:idx val="1"/>
                <c:order val="3"/>
                <c:tx>
                  <c:strRef>
                    <c:extLst xmlns:c15="http://schemas.microsoft.com/office/drawing/2012/chart">
                      <c:ext xmlns:c15="http://schemas.microsoft.com/office/drawing/2012/chart" uri="{02D57815-91ED-43cb-92C2-25804820EDAC}">
                        <c15:formulaRef>
                          <c15:sqref>'[2]GDP growth decmp'!$B$36</c15:sqref>
                        </c15:formulaRef>
                      </c:ext>
                    </c:extLst>
                    <c:strCache>
                      <c:ptCount val="1"/>
                      <c:pt idx="0">
                        <c:v>#REF!</c:v>
                      </c:pt>
                    </c:strCache>
                  </c:strRef>
                </c:tx>
                <c:spPr>
                  <a:ln w="28575" cap="rnd" cmpd="sng" algn="ctr">
                    <a:solidFill>
                      <a:schemeClr val="accent2">
                        <a:shade val="95000"/>
                        <a:satMod val="105000"/>
                      </a:schemeClr>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'[2]GDP growth decmp'!$C$34:$K$34</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cat>
                <c:val>
                  <c:numRef>
                    <c:extLst xmlns:c15="http://schemas.microsoft.com/office/drawing/2012/chart">
                      <c:ext xmlns:c15="http://schemas.microsoft.com/office/drawing/2012/chart" uri="{02D57815-91ED-43cb-92C2-25804820EDAC}">
                        <c15:formulaRef>
                          <c15:sqref>'[2]GDP growth decmp'!$C$36:$K$36</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val>
                <c:smooth val="0"/>
                <c:extLst xmlns:c15="http://schemas.microsoft.com/office/drawing/2012/chart">
                  <c:ext xmlns:c16="http://schemas.microsoft.com/office/drawing/2014/chart" uri="{C3380CC4-5D6E-409C-BE32-E72D297353CC}">
                    <c16:uniqueId val="{00000003-1A5D-4B9A-9D3C-47BA9E1CD4FB}"/>
                  </c:ext>
                </c:extLst>
              </c15:ser>
            </c15:filteredLineSeries>
          </c:ext>
        </c:extLst>
      </c:lineChart>
      <c:catAx>
        <c:axId val="222036352"/>
        <c:scaling>
          <c:orientation val="minMax"/>
        </c:scaling>
        <c:delete val="0"/>
        <c:axPos val="b"/>
        <c:numFmt formatCode="General" sourceLinked="1"/>
        <c:majorTickMark val="cross"/>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600" b="0" i="0" u="none" strike="noStrike" kern="1200" baseline="0">
                <a:solidFill>
                  <a:schemeClr val="tx1"/>
                </a:solidFill>
                <a:latin typeface="FrankfurtGothic" panose="020B7200000000000000" pitchFamily="34" charset="0"/>
                <a:ea typeface="+mn-ea"/>
                <a:cs typeface="+mn-cs"/>
              </a:defRPr>
            </a:pPr>
            <a:endParaRPr lang="da-DK"/>
          </a:p>
        </c:txPr>
        <c:crossAx val="222037888"/>
        <c:crosses val="autoZero"/>
        <c:auto val="1"/>
        <c:lblAlgn val="ctr"/>
        <c:lblOffset val="100"/>
        <c:noMultiLvlLbl val="0"/>
      </c:catAx>
      <c:valAx>
        <c:axId val="222037888"/>
        <c:scaling>
          <c:orientation val="minMax"/>
          <c:min val="85"/>
        </c:scaling>
        <c:delete val="0"/>
        <c:axPos val="l"/>
        <c:majorGridlines>
          <c:spPr>
            <a:ln w="6350" cap="flat" cmpd="sng" algn="ctr">
              <a:noFill/>
              <a:prstDash val="solid"/>
              <a:round/>
            </a:ln>
            <a:effectLst/>
          </c:spPr>
        </c:majorGridlines>
        <c:numFmt formatCode="0" sourceLinked="0"/>
        <c:majorTickMark val="cross"/>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600" b="0" i="0" u="none" strike="noStrike" kern="1200" baseline="0">
                <a:solidFill>
                  <a:schemeClr val="tx1"/>
                </a:solidFill>
                <a:latin typeface="FrankfurtGothic" panose="020B7200000000000000" pitchFamily="34" charset="0"/>
                <a:ea typeface="+mn-ea"/>
                <a:cs typeface="+mn-cs"/>
              </a:defRPr>
            </a:pPr>
            <a:endParaRPr lang="da-DK"/>
          </a:p>
        </c:txPr>
        <c:crossAx val="222036352"/>
        <c:crosses val="autoZero"/>
        <c:crossBetween val="between"/>
      </c:valAx>
      <c:spPr>
        <a:noFill/>
        <a:ln>
          <a:noFill/>
        </a:ln>
        <a:effectLst/>
      </c:spPr>
    </c:plotArea>
    <c:legend>
      <c:legendPos val="tr"/>
      <c:layout>
        <c:manualLayout>
          <c:xMode val="edge"/>
          <c:yMode val="edge"/>
          <c:x val="0.1858272022806009"/>
          <c:y val="0.10600087186333543"/>
          <c:w val="0.31506901041666702"/>
          <c:h val="0.12211867619827355"/>
        </c:manualLayout>
      </c:layout>
      <c:overlay val="1"/>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prstDash val="solid"/>
      <a:round/>
    </a:ln>
    <a:effectLst/>
  </c:spPr>
  <c:txPr>
    <a:bodyPr/>
    <a:lstStyle/>
    <a:p>
      <a:pPr>
        <a:defRPr sz="600" baseline="0">
          <a:latin typeface="FrankfurtGothic" panose="020B7200000000000000" pitchFamily="34" charset="0"/>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600"/>
            </a:pPr>
            <a:r>
              <a:rPr lang="da-DK" sz="600"/>
              <a:t>Aggregate demand, 2010-prices, index 2007=100</a:t>
            </a:r>
          </a:p>
        </c:rich>
      </c:tx>
      <c:layout>
        <c:manualLayout>
          <c:xMode val="edge"/>
          <c:yMode val="edge"/>
          <c:x val="0.11350812485600907"/>
          <c:y val="2.2146236910697583E-2"/>
        </c:manualLayout>
      </c:layout>
      <c:overlay val="0"/>
      <c:spPr>
        <a:noFill/>
        <a:ln>
          <a:noFill/>
        </a:ln>
        <a:effectLst/>
      </c:spPr>
    </c:title>
    <c:autoTitleDeleted val="0"/>
    <c:plotArea>
      <c:layout>
        <c:manualLayout>
          <c:layoutTarget val="inner"/>
          <c:xMode val="edge"/>
          <c:yMode val="edge"/>
          <c:x val="0.12276445345890419"/>
          <c:y val="0.1773356401384083"/>
          <c:w val="0.81707694659578545"/>
          <c:h val="0.67829287342542388"/>
        </c:manualLayout>
      </c:layout>
      <c:lineChart>
        <c:grouping val="standard"/>
        <c:varyColors val="0"/>
        <c:ser>
          <c:idx val="0"/>
          <c:order val="0"/>
          <c:tx>
            <c:strRef>
              <c:f>'Graph 2.3'!$B$14</c:f>
              <c:strCache>
                <c:ptCount val="1"/>
                <c:pt idx="0">
                  <c:v>GDP</c:v>
                </c:pt>
              </c:strCache>
            </c:strRef>
          </c:tx>
          <c:spPr>
            <a:ln w="19050" cap="rnd">
              <a:solidFill>
                <a:srgbClr val="4A7EBB"/>
              </a:solidFill>
              <a:round/>
            </a:ln>
            <a:effectLst/>
          </c:spPr>
          <c:marker>
            <c:symbol val="none"/>
          </c:marker>
          <c:cat>
            <c:strRef>
              <c:f>'Graph 2.3'!$C$13:$O$13</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2.3'!$C$14:$O$14</c:f>
              <c:numCache>
                <c:formatCode>General</c:formatCode>
                <c:ptCount val="13"/>
                <c:pt idx="0">
                  <c:v>100</c:v>
                </c:pt>
                <c:pt idx="1">
                  <c:v>99.489089941458218</c:v>
                </c:pt>
                <c:pt idx="2">
                  <c:v>94.608834486428947</c:v>
                </c:pt>
                <c:pt idx="3">
                  <c:v>96.375731772219268</c:v>
                </c:pt>
                <c:pt idx="4">
                  <c:v>97.66365087812666</c:v>
                </c:pt>
                <c:pt idx="5">
                  <c:v>97.887174028738684</c:v>
                </c:pt>
                <c:pt idx="6">
                  <c:v>98.802554550292712</c:v>
                </c:pt>
                <c:pt idx="7">
                  <c:v>100.39914848323576</c:v>
                </c:pt>
                <c:pt idx="8">
                  <c:v>102.75146354443854</c:v>
                </c:pt>
                <c:pt idx="9">
                  <c:v>106.08834486428951</c:v>
                </c:pt>
                <c:pt idx="10">
                  <c:v>109.0792974986695</c:v>
                </c:pt>
                <c:pt idx="11">
                  <c:v>111.45290047897817</c:v>
                </c:pt>
                <c:pt idx="12">
                  <c:v>114.63012240553486</c:v>
                </c:pt>
              </c:numCache>
            </c:numRef>
          </c:val>
          <c:smooth val="0"/>
          <c:extLst>
            <c:ext xmlns:c16="http://schemas.microsoft.com/office/drawing/2014/chart" uri="{C3380CC4-5D6E-409C-BE32-E72D297353CC}">
              <c16:uniqueId val="{00000000-6FFD-4845-90E9-4B5332FA2BE2}"/>
            </c:ext>
          </c:extLst>
        </c:ser>
        <c:ser>
          <c:idx val="1"/>
          <c:order val="1"/>
          <c:tx>
            <c:strRef>
              <c:f>'Graph 2.3'!$B$15</c:f>
              <c:strCache>
                <c:ptCount val="1"/>
                <c:pt idx="0">
                  <c:v>Private Consumption</c:v>
                </c:pt>
              </c:strCache>
            </c:strRef>
          </c:tx>
          <c:spPr>
            <a:ln w="19050" cap="rnd">
              <a:solidFill>
                <a:srgbClr val="DC4817"/>
              </a:solidFill>
              <a:round/>
            </a:ln>
            <a:effectLst/>
          </c:spPr>
          <c:marker>
            <c:symbol val="none"/>
          </c:marker>
          <c:cat>
            <c:strRef>
              <c:f>'Graph 2.3'!$C$13:$O$13</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2.3'!$C$15:$O$15</c:f>
              <c:numCache>
                <c:formatCode>General</c:formatCode>
                <c:ptCount val="13"/>
                <c:pt idx="0">
                  <c:v>100</c:v>
                </c:pt>
                <c:pt idx="1">
                  <c:v>100.48774954627949</c:v>
                </c:pt>
                <c:pt idx="2">
                  <c:v>97.03947368421052</c:v>
                </c:pt>
                <c:pt idx="3">
                  <c:v>97.799455535390194</c:v>
                </c:pt>
                <c:pt idx="4">
                  <c:v>98.07168784029038</c:v>
                </c:pt>
                <c:pt idx="5">
                  <c:v>98.570780399274042</c:v>
                </c:pt>
                <c:pt idx="6">
                  <c:v>98.854355716878402</c:v>
                </c:pt>
                <c:pt idx="7">
                  <c:v>99.750453720508162</c:v>
                </c:pt>
                <c:pt idx="8">
                  <c:v>102.03039927404718</c:v>
                </c:pt>
                <c:pt idx="9">
                  <c:v>104.49183303085299</c:v>
                </c:pt>
                <c:pt idx="10">
                  <c:v>106.88520871143375</c:v>
                </c:pt>
                <c:pt idx="11">
                  <c:v>109.81170598911071</c:v>
                </c:pt>
                <c:pt idx="12">
                  <c:v>111.34301270417423</c:v>
                </c:pt>
              </c:numCache>
            </c:numRef>
          </c:val>
          <c:smooth val="0"/>
          <c:extLst>
            <c:ext xmlns:c16="http://schemas.microsoft.com/office/drawing/2014/chart" uri="{C3380CC4-5D6E-409C-BE32-E72D297353CC}">
              <c16:uniqueId val="{00000001-6FFD-4845-90E9-4B5332FA2BE2}"/>
            </c:ext>
          </c:extLst>
        </c:ser>
        <c:ser>
          <c:idx val="2"/>
          <c:order val="2"/>
          <c:tx>
            <c:strRef>
              <c:f>'Graph 2.3'!$B$16</c:f>
              <c:strCache>
                <c:ptCount val="1"/>
                <c:pt idx="0">
                  <c:v>Public Consumption</c:v>
                </c:pt>
              </c:strCache>
            </c:strRef>
          </c:tx>
          <c:spPr>
            <a:ln w="19050" cap="rnd">
              <a:solidFill>
                <a:srgbClr val="7F9C90"/>
              </a:solidFill>
              <a:round/>
            </a:ln>
            <a:effectLst/>
          </c:spPr>
          <c:marker>
            <c:symbol val="none"/>
          </c:marker>
          <c:cat>
            <c:strRef>
              <c:f>'Graph 2.3'!$C$13:$O$13</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2.3'!$C$16:$O$16</c:f>
              <c:numCache>
                <c:formatCode>General</c:formatCode>
                <c:ptCount val="13"/>
                <c:pt idx="0">
                  <c:v>100</c:v>
                </c:pt>
                <c:pt idx="1">
                  <c:v>103.24972737186478</c:v>
                </c:pt>
                <c:pt idx="2">
                  <c:v>106.39040348964014</c:v>
                </c:pt>
                <c:pt idx="3">
                  <c:v>108.09160305343511</c:v>
                </c:pt>
                <c:pt idx="4">
                  <c:v>107.41548527808069</c:v>
                </c:pt>
                <c:pt idx="5">
                  <c:v>108.22246455834242</c:v>
                </c:pt>
                <c:pt idx="6">
                  <c:v>108.113413304253</c:v>
                </c:pt>
                <c:pt idx="7">
                  <c:v>110.20719738276991</c:v>
                </c:pt>
                <c:pt idx="8">
                  <c:v>112.06106870229006</c:v>
                </c:pt>
                <c:pt idx="9">
                  <c:v>112.23555070883314</c:v>
                </c:pt>
                <c:pt idx="10">
                  <c:v>113.21701199563795</c:v>
                </c:pt>
                <c:pt idx="11">
                  <c:v>113.56597600872412</c:v>
                </c:pt>
                <c:pt idx="12">
                  <c:v>114.96183206106871</c:v>
                </c:pt>
              </c:numCache>
            </c:numRef>
          </c:val>
          <c:smooth val="0"/>
          <c:extLst>
            <c:ext xmlns:c16="http://schemas.microsoft.com/office/drawing/2014/chart" uri="{C3380CC4-5D6E-409C-BE32-E72D297353CC}">
              <c16:uniqueId val="{00000002-6FFD-4845-90E9-4B5332FA2BE2}"/>
            </c:ext>
          </c:extLst>
        </c:ser>
        <c:ser>
          <c:idx val="3"/>
          <c:order val="3"/>
          <c:tx>
            <c:strRef>
              <c:f>'Graph 2.3'!$B$17</c:f>
              <c:strCache>
                <c:ptCount val="1"/>
                <c:pt idx="0">
                  <c:v>Gross fixed investment</c:v>
                </c:pt>
              </c:strCache>
            </c:strRef>
          </c:tx>
          <c:spPr>
            <a:ln w="19050" cap="rnd">
              <a:solidFill>
                <a:srgbClr val="003E51"/>
              </a:solidFill>
              <a:round/>
            </a:ln>
            <a:effectLst/>
          </c:spPr>
          <c:marker>
            <c:symbol val="none"/>
          </c:marker>
          <c:cat>
            <c:strRef>
              <c:f>'Graph 2.3'!$C$13:$O$13</c:f>
              <c:strCach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strCache>
            </c:strRef>
          </c:cat>
          <c:val>
            <c:numRef>
              <c:f>'Graph 2.3'!$C$17:$O$17</c:f>
              <c:numCache>
                <c:formatCode>General</c:formatCode>
                <c:ptCount val="13"/>
                <c:pt idx="0">
                  <c:v>100</c:v>
                </c:pt>
                <c:pt idx="1">
                  <c:v>97.512801755669344</c:v>
                </c:pt>
                <c:pt idx="2">
                  <c:v>84.857351865398684</c:v>
                </c:pt>
                <c:pt idx="3">
                  <c:v>79.980492562789564</c:v>
                </c:pt>
                <c:pt idx="4">
                  <c:v>80.297488417459149</c:v>
                </c:pt>
                <c:pt idx="5">
                  <c:v>83.296756888563763</c:v>
                </c:pt>
                <c:pt idx="6">
                  <c:v>85.564496464276999</c:v>
                </c:pt>
                <c:pt idx="7">
                  <c:v>88.222384784198965</c:v>
                </c:pt>
                <c:pt idx="8">
                  <c:v>93.099244086808085</c:v>
                </c:pt>
                <c:pt idx="9">
                  <c:v>100.46330163374786</c:v>
                </c:pt>
                <c:pt idx="10">
                  <c:v>104.48671055840039</c:v>
                </c:pt>
                <c:pt idx="11">
                  <c:v>109.46110704706169</c:v>
                </c:pt>
                <c:pt idx="12">
                  <c:v>112.55791270421848</c:v>
                </c:pt>
              </c:numCache>
            </c:numRef>
          </c:val>
          <c:smooth val="0"/>
          <c:extLst>
            <c:ext xmlns:c16="http://schemas.microsoft.com/office/drawing/2014/chart" uri="{C3380CC4-5D6E-409C-BE32-E72D297353CC}">
              <c16:uniqueId val="{00000003-6FFD-4845-90E9-4B5332FA2BE2}"/>
            </c:ext>
          </c:extLst>
        </c:ser>
        <c:dLbls>
          <c:showLegendKey val="0"/>
          <c:showVal val="0"/>
          <c:showCatName val="0"/>
          <c:showSerName val="0"/>
          <c:showPercent val="0"/>
          <c:showBubbleSize val="0"/>
        </c:dLbls>
        <c:smooth val="0"/>
        <c:axId val="222095232"/>
        <c:axId val="222096768"/>
      </c:lineChart>
      <c:catAx>
        <c:axId val="222095232"/>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vert="horz"/>
          <a:lstStyle/>
          <a:p>
            <a:pPr>
              <a:defRPr/>
            </a:pPr>
            <a:endParaRPr lang="da-DK"/>
          </a:p>
        </c:txPr>
        <c:crossAx val="222096768"/>
        <c:crosses val="autoZero"/>
        <c:auto val="1"/>
        <c:lblAlgn val="ctr"/>
        <c:lblOffset val="100"/>
        <c:noMultiLvlLbl val="0"/>
      </c:catAx>
      <c:valAx>
        <c:axId val="222096768"/>
        <c:scaling>
          <c:orientation val="minMax"/>
          <c:min val="75"/>
        </c:scaling>
        <c:delete val="0"/>
        <c:axPos val="l"/>
        <c:majorGridlines>
          <c:spPr>
            <a:ln w="6350" cap="flat" cmpd="sng" algn="ctr">
              <a:noFill/>
              <a:round/>
            </a:ln>
            <a:effectLst/>
          </c:spPr>
        </c:majorGridlines>
        <c:numFmt formatCode="0" sourceLinked="0"/>
        <c:majorTickMark val="cross"/>
        <c:minorTickMark val="none"/>
        <c:tickLblPos val="nextTo"/>
        <c:spPr>
          <a:noFill/>
          <a:ln w="6350">
            <a:solidFill>
              <a:schemeClr val="tx1"/>
            </a:solidFill>
          </a:ln>
          <a:effectLst/>
        </c:spPr>
        <c:txPr>
          <a:bodyPr rot="-60000000" vert="horz"/>
          <a:lstStyle/>
          <a:p>
            <a:pPr>
              <a:defRPr/>
            </a:pPr>
            <a:endParaRPr lang="da-DK"/>
          </a:p>
        </c:txPr>
        <c:crossAx val="222095232"/>
        <c:crosses val="autoZero"/>
        <c:crossBetween val="between"/>
      </c:valAx>
      <c:spPr>
        <a:noFill/>
        <a:ln>
          <a:noFill/>
        </a:ln>
        <a:effectLst/>
      </c:spPr>
    </c:plotArea>
    <c:legend>
      <c:legendPos val="tr"/>
      <c:legendEntry>
        <c:idx val="0"/>
        <c:txPr>
          <a:bodyPr rot="0" vert="horz"/>
          <a:lstStyle/>
          <a:p>
            <a:pPr>
              <a:defRPr sz="600"/>
            </a:pPr>
            <a:endParaRPr lang="da-DK"/>
          </a:p>
        </c:txPr>
      </c:legendEntry>
      <c:legendEntry>
        <c:idx val="1"/>
        <c:txPr>
          <a:bodyPr rot="0" vert="horz"/>
          <a:lstStyle/>
          <a:p>
            <a:pPr>
              <a:defRPr sz="600"/>
            </a:pPr>
            <a:endParaRPr lang="da-DK"/>
          </a:p>
        </c:txPr>
      </c:legendEntry>
      <c:legendEntry>
        <c:idx val="2"/>
        <c:txPr>
          <a:bodyPr rot="0" vert="horz"/>
          <a:lstStyle/>
          <a:p>
            <a:pPr>
              <a:defRPr sz="600"/>
            </a:pPr>
            <a:endParaRPr lang="da-DK"/>
          </a:p>
        </c:txPr>
      </c:legendEntry>
      <c:legendEntry>
        <c:idx val="3"/>
        <c:txPr>
          <a:bodyPr rot="0" vert="horz"/>
          <a:lstStyle/>
          <a:p>
            <a:pPr>
              <a:defRPr sz="600"/>
            </a:pPr>
            <a:endParaRPr lang="da-DK"/>
          </a:p>
        </c:txPr>
      </c:legendEntry>
      <c:layout>
        <c:manualLayout>
          <c:xMode val="edge"/>
          <c:yMode val="edge"/>
          <c:x val="0.14583874308574429"/>
          <c:y val="0.10735311086811987"/>
          <c:w val="0.5592036844451046"/>
          <c:h val="0.17522227974098395"/>
        </c:manualLayout>
      </c:layout>
      <c:overlay val="1"/>
      <c:spPr>
        <a:noFill/>
        <a:ln>
          <a:noFill/>
        </a:ln>
        <a:effectLst/>
      </c:spPr>
      <c:txPr>
        <a:bodyPr rot="0" vert="horz"/>
        <a:lstStyle/>
        <a:p>
          <a:pPr>
            <a:defRPr sz="600"/>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600" baseline="0">
          <a:latin typeface="FrankfurtGothic" panose="020B7200000000000000" pitchFamily="34" charset="0"/>
        </a:defRPr>
      </a:pPr>
      <a:endParaRPr lang="da-DK"/>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0" i="0" u="none" strike="noStrike" kern="1200" spc="0" baseline="0">
                <a:solidFill>
                  <a:sysClr val="windowText" lastClr="000000"/>
                </a:solidFill>
                <a:latin typeface="FrankfurtGothic" panose="020B7200000000000000" pitchFamily="34" charset="0"/>
                <a:ea typeface="+mn-ea"/>
                <a:cs typeface="+mn-cs"/>
              </a:defRPr>
            </a:pPr>
            <a:r>
              <a:rPr lang="en-GB"/>
              <a:t>(a) GDP – trend </a:t>
            </a:r>
          </a:p>
        </c:rich>
      </c:tx>
      <c:layout>
        <c:manualLayout>
          <c:xMode val="edge"/>
          <c:yMode val="edge"/>
          <c:x val="0.34312075983717777"/>
          <c:y val="0"/>
        </c:manualLayout>
      </c:layout>
      <c:overlay val="0"/>
      <c:spPr>
        <a:noFill/>
        <a:ln>
          <a:noFill/>
        </a:ln>
        <a:effectLst/>
      </c:spPr>
      <c:txPr>
        <a:bodyPr rot="0" spcFirstLastPara="1" vertOverflow="ellipsis" vert="horz" wrap="square" anchor="ctr" anchorCtr="1"/>
        <a:lstStyle/>
        <a:p>
          <a:pPr>
            <a:defRPr sz="720" b="0" i="0" u="none" strike="noStrike" kern="1200" spc="0" baseline="0">
              <a:solidFill>
                <a:sysClr val="windowText" lastClr="000000"/>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0.2157394843962008"/>
          <c:y val="0.14576313435680874"/>
          <c:w val="0.72455902306648579"/>
          <c:h val="0.67902119776927328"/>
        </c:manualLayout>
      </c:layout>
      <c:lineChart>
        <c:grouping val="standard"/>
        <c:varyColors val="0"/>
        <c:ser>
          <c:idx val="0"/>
          <c:order val="0"/>
          <c:spPr>
            <a:ln w="12700" cap="rnd">
              <a:solidFill>
                <a:srgbClr val="4A7EBB"/>
              </a:solidFill>
              <a:prstDash val="sysDash"/>
              <a:round/>
            </a:ln>
            <a:effectLst/>
          </c:spPr>
          <c:marker>
            <c:symbol val="none"/>
          </c:marker>
          <c:cat>
            <c:strRef>
              <c:f>'Fig 3.1'!$C$5:$C$59</c:f>
              <c:strCach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strCache>
            </c:strRef>
          </c:cat>
          <c:val>
            <c:numRef>
              <c:f>'Fig 3.1'!$H$5:$H$59</c:f>
              <c:numCache>
                <c:formatCode>General</c:formatCode>
                <c:ptCount val="55"/>
                <c:pt idx="0">
                  <c:v>1</c:v>
                </c:pt>
                <c:pt idx="1">
                  <c:v>1.0552391799544421</c:v>
                </c:pt>
                <c:pt idx="2">
                  <c:v>1.1138952164009113</c:v>
                </c:pt>
                <c:pt idx="3">
                  <c:v>1.1863610478359909</c:v>
                </c:pt>
                <c:pt idx="4">
                  <c:v>1.2052961275626424</c:v>
                </c:pt>
                <c:pt idx="5">
                  <c:v>1.2416002277904328</c:v>
                </c:pt>
                <c:pt idx="6">
                  <c:v>1.2902904328018223</c:v>
                </c:pt>
                <c:pt idx="7">
                  <c:v>1.3431093394077449</c:v>
                </c:pt>
                <c:pt idx="8">
                  <c:v>1.328018223234624</c:v>
                </c:pt>
                <c:pt idx="9">
                  <c:v>1.3086560364464694</c:v>
                </c:pt>
                <c:pt idx="10">
                  <c:v>1.3862471526195901</c:v>
                </c:pt>
                <c:pt idx="11">
                  <c:v>1.4121583143507972</c:v>
                </c:pt>
                <c:pt idx="12">
                  <c:v>1.4436218678815491</c:v>
                </c:pt>
                <c:pt idx="13">
                  <c:v>1.4994305239179955</c:v>
                </c:pt>
                <c:pt idx="14">
                  <c:v>1.4921697038724373</c:v>
                </c:pt>
                <c:pt idx="15">
                  <c:v>1.482346241457859</c:v>
                </c:pt>
                <c:pt idx="16">
                  <c:v>1.5368735763097949</c:v>
                </c:pt>
                <c:pt idx="17">
                  <c:v>1.5767369020501139</c:v>
                </c:pt>
                <c:pt idx="18">
                  <c:v>1.6425113895216401</c:v>
                </c:pt>
                <c:pt idx="19">
                  <c:v>1.7082858769931664</c:v>
                </c:pt>
                <c:pt idx="20">
                  <c:v>1.7919988610478361</c:v>
                </c:pt>
                <c:pt idx="21">
                  <c:v>1.7965546697038726</c:v>
                </c:pt>
                <c:pt idx="22">
                  <c:v>1.7964123006833712</c:v>
                </c:pt>
                <c:pt idx="23">
                  <c:v>1.8079441913439638</c:v>
                </c:pt>
                <c:pt idx="24">
                  <c:v>1.8345671981776766</c:v>
                </c:pt>
                <c:pt idx="25">
                  <c:v>1.8601936218678814</c:v>
                </c:pt>
                <c:pt idx="26">
                  <c:v>1.8966400911161732</c:v>
                </c:pt>
                <c:pt idx="27">
                  <c:v>1.8967824601366743</c:v>
                </c:pt>
                <c:pt idx="28">
                  <c:v>1.997864464692483</c:v>
                </c:pt>
                <c:pt idx="29">
                  <c:v>2.0583712984054672</c:v>
                </c:pt>
                <c:pt idx="30">
                  <c:v>2.1181662870159452</c:v>
                </c:pt>
                <c:pt idx="31">
                  <c:v>2.1872152619589977</c:v>
                </c:pt>
                <c:pt idx="32">
                  <c:v>2.2356207289293848</c:v>
                </c:pt>
                <c:pt idx="33">
                  <c:v>2.3015375854214124</c:v>
                </c:pt>
                <c:pt idx="34">
                  <c:v>2.3878132118451028</c:v>
                </c:pt>
                <c:pt idx="35">
                  <c:v>2.4074601366742598</c:v>
                </c:pt>
                <c:pt idx="36">
                  <c:v>2.4187072892938497</c:v>
                </c:pt>
                <c:pt idx="37">
                  <c:v>2.4281036446469249</c:v>
                </c:pt>
                <c:pt idx="38">
                  <c:v>2.492881548974943</c:v>
                </c:pt>
                <c:pt idx="39">
                  <c:v>2.5512528473804101</c:v>
                </c:pt>
                <c:pt idx="40">
                  <c:v>2.6510535307517085</c:v>
                </c:pt>
                <c:pt idx="41">
                  <c:v>2.6751138952164011</c:v>
                </c:pt>
                <c:pt idx="42">
                  <c:v>2.661446469248292</c:v>
                </c:pt>
                <c:pt idx="43">
                  <c:v>2.5308940774487474</c:v>
                </c:pt>
                <c:pt idx="44">
                  <c:v>2.5781605922551254</c:v>
                </c:pt>
                <c:pt idx="45">
                  <c:v>2.6126138952164011</c:v>
                </c:pt>
                <c:pt idx="46">
                  <c:v>2.6185933940774486</c:v>
                </c:pt>
                <c:pt idx="47">
                  <c:v>2.6430808656036446</c:v>
                </c:pt>
                <c:pt idx="48">
                  <c:v>2.6857915717539864</c:v>
                </c:pt>
                <c:pt idx="49">
                  <c:v>2.7487186788154898</c:v>
                </c:pt>
                <c:pt idx="50">
                  <c:v>2.8379840546697039</c:v>
                </c:pt>
                <c:pt idx="51">
                  <c:v>2.917995444191344</c:v>
                </c:pt>
                <c:pt idx="52">
                  <c:v>2.981492027334852</c:v>
                </c:pt>
                <c:pt idx="53">
                  <c:v>3.0664863325740321</c:v>
                </c:pt>
                <c:pt idx="54">
                  <c:v>2.9560928246013667</c:v>
                </c:pt>
              </c:numCache>
            </c:numRef>
          </c:val>
          <c:smooth val="0"/>
          <c:extLst>
            <c:ext xmlns:c16="http://schemas.microsoft.com/office/drawing/2014/chart" uri="{C3380CC4-5D6E-409C-BE32-E72D297353CC}">
              <c16:uniqueId val="{00000000-9D13-4B72-A3E4-BA6E4FBCC379}"/>
            </c:ext>
          </c:extLst>
        </c:ser>
        <c:dLbls>
          <c:showLegendKey val="0"/>
          <c:showVal val="0"/>
          <c:showCatName val="0"/>
          <c:showSerName val="0"/>
          <c:showPercent val="0"/>
          <c:showBubbleSize val="0"/>
        </c:dLbls>
        <c:smooth val="0"/>
        <c:axId val="512958296"/>
        <c:axId val="512952720"/>
      </c:lineChart>
      <c:catAx>
        <c:axId val="512958296"/>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endParaRPr lang="da-DK"/>
          </a:p>
        </c:txPr>
        <c:crossAx val="512952720"/>
        <c:crosses val="autoZero"/>
        <c:auto val="1"/>
        <c:lblAlgn val="ctr"/>
        <c:lblOffset val="100"/>
        <c:tickLblSkip val="3"/>
        <c:noMultiLvlLbl val="0"/>
      </c:catAx>
      <c:valAx>
        <c:axId val="512952720"/>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r>
                  <a:rPr lang="da-DK" b="1">
                    <a:solidFill>
                      <a:schemeClr val="tx1"/>
                    </a:solidFill>
                  </a:rPr>
                  <a:t>Index, 1966=100</a:t>
                </a:r>
              </a:p>
            </c:rich>
          </c:tx>
          <c:layout>
            <c:manualLayout>
              <c:xMode val="edge"/>
              <c:yMode val="edge"/>
              <c:x val="3.9877776471970848E-2"/>
              <c:y val="0.31780311487529089"/>
            </c:manualLayout>
          </c:layout>
          <c:overlay val="0"/>
          <c:spPr>
            <a:noFill/>
            <a:ln>
              <a:noFill/>
            </a:ln>
            <a:effectLst/>
          </c:spPr>
          <c:txPr>
            <a:bodyPr rot="-54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a:no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endParaRPr lang="da-DK"/>
          </a:p>
        </c:txPr>
        <c:crossAx val="512958296"/>
        <c:crosses val="autoZero"/>
        <c:crossBetween val="between"/>
      </c:valAx>
      <c:spPr>
        <a:noFill/>
        <a:ln>
          <a:noFill/>
        </a:ln>
        <a:effectLst/>
      </c:spPr>
    </c:plotArea>
    <c:plotVisOnly val="1"/>
    <c:dispBlanksAs val="gap"/>
    <c:showDLblsOverMax val="0"/>
  </c:chart>
  <c:spPr>
    <a:solidFill>
      <a:sysClr val="window" lastClr="FFFFFF"/>
    </a:solidFill>
    <a:ln w="6350" cap="flat" cmpd="sng" algn="ctr">
      <a:solidFill>
        <a:sysClr val="windowText" lastClr="000000"/>
      </a:solidFill>
      <a:round/>
    </a:ln>
    <a:effectLst/>
  </c:spPr>
  <c:txPr>
    <a:bodyPr/>
    <a:lstStyle/>
    <a:p>
      <a:pPr>
        <a:defRPr sz="600">
          <a:solidFill>
            <a:sysClr val="windowText" lastClr="000000"/>
          </a:solidFill>
          <a:latin typeface="FrankfurtGothic" panose="020B7200000000000000" pitchFamily="34" charset="0"/>
        </a:defRPr>
      </a:pPr>
      <a:endParaRPr lang="da-DK"/>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0" i="0" u="none" strike="noStrike" kern="1200" spc="0" baseline="0">
                <a:solidFill>
                  <a:sysClr val="windowText" lastClr="000000"/>
                </a:solidFill>
                <a:latin typeface="FrankfurtGothic" panose="020B7200000000000000" pitchFamily="34" charset="0"/>
                <a:ea typeface="+mn-ea"/>
                <a:cs typeface="+mn-cs"/>
              </a:defRPr>
            </a:pPr>
            <a:r>
              <a:rPr lang="en-US"/>
              <a:t> (b) GDP – growth</a:t>
            </a:r>
          </a:p>
        </c:rich>
      </c:tx>
      <c:layout>
        <c:manualLayout>
          <c:xMode val="edge"/>
          <c:yMode val="edge"/>
          <c:x val="0.31667560550860585"/>
          <c:y val="0"/>
        </c:manualLayout>
      </c:layout>
      <c:overlay val="0"/>
      <c:spPr>
        <a:noFill/>
        <a:ln>
          <a:noFill/>
        </a:ln>
        <a:effectLst/>
      </c:spPr>
      <c:txPr>
        <a:bodyPr rot="0" spcFirstLastPara="1" vertOverflow="ellipsis" vert="horz" wrap="square" anchor="ctr" anchorCtr="1"/>
        <a:lstStyle/>
        <a:p>
          <a:pPr>
            <a:defRPr sz="720" b="0" i="0" u="none" strike="noStrike" kern="1200" spc="0" baseline="0">
              <a:solidFill>
                <a:sysClr val="windowText" lastClr="000000"/>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0.17542751525123132"/>
          <c:y val="0.15100843963502672"/>
          <c:w val="0.76487099221145527"/>
          <c:h val="0.77967839086276791"/>
        </c:manualLayout>
      </c:layout>
      <c:lineChart>
        <c:grouping val="standard"/>
        <c:varyColors val="0"/>
        <c:ser>
          <c:idx val="0"/>
          <c:order val="0"/>
          <c:tx>
            <c:strRef>
              <c:f>'Fig 3.1'!$F$5</c:f>
              <c:strCache>
                <c:ptCount val="1"/>
              </c:strCache>
            </c:strRef>
          </c:tx>
          <c:spPr>
            <a:ln w="12700" cap="rnd">
              <a:solidFill>
                <a:srgbClr val="4A7EBB"/>
              </a:solidFill>
              <a:round/>
            </a:ln>
            <a:effectLst/>
          </c:spPr>
          <c:marker>
            <c:symbol val="none"/>
          </c:marker>
          <c:cat>
            <c:strRef>
              <c:f>'Fig 3.1'!$C$5:$C$59</c:f>
              <c:strCach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strCache>
            </c:strRef>
          </c:cat>
          <c:val>
            <c:numRef>
              <c:f>'Fig 3.1'!$F$5:$F$59</c:f>
              <c:numCache>
                <c:formatCode>General</c:formatCode>
                <c:ptCount val="55"/>
                <c:pt idx="1">
                  <c:v>5.5</c:v>
                </c:pt>
                <c:pt idx="2">
                  <c:v>5.6</c:v>
                </c:pt>
                <c:pt idx="3">
                  <c:v>6.5</c:v>
                </c:pt>
                <c:pt idx="4">
                  <c:v>1.6</c:v>
                </c:pt>
                <c:pt idx="5">
                  <c:v>3</c:v>
                </c:pt>
                <c:pt idx="6">
                  <c:v>3.9</c:v>
                </c:pt>
                <c:pt idx="7">
                  <c:v>4.0999999999999996</c:v>
                </c:pt>
                <c:pt idx="8">
                  <c:v>-1.1000000000000001</c:v>
                </c:pt>
                <c:pt idx="9">
                  <c:v>-1.5</c:v>
                </c:pt>
                <c:pt idx="10">
                  <c:v>5.9</c:v>
                </c:pt>
                <c:pt idx="11">
                  <c:v>1.9</c:v>
                </c:pt>
                <c:pt idx="12">
                  <c:v>2.2000000000000002</c:v>
                </c:pt>
                <c:pt idx="13">
                  <c:v>3.9</c:v>
                </c:pt>
                <c:pt idx="14">
                  <c:v>-0.5</c:v>
                </c:pt>
                <c:pt idx="15">
                  <c:v>-0.7</c:v>
                </c:pt>
                <c:pt idx="16">
                  <c:v>3.7</c:v>
                </c:pt>
                <c:pt idx="17">
                  <c:v>2.6</c:v>
                </c:pt>
                <c:pt idx="18">
                  <c:v>4.2</c:v>
                </c:pt>
                <c:pt idx="19">
                  <c:v>4</c:v>
                </c:pt>
                <c:pt idx="20">
                  <c:v>4.9000000000000004</c:v>
                </c:pt>
                <c:pt idx="21">
                  <c:v>0.3</c:v>
                </c:pt>
                <c:pt idx="22">
                  <c:v>0</c:v>
                </c:pt>
                <c:pt idx="23">
                  <c:v>0.6</c:v>
                </c:pt>
                <c:pt idx="24">
                  <c:v>1.5</c:v>
                </c:pt>
                <c:pt idx="25">
                  <c:v>1.4</c:v>
                </c:pt>
                <c:pt idx="26">
                  <c:v>2</c:v>
                </c:pt>
                <c:pt idx="27">
                  <c:v>0</c:v>
                </c:pt>
                <c:pt idx="28">
                  <c:v>5.3</c:v>
                </c:pt>
                <c:pt idx="29">
                  <c:v>3</c:v>
                </c:pt>
                <c:pt idx="30">
                  <c:v>2.9</c:v>
                </c:pt>
                <c:pt idx="31">
                  <c:v>3.3</c:v>
                </c:pt>
                <c:pt idx="32">
                  <c:v>2.2000000000000002</c:v>
                </c:pt>
                <c:pt idx="33">
                  <c:v>2.9</c:v>
                </c:pt>
                <c:pt idx="34">
                  <c:v>3.7</c:v>
                </c:pt>
                <c:pt idx="35">
                  <c:v>0.8</c:v>
                </c:pt>
                <c:pt idx="36">
                  <c:v>0.5</c:v>
                </c:pt>
                <c:pt idx="37">
                  <c:v>0.4</c:v>
                </c:pt>
                <c:pt idx="38">
                  <c:v>2.7</c:v>
                </c:pt>
                <c:pt idx="39">
                  <c:v>2.2999999999999998</c:v>
                </c:pt>
                <c:pt idx="40">
                  <c:v>3.9</c:v>
                </c:pt>
                <c:pt idx="41">
                  <c:v>0.9</c:v>
                </c:pt>
                <c:pt idx="42">
                  <c:v>-0.5</c:v>
                </c:pt>
                <c:pt idx="43">
                  <c:v>-4.9000000000000004</c:v>
                </c:pt>
                <c:pt idx="44">
                  <c:v>1.9</c:v>
                </c:pt>
                <c:pt idx="45">
                  <c:v>1.3</c:v>
                </c:pt>
                <c:pt idx="46">
                  <c:v>0.2</c:v>
                </c:pt>
                <c:pt idx="47">
                  <c:v>0.9</c:v>
                </c:pt>
                <c:pt idx="48">
                  <c:v>1.6</c:v>
                </c:pt>
                <c:pt idx="49">
                  <c:v>2.2999999999999998</c:v>
                </c:pt>
                <c:pt idx="50">
                  <c:v>3.2</c:v>
                </c:pt>
                <c:pt idx="51">
                  <c:v>2.8</c:v>
                </c:pt>
                <c:pt idx="52">
                  <c:v>2.2000000000000002</c:v>
                </c:pt>
                <c:pt idx="53">
                  <c:v>2.8</c:v>
                </c:pt>
                <c:pt idx="54">
                  <c:v>-3.6</c:v>
                </c:pt>
              </c:numCache>
            </c:numRef>
          </c:val>
          <c:smooth val="0"/>
          <c:extLst>
            <c:ext xmlns:c16="http://schemas.microsoft.com/office/drawing/2014/chart" uri="{C3380CC4-5D6E-409C-BE32-E72D297353CC}">
              <c16:uniqueId val="{00000000-06C0-4AEB-AA08-FA89B85857D3}"/>
            </c:ext>
          </c:extLst>
        </c:ser>
        <c:dLbls>
          <c:showLegendKey val="0"/>
          <c:showVal val="0"/>
          <c:showCatName val="0"/>
          <c:showSerName val="0"/>
          <c:showPercent val="0"/>
          <c:showBubbleSize val="0"/>
        </c:dLbls>
        <c:smooth val="0"/>
        <c:axId val="512503992"/>
        <c:axId val="512506944"/>
      </c:lineChart>
      <c:catAx>
        <c:axId val="51250399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endParaRPr lang="da-DK"/>
          </a:p>
        </c:txPr>
        <c:crossAx val="512506944"/>
        <c:crosses val="autoZero"/>
        <c:auto val="1"/>
        <c:lblAlgn val="ctr"/>
        <c:lblOffset val="100"/>
        <c:tickLblSkip val="3"/>
        <c:noMultiLvlLbl val="0"/>
      </c:catAx>
      <c:valAx>
        <c:axId val="512506944"/>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600" b="0" i="0" u="none" strike="noStrike" kern="1200" baseline="0">
                    <a:solidFill>
                      <a:schemeClr val="tx1"/>
                    </a:solidFill>
                    <a:latin typeface="FrankfurtGothic" panose="020B7200000000000000" pitchFamily="34" charset="0"/>
                    <a:ea typeface="+mn-ea"/>
                    <a:cs typeface="+mn-cs"/>
                  </a:defRPr>
                </a:pPr>
                <a:r>
                  <a:rPr lang="da-DK" b="1">
                    <a:solidFill>
                      <a:schemeClr val="tx1"/>
                    </a:solidFill>
                  </a:rPr>
                  <a:t>%</a:t>
                </a:r>
              </a:p>
            </c:rich>
          </c:tx>
          <c:layout>
            <c:manualLayout>
              <c:xMode val="edge"/>
              <c:yMode val="edge"/>
              <c:x val="3.7991858887381276E-2"/>
              <c:y val="0.50872691008141946"/>
            </c:manualLayout>
          </c:layout>
          <c:overlay val="0"/>
          <c:spPr>
            <a:noFill/>
            <a:ln>
              <a:noFill/>
            </a:ln>
            <a:effectLst/>
          </c:spPr>
          <c:txPr>
            <a:bodyPr rot="-5400000" spcFirstLastPara="1" vertOverflow="ellipsis" vert="horz" wrap="square" anchor="ctr" anchorCtr="1"/>
            <a:lstStyle/>
            <a:p>
              <a:pPr>
                <a:defRPr sz="600" b="0"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FrankfurtGothic" panose="020B7200000000000000" pitchFamily="34" charset="0"/>
                <a:ea typeface="+mn-ea"/>
                <a:cs typeface="+mn-cs"/>
              </a:defRPr>
            </a:pPr>
            <a:endParaRPr lang="da-DK"/>
          </a:p>
        </c:txPr>
        <c:crossAx val="512503992"/>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600">
          <a:solidFill>
            <a:sysClr val="windowText" lastClr="000000"/>
          </a:solidFill>
          <a:latin typeface="FrankfurtGothic" panose="020B7200000000000000" pitchFamily="34" charset="0"/>
        </a:defRPr>
      </a:pPr>
      <a:endParaRPr lang="da-DK"/>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506319511960598"/>
          <c:y val="8.3333333333333329E-2"/>
          <c:w val="0.85508605861173725"/>
          <c:h val="0.74842267685520103"/>
        </c:manualLayout>
      </c:layout>
      <c:lineChart>
        <c:grouping val="standard"/>
        <c:varyColors val="0"/>
        <c:ser>
          <c:idx val="0"/>
          <c:order val="0"/>
          <c:spPr>
            <a:ln w="19050" cap="rnd">
              <a:solidFill>
                <a:srgbClr val="4A7EBB"/>
              </a:solidFill>
              <a:round/>
            </a:ln>
            <a:effectLst/>
          </c:spPr>
          <c:marker>
            <c:symbol val="none"/>
          </c:marker>
          <c:cat>
            <c:numRef>
              <c:f>'Fig 3.2'!$B$6:$B$60</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3.2'!$I$6:$I$60</c:f>
              <c:numCache>
                <c:formatCode>General</c:formatCode>
                <c:ptCount val="55"/>
                <c:pt idx="0">
                  <c:v>0.97048032524670569</c:v>
                </c:pt>
                <c:pt idx="1">
                  <c:v>1.1788656377236948</c:v>
                </c:pt>
                <c:pt idx="2">
                  <c:v>2.053796771516168</c:v>
                </c:pt>
                <c:pt idx="3">
                  <c:v>1.61736557477078</c:v>
                </c:pt>
                <c:pt idx="4">
                  <c:v>1.2262410612498675</c:v>
                </c:pt>
                <c:pt idx="5">
                  <c:v>1.5781744472252712</c:v>
                </c:pt>
                <c:pt idx="6">
                  <c:v>1.5423496046611804</c:v>
                </c:pt>
                <c:pt idx="7">
                  <c:v>1.0090393104898061</c:v>
                </c:pt>
                <c:pt idx="8">
                  <c:v>2.2767963114210019</c:v>
                </c:pt>
                <c:pt idx="9">
                  <c:v>5.0820144794164026</c:v>
                </c:pt>
                <c:pt idx="10">
                  <c:v>5.1384474303877061</c:v>
                </c:pt>
                <c:pt idx="11">
                  <c:v>6.2395929694727146</c:v>
                </c:pt>
                <c:pt idx="12">
                  <c:v>7.1389852353063947</c:v>
                </c:pt>
                <c:pt idx="13">
                  <c:v>6.0809631164651412</c:v>
                </c:pt>
                <c:pt idx="14">
                  <c:v>6.8866744970257345</c:v>
                </c:pt>
                <c:pt idx="15">
                  <c:v>8.9039029981299489</c:v>
                </c:pt>
                <c:pt idx="16">
                  <c:v>9.4455353876249628</c:v>
                </c:pt>
                <c:pt idx="17">
                  <c:v>9.9765811439238998</c:v>
                </c:pt>
                <c:pt idx="18">
                  <c:v>9.633683869804937</c:v>
                </c:pt>
                <c:pt idx="19">
                  <c:v>8.6861924686192395</c:v>
                </c:pt>
                <c:pt idx="20">
                  <c:v>7.5007656416076625</c:v>
                </c:pt>
                <c:pt idx="21">
                  <c:v>7.5416963623796178</c:v>
                </c:pt>
                <c:pt idx="22">
                  <c:v>8.2979780469584874</c:v>
                </c:pt>
                <c:pt idx="23">
                  <c:v>8.9794436176954431</c:v>
                </c:pt>
                <c:pt idx="24">
                  <c:v>9.2190212721964286</c:v>
                </c:pt>
                <c:pt idx="25">
                  <c:v>10.080412532674266</c:v>
                </c:pt>
                <c:pt idx="26">
                  <c:v>10.847405675508064</c:v>
                </c:pt>
                <c:pt idx="27">
                  <c:v>11.987880526372402</c:v>
                </c:pt>
                <c:pt idx="28">
                  <c:v>11.855751836075743</c:v>
                </c:pt>
                <c:pt idx="29">
                  <c:v>9.8778237561279134</c:v>
                </c:pt>
                <c:pt idx="30">
                  <c:v>8.3286098261139845</c:v>
                </c:pt>
                <c:pt idx="31">
                  <c:v>7.3449221659128581</c:v>
                </c:pt>
                <c:pt idx="32">
                  <c:v>6.0544153162552821</c:v>
                </c:pt>
                <c:pt idx="33">
                  <c:v>5.2371222321827053</c:v>
                </c:pt>
                <c:pt idx="34">
                  <c:v>5.0020757748055233</c:v>
                </c:pt>
                <c:pt idx="35">
                  <c:v>4.6800467681890163</c:v>
                </c:pt>
                <c:pt idx="36">
                  <c:v>4.7318137903889435</c:v>
                </c:pt>
                <c:pt idx="37">
                  <c:v>5.6639247101965635</c:v>
                </c:pt>
                <c:pt idx="38">
                  <c:v>5.7796893839868959</c:v>
                </c:pt>
                <c:pt idx="39">
                  <c:v>5.0531619839028812</c:v>
                </c:pt>
                <c:pt idx="40">
                  <c:v>3.8780435862852349</c:v>
                </c:pt>
                <c:pt idx="41">
                  <c:v>3.6</c:v>
                </c:pt>
                <c:pt idx="42">
                  <c:v>2.6</c:v>
                </c:pt>
                <c:pt idx="43">
                  <c:v>4.8</c:v>
                </c:pt>
                <c:pt idx="44">
                  <c:v>6.1</c:v>
                </c:pt>
                <c:pt idx="45">
                  <c:v>5.9</c:v>
                </c:pt>
                <c:pt idx="46">
                  <c:v>6</c:v>
                </c:pt>
                <c:pt idx="47">
                  <c:v>5.8</c:v>
                </c:pt>
                <c:pt idx="48">
                  <c:v>5</c:v>
                </c:pt>
                <c:pt idx="49">
                  <c:v>4.5</c:v>
                </c:pt>
                <c:pt idx="50">
                  <c:v>4.0999999999999996</c:v>
                </c:pt>
                <c:pt idx="51">
                  <c:v>4.2</c:v>
                </c:pt>
                <c:pt idx="52">
                  <c:v>3.8</c:v>
                </c:pt>
                <c:pt idx="53">
                  <c:v>3.7</c:v>
                </c:pt>
                <c:pt idx="54">
                  <c:v>5</c:v>
                </c:pt>
              </c:numCache>
            </c:numRef>
          </c:val>
          <c:smooth val="0"/>
          <c:extLst>
            <c:ext xmlns:c16="http://schemas.microsoft.com/office/drawing/2014/chart" uri="{C3380CC4-5D6E-409C-BE32-E72D297353CC}">
              <c16:uniqueId val="{00000000-E040-40CD-AC4D-7144476C2CCC}"/>
            </c:ext>
          </c:extLst>
        </c:ser>
        <c:dLbls>
          <c:showLegendKey val="0"/>
          <c:showVal val="0"/>
          <c:showCatName val="0"/>
          <c:showSerName val="0"/>
          <c:showPercent val="0"/>
          <c:showBubbleSize val="0"/>
        </c:dLbls>
        <c:smooth val="0"/>
        <c:axId val="512470208"/>
        <c:axId val="512467256"/>
      </c:lineChart>
      <c:catAx>
        <c:axId val="512470208"/>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2467256"/>
        <c:crosses val="autoZero"/>
        <c:auto val="1"/>
        <c:lblAlgn val="ctr"/>
        <c:lblOffset val="100"/>
        <c:noMultiLvlLbl val="0"/>
      </c:catAx>
      <c:valAx>
        <c:axId val="512467256"/>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a:t>
                </a:r>
              </a:p>
            </c:rich>
          </c:tx>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2470208"/>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776557441853011"/>
          <c:y val="6.5789473684210523E-2"/>
          <c:w val="0.78424256669408865"/>
          <c:h val="0.66396743020758764"/>
        </c:manualLayout>
      </c:layout>
      <c:lineChart>
        <c:grouping val="standard"/>
        <c:varyColors val="0"/>
        <c:ser>
          <c:idx val="0"/>
          <c:order val="0"/>
          <c:tx>
            <c:v>Price inflation</c:v>
          </c:tx>
          <c:spPr>
            <a:ln w="12700" cap="rnd">
              <a:solidFill>
                <a:srgbClr val="4A7EBB"/>
              </a:solidFill>
              <a:round/>
            </a:ln>
            <a:effectLst/>
          </c:spPr>
          <c:marker>
            <c:symbol val="none"/>
          </c:marker>
          <c:cat>
            <c:numRef>
              <c:f>'Fig 3.3'!$A$4:$A$58</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3.3'!$B$5:$B$58</c:f>
              <c:numCache>
                <c:formatCode>General</c:formatCode>
                <c:ptCount val="54"/>
                <c:pt idx="0">
                  <c:v>3.7585969443658147</c:v>
                </c:pt>
                <c:pt idx="1">
                  <c:v>5.0078054360709574</c:v>
                </c:pt>
                <c:pt idx="2">
                  <c:v>4.9551538854106667</c:v>
                </c:pt>
                <c:pt idx="3">
                  <c:v>7.8048747220972139</c:v>
                </c:pt>
                <c:pt idx="4">
                  <c:v>7.0089816078836717</c:v>
                </c:pt>
                <c:pt idx="5">
                  <c:v>8.6013515151192568</c:v>
                </c:pt>
                <c:pt idx="6">
                  <c:v>9.4031186414106838</c:v>
                </c:pt>
                <c:pt idx="7">
                  <c:v>15.401639446220441</c:v>
                </c:pt>
                <c:pt idx="8">
                  <c:v>10.613265406871076</c:v>
                </c:pt>
                <c:pt idx="9">
                  <c:v>9.9098744431954096</c:v>
                </c:pt>
                <c:pt idx="10">
                  <c:v>9.4205100907058927</c:v>
                </c:pt>
                <c:pt idx="11">
                  <c:v>8.0204575728995486</c:v>
                </c:pt>
                <c:pt idx="12">
                  <c:v>9.541134768371073</c:v>
                </c:pt>
                <c:pt idx="13">
                  <c:v>10.16259694954735</c:v>
                </c:pt>
                <c:pt idx="14">
                  <c:v>11.867452399878561</c:v>
                </c:pt>
                <c:pt idx="15">
                  <c:v>10.174438181831519</c:v>
                </c:pt>
                <c:pt idx="16">
                  <c:v>6.7112585672572198</c:v>
                </c:pt>
                <c:pt idx="17">
                  <c:v>6.9210349007529608</c:v>
                </c:pt>
                <c:pt idx="18">
                  <c:v>3.6987830914692585</c:v>
                </c:pt>
                <c:pt idx="19">
                  <c:v>0.85291900074306493</c:v>
                </c:pt>
                <c:pt idx="20">
                  <c:v>4.5123696077441862</c:v>
                </c:pt>
                <c:pt idx="21">
                  <c:v>4.1084012944355548</c:v>
                </c:pt>
                <c:pt idx="22">
                  <c:v>4.800600389693936</c:v>
                </c:pt>
                <c:pt idx="23">
                  <c:v>1.689395855578943</c:v>
                </c:pt>
                <c:pt idx="24">
                  <c:v>2.8048949046498994</c:v>
                </c:pt>
                <c:pt idx="25">
                  <c:v>1.1921111928004409</c:v>
                </c:pt>
                <c:pt idx="26">
                  <c:v>1.0641946271429568</c:v>
                </c:pt>
                <c:pt idx="27">
                  <c:v>2.6085088626647859</c:v>
                </c:pt>
                <c:pt idx="28">
                  <c:v>1.8484308090272124</c:v>
                </c:pt>
                <c:pt idx="29">
                  <c:v>1.6774628965849578</c:v>
                </c:pt>
                <c:pt idx="30">
                  <c:v>1.8656612693423931</c:v>
                </c:pt>
                <c:pt idx="31">
                  <c:v>1.5045486219610698</c:v>
                </c:pt>
                <c:pt idx="32">
                  <c:v>1.8917383146239577</c:v>
                </c:pt>
                <c:pt idx="33">
                  <c:v>2.7915760932849243</c:v>
                </c:pt>
                <c:pt idx="34">
                  <c:v>2.3496631356141635</c:v>
                </c:pt>
                <c:pt idx="35">
                  <c:v>1.8507300093854078</c:v>
                </c:pt>
                <c:pt idx="36">
                  <c:v>1.1986374810624716</c:v>
                </c:pt>
                <c:pt idx="37">
                  <c:v>1.1837549216977825</c:v>
                </c:pt>
                <c:pt idx="38">
                  <c:v>1.6928775203463982</c:v>
                </c:pt>
                <c:pt idx="39">
                  <c:v>2.2020094790854983</c:v>
                </c:pt>
                <c:pt idx="40">
                  <c:v>1.7429427011565524</c:v>
                </c:pt>
                <c:pt idx="41">
                  <c:v>2.888950528944275</c:v>
                </c:pt>
                <c:pt idx="42">
                  <c:v>1.2665733368241212</c:v>
                </c:pt>
                <c:pt idx="43">
                  <c:v>2.4711323449514428</c:v>
                </c:pt>
                <c:pt idx="44">
                  <c:v>2.3479000000000028</c:v>
                </c:pt>
                <c:pt idx="45">
                  <c:v>2.3571563266075759</c:v>
                </c:pt>
                <c:pt idx="46">
                  <c:v>0.81070709924743356</c:v>
                </c:pt>
                <c:pt idx="47">
                  <c:v>0.60339757130284644</c:v>
                </c:pt>
                <c:pt idx="48">
                  <c:v>0.38851099864013627</c:v>
                </c:pt>
                <c:pt idx="49">
                  <c:v>0.47663028493327442</c:v>
                </c:pt>
                <c:pt idx="50">
                  <c:v>1.2310623554634044</c:v>
                </c:pt>
                <c:pt idx="51">
                  <c:v>0.89209547121438515</c:v>
                </c:pt>
                <c:pt idx="52">
                  <c:v>0.8</c:v>
                </c:pt>
                <c:pt idx="53">
                  <c:v>0.4</c:v>
                </c:pt>
              </c:numCache>
            </c:numRef>
          </c:val>
          <c:smooth val="0"/>
          <c:extLst>
            <c:ext xmlns:c16="http://schemas.microsoft.com/office/drawing/2014/chart" uri="{C3380CC4-5D6E-409C-BE32-E72D297353CC}">
              <c16:uniqueId val="{00000000-79B8-402F-A765-425554D126F3}"/>
            </c:ext>
          </c:extLst>
        </c:ser>
        <c:ser>
          <c:idx val="1"/>
          <c:order val="1"/>
          <c:tx>
            <c:v>Wage inflation</c:v>
          </c:tx>
          <c:spPr>
            <a:ln w="12700" cap="rnd">
              <a:solidFill>
                <a:srgbClr val="DC4817"/>
              </a:solidFill>
              <a:round/>
            </a:ln>
            <a:effectLst/>
          </c:spPr>
          <c:marker>
            <c:symbol val="none"/>
          </c:marker>
          <c:val>
            <c:numRef>
              <c:f>'Fig 3.3'!$C$4:$C$58</c:f>
              <c:numCache>
                <c:formatCode>General</c:formatCode>
                <c:ptCount val="55"/>
                <c:pt idx="1">
                  <c:v>10.971168487948457</c:v>
                </c:pt>
                <c:pt idx="2">
                  <c:v>10.499002235946122</c:v>
                </c:pt>
                <c:pt idx="3">
                  <c:v>12.383769637415531</c:v>
                </c:pt>
                <c:pt idx="4">
                  <c:v>12.25799126719688</c:v>
                </c:pt>
                <c:pt idx="5">
                  <c:v>14.521333460346908</c:v>
                </c:pt>
                <c:pt idx="6">
                  <c:v>12.526736990740138</c:v>
                </c:pt>
                <c:pt idx="7">
                  <c:v>18.646040146341651</c:v>
                </c:pt>
                <c:pt idx="8">
                  <c:v>21.560245452765404</c:v>
                </c:pt>
                <c:pt idx="9">
                  <c:v>19.154772688264917</c:v>
                </c:pt>
                <c:pt idx="10">
                  <c:v>12.693547009812288</c:v>
                </c:pt>
                <c:pt idx="11">
                  <c:v>10.253435718025036</c:v>
                </c:pt>
                <c:pt idx="12">
                  <c:v>10.357264061119254</c:v>
                </c:pt>
                <c:pt idx="13">
                  <c:v>11.255494816074565</c:v>
                </c:pt>
                <c:pt idx="14">
                  <c:v>11.138368371682843</c:v>
                </c:pt>
                <c:pt idx="15">
                  <c:v>9.6867235803824059</c:v>
                </c:pt>
                <c:pt idx="16">
                  <c:v>10.002759058046967</c:v>
                </c:pt>
                <c:pt idx="17">
                  <c:v>6.5472153851702597</c:v>
                </c:pt>
                <c:pt idx="18">
                  <c:v>4.2039677522395751</c:v>
                </c:pt>
                <c:pt idx="19">
                  <c:v>4.7251600653702095</c:v>
                </c:pt>
                <c:pt idx="20">
                  <c:v>4.960299371270696</c:v>
                </c:pt>
                <c:pt idx="21">
                  <c:v>9.1179703901535447</c:v>
                </c:pt>
                <c:pt idx="22">
                  <c:v>6.477873435619407</c:v>
                </c:pt>
                <c:pt idx="23">
                  <c:v>4.4971854571452479</c:v>
                </c:pt>
                <c:pt idx="24">
                  <c:v>4.7983235709298979</c:v>
                </c:pt>
                <c:pt idx="25">
                  <c:v>4.4645855071365332</c:v>
                </c:pt>
                <c:pt idx="26">
                  <c:v>3.3093372313190446</c:v>
                </c:pt>
                <c:pt idx="27">
                  <c:v>2.4993932224989508</c:v>
                </c:pt>
                <c:pt idx="28">
                  <c:v>3.0461599759344162</c:v>
                </c:pt>
                <c:pt idx="29">
                  <c:v>3.8423942693962942</c:v>
                </c:pt>
                <c:pt idx="30">
                  <c:v>3.7332081731450049</c:v>
                </c:pt>
                <c:pt idx="31">
                  <c:v>3.7172283388304321</c:v>
                </c:pt>
                <c:pt idx="32">
                  <c:v>4.4244694318757727</c:v>
                </c:pt>
                <c:pt idx="33">
                  <c:v>4.2151910537478123</c:v>
                </c:pt>
                <c:pt idx="34">
                  <c:v>3.6718658501262138</c:v>
                </c:pt>
                <c:pt idx="35">
                  <c:v>4.3312635350897377</c:v>
                </c:pt>
                <c:pt idx="36">
                  <c:v>4.0290924480356702</c:v>
                </c:pt>
                <c:pt idx="37">
                  <c:v>4.1589054150867675</c:v>
                </c:pt>
                <c:pt idx="38">
                  <c:v>3.1551419251239521</c:v>
                </c:pt>
                <c:pt idx="39">
                  <c:v>2.7563750799409505</c:v>
                </c:pt>
                <c:pt idx="40">
                  <c:v>3.1039346635218257</c:v>
                </c:pt>
                <c:pt idx="41">
                  <c:v>4.031344848667052</c:v>
                </c:pt>
                <c:pt idx="42">
                  <c:v>4.2831939656766052</c:v>
                </c:pt>
                <c:pt idx="43">
                  <c:v>2.8201317191634319</c:v>
                </c:pt>
                <c:pt idx="44">
                  <c:v>2.5893835005333905</c:v>
                </c:pt>
                <c:pt idx="45">
                  <c:v>2.3182294703405786</c:v>
                </c:pt>
                <c:pt idx="46">
                  <c:v>1.8814951564945677</c:v>
                </c:pt>
                <c:pt idx="47">
                  <c:v>1.5806469055819383</c:v>
                </c:pt>
                <c:pt idx="48">
                  <c:v>1.3123466577262783</c:v>
                </c:pt>
                <c:pt idx="49">
                  <c:v>1.7889419047656947</c:v>
                </c:pt>
                <c:pt idx="50">
                  <c:v>2.2064756457353343</c:v>
                </c:pt>
                <c:pt idx="51">
                  <c:v>2.1431990924324582</c:v>
                </c:pt>
                <c:pt idx="52">
                  <c:v>2.3521354681066735</c:v>
                </c:pt>
                <c:pt idx="53">
                  <c:v>2.5</c:v>
                </c:pt>
                <c:pt idx="54">
                  <c:v>2</c:v>
                </c:pt>
              </c:numCache>
            </c:numRef>
          </c:val>
          <c:smooth val="0"/>
          <c:extLst>
            <c:ext xmlns:c16="http://schemas.microsoft.com/office/drawing/2014/chart" uri="{C3380CC4-5D6E-409C-BE32-E72D297353CC}">
              <c16:uniqueId val="{00000001-79B8-402F-A765-425554D126F3}"/>
            </c:ext>
          </c:extLst>
        </c:ser>
        <c:dLbls>
          <c:showLegendKey val="0"/>
          <c:showVal val="0"/>
          <c:showCatName val="0"/>
          <c:showSerName val="0"/>
          <c:showPercent val="0"/>
          <c:showBubbleSize val="0"/>
        </c:dLbls>
        <c:smooth val="0"/>
        <c:axId val="511470240"/>
        <c:axId val="511473192"/>
      </c:lineChart>
      <c:catAx>
        <c:axId val="511470240"/>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650" b="0" i="0" u="none" strike="noStrike" kern="1200" baseline="0">
                <a:solidFill>
                  <a:sysClr val="windowText" lastClr="000000"/>
                </a:solidFill>
                <a:latin typeface="FrankfurtGothic" panose="020B7200000000000000" pitchFamily="34" charset="0"/>
                <a:ea typeface="+mn-ea"/>
                <a:cs typeface="+mn-cs"/>
              </a:defRPr>
            </a:pPr>
            <a:endParaRPr lang="da-DK"/>
          </a:p>
        </c:txPr>
        <c:crossAx val="511473192"/>
        <c:crosses val="autoZero"/>
        <c:auto val="1"/>
        <c:lblAlgn val="ctr"/>
        <c:lblOffset val="100"/>
        <c:tickLblSkip val="3"/>
        <c:noMultiLvlLbl val="0"/>
      </c:catAx>
      <c:valAx>
        <c:axId val="511473192"/>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FrankfurtGothic" panose="020B7200000000000000" pitchFamily="34" charset="0"/>
                    <a:ea typeface="+mn-ea"/>
                    <a:cs typeface="+mn-cs"/>
                  </a:defRPr>
                </a:pPr>
                <a:r>
                  <a:rPr lang="en-GB" b="1"/>
                  <a:t>%</a:t>
                </a:r>
              </a:p>
            </c:rich>
          </c:tx>
          <c:layout>
            <c:manualLayout>
              <c:xMode val="edge"/>
              <c:yMode val="edge"/>
              <c:x val="2.7137042062415198E-2"/>
              <c:y val="0.36504916550502958"/>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50" b="0" i="0" u="none" strike="noStrike" kern="1200" baseline="0">
                <a:solidFill>
                  <a:sysClr val="windowText" lastClr="000000"/>
                </a:solidFill>
                <a:latin typeface="FrankfurtGothic" panose="020B7200000000000000" pitchFamily="34" charset="0"/>
                <a:ea typeface="+mn-ea"/>
                <a:cs typeface="+mn-cs"/>
              </a:defRPr>
            </a:pPr>
            <a:endParaRPr lang="da-DK"/>
          </a:p>
        </c:txPr>
        <c:crossAx val="511470240"/>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6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700">
          <a:solidFill>
            <a:sysClr val="windowText" lastClr="000000"/>
          </a:solidFill>
          <a:latin typeface="FrankfurtGothic" panose="020B7200000000000000" pitchFamily="34" charset="0"/>
        </a:defRPr>
      </a:pPr>
      <a:endParaRPr lang="da-DK"/>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1927691535166"/>
          <c:y val="6.5789473684210523E-2"/>
          <c:w val="0.79338796354661911"/>
          <c:h val="0.79822928832460549"/>
        </c:manualLayout>
      </c:layout>
      <c:lineChart>
        <c:grouping val="standard"/>
        <c:varyColors val="0"/>
        <c:ser>
          <c:idx val="0"/>
          <c:order val="0"/>
          <c:tx>
            <c:v>Nominal interest rate</c:v>
          </c:tx>
          <c:spPr>
            <a:ln w="12700" cap="rnd">
              <a:solidFill>
                <a:srgbClr val="4A7EBB"/>
              </a:solidFill>
              <a:round/>
            </a:ln>
            <a:effectLst/>
          </c:spPr>
          <c:marker>
            <c:symbol val="none"/>
          </c:marker>
          <c:cat>
            <c:numRef>
              <c:f>'Fig 3.3'!$A$4:$A$58</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3.3'!$D$4:$D$58</c:f>
              <c:numCache>
                <c:formatCode>General</c:formatCode>
                <c:ptCount val="55"/>
                <c:pt idx="0">
                  <c:v>9.1800000000000015</c:v>
                </c:pt>
                <c:pt idx="1">
                  <c:v>9.44</c:v>
                </c:pt>
                <c:pt idx="2">
                  <c:v>8.7800000000000011</c:v>
                </c:pt>
                <c:pt idx="3">
                  <c:v>9.6399990000000013</c:v>
                </c:pt>
                <c:pt idx="4">
                  <c:v>11.37</c:v>
                </c:pt>
                <c:pt idx="5">
                  <c:v>11.16</c:v>
                </c:pt>
                <c:pt idx="6">
                  <c:v>11</c:v>
                </c:pt>
                <c:pt idx="7">
                  <c:v>12.9597</c:v>
                </c:pt>
                <c:pt idx="8">
                  <c:v>16.387999999999998</c:v>
                </c:pt>
                <c:pt idx="9">
                  <c:v>13.1225</c:v>
                </c:pt>
                <c:pt idx="10">
                  <c:v>15.42</c:v>
                </c:pt>
                <c:pt idx="11">
                  <c:v>16.7925</c:v>
                </c:pt>
                <c:pt idx="12">
                  <c:v>17.515000000000001</c:v>
                </c:pt>
                <c:pt idx="13">
                  <c:v>17.440000000000001</c:v>
                </c:pt>
                <c:pt idx="14">
                  <c:v>19.077500000000001</c:v>
                </c:pt>
                <c:pt idx="15">
                  <c:v>19.322500000000002</c:v>
                </c:pt>
                <c:pt idx="16">
                  <c:v>20.502500000000001</c:v>
                </c:pt>
                <c:pt idx="17">
                  <c:v>14.372499999999999</c:v>
                </c:pt>
                <c:pt idx="18">
                  <c:v>14.045</c:v>
                </c:pt>
                <c:pt idx="19">
                  <c:v>11.55</c:v>
                </c:pt>
                <c:pt idx="20">
                  <c:v>10.547499999999999</c:v>
                </c:pt>
                <c:pt idx="21">
                  <c:v>11.915000000000001</c:v>
                </c:pt>
                <c:pt idx="22">
                  <c:v>10.530000000000001</c:v>
                </c:pt>
                <c:pt idx="23">
                  <c:v>10.2425</c:v>
                </c:pt>
                <c:pt idx="24">
                  <c:v>10.965</c:v>
                </c:pt>
                <c:pt idx="25">
                  <c:v>10.11</c:v>
                </c:pt>
                <c:pt idx="26">
                  <c:v>10.1175</c:v>
                </c:pt>
                <c:pt idx="27">
                  <c:v>8.8175000000000008</c:v>
                </c:pt>
                <c:pt idx="28">
                  <c:v>8.4450000000000003</c:v>
                </c:pt>
                <c:pt idx="29">
                  <c:v>8.3025000000000002</c:v>
                </c:pt>
                <c:pt idx="30">
                  <c:v>7.0575000000000001</c:v>
                </c:pt>
                <c:pt idx="31">
                  <c:v>6.3375000000000004</c:v>
                </c:pt>
                <c:pt idx="32">
                  <c:v>5.7974999999999994</c:v>
                </c:pt>
                <c:pt idx="33">
                  <c:v>5.5374999999999996</c:v>
                </c:pt>
                <c:pt idx="34">
                  <c:v>6.2700000000000005</c:v>
                </c:pt>
                <c:pt idx="35">
                  <c:v>5.76</c:v>
                </c:pt>
                <c:pt idx="36">
                  <c:v>5.2833329999999998</c:v>
                </c:pt>
                <c:pt idx="37">
                  <c:v>4.3249999999999993</c:v>
                </c:pt>
                <c:pt idx="38">
                  <c:v>3.9475000000000002</c:v>
                </c:pt>
                <c:pt idx="39">
                  <c:v>3.5083330000000004</c:v>
                </c:pt>
                <c:pt idx="40">
                  <c:v>4.119167</c:v>
                </c:pt>
                <c:pt idx="41">
                  <c:v>4.7225000000000001</c:v>
                </c:pt>
                <c:pt idx="42">
                  <c:v>5.0016670000000003</c:v>
                </c:pt>
                <c:pt idx="43">
                  <c:v>3.6949999999999998</c:v>
                </c:pt>
                <c:pt idx="44">
                  <c:v>2.6858330000000001</c:v>
                </c:pt>
                <c:pt idx="45">
                  <c:v>2.6333329999999999</c:v>
                </c:pt>
                <c:pt idx="46">
                  <c:v>1.66</c:v>
                </c:pt>
                <c:pt idx="47">
                  <c:v>1.5508330000000001</c:v>
                </c:pt>
                <c:pt idx="48">
                  <c:v>1.2991666666666668</c:v>
                </c:pt>
                <c:pt idx="49">
                  <c:v>0.98166666666666658</c:v>
                </c:pt>
                <c:pt idx="50">
                  <c:v>0.77583333333333337</c:v>
                </c:pt>
                <c:pt idx="51">
                  <c:v>0.67333333333333334</c:v>
                </c:pt>
                <c:pt idx="52">
                  <c:v>0.65583333333333338</c:v>
                </c:pt>
                <c:pt idx="53">
                  <c:v>-0.2</c:v>
                </c:pt>
                <c:pt idx="54">
                  <c:v>-0.3</c:v>
                </c:pt>
              </c:numCache>
            </c:numRef>
          </c:val>
          <c:smooth val="0"/>
          <c:extLst>
            <c:ext xmlns:c16="http://schemas.microsoft.com/office/drawing/2014/chart" uri="{C3380CC4-5D6E-409C-BE32-E72D297353CC}">
              <c16:uniqueId val="{00000000-6D1D-4CE3-A2B2-6AC496F3AD6F}"/>
            </c:ext>
          </c:extLst>
        </c:ser>
        <c:ser>
          <c:idx val="1"/>
          <c:order val="1"/>
          <c:tx>
            <c:v>Real interest rate</c:v>
          </c:tx>
          <c:spPr>
            <a:ln w="12700" cap="rnd">
              <a:solidFill>
                <a:srgbClr val="DC4817"/>
              </a:solidFill>
              <a:prstDash val="sysDash"/>
              <a:round/>
            </a:ln>
            <a:effectLst/>
          </c:spPr>
          <c:marker>
            <c:symbol val="none"/>
          </c:marker>
          <c:cat>
            <c:numRef>
              <c:f>'Fig 3.3'!$A$4:$A$58</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3.3'!$E$4:$E$58</c:f>
              <c:numCache>
                <c:formatCode>General</c:formatCode>
                <c:ptCount val="55"/>
                <c:pt idx="1">
                  <c:v>5.6814030556341848</c:v>
                </c:pt>
                <c:pt idx="2">
                  <c:v>3.7721945639290437</c:v>
                </c:pt>
                <c:pt idx="3">
                  <c:v>4.6848451145893346</c:v>
                </c:pt>
                <c:pt idx="4">
                  <c:v>3.5651252779027853</c:v>
                </c:pt>
                <c:pt idx="5">
                  <c:v>4.1510183921163284</c:v>
                </c:pt>
                <c:pt idx="6">
                  <c:v>2.3986484848807432</c:v>
                </c:pt>
                <c:pt idx="7">
                  <c:v>3.556581358589316</c:v>
                </c:pt>
                <c:pt idx="8">
                  <c:v>0.98636055377955678</c:v>
                </c:pt>
                <c:pt idx="9">
                  <c:v>2.5092345931289248</c:v>
                </c:pt>
                <c:pt idx="10">
                  <c:v>5.5101255568045904</c:v>
                </c:pt>
                <c:pt idx="11">
                  <c:v>7.3719899092941077</c:v>
                </c:pt>
                <c:pt idx="12">
                  <c:v>9.4945424271004519</c:v>
                </c:pt>
                <c:pt idx="13">
                  <c:v>7.8988652316289283</c:v>
                </c:pt>
                <c:pt idx="14">
                  <c:v>8.9149030504526507</c:v>
                </c:pt>
                <c:pt idx="15">
                  <c:v>7.455047600121441</c:v>
                </c:pt>
                <c:pt idx="16">
                  <c:v>10.328061818168482</c:v>
                </c:pt>
                <c:pt idx="17">
                  <c:v>7.6612414327427789</c:v>
                </c:pt>
                <c:pt idx="18">
                  <c:v>7.1239650992470391</c:v>
                </c:pt>
                <c:pt idx="19">
                  <c:v>7.8512169085307422</c:v>
                </c:pt>
                <c:pt idx="20">
                  <c:v>9.6945809992569352</c:v>
                </c:pt>
                <c:pt idx="21">
                  <c:v>7.4026303922558148</c:v>
                </c:pt>
                <c:pt idx="22">
                  <c:v>6.4215987055644463</c:v>
                </c:pt>
                <c:pt idx="23">
                  <c:v>5.4418996103060637</c:v>
                </c:pt>
                <c:pt idx="24">
                  <c:v>9.275604144421056</c:v>
                </c:pt>
                <c:pt idx="25">
                  <c:v>7.3051050953501004</c:v>
                </c:pt>
                <c:pt idx="26">
                  <c:v>8.9253888071995586</c:v>
                </c:pt>
                <c:pt idx="27">
                  <c:v>7.753305372857044</c:v>
                </c:pt>
                <c:pt idx="28">
                  <c:v>5.836491137335214</c:v>
                </c:pt>
                <c:pt idx="29">
                  <c:v>6.4540691909727883</c:v>
                </c:pt>
                <c:pt idx="30">
                  <c:v>5.3800371034150425</c:v>
                </c:pt>
                <c:pt idx="31">
                  <c:v>4.4718387306576073</c:v>
                </c:pt>
                <c:pt idx="32">
                  <c:v>4.2929513780389295</c:v>
                </c:pt>
                <c:pt idx="33">
                  <c:v>3.6457616853760419</c:v>
                </c:pt>
                <c:pt idx="34">
                  <c:v>3.4784239067150762</c:v>
                </c:pt>
                <c:pt idx="35">
                  <c:v>3.4103368643858363</c:v>
                </c:pt>
                <c:pt idx="36">
                  <c:v>3.4326029906145923</c:v>
                </c:pt>
                <c:pt idx="37">
                  <c:v>3.1263625189375279</c:v>
                </c:pt>
                <c:pt idx="38">
                  <c:v>2.7637450783022177</c:v>
                </c:pt>
                <c:pt idx="39">
                  <c:v>1.8154554796536022</c:v>
                </c:pt>
                <c:pt idx="40">
                  <c:v>1.9171575209145018</c:v>
                </c:pt>
                <c:pt idx="41">
                  <c:v>2.9795572988434476</c:v>
                </c:pt>
                <c:pt idx="42">
                  <c:v>2.1127164710557254</c:v>
                </c:pt>
                <c:pt idx="43">
                  <c:v>2.4284266631758786</c:v>
                </c:pt>
                <c:pt idx="44">
                  <c:v>0.21470065504855729</c:v>
                </c:pt>
                <c:pt idx="45">
                  <c:v>0.28543299999999716</c:v>
                </c:pt>
                <c:pt idx="46">
                  <c:v>-0.69715632660757598</c:v>
                </c:pt>
                <c:pt idx="47">
                  <c:v>0.74012590075256657</c:v>
                </c:pt>
                <c:pt idx="48">
                  <c:v>0.69576909536382037</c:v>
                </c:pt>
                <c:pt idx="49">
                  <c:v>0.5931556680265303</c:v>
                </c:pt>
                <c:pt idx="50">
                  <c:v>0.29920304840005896</c:v>
                </c:pt>
                <c:pt idx="51">
                  <c:v>-0.55772902213007103</c:v>
                </c:pt>
                <c:pt idx="52">
                  <c:v>-0.23626213788105177</c:v>
                </c:pt>
                <c:pt idx="53">
                  <c:v>-1</c:v>
                </c:pt>
                <c:pt idx="54">
                  <c:v>-0.7</c:v>
                </c:pt>
              </c:numCache>
            </c:numRef>
          </c:val>
          <c:smooth val="0"/>
          <c:extLst>
            <c:ext xmlns:c16="http://schemas.microsoft.com/office/drawing/2014/chart" uri="{C3380CC4-5D6E-409C-BE32-E72D297353CC}">
              <c16:uniqueId val="{00000001-6D1D-4CE3-A2B2-6AC496F3AD6F}"/>
            </c:ext>
          </c:extLst>
        </c:ser>
        <c:dLbls>
          <c:showLegendKey val="0"/>
          <c:showVal val="0"/>
          <c:showCatName val="0"/>
          <c:showSerName val="0"/>
          <c:showPercent val="0"/>
          <c:showBubbleSize val="0"/>
        </c:dLbls>
        <c:smooth val="0"/>
        <c:axId val="515882296"/>
        <c:axId val="515887872"/>
      </c:lineChart>
      <c:catAx>
        <c:axId val="515882296"/>
        <c:scaling>
          <c:orientation val="minMax"/>
        </c:scaling>
        <c:delete val="0"/>
        <c:axPos val="b"/>
        <c:numFmt formatCode="General" sourceLinked="1"/>
        <c:majorTickMark val="none"/>
        <c:minorTickMark val="none"/>
        <c:tickLblPos val="nextTo"/>
        <c:spPr>
          <a:solidFill>
            <a:schemeClr val="bg1"/>
          </a:solidFill>
          <a:ln w="6350" cap="flat" cmpd="sng" algn="ctr">
            <a:solidFill>
              <a:schemeClr val="tx1"/>
            </a:solidFill>
            <a:round/>
          </a:ln>
          <a:effectLst/>
        </c:spPr>
        <c:txPr>
          <a:bodyPr rot="-60000000" spcFirstLastPara="1" vertOverflow="ellipsis" vert="horz" wrap="square" anchor="ctr" anchorCtr="1"/>
          <a:lstStyle/>
          <a:p>
            <a:pPr>
              <a:defRPr sz="650" b="0" i="0" u="none" strike="noStrike" kern="1200" baseline="0">
                <a:solidFill>
                  <a:sysClr val="windowText" lastClr="000000"/>
                </a:solidFill>
                <a:latin typeface="FrankfurtGothic" panose="020B7200000000000000" pitchFamily="34" charset="0"/>
                <a:ea typeface="+mn-ea"/>
                <a:cs typeface="+mn-cs"/>
              </a:defRPr>
            </a:pPr>
            <a:endParaRPr lang="da-DK"/>
          </a:p>
        </c:txPr>
        <c:crossAx val="515887872"/>
        <c:crosses val="autoZero"/>
        <c:auto val="1"/>
        <c:lblAlgn val="ctr"/>
        <c:lblOffset val="100"/>
        <c:noMultiLvlLbl val="0"/>
      </c:catAx>
      <c:valAx>
        <c:axId val="5158878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650" b="1" i="0" u="none" strike="noStrike" kern="1200" baseline="0">
                    <a:solidFill>
                      <a:sysClr val="windowText" lastClr="000000"/>
                    </a:solidFill>
                    <a:latin typeface="FrankfurtGothic" panose="020B7200000000000000" pitchFamily="34" charset="0"/>
                    <a:ea typeface="+mn-ea"/>
                    <a:cs typeface="+mn-cs"/>
                  </a:defRPr>
                </a:pPr>
                <a:r>
                  <a:rPr lang="en-GB" b="1"/>
                  <a:t>%</a:t>
                </a:r>
              </a:p>
            </c:rich>
          </c:tx>
          <c:layout>
            <c:manualLayout>
              <c:xMode val="edge"/>
              <c:yMode val="edge"/>
              <c:x val="1.0854816824966078E-2"/>
              <c:y val="0.37655172738575143"/>
            </c:manualLayout>
          </c:layout>
          <c:overlay val="0"/>
          <c:spPr>
            <a:noFill/>
            <a:ln>
              <a:noFill/>
            </a:ln>
            <a:effectLst/>
          </c:spPr>
          <c:txPr>
            <a:bodyPr rot="-5400000" spcFirstLastPara="1" vertOverflow="ellipsis" vert="horz" wrap="square" anchor="ctr" anchorCtr="1"/>
            <a:lstStyle/>
            <a:p>
              <a:pPr>
                <a:defRPr sz="6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ysClr val="windowText" lastClr="000000"/>
                </a:solidFill>
                <a:latin typeface="FrankfurtGothic" panose="020B7200000000000000" pitchFamily="34" charset="0"/>
                <a:ea typeface="+mn-ea"/>
                <a:cs typeface="+mn-cs"/>
              </a:defRPr>
            </a:pPr>
            <a:endParaRPr lang="da-DK"/>
          </a:p>
        </c:txPr>
        <c:crossAx val="515882296"/>
        <c:crosses val="autoZero"/>
        <c:crossBetween val="between"/>
      </c:valAx>
      <c:spPr>
        <a:noFill/>
        <a:ln>
          <a:noFill/>
        </a:ln>
        <a:effectLst/>
      </c:spPr>
    </c:plotArea>
    <c:legend>
      <c:legendPos val="b"/>
      <c:layout>
        <c:manualLayout>
          <c:xMode val="edge"/>
          <c:yMode val="edge"/>
          <c:x val="0"/>
          <c:y val="0.85205703952077771"/>
          <c:w val="0.97438476906804561"/>
          <c:h val="0.1479429604792224"/>
        </c:manualLayout>
      </c:layout>
      <c:overlay val="0"/>
      <c:spPr>
        <a:noFill/>
        <a:ln>
          <a:noFill/>
        </a:ln>
        <a:effectLst/>
      </c:spPr>
      <c:txPr>
        <a:bodyPr rot="0" spcFirstLastPara="1" vertOverflow="ellipsis" vert="horz" wrap="square" anchor="ctr" anchorCtr="1"/>
        <a:lstStyle/>
        <a:p>
          <a:pPr>
            <a:defRPr sz="6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650">
          <a:solidFill>
            <a:sysClr val="windowText" lastClr="000000"/>
          </a:solidFill>
          <a:latin typeface="FrankfurtGothic" panose="020B7200000000000000" pitchFamily="34" charset="0"/>
        </a:defRPr>
      </a:pPr>
      <a:endParaRPr lang="da-D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3670166229222"/>
          <c:y val="0.12078703703703704"/>
          <c:w val="0.83630774278215225"/>
          <c:h val="0.72238371245261002"/>
        </c:manualLayout>
      </c:layout>
      <c:lineChart>
        <c:grouping val="standard"/>
        <c:varyColors val="0"/>
        <c:ser>
          <c:idx val="1"/>
          <c:order val="0"/>
          <c:tx>
            <c:v>Public sector balance</c:v>
          </c:tx>
          <c:spPr>
            <a:ln w="19050" cap="rnd">
              <a:solidFill>
                <a:schemeClr val="accent2"/>
              </a:solidFill>
              <a:round/>
            </a:ln>
            <a:effectLst/>
          </c:spPr>
          <c:marker>
            <c:symbol val="none"/>
          </c:marker>
          <c:cat>
            <c:numRef>
              <c:f>'Fig 3.4'!$A$22:$A$76</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3.4'!$J$22:$J$76</c:f>
              <c:numCache>
                <c:formatCode>General</c:formatCode>
                <c:ptCount val="55"/>
                <c:pt idx="4">
                  <c:v>3.96200844850884E-2</c:v>
                </c:pt>
                <c:pt idx="5">
                  <c:v>2.6090743937266101</c:v>
                </c:pt>
                <c:pt idx="6">
                  <c:v>0.76163227648976584</c:v>
                </c:pt>
                <c:pt idx="7">
                  <c:v>1.3241891583097354</c:v>
                </c:pt>
                <c:pt idx="8">
                  <c:v>2.8229272134189105</c:v>
                </c:pt>
                <c:pt idx="9">
                  <c:v>2.4507933865571669E-2</c:v>
                </c:pt>
                <c:pt idx="10">
                  <c:v>-3.6642006871371455</c:v>
                </c:pt>
                <c:pt idx="11">
                  <c:v>-1.9616183888745555</c:v>
                </c:pt>
                <c:pt idx="12">
                  <c:v>-1.8832506627828369</c:v>
                </c:pt>
                <c:pt idx="13">
                  <c:v>-3.3771317874151032</c:v>
                </c:pt>
                <c:pt idx="14">
                  <c:v>-2.4337455121379614</c:v>
                </c:pt>
                <c:pt idx="15">
                  <c:v>-6.1585620049535299</c:v>
                </c:pt>
                <c:pt idx="16">
                  <c:v>-8.6957738655275829</c:v>
                </c:pt>
                <c:pt idx="17">
                  <c:v>-6.6396639488353131</c:v>
                </c:pt>
                <c:pt idx="18">
                  <c:v>-3.780932190927965</c:v>
                </c:pt>
                <c:pt idx="19">
                  <c:v>-1.4588538941079041</c:v>
                </c:pt>
                <c:pt idx="20">
                  <c:v>3.390568621298669</c:v>
                </c:pt>
                <c:pt idx="21">
                  <c:v>2.5761957285814705</c:v>
                </c:pt>
                <c:pt idx="22">
                  <c:v>1.5160063110012225</c:v>
                </c:pt>
                <c:pt idx="23">
                  <c:v>0.31267554600918346</c:v>
                </c:pt>
                <c:pt idx="24">
                  <c:v>-1.0500431730299959</c:v>
                </c:pt>
                <c:pt idx="25">
                  <c:v>-2.4878362250986874</c:v>
                </c:pt>
                <c:pt idx="26">
                  <c:v>-2.6</c:v>
                </c:pt>
                <c:pt idx="27">
                  <c:v>-3.9</c:v>
                </c:pt>
                <c:pt idx="28">
                  <c:v>-3.4</c:v>
                </c:pt>
                <c:pt idx="29">
                  <c:v>-2.9</c:v>
                </c:pt>
                <c:pt idx="30">
                  <c:v>-2</c:v>
                </c:pt>
                <c:pt idx="31">
                  <c:v>-0.6</c:v>
                </c:pt>
                <c:pt idx="32">
                  <c:v>0</c:v>
                </c:pt>
                <c:pt idx="33">
                  <c:v>1.3</c:v>
                </c:pt>
                <c:pt idx="34">
                  <c:v>1.9</c:v>
                </c:pt>
                <c:pt idx="35">
                  <c:v>1.1000000000000001</c:v>
                </c:pt>
                <c:pt idx="36">
                  <c:v>0</c:v>
                </c:pt>
                <c:pt idx="37">
                  <c:v>-0.1</c:v>
                </c:pt>
                <c:pt idx="38">
                  <c:v>2.1</c:v>
                </c:pt>
                <c:pt idx="39">
                  <c:v>5</c:v>
                </c:pt>
                <c:pt idx="40">
                  <c:v>5</c:v>
                </c:pt>
                <c:pt idx="41">
                  <c:v>5</c:v>
                </c:pt>
                <c:pt idx="42">
                  <c:v>3.2</c:v>
                </c:pt>
                <c:pt idx="43">
                  <c:v>-2.8</c:v>
                </c:pt>
                <c:pt idx="44">
                  <c:v>-2.7</c:v>
                </c:pt>
                <c:pt idx="45">
                  <c:v>-2.1</c:v>
                </c:pt>
                <c:pt idx="46">
                  <c:v>-3.5</c:v>
                </c:pt>
                <c:pt idx="47">
                  <c:v>-1.2</c:v>
                </c:pt>
                <c:pt idx="48">
                  <c:v>1.1000000000000001</c:v>
                </c:pt>
                <c:pt idx="49">
                  <c:v>-1.2</c:v>
                </c:pt>
                <c:pt idx="50">
                  <c:v>0.2</c:v>
                </c:pt>
                <c:pt idx="51">
                  <c:v>1.7</c:v>
                </c:pt>
                <c:pt idx="52">
                  <c:v>0.8</c:v>
                </c:pt>
                <c:pt idx="53">
                  <c:v>3.8</c:v>
                </c:pt>
                <c:pt idx="54">
                  <c:v>-4.0999999999999996</c:v>
                </c:pt>
              </c:numCache>
            </c:numRef>
          </c:val>
          <c:smooth val="0"/>
          <c:extLst>
            <c:ext xmlns:c16="http://schemas.microsoft.com/office/drawing/2014/chart" uri="{C3380CC4-5D6E-409C-BE32-E72D297353CC}">
              <c16:uniqueId val="{00000000-30C9-463E-ADFA-AE7AF12CA281}"/>
            </c:ext>
          </c:extLst>
        </c:ser>
        <c:ser>
          <c:idx val="0"/>
          <c:order val="1"/>
          <c:tx>
            <c:v>Current account</c:v>
          </c:tx>
          <c:spPr>
            <a:ln w="19050" cap="rnd">
              <a:solidFill>
                <a:schemeClr val="accent1"/>
              </a:solidFill>
              <a:prstDash val="sysDash"/>
              <a:round/>
            </a:ln>
            <a:effectLst/>
          </c:spPr>
          <c:marker>
            <c:symbol val="none"/>
          </c:marker>
          <c:cat>
            <c:numRef>
              <c:f>'Fig 3.4'!$A$22:$A$76</c:f>
              <c:numCache>
                <c:formatCode>General</c:formatCode>
                <c:ptCount val="55"/>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pt idx="54">
                  <c:v>2020</c:v>
                </c:pt>
              </c:numCache>
            </c:numRef>
          </c:cat>
          <c:val>
            <c:numRef>
              <c:f>'Fig 3.4'!$D$22:$D$76</c:f>
              <c:numCache>
                <c:formatCode>General</c:formatCode>
                <c:ptCount val="55"/>
                <c:pt idx="0">
                  <c:v>-1.4451428155410488</c:v>
                </c:pt>
                <c:pt idx="1">
                  <c:v>-2.0529247297624549</c:v>
                </c:pt>
                <c:pt idx="2">
                  <c:v>-1.2616988508470559</c:v>
                </c:pt>
                <c:pt idx="3">
                  <c:v>-2.4063246029823895</c:v>
                </c:pt>
                <c:pt idx="4">
                  <c:v>-3.3826308309777771</c:v>
                </c:pt>
                <c:pt idx="5">
                  <c:v>-2.3473217813399563</c:v>
                </c:pt>
                <c:pt idx="6">
                  <c:v>-0.76556683534738523</c:v>
                </c:pt>
                <c:pt idx="7">
                  <c:v>-1.8396492832360616</c:v>
                </c:pt>
                <c:pt idx="8">
                  <c:v>-3.5013736527636357</c:v>
                </c:pt>
                <c:pt idx="9">
                  <c:v>-1.6459277477276051</c:v>
                </c:pt>
                <c:pt idx="10">
                  <c:v>-4.839290286906083</c:v>
                </c:pt>
                <c:pt idx="11">
                  <c:v>-3.7408194335234972</c:v>
                </c:pt>
                <c:pt idx="12">
                  <c:v>-2.3314918122910266</c:v>
                </c:pt>
                <c:pt idx="13">
                  <c:v>-4.5362334108596229</c:v>
                </c:pt>
                <c:pt idx="14">
                  <c:v>-3.2699043076523946</c:v>
                </c:pt>
                <c:pt idx="15">
                  <c:v>-2.4406733517854708</c:v>
                </c:pt>
                <c:pt idx="16">
                  <c:v>-3.78935365446657</c:v>
                </c:pt>
                <c:pt idx="17">
                  <c:v>-2.355223702977117</c:v>
                </c:pt>
                <c:pt idx="18">
                  <c:v>-3.0620996554647792</c:v>
                </c:pt>
                <c:pt idx="19">
                  <c:v>-4.2526978484987685</c:v>
                </c:pt>
                <c:pt idx="20">
                  <c:v>-5.2549305755319971</c:v>
                </c:pt>
                <c:pt idx="21">
                  <c:v>-2.7810327526933154</c:v>
                </c:pt>
                <c:pt idx="22">
                  <c:v>-1.1659150163786054</c:v>
                </c:pt>
                <c:pt idx="23">
                  <c:v>-1.235071203090051</c:v>
                </c:pt>
                <c:pt idx="24">
                  <c:v>0.67862223089753226</c:v>
                </c:pt>
                <c:pt idx="25">
                  <c:v>0.83341661510682707</c:v>
                </c:pt>
                <c:pt idx="26">
                  <c:v>2.1440628202822491</c:v>
                </c:pt>
                <c:pt idx="27">
                  <c:v>2.9211624335193749</c:v>
                </c:pt>
                <c:pt idx="28">
                  <c:v>1.5198039638130407</c:v>
                </c:pt>
                <c:pt idx="29">
                  <c:v>0.74424761428793329</c:v>
                </c:pt>
                <c:pt idx="30">
                  <c:v>1.2834275714506298</c:v>
                </c:pt>
                <c:pt idx="31">
                  <c:v>0.64355757510716505</c:v>
                </c:pt>
                <c:pt idx="32">
                  <c:v>-0.6956225526733828</c:v>
                </c:pt>
                <c:pt idx="33">
                  <c:v>2.2138973082211253</c:v>
                </c:pt>
                <c:pt idx="34">
                  <c:v>1.6457006945449284</c:v>
                </c:pt>
                <c:pt idx="35">
                  <c:v>3.2151778384077296</c:v>
                </c:pt>
                <c:pt idx="36">
                  <c:v>3.0158033455981155</c:v>
                </c:pt>
                <c:pt idx="37">
                  <c:v>3.5279599596589808</c:v>
                </c:pt>
                <c:pt idx="38">
                  <c:v>3.154247573540788</c:v>
                </c:pt>
                <c:pt idx="39">
                  <c:v>4.1922869335377904</c:v>
                </c:pt>
                <c:pt idx="40">
                  <c:v>3.3248130491125036</c:v>
                </c:pt>
                <c:pt idx="41">
                  <c:v>1.4468799691749408</c:v>
                </c:pt>
                <c:pt idx="42">
                  <c:v>2.9171176872221021</c:v>
                </c:pt>
                <c:pt idx="43">
                  <c:v>3.4654497332683754</c:v>
                </c:pt>
                <c:pt idx="44">
                  <c:v>6.5627750664577125</c:v>
                </c:pt>
                <c:pt idx="45">
                  <c:v>6.5856857120270469</c:v>
                </c:pt>
                <c:pt idx="46">
                  <c:v>6.2815237134314375</c:v>
                </c:pt>
                <c:pt idx="47">
                  <c:v>7.7589669151883962</c:v>
                </c:pt>
                <c:pt idx="48">
                  <c:v>8.924445969921738</c:v>
                </c:pt>
                <c:pt idx="49">
                  <c:v>8.2450219902610353</c:v>
                </c:pt>
                <c:pt idx="50">
                  <c:v>7.8884319634425912</c:v>
                </c:pt>
                <c:pt idx="51">
                  <c:v>7.9006457026119943</c:v>
                </c:pt>
                <c:pt idx="52">
                  <c:v>6.0345018854628991</c:v>
                </c:pt>
                <c:pt idx="53">
                  <c:v>8.9</c:v>
                </c:pt>
                <c:pt idx="54">
                  <c:v>6.9</c:v>
                </c:pt>
              </c:numCache>
            </c:numRef>
          </c:val>
          <c:smooth val="0"/>
          <c:extLst>
            <c:ext xmlns:c16="http://schemas.microsoft.com/office/drawing/2014/chart" uri="{C3380CC4-5D6E-409C-BE32-E72D297353CC}">
              <c16:uniqueId val="{00000001-30C9-463E-ADFA-AE7AF12CA281}"/>
            </c:ext>
          </c:extLst>
        </c:ser>
        <c:dLbls>
          <c:showLegendKey val="0"/>
          <c:showVal val="0"/>
          <c:showCatName val="0"/>
          <c:showSerName val="0"/>
          <c:showPercent val="0"/>
          <c:showBubbleSize val="0"/>
        </c:dLbls>
        <c:smooth val="0"/>
        <c:axId val="231645128"/>
        <c:axId val="231645912"/>
      </c:lineChart>
      <c:catAx>
        <c:axId val="23164512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231645912"/>
        <c:crosses val="autoZero"/>
        <c:auto val="0"/>
        <c:lblAlgn val="ctr"/>
        <c:lblOffset val="100"/>
        <c:noMultiLvlLbl val="0"/>
      </c:catAx>
      <c:valAx>
        <c:axId val="231645912"/>
        <c:scaling>
          <c:orientation val="minMax"/>
        </c:scaling>
        <c:delete val="0"/>
        <c:axPos val="l"/>
        <c:title>
          <c:tx>
            <c:rich>
              <a:bodyPr rot="-54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r>
                  <a:rPr lang="da-DK" b="1"/>
                  <a:t>% of GDP</a:t>
                </a:r>
              </a:p>
            </c:rich>
          </c:tx>
          <c:layout>
            <c:manualLayout>
              <c:xMode val="edge"/>
              <c:yMode val="edge"/>
              <c:x val="2.3392130257801898E-2"/>
              <c:y val="0.38848305304057174"/>
            </c:manualLayout>
          </c:layout>
          <c:overlay val="0"/>
          <c:spPr>
            <a:noFill/>
            <a:ln>
              <a:noFill/>
            </a:ln>
            <a:effectLst/>
          </c:spPr>
          <c:txPr>
            <a:bodyPr rot="-54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231645128"/>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6395153794378"/>
          <c:y val="5.5738535596655689E-2"/>
          <c:w val="0.79044541074156771"/>
          <c:h val="0.74331546534894433"/>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dLbls>
            <c:dLbl>
              <c:idx val="0"/>
              <c:tx>
                <c:rich>
                  <a:bodyPr/>
                  <a:lstStyle/>
                  <a:p>
                    <a:fld id="{4D8112EA-9036-42E2-826E-AF6264848C0A}"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D3-4B8D-9202-F791ACB60A17}"/>
                </c:ext>
              </c:extLst>
            </c:dLbl>
            <c:dLbl>
              <c:idx val="1"/>
              <c:tx>
                <c:rich>
                  <a:bodyPr/>
                  <a:lstStyle/>
                  <a:p>
                    <a:fld id="{5FD20DEE-5A8E-4B58-9D05-0D85A6BF05BF}"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5D3-4B8D-9202-F791ACB60A17}"/>
                </c:ext>
              </c:extLst>
            </c:dLbl>
            <c:dLbl>
              <c:idx val="2"/>
              <c:tx>
                <c:rich>
                  <a:bodyPr/>
                  <a:lstStyle/>
                  <a:p>
                    <a:fld id="{99DFE263-E0EB-43A1-831E-E4EFB9D8ADE8}"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5D3-4B8D-9202-F791ACB60A17}"/>
                </c:ext>
              </c:extLst>
            </c:dLbl>
            <c:dLbl>
              <c:idx val="3"/>
              <c:layout>
                <c:manualLayout>
                  <c:x val="-3.3333333333333333E-2"/>
                  <c:y val="5.0925925925925923E-2"/>
                </c:manualLayout>
              </c:layout>
              <c:tx>
                <c:rich>
                  <a:bodyPr/>
                  <a:lstStyle/>
                  <a:p>
                    <a:fld id="{26CBC299-EFDC-4FFD-AE95-35DAAED30F0E}"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5D3-4B8D-9202-F791ACB60A17}"/>
                </c:ext>
              </c:extLst>
            </c:dLbl>
            <c:dLbl>
              <c:idx val="4"/>
              <c:tx>
                <c:rich>
                  <a:bodyPr/>
                  <a:lstStyle/>
                  <a:p>
                    <a:fld id="{9D591CF7-C34C-4431-8CF5-5F51B3D7BFF6}"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5D3-4B8D-9202-F791ACB60A17}"/>
                </c:ext>
              </c:extLst>
            </c:dLbl>
            <c:dLbl>
              <c:idx val="5"/>
              <c:layout>
                <c:manualLayout>
                  <c:x val="-1.9444444444444445E-2"/>
                  <c:y val="4.1666666666666664E-2"/>
                </c:manualLayout>
              </c:layout>
              <c:tx>
                <c:rich>
                  <a:bodyPr/>
                  <a:lstStyle/>
                  <a:p>
                    <a:fld id="{61BFA2F9-82DE-4BB7-A8BE-5F7FE76B5E3C}"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5D3-4B8D-9202-F791ACB60A17}"/>
                </c:ext>
              </c:extLst>
            </c:dLbl>
            <c:dLbl>
              <c:idx val="6"/>
              <c:tx>
                <c:rich>
                  <a:bodyPr/>
                  <a:lstStyle/>
                  <a:p>
                    <a:fld id="{1E4E5472-4BF9-4F51-ADE1-CFB8C9EAE9A1}"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5D3-4B8D-9202-F791ACB60A17}"/>
                </c:ext>
              </c:extLst>
            </c:dLbl>
            <c:dLbl>
              <c:idx val="7"/>
              <c:tx>
                <c:rich>
                  <a:bodyPr/>
                  <a:lstStyle/>
                  <a:p>
                    <a:fld id="{23275C8D-CFEC-45B1-BBA6-48A0023C9F1B}"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5D3-4B8D-9202-F791ACB60A17}"/>
                </c:ext>
              </c:extLst>
            </c:dLbl>
            <c:dLbl>
              <c:idx val="8"/>
              <c:tx>
                <c:rich>
                  <a:bodyPr/>
                  <a:lstStyle/>
                  <a:p>
                    <a:fld id="{534123BF-EECE-4ED1-94C9-D371CCF9BAA1}"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5D3-4B8D-9202-F791ACB60A17}"/>
                </c:ext>
              </c:extLst>
            </c:dLbl>
            <c:dLbl>
              <c:idx val="9"/>
              <c:tx>
                <c:rich>
                  <a:bodyPr/>
                  <a:lstStyle/>
                  <a:p>
                    <a:fld id="{66F965DF-4E14-4FE9-ABCF-BB572779539C}"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5D3-4B8D-9202-F791ACB60A17}"/>
                </c:ext>
              </c:extLst>
            </c:dLbl>
            <c:dLbl>
              <c:idx val="10"/>
              <c:layout>
                <c:manualLayout>
                  <c:x val="0"/>
                  <c:y val="3.7037037037037035E-2"/>
                </c:manualLayout>
              </c:layout>
              <c:tx>
                <c:rich>
                  <a:bodyPr/>
                  <a:lstStyle/>
                  <a:p>
                    <a:fld id="{D03CC41C-D060-4067-AD2C-421451778A57}"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A5D3-4B8D-9202-F791ACB60A17}"/>
                </c:ext>
              </c:extLst>
            </c:dLbl>
            <c:dLbl>
              <c:idx val="11"/>
              <c:tx>
                <c:rich>
                  <a:bodyPr/>
                  <a:lstStyle/>
                  <a:p>
                    <a:fld id="{5549B7E7-ECE6-4205-A66D-4CC42CC0D1A5}"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5D3-4B8D-9202-F791ACB60A17}"/>
                </c:ext>
              </c:extLst>
            </c:dLbl>
            <c:dLbl>
              <c:idx val="12"/>
              <c:tx>
                <c:rich>
                  <a:bodyPr/>
                  <a:lstStyle/>
                  <a:p>
                    <a:fld id="{36497635-00D8-48B8-BAD6-4E6BCD331D62}"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5D3-4B8D-9202-F791ACB60A17}"/>
                </c:ext>
              </c:extLst>
            </c:dLbl>
            <c:dLbl>
              <c:idx val="13"/>
              <c:tx>
                <c:rich>
                  <a:bodyPr/>
                  <a:lstStyle/>
                  <a:p>
                    <a:fld id="{C2082934-E54D-42D8-B937-2B090FB8DB63}"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5D3-4B8D-9202-F791ACB60A17}"/>
                </c:ext>
              </c:extLst>
            </c:dLbl>
            <c:dLbl>
              <c:idx val="14"/>
              <c:tx>
                <c:rich>
                  <a:bodyPr/>
                  <a:lstStyle/>
                  <a:p>
                    <a:fld id="{3E1CD2FA-C75C-425E-B7A8-356F5EECD4F3}"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5D3-4B8D-9202-F791ACB60A17}"/>
                </c:ext>
              </c:extLst>
            </c:dLbl>
            <c:dLbl>
              <c:idx val="15"/>
              <c:layout>
                <c:manualLayout>
                  <c:x val="-3.0555555555555555E-2"/>
                  <c:y val="2.7777777777777776E-2"/>
                </c:manualLayout>
              </c:layout>
              <c:tx>
                <c:rich>
                  <a:bodyPr/>
                  <a:lstStyle/>
                  <a:p>
                    <a:fld id="{7E4D64DB-4F63-4E0E-A0A3-C972049D8860}"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A5D3-4B8D-9202-F791ACB60A17}"/>
                </c:ext>
              </c:extLst>
            </c:dLbl>
            <c:dLbl>
              <c:idx val="16"/>
              <c:layout>
                <c:manualLayout>
                  <c:x val="1.6666666666666666E-2"/>
                  <c:y val="-4.6296296296296294E-3"/>
                </c:manualLayout>
              </c:layout>
              <c:tx>
                <c:rich>
                  <a:bodyPr/>
                  <a:lstStyle/>
                  <a:p>
                    <a:fld id="{2400D31F-3AC1-46DA-A670-674BE12F565D}"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A5D3-4B8D-9202-F791ACB60A17}"/>
                </c:ext>
              </c:extLst>
            </c:dLbl>
            <c:dLbl>
              <c:idx val="17"/>
              <c:layout>
                <c:manualLayout>
                  <c:x val="-7.4999999999999997E-2"/>
                  <c:y val="-4.6296296296296719E-3"/>
                </c:manualLayout>
              </c:layout>
              <c:tx>
                <c:rich>
                  <a:bodyPr/>
                  <a:lstStyle/>
                  <a:p>
                    <a:fld id="{21C97B7C-D2F0-4C89-BDF0-125DF3E64C87}"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A5D3-4B8D-9202-F791ACB60A17}"/>
                </c:ext>
              </c:extLst>
            </c:dLbl>
            <c:dLbl>
              <c:idx val="18"/>
              <c:tx>
                <c:rich>
                  <a:bodyPr/>
                  <a:lstStyle/>
                  <a:p>
                    <a:fld id="{50AB1022-2FAB-498B-9977-5863A8168ACA}"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A5D3-4B8D-9202-F791ACB60A17}"/>
                </c:ext>
              </c:extLst>
            </c:dLbl>
            <c:dLbl>
              <c:idx val="19"/>
              <c:layout>
                <c:manualLayout>
                  <c:x val="-4.4444444444444543E-2"/>
                  <c:y val="-2.7777777777777776E-2"/>
                </c:manualLayout>
              </c:layout>
              <c:tx>
                <c:rich>
                  <a:bodyPr/>
                  <a:lstStyle/>
                  <a:p>
                    <a:fld id="{7248D106-AC5E-4E57-96E7-4F6EF62A7088}"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5D3-4B8D-9202-F791ACB60A17}"/>
                </c:ext>
              </c:extLst>
            </c:dLbl>
            <c:dLbl>
              <c:idx val="20"/>
              <c:layout>
                <c:manualLayout>
                  <c:x val="0"/>
                  <c:y val="2.7777777777777776E-2"/>
                </c:manualLayout>
              </c:layout>
              <c:tx>
                <c:rich>
                  <a:bodyPr/>
                  <a:lstStyle/>
                  <a:p>
                    <a:fld id="{14D75A0A-994F-4A31-95BF-5B26A40BAE4B}"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A5D3-4B8D-9202-F791ACB60A17}"/>
                </c:ext>
              </c:extLst>
            </c:dLbl>
            <c:dLbl>
              <c:idx val="21"/>
              <c:tx>
                <c:rich>
                  <a:bodyPr/>
                  <a:lstStyle/>
                  <a:p>
                    <a:fld id="{0D0F9B59-C498-470D-A189-A000752CE1C9}"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A5D3-4B8D-9202-F791ACB60A17}"/>
                </c:ext>
              </c:extLst>
            </c:dLbl>
            <c:dLbl>
              <c:idx val="22"/>
              <c:tx>
                <c:rich>
                  <a:bodyPr/>
                  <a:lstStyle/>
                  <a:p>
                    <a:fld id="{1F80CD25-1EFE-4BD4-9FB3-7F75A98A9915}"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5D3-4B8D-9202-F791ACB60A17}"/>
                </c:ext>
              </c:extLst>
            </c:dLbl>
            <c:dLbl>
              <c:idx val="23"/>
              <c:tx>
                <c:rich>
                  <a:bodyPr/>
                  <a:lstStyle/>
                  <a:p>
                    <a:fld id="{798C145D-9EA5-4637-8D4E-038118E65DAF}"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5D3-4B8D-9202-F791ACB60A17}"/>
                </c:ext>
              </c:extLst>
            </c:dLbl>
            <c:dLbl>
              <c:idx val="24"/>
              <c:layout>
                <c:manualLayout>
                  <c:x val="-8.3333333333333332E-3"/>
                  <c:y val="4.1666666666666581E-2"/>
                </c:manualLayout>
              </c:layout>
              <c:tx>
                <c:rich>
                  <a:bodyPr/>
                  <a:lstStyle/>
                  <a:p>
                    <a:fld id="{704DBB41-CE91-40D7-B987-99B02EBB8617}"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A5D3-4B8D-9202-F791ACB60A17}"/>
                </c:ext>
              </c:extLst>
            </c:dLbl>
            <c:dLbl>
              <c:idx val="25"/>
              <c:layout>
                <c:manualLayout>
                  <c:x val="-5.5555555555556572E-3"/>
                  <c:y val="2.3148148148148147E-2"/>
                </c:manualLayout>
              </c:layout>
              <c:tx>
                <c:rich>
                  <a:bodyPr/>
                  <a:lstStyle/>
                  <a:p>
                    <a:fld id="{BB23D1C2-B9C2-4E92-B822-558B107AD84F}" type="CELLRANGE">
                      <a:rPr lang="en-US"/>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A5D3-4B8D-9202-F791ACB60A17}"/>
                </c:ext>
              </c:extLst>
            </c:dLbl>
            <c:dLbl>
              <c:idx val="26"/>
              <c:tx>
                <c:rich>
                  <a:bodyPr/>
                  <a:lstStyle/>
                  <a:p>
                    <a:fld id="{0D6F9542-CC84-4B97-BBD5-BE2BEC9DDE81}"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A5D3-4B8D-9202-F791ACB60A17}"/>
                </c:ext>
              </c:extLst>
            </c:dLbl>
            <c:dLbl>
              <c:idx val="27"/>
              <c:tx>
                <c:rich>
                  <a:bodyPr/>
                  <a:lstStyle/>
                  <a:p>
                    <a:fld id="{476EFF9C-9944-48A3-84FB-DFE6F0146353}" type="CELLRANGE">
                      <a:rPr lang="da-DK"/>
                      <a:pPr/>
                      <a:t>[CELLEOMRÅDE]</a:t>
                    </a:fld>
                    <a:endParaRPr lang="da-DK"/>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A5D3-4B8D-9202-F791ACB60A17}"/>
                </c:ext>
              </c:extLst>
            </c:dLbl>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'Fig 3.5'!$L$7:$L$34</c:f>
              <c:numCache>
                <c:formatCode>General</c:formatCode>
                <c:ptCount val="28"/>
                <c:pt idx="0">
                  <c:v>50.98</c:v>
                </c:pt>
                <c:pt idx="1">
                  <c:v>37.299999999999997</c:v>
                </c:pt>
                <c:pt idx="2">
                  <c:v>41.08</c:v>
                </c:pt>
                <c:pt idx="3">
                  <c:v>52.419999999999995</c:v>
                </c:pt>
                <c:pt idx="4">
                  <c:v>45.839999999999996</c:v>
                </c:pt>
                <c:pt idx="5">
                  <c:v>38.86</c:v>
                </c:pt>
                <c:pt idx="6">
                  <c:v>26.320000000000004</c:v>
                </c:pt>
                <c:pt idx="7">
                  <c:v>49.239999999999995</c:v>
                </c:pt>
                <c:pt idx="8">
                  <c:v>38.680000000000007</c:v>
                </c:pt>
                <c:pt idx="9">
                  <c:v>53.14</c:v>
                </c:pt>
                <c:pt idx="10">
                  <c:v>46.34</c:v>
                </c:pt>
                <c:pt idx="11">
                  <c:v>46.8</c:v>
                </c:pt>
                <c:pt idx="12">
                  <c:v>39.42</c:v>
                </c:pt>
                <c:pt idx="13">
                  <c:v>37.779999999999994</c:v>
                </c:pt>
                <c:pt idx="14">
                  <c:v>34.42</c:v>
                </c:pt>
                <c:pt idx="15">
                  <c:v>43.86</c:v>
                </c:pt>
                <c:pt idx="16">
                  <c:v>44.96</c:v>
                </c:pt>
                <c:pt idx="17">
                  <c:v>37.739999999999995</c:v>
                </c:pt>
                <c:pt idx="18">
                  <c:v>43.46</c:v>
                </c:pt>
                <c:pt idx="19">
                  <c:v>49.019999999999996</c:v>
                </c:pt>
                <c:pt idx="20">
                  <c:v>40</c:v>
                </c:pt>
                <c:pt idx="21">
                  <c:v>42.94</c:v>
                </c:pt>
                <c:pt idx="22">
                  <c:v>32.4</c:v>
                </c:pt>
                <c:pt idx="23">
                  <c:v>44.44</c:v>
                </c:pt>
                <c:pt idx="24">
                  <c:v>41.14</c:v>
                </c:pt>
                <c:pt idx="25">
                  <c:v>53.179999999999993</c:v>
                </c:pt>
                <c:pt idx="26">
                  <c:v>50.24</c:v>
                </c:pt>
                <c:pt idx="27">
                  <c:v>38.479999999999997</c:v>
                </c:pt>
              </c:numCache>
            </c:numRef>
          </c:xVal>
          <c:yVal>
            <c:numRef>
              <c:f>'Fig 3.5'!$J$7:$J$35</c:f>
              <c:numCache>
                <c:formatCode>General</c:formatCode>
                <c:ptCount val="29"/>
                <c:pt idx="0">
                  <c:v>0.61499999999999999</c:v>
                </c:pt>
                <c:pt idx="1">
                  <c:v>0.29799999999999999</c:v>
                </c:pt>
                <c:pt idx="2">
                  <c:v>0.39500000000000002</c:v>
                </c:pt>
                <c:pt idx="3">
                  <c:v>0.58899999999999997</c:v>
                </c:pt>
                <c:pt idx="4">
                  <c:v>0.504</c:v>
                </c:pt>
                <c:pt idx="5">
                  <c:v>0.48599999999999999</c:v>
                </c:pt>
                <c:pt idx="6">
                  <c:v>0.52200000000000002</c:v>
                </c:pt>
                <c:pt idx="7">
                  <c:v>0.52400000000000002</c:v>
                </c:pt>
                <c:pt idx="8">
                  <c:v>0.59699999999999998</c:v>
                </c:pt>
                <c:pt idx="9">
                  <c:v>0.63</c:v>
                </c:pt>
                <c:pt idx="10">
                  <c:v>0.443</c:v>
                </c:pt>
                <c:pt idx="11">
                  <c:v>0.54400000000000004</c:v>
                </c:pt>
                <c:pt idx="12">
                  <c:v>0.504</c:v>
                </c:pt>
                <c:pt idx="13">
                  <c:v>0.378</c:v>
                </c:pt>
                <c:pt idx="14">
                  <c:v>0.39900000000000002</c:v>
                </c:pt>
                <c:pt idx="15">
                  <c:v>0.46200000000000002</c:v>
                </c:pt>
                <c:pt idx="16">
                  <c:v>0.45300000000000001</c:v>
                </c:pt>
                <c:pt idx="17">
                  <c:v>0.47899999999999998</c:v>
                </c:pt>
                <c:pt idx="18">
                  <c:v>0.60499999999999998</c:v>
                </c:pt>
                <c:pt idx="19">
                  <c:v>0.57099999999999995</c:v>
                </c:pt>
                <c:pt idx="20">
                  <c:v>0.499</c:v>
                </c:pt>
                <c:pt idx="21">
                  <c:v>0.53800000000000003</c:v>
                </c:pt>
                <c:pt idx="22">
                  <c:v>0.32100000000000001</c:v>
                </c:pt>
                <c:pt idx="23">
                  <c:v>0.46800000000000003</c:v>
                </c:pt>
                <c:pt idx="24">
                  <c:v>0.38100000000000001</c:v>
                </c:pt>
                <c:pt idx="25">
                  <c:v>0.58199999999999996</c:v>
                </c:pt>
                <c:pt idx="26">
                  <c:v>0.55300000000000005</c:v>
                </c:pt>
                <c:pt idx="27">
                  <c:v>0.55000000000000004</c:v>
                </c:pt>
                <c:pt idx="28">
                  <c:v>0.55400000000000005</c:v>
                </c:pt>
              </c:numCache>
            </c:numRef>
          </c:yVal>
          <c:smooth val="0"/>
          <c:extLst>
            <c:ext xmlns:c15="http://schemas.microsoft.com/office/drawing/2012/chart" uri="{02D57815-91ED-43cb-92C2-25804820EDAC}">
              <c15:datalabelsRange>
                <c15:f>'Fig 3.5'!$A$7:$A$34</c15:f>
                <c15:dlblRangeCache>
                  <c:ptCount val="28"/>
                  <c:pt idx="0">
                    <c:v>BE</c:v>
                  </c:pt>
                  <c:pt idx="1">
                    <c:v>BG</c:v>
                  </c:pt>
                  <c:pt idx="2">
                    <c:v>CZ</c:v>
                  </c:pt>
                  <c:pt idx="3">
                    <c:v>DK</c:v>
                  </c:pt>
                  <c:pt idx="4">
                    <c:v>DE</c:v>
                  </c:pt>
                  <c:pt idx="5">
                    <c:v>EE</c:v>
                  </c:pt>
                  <c:pt idx="6">
                    <c:v>IE</c:v>
                  </c:pt>
                  <c:pt idx="7">
                    <c:v>EL</c:v>
                  </c:pt>
                  <c:pt idx="8">
                    <c:v>ES</c:v>
                  </c:pt>
                  <c:pt idx="9">
                    <c:v>FR</c:v>
                  </c:pt>
                  <c:pt idx="10">
                    <c:v>HR</c:v>
                  </c:pt>
                  <c:pt idx="11">
                    <c:v>IT</c:v>
                  </c:pt>
                  <c:pt idx="12">
                    <c:v>CY</c:v>
                  </c:pt>
                  <c:pt idx="13">
                    <c:v>LV</c:v>
                  </c:pt>
                  <c:pt idx="14">
                    <c:v>LT</c:v>
                  </c:pt>
                  <c:pt idx="15">
                    <c:v>LU</c:v>
                  </c:pt>
                  <c:pt idx="16">
                    <c:v>HU</c:v>
                  </c:pt>
                  <c:pt idx="17">
                    <c:v>MT</c:v>
                  </c:pt>
                  <c:pt idx="18">
                    <c:v>NL</c:v>
                  </c:pt>
                  <c:pt idx="19">
                    <c:v>AT</c:v>
                  </c:pt>
                  <c:pt idx="20">
                    <c:v>PL</c:v>
                  </c:pt>
                  <c:pt idx="21">
                    <c:v>PT</c:v>
                  </c:pt>
                  <c:pt idx="22">
                    <c:v>RO</c:v>
                  </c:pt>
                  <c:pt idx="23">
                    <c:v>SI</c:v>
                  </c:pt>
                  <c:pt idx="24">
                    <c:v>SK</c:v>
                  </c:pt>
                  <c:pt idx="25">
                    <c:v>FI</c:v>
                  </c:pt>
                  <c:pt idx="26">
                    <c:v>SE</c:v>
                  </c:pt>
                  <c:pt idx="27">
                    <c:v>UK</c:v>
                  </c:pt>
                </c15:dlblRangeCache>
              </c15:datalabelsRange>
            </c:ext>
            <c:ext xmlns:c16="http://schemas.microsoft.com/office/drawing/2014/chart" uri="{C3380CC4-5D6E-409C-BE32-E72D297353CC}">
              <c16:uniqueId val="{0000001C-A5D3-4B8D-9202-F791ACB60A17}"/>
            </c:ext>
          </c:extLst>
        </c:ser>
        <c:dLbls>
          <c:showLegendKey val="0"/>
          <c:showVal val="1"/>
          <c:showCatName val="0"/>
          <c:showSerName val="0"/>
          <c:showPercent val="0"/>
          <c:showBubbleSize val="0"/>
        </c:dLbls>
        <c:axId val="453590200"/>
        <c:axId val="453585936"/>
      </c:scatterChart>
      <c:valAx>
        <c:axId val="453590200"/>
        <c:scaling>
          <c:orientation val="minMax"/>
          <c:min val="25"/>
        </c:scaling>
        <c:delete val="0"/>
        <c:axPos val="b"/>
        <c:title>
          <c:tx>
            <c:rich>
              <a:bodyPr rot="0" spcFirstLastPara="1" vertOverflow="ellipsis" vert="horz" wrap="square" anchor="ctr" anchorCtr="1"/>
              <a:lstStyle/>
              <a:p>
                <a:pPr>
                  <a:defRPr sz="800" b="1" i="0" u="none" strike="noStrike" kern="1200" baseline="0">
                    <a:solidFill>
                      <a:sysClr val="windowText" lastClr="000000"/>
                    </a:solidFill>
                    <a:latin typeface="FrankfurtGothic" panose="020B7200000000000000" pitchFamily="34" charset="0"/>
                    <a:ea typeface="+mn-ea"/>
                    <a:cs typeface="+mn-cs"/>
                  </a:defRPr>
                </a:pPr>
                <a:r>
                  <a:rPr lang="en-GB" sz="800" b="1"/>
                  <a:t>Public sector size, % GDP</a:t>
                </a:r>
              </a:p>
            </c:rich>
          </c:tx>
          <c:layout>
            <c:manualLayout>
              <c:xMode val="edge"/>
              <c:yMode val="edge"/>
              <c:x val="0.40275558499556613"/>
              <c:y val="0.91180623577360653"/>
            </c:manualLayout>
          </c:layout>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453585936"/>
        <c:crosses val="autoZero"/>
        <c:crossBetween val="midCat"/>
      </c:valAx>
      <c:valAx>
        <c:axId val="453585936"/>
        <c:scaling>
          <c:orientation val="minMax"/>
        </c:scaling>
        <c:delete val="0"/>
        <c:axPos val="l"/>
        <c:title>
          <c:tx>
            <c:rich>
              <a:bodyPr rot="-5400000" spcFirstLastPara="1" vertOverflow="ellipsis" vert="horz" wrap="square" anchor="ctr" anchorCtr="1"/>
              <a:lstStyle/>
              <a:p>
                <a:pPr>
                  <a:defRPr sz="800" b="1" i="0" u="none" strike="noStrike" kern="1200" baseline="0">
                    <a:solidFill>
                      <a:sysClr val="windowText" lastClr="000000"/>
                    </a:solidFill>
                    <a:latin typeface="FrankfurtGothic" panose="020B7200000000000000" pitchFamily="34" charset="0"/>
                    <a:ea typeface="+mn-ea"/>
                    <a:cs typeface="+mn-cs"/>
                  </a:defRPr>
                </a:pPr>
                <a:r>
                  <a:rPr lang="en-GB" sz="800" b="1"/>
                  <a:t>Autpmatic budget response, % of GDP</a:t>
                </a:r>
              </a:p>
            </c:rich>
          </c:tx>
          <c:layout>
            <c:manualLayout>
              <c:xMode val="edge"/>
              <c:yMode val="edge"/>
              <c:x val="2.1709633649932156E-2"/>
              <c:y val="6.0805675196351661E-2"/>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453590200"/>
        <c:crosses val="autoZero"/>
        <c:crossBetween val="midCat"/>
      </c:valAx>
      <c:spPr>
        <a:noFill/>
        <a:ln>
          <a:noFill/>
        </a:ln>
        <a:effectLst/>
      </c:spPr>
    </c:plotArea>
    <c:plotVisOnly val="1"/>
    <c:dispBlanksAs val="gap"/>
    <c:showDLblsOverMax val="0"/>
  </c:chart>
  <c:spPr>
    <a:solidFill>
      <a:schemeClr val="bg1"/>
    </a:solidFill>
    <a:ln w="6350" cap="flat" cmpd="sng" algn="ctr">
      <a:solidFill>
        <a:schemeClr val="tx1"/>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GDP</c:v>
          </c:tx>
          <c:spPr>
            <a:ln w="19050">
              <a:solidFill>
                <a:srgbClr val="4A7EBB"/>
              </a:solidFill>
            </a:ln>
          </c:spPr>
          <c:marker>
            <c:symbol val="none"/>
          </c:marker>
          <c:cat>
            <c:numRef>
              <c:f>'[RED_Data chapter 1 201009.xlsx]Fig 2 GDP DK'!$A$5:$A$76</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2 GDP DK'!$F$5:$F$76</c:f>
              <c:numCache>
                <c:formatCode>General</c:formatCode>
                <c:ptCount val="72"/>
                <c:pt idx="0">
                  <c:v>1</c:v>
                </c:pt>
                <c:pt idx="1">
                  <c:v>1.0430594325946523</c:v>
                </c:pt>
                <c:pt idx="2">
                  <c:v>1.1124585656632291</c:v>
                </c:pt>
                <c:pt idx="3">
                  <c:v>1.0701551070096718</c:v>
                </c:pt>
                <c:pt idx="4">
                  <c:v>1.110810142753426</c:v>
                </c:pt>
                <c:pt idx="5">
                  <c:v>1.1780805234540852</c:v>
                </c:pt>
                <c:pt idx="6">
                  <c:v>1.221820575073016</c:v>
                </c:pt>
                <c:pt idx="7">
                  <c:v>1.2007660282138108</c:v>
                </c:pt>
                <c:pt idx="8">
                  <c:v>1.2372671575656751</c:v>
                </c:pt>
                <c:pt idx="9">
                  <c:v>1.2790332598903857</c:v>
                </c:pt>
                <c:pt idx="10">
                  <c:v>1.3016370267244186</c:v>
                </c:pt>
                <c:pt idx="11">
                  <c:v>1.4066685849974445</c:v>
                </c:pt>
                <c:pt idx="12">
                  <c:v>1.4923493826724616</c:v>
                </c:pt>
                <c:pt idx="13">
                  <c:v>1.5759575038134244</c:v>
                </c:pt>
                <c:pt idx="14">
                  <c:v>1.6633501664385202</c:v>
                </c:pt>
                <c:pt idx="15">
                  <c:v>1.6447327906238438</c:v>
                </c:pt>
                <c:pt idx="16">
                  <c:v>1.8263179333569484</c:v>
                </c:pt>
                <c:pt idx="17">
                  <c:v>1.9078834361714838</c:v>
                </c:pt>
                <c:pt idx="18">
                  <c:v>1.95282</c:v>
                </c:pt>
                <c:pt idx="19">
                  <c:v>2.0606921753986334</c:v>
                </c:pt>
                <c:pt idx="20">
                  <c:v>2.1752368564920275</c:v>
                </c:pt>
                <c:pt idx="21">
                  <c:v>2.3167495814350798</c:v>
                </c:pt>
                <c:pt idx="22">
                  <c:v>2.3537263838268792</c:v>
                </c:pt>
                <c:pt idx="23">
                  <c:v>2.4246217568337127</c:v>
                </c:pt>
                <c:pt idx="24">
                  <c:v>2.5197049629840547</c:v>
                </c:pt>
                <c:pt idx="25">
                  <c:v>2.6228507801822323</c:v>
                </c:pt>
                <c:pt idx="26">
                  <c:v>2.5933805466970385</c:v>
                </c:pt>
                <c:pt idx="27">
                  <c:v>2.5555696810933943</c:v>
                </c:pt>
                <c:pt idx="28">
                  <c:v>2.7070911645785878</c:v>
                </c:pt>
                <c:pt idx="29">
                  <c:v>2.7576909994305239</c:v>
                </c:pt>
                <c:pt idx="30">
                  <c:v>2.8191336560364468</c:v>
                </c:pt>
                <c:pt idx="31">
                  <c:v>2.9281179157175399</c:v>
                </c:pt>
                <c:pt idx="32">
                  <c:v>2.9139388411161731</c:v>
                </c:pt>
                <c:pt idx="33">
                  <c:v>2.8947553872437362</c:v>
                </c:pt>
                <c:pt idx="34">
                  <c:v>3.0012374572892937</c:v>
                </c:pt>
                <c:pt idx="35">
                  <c:v>3.0790833570615033</c:v>
                </c:pt>
                <c:pt idx="36">
                  <c:v>3.2075290916856494</c:v>
                </c:pt>
                <c:pt idx="37">
                  <c:v>3.335974826309795</c:v>
                </c:pt>
                <c:pt idx="38">
                  <c:v>3.4994512158314355</c:v>
                </c:pt>
                <c:pt idx="39">
                  <c:v>3.5083478900911165</c:v>
                </c:pt>
                <c:pt idx="40">
                  <c:v>3.5080698690205008</c:v>
                </c:pt>
                <c:pt idx="41">
                  <c:v>3.5305895757403194</c:v>
                </c:pt>
                <c:pt idx="42">
                  <c:v>3.5825795159453304</c:v>
                </c:pt>
                <c:pt idx="43">
                  <c:v>3.632623308656036</c:v>
                </c:pt>
                <c:pt idx="44">
                  <c:v>3.7037967027334853</c:v>
                </c:pt>
                <c:pt idx="45">
                  <c:v>3.7040747238041001</c:v>
                </c:pt>
                <c:pt idx="46">
                  <c:v>3.9014696839407748</c:v>
                </c:pt>
                <c:pt idx="47">
                  <c:v>4.019628638952164</c:v>
                </c:pt>
                <c:pt idx="48">
                  <c:v>4.136397488610478</c:v>
                </c:pt>
                <c:pt idx="49">
                  <c:v>4.27123770785877</c:v>
                </c:pt>
                <c:pt idx="50">
                  <c:v>4.3657648718678814</c:v>
                </c:pt>
                <c:pt idx="51">
                  <c:v>4.4944886275626423</c:v>
                </c:pt>
                <c:pt idx="52">
                  <c:v>4.6629693963553533</c:v>
                </c:pt>
                <c:pt idx="53">
                  <c:v>4.7013363041002281</c:v>
                </c:pt>
                <c:pt idx="54">
                  <c:v>4.7232999686788153</c:v>
                </c:pt>
                <c:pt idx="55">
                  <c:v>4.7416493593394078</c:v>
                </c:pt>
                <c:pt idx="56">
                  <c:v>4.8681489464692485</c:v>
                </c:pt>
                <c:pt idx="57">
                  <c:v>4.9821375854214125</c:v>
                </c:pt>
                <c:pt idx="58">
                  <c:v>5.1770303559225512</c:v>
                </c:pt>
                <c:pt idx="59">
                  <c:v>5.2240159168564926</c:v>
                </c:pt>
                <c:pt idx="60">
                  <c:v>5.1973258940774496</c:v>
                </c:pt>
                <c:pt idx="61">
                  <c:v>4.9423805723234633</c:v>
                </c:pt>
                <c:pt idx="62">
                  <c:v>5.0346835677676536</c:v>
                </c:pt>
                <c:pt idx="63">
                  <c:v>5.1019646668564924</c:v>
                </c:pt>
                <c:pt idx="64">
                  <c:v>5.1136415518223233</c:v>
                </c:pt>
                <c:pt idx="65">
                  <c:v>5.1614611759681095</c:v>
                </c:pt>
                <c:pt idx="66">
                  <c:v>5.2448674971526197</c:v>
                </c:pt>
                <c:pt idx="67">
                  <c:v>5.3677528103644647</c:v>
                </c:pt>
                <c:pt idx="68">
                  <c:v>5.5420720216400916</c:v>
                </c:pt>
                <c:pt idx="69">
                  <c:v>5.6983198633257404</c:v>
                </c:pt>
                <c:pt idx="70">
                  <c:v>5.8223172608200455</c:v>
                </c:pt>
                <c:pt idx="71">
                  <c:v>5.988295839977221</c:v>
                </c:pt>
              </c:numCache>
            </c:numRef>
          </c:val>
          <c:smooth val="0"/>
          <c:extLst>
            <c:ext xmlns:c16="http://schemas.microsoft.com/office/drawing/2014/chart" uri="{C3380CC4-5D6E-409C-BE32-E72D297353CC}">
              <c16:uniqueId val="{00000000-2E67-41E1-B388-59FD27A218A9}"/>
            </c:ext>
          </c:extLst>
        </c:ser>
        <c:ser>
          <c:idx val="1"/>
          <c:order val="1"/>
          <c:tx>
            <c:v>GDP per capita</c:v>
          </c:tx>
          <c:spPr>
            <a:ln w="19050">
              <a:solidFill>
                <a:srgbClr val="DC4817"/>
              </a:solidFill>
            </a:ln>
          </c:spPr>
          <c:marker>
            <c:symbol val="none"/>
          </c:marker>
          <c:cat>
            <c:numRef>
              <c:f>'[RED_Data chapter 1 201009.xlsx]Fig 2 GDP DK'!$A$5:$A$76</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2 GDP DK'!$G$5:$G$76</c:f>
              <c:numCache>
                <c:formatCode>General</c:formatCode>
                <c:ptCount val="72"/>
                <c:pt idx="0">
                  <c:v>1</c:v>
                </c:pt>
                <c:pt idx="1">
                  <c:v>1.0331958996873369</c:v>
                </c:pt>
                <c:pt idx="2">
                  <c:v>1.091360569781002</c:v>
                </c:pt>
                <c:pt idx="3">
                  <c:v>1.0418098310485029</c:v>
                </c:pt>
                <c:pt idx="4">
                  <c:v>1.0739026521019548</c:v>
                </c:pt>
                <c:pt idx="5">
                  <c:v>1.1298139071462374</c:v>
                </c:pt>
                <c:pt idx="6">
                  <c:v>1.1619218691807802</c:v>
                </c:pt>
                <c:pt idx="7">
                  <c:v>1.1334104996279306</c:v>
                </c:pt>
                <c:pt idx="8">
                  <c:v>1.1608036100788324</c:v>
                </c:pt>
                <c:pt idx="9">
                  <c:v>1.1941062550417125</c:v>
                </c:pt>
                <c:pt idx="10">
                  <c:v>1.2079421137173627</c:v>
                </c:pt>
                <c:pt idx="11">
                  <c:v>1.2962262651805863</c:v>
                </c:pt>
                <c:pt idx="12">
                  <c:v>1.364973440697379</c:v>
                </c:pt>
                <c:pt idx="13">
                  <c:v>1.4323777271799842</c:v>
                </c:pt>
                <c:pt idx="14">
                  <c:v>1.4997711509301195</c:v>
                </c:pt>
                <c:pt idx="15">
                  <c:v>1.4712702252834322</c:v>
                </c:pt>
                <c:pt idx="16">
                  <c:v>1.6212439416228668</c:v>
                </c:pt>
                <c:pt idx="17">
                  <c:v>1.6801241743600981</c:v>
                </c:pt>
                <c:pt idx="18">
                  <c:v>1.7057100000000001</c:v>
                </c:pt>
                <c:pt idx="19">
                  <c:v>1.7846135918367352</c:v>
                </c:pt>
                <c:pt idx="20">
                  <c:v>1.8693189183673471</c:v>
                </c:pt>
                <c:pt idx="21">
                  <c:v>1.9818725714285716</c:v>
                </c:pt>
                <c:pt idx="22">
                  <c:v>1.9899950000000002</c:v>
                </c:pt>
                <c:pt idx="23">
                  <c:v>2.0387295714285716</c:v>
                </c:pt>
                <c:pt idx="24">
                  <c:v>2.1071900408163264</c:v>
                </c:pt>
                <c:pt idx="25">
                  <c:v>2.1802918979591834</c:v>
                </c:pt>
                <c:pt idx="26">
                  <c:v>2.1454814897959187</c:v>
                </c:pt>
                <c:pt idx="27">
                  <c:v>2.108350387755102</c:v>
                </c:pt>
                <c:pt idx="28">
                  <c:v>2.2278661224489795</c:v>
                </c:pt>
                <c:pt idx="29">
                  <c:v>2.2615161836734696</c:v>
                </c:pt>
                <c:pt idx="30">
                  <c:v>2.3044490204081631</c:v>
                </c:pt>
                <c:pt idx="31">
                  <c:v>2.3879940000000004</c:v>
                </c:pt>
                <c:pt idx="32">
                  <c:v>2.3729094897959184</c:v>
                </c:pt>
                <c:pt idx="33">
                  <c:v>2.3589853265306124</c:v>
                </c:pt>
                <c:pt idx="34">
                  <c:v>2.4471716938775514</c:v>
                </c:pt>
                <c:pt idx="35">
                  <c:v>2.5133114693877552</c:v>
                </c:pt>
                <c:pt idx="36">
                  <c:v>2.6189030408163263</c:v>
                </c:pt>
                <c:pt idx="37">
                  <c:v>2.7233342653061223</c:v>
                </c:pt>
                <c:pt idx="38">
                  <c:v>2.8532931224489801</c:v>
                </c:pt>
                <c:pt idx="39">
                  <c:v>2.8556138163265308</c:v>
                </c:pt>
                <c:pt idx="40">
                  <c:v>2.8544534693877552</c:v>
                </c:pt>
                <c:pt idx="41">
                  <c:v>2.8718586734693878</c:v>
                </c:pt>
                <c:pt idx="42">
                  <c:v>2.9089897755102041</c:v>
                </c:pt>
                <c:pt idx="43">
                  <c:v>2.9414794897959187</c:v>
                </c:pt>
                <c:pt idx="44">
                  <c:v>2.9890537142857148</c:v>
                </c:pt>
                <c:pt idx="45">
                  <c:v>2.9786105918367345</c:v>
                </c:pt>
                <c:pt idx="46">
                  <c:v>3.128295346938776</c:v>
                </c:pt>
                <c:pt idx="47">
                  <c:v>3.2071989387755102</c:v>
                </c:pt>
                <c:pt idx="48">
                  <c:v>3.2803007959183672</c:v>
                </c:pt>
                <c:pt idx="49">
                  <c:v>3.3731285510204083</c:v>
                </c:pt>
                <c:pt idx="50">
                  <c:v>3.4357872857142859</c:v>
                </c:pt>
                <c:pt idx="51">
                  <c:v>3.5262943469387751</c:v>
                </c:pt>
                <c:pt idx="52">
                  <c:v>3.6458100816326531</c:v>
                </c:pt>
                <c:pt idx="53">
                  <c:v>3.6620549387755101</c:v>
                </c:pt>
                <c:pt idx="54">
                  <c:v>3.6666963265306127</c:v>
                </c:pt>
                <c:pt idx="55">
                  <c:v>3.6724980612244895</c:v>
                </c:pt>
                <c:pt idx="56">
                  <c:v>3.7606844285714289</c:v>
                </c:pt>
                <c:pt idx="57">
                  <c:v>3.8372673265306121</c:v>
                </c:pt>
                <c:pt idx="58">
                  <c:v>3.9741882653061227</c:v>
                </c:pt>
                <c:pt idx="59">
                  <c:v>3.9927538163265313</c:v>
                </c:pt>
                <c:pt idx="60">
                  <c:v>3.9486606326530618</c:v>
                </c:pt>
                <c:pt idx="61">
                  <c:v>3.7351567959183671</c:v>
                </c:pt>
                <c:pt idx="62">
                  <c:v>3.7873724081632654</c:v>
                </c:pt>
                <c:pt idx="63">
                  <c:v>3.8233431632653065</c:v>
                </c:pt>
                <c:pt idx="64">
                  <c:v>3.8175414285714289</c:v>
                </c:pt>
                <c:pt idx="65">
                  <c:v>3.8372673265306121</c:v>
                </c:pt>
                <c:pt idx="66">
                  <c:v>3.8790398163265309</c:v>
                </c:pt>
                <c:pt idx="67">
                  <c:v>3.9428588979591837</c:v>
                </c:pt>
                <c:pt idx="68">
                  <c:v>4.0380073469387758</c:v>
                </c:pt>
                <c:pt idx="69">
                  <c:v>4.1250333673469388</c:v>
                </c:pt>
                <c:pt idx="70">
                  <c:v>4.1946541836734692</c:v>
                </c:pt>
                <c:pt idx="71">
                  <c:v>4.2967647142857146</c:v>
                </c:pt>
              </c:numCache>
            </c:numRef>
          </c:val>
          <c:smooth val="0"/>
          <c:extLst>
            <c:ext xmlns:c16="http://schemas.microsoft.com/office/drawing/2014/chart" uri="{C3380CC4-5D6E-409C-BE32-E72D297353CC}">
              <c16:uniqueId val="{00000001-2E67-41E1-B388-59FD27A218A9}"/>
            </c:ext>
          </c:extLst>
        </c:ser>
        <c:dLbls>
          <c:showLegendKey val="0"/>
          <c:showVal val="0"/>
          <c:showCatName val="0"/>
          <c:showSerName val="0"/>
          <c:showPercent val="0"/>
          <c:showBubbleSize val="0"/>
        </c:dLbls>
        <c:smooth val="0"/>
        <c:axId val="312989184"/>
        <c:axId val="312989576"/>
      </c:lineChart>
      <c:catAx>
        <c:axId val="312989184"/>
        <c:scaling>
          <c:orientation val="minMax"/>
        </c:scaling>
        <c:delete val="0"/>
        <c:axPos val="b"/>
        <c:numFmt formatCode="General" sourceLinked="1"/>
        <c:majorTickMark val="out"/>
        <c:minorTickMark val="none"/>
        <c:tickLblPos val="nextTo"/>
        <c:spPr>
          <a:ln w="6350">
            <a:solidFill>
              <a:schemeClr val="tx1"/>
            </a:solidFill>
          </a:ln>
        </c:spPr>
        <c:txPr>
          <a:bodyPr rot="-5400000" vert="horz"/>
          <a:lstStyle/>
          <a:p>
            <a:pPr>
              <a:defRPr/>
            </a:pPr>
            <a:endParaRPr lang="da-DK"/>
          </a:p>
        </c:txPr>
        <c:crossAx val="312989576"/>
        <c:crosses val="autoZero"/>
        <c:auto val="1"/>
        <c:lblAlgn val="ctr"/>
        <c:lblOffset val="100"/>
        <c:tickLblSkip val="5"/>
        <c:noMultiLvlLbl val="0"/>
      </c:catAx>
      <c:valAx>
        <c:axId val="312989576"/>
        <c:scaling>
          <c:orientation val="minMax"/>
          <c:min val="1"/>
        </c:scaling>
        <c:delete val="0"/>
        <c:axPos val="l"/>
        <c:title>
          <c:tx>
            <c:rich>
              <a:bodyPr rot="-5400000" vert="horz"/>
              <a:lstStyle/>
              <a:p>
                <a:pPr>
                  <a:defRPr/>
                </a:pPr>
                <a:r>
                  <a:rPr lang="da-DK"/>
                  <a:t>Index, 1948 = 1</a:t>
                </a:r>
              </a:p>
            </c:rich>
          </c:tx>
          <c:layout>
            <c:manualLayout>
              <c:xMode val="edge"/>
              <c:yMode val="edge"/>
              <c:x val="1.3888888888888919E-2"/>
              <c:y val="0.33605325371616956"/>
            </c:manualLayout>
          </c:layout>
          <c:overlay val="0"/>
        </c:title>
        <c:numFmt formatCode="#,##0" sourceLinked="0"/>
        <c:majorTickMark val="out"/>
        <c:minorTickMark val="none"/>
        <c:tickLblPos val="nextTo"/>
        <c:spPr>
          <a:ln w="6350">
            <a:solidFill>
              <a:schemeClr val="tx1"/>
            </a:solidFill>
          </a:ln>
        </c:spPr>
        <c:crossAx val="312989184"/>
        <c:crosses val="autoZero"/>
        <c:crossBetween val="between"/>
      </c:valAx>
    </c:plotArea>
    <c:legend>
      <c:legendPos val="b"/>
      <c:layout>
        <c:manualLayout>
          <c:xMode val="edge"/>
          <c:yMode val="edge"/>
          <c:x val="2.8663823272090994E-2"/>
          <c:y val="0.89859547669145801"/>
          <c:w val="0.93711679790026126"/>
          <c:h val="7.3578441432670741E-2"/>
        </c:manualLayout>
      </c:layout>
      <c:overlay val="0"/>
    </c:legend>
    <c:plotVisOnly val="1"/>
    <c:dispBlanksAs val="gap"/>
    <c:showDLblsOverMax val="0"/>
  </c:chart>
  <c:spPr>
    <a:ln w="6350">
      <a:solidFill>
        <a:schemeClr val="tx1"/>
      </a:solidFill>
    </a:ln>
  </c:spPr>
  <c:txPr>
    <a:bodyPr/>
    <a:lstStyle/>
    <a:p>
      <a:pPr>
        <a:defRPr sz="850">
          <a:solidFill>
            <a:schemeClr val="tx1"/>
          </a:solidFill>
          <a:latin typeface="FrankfurtGothic" panose="020B7200000000000000" pitchFamily="34" charset="0"/>
          <a:cs typeface="Times New Roman" pitchFamily="18" charset="0"/>
        </a:defRPr>
      </a:pPr>
      <a:endParaRPr lang="da-DK"/>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2506757550829"/>
          <c:y val="5.0925925925925923E-2"/>
          <c:w val="0.80022628446885113"/>
          <c:h val="0.79948673082531352"/>
        </c:manualLayout>
      </c:layout>
      <c:lineChart>
        <c:grouping val="standard"/>
        <c:varyColors val="0"/>
        <c:ser>
          <c:idx val="1"/>
          <c:order val="1"/>
          <c:tx>
            <c:v>GDP growth (left scale)</c:v>
          </c:tx>
          <c:spPr>
            <a:ln w="19050" cap="rnd">
              <a:solidFill>
                <a:srgbClr val="DC4817"/>
              </a:solidFill>
              <a:prstDash val="sysDash"/>
              <a:round/>
            </a:ln>
            <a:effectLst/>
          </c:spPr>
          <c:marker>
            <c:symbol val="none"/>
          </c:marker>
          <c:cat>
            <c:numRef>
              <c:f>'Fig 3.6'!$A$5:$A$24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'Fig 3.6'!$C$5:$C$24</c:f>
              <c:numCache>
                <c:formatCode>General</c:formatCode>
                <c:ptCount val="20"/>
                <c:pt idx="0">
                  <c:v>0.82206469291713558</c:v>
                </c:pt>
                <c:pt idx="1">
                  <c:v>0.46676514032496846</c:v>
                </c:pt>
                <c:pt idx="2">
                  <c:v>0.38814396612561214</c:v>
                </c:pt>
                <c:pt idx="3">
                  <c:v>2.642062097246626</c:v>
                </c:pt>
                <c:pt idx="4">
                  <c:v>2.431368072598604</c:v>
                </c:pt>
                <c:pt idx="5">
                  <c:v>3.8000780074664315</c:v>
                </c:pt>
                <c:pt idx="6">
                  <c:v>0.82130012346341474</c:v>
                </c:pt>
                <c:pt idx="7">
                  <c:v>-0.71344904695986</c:v>
                </c:pt>
                <c:pt idx="8">
                  <c:v>-5.0890175890175815</c:v>
                </c:pt>
                <c:pt idx="9">
                  <c:v>1.9</c:v>
                </c:pt>
                <c:pt idx="10">
                  <c:v>1.3</c:v>
                </c:pt>
                <c:pt idx="11">
                  <c:v>0.2</c:v>
                </c:pt>
                <c:pt idx="12">
                  <c:v>0.9</c:v>
                </c:pt>
                <c:pt idx="13">
                  <c:v>1.6</c:v>
                </c:pt>
                <c:pt idx="14">
                  <c:v>2.2999999999999998</c:v>
                </c:pt>
                <c:pt idx="15">
                  <c:v>3.2</c:v>
                </c:pt>
                <c:pt idx="16">
                  <c:v>2.8</c:v>
                </c:pt>
                <c:pt idx="17">
                  <c:v>2.2000000000000002</c:v>
                </c:pt>
                <c:pt idx="18">
                  <c:v>2.8</c:v>
                </c:pt>
                <c:pt idx="19">
                  <c:v>-3.6</c:v>
                </c:pt>
              </c:numCache>
            </c:numRef>
          </c:val>
          <c:smooth val="0"/>
          <c:extLst>
            <c:ext xmlns:c16="http://schemas.microsoft.com/office/drawing/2014/chart" uri="{C3380CC4-5D6E-409C-BE32-E72D297353CC}">
              <c16:uniqueId val="{00000000-D2F6-4CF2-8861-EB8B6C4EB2EF}"/>
            </c:ext>
          </c:extLst>
        </c:ser>
        <c:dLbls>
          <c:showLegendKey val="0"/>
          <c:showVal val="0"/>
          <c:showCatName val="0"/>
          <c:showSerName val="0"/>
          <c:showPercent val="0"/>
          <c:showBubbleSize val="0"/>
        </c:dLbls>
        <c:marker val="1"/>
        <c:smooth val="0"/>
        <c:axId val="228793352"/>
        <c:axId val="228792568"/>
      </c:lineChart>
      <c:lineChart>
        <c:grouping val="standard"/>
        <c:varyColors val="0"/>
        <c:ser>
          <c:idx val="0"/>
          <c:order val="0"/>
          <c:tx>
            <c:v>Fiscal effect (right scale)</c:v>
          </c:tx>
          <c:spPr>
            <a:ln w="19050" cap="rnd">
              <a:solidFill>
                <a:srgbClr val="4A7EBB"/>
              </a:solidFill>
              <a:round/>
            </a:ln>
            <a:effectLst/>
          </c:spPr>
          <c:marker>
            <c:symbol val="none"/>
          </c:marker>
          <c:cat>
            <c:numRef>
              <c:f>'Fig 3.6'!$A$5:$A$19</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'Fig 3.6'!$B$5:$B$24</c:f>
              <c:numCache>
                <c:formatCode>General</c:formatCode>
                <c:ptCount val="20"/>
                <c:pt idx="0">
                  <c:v>0.3</c:v>
                </c:pt>
                <c:pt idx="1">
                  <c:v>0.3</c:v>
                </c:pt>
                <c:pt idx="2">
                  <c:v>-0.3</c:v>
                </c:pt>
                <c:pt idx="3">
                  <c:v>0.8</c:v>
                </c:pt>
                <c:pt idx="4">
                  <c:v>0.1</c:v>
                </c:pt>
                <c:pt idx="5">
                  <c:v>0.4</c:v>
                </c:pt>
                <c:pt idx="6">
                  <c:v>0.1</c:v>
                </c:pt>
                <c:pt idx="7">
                  <c:v>-0.2</c:v>
                </c:pt>
                <c:pt idx="8">
                  <c:v>0.9</c:v>
                </c:pt>
                <c:pt idx="9">
                  <c:v>0.8</c:v>
                </c:pt>
                <c:pt idx="10">
                  <c:v>-0.8</c:v>
                </c:pt>
                <c:pt idx="11">
                  <c:v>0.1</c:v>
                </c:pt>
                <c:pt idx="12">
                  <c:v>-0.5</c:v>
                </c:pt>
                <c:pt idx="13">
                  <c:v>0.3</c:v>
                </c:pt>
                <c:pt idx="14">
                  <c:v>-0.2</c:v>
                </c:pt>
                <c:pt idx="15">
                  <c:v>-0.4</c:v>
                </c:pt>
                <c:pt idx="16">
                  <c:v>-0.3</c:v>
                </c:pt>
                <c:pt idx="17">
                  <c:v>-0.1</c:v>
                </c:pt>
                <c:pt idx="18">
                  <c:v>-0.1</c:v>
                </c:pt>
                <c:pt idx="19">
                  <c:v>1.6</c:v>
                </c:pt>
              </c:numCache>
            </c:numRef>
          </c:val>
          <c:smooth val="0"/>
          <c:extLst>
            <c:ext xmlns:c16="http://schemas.microsoft.com/office/drawing/2014/chart" uri="{C3380CC4-5D6E-409C-BE32-E72D297353CC}">
              <c16:uniqueId val="{00000001-D2F6-4CF2-8861-EB8B6C4EB2EF}"/>
            </c:ext>
          </c:extLst>
        </c:ser>
        <c:dLbls>
          <c:showLegendKey val="0"/>
          <c:showVal val="0"/>
          <c:showCatName val="0"/>
          <c:showSerName val="0"/>
          <c:showPercent val="0"/>
          <c:showBubbleSize val="0"/>
        </c:dLbls>
        <c:marker val="1"/>
        <c:smooth val="0"/>
        <c:axId val="479374888"/>
        <c:axId val="228792960"/>
      </c:lineChart>
      <c:catAx>
        <c:axId val="22879335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28792568"/>
        <c:crosses val="autoZero"/>
        <c:auto val="1"/>
        <c:lblAlgn val="ctr"/>
        <c:lblOffset val="100"/>
        <c:noMultiLvlLbl val="0"/>
      </c:catAx>
      <c:valAx>
        <c:axId val="228792568"/>
        <c:scaling>
          <c:orientation val="minMax"/>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a:t>
                </a:r>
              </a:p>
            </c:rich>
          </c:tx>
          <c:layout>
            <c:manualLayout>
              <c:xMode val="edge"/>
              <c:yMode val="edge"/>
              <c:x val="1.3134328358208954E-2"/>
              <c:y val="0.42303040244969381"/>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28793352"/>
        <c:crosses val="autoZero"/>
        <c:crossBetween val="between"/>
      </c:valAx>
      <c:valAx>
        <c:axId val="228792960"/>
        <c:scaling>
          <c:orientation val="minMax"/>
          <c:min val="-2.4"/>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79374888"/>
        <c:crosses val="max"/>
        <c:crossBetween val="between"/>
        <c:majorUnit val="0.4"/>
      </c:valAx>
      <c:catAx>
        <c:axId val="479374888"/>
        <c:scaling>
          <c:orientation val="minMax"/>
        </c:scaling>
        <c:delete val="1"/>
        <c:axPos val="b"/>
        <c:numFmt formatCode="General" sourceLinked="1"/>
        <c:majorTickMark val="out"/>
        <c:minorTickMark val="none"/>
        <c:tickLblPos val="nextTo"/>
        <c:crossAx val="2287929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11225547281488"/>
          <c:y val="8.5126507448569408E-2"/>
          <c:w val="0.73703736151027255"/>
          <c:h val="0.66434647903582877"/>
        </c:manualLayout>
      </c:layout>
      <c:lineChart>
        <c:grouping val="standard"/>
        <c:varyColors val="0"/>
        <c:ser>
          <c:idx val="0"/>
          <c:order val="0"/>
          <c:tx>
            <c:strRef>
              <c:f>'Fig3.7'!$A$25</c:f>
              <c:strCache>
                <c:ptCount val="1"/>
                <c:pt idx="0">
                  <c:v>Public gross debt (right scale)</c:v>
                </c:pt>
              </c:strCache>
            </c:strRef>
          </c:tx>
          <c:spPr>
            <a:ln w="19050" cap="rnd">
              <a:solidFill>
                <a:srgbClr val="7F9C90"/>
              </a:solidFill>
              <a:prstDash val="sysDash"/>
              <a:round/>
            </a:ln>
            <a:effectLst/>
          </c:spPr>
          <c:marker>
            <c:symbol val="none"/>
          </c:marker>
          <c:cat>
            <c:numRef>
              <c:f>'Fig3.7'!$B$24:$O$24</c:f>
              <c:numCache>
                <c:formatCode>General</c:formatCode>
                <c:ptCount val="14"/>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numCache>
            </c:numRef>
          </c:cat>
          <c:val>
            <c:numRef>
              <c:f>'Fig3.7'!$B$25:$O$25</c:f>
              <c:numCache>
                <c:formatCode>0.0</c:formatCode>
                <c:ptCount val="14"/>
                <c:pt idx="0">
                  <c:v>37.901424407958984</c:v>
                </c:pt>
                <c:pt idx="1">
                  <c:v>36.055793762207031</c:v>
                </c:pt>
                <c:pt idx="2">
                  <c:v>33.255001068115234</c:v>
                </c:pt>
                <c:pt idx="3">
                  <c:v>32.241340637207031</c:v>
                </c:pt>
                <c:pt idx="4">
                  <c:v>30.543088912963867</c:v>
                </c:pt>
                <c:pt idx="5">
                  <c:v>28.742258071899414</c:v>
                </c:pt>
                <c:pt idx="6">
                  <c:v>26.762773513793945</c:v>
                </c:pt>
                <c:pt idx="7">
                  <c:v>24.650354385375977</c:v>
                </c:pt>
                <c:pt idx="8">
                  <c:v>22.503372192382813</c:v>
                </c:pt>
                <c:pt idx="9">
                  <c:v>20.252826690673828</c:v>
                </c:pt>
                <c:pt idx="10">
                  <c:v>17.907400131225586</c:v>
                </c:pt>
                <c:pt idx="11">
                  <c:v>15.540857315063477</c:v>
                </c:pt>
                <c:pt idx="12">
                  <c:v>13.138116836547852</c:v>
                </c:pt>
                <c:pt idx="13">
                  <c:v>10.834516525268555</c:v>
                </c:pt>
              </c:numCache>
            </c:numRef>
          </c:val>
          <c:smooth val="0"/>
          <c:extLst>
            <c:ext xmlns:c16="http://schemas.microsoft.com/office/drawing/2014/chart" uri="{C3380CC4-5D6E-409C-BE32-E72D297353CC}">
              <c16:uniqueId val="{00000000-239F-476E-8DF1-FAB700E26D1E}"/>
            </c:ext>
          </c:extLst>
        </c:ser>
        <c:dLbls>
          <c:showLegendKey val="0"/>
          <c:showVal val="0"/>
          <c:showCatName val="0"/>
          <c:showSerName val="0"/>
          <c:showPercent val="0"/>
          <c:showBubbleSize val="0"/>
        </c:dLbls>
        <c:marker val="1"/>
        <c:smooth val="0"/>
        <c:axId val="403772184"/>
        <c:axId val="403773824"/>
      </c:lineChart>
      <c:lineChart>
        <c:grouping val="standard"/>
        <c:varyColors val="0"/>
        <c:ser>
          <c:idx val="1"/>
          <c:order val="1"/>
          <c:tx>
            <c:strRef>
              <c:f>'Fig3.7'!$A$26</c:f>
              <c:strCache>
                <c:ptCount val="1"/>
                <c:pt idx="0">
                  <c:v>Total budget balance</c:v>
                </c:pt>
              </c:strCache>
            </c:strRef>
          </c:tx>
          <c:spPr>
            <a:ln w="19050" cap="rnd">
              <a:solidFill>
                <a:srgbClr val="DC4817"/>
              </a:solidFill>
              <a:prstDash val="sysDot"/>
              <a:round/>
            </a:ln>
            <a:effectLst/>
          </c:spPr>
          <c:marker>
            <c:symbol val="none"/>
          </c:marker>
          <c:cat>
            <c:numRef>
              <c:f>'Fig3.7'!$B$24:$O$24</c:f>
              <c:numCache>
                <c:formatCode>General</c:formatCode>
                <c:ptCount val="14"/>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numCache>
            </c:numRef>
          </c:cat>
          <c:val>
            <c:numRef>
              <c:f>'Fig3.7'!$B$26:$O$26</c:f>
              <c:numCache>
                <c:formatCode>0.0</c:formatCode>
                <c:ptCount val="14"/>
                <c:pt idx="0">
                  <c:v>-0.40876835584640503</c:v>
                </c:pt>
                <c:pt idx="1">
                  <c:v>1.1004770994186401</c:v>
                </c:pt>
                <c:pt idx="2">
                  <c:v>0.15367035751428215</c:v>
                </c:pt>
                <c:pt idx="3">
                  <c:v>-9.0430501782760686E-2</c:v>
                </c:pt>
                <c:pt idx="4">
                  <c:v>0.56018214488867191</c:v>
                </c:pt>
                <c:pt idx="5">
                  <c:v>0.72780949438455966</c:v>
                </c:pt>
                <c:pt idx="6">
                  <c:v>1.0095060821855393</c:v>
                </c:pt>
                <c:pt idx="7">
                  <c:v>1.2218896057689514</c:v>
                </c:pt>
                <c:pt idx="8">
                  <c:v>1.3525773193919983</c:v>
                </c:pt>
                <c:pt idx="9">
                  <c:v>1.5201301481807556</c:v>
                </c:pt>
                <c:pt idx="10">
                  <c:v>1.6880621221149292</c:v>
                </c:pt>
                <c:pt idx="11">
                  <c:v>1.7888984587276306</c:v>
                </c:pt>
                <c:pt idx="12">
                  <c:v>1.9038048293674317</c:v>
                </c:pt>
                <c:pt idx="13">
                  <c:v>1.866804560669693</c:v>
                </c:pt>
              </c:numCache>
            </c:numRef>
          </c:val>
          <c:smooth val="0"/>
          <c:extLst>
            <c:ext xmlns:c16="http://schemas.microsoft.com/office/drawing/2014/chart" uri="{C3380CC4-5D6E-409C-BE32-E72D297353CC}">
              <c16:uniqueId val="{00000001-239F-476E-8DF1-FAB700E26D1E}"/>
            </c:ext>
          </c:extLst>
        </c:ser>
        <c:ser>
          <c:idx val="2"/>
          <c:order val="2"/>
          <c:tx>
            <c:strRef>
              <c:f>'Fig3.7'!$A$27</c:f>
              <c:strCache>
                <c:ptCount val="1"/>
                <c:pt idx="0">
                  <c:v>Primary balance</c:v>
                </c:pt>
              </c:strCache>
            </c:strRef>
          </c:tx>
          <c:spPr>
            <a:ln w="19050" cap="rnd">
              <a:solidFill>
                <a:srgbClr val="4A7EBB"/>
              </a:solidFill>
              <a:round/>
            </a:ln>
            <a:effectLst/>
          </c:spPr>
          <c:marker>
            <c:symbol val="none"/>
          </c:marker>
          <c:cat>
            <c:numRef>
              <c:f>'Fig3.7'!$B$24:$O$24</c:f>
              <c:numCache>
                <c:formatCode>General</c:formatCode>
                <c:ptCount val="14"/>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numCache>
            </c:numRef>
          </c:cat>
          <c:val>
            <c:numRef>
              <c:f>'Fig3.7'!$B$27:$O$27</c:f>
              <c:numCache>
                <c:formatCode>0.0</c:formatCode>
                <c:ptCount val="14"/>
                <c:pt idx="0">
                  <c:v>0.94793611764907837</c:v>
                </c:pt>
                <c:pt idx="1">
                  <c:v>2.1823928356170601</c:v>
                </c:pt>
                <c:pt idx="2">
                  <c:v>1.1899364459999999</c:v>
                </c:pt>
                <c:pt idx="3">
                  <c:v>0.84991293779624932</c:v>
                </c:pt>
                <c:pt idx="4">
                  <c:v>1.4673328902805176</c:v>
                </c:pt>
                <c:pt idx="5">
                  <c:v>1.5777907427633133</c:v>
                </c:pt>
                <c:pt idx="6">
                  <c:v>1.8124189730966416</c:v>
                </c:pt>
                <c:pt idx="7">
                  <c:v>1.9805184509837952</c:v>
                </c:pt>
                <c:pt idx="8">
                  <c:v>2.0665357019985047</c:v>
                </c:pt>
                <c:pt idx="9">
                  <c:v>2.1861741449916687</c:v>
                </c:pt>
                <c:pt idx="10">
                  <c:v>2.2989100720966187</c:v>
                </c:pt>
                <c:pt idx="11">
                  <c:v>2.3351666238391724</c:v>
                </c:pt>
                <c:pt idx="12">
                  <c:v>2.3782520797336426</c:v>
                </c:pt>
                <c:pt idx="13">
                  <c:v>2.2674225475871888</c:v>
                </c:pt>
              </c:numCache>
            </c:numRef>
          </c:val>
          <c:smooth val="0"/>
          <c:extLst>
            <c:ext xmlns:c16="http://schemas.microsoft.com/office/drawing/2014/chart" uri="{C3380CC4-5D6E-409C-BE32-E72D297353CC}">
              <c16:uniqueId val="{00000002-239F-476E-8DF1-FAB700E26D1E}"/>
            </c:ext>
          </c:extLst>
        </c:ser>
        <c:dLbls>
          <c:showLegendKey val="0"/>
          <c:showVal val="0"/>
          <c:showCatName val="0"/>
          <c:showSerName val="0"/>
          <c:showPercent val="0"/>
          <c:showBubbleSize val="0"/>
        </c:dLbls>
        <c:marker val="1"/>
        <c:smooth val="0"/>
        <c:axId val="403817448"/>
        <c:axId val="403808264"/>
      </c:lineChart>
      <c:valAx>
        <c:axId val="403773824"/>
        <c:scaling>
          <c:orientation val="minMax"/>
        </c:scaling>
        <c:delete val="0"/>
        <c:axPos val="r"/>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US" b="1"/>
                  <a:t>% of GDP</a:t>
                </a:r>
              </a:p>
            </c:rich>
          </c:tx>
          <c:layout>
            <c:manualLayout>
              <c:xMode val="edge"/>
              <c:yMode val="edge"/>
              <c:x val="0.94734046303913499"/>
              <c:y val="0.33045855763275916"/>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772184"/>
        <c:crosses val="max"/>
        <c:crossBetween val="between"/>
      </c:valAx>
      <c:catAx>
        <c:axId val="403772184"/>
        <c:scaling>
          <c:orientation val="minMax"/>
        </c:scaling>
        <c:delete val="0"/>
        <c:axPos val="b"/>
        <c:numFmt formatCode="General" sourceLinked="1"/>
        <c:majorTickMark val="out"/>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773824"/>
        <c:crosses val="autoZero"/>
        <c:auto val="1"/>
        <c:lblAlgn val="ctr"/>
        <c:lblOffset val="100"/>
        <c:noMultiLvlLbl val="0"/>
      </c:catAx>
      <c:valAx>
        <c:axId val="403808264"/>
        <c:scaling>
          <c:orientation val="minMax"/>
          <c:min val="-1"/>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US" b="1"/>
                  <a:t>% of GDP</a:t>
                </a:r>
              </a:p>
            </c:rich>
          </c:tx>
          <c:layout>
            <c:manualLayout>
              <c:xMode val="edge"/>
              <c:yMode val="edge"/>
              <c:x val="1.5848032564450474E-2"/>
              <c:y val="0.32939995508340197"/>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817448"/>
        <c:crosses val="autoZero"/>
        <c:crossBetween val="between"/>
      </c:valAx>
      <c:catAx>
        <c:axId val="403817448"/>
        <c:scaling>
          <c:orientation val="minMax"/>
        </c:scaling>
        <c:delete val="1"/>
        <c:axPos val="b"/>
        <c:numFmt formatCode="General" sourceLinked="1"/>
        <c:majorTickMark val="out"/>
        <c:minorTickMark val="none"/>
        <c:tickLblPos val="nextTo"/>
        <c:crossAx val="4038082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ysClr val="window" lastClr="FFFFFF"/>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07154990972125"/>
          <c:y val="6.8028710854768804E-2"/>
          <c:w val="0.81307770382162203"/>
          <c:h val="0.75885826771653531"/>
        </c:manualLayout>
      </c:layout>
      <c:lineChart>
        <c:grouping val="standard"/>
        <c:varyColors val="0"/>
        <c:ser>
          <c:idx val="0"/>
          <c:order val="0"/>
          <c:tx>
            <c:strRef>
              <c:f>'Fig3.8'!$A$2</c:f>
              <c:strCache>
                <c:ptCount val="1"/>
                <c:pt idx="0">
                  <c:v>OECD - Total</c:v>
                </c:pt>
              </c:strCache>
            </c:strRef>
          </c:tx>
          <c:spPr>
            <a:ln w="19050" cap="rnd">
              <a:solidFill>
                <a:srgbClr val="4A7EBB"/>
              </a:solidFill>
              <a:round/>
            </a:ln>
            <a:effectLst/>
          </c:spPr>
          <c:marker>
            <c:symbol val="none"/>
          </c:marker>
          <c:cat>
            <c:strRef>
              <c:f>'Fig3.8'!$B$1:$AZ$1</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extLst/>
            </c:strRef>
          </c:cat>
          <c:val>
            <c:numRef>
              <c:f>'Fig3.8'!$B$2:$AZ$2</c:f>
              <c:numCache>
                <c:formatCode>#,##0.0_ ;\-#,##0.0\ </c:formatCode>
                <c:ptCount val="50"/>
                <c:pt idx="0">
                  <c:v>39.633358368618801</c:v>
                </c:pt>
                <c:pt idx="1">
                  <c:v>40.265115582770598</c:v>
                </c:pt>
                <c:pt idx="2">
                  <c:v>39.6422247280181</c:v>
                </c:pt>
                <c:pt idx="3">
                  <c:v>37.680010031216099</c:v>
                </c:pt>
                <c:pt idx="4">
                  <c:v>36.3372924304565</c:v>
                </c:pt>
                <c:pt idx="5">
                  <c:v>39.816203673616997</c:v>
                </c:pt>
                <c:pt idx="6">
                  <c:v>40.814813599110501</c:v>
                </c:pt>
                <c:pt idx="7">
                  <c:v>42.0187837807836</c:v>
                </c:pt>
                <c:pt idx="8">
                  <c:v>43.1739971326828</c:v>
                </c:pt>
                <c:pt idx="9">
                  <c:v>43.063518473056803</c:v>
                </c:pt>
                <c:pt idx="10">
                  <c:v>43.657627304458202</c:v>
                </c:pt>
                <c:pt idx="11">
                  <c:v>45.114349926674301</c:v>
                </c:pt>
                <c:pt idx="12">
                  <c:v>49.709555704580701</c:v>
                </c:pt>
                <c:pt idx="13">
                  <c:v>51.568875428449402</c:v>
                </c:pt>
                <c:pt idx="14">
                  <c:v>53.343758708162902</c:v>
                </c:pt>
                <c:pt idx="15">
                  <c:v>56.4894846821255</c:v>
                </c:pt>
                <c:pt idx="16">
                  <c:v>59.136871058829598</c:v>
                </c:pt>
                <c:pt idx="17">
                  <c:v>60.270332561047198</c:v>
                </c:pt>
                <c:pt idx="18">
                  <c:v>58.806288320963397</c:v>
                </c:pt>
                <c:pt idx="19">
                  <c:v>57.033447672887803</c:v>
                </c:pt>
                <c:pt idx="20">
                  <c:v>57.181748552343102</c:v>
                </c:pt>
                <c:pt idx="21">
                  <c:v>59.762473362528098</c:v>
                </c:pt>
                <c:pt idx="22">
                  <c:v>63.460932736605699</c:v>
                </c:pt>
                <c:pt idx="23">
                  <c:v>68.494025316952005</c:v>
                </c:pt>
                <c:pt idx="24">
                  <c:v>68.573517979595294</c:v>
                </c:pt>
                <c:pt idx="25">
                  <c:v>71.928019587620796</c:v>
                </c:pt>
                <c:pt idx="26">
                  <c:v>73.382201250184295</c:v>
                </c:pt>
                <c:pt idx="27">
                  <c:v>72.955795393255201</c:v>
                </c:pt>
                <c:pt idx="28">
                  <c:v>73.538585872896107</c:v>
                </c:pt>
                <c:pt idx="29">
                  <c:v>71.687044396583403</c:v>
                </c:pt>
                <c:pt idx="30">
                  <c:v>69.241444089733804</c:v>
                </c:pt>
                <c:pt idx="31">
                  <c:v>69.412715435402205</c:v>
                </c:pt>
                <c:pt idx="32">
                  <c:v>71.665850600796404</c:v>
                </c:pt>
                <c:pt idx="33">
                  <c:v>73.191721980279596</c:v>
                </c:pt>
                <c:pt idx="34">
                  <c:v>77.051386974686693</c:v>
                </c:pt>
                <c:pt idx="35">
                  <c:v>77.135732103075696</c:v>
                </c:pt>
                <c:pt idx="36">
                  <c:v>75.093068276088701</c:v>
                </c:pt>
                <c:pt idx="37">
                  <c:v>73.661165216040402</c:v>
                </c:pt>
                <c:pt idx="38">
                  <c:v>79.786355804350706</c:v>
                </c:pt>
                <c:pt idx="39">
                  <c:v>91.112722092981699</c:v>
                </c:pt>
                <c:pt idx="40">
                  <c:v>97.322620589102897</c:v>
                </c:pt>
                <c:pt idx="41">
                  <c:v>101.631375558255</c:v>
                </c:pt>
                <c:pt idx="42">
                  <c:v>107.683979115543</c:v>
                </c:pt>
                <c:pt idx="43">
                  <c:v>108.841805004934</c:v>
                </c:pt>
                <c:pt idx="44">
                  <c:v>111.76264481991799</c:v>
                </c:pt>
                <c:pt idx="45">
                  <c:v>111.13586200259699</c:v>
                </c:pt>
                <c:pt idx="46">
                  <c:v>112.424245348491</c:v>
                </c:pt>
                <c:pt idx="47">
                  <c:v>110.131429156378</c:v>
                </c:pt>
                <c:pt idx="48">
                  <c:v>108.907359105699</c:v>
                </c:pt>
                <c:pt idx="49">
                  <c:v>109.885875011873</c:v>
                </c:pt>
              </c:numCache>
              <c:extLst/>
            </c:numRef>
          </c:val>
          <c:smooth val="0"/>
          <c:extLst>
            <c:ext xmlns:c16="http://schemas.microsoft.com/office/drawing/2014/chart" uri="{C3380CC4-5D6E-409C-BE32-E72D297353CC}">
              <c16:uniqueId val="{00000000-5BC0-4BCC-8E6C-6D15B1696A31}"/>
            </c:ext>
          </c:extLst>
        </c:ser>
        <c:dLbls>
          <c:showLegendKey val="0"/>
          <c:showVal val="0"/>
          <c:showCatName val="0"/>
          <c:showSerName val="0"/>
          <c:showPercent val="0"/>
          <c:showBubbleSize val="0"/>
        </c:dLbls>
        <c:smooth val="0"/>
        <c:axId val="403765952"/>
        <c:axId val="403775792"/>
      </c:lineChart>
      <c:catAx>
        <c:axId val="40376595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775792"/>
        <c:crosses val="autoZero"/>
        <c:auto val="1"/>
        <c:lblAlgn val="ctr"/>
        <c:lblOffset val="100"/>
        <c:noMultiLvlLbl val="0"/>
      </c:catAx>
      <c:valAx>
        <c:axId val="403775792"/>
        <c:scaling>
          <c:orientation val="minMax"/>
          <c:min val="3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US" b="1">
                    <a:solidFill>
                      <a:schemeClr val="tx1"/>
                    </a:solidFill>
                  </a:rPr>
                  <a:t>% of GDP</a:t>
                </a:r>
              </a:p>
            </c:rich>
          </c:tx>
          <c:layout>
            <c:manualLayout>
              <c:xMode val="edge"/>
              <c:yMode val="edge"/>
              <c:x val="2.1709633649932156E-2"/>
              <c:y val="0.37785505978419365"/>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765952"/>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latin typeface="FrankfurtGothic" panose="020B7200000000000000" pitchFamily="34" charset="0"/>
        </a:defRPr>
      </a:pPr>
      <a:endParaRPr lang="da-DK"/>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00" b="1" i="0" u="none" strike="noStrike" kern="1200" spc="0" baseline="0">
                <a:solidFill>
                  <a:schemeClr val="tx1"/>
                </a:solidFill>
                <a:latin typeface="FrankfurtGothic" panose="020B7200000000000000" pitchFamily="34" charset="0"/>
                <a:ea typeface="+mn-ea"/>
                <a:cs typeface="+mn-cs"/>
              </a:defRPr>
            </a:pPr>
            <a:r>
              <a:rPr lang="da-DK" sz="700" b="1">
                <a:solidFill>
                  <a:schemeClr val="tx1"/>
                </a:solidFill>
                <a:latin typeface="FrankfurtGothic" panose="020B7200000000000000" pitchFamily="34" charset="0"/>
              </a:rPr>
              <a:t>2002-2007</a:t>
            </a:r>
          </a:p>
        </c:rich>
      </c:tx>
      <c:layout>
        <c:manualLayout>
          <c:xMode val="edge"/>
          <c:yMode val="edge"/>
          <c:x val="0.38373864666465224"/>
          <c:y val="4.6294636899201162E-3"/>
        </c:manualLayout>
      </c:layout>
      <c:overlay val="0"/>
      <c:spPr>
        <a:noFill/>
        <a:ln>
          <a:noFill/>
        </a:ln>
        <a:effectLst/>
      </c:spPr>
      <c:txPr>
        <a:bodyPr rot="0" spcFirstLastPara="1" vertOverflow="ellipsis" vert="horz" wrap="square" anchor="ctr" anchorCtr="1"/>
        <a:lstStyle/>
        <a:p>
          <a:pPr>
            <a:defRPr sz="700" b="1" i="0" u="none" strike="noStrike" kern="1200" spc="0" baseline="0">
              <a:solidFill>
                <a:schemeClr val="tx1"/>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9.9838618145704758E-2"/>
          <c:y val="6.1134441528142305E-2"/>
          <c:w val="0.85061183230474569"/>
          <c:h val="0.62239464858559346"/>
        </c:manualLayout>
      </c:layout>
      <c:barChart>
        <c:barDir val="col"/>
        <c:grouping val="clustered"/>
        <c:varyColors val="0"/>
        <c:ser>
          <c:idx val="0"/>
          <c:order val="0"/>
          <c:spPr>
            <a:solidFill>
              <a:srgbClr val="4A7EBB"/>
            </a:solidFill>
            <a:ln>
              <a:noFill/>
            </a:ln>
            <a:effectLst/>
          </c:spPr>
          <c:invertIfNegative val="0"/>
          <c:cat>
            <c:strRef>
              <c:f>'[amecoSerie (4).xml]Sheet2'!$O$20:$O$32</c:f>
              <c:strCache>
                <c:ptCount val="13"/>
                <c:pt idx="0">
                  <c:v>Spain</c:v>
                </c:pt>
                <c:pt idx="1">
                  <c:v>Greece</c:v>
                </c:pt>
                <c:pt idx="2">
                  <c:v>Sweden</c:v>
                </c:pt>
                <c:pt idx="3">
                  <c:v>United Kingdom</c:v>
                </c:pt>
                <c:pt idx="4">
                  <c:v>United States</c:v>
                </c:pt>
                <c:pt idx="5">
                  <c:v>European Union</c:v>
                </c:pt>
                <c:pt idx="6">
                  <c:v>Finland</c:v>
                </c:pt>
                <c:pt idx="7">
                  <c:v>Portugal</c:v>
                </c:pt>
                <c:pt idx="8">
                  <c:v>Euro area</c:v>
                </c:pt>
                <c:pt idx="9">
                  <c:v>France</c:v>
                </c:pt>
                <c:pt idx="10">
                  <c:v>Denmark</c:v>
                </c:pt>
                <c:pt idx="11">
                  <c:v>Italy</c:v>
                </c:pt>
                <c:pt idx="12">
                  <c:v>Germany</c:v>
                </c:pt>
              </c:strCache>
            </c:strRef>
          </c:cat>
          <c:val>
            <c:numRef>
              <c:f>'[amecoSerie (4).xml]Sheet2'!$P$20:$P$32</c:f>
              <c:numCache>
                <c:formatCode>General</c:formatCode>
                <c:ptCount val="13"/>
                <c:pt idx="0">
                  <c:v>-3.106248713753216</c:v>
                </c:pt>
                <c:pt idx="1">
                  <c:v>-2.858807142994253</c:v>
                </c:pt>
                <c:pt idx="2">
                  <c:v>-0.48481690543464895</c:v>
                </c:pt>
                <c:pt idx="3">
                  <c:v>-0.4688270054478747</c:v>
                </c:pt>
                <c:pt idx="4">
                  <c:v>-0.46870650617267162</c:v>
                </c:pt>
                <c:pt idx="5">
                  <c:v>-0.22763837860996672</c:v>
                </c:pt>
                <c:pt idx="6">
                  <c:v>-0.21679702270771628</c:v>
                </c:pt>
                <c:pt idx="7">
                  <c:v>-0.173206807132118</c:v>
                </c:pt>
                <c:pt idx="8">
                  <c:v>4.1658951997634031E-3</c:v>
                </c:pt>
                <c:pt idx="9">
                  <c:v>0.15899526496145389</c:v>
                </c:pt>
                <c:pt idx="10">
                  <c:v>0.17445699311046803</c:v>
                </c:pt>
                <c:pt idx="11">
                  <c:v>0.6353749341152527</c:v>
                </c:pt>
                <c:pt idx="12">
                  <c:v>1.6625251652664279</c:v>
                </c:pt>
              </c:numCache>
            </c:numRef>
          </c:val>
          <c:extLst>
            <c:ext xmlns:c16="http://schemas.microsoft.com/office/drawing/2014/chart" uri="{C3380CC4-5D6E-409C-BE32-E72D297353CC}">
              <c16:uniqueId val="{00000000-C1EB-486C-BE7B-A86A83EA34DB}"/>
            </c:ext>
          </c:extLst>
        </c:ser>
        <c:dLbls>
          <c:showLegendKey val="0"/>
          <c:showVal val="0"/>
          <c:showCatName val="0"/>
          <c:showSerName val="0"/>
          <c:showPercent val="0"/>
          <c:showBubbleSize val="0"/>
        </c:dLbls>
        <c:gapWidth val="219"/>
        <c:overlap val="-27"/>
        <c:axId val="224997872"/>
        <c:axId val="224997544"/>
      </c:barChart>
      <c:catAx>
        <c:axId val="224997872"/>
        <c:scaling>
          <c:orientation val="minMax"/>
        </c:scaling>
        <c:delete val="0"/>
        <c:axPos val="b"/>
        <c:numFmt formatCode="General" sourceLinked="1"/>
        <c:majorTickMark val="none"/>
        <c:minorTickMark val="none"/>
        <c:tickLblPos val="low"/>
        <c:spPr>
          <a:noFill/>
          <a:ln w="6350" cap="flat" cmpd="sng" algn="ctr">
            <a:solidFill>
              <a:sysClr val="windowText" lastClr="000000"/>
            </a:solidFill>
            <a:round/>
          </a:ln>
          <a:effectLst/>
        </c:spPr>
        <c:txPr>
          <a:bodyPr rot="-3480000" spcFirstLastPara="1" vertOverflow="ellipsis"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224997544"/>
        <c:crosses val="autoZero"/>
        <c:auto val="1"/>
        <c:lblAlgn val="ctr"/>
        <c:lblOffset val="100"/>
        <c:noMultiLvlLbl val="0"/>
      </c:catAx>
      <c:valAx>
        <c:axId val="224997544"/>
        <c:scaling>
          <c:orientation val="minMax"/>
          <c:max val="6"/>
          <c:min val="-4"/>
        </c:scaling>
        <c:delete val="0"/>
        <c:axPos val="l"/>
        <c:majorGridlines>
          <c:spPr>
            <a:ln w="9525" cap="flat" cmpd="sng" algn="ctr">
              <a:noFill/>
              <a:round/>
            </a:ln>
            <a:effectLst/>
          </c:spPr>
        </c:majorGridlines>
        <c:numFmt formatCode="General" sourceLinked="1"/>
        <c:majorTickMark val="cross"/>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224997872"/>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a:pPr>
      <a:endParaRPr lang="da-DK"/>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00" b="1" i="0" u="none" strike="noStrike" kern="1200" spc="0" baseline="0">
                <a:solidFill>
                  <a:schemeClr val="tx1"/>
                </a:solidFill>
                <a:latin typeface="FrankfurtGothic" panose="020B7200000000000000" pitchFamily="34" charset="0"/>
                <a:ea typeface="+mn-ea"/>
                <a:cs typeface="+mn-cs"/>
              </a:defRPr>
            </a:pPr>
            <a:r>
              <a:rPr lang="da-DK" sz="700" b="1">
                <a:solidFill>
                  <a:schemeClr val="tx1"/>
                </a:solidFill>
              </a:rPr>
              <a:t>2014-2019</a:t>
            </a:r>
          </a:p>
        </c:rich>
      </c:tx>
      <c:layout>
        <c:manualLayout>
          <c:xMode val="edge"/>
          <c:yMode val="edge"/>
          <c:x val="0.3832126696832579"/>
          <c:y val="4.6296296296296294E-3"/>
        </c:manualLayout>
      </c:layout>
      <c:overlay val="0"/>
      <c:spPr>
        <a:noFill/>
        <a:ln>
          <a:noFill/>
        </a:ln>
        <a:effectLst/>
      </c:spPr>
      <c:txPr>
        <a:bodyPr rot="0" spcFirstLastPara="1" vertOverflow="ellipsis" vert="horz" wrap="square" anchor="ctr" anchorCtr="1"/>
        <a:lstStyle/>
        <a:p>
          <a:pPr>
            <a:defRPr sz="700" b="1" i="0" u="none" strike="noStrike" kern="1200" spc="0" baseline="0">
              <a:solidFill>
                <a:schemeClr val="tx1"/>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0.10029037659885275"/>
          <c:y val="6.1134441528142305E-2"/>
          <c:w val="0.84993586774503871"/>
          <c:h val="0.62239464858559346"/>
        </c:manualLayout>
      </c:layout>
      <c:barChart>
        <c:barDir val="col"/>
        <c:grouping val="clustered"/>
        <c:varyColors val="0"/>
        <c:ser>
          <c:idx val="0"/>
          <c:order val="0"/>
          <c:spPr>
            <a:solidFill>
              <a:schemeClr val="accent2"/>
            </a:solidFill>
            <a:ln>
              <a:noFill/>
            </a:ln>
            <a:effectLst/>
          </c:spPr>
          <c:invertIfNegative val="0"/>
          <c:cat>
            <c:strRef>
              <c:f>'[amecoSerie (4).xml]Sheet2'!$R$20:$R$32</c:f>
              <c:strCache>
                <c:ptCount val="13"/>
                <c:pt idx="0">
                  <c:v>Sweden</c:v>
                </c:pt>
                <c:pt idx="1">
                  <c:v>Germany</c:v>
                </c:pt>
                <c:pt idx="2">
                  <c:v>Denmark</c:v>
                </c:pt>
                <c:pt idx="3">
                  <c:v>United Kingdom</c:v>
                </c:pt>
                <c:pt idx="4">
                  <c:v>European Union</c:v>
                </c:pt>
                <c:pt idx="5">
                  <c:v>Finland</c:v>
                </c:pt>
                <c:pt idx="6">
                  <c:v>Euro area</c:v>
                </c:pt>
                <c:pt idx="7">
                  <c:v>Spain</c:v>
                </c:pt>
                <c:pt idx="8">
                  <c:v>France</c:v>
                </c:pt>
                <c:pt idx="9">
                  <c:v>Portugal</c:v>
                </c:pt>
                <c:pt idx="10">
                  <c:v>United States</c:v>
                </c:pt>
                <c:pt idx="11">
                  <c:v>Italy</c:v>
                </c:pt>
                <c:pt idx="12">
                  <c:v>Greece</c:v>
                </c:pt>
              </c:strCache>
            </c:strRef>
          </c:cat>
          <c:val>
            <c:numRef>
              <c:f>'[amecoSerie (4).xml]Sheet2'!$S$20:$S$32</c:f>
              <c:numCache>
                <c:formatCode>General</c:formatCode>
                <c:ptCount val="13"/>
                <c:pt idx="0">
                  <c:v>-3.8171167505488075</c:v>
                </c:pt>
                <c:pt idx="1">
                  <c:v>-3.0286470646327208</c:v>
                </c:pt>
                <c:pt idx="2">
                  <c:v>-2.6653929716887479</c:v>
                </c:pt>
                <c:pt idx="3">
                  <c:v>-2.2145152787500231</c:v>
                </c:pt>
                <c:pt idx="4">
                  <c:v>-2.196509043471925</c:v>
                </c:pt>
                <c:pt idx="5">
                  <c:v>-2.0829078932725991</c:v>
                </c:pt>
                <c:pt idx="6">
                  <c:v>-2.0017407260915112</c:v>
                </c:pt>
                <c:pt idx="7">
                  <c:v>-1.7379002676500566</c:v>
                </c:pt>
                <c:pt idx="8">
                  <c:v>-1.4859016213691671</c:v>
                </c:pt>
                <c:pt idx="9">
                  <c:v>-1.2586778796393432</c:v>
                </c:pt>
                <c:pt idx="10">
                  <c:v>-0.9824949106600388</c:v>
                </c:pt>
                <c:pt idx="11">
                  <c:v>0.37627144383182254</c:v>
                </c:pt>
                <c:pt idx="12">
                  <c:v>5.9734948203695497</c:v>
                </c:pt>
              </c:numCache>
            </c:numRef>
          </c:val>
          <c:extLst>
            <c:ext xmlns:c16="http://schemas.microsoft.com/office/drawing/2014/chart" uri="{C3380CC4-5D6E-409C-BE32-E72D297353CC}">
              <c16:uniqueId val="{00000000-2804-4B84-8EB7-E06BBD194013}"/>
            </c:ext>
          </c:extLst>
        </c:ser>
        <c:dLbls>
          <c:showLegendKey val="0"/>
          <c:showVal val="0"/>
          <c:showCatName val="0"/>
          <c:showSerName val="0"/>
          <c:showPercent val="0"/>
          <c:showBubbleSize val="0"/>
        </c:dLbls>
        <c:gapWidth val="219"/>
        <c:overlap val="-27"/>
        <c:axId val="224997872"/>
        <c:axId val="224997544"/>
      </c:barChart>
      <c:catAx>
        <c:axId val="224997872"/>
        <c:scaling>
          <c:orientation val="minMax"/>
        </c:scaling>
        <c:delete val="0"/>
        <c:axPos val="b"/>
        <c:numFmt formatCode="General" sourceLinked="1"/>
        <c:majorTickMark val="none"/>
        <c:minorTickMark val="none"/>
        <c:tickLblPos val="low"/>
        <c:spPr>
          <a:noFill/>
          <a:ln w="6350" cap="flat" cmpd="sng" algn="ctr">
            <a:solidFill>
              <a:sysClr val="windowText" lastClr="000000"/>
            </a:solidFill>
            <a:round/>
          </a:ln>
          <a:effectLst/>
        </c:spPr>
        <c:txPr>
          <a:bodyPr rot="-3480000" spcFirstLastPara="1" vertOverflow="ellipsis"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224997544"/>
        <c:crosses val="autoZero"/>
        <c:auto val="1"/>
        <c:lblAlgn val="ctr"/>
        <c:lblOffset val="100"/>
        <c:noMultiLvlLbl val="0"/>
      </c:catAx>
      <c:valAx>
        <c:axId val="224997544"/>
        <c:scaling>
          <c:orientation val="minMax"/>
          <c:max val="6"/>
          <c:min val="-4"/>
        </c:scaling>
        <c:delete val="0"/>
        <c:axPos val="l"/>
        <c:majorGridlines>
          <c:spPr>
            <a:ln w="9525" cap="flat" cmpd="sng" algn="ctr">
              <a:noFill/>
              <a:round/>
            </a:ln>
            <a:effectLst/>
          </c:spPr>
        </c:majorGridlines>
        <c:numFmt formatCode="General" sourceLinked="1"/>
        <c:majorTickMark val="cross"/>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224997872"/>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700">
          <a:latin typeface="FrankfurtGothic" panose="020B7200000000000000" pitchFamily="34" charset="0"/>
        </a:defRPr>
      </a:pPr>
      <a:endParaRPr lang="da-DK"/>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429072216891881E-2"/>
          <c:y val="0.11938528274219667"/>
          <c:w val="0.89261857924668875"/>
          <c:h val="0.83028298538866563"/>
        </c:manualLayout>
      </c:layout>
      <c:barChart>
        <c:barDir val="col"/>
        <c:grouping val="clustered"/>
        <c:varyColors val="0"/>
        <c:ser>
          <c:idx val="0"/>
          <c:order val="0"/>
          <c:spPr>
            <a:solidFill>
              <a:srgbClr val="7F9C90"/>
            </a:solidFill>
            <a:ln>
              <a:noFill/>
            </a:ln>
            <a:effectLst/>
          </c:spPr>
          <c:invertIfNegative val="0"/>
          <c:cat>
            <c:strRef>
              <c:f>'Fig3.9'!$B$7:$G$7</c:f>
              <c:strCache>
                <c:ptCount val="5"/>
                <c:pt idx="0">
                  <c:v>Historical SPB</c:v>
                </c:pt>
                <c:pt idx="1">
                  <c:v>AWG Risk</c:v>
                </c:pt>
                <c:pt idx="2">
                  <c:v>Population</c:v>
                </c:pt>
                <c:pt idx="3">
                  <c:v>TFP Risk </c:v>
                </c:pt>
                <c:pt idx="4">
                  <c:v>Interest rate</c:v>
                </c:pt>
              </c:strCache>
              <c:extLst/>
            </c:strRef>
          </c:cat>
          <c:val>
            <c:numRef>
              <c:f>'Fig3.9'!$B$8:$G$8</c:f>
              <c:numCache>
                <c:formatCode>General</c:formatCode>
                <c:ptCount val="5"/>
                <c:pt idx="0">
                  <c:v>-1.5</c:v>
                </c:pt>
                <c:pt idx="1">
                  <c:v>2.3000000000000003</c:v>
                </c:pt>
                <c:pt idx="2">
                  <c:v>0.29999999999999993</c:v>
                </c:pt>
                <c:pt idx="3">
                  <c:v>-0.2</c:v>
                </c:pt>
                <c:pt idx="4">
                  <c:v>-0.2</c:v>
                </c:pt>
              </c:numCache>
              <c:extLst/>
            </c:numRef>
          </c:val>
          <c:extLst>
            <c:ext xmlns:c16="http://schemas.microsoft.com/office/drawing/2014/chart" uri="{C3380CC4-5D6E-409C-BE32-E72D297353CC}">
              <c16:uniqueId val="{00000000-9709-4A0B-8C98-BB889272DC15}"/>
            </c:ext>
          </c:extLst>
        </c:ser>
        <c:dLbls>
          <c:showLegendKey val="0"/>
          <c:showVal val="0"/>
          <c:showCatName val="0"/>
          <c:showSerName val="0"/>
          <c:showPercent val="0"/>
          <c:showBubbleSize val="0"/>
        </c:dLbls>
        <c:gapWidth val="219"/>
        <c:overlap val="-27"/>
        <c:axId val="403815480"/>
        <c:axId val="403811216"/>
      </c:barChart>
      <c:catAx>
        <c:axId val="403815480"/>
        <c:scaling>
          <c:orientation val="minMax"/>
        </c:scaling>
        <c:delete val="0"/>
        <c:axPos val="b"/>
        <c:numFmt formatCode="General" sourceLinked="1"/>
        <c:majorTickMark val="none"/>
        <c:minorTickMark val="none"/>
        <c:tickLblPos val="high"/>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811216"/>
        <c:crossesAt val="0"/>
        <c:auto val="1"/>
        <c:lblAlgn val="ctr"/>
        <c:lblOffset val="100"/>
        <c:noMultiLvlLbl val="0"/>
      </c:catAx>
      <c:valAx>
        <c:axId val="40381121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3815480"/>
        <c:crossesAt val="1"/>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 4.1'!$H$4</c:f>
              <c:strCache>
                <c:ptCount val="1"/>
                <c:pt idx="0">
                  <c:v>Japan</c:v>
                </c:pt>
              </c:strCache>
            </c:strRef>
          </c:tx>
          <c:spPr>
            <a:ln w="19050" cap="rnd">
              <a:solidFill>
                <a:srgbClr val="DC4817"/>
              </a:solidFill>
              <a:round/>
            </a:ln>
            <a:effectLst/>
          </c:spPr>
          <c:marker>
            <c:symbol val="none"/>
          </c:marker>
          <c:cat>
            <c:strRef>
              <c:f>'Fig 4.1'!$E$6:$E$412</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4.1'!$H$6:$H$412</c:f>
              <c:numCache>
                <c:formatCode>#,##0.000_ ;\-#,##0.000\ </c:formatCode>
                <c:ptCount val="407"/>
                <c:pt idx="0">
                  <c:v>106.2974</c:v>
                </c:pt>
                <c:pt idx="1">
                  <c:v>112.313</c:v>
                </c:pt>
                <c:pt idx="2">
                  <c:v>119.3245</c:v>
                </c:pt>
                <c:pt idx="3">
                  <c:v>132.2105</c:v>
                </c:pt>
                <c:pt idx="4">
                  <c:v>137.9502</c:v>
                </c:pt>
                <c:pt idx="5">
                  <c:v>139.97559999999999</c:v>
                </c:pt>
                <c:pt idx="6">
                  <c:v>128.6773</c:v>
                </c:pt>
                <c:pt idx="7">
                  <c:v>135.4735</c:v>
                </c:pt>
                <c:pt idx="8">
                  <c:v>134.42859999999999</c:v>
                </c:pt>
                <c:pt idx="9">
                  <c:v>130.45070000000001</c:v>
                </c:pt>
                <c:pt idx="10">
                  <c:v>119.4006</c:v>
                </c:pt>
                <c:pt idx="11">
                  <c:v>117.8464</c:v>
                </c:pt>
                <c:pt idx="12">
                  <c:v>117.8599</c:v>
                </c:pt>
                <c:pt idx="13">
                  <c:v>127.9876</c:v>
                </c:pt>
                <c:pt idx="14">
                  <c:v>135.97120000000001</c:v>
                </c:pt>
                <c:pt idx="15">
                  <c:v>139.60810000000001</c:v>
                </c:pt>
                <c:pt idx="16">
                  <c:v>139.74029999999999</c:v>
                </c:pt>
                <c:pt idx="17">
                  <c:v>140.8903</c:v>
                </c:pt>
                <c:pt idx="18">
                  <c:v>140.3843</c:v>
                </c:pt>
                <c:pt idx="19">
                  <c:v>141.4956</c:v>
                </c:pt>
                <c:pt idx="20">
                  <c:v>136.96709999999999</c:v>
                </c:pt>
                <c:pt idx="21">
                  <c:v>136.8724</c:v>
                </c:pt>
                <c:pt idx="22">
                  <c:v>142.92789999999999</c:v>
                </c:pt>
                <c:pt idx="23">
                  <c:v>148.42660000000001</c:v>
                </c:pt>
                <c:pt idx="24">
                  <c:v>157.12569999999999</c:v>
                </c:pt>
                <c:pt idx="25">
                  <c:v>159.27549999999999</c:v>
                </c:pt>
                <c:pt idx="26">
                  <c:v>155.8075</c:v>
                </c:pt>
                <c:pt idx="27">
                  <c:v>158.80240000000001</c:v>
                </c:pt>
                <c:pt idx="28">
                  <c:v>162.6095</c:v>
                </c:pt>
                <c:pt idx="29">
                  <c:v>159.5617</c:v>
                </c:pt>
                <c:pt idx="30">
                  <c:v>162.87700000000001</c:v>
                </c:pt>
                <c:pt idx="31">
                  <c:v>169.62559999999999</c:v>
                </c:pt>
                <c:pt idx="32">
                  <c:v>169.27809999999999</c:v>
                </c:pt>
                <c:pt idx="33">
                  <c:v>172.00360000000001</c:v>
                </c:pt>
                <c:pt idx="34">
                  <c:v>175.7011</c:v>
                </c:pt>
                <c:pt idx="35">
                  <c:v>184.3339</c:v>
                </c:pt>
                <c:pt idx="36">
                  <c:v>177.8451</c:v>
                </c:pt>
                <c:pt idx="37">
                  <c:v>172.78360000000001</c:v>
                </c:pt>
                <c:pt idx="38">
                  <c:v>154.79990000000001</c:v>
                </c:pt>
                <c:pt idx="39">
                  <c:v>139.46180000000001</c:v>
                </c:pt>
                <c:pt idx="40">
                  <c:v>152.51220000000001</c:v>
                </c:pt>
                <c:pt idx="41">
                  <c:v>153.405</c:v>
                </c:pt>
                <c:pt idx="42">
                  <c:v>150.82839999999999</c:v>
                </c:pt>
                <c:pt idx="43">
                  <c:v>130.49709999999999</c:v>
                </c:pt>
                <c:pt idx="44">
                  <c:v>117.0168</c:v>
                </c:pt>
                <c:pt idx="45">
                  <c:v>113.31659999999999</c:v>
                </c:pt>
                <c:pt idx="46">
                  <c:v>111.9346</c:v>
                </c:pt>
                <c:pt idx="47">
                  <c:v>112.449</c:v>
                </c:pt>
                <c:pt idx="48">
                  <c:v>109.7976</c:v>
                </c:pt>
                <c:pt idx="49">
                  <c:v>120.7968</c:v>
                </c:pt>
                <c:pt idx="50">
                  <c:v>127.05029999999999</c:v>
                </c:pt>
                <c:pt idx="51">
                  <c:v>128.3486</c:v>
                </c:pt>
                <c:pt idx="52">
                  <c:v>126.4443</c:v>
                </c:pt>
                <c:pt idx="53">
                  <c:v>121.8927</c:v>
                </c:pt>
                <c:pt idx="54">
                  <c:v>116.7022</c:v>
                </c:pt>
                <c:pt idx="55">
                  <c:v>113.40170000000001</c:v>
                </c:pt>
                <c:pt idx="56">
                  <c:v>114.7825</c:v>
                </c:pt>
                <c:pt idx="57">
                  <c:v>120.54859999999999</c:v>
                </c:pt>
                <c:pt idx="58">
                  <c:v>116.1259</c:v>
                </c:pt>
                <c:pt idx="59">
                  <c:v>109.1691</c:v>
                </c:pt>
                <c:pt idx="60">
                  <c:v>104.9772</c:v>
                </c:pt>
                <c:pt idx="61">
                  <c:v>101.5239</c:v>
                </c:pt>
                <c:pt idx="62">
                  <c:v>94.870800000000003</c:v>
                </c:pt>
                <c:pt idx="63">
                  <c:v>83.73433</c:v>
                </c:pt>
                <c:pt idx="64">
                  <c:v>88.489699999999999</c:v>
                </c:pt>
                <c:pt idx="65">
                  <c:v>83.688559999999995</c:v>
                </c:pt>
                <c:pt idx="66">
                  <c:v>80.618880000000004</c:v>
                </c:pt>
                <c:pt idx="67">
                  <c:v>77.852810000000005</c:v>
                </c:pt>
                <c:pt idx="68">
                  <c:v>88.469070000000002</c:v>
                </c:pt>
                <c:pt idx="69">
                  <c:v>83.821359999999999</c:v>
                </c:pt>
                <c:pt idx="70">
                  <c:v>81.992570000000001</c:v>
                </c:pt>
                <c:pt idx="71">
                  <c:v>85.225340000000003</c:v>
                </c:pt>
                <c:pt idx="72">
                  <c:v>82.363219999999998</c:v>
                </c:pt>
                <c:pt idx="73">
                  <c:v>83.413309999999996</c:v>
                </c:pt>
                <c:pt idx="74">
                  <c:v>87.792869999999994</c:v>
                </c:pt>
                <c:pt idx="75">
                  <c:v>100.3417</c:v>
                </c:pt>
                <c:pt idx="76">
                  <c:v>104.4015</c:v>
                </c:pt>
                <c:pt idx="77">
                  <c:v>104.0915</c:v>
                </c:pt>
                <c:pt idx="78">
                  <c:v>104.4931</c:v>
                </c:pt>
                <c:pt idx="79">
                  <c:v>107.4486</c:v>
                </c:pt>
                <c:pt idx="80">
                  <c:v>107.0857</c:v>
                </c:pt>
                <c:pt idx="81">
                  <c:v>105.99630000000001</c:v>
                </c:pt>
                <c:pt idx="82">
                  <c:v>98.278919999999999</c:v>
                </c:pt>
                <c:pt idx="83">
                  <c:v>93.009140000000002</c:v>
                </c:pt>
                <c:pt idx="84">
                  <c:v>97.831549999999993</c:v>
                </c:pt>
                <c:pt idx="85">
                  <c:v>102.79640000000001</c:v>
                </c:pt>
                <c:pt idx="86">
                  <c:v>104.34869999999999</c:v>
                </c:pt>
                <c:pt idx="87">
                  <c:v>103.6673</c:v>
                </c:pt>
                <c:pt idx="88">
                  <c:v>105.8481</c:v>
                </c:pt>
                <c:pt idx="89">
                  <c:v>108.5548</c:v>
                </c:pt>
                <c:pt idx="90">
                  <c:v>106.5558</c:v>
                </c:pt>
                <c:pt idx="91">
                  <c:v>106.2439</c:v>
                </c:pt>
                <c:pt idx="92">
                  <c:v>102.4632</c:v>
                </c:pt>
                <c:pt idx="93">
                  <c:v>101.92749999999999</c:v>
                </c:pt>
                <c:pt idx="94">
                  <c:v>98.354979999999998</c:v>
                </c:pt>
                <c:pt idx="95">
                  <c:v>98.395589999999999</c:v>
                </c:pt>
                <c:pt idx="96">
                  <c:v>95.65531</c:v>
                </c:pt>
                <c:pt idx="97">
                  <c:v>90.801959999999994</c:v>
                </c:pt>
                <c:pt idx="98">
                  <c:v>84.626490000000004</c:v>
                </c:pt>
                <c:pt idx="99">
                  <c:v>84.031499999999994</c:v>
                </c:pt>
                <c:pt idx="100">
                  <c:v>83.881950000000003</c:v>
                </c:pt>
                <c:pt idx="101">
                  <c:v>78.884200000000007</c:v>
                </c:pt>
                <c:pt idx="102">
                  <c:v>83.679540000000003</c:v>
                </c:pt>
                <c:pt idx="103">
                  <c:v>89.443740000000005</c:v>
                </c:pt>
                <c:pt idx="104">
                  <c:v>92.572730000000007</c:v>
                </c:pt>
                <c:pt idx="105">
                  <c:v>92.312950000000001</c:v>
                </c:pt>
                <c:pt idx="106">
                  <c:v>92.797709999999995</c:v>
                </c:pt>
                <c:pt idx="107">
                  <c:v>99.274860000000004</c:v>
                </c:pt>
                <c:pt idx="108">
                  <c:v>103.1097</c:v>
                </c:pt>
                <c:pt idx="109">
                  <c:v>102.79510000000001</c:v>
                </c:pt>
                <c:pt idx="110">
                  <c:v>101.0553</c:v>
                </c:pt>
                <c:pt idx="111">
                  <c:v>108.11</c:v>
                </c:pt>
                <c:pt idx="112">
                  <c:v>107.994</c:v>
                </c:pt>
                <c:pt idx="113">
                  <c:v>108.979</c:v>
                </c:pt>
                <c:pt idx="114">
                  <c:v>105.70820000000001</c:v>
                </c:pt>
                <c:pt idx="115">
                  <c:v>102.16079999999999</c:v>
                </c:pt>
                <c:pt idx="116">
                  <c:v>101.68899999999999</c:v>
                </c:pt>
                <c:pt idx="117">
                  <c:v>102.2414</c:v>
                </c:pt>
                <c:pt idx="118">
                  <c:v>101.1726</c:v>
                </c:pt>
                <c:pt idx="119">
                  <c:v>96.967110000000005</c:v>
                </c:pt>
                <c:pt idx="120">
                  <c:v>88.943510000000003</c:v>
                </c:pt>
                <c:pt idx="121">
                  <c:v>89.388310000000004</c:v>
                </c:pt>
                <c:pt idx="122">
                  <c:v>88.527090000000001</c:v>
                </c:pt>
                <c:pt idx="123">
                  <c:v>88.720470000000006</c:v>
                </c:pt>
                <c:pt idx="124">
                  <c:v>96.152950000000004</c:v>
                </c:pt>
                <c:pt idx="125">
                  <c:v>98.536770000000004</c:v>
                </c:pt>
                <c:pt idx="126">
                  <c:v>98.48648</c:v>
                </c:pt>
                <c:pt idx="127">
                  <c:v>95.323970000000003</c:v>
                </c:pt>
                <c:pt idx="128">
                  <c:v>91.051419999999993</c:v>
                </c:pt>
                <c:pt idx="129">
                  <c:v>86.584850000000003</c:v>
                </c:pt>
                <c:pt idx="130">
                  <c:v>79.679019999999994</c:v>
                </c:pt>
                <c:pt idx="131">
                  <c:v>77.609790000000004</c:v>
                </c:pt>
                <c:pt idx="132">
                  <c:v>78.110659999999996</c:v>
                </c:pt>
                <c:pt idx="133">
                  <c:v>81.830759999999998</c:v>
                </c:pt>
                <c:pt idx="134">
                  <c:v>81.520060000000001</c:v>
                </c:pt>
                <c:pt idx="135">
                  <c:v>78.773330000000001</c:v>
                </c:pt>
                <c:pt idx="136">
                  <c:v>78.267939999999996</c:v>
                </c:pt>
                <c:pt idx="137">
                  <c:v>76.784030000000001</c:v>
                </c:pt>
                <c:pt idx="138">
                  <c:v>81.2577</c:v>
                </c:pt>
                <c:pt idx="139">
                  <c:v>75.917019999999994</c:v>
                </c:pt>
                <c:pt idx="140">
                  <c:v>69.967160000000007</c:v>
                </c:pt>
                <c:pt idx="141">
                  <c:v>65.988560000000007</c:v>
                </c:pt>
                <c:pt idx="142">
                  <c:v>71.726969999999994</c:v>
                </c:pt>
                <c:pt idx="143">
                  <c:v>71.418210000000002</c:v>
                </c:pt>
                <c:pt idx="144">
                  <c:v>69.695779999999999</c:v>
                </c:pt>
                <c:pt idx="145">
                  <c:v>71.000489999999999</c:v>
                </c:pt>
                <c:pt idx="146">
                  <c:v>77.58981</c:v>
                </c:pt>
                <c:pt idx="147">
                  <c:v>85.70881</c:v>
                </c:pt>
                <c:pt idx="148">
                  <c:v>85.661100000000005</c:v>
                </c:pt>
                <c:pt idx="149">
                  <c:v>88.826840000000004</c:v>
                </c:pt>
                <c:pt idx="150">
                  <c:v>94.992639999999994</c:v>
                </c:pt>
                <c:pt idx="151">
                  <c:v>94.474369999999993</c:v>
                </c:pt>
                <c:pt idx="152">
                  <c:v>96.406289999999998</c:v>
                </c:pt>
                <c:pt idx="153">
                  <c:v>97.902460000000005</c:v>
                </c:pt>
                <c:pt idx="154">
                  <c:v>103.9264</c:v>
                </c:pt>
                <c:pt idx="155">
                  <c:v>105.55800000000001</c:v>
                </c:pt>
                <c:pt idx="156">
                  <c:v>106.8891</c:v>
                </c:pt>
                <c:pt idx="157">
                  <c:v>110.41070000000001</c:v>
                </c:pt>
                <c:pt idx="158">
                  <c:v>107.1534</c:v>
                </c:pt>
                <c:pt idx="159">
                  <c:v>107.1289</c:v>
                </c:pt>
                <c:pt idx="160">
                  <c:v>103.72790000000001</c:v>
                </c:pt>
                <c:pt idx="161">
                  <c:v>100.965</c:v>
                </c:pt>
                <c:pt idx="162">
                  <c:v>100.0677</c:v>
                </c:pt>
                <c:pt idx="163">
                  <c:v>96.27028</c:v>
                </c:pt>
                <c:pt idx="164">
                  <c:v>95.657889999999995</c:v>
                </c:pt>
                <c:pt idx="165">
                  <c:v>93.216059999999999</c:v>
                </c:pt>
                <c:pt idx="166">
                  <c:v>89.715770000000006</c:v>
                </c:pt>
                <c:pt idx="167">
                  <c:v>86.17165</c:v>
                </c:pt>
                <c:pt idx="168">
                  <c:v>82.838949999999997</c:v>
                </c:pt>
                <c:pt idx="169">
                  <c:v>81.113950000000003</c:v>
                </c:pt>
                <c:pt idx="170">
                  <c:v>79.860159999999993</c:v>
                </c:pt>
                <c:pt idx="171">
                  <c:v>84.710930000000005</c:v>
                </c:pt>
                <c:pt idx="172">
                  <c:v>88.972520000000003</c:v>
                </c:pt>
                <c:pt idx="173">
                  <c:v>83.130970000000005</c:v>
                </c:pt>
                <c:pt idx="174">
                  <c:v>78.873249999999999</c:v>
                </c:pt>
                <c:pt idx="175">
                  <c:v>75.724270000000004</c:v>
                </c:pt>
                <c:pt idx="176">
                  <c:v>66.644139999999993</c:v>
                </c:pt>
                <c:pt idx="177">
                  <c:v>69.136889999999994</c:v>
                </c:pt>
                <c:pt idx="178">
                  <c:v>67.749020000000002</c:v>
                </c:pt>
                <c:pt idx="179">
                  <c:v>65.639179999999996</c:v>
                </c:pt>
                <c:pt idx="180">
                  <c:v>64.679339999999996</c:v>
                </c:pt>
                <c:pt idx="181">
                  <c:v>62.470219999999998</c:v>
                </c:pt>
                <c:pt idx="182">
                  <c:v>69.913020000000003</c:v>
                </c:pt>
                <c:pt idx="183">
                  <c:v>69.841459999999998</c:v>
                </c:pt>
                <c:pt idx="184">
                  <c:v>71.177760000000006</c:v>
                </c:pt>
                <c:pt idx="185">
                  <c:v>68.106139999999996</c:v>
                </c:pt>
                <c:pt idx="186">
                  <c:v>64.666439999999994</c:v>
                </c:pt>
                <c:pt idx="187">
                  <c:v>61.653480000000002</c:v>
                </c:pt>
                <c:pt idx="188">
                  <c:v>59.057600000000001</c:v>
                </c:pt>
                <c:pt idx="189">
                  <c:v>56.11748</c:v>
                </c:pt>
                <c:pt idx="190">
                  <c:v>55.219520000000003</c:v>
                </c:pt>
                <c:pt idx="191">
                  <c:v>54.530419999999999</c:v>
                </c:pt>
                <c:pt idx="192">
                  <c:v>54.587800000000001</c:v>
                </c:pt>
                <c:pt idx="193">
                  <c:v>54.263550000000002</c:v>
                </c:pt>
                <c:pt idx="194">
                  <c:v>51.72439</c:v>
                </c:pt>
                <c:pt idx="195">
                  <c:v>50.970829999999999</c:v>
                </c:pt>
                <c:pt idx="196">
                  <c:v>52.840229999999998</c:v>
                </c:pt>
                <c:pt idx="197">
                  <c:v>56.674430000000001</c:v>
                </c:pt>
                <c:pt idx="198">
                  <c:v>61.157130000000002</c:v>
                </c:pt>
                <c:pt idx="199">
                  <c:v>62.255560000000003</c:v>
                </c:pt>
                <c:pt idx="200">
                  <c:v>66.955489999999998</c:v>
                </c:pt>
                <c:pt idx="201">
                  <c:v>68.548349999999999</c:v>
                </c:pt>
                <c:pt idx="202">
                  <c:v>64.928160000000005</c:v>
                </c:pt>
                <c:pt idx="203">
                  <c:v>65.233710000000002</c:v>
                </c:pt>
                <c:pt idx="204">
                  <c:v>68.328540000000004</c:v>
                </c:pt>
                <c:pt idx="205">
                  <c:v>67.342259999999996</c:v>
                </c:pt>
                <c:pt idx="206">
                  <c:v>73.335949999999997</c:v>
                </c:pt>
                <c:pt idx="207">
                  <c:v>77.435739999999996</c:v>
                </c:pt>
                <c:pt idx="208">
                  <c:v>72.468289999999996</c:v>
                </c:pt>
                <c:pt idx="209">
                  <c:v>74.694810000000004</c:v>
                </c:pt>
                <c:pt idx="210">
                  <c:v>73.918689999999998</c:v>
                </c:pt>
                <c:pt idx="211">
                  <c:v>71.861059999999995</c:v>
                </c:pt>
                <c:pt idx="212">
                  <c:v>72.316159999999996</c:v>
                </c:pt>
                <c:pt idx="213">
                  <c:v>71.552279999999996</c:v>
                </c:pt>
                <c:pt idx="214">
                  <c:v>70.967609999999993</c:v>
                </c:pt>
                <c:pt idx="215">
                  <c:v>71.721819999999994</c:v>
                </c:pt>
                <c:pt idx="216">
                  <c:v>73.772360000000006</c:v>
                </c:pt>
                <c:pt idx="217">
                  <c:v>74.760570000000001</c:v>
                </c:pt>
                <c:pt idx="218">
                  <c:v>76.859449999999995</c:v>
                </c:pt>
                <c:pt idx="219">
                  <c:v>74.574259999999995</c:v>
                </c:pt>
                <c:pt idx="220">
                  <c:v>73.096789999999999</c:v>
                </c:pt>
                <c:pt idx="221">
                  <c:v>74.734129999999993</c:v>
                </c:pt>
                <c:pt idx="222">
                  <c:v>76.684110000000004</c:v>
                </c:pt>
                <c:pt idx="223">
                  <c:v>80.036789999999996</c:v>
                </c:pt>
                <c:pt idx="224">
                  <c:v>85.984700000000004</c:v>
                </c:pt>
                <c:pt idx="225">
                  <c:v>90.183120000000002</c:v>
                </c:pt>
                <c:pt idx="226">
                  <c:v>97.025769999999994</c:v>
                </c:pt>
                <c:pt idx="227">
                  <c:v>103.9335</c:v>
                </c:pt>
                <c:pt idx="228">
                  <c:v>106.6951</c:v>
                </c:pt>
                <c:pt idx="229">
                  <c:v>106.5771</c:v>
                </c:pt>
                <c:pt idx="230">
                  <c:v>107.4003</c:v>
                </c:pt>
                <c:pt idx="231">
                  <c:v>112.4864</c:v>
                </c:pt>
                <c:pt idx="232">
                  <c:v>107.50020000000001</c:v>
                </c:pt>
                <c:pt idx="233">
                  <c:v>98.808790000000002</c:v>
                </c:pt>
                <c:pt idx="234">
                  <c:v>99.783460000000005</c:v>
                </c:pt>
                <c:pt idx="235">
                  <c:v>103.2547</c:v>
                </c:pt>
                <c:pt idx="236">
                  <c:v>103.0801</c:v>
                </c:pt>
                <c:pt idx="237">
                  <c:v>105.41419999999999</c:v>
                </c:pt>
                <c:pt idx="238">
                  <c:v>101.8985</c:v>
                </c:pt>
                <c:pt idx="239">
                  <c:v>106.13039999999999</c:v>
                </c:pt>
                <c:pt idx="240">
                  <c:v>109.80540000000001</c:v>
                </c:pt>
                <c:pt idx="241">
                  <c:v>113.74209999999999</c:v>
                </c:pt>
                <c:pt idx="242">
                  <c:v>110.3353</c:v>
                </c:pt>
                <c:pt idx="243">
                  <c:v>110.4867</c:v>
                </c:pt>
                <c:pt idx="244">
                  <c:v>111.0508</c:v>
                </c:pt>
                <c:pt idx="245">
                  <c:v>113.9986</c:v>
                </c:pt>
                <c:pt idx="246">
                  <c:v>113.68210000000001</c:v>
                </c:pt>
                <c:pt idx="247">
                  <c:v>103.5326</c:v>
                </c:pt>
                <c:pt idx="248">
                  <c:v>100.6234</c:v>
                </c:pt>
                <c:pt idx="249">
                  <c:v>104.51179999999999</c:v>
                </c:pt>
                <c:pt idx="250">
                  <c:v>96.811109999999999</c:v>
                </c:pt>
                <c:pt idx="251">
                  <c:v>97.120530000000002</c:v>
                </c:pt>
                <c:pt idx="252">
                  <c:v>87.503429999999994</c:v>
                </c:pt>
                <c:pt idx="253">
                  <c:v>85.506389999999996</c:v>
                </c:pt>
                <c:pt idx="254">
                  <c:v>79.115620000000007</c:v>
                </c:pt>
                <c:pt idx="255">
                  <c:v>83.617649999999998</c:v>
                </c:pt>
                <c:pt idx="256">
                  <c:v>88.580590000000001</c:v>
                </c:pt>
                <c:pt idx="257">
                  <c:v>89.005399999999995</c:v>
                </c:pt>
                <c:pt idx="258">
                  <c:v>83.067149999999998</c:v>
                </c:pt>
                <c:pt idx="259">
                  <c:v>80.390690000000006</c:v>
                </c:pt>
                <c:pt idx="260">
                  <c:v>75.191820000000007</c:v>
                </c:pt>
                <c:pt idx="261">
                  <c:v>58.681780000000003</c:v>
                </c:pt>
                <c:pt idx="262">
                  <c:v>55.155059999999999</c:v>
                </c:pt>
                <c:pt idx="263">
                  <c:v>53.484850000000002</c:v>
                </c:pt>
                <c:pt idx="264">
                  <c:v>53.172849999999997</c:v>
                </c:pt>
                <c:pt idx="265">
                  <c:v>49.181359999999998</c:v>
                </c:pt>
                <c:pt idx="266">
                  <c:v>48.791359999999997</c:v>
                </c:pt>
                <c:pt idx="267">
                  <c:v>53.612479999999998</c:v>
                </c:pt>
                <c:pt idx="268">
                  <c:v>56.55453</c:v>
                </c:pt>
                <c:pt idx="269">
                  <c:v>59.40634</c:v>
                </c:pt>
                <c:pt idx="270">
                  <c:v>58.180909999999997</c:v>
                </c:pt>
                <c:pt idx="271">
                  <c:v>61.95646</c:v>
                </c:pt>
                <c:pt idx="272">
                  <c:v>60.423549999999999</c:v>
                </c:pt>
                <c:pt idx="273">
                  <c:v>57.70776</c:v>
                </c:pt>
                <c:pt idx="274">
                  <c:v>55.15119</c:v>
                </c:pt>
                <c:pt idx="275">
                  <c:v>57.627830000000003</c:v>
                </c:pt>
                <c:pt idx="276">
                  <c:v>60.272709999999996</c:v>
                </c:pt>
                <c:pt idx="277">
                  <c:v>57.755459999999999</c:v>
                </c:pt>
                <c:pt idx="278">
                  <c:v>60.433219999999999</c:v>
                </c:pt>
                <c:pt idx="279">
                  <c:v>63.633119999999998</c:v>
                </c:pt>
                <c:pt idx="280">
                  <c:v>59.225200000000001</c:v>
                </c:pt>
                <c:pt idx="281">
                  <c:v>56.326340000000002</c:v>
                </c:pt>
                <c:pt idx="282">
                  <c:v>54.571680000000001</c:v>
                </c:pt>
                <c:pt idx="283">
                  <c:v>53.794269999999997</c:v>
                </c:pt>
                <c:pt idx="284">
                  <c:v>54.000549999999997</c:v>
                </c:pt>
                <c:pt idx="285">
                  <c:v>53.352699999999999</c:v>
                </c:pt>
                <c:pt idx="286">
                  <c:v>54.72381</c:v>
                </c:pt>
                <c:pt idx="287">
                  <c:v>57.70776</c:v>
                </c:pt>
                <c:pt idx="288">
                  <c:v>59.51399</c:v>
                </c:pt>
                <c:pt idx="289">
                  <c:v>61.142940000000003</c:v>
                </c:pt>
                <c:pt idx="290">
                  <c:v>56.808509999999998</c:v>
                </c:pt>
                <c:pt idx="291">
                  <c:v>54.42342</c:v>
                </c:pt>
                <c:pt idx="292">
                  <c:v>54.206829999999997</c:v>
                </c:pt>
                <c:pt idx="293">
                  <c:v>52.991709999999998</c:v>
                </c:pt>
                <c:pt idx="294">
                  <c:v>55.514760000000003</c:v>
                </c:pt>
                <c:pt idx="295">
                  <c:v>50.198569999999997</c:v>
                </c:pt>
                <c:pt idx="296">
                  <c:v>48.606999999999999</c:v>
                </c:pt>
                <c:pt idx="297">
                  <c:v>48.341419999999999</c:v>
                </c:pt>
                <c:pt idx="298">
                  <c:v>47.053460000000001</c:v>
                </c:pt>
                <c:pt idx="299">
                  <c:v>47.192700000000002</c:v>
                </c:pt>
                <c:pt idx="300">
                  <c:v>47.84957</c:v>
                </c:pt>
                <c:pt idx="301">
                  <c:v>51.525840000000002</c:v>
                </c:pt>
                <c:pt idx="302">
                  <c:v>54.868850000000002</c:v>
                </c:pt>
                <c:pt idx="303">
                  <c:v>52.652639999999998</c:v>
                </c:pt>
                <c:pt idx="304">
                  <c:v>48.31176</c:v>
                </c:pt>
                <c:pt idx="305">
                  <c:v>47.262970000000003</c:v>
                </c:pt>
                <c:pt idx="306">
                  <c:v>48.089370000000002</c:v>
                </c:pt>
                <c:pt idx="307">
                  <c:v>48.264710000000001</c:v>
                </c:pt>
                <c:pt idx="308">
                  <c:v>47.91854</c:v>
                </c:pt>
                <c:pt idx="309">
                  <c:v>47.462150000000001</c:v>
                </c:pt>
                <c:pt idx="310">
                  <c:v>48.621830000000003</c:v>
                </c:pt>
                <c:pt idx="311">
                  <c:v>52.546280000000003</c:v>
                </c:pt>
                <c:pt idx="312">
                  <c:v>57.738059999999997</c:v>
                </c:pt>
                <c:pt idx="313">
                  <c:v>61.937759999999997</c:v>
                </c:pt>
                <c:pt idx="314">
                  <c:v>66.355350000000001</c:v>
                </c:pt>
                <c:pt idx="315">
                  <c:v>71.728260000000006</c:v>
                </c:pt>
                <c:pt idx="316">
                  <c:v>77.291989999999998</c:v>
                </c:pt>
                <c:pt idx="317">
                  <c:v>70.230159999999998</c:v>
                </c:pt>
                <c:pt idx="318">
                  <c:v>76.553250000000006</c:v>
                </c:pt>
                <c:pt idx="319">
                  <c:v>73.836169999999996</c:v>
                </c:pt>
                <c:pt idx="320">
                  <c:v>76.502979999999994</c:v>
                </c:pt>
                <c:pt idx="321">
                  <c:v>76.638339999999999</c:v>
                </c:pt>
                <c:pt idx="322">
                  <c:v>78.708219999999997</c:v>
                </c:pt>
                <c:pt idx="323">
                  <c:v>81.025630000000007</c:v>
                </c:pt>
                <c:pt idx="324">
                  <c:v>82.493440000000007</c:v>
                </c:pt>
                <c:pt idx="325">
                  <c:v>77.418980000000005</c:v>
                </c:pt>
                <c:pt idx="326">
                  <c:v>76.609340000000003</c:v>
                </c:pt>
                <c:pt idx="327">
                  <c:v>75.466419999999999</c:v>
                </c:pt>
                <c:pt idx="328">
                  <c:v>75.764240000000001</c:v>
                </c:pt>
                <c:pt idx="329">
                  <c:v>80.333950000000002</c:v>
                </c:pt>
                <c:pt idx="330">
                  <c:v>82.200779999999995</c:v>
                </c:pt>
                <c:pt idx="331">
                  <c:v>81.963560000000001</c:v>
                </c:pt>
                <c:pt idx="332">
                  <c:v>84.710290000000001</c:v>
                </c:pt>
                <c:pt idx="333">
                  <c:v>80.80453</c:v>
                </c:pt>
                <c:pt idx="334">
                  <c:v>89.182019999999994</c:v>
                </c:pt>
                <c:pt idx="335">
                  <c:v>90.986320000000006</c:v>
                </c:pt>
                <c:pt idx="336">
                  <c:v>89.629390000000001</c:v>
                </c:pt>
                <c:pt idx="337">
                  <c:v>94.076629999999994</c:v>
                </c:pt>
                <c:pt idx="338">
                  <c:v>100.1631</c:v>
                </c:pt>
                <c:pt idx="339">
                  <c:v>102.6604</c:v>
                </c:pt>
                <c:pt idx="340">
                  <c:v>104.4679</c:v>
                </c:pt>
                <c:pt idx="341">
                  <c:v>106.5378</c:v>
                </c:pt>
                <c:pt idx="342">
                  <c:v>105.616</c:v>
                </c:pt>
                <c:pt idx="343">
                  <c:v>104.0154</c:v>
                </c:pt>
                <c:pt idx="344">
                  <c:v>93.874219999999994</c:v>
                </c:pt>
                <c:pt idx="345">
                  <c:v>97.116020000000006</c:v>
                </c:pt>
                <c:pt idx="346">
                  <c:v>101.90170000000001</c:v>
                </c:pt>
                <c:pt idx="347">
                  <c:v>99.941389999999998</c:v>
                </c:pt>
                <c:pt idx="348">
                  <c:v>91.557450000000003</c:v>
                </c:pt>
                <c:pt idx="349">
                  <c:v>85.202780000000004</c:v>
                </c:pt>
                <c:pt idx="350">
                  <c:v>87.521479999999997</c:v>
                </c:pt>
                <c:pt idx="351">
                  <c:v>86.114909999999995</c:v>
                </c:pt>
                <c:pt idx="352">
                  <c:v>85.717190000000002</c:v>
                </c:pt>
                <c:pt idx="353">
                  <c:v>83.080690000000004</c:v>
                </c:pt>
                <c:pt idx="354">
                  <c:v>83.319199999999995</c:v>
                </c:pt>
                <c:pt idx="355">
                  <c:v>84.084360000000004</c:v>
                </c:pt>
                <c:pt idx="356">
                  <c:v>86.005970000000005</c:v>
                </c:pt>
                <c:pt idx="357">
                  <c:v>87.667169999999999</c:v>
                </c:pt>
                <c:pt idx="358">
                  <c:v>90.848370000000003</c:v>
                </c:pt>
                <c:pt idx="359">
                  <c:v>98.217029999999994</c:v>
                </c:pt>
                <c:pt idx="360">
                  <c:v>98.874539999999996</c:v>
                </c:pt>
                <c:pt idx="361">
                  <c:v>99.116919999999993</c:v>
                </c:pt>
                <c:pt idx="362">
                  <c:v>100.0903</c:v>
                </c:pt>
                <c:pt idx="363">
                  <c:v>96.358590000000007</c:v>
                </c:pt>
                <c:pt idx="364">
                  <c:v>101.1307</c:v>
                </c:pt>
                <c:pt idx="365">
                  <c:v>103.3824</c:v>
                </c:pt>
                <c:pt idx="366">
                  <c:v>104.45569999999999</c:v>
                </c:pt>
                <c:pt idx="367">
                  <c:v>103.98569999999999</c:v>
                </c:pt>
                <c:pt idx="368">
                  <c:v>105.6405</c:v>
                </c:pt>
                <c:pt idx="369">
                  <c:v>110.8845</c:v>
                </c:pt>
                <c:pt idx="370">
                  <c:v>114.9662</c:v>
                </c:pt>
                <c:pt idx="371">
                  <c:v>116.65130000000001</c:v>
                </c:pt>
                <c:pt idx="372">
                  <c:v>120.80200000000001</c:v>
                </c:pt>
                <c:pt idx="373">
                  <c:v>113.7653</c:v>
                </c:pt>
                <c:pt idx="374">
                  <c:v>110.6344</c:v>
                </c:pt>
                <c:pt idx="375">
                  <c:v>112.1202</c:v>
                </c:pt>
                <c:pt idx="376">
                  <c:v>114.92749999999999</c:v>
                </c:pt>
                <c:pt idx="377">
                  <c:v>113.61320000000001</c:v>
                </c:pt>
                <c:pt idx="378">
                  <c:v>111.4653</c:v>
                </c:pt>
                <c:pt idx="379">
                  <c:v>110.94119999999999</c:v>
                </c:pt>
                <c:pt idx="380">
                  <c:v>112.7055</c:v>
                </c:pt>
                <c:pt idx="381">
                  <c:v>110.0826</c:v>
                </c:pt>
                <c:pt idx="382">
                  <c:v>106.102</c:v>
                </c:pt>
                <c:pt idx="383">
                  <c:v>100.47969999999999</c:v>
                </c:pt>
                <c:pt idx="384">
                  <c:v>98.93965</c:v>
                </c:pt>
                <c:pt idx="385">
                  <c:v>102.4915</c:v>
                </c:pt>
                <c:pt idx="386">
                  <c:v>103.35720000000001</c:v>
                </c:pt>
                <c:pt idx="387">
                  <c:v>104.3061</c:v>
                </c:pt>
                <c:pt idx="388">
                  <c:v>100.5274</c:v>
                </c:pt>
                <c:pt idx="389">
                  <c:v>99.276790000000005</c:v>
                </c:pt>
                <c:pt idx="390">
                  <c:v>101.41759999999999</c:v>
                </c:pt>
                <c:pt idx="391">
                  <c:v>96.770499999999998</c:v>
                </c:pt>
                <c:pt idx="392">
                  <c:v>102.0022</c:v>
                </c:pt>
                <c:pt idx="393">
                  <c:v>104.2139</c:v>
                </c:pt>
                <c:pt idx="394">
                  <c:v>109.32129999999999</c:v>
                </c:pt>
                <c:pt idx="395">
                  <c:v>111.161</c:v>
                </c:pt>
                <c:pt idx="396">
                  <c:v>110.87869999999999</c:v>
                </c:pt>
                <c:pt idx="397">
                  <c:v>107.8232</c:v>
                </c:pt>
                <c:pt idx="398">
                  <c:v>89.016999999999996</c:v>
                </c:pt>
                <c:pt idx="399">
                  <c:v>91.150700000000001</c:v>
                </c:pt>
                <c:pt idx="400">
                  <c:v>95.400679999999994</c:v>
                </c:pt>
                <c:pt idx="401">
                  <c:v>102.2208</c:v>
                </c:pt>
                <c:pt idx="402">
                  <c:v>100.6782</c:v>
                </c:pt>
                <c:pt idx="403">
                  <c:v>102.6739</c:v>
                </c:pt>
                <c:pt idx="404">
                  <c:v>105.3336</c:v>
                </c:pt>
                <c:pt idx="405">
                  <c:v>105.0107</c:v>
                </c:pt>
                <c:pt idx="406">
                  <c:v>110.2328</c:v>
                </c:pt>
              </c:numCache>
            </c:numRef>
          </c:val>
          <c:smooth val="0"/>
          <c:extLst>
            <c:ext xmlns:c16="http://schemas.microsoft.com/office/drawing/2014/chart" uri="{C3380CC4-5D6E-409C-BE32-E72D297353CC}">
              <c16:uniqueId val="{00000000-694B-4958-87FA-BC8C661CCF89}"/>
            </c:ext>
          </c:extLst>
        </c:ser>
        <c:ser>
          <c:idx val="1"/>
          <c:order val="1"/>
          <c:tx>
            <c:strRef>
              <c:f>'Fig 4.1'!$I$4</c:f>
              <c:strCache>
                <c:ptCount val="1"/>
                <c:pt idx="0">
                  <c:v>United States</c:v>
                </c:pt>
              </c:strCache>
            </c:strRef>
          </c:tx>
          <c:spPr>
            <a:ln w="19050" cap="rnd">
              <a:solidFill>
                <a:srgbClr val="7F9C90"/>
              </a:solidFill>
              <a:prstDash val="solid"/>
              <a:round/>
            </a:ln>
            <a:effectLst/>
          </c:spPr>
          <c:marker>
            <c:symbol val="none"/>
          </c:marker>
          <c:cat>
            <c:strRef>
              <c:f>'Fig 4.1'!$E$6:$E$412</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4.1'!$I$6:$I$412</c:f>
              <c:numCache>
                <c:formatCode>#,##0.000_ ;\-#,##0.000\ </c:formatCode>
                <c:ptCount val="407"/>
                <c:pt idx="0">
                  <c:v>14.97068</c:v>
                </c:pt>
                <c:pt idx="1">
                  <c:v>15.868180000000001</c:v>
                </c:pt>
                <c:pt idx="2">
                  <c:v>16.482060000000001</c:v>
                </c:pt>
                <c:pt idx="3">
                  <c:v>16.228840000000002</c:v>
                </c:pt>
                <c:pt idx="4">
                  <c:v>16.142320000000002</c:v>
                </c:pt>
                <c:pt idx="5">
                  <c:v>16.793510000000001</c:v>
                </c:pt>
                <c:pt idx="6">
                  <c:v>17.25948</c:v>
                </c:pt>
                <c:pt idx="7">
                  <c:v>18.23986</c:v>
                </c:pt>
                <c:pt idx="8">
                  <c:v>17.670339999999999</c:v>
                </c:pt>
                <c:pt idx="9">
                  <c:v>15.56063</c:v>
                </c:pt>
                <c:pt idx="10">
                  <c:v>13.588010000000001</c:v>
                </c:pt>
                <c:pt idx="11">
                  <c:v>13.3575</c:v>
                </c:pt>
                <c:pt idx="12">
                  <c:v>13.918340000000001</c:v>
                </c:pt>
                <c:pt idx="13">
                  <c:v>14.372730000000001</c:v>
                </c:pt>
                <c:pt idx="14">
                  <c:v>14.842510000000001</c:v>
                </c:pt>
                <c:pt idx="15">
                  <c:v>14.70187</c:v>
                </c:pt>
                <c:pt idx="16">
                  <c:v>14.35853</c:v>
                </c:pt>
                <c:pt idx="17">
                  <c:v>15.12444</c:v>
                </c:pt>
                <c:pt idx="18">
                  <c:v>15.06437</c:v>
                </c:pt>
                <c:pt idx="19">
                  <c:v>14.78065</c:v>
                </c:pt>
                <c:pt idx="20">
                  <c:v>15.00061</c:v>
                </c:pt>
                <c:pt idx="21">
                  <c:v>15.484690000000001</c:v>
                </c:pt>
                <c:pt idx="22">
                  <c:v>15.11941</c:v>
                </c:pt>
                <c:pt idx="23">
                  <c:v>15.38439</c:v>
                </c:pt>
                <c:pt idx="24">
                  <c:v>15.884919999999999</c:v>
                </c:pt>
                <c:pt idx="25">
                  <c:v>16.347799999999999</c:v>
                </c:pt>
                <c:pt idx="26">
                  <c:v>16.300560000000001</c:v>
                </c:pt>
                <c:pt idx="27">
                  <c:v>16.772500000000001</c:v>
                </c:pt>
                <c:pt idx="28">
                  <c:v>17.359780000000001</c:v>
                </c:pt>
                <c:pt idx="29">
                  <c:v>17.90099</c:v>
                </c:pt>
                <c:pt idx="30">
                  <c:v>18.33109</c:v>
                </c:pt>
                <c:pt idx="31">
                  <c:v>19.10661</c:v>
                </c:pt>
                <c:pt idx="32">
                  <c:v>19.11225</c:v>
                </c:pt>
                <c:pt idx="33">
                  <c:v>19.062439999999999</c:v>
                </c:pt>
                <c:pt idx="34">
                  <c:v>18.662680000000002</c:v>
                </c:pt>
                <c:pt idx="35">
                  <c:v>19.075209999999998</c:v>
                </c:pt>
                <c:pt idx="36">
                  <c:v>18.566479999999999</c:v>
                </c:pt>
                <c:pt idx="37">
                  <c:v>18.077590000000001</c:v>
                </c:pt>
                <c:pt idx="38">
                  <c:v>18.445830000000001</c:v>
                </c:pt>
                <c:pt idx="39">
                  <c:v>18.381409999999999</c:v>
                </c:pt>
                <c:pt idx="40">
                  <c:v>18.94923</c:v>
                </c:pt>
                <c:pt idx="41">
                  <c:v>19.477060000000002</c:v>
                </c:pt>
                <c:pt idx="42">
                  <c:v>19.474689999999999</c:v>
                </c:pt>
                <c:pt idx="43">
                  <c:v>17.96866</c:v>
                </c:pt>
                <c:pt idx="44">
                  <c:v>17.154319999999998</c:v>
                </c:pt>
                <c:pt idx="45">
                  <c:v>16.64209</c:v>
                </c:pt>
                <c:pt idx="46">
                  <c:v>17.054510000000001</c:v>
                </c:pt>
                <c:pt idx="47">
                  <c:v>17.782710000000002</c:v>
                </c:pt>
                <c:pt idx="48">
                  <c:v>17.622129999999999</c:v>
                </c:pt>
                <c:pt idx="49">
                  <c:v>19.583079999999999</c:v>
                </c:pt>
                <c:pt idx="50">
                  <c:v>20.159210000000002</c:v>
                </c:pt>
                <c:pt idx="51">
                  <c:v>20.56992</c:v>
                </c:pt>
                <c:pt idx="52">
                  <c:v>20.492709999999999</c:v>
                </c:pt>
                <c:pt idx="53">
                  <c:v>20.530560000000001</c:v>
                </c:pt>
                <c:pt idx="54">
                  <c:v>20.62734</c:v>
                </c:pt>
                <c:pt idx="55">
                  <c:v>21.126460000000002</c:v>
                </c:pt>
                <c:pt idx="56">
                  <c:v>21.048940000000002</c:v>
                </c:pt>
                <c:pt idx="57">
                  <c:v>21.10341</c:v>
                </c:pt>
                <c:pt idx="58">
                  <c:v>21.118359999999999</c:v>
                </c:pt>
                <c:pt idx="59">
                  <c:v>21.218730000000001</c:v>
                </c:pt>
                <c:pt idx="60">
                  <c:v>22.711590000000001</c:v>
                </c:pt>
                <c:pt idx="61">
                  <c:v>22.590630000000001</c:v>
                </c:pt>
                <c:pt idx="62">
                  <c:v>22.302779999999998</c:v>
                </c:pt>
                <c:pt idx="63">
                  <c:v>22.237130000000001</c:v>
                </c:pt>
                <c:pt idx="64">
                  <c:v>22.639050000000001</c:v>
                </c:pt>
                <c:pt idx="65">
                  <c:v>22.249780000000001</c:v>
                </c:pt>
                <c:pt idx="66">
                  <c:v>22.595680000000002</c:v>
                </c:pt>
                <c:pt idx="67">
                  <c:v>22.78407</c:v>
                </c:pt>
                <c:pt idx="68">
                  <c:v>22.789870000000001</c:v>
                </c:pt>
                <c:pt idx="69">
                  <c:v>22.47702</c:v>
                </c:pt>
                <c:pt idx="70">
                  <c:v>23.058129999999998</c:v>
                </c:pt>
                <c:pt idx="71">
                  <c:v>23.715260000000001</c:v>
                </c:pt>
                <c:pt idx="72">
                  <c:v>23.734770000000001</c:v>
                </c:pt>
                <c:pt idx="73">
                  <c:v>24.10519</c:v>
                </c:pt>
                <c:pt idx="74">
                  <c:v>24.571300000000001</c:v>
                </c:pt>
                <c:pt idx="75">
                  <c:v>24.234960000000001</c:v>
                </c:pt>
                <c:pt idx="76">
                  <c:v>24.363209999999999</c:v>
                </c:pt>
                <c:pt idx="77">
                  <c:v>24.47691</c:v>
                </c:pt>
                <c:pt idx="78">
                  <c:v>24.544920000000001</c:v>
                </c:pt>
                <c:pt idx="79">
                  <c:v>24.948879999999999</c:v>
                </c:pt>
                <c:pt idx="80">
                  <c:v>25.239039999999999</c:v>
                </c:pt>
                <c:pt idx="81">
                  <c:v>25.503299999999999</c:v>
                </c:pt>
                <c:pt idx="82">
                  <c:v>25.344819999999999</c:v>
                </c:pt>
                <c:pt idx="83">
                  <c:v>25.52289</c:v>
                </c:pt>
                <c:pt idx="84">
                  <c:v>25.956530000000001</c:v>
                </c:pt>
                <c:pt idx="85">
                  <c:v>25.942620000000002</c:v>
                </c:pt>
                <c:pt idx="86">
                  <c:v>25.482869999999998</c:v>
                </c:pt>
                <c:pt idx="87">
                  <c:v>24.55667</c:v>
                </c:pt>
                <c:pt idx="88">
                  <c:v>24.714400000000001</c:v>
                </c:pt>
                <c:pt idx="89">
                  <c:v>24.87754</c:v>
                </c:pt>
                <c:pt idx="90">
                  <c:v>24.68769</c:v>
                </c:pt>
                <c:pt idx="91">
                  <c:v>25.360240000000001</c:v>
                </c:pt>
                <c:pt idx="92">
                  <c:v>25.510850000000001</c:v>
                </c:pt>
                <c:pt idx="93">
                  <c:v>25.274460000000001</c:v>
                </c:pt>
                <c:pt idx="94">
                  <c:v>25.00329</c:v>
                </c:pt>
                <c:pt idx="95">
                  <c:v>24.624289999999998</c:v>
                </c:pt>
                <c:pt idx="96">
                  <c:v>25.110620000000001</c:v>
                </c:pt>
                <c:pt idx="97">
                  <c:v>25.932569999999998</c:v>
                </c:pt>
                <c:pt idx="98">
                  <c:v>26.422360000000001</c:v>
                </c:pt>
                <c:pt idx="99">
                  <c:v>27.17155</c:v>
                </c:pt>
                <c:pt idx="100">
                  <c:v>27.907419999999998</c:v>
                </c:pt>
                <c:pt idx="101">
                  <c:v>28.671530000000001</c:v>
                </c:pt>
                <c:pt idx="102">
                  <c:v>29.52861</c:v>
                </c:pt>
                <c:pt idx="103">
                  <c:v>29.713809999999999</c:v>
                </c:pt>
                <c:pt idx="104">
                  <c:v>30.739809999999999</c:v>
                </c:pt>
                <c:pt idx="105">
                  <c:v>30.87537</c:v>
                </c:pt>
                <c:pt idx="106">
                  <c:v>31.449860000000001</c:v>
                </c:pt>
                <c:pt idx="107">
                  <c:v>32.47175</c:v>
                </c:pt>
                <c:pt idx="108">
                  <c:v>32.603149999999999</c:v>
                </c:pt>
                <c:pt idx="109">
                  <c:v>34.309910000000002</c:v>
                </c:pt>
                <c:pt idx="110">
                  <c:v>34.33728</c:v>
                </c:pt>
                <c:pt idx="111">
                  <c:v>34.413519999999998</c:v>
                </c:pt>
                <c:pt idx="112">
                  <c:v>35.140320000000003</c:v>
                </c:pt>
                <c:pt idx="113">
                  <c:v>35.484360000000002</c:v>
                </c:pt>
                <c:pt idx="114">
                  <c:v>34.216940000000001</c:v>
                </c:pt>
                <c:pt idx="115">
                  <c:v>35.115200000000002</c:v>
                </c:pt>
                <c:pt idx="116">
                  <c:v>35.746499999999997</c:v>
                </c:pt>
                <c:pt idx="117">
                  <c:v>36.99174</c:v>
                </c:pt>
                <c:pt idx="118">
                  <c:v>38.498570000000001</c:v>
                </c:pt>
                <c:pt idx="119">
                  <c:v>38.78163</c:v>
                </c:pt>
                <c:pt idx="120">
                  <c:v>39.967300000000002</c:v>
                </c:pt>
                <c:pt idx="121">
                  <c:v>41.450960000000002</c:v>
                </c:pt>
                <c:pt idx="122">
                  <c:v>41.267769999999999</c:v>
                </c:pt>
                <c:pt idx="123">
                  <c:v>39.711590000000001</c:v>
                </c:pt>
                <c:pt idx="124">
                  <c:v>42.916420000000002</c:v>
                </c:pt>
                <c:pt idx="125">
                  <c:v>45.263820000000003</c:v>
                </c:pt>
                <c:pt idx="126">
                  <c:v>47.627369999999999</c:v>
                </c:pt>
                <c:pt idx="127">
                  <c:v>47.686590000000002</c:v>
                </c:pt>
                <c:pt idx="128">
                  <c:v>48.49962</c:v>
                </c:pt>
                <c:pt idx="129">
                  <c:v>49.440860000000001</c:v>
                </c:pt>
                <c:pt idx="130">
                  <c:v>48.731450000000002</c:v>
                </c:pt>
                <c:pt idx="131">
                  <c:v>49.976529999999997</c:v>
                </c:pt>
                <c:pt idx="132">
                  <c:v>49.924500000000002</c:v>
                </c:pt>
                <c:pt idx="133">
                  <c:v>52.699640000000002</c:v>
                </c:pt>
                <c:pt idx="134">
                  <c:v>55.526200000000003</c:v>
                </c:pt>
                <c:pt idx="135">
                  <c:v>57.244880000000002</c:v>
                </c:pt>
                <c:pt idx="136">
                  <c:v>56.889429999999997</c:v>
                </c:pt>
                <c:pt idx="137">
                  <c:v>56.423389999999998</c:v>
                </c:pt>
                <c:pt idx="138">
                  <c:v>58.07058</c:v>
                </c:pt>
                <c:pt idx="139">
                  <c:v>53.393619999999999</c:v>
                </c:pt>
                <c:pt idx="140">
                  <c:v>50.165120000000002</c:v>
                </c:pt>
                <c:pt idx="141">
                  <c:v>50.653129999999997</c:v>
                </c:pt>
                <c:pt idx="142">
                  <c:v>55.879010000000001</c:v>
                </c:pt>
                <c:pt idx="143">
                  <c:v>57.038379999999997</c:v>
                </c:pt>
                <c:pt idx="144">
                  <c:v>58.96622</c:v>
                </c:pt>
                <c:pt idx="145">
                  <c:v>58.299729999999997</c:v>
                </c:pt>
                <c:pt idx="146">
                  <c:v>59.784080000000003</c:v>
                </c:pt>
                <c:pt idx="147">
                  <c:v>62.16686</c:v>
                </c:pt>
                <c:pt idx="148">
                  <c:v>62.945549999999997</c:v>
                </c:pt>
                <c:pt idx="149">
                  <c:v>62.342709999999997</c:v>
                </c:pt>
                <c:pt idx="150">
                  <c:v>64.254300000000001</c:v>
                </c:pt>
                <c:pt idx="151">
                  <c:v>61.500599999999999</c:v>
                </c:pt>
                <c:pt idx="152">
                  <c:v>60.197940000000003</c:v>
                </c:pt>
                <c:pt idx="153">
                  <c:v>59.323740000000001</c:v>
                </c:pt>
                <c:pt idx="154">
                  <c:v>62.807510000000001</c:v>
                </c:pt>
                <c:pt idx="155">
                  <c:v>63.198749999999997</c:v>
                </c:pt>
                <c:pt idx="156">
                  <c:v>62.866019999999999</c:v>
                </c:pt>
                <c:pt idx="157">
                  <c:v>59.923870000000001</c:v>
                </c:pt>
                <c:pt idx="158">
                  <c:v>61.624679999999998</c:v>
                </c:pt>
                <c:pt idx="159">
                  <c:v>64.018190000000004</c:v>
                </c:pt>
                <c:pt idx="160">
                  <c:v>63.338329999999999</c:v>
                </c:pt>
                <c:pt idx="161">
                  <c:v>64.331569999999999</c:v>
                </c:pt>
                <c:pt idx="162">
                  <c:v>64.67895</c:v>
                </c:pt>
                <c:pt idx="163">
                  <c:v>65.968140000000005</c:v>
                </c:pt>
                <c:pt idx="164">
                  <c:v>66.108350000000002</c:v>
                </c:pt>
                <c:pt idx="165">
                  <c:v>64.026150000000001</c:v>
                </c:pt>
                <c:pt idx="166">
                  <c:v>63.946359999999999</c:v>
                </c:pt>
                <c:pt idx="167">
                  <c:v>63.890250000000002</c:v>
                </c:pt>
                <c:pt idx="168">
                  <c:v>64.425420000000003</c:v>
                </c:pt>
                <c:pt idx="169">
                  <c:v>64.176000000000002</c:v>
                </c:pt>
                <c:pt idx="170">
                  <c:v>59.759399999999999</c:v>
                </c:pt>
                <c:pt idx="171">
                  <c:v>60.092919999999999</c:v>
                </c:pt>
                <c:pt idx="172">
                  <c:v>63.831249999999997</c:v>
                </c:pt>
                <c:pt idx="173">
                  <c:v>62.474719999999998</c:v>
                </c:pt>
                <c:pt idx="174">
                  <c:v>60.798720000000003</c:v>
                </c:pt>
                <c:pt idx="175">
                  <c:v>59.865699999999997</c:v>
                </c:pt>
                <c:pt idx="176">
                  <c:v>54.595419999999997</c:v>
                </c:pt>
                <c:pt idx="177">
                  <c:v>55.064639999999997</c:v>
                </c:pt>
                <c:pt idx="178">
                  <c:v>56.99183</c:v>
                </c:pt>
                <c:pt idx="179">
                  <c:v>57.732379999999999</c:v>
                </c:pt>
                <c:pt idx="180">
                  <c:v>57.620829999999998</c:v>
                </c:pt>
                <c:pt idx="181">
                  <c:v>56.411059999999999</c:v>
                </c:pt>
                <c:pt idx="182">
                  <c:v>59.49042</c:v>
                </c:pt>
                <c:pt idx="183">
                  <c:v>58.188209999999998</c:v>
                </c:pt>
                <c:pt idx="184">
                  <c:v>57.023200000000003</c:v>
                </c:pt>
                <c:pt idx="185">
                  <c:v>53.908070000000002</c:v>
                </c:pt>
                <c:pt idx="186">
                  <c:v>48.256219999999999</c:v>
                </c:pt>
                <c:pt idx="187">
                  <c:v>48.707650000000001</c:v>
                </c:pt>
                <c:pt idx="188">
                  <c:v>46.763039999999997</c:v>
                </c:pt>
                <c:pt idx="189">
                  <c:v>45.542769999999997</c:v>
                </c:pt>
                <c:pt idx="190">
                  <c:v>47.874749999999999</c:v>
                </c:pt>
                <c:pt idx="191">
                  <c:v>47.524850000000001</c:v>
                </c:pt>
                <c:pt idx="192">
                  <c:v>47.349899999999998</c:v>
                </c:pt>
                <c:pt idx="193">
                  <c:v>44.375990000000002</c:v>
                </c:pt>
                <c:pt idx="194">
                  <c:v>44.245530000000002</c:v>
                </c:pt>
                <c:pt idx="195">
                  <c:v>46.629759999999997</c:v>
                </c:pt>
                <c:pt idx="196">
                  <c:v>49.364930000000001</c:v>
                </c:pt>
                <c:pt idx="197">
                  <c:v>52.292760000000001</c:v>
                </c:pt>
                <c:pt idx="198">
                  <c:v>52.143940000000001</c:v>
                </c:pt>
                <c:pt idx="199">
                  <c:v>52.268970000000003</c:v>
                </c:pt>
                <c:pt idx="200">
                  <c:v>53.800640000000001</c:v>
                </c:pt>
                <c:pt idx="201">
                  <c:v>55.205309999999997</c:v>
                </c:pt>
                <c:pt idx="202">
                  <c:v>56.132429999999999</c:v>
                </c:pt>
                <c:pt idx="203">
                  <c:v>58.519849999999998</c:v>
                </c:pt>
                <c:pt idx="204">
                  <c:v>61.474640000000001</c:v>
                </c:pt>
                <c:pt idx="205">
                  <c:v>62.402790000000003</c:v>
                </c:pt>
                <c:pt idx="206">
                  <c:v>61.577390000000001</c:v>
                </c:pt>
                <c:pt idx="207">
                  <c:v>61.844499999999996</c:v>
                </c:pt>
                <c:pt idx="208">
                  <c:v>59.72372</c:v>
                </c:pt>
                <c:pt idx="209">
                  <c:v>61.33126</c:v>
                </c:pt>
                <c:pt idx="210">
                  <c:v>60.389809999999997</c:v>
                </c:pt>
                <c:pt idx="211">
                  <c:v>59.498939999999997</c:v>
                </c:pt>
                <c:pt idx="212">
                  <c:v>61.345680000000002</c:v>
                </c:pt>
                <c:pt idx="213">
                  <c:v>61.899850000000001</c:v>
                </c:pt>
                <c:pt idx="214">
                  <c:v>64.973209999999995</c:v>
                </c:pt>
                <c:pt idx="215">
                  <c:v>66.849360000000004</c:v>
                </c:pt>
                <c:pt idx="216">
                  <c:v>66.096729999999994</c:v>
                </c:pt>
                <c:pt idx="217">
                  <c:v>67.846999999999994</c:v>
                </c:pt>
                <c:pt idx="218">
                  <c:v>68.080759999999998</c:v>
                </c:pt>
                <c:pt idx="219">
                  <c:v>66.290409999999994</c:v>
                </c:pt>
                <c:pt idx="220">
                  <c:v>66.479420000000005</c:v>
                </c:pt>
                <c:pt idx="221">
                  <c:v>67.798199999999994</c:v>
                </c:pt>
                <c:pt idx="222">
                  <c:v>69.141530000000003</c:v>
                </c:pt>
                <c:pt idx="223">
                  <c:v>70.083160000000007</c:v>
                </c:pt>
                <c:pt idx="224">
                  <c:v>71.011589999999998</c:v>
                </c:pt>
                <c:pt idx="225">
                  <c:v>69.05574</c:v>
                </c:pt>
                <c:pt idx="226">
                  <c:v>71.113200000000006</c:v>
                </c:pt>
                <c:pt idx="227">
                  <c:v>72.956379999999996</c:v>
                </c:pt>
                <c:pt idx="228">
                  <c:v>74.894810000000007</c:v>
                </c:pt>
                <c:pt idx="229">
                  <c:v>75.368250000000003</c:v>
                </c:pt>
                <c:pt idx="230">
                  <c:v>76.558729999999997</c:v>
                </c:pt>
                <c:pt idx="231">
                  <c:v>78.158209999999997</c:v>
                </c:pt>
                <c:pt idx="232">
                  <c:v>78.190430000000006</c:v>
                </c:pt>
                <c:pt idx="233">
                  <c:v>74.790949999999995</c:v>
                </c:pt>
                <c:pt idx="234">
                  <c:v>75.961010000000002</c:v>
                </c:pt>
                <c:pt idx="235">
                  <c:v>77.68768</c:v>
                </c:pt>
                <c:pt idx="236">
                  <c:v>78.539019999999994</c:v>
                </c:pt>
                <c:pt idx="237">
                  <c:v>81.023089999999996</c:v>
                </c:pt>
                <c:pt idx="238">
                  <c:v>82.985209999999995</c:v>
                </c:pt>
                <c:pt idx="239">
                  <c:v>85.118070000000003</c:v>
                </c:pt>
                <c:pt idx="240">
                  <c:v>85.537189999999995</c:v>
                </c:pt>
                <c:pt idx="241">
                  <c:v>87.572929999999999</c:v>
                </c:pt>
                <c:pt idx="242">
                  <c:v>85.420869999999994</c:v>
                </c:pt>
                <c:pt idx="243">
                  <c:v>89.441119999999998</c:v>
                </c:pt>
                <c:pt idx="244">
                  <c:v>92.021190000000004</c:v>
                </c:pt>
                <c:pt idx="245">
                  <c:v>92.692520000000002</c:v>
                </c:pt>
                <c:pt idx="246">
                  <c:v>93.540959999999998</c:v>
                </c:pt>
                <c:pt idx="247">
                  <c:v>88.416690000000003</c:v>
                </c:pt>
                <c:pt idx="248">
                  <c:v>91.489689999999996</c:v>
                </c:pt>
                <c:pt idx="249">
                  <c:v>95.149529999999999</c:v>
                </c:pt>
                <c:pt idx="250">
                  <c:v>91.090040000000002</c:v>
                </c:pt>
                <c:pt idx="251">
                  <c:v>91.882580000000004</c:v>
                </c:pt>
                <c:pt idx="252">
                  <c:v>85.921379999999999</c:v>
                </c:pt>
                <c:pt idx="253">
                  <c:v>84.648949999999999</c:v>
                </c:pt>
                <c:pt idx="254">
                  <c:v>82.169460000000001</c:v>
                </c:pt>
                <c:pt idx="255">
                  <c:v>85.922219999999996</c:v>
                </c:pt>
                <c:pt idx="256">
                  <c:v>88.261690000000002</c:v>
                </c:pt>
                <c:pt idx="257">
                  <c:v>84.263270000000006</c:v>
                </c:pt>
                <c:pt idx="258">
                  <c:v>78.950649999999996</c:v>
                </c:pt>
                <c:pt idx="259">
                  <c:v>78.318179999999998</c:v>
                </c:pt>
                <c:pt idx="260">
                  <c:v>74.071939999999998</c:v>
                </c:pt>
                <c:pt idx="261">
                  <c:v>57.41563</c:v>
                </c:pt>
                <c:pt idx="262">
                  <c:v>51.779609999999998</c:v>
                </c:pt>
                <c:pt idx="263">
                  <c:v>51.736620000000002</c:v>
                </c:pt>
                <c:pt idx="264">
                  <c:v>51.37847</c:v>
                </c:pt>
                <c:pt idx="265">
                  <c:v>47.383049999999997</c:v>
                </c:pt>
                <c:pt idx="266">
                  <c:v>44.390979999999999</c:v>
                </c:pt>
                <c:pt idx="267">
                  <c:v>50.014159999999997</c:v>
                </c:pt>
                <c:pt idx="268">
                  <c:v>54.522640000000003</c:v>
                </c:pt>
                <c:pt idx="269">
                  <c:v>56.059939999999997</c:v>
                </c:pt>
                <c:pt idx="270">
                  <c:v>56.340719999999997</c:v>
                </c:pt>
                <c:pt idx="271">
                  <c:v>61.600149999999999</c:v>
                </c:pt>
                <c:pt idx="272">
                  <c:v>63.974170000000001</c:v>
                </c:pt>
                <c:pt idx="273">
                  <c:v>65.432329999999993</c:v>
                </c:pt>
                <c:pt idx="274">
                  <c:v>66.371799999999993</c:v>
                </c:pt>
                <c:pt idx="275">
                  <c:v>67.164699999999996</c:v>
                </c:pt>
                <c:pt idx="276">
                  <c:v>67.982609999999994</c:v>
                </c:pt>
                <c:pt idx="277">
                  <c:v>65.130939999999995</c:v>
                </c:pt>
                <c:pt idx="278">
                  <c:v>68.836860000000001</c:v>
                </c:pt>
                <c:pt idx="279">
                  <c:v>71.22054</c:v>
                </c:pt>
                <c:pt idx="280">
                  <c:v>65.557079999999999</c:v>
                </c:pt>
                <c:pt idx="281">
                  <c:v>63.384979999999999</c:v>
                </c:pt>
                <c:pt idx="282">
                  <c:v>63.662109999999998</c:v>
                </c:pt>
                <c:pt idx="283">
                  <c:v>64.832359999999994</c:v>
                </c:pt>
                <c:pt idx="284">
                  <c:v>66.918480000000002</c:v>
                </c:pt>
                <c:pt idx="285">
                  <c:v>70.075860000000006</c:v>
                </c:pt>
                <c:pt idx="286">
                  <c:v>71.245829999999998</c:v>
                </c:pt>
                <c:pt idx="287">
                  <c:v>73.439089999999993</c:v>
                </c:pt>
                <c:pt idx="288">
                  <c:v>75.83663</c:v>
                </c:pt>
                <c:pt idx="289">
                  <c:v>78.381960000000007</c:v>
                </c:pt>
                <c:pt idx="290">
                  <c:v>77.499420000000001</c:v>
                </c:pt>
                <c:pt idx="291">
                  <c:v>79.343729999999994</c:v>
                </c:pt>
                <c:pt idx="292">
                  <c:v>78.794520000000006</c:v>
                </c:pt>
                <c:pt idx="293">
                  <c:v>75.944050000000004</c:v>
                </c:pt>
                <c:pt idx="294">
                  <c:v>77.674099999999996</c:v>
                </c:pt>
                <c:pt idx="295">
                  <c:v>68.766720000000007</c:v>
                </c:pt>
                <c:pt idx="296">
                  <c:v>66.557329999999993</c:v>
                </c:pt>
                <c:pt idx="297">
                  <c:v>67.948899999999995</c:v>
                </c:pt>
                <c:pt idx="298">
                  <c:v>68.644210000000001</c:v>
                </c:pt>
                <c:pt idx="299">
                  <c:v>69.368179999999995</c:v>
                </c:pt>
                <c:pt idx="300">
                  <c:v>72.313050000000004</c:v>
                </c:pt>
                <c:pt idx="301">
                  <c:v>75.614199999999997</c:v>
                </c:pt>
                <c:pt idx="302">
                  <c:v>76.487549999999999</c:v>
                </c:pt>
                <c:pt idx="303">
                  <c:v>75.346890000000002</c:v>
                </c:pt>
                <c:pt idx="304">
                  <c:v>72.171809999999994</c:v>
                </c:pt>
                <c:pt idx="305">
                  <c:v>70.761989999999997</c:v>
                </c:pt>
                <c:pt idx="306">
                  <c:v>72.799509999999998</c:v>
                </c:pt>
                <c:pt idx="307">
                  <c:v>75.035200000000003</c:v>
                </c:pt>
                <c:pt idx="308">
                  <c:v>77.422250000000005</c:v>
                </c:pt>
                <c:pt idx="309">
                  <c:v>77.609189999999998</c:v>
                </c:pt>
                <c:pt idx="310">
                  <c:v>76.134929999999997</c:v>
                </c:pt>
                <c:pt idx="311">
                  <c:v>78.393569999999997</c:v>
                </c:pt>
                <c:pt idx="312">
                  <c:v>81.927260000000004</c:v>
                </c:pt>
                <c:pt idx="313">
                  <c:v>83.343639999999994</c:v>
                </c:pt>
                <c:pt idx="314">
                  <c:v>84.680980000000005</c:v>
                </c:pt>
                <c:pt idx="315">
                  <c:v>85.155259999999998</c:v>
                </c:pt>
                <c:pt idx="316">
                  <c:v>88.416600000000003</c:v>
                </c:pt>
                <c:pt idx="317">
                  <c:v>86.203190000000006</c:v>
                </c:pt>
                <c:pt idx="318">
                  <c:v>88.499669999999995</c:v>
                </c:pt>
                <c:pt idx="319">
                  <c:v>88.943049999999999</c:v>
                </c:pt>
                <c:pt idx="320">
                  <c:v>90.115070000000003</c:v>
                </c:pt>
                <c:pt idx="321">
                  <c:v>92.168139999999994</c:v>
                </c:pt>
                <c:pt idx="322">
                  <c:v>94.64922</c:v>
                </c:pt>
                <c:pt idx="323">
                  <c:v>95.091089999999994</c:v>
                </c:pt>
                <c:pt idx="324">
                  <c:v>95.982330000000005</c:v>
                </c:pt>
                <c:pt idx="325">
                  <c:v>95.364469999999997</c:v>
                </c:pt>
                <c:pt idx="326">
                  <c:v>97.537049999999994</c:v>
                </c:pt>
                <c:pt idx="327">
                  <c:v>98.455259999999996</c:v>
                </c:pt>
                <c:pt idx="328">
                  <c:v>99.726939999999999</c:v>
                </c:pt>
                <c:pt idx="329">
                  <c:v>102.13379999999999</c:v>
                </c:pt>
                <c:pt idx="330">
                  <c:v>102.87739999999999</c:v>
                </c:pt>
                <c:pt idx="331">
                  <c:v>101.5284</c:v>
                </c:pt>
                <c:pt idx="332">
                  <c:v>102.3879</c:v>
                </c:pt>
                <c:pt idx="333">
                  <c:v>98.072109999999995</c:v>
                </c:pt>
                <c:pt idx="334">
                  <c:v>102.2602</c:v>
                </c:pt>
                <c:pt idx="335">
                  <c:v>101.37649999999999</c:v>
                </c:pt>
                <c:pt idx="336">
                  <c:v>100.0791</c:v>
                </c:pt>
                <c:pt idx="337">
                  <c:v>102.7756</c:v>
                </c:pt>
                <c:pt idx="338">
                  <c:v>102.25369999999999</c:v>
                </c:pt>
                <c:pt idx="339">
                  <c:v>103.8488</c:v>
                </c:pt>
                <c:pt idx="340">
                  <c:v>104.4068</c:v>
                </c:pt>
                <c:pt idx="341">
                  <c:v>103.1632</c:v>
                </c:pt>
                <c:pt idx="342">
                  <c:v>101.6938</c:v>
                </c:pt>
                <c:pt idx="343">
                  <c:v>98.640140000000002</c:v>
                </c:pt>
                <c:pt idx="344">
                  <c:v>93.224119999999999</c:v>
                </c:pt>
                <c:pt idx="345">
                  <c:v>96.700310000000002</c:v>
                </c:pt>
                <c:pt idx="346">
                  <c:v>97.660679999999999</c:v>
                </c:pt>
                <c:pt idx="347">
                  <c:v>95.553669999999997</c:v>
                </c:pt>
                <c:pt idx="348">
                  <c:v>89.207809999999995</c:v>
                </c:pt>
                <c:pt idx="349">
                  <c:v>88.240989999999996</c:v>
                </c:pt>
                <c:pt idx="350">
                  <c:v>94.195070000000001</c:v>
                </c:pt>
                <c:pt idx="351">
                  <c:v>96.837519999999998</c:v>
                </c:pt>
                <c:pt idx="352">
                  <c:v>96.836579999999998</c:v>
                </c:pt>
                <c:pt idx="353">
                  <c:v>97.524590000000003</c:v>
                </c:pt>
                <c:pt idx="354">
                  <c:v>99.999210000000005</c:v>
                </c:pt>
                <c:pt idx="355">
                  <c:v>101.048</c:v>
                </c:pt>
                <c:pt idx="356">
                  <c:v>100.2302</c:v>
                </c:pt>
                <c:pt idx="357">
                  <c:v>99.051860000000005</c:v>
                </c:pt>
                <c:pt idx="358">
                  <c:v>99.854230000000001</c:v>
                </c:pt>
                <c:pt idx="359">
                  <c:v>103.8437</c:v>
                </c:pt>
                <c:pt idx="360">
                  <c:v>105.0235</c:v>
                </c:pt>
                <c:pt idx="361">
                  <c:v>106.9744</c:v>
                </c:pt>
                <c:pt idx="362">
                  <c:v>107.798</c:v>
                </c:pt>
                <c:pt idx="363">
                  <c:v>107.2743</c:v>
                </c:pt>
                <c:pt idx="364">
                  <c:v>108.3879</c:v>
                </c:pt>
                <c:pt idx="365">
                  <c:v>109.92610000000001</c:v>
                </c:pt>
                <c:pt idx="366">
                  <c:v>111.18470000000001</c:v>
                </c:pt>
                <c:pt idx="367">
                  <c:v>110.9526</c:v>
                </c:pt>
                <c:pt idx="368">
                  <c:v>112.86190000000001</c:v>
                </c:pt>
                <c:pt idx="369">
                  <c:v>115.6323</c:v>
                </c:pt>
                <c:pt idx="370">
                  <c:v>115.9486</c:v>
                </c:pt>
                <c:pt idx="371">
                  <c:v>119.0448</c:v>
                </c:pt>
                <c:pt idx="372">
                  <c:v>124.2432</c:v>
                </c:pt>
                <c:pt idx="373">
                  <c:v>119.48909999999999</c:v>
                </c:pt>
                <c:pt idx="374">
                  <c:v>118.0817</c:v>
                </c:pt>
                <c:pt idx="375">
                  <c:v>117.40130000000001</c:v>
                </c:pt>
                <c:pt idx="376">
                  <c:v>118.3035</c:v>
                </c:pt>
                <c:pt idx="377">
                  <c:v>118.59990000000001</c:v>
                </c:pt>
                <c:pt idx="378">
                  <c:v>119.5296</c:v>
                </c:pt>
                <c:pt idx="379">
                  <c:v>121.28149999999999</c:v>
                </c:pt>
                <c:pt idx="380">
                  <c:v>122.2612</c:v>
                </c:pt>
                <c:pt idx="381">
                  <c:v>117.41840000000001</c:v>
                </c:pt>
                <c:pt idx="382">
                  <c:v>115.5294</c:v>
                </c:pt>
                <c:pt idx="383">
                  <c:v>108.7552</c:v>
                </c:pt>
                <c:pt idx="384">
                  <c:v>111.1662</c:v>
                </c:pt>
                <c:pt idx="385">
                  <c:v>117.2234</c:v>
                </c:pt>
                <c:pt idx="386">
                  <c:v>118.283</c:v>
                </c:pt>
                <c:pt idx="387">
                  <c:v>121.0378</c:v>
                </c:pt>
                <c:pt idx="388">
                  <c:v>118.6425</c:v>
                </c:pt>
                <c:pt idx="389">
                  <c:v>120.1735</c:v>
                </c:pt>
                <c:pt idx="390">
                  <c:v>123.43</c:v>
                </c:pt>
                <c:pt idx="391">
                  <c:v>118.28400000000001</c:v>
                </c:pt>
                <c:pt idx="392">
                  <c:v>121.7589</c:v>
                </c:pt>
                <c:pt idx="393">
                  <c:v>121.3509</c:v>
                </c:pt>
                <c:pt idx="394">
                  <c:v>125.887</c:v>
                </c:pt>
                <c:pt idx="395">
                  <c:v>128.52029999999999</c:v>
                </c:pt>
                <c:pt idx="396">
                  <c:v>130.90520000000001</c:v>
                </c:pt>
                <c:pt idx="397">
                  <c:v>128.6936</c:v>
                </c:pt>
                <c:pt idx="398">
                  <c:v>100.458</c:v>
                </c:pt>
                <c:pt idx="399">
                  <c:v>101.80410000000001</c:v>
                </c:pt>
                <c:pt idx="400">
                  <c:v>105.6555</c:v>
                </c:pt>
                <c:pt idx="401">
                  <c:v>113.1662</c:v>
                </c:pt>
                <c:pt idx="402">
                  <c:v>115.0943</c:v>
                </c:pt>
                <c:pt idx="403">
                  <c:v>120.63800000000001</c:v>
                </c:pt>
                <c:pt idx="404">
                  <c:v>119.7456</c:v>
                </c:pt>
                <c:pt idx="405">
                  <c:v>121.47110000000001</c:v>
                </c:pt>
                <c:pt idx="406">
                  <c:v>128.33359999999999</c:v>
                </c:pt>
              </c:numCache>
            </c:numRef>
          </c:val>
          <c:smooth val="0"/>
          <c:extLst>
            <c:ext xmlns:c16="http://schemas.microsoft.com/office/drawing/2014/chart" uri="{C3380CC4-5D6E-409C-BE32-E72D297353CC}">
              <c16:uniqueId val="{00000001-694B-4958-87FA-BC8C661CCF89}"/>
            </c:ext>
          </c:extLst>
        </c:ser>
        <c:ser>
          <c:idx val="2"/>
          <c:order val="2"/>
          <c:tx>
            <c:strRef>
              <c:f>'Fig 4.1'!$J$4</c:f>
              <c:strCache>
                <c:ptCount val="1"/>
                <c:pt idx="0">
                  <c:v>Euro area </c:v>
                </c:pt>
              </c:strCache>
            </c:strRef>
          </c:tx>
          <c:spPr>
            <a:ln w="15875" cap="rnd">
              <a:solidFill>
                <a:srgbClr val="4A7EBB"/>
              </a:solidFill>
              <a:round/>
            </a:ln>
            <a:effectLst/>
          </c:spPr>
          <c:marker>
            <c:symbol val="none"/>
          </c:marker>
          <c:cat>
            <c:strRef>
              <c:f>'Fig 4.1'!$E$6:$E$412</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4.1'!$J$6:$J$412</c:f>
              <c:numCache>
                <c:formatCode>#,##0.000_ ;\-#,##0.000\ </c:formatCode>
                <c:ptCount val="407"/>
                <c:pt idx="0">
                  <c:v>27.315460000000002</c:v>
                </c:pt>
                <c:pt idx="1">
                  <c:v>26.356770000000001</c:v>
                </c:pt>
                <c:pt idx="2">
                  <c:v>26.791820000000001</c:v>
                </c:pt>
                <c:pt idx="3">
                  <c:v>27.693660000000001</c:v>
                </c:pt>
                <c:pt idx="4">
                  <c:v>27.006250000000001</c:v>
                </c:pt>
                <c:pt idx="5">
                  <c:v>27.012180000000001</c:v>
                </c:pt>
                <c:pt idx="6">
                  <c:v>28.269179999999999</c:v>
                </c:pt>
                <c:pt idx="7">
                  <c:v>28.875119999999999</c:v>
                </c:pt>
                <c:pt idx="8">
                  <c:v>28.597049999999999</c:v>
                </c:pt>
                <c:pt idx="9">
                  <c:v>26.267389999999999</c:v>
                </c:pt>
                <c:pt idx="10">
                  <c:v>20.789010000000001</c:v>
                </c:pt>
                <c:pt idx="11">
                  <c:v>20.175879999999999</c:v>
                </c:pt>
                <c:pt idx="12">
                  <c:v>19.89113</c:v>
                </c:pt>
                <c:pt idx="13">
                  <c:v>20.59291</c:v>
                </c:pt>
                <c:pt idx="14">
                  <c:v>21.902149999999999</c:v>
                </c:pt>
                <c:pt idx="15">
                  <c:v>21.89527</c:v>
                </c:pt>
                <c:pt idx="16">
                  <c:v>21.557040000000001</c:v>
                </c:pt>
                <c:pt idx="17">
                  <c:v>23.02056</c:v>
                </c:pt>
                <c:pt idx="18">
                  <c:v>23.652419999999999</c:v>
                </c:pt>
                <c:pt idx="19">
                  <c:v>23.633050000000001</c:v>
                </c:pt>
                <c:pt idx="20">
                  <c:v>23.897030000000001</c:v>
                </c:pt>
                <c:pt idx="21">
                  <c:v>25.176680000000001</c:v>
                </c:pt>
                <c:pt idx="22">
                  <c:v>25.27608</c:v>
                </c:pt>
                <c:pt idx="23">
                  <c:v>25.45804</c:v>
                </c:pt>
                <c:pt idx="24">
                  <c:v>26.745360000000002</c:v>
                </c:pt>
                <c:pt idx="25">
                  <c:v>26.650390000000002</c:v>
                </c:pt>
                <c:pt idx="26">
                  <c:v>26.68242</c:v>
                </c:pt>
                <c:pt idx="27">
                  <c:v>27.77731</c:v>
                </c:pt>
                <c:pt idx="28">
                  <c:v>27.959409999999998</c:v>
                </c:pt>
                <c:pt idx="29">
                  <c:v>29.111650000000001</c:v>
                </c:pt>
                <c:pt idx="30">
                  <c:v>29.857759999999999</c:v>
                </c:pt>
                <c:pt idx="31">
                  <c:v>31.279509999999998</c:v>
                </c:pt>
                <c:pt idx="32">
                  <c:v>32.366120000000002</c:v>
                </c:pt>
                <c:pt idx="33">
                  <c:v>31.40288</c:v>
                </c:pt>
                <c:pt idx="34">
                  <c:v>30.52158</c:v>
                </c:pt>
                <c:pt idx="35">
                  <c:v>32.458469999999998</c:v>
                </c:pt>
                <c:pt idx="36">
                  <c:v>33.133809999999997</c:v>
                </c:pt>
                <c:pt idx="37">
                  <c:v>32.4544</c:v>
                </c:pt>
                <c:pt idx="38">
                  <c:v>32.936100000000003</c:v>
                </c:pt>
                <c:pt idx="39">
                  <c:v>33.769820000000003</c:v>
                </c:pt>
                <c:pt idx="40">
                  <c:v>33.802630000000001</c:v>
                </c:pt>
                <c:pt idx="41">
                  <c:v>33.675980000000003</c:v>
                </c:pt>
                <c:pt idx="42">
                  <c:v>33.892180000000003</c:v>
                </c:pt>
                <c:pt idx="43">
                  <c:v>29.84507</c:v>
                </c:pt>
                <c:pt idx="44">
                  <c:v>27.233720000000002</c:v>
                </c:pt>
                <c:pt idx="45">
                  <c:v>26.4969</c:v>
                </c:pt>
                <c:pt idx="46">
                  <c:v>26.060310000000001</c:v>
                </c:pt>
                <c:pt idx="47">
                  <c:v>26.376529999999999</c:v>
                </c:pt>
                <c:pt idx="48">
                  <c:v>25.125820000000001</c:v>
                </c:pt>
                <c:pt idx="49">
                  <c:v>27.389510000000001</c:v>
                </c:pt>
                <c:pt idx="50">
                  <c:v>29.124960000000002</c:v>
                </c:pt>
                <c:pt idx="51">
                  <c:v>29.78191</c:v>
                </c:pt>
                <c:pt idx="52">
                  <c:v>29.990449999999999</c:v>
                </c:pt>
                <c:pt idx="53">
                  <c:v>30.307230000000001</c:v>
                </c:pt>
                <c:pt idx="54">
                  <c:v>29.15673</c:v>
                </c:pt>
                <c:pt idx="55">
                  <c:v>29.098769999999998</c:v>
                </c:pt>
                <c:pt idx="56">
                  <c:v>29.430789999999998</c:v>
                </c:pt>
                <c:pt idx="57">
                  <c:v>28.757000000000001</c:v>
                </c:pt>
                <c:pt idx="58">
                  <c:v>28.524629999999998</c:v>
                </c:pt>
                <c:pt idx="59">
                  <c:v>27.47917</c:v>
                </c:pt>
                <c:pt idx="60">
                  <c:v>29.131329999999998</c:v>
                </c:pt>
                <c:pt idx="61">
                  <c:v>30.113959999999999</c:v>
                </c:pt>
                <c:pt idx="62">
                  <c:v>30.36871</c:v>
                </c:pt>
                <c:pt idx="63">
                  <c:v>30.361440000000002</c:v>
                </c:pt>
                <c:pt idx="64">
                  <c:v>30.816189999999999</c:v>
                </c:pt>
                <c:pt idx="65">
                  <c:v>30.148489999999999</c:v>
                </c:pt>
                <c:pt idx="66">
                  <c:v>28.285769999999999</c:v>
                </c:pt>
                <c:pt idx="67">
                  <c:v>26.641860000000001</c:v>
                </c:pt>
                <c:pt idx="68">
                  <c:v>26.935089999999999</c:v>
                </c:pt>
                <c:pt idx="69">
                  <c:v>26.388850000000001</c:v>
                </c:pt>
                <c:pt idx="70">
                  <c:v>27.404330000000002</c:v>
                </c:pt>
                <c:pt idx="71">
                  <c:v>27.49099</c:v>
                </c:pt>
                <c:pt idx="72">
                  <c:v>28.309429999999999</c:v>
                </c:pt>
                <c:pt idx="73">
                  <c:v>29.99915</c:v>
                </c:pt>
                <c:pt idx="74">
                  <c:v>31.139880000000002</c:v>
                </c:pt>
                <c:pt idx="75">
                  <c:v>31.1218</c:v>
                </c:pt>
                <c:pt idx="76">
                  <c:v>30.747610000000002</c:v>
                </c:pt>
                <c:pt idx="77">
                  <c:v>31.350580000000001</c:v>
                </c:pt>
                <c:pt idx="78">
                  <c:v>32.690980000000003</c:v>
                </c:pt>
                <c:pt idx="79">
                  <c:v>35.190730000000002</c:v>
                </c:pt>
                <c:pt idx="80">
                  <c:v>35.119399999999999</c:v>
                </c:pt>
                <c:pt idx="81">
                  <c:v>36.245699999999999</c:v>
                </c:pt>
                <c:pt idx="82">
                  <c:v>36.081090000000003</c:v>
                </c:pt>
                <c:pt idx="83">
                  <c:v>37.678539999999998</c:v>
                </c:pt>
                <c:pt idx="84">
                  <c:v>38.94068</c:v>
                </c:pt>
                <c:pt idx="85">
                  <c:v>39.330170000000003</c:v>
                </c:pt>
                <c:pt idx="86">
                  <c:v>38.373100000000001</c:v>
                </c:pt>
                <c:pt idx="87">
                  <c:v>38.967930000000003</c:v>
                </c:pt>
                <c:pt idx="88">
                  <c:v>39.088419999999999</c:v>
                </c:pt>
                <c:pt idx="89">
                  <c:v>36.541960000000003</c:v>
                </c:pt>
                <c:pt idx="90">
                  <c:v>36.656999999999996</c:v>
                </c:pt>
                <c:pt idx="91">
                  <c:v>37.71161</c:v>
                </c:pt>
                <c:pt idx="92">
                  <c:v>36.726329999999997</c:v>
                </c:pt>
                <c:pt idx="93">
                  <c:v>35.47495</c:v>
                </c:pt>
                <c:pt idx="94">
                  <c:v>35.99727</c:v>
                </c:pt>
                <c:pt idx="95">
                  <c:v>35.724589999999999</c:v>
                </c:pt>
                <c:pt idx="96">
                  <c:v>35.271349999999998</c:v>
                </c:pt>
                <c:pt idx="97">
                  <c:v>35.58813</c:v>
                </c:pt>
                <c:pt idx="98">
                  <c:v>34.302779999999998</c:v>
                </c:pt>
                <c:pt idx="99">
                  <c:v>35.03134</c:v>
                </c:pt>
                <c:pt idx="100">
                  <c:v>36.723979999999997</c:v>
                </c:pt>
                <c:pt idx="101">
                  <c:v>36.747140000000002</c:v>
                </c:pt>
                <c:pt idx="102">
                  <c:v>37.609679999999997</c:v>
                </c:pt>
                <c:pt idx="103">
                  <c:v>38.209560000000003</c:v>
                </c:pt>
                <c:pt idx="104">
                  <c:v>37.93853</c:v>
                </c:pt>
                <c:pt idx="105">
                  <c:v>36.668419999999998</c:v>
                </c:pt>
                <c:pt idx="106">
                  <c:v>37.311250000000001</c:v>
                </c:pt>
                <c:pt idx="107">
                  <c:v>38.284599999999998</c:v>
                </c:pt>
                <c:pt idx="108">
                  <c:v>39.994419999999998</c:v>
                </c:pt>
                <c:pt idx="109">
                  <c:v>40.902569999999997</c:v>
                </c:pt>
                <c:pt idx="110">
                  <c:v>41.017809999999997</c:v>
                </c:pt>
                <c:pt idx="111">
                  <c:v>42.242840000000001</c:v>
                </c:pt>
                <c:pt idx="112">
                  <c:v>42.868400000000001</c:v>
                </c:pt>
                <c:pt idx="113">
                  <c:v>42.9084</c:v>
                </c:pt>
                <c:pt idx="114">
                  <c:v>41.713209999999997</c:v>
                </c:pt>
                <c:pt idx="115">
                  <c:v>41.775840000000002</c:v>
                </c:pt>
                <c:pt idx="116">
                  <c:v>42.334209999999999</c:v>
                </c:pt>
                <c:pt idx="117">
                  <c:v>43.863979999999998</c:v>
                </c:pt>
                <c:pt idx="118">
                  <c:v>44.911960000000001</c:v>
                </c:pt>
                <c:pt idx="119">
                  <c:v>46.261229999999998</c:v>
                </c:pt>
                <c:pt idx="120">
                  <c:v>49.035789999999999</c:v>
                </c:pt>
                <c:pt idx="121">
                  <c:v>52.371630000000003</c:v>
                </c:pt>
                <c:pt idx="122">
                  <c:v>53.571649999999998</c:v>
                </c:pt>
                <c:pt idx="123">
                  <c:v>53.101680000000002</c:v>
                </c:pt>
                <c:pt idx="124">
                  <c:v>56.333069999999999</c:v>
                </c:pt>
                <c:pt idx="125">
                  <c:v>58.493989999999997</c:v>
                </c:pt>
                <c:pt idx="126">
                  <c:v>63.580829999999999</c:v>
                </c:pt>
                <c:pt idx="127">
                  <c:v>63.550289999999997</c:v>
                </c:pt>
                <c:pt idx="128">
                  <c:v>62.822119999999998</c:v>
                </c:pt>
                <c:pt idx="129">
                  <c:v>63.171219999999998</c:v>
                </c:pt>
                <c:pt idx="130">
                  <c:v>59.746220000000001</c:v>
                </c:pt>
                <c:pt idx="131">
                  <c:v>62.96557</c:v>
                </c:pt>
                <c:pt idx="132">
                  <c:v>65.784649999999999</c:v>
                </c:pt>
                <c:pt idx="133">
                  <c:v>70.73218</c:v>
                </c:pt>
                <c:pt idx="134">
                  <c:v>77.635310000000004</c:v>
                </c:pt>
                <c:pt idx="135">
                  <c:v>83.265500000000003</c:v>
                </c:pt>
                <c:pt idx="136">
                  <c:v>85.029070000000004</c:v>
                </c:pt>
                <c:pt idx="137">
                  <c:v>86.584779999999995</c:v>
                </c:pt>
                <c:pt idx="138">
                  <c:v>90.984549999999999</c:v>
                </c:pt>
                <c:pt idx="139">
                  <c:v>83.548090000000002</c:v>
                </c:pt>
                <c:pt idx="140">
                  <c:v>73.861639999999994</c:v>
                </c:pt>
                <c:pt idx="141">
                  <c:v>69.130350000000007</c:v>
                </c:pt>
                <c:pt idx="142">
                  <c:v>77.469740000000002</c:v>
                </c:pt>
                <c:pt idx="143">
                  <c:v>79.802070000000001</c:v>
                </c:pt>
                <c:pt idx="144">
                  <c:v>86.233720000000005</c:v>
                </c:pt>
                <c:pt idx="145">
                  <c:v>84.967929999999996</c:v>
                </c:pt>
                <c:pt idx="146">
                  <c:v>85.764279999999999</c:v>
                </c:pt>
                <c:pt idx="147">
                  <c:v>88.815430000000006</c:v>
                </c:pt>
                <c:pt idx="148">
                  <c:v>89.014650000000003</c:v>
                </c:pt>
                <c:pt idx="149">
                  <c:v>90.294390000000007</c:v>
                </c:pt>
                <c:pt idx="150">
                  <c:v>92.093389999999999</c:v>
                </c:pt>
                <c:pt idx="151">
                  <c:v>88.923109999999994</c:v>
                </c:pt>
                <c:pt idx="152">
                  <c:v>91.47824</c:v>
                </c:pt>
                <c:pt idx="153">
                  <c:v>90.514049999999997</c:v>
                </c:pt>
                <c:pt idx="154">
                  <c:v>98.577190000000002</c:v>
                </c:pt>
                <c:pt idx="155">
                  <c:v>109.2269</c:v>
                </c:pt>
                <c:pt idx="156">
                  <c:v>112.9507</c:v>
                </c:pt>
                <c:pt idx="157">
                  <c:v>121.7777</c:v>
                </c:pt>
                <c:pt idx="158">
                  <c:v>126.9063</c:v>
                </c:pt>
                <c:pt idx="159">
                  <c:v>120.32</c:v>
                </c:pt>
                <c:pt idx="160">
                  <c:v>120.5504</c:v>
                </c:pt>
                <c:pt idx="161">
                  <c:v>122.03740000000001</c:v>
                </c:pt>
                <c:pt idx="162">
                  <c:v>121.77549999999999</c:v>
                </c:pt>
                <c:pt idx="163">
                  <c:v>120.6888</c:v>
                </c:pt>
                <c:pt idx="164">
                  <c:v>120.1704</c:v>
                </c:pt>
                <c:pt idx="165">
                  <c:v>114.0913</c:v>
                </c:pt>
                <c:pt idx="166">
                  <c:v>115.3219</c:v>
                </c:pt>
                <c:pt idx="167">
                  <c:v>110.72920000000001</c:v>
                </c:pt>
                <c:pt idx="168">
                  <c:v>109.53919999999999</c:v>
                </c:pt>
                <c:pt idx="169">
                  <c:v>105.8439</c:v>
                </c:pt>
                <c:pt idx="170">
                  <c:v>98.224850000000004</c:v>
                </c:pt>
                <c:pt idx="171">
                  <c:v>100.07170000000001</c:v>
                </c:pt>
                <c:pt idx="172">
                  <c:v>104.1002</c:v>
                </c:pt>
                <c:pt idx="173">
                  <c:v>99.694370000000006</c:v>
                </c:pt>
                <c:pt idx="174">
                  <c:v>94.382180000000005</c:v>
                </c:pt>
                <c:pt idx="175">
                  <c:v>91.455749999999995</c:v>
                </c:pt>
                <c:pt idx="176">
                  <c:v>76.999629999999996</c:v>
                </c:pt>
                <c:pt idx="177">
                  <c:v>79.840450000000004</c:v>
                </c:pt>
                <c:pt idx="178">
                  <c:v>85.410060000000001</c:v>
                </c:pt>
                <c:pt idx="179">
                  <c:v>86.527010000000004</c:v>
                </c:pt>
                <c:pt idx="180">
                  <c:v>86.608980000000003</c:v>
                </c:pt>
                <c:pt idx="181">
                  <c:v>83.612089999999995</c:v>
                </c:pt>
                <c:pt idx="182">
                  <c:v>88.631230000000002</c:v>
                </c:pt>
                <c:pt idx="183">
                  <c:v>87.103589999999997</c:v>
                </c:pt>
                <c:pt idx="184">
                  <c:v>83.708100000000002</c:v>
                </c:pt>
                <c:pt idx="185">
                  <c:v>75.733900000000006</c:v>
                </c:pt>
                <c:pt idx="186">
                  <c:v>67.71396</c:v>
                </c:pt>
                <c:pt idx="187">
                  <c:v>64.917500000000004</c:v>
                </c:pt>
                <c:pt idx="188">
                  <c:v>59.442770000000003</c:v>
                </c:pt>
                <c:pt idx="189">
                  <c:v>57.26023</c:v>
                </c:pt>
                <c:pt idx="190">
                  <c:v>61.618009999999998</c:v>
                </c:pt>
                <c:pt idx="191">
                  <c:v>60.008409999999998</c:v>
                </c:pt>
                <c:pt idx="192">
                  <c:v>57.913730000000001</c:v>
                </c:pt>
                <c:pt idx="193">
                  <c:v>53.27525</c:v>
                </c:pt>
                <c:pt idx="194">
                  <c:v>51.369210000000002</c:v>
                </c:pt>
                <c:pt idx="195">
                  <c:v>55.547330000000002</c:v>
                </c:pt>
                <c:pt idx="196">
                  <c:v>56.700209999999998</c:v>
                </c:pt>
                <c:pt idx="197">
                  <c:v>59.925040000000003</c:v>
                </c:pt>
                <c:pt idx="198">
                  <c:v>60.666960000000003</c:v>
                </c:pt>
                <c:pt idx="199">
                  <c:v>62.412430000000001</c:v>
                </c:pt>
                <c:pt idx="200">
                  <c:v>63.669730000000001</c:v>
                </c:pt>
                <c:pt idx="201">
                  <c:v>63.30818</c:v>
                </c:pt>
                <c:pt idx="202">
                  <c:v>65.664760000000001</c:v>
                </c:pt>
                <c:pt idx="203">
                  <c:v>67.249099999999999</c:v>
                </c:pt>
                <c:pt idx="204">
                  <c:v>70.347040000000007</c:v>
                </c:pt>
                <c:pt idx="205">
                  <c:v>71.267489999999995</c:v>
                </c:pt>
                <c:pt idx="206">
                  <c:v>70.322900000000004</c:v>
                </c:pt>
                <c:pt idx="207">
                  <c:v>71.574029999999993</c:v>
                </c:pt>
                <c:pt idx="208">
                  <c:v>68.601849999999999</c:v>
                </c:pt>
                <c:pt idx="209">
                  <c:v>70.110119999999995</c:v>
                </c:pt>
                <c:pt idx="210">
                  <c:v>68.820239999999998</c:v>
                </c:pt>
                <c:pt idx="211">
                  <c:v>67.062139999999999</c:v>
                </c:pt>
                <c:pt idx="212">
                  <c:v>69.618030000000005</c:v>
                </c:pt>
                <c:pt idx="213">
                  <c:v>70.756029999999996</c:v>
                </c:pt>
                <c:pt idx="214">
                  <c:v>72.98433</c:v>
                </c:pt>
                <c:pt idx="215">
                  <c:v>74.345219999999998</c:v>
                </c:pt>
                <c:pt idx="216">
                  <c:v>75.630880000000005</c:v>
                </c:pt>
                <c:pt idx="217">
                  <c:v>78.315330000000003</c:v>
                </c:pt>
                <c:pt idx="218">
                  <c:v>78.555059999999997</c:v>
                </c:pt>
                <c:pt idx="219">
                  <c:v>77.458879999999994</c:v>
                </c:pt>
                <c:pt idx="220">
                  <c:v>77.513059999999996</c:v>
                </c:pt>
                <c:pt idx="221">
                  <c:v>80.888059999999996</c:v>
                </c:pt>
                <c:pt idx="222">
                  <c:v>83.764240000000001</c:v>
                </c:pt>
                <c:pt idx="223">
                  <c:v>85.071240000000003</c:v>
                </c:pt>
                <c:pt idx="224">
                  <c:v>86.570800000000006</c:v>
                </c:pt>
                <c:pt idx="225">
                  <c:v>86.114360000000005</c:v>
                </c:pt>
                <c:pt idx="226">
                  <c:v>87.77225</c:v>
                </c:pt>
                <c:pt idx="227">
                  <c:v>91.440870000000004</c:v>
                </c:pt>
                <c:pt idx="228">
                  <c:v>94.187359999999998</c:v>
                </c:pt>
                <c:pt idx="229">
                  <c:v>97.96069</c:v>
                </c:pt>
                <c:pt idx="230">
                  <c:v>100.48350000000001</c:v>
                </c:pt>
                <c:pt idx="231">
                  <c:v>101.6919</c:v>
                </c:pt>
                <c:pt idx="232">
                  <c:v>98.740229999999997</c:v>
                </c:pt>
                <c:pt idx="233">
                  <c:v>93.137500000000003</c:v>
                </c:pt>
                <c:pt idx="234">
                  <c:v>95.316670000000002</c:v>
                </c:pt>
                <c:pt idx="235">
                  <c:v>98.545140000000004</c:v>
                </c:pt>
                <c:pt idx="236">
                  <c:v>101.03789999999999</c:v>
                </c:pt>
                <c:pt idx="237">
                  <c:v>105.4807</c:v>
                </c:pt>
                <c:pt idx="238">
                  <c:v>108.0245</c:v>
                </c:pt>
                <c:pt idx="239">
                  <c:v>109.3492</c:v>
                </c:pt>
                <c:pt idx="240">
                  <c:v>112.4059</c:v>
                </c:pt>
                <c:pt idx="241">
                  <c:v>115.1754</c:v>
                </c:pt>
                <c:pt idx="242">
                  <c:v>111.5946</c:v>
                </c:pt>
                <c:pt idx="243">
                  <c:v>118.3783</c:v>
                </c:pt>
                <c:pt idx="244">
                  <c:v>121.1871</c:v>
                </c:pt>
                <c:pt idx="245">
                  <c:v>121.6621</c:v>
                </c:pt>
                <c:pt idx="246">
                  <c:v>121.08410000000001</c:v>
                </c:pt>
                <c:pt idx="247">
                  <c:v>114.0772</c:v>
                </c:pt>
                <c:pt idx="248">
                  <c:v>115.4682</c:v>
                </c:pt>
                <c:pt idx="249">
                  <c:v>119.884</c:v>
                </c:pt>
                <c:pt idx="250">
                  <c:v>115.4766</c:v>
                </c:pt>
                <c:pt idx="251">
                  <c:v>116.34990000000001</c:v>
                </c:pt>
                <c:pt idx="252">
                  <c:v>106.7133</c:v>
                </c:pt>
                <c:pt idx="253">
                  <c:v>101.21720000000001</c:v>
                </c:pt>
                <c:pt idx="254">
                  <c:v>96.252560000000003</c:v>
                </c:pt>
                <c:pt idx="255">
                  <c:v>100.9419</c:v>
                </c:pt>
                <c:pt idx="256">
                  <c:v>103.0565</c:v>
                </c:pt>
                <c:pt idx="257">
                  <c:v>95.494640000000004</c:v>
                </c:pt>
                <c:pt idx="258">
                  <c:v>87.547960000000003</c:v>
                </c:pt>
                <c:pt idx="259">
                  <c:v>88.723299999999995</c:v>
                </c:pt>
                <c:pt idx="260">
                  <c:v>84.581950000000006</c:v>
                </c:pt>
                <c:pt idx="261">
                  <c:v>67.804339999999996</c:v>
                </c:pt>
                <c:pt idx="262">
                  <c:v>63.169229999999999</c:v>
                </c:pt>
                <c:pt idx="263">
                  <c:v>61.478499999999997</c:v>
                </c:pt>
                <c:pt idx="264">
                  <c:v>60.492069999999998</c:v>
                </c:pt>
                <c:pt idx="265">
                  <c:v>56.244059999999998</c:v>
                </c:pt>
                <c:pt idx="266">
                  <c:v>51.828740000000003</c:v>
                </c:pt>
                <c:pt idx="267">
                  <c:v>58.750819999999997</c:v>
                </c:pt>
                <c:pt idx="268">
                  <c:v>63.366570000000003</c:v>
                </c:pt>
                <c:pt idx="269">
                  <c:v>63.637729999999998</c:v>
                </c:pt>
                <c:pt idx="270">
                  <c:v>64.005750000000006</c:v>
                </c:pt>
                <c:pt idx="271">
                  <c:v>70.379320000000007</c:v>
                </c:pt>
                <c:pt idx="272">
                  <c:v>74.097070000000002</c:v>
                </c:pt>
                <c:pt idx="273">
                  <c:v>75.434389999999993</c:v>
                </c:pt>
                <c:pt idx="274">
                  <c:v>74.510279999999995</c:v>
                </c:pt>
                <c:pt idx="275">
                  <c:v>75.855170000000001</c:v>
                </c:pt>
                <c:pt idx="276">
                  <c:v>76.796120000000002</c:v>
                </c:pt>
                <c:pt idx="277">
                  <c:v>72.150049999999993</c:v>
                </c:pt>
                <c:pt idx="278">
                  <c:v>76.535340000000005</c:v>
                </c:pt>
                <c:pt idx="279">
                  <c:v>78.280240000000006</c:v>
                </c:pt>
                <c:pt idx="280">
                  <c:v>70.934569999999994</c:v>
                </c:pt>
                <c:pt idx="281">
                  <c:v>71.073520000000002</c:v>
                </c:pt>
                <c:pt idx="282">
                  <c:v>71.614459999999994</c:v>
                </c:pt>
                <c:pt idx="283">
                  <c:v>72.667969999999997</c:v>
                </c:pt>
                <c:pt idx="284">
                  <c:v>74.285430000000005</c:v>
                </c:pt>
                <c:pt idx="285">
                  <c:v>76.165639999999996</c:v>
                </c:pt>
                <c:pt idx="286">
                  <c:v>76.418279999999996</c:v>
                </c:pt>
                <c:pt idx="287">
                  <c:v>77.619730000000004</c:v>
                </c:pt>
                <c:pt idx="288">
                  <c:v>79.388210000000001</c:v>
                </c:pt>
                <c:pt idx="289">
                  <c:v>82.046000000000006</c:v>
                </c:pt>
                <c:pt idx="290">
                  <c:v>79.140069999999994</c:v>
                </c:pt>
                <c:pt idx="291">
                  <c:v>80.688479999999998</c:v>
                </c:pt>
                <c:pt idx="292">
                  <c:v>79.726470000000006</c:v>
                </c:pt>
                <c:pt idx="293">
                  <c:v>76.603269999999995</c:v>
                </c:pt>
                <c:pt idx="294">
                  <c:v>75.919460000000001</c:v>
                </c:pt>
                <c:pt idx="295">
                  <c:v>63.685740000000003</c:v>
                </c:pt>
                <c:pt idx="296">
                  <c:v>59.667900000000003</c:v>
                </c:pt>
                <c:pt idx="297">
                  <c:v>63.463970000000003</c:v>
                </c:pt>
                <c:pt idx="298">
                  <c:v>61.529870000000003</c:v>
                </c:pt>
                <c:pt idx="299">
                  <c:v>62.382390000000001</c:v>
                </c:pt>
                <c:pt idx="300">
                  <c:v>65.524680000000004</c:v>
                </c:pt>
                <c:pt idx="301">
                  <c:v>69.404120000000006</c:v>
                </c:pt>
                <c:pt idx="302">
                  <c:v>70.383250000000004</c:v>
                </c:pt>
                <c:pt idx="303">
                  <c:v>66.090599999999995</c:v>
                </c:pt>
                <c:pt idx="304">
                  <c:v>62.286949999999997</c:v>
                </c:pt>
                <c:pt idx="305">
                  <c:v>60.685490000000001</c:v>
                </c:pt>
                <c:pt idx="306">
                  <c:v>63.569519999999997</c:v>
                </c:pt>
                <c:pt idx="307">
                  <c:v>67.522790000000001</c:v>
                </c:pt>
                <c:pt idx="308">
                  <c:v>70.212010000000006</c:v>
                </c:pt>
                <c:pt idx="309">
                  <c:v>69.809749999999994</c:v>
                </c:pt>
                <c:pt idx="310">
                  <c:v>69.821820000000002</c:v>
                </c:pt>
                <c:pt idx="311">
                  <c:v>72.952610000000007</c:v>
                </c:pt>
                <c:pt idx="312">
                  <c:v>75.448980000000006</c:v>
                </c:pt>
                <c:pt idx="313">
                  <c:v>74.300030000000007</c:v>
                </c:pt>
                <c:pt idx="314">
                  <c:v>75.947810000000004</c:v>
                </c:pt>
                <c:pt idx="315">
                  <c:v>74.653440000000003</c:v>
                </c:pt>
                <c:pt idx="316">
                  <c:v>78.649100000000004</c:v>
                </c:pt>
                <c:pt idx="317">
                  <c:v>75.306939999999997</c:v>
                </c:pt>
                <c:pt idx="318">
                  <c:v>76.455060000000003</c:v>
                </c:pt>
                <c:pt idx="319">
                  <c:v>79.783739999999995</c:v>
                </c:pt>
                <c:pt idx="320">
                  <c:v>81.585909999999998</c:v>
                </c:pt>
                <c:pt idx="321">
                  <c:v>84.618160000000003</c:v>
                </c:pt>
                <c:pt idx="322">
                  <c:v>86.661190000000005</c:v>
                </c:pt>
                <c:pt idx="323">
                  <c:v>85.693290000000005</c:v>
                </c:pt>
                <c:pt idx="324">
                  <c:v>88.342380000000006</c:v>
                </c:pt>
                <c:pt idx="325">
                  <c:v>88.68092</c:v>
                </c:pt>
                <c:pt idx="326">
                  <c:v>88.978740000000002</c:v>
                </c:pt>
                <c:pt idx="327">
                  <c:v>90.685479999999998</c:v>
                </c:pt>
                <c:pt idx="328">
                  <c:v>91.145290000000003</c:v>
                </c:pt>
                <c:pt idx="329">
                  <c:v>93.04795</c:v>
                </c:pt>
                <c:pt idx="330">
                  <c:v>90.474379999999996</c:v>
                </c:pt>
                <c:pt idx="331">
                  <c:v>87.396929999999998</c:v>
                </c:pt>
                <c:pt idx="332">
                  <c:v>90.960009999999997</c:v>
                </c:pt>
                <c:pt idx="333">
                  <c:v>85.397980000000004</c:v>
                </c:pt>
                <c:pt idx="334">
                  <c:v>88.62</c:v>
                </c:pt>
                <c:pt idx="335">
                  <c:v>89.912400000000005</c:v>
                </c:pt>
                <c:pt idx="336">
                  <c:v>91.804959999999994</c:v>
                </c:pt>
                <c:pt idx="337">
                  <c:v>99.148110000000003</c:v>
                </c:pt>
                <c:pt idx="338">
                  <c:v>104.9504</c:v>
                </c:pt>
                <c:pt idx="339">
                  <c:v>107.5063</c:v>
                </c:pt>
                <c:pt idx="340">
                  <c:v>104.83029999999999</c:v>
                </c:pt>
                <c:pt idx="341">
                  <c:v>102.17700000000001</c:v>
                </c:pt>
                <c:pt idx="342">
                  <c:v>102.8282</c:v>
                </c:pt>
                <c:pt idx="343">
                  <c:v>100.13120000000001</c:v>
                </c:pt>
                <c:pt idx="344">
                  <c:v>92.8857</c:v>
                </c:pt>
                <c:pt idx="345">
                  <c:v>96.055499999999995</c:v>
                </c:pt>
                <c:pt idx="346">
                  <c:v>100.5562</c:v>
                </c:pt>
                <c:pt idx="347">
                  <c:v>97.126140000000007</c:v>
                </c:pt>
                <c:pt idx="348">
                  <c:v>90.365459999999999</c:v>
                </c:pt>
                <c:pt idx="349">
                  <c:v>85.426900000000003</c:v>
                </c:pt>
                <c:pt idx="350">
                  <c:v>90.356480000000005</c:v>
                </c:pt>
                <c:pt idx="351">
                  <c:v>90.788499999999999</c:v>
                </c:pt>
                <c:pt idx="352">
                  <c:v>89.695970000000003</c:v>
                </c:pt>
                <c:pt idx="353">
                  <c:v>87.634140000000002</c:v>
                </c:pt>
                <c:pt idx="354">
                  <c:v>87.820530000000005</c:v>
                </c:pt>
                <c:pt idx="355">
                  <c:v>90.727019999999996</c:v>
                </c:pt>
                <c:pt idx="356">
                  <c:v>91.375190000000003</c:v>
                </c:pt>
                <c:pt idx="357">
                  <c:v>92.031779999999998</c:v>
                </c:pt>
                <c:pt idx="358">
                  <c:v>91.104020000000006</c:v>
                </c:pt>
                <c:pt idx="359">
                  <c:v>96.246949999999998</c:v>
                </c:pt>
                <c:pt idx="360">
                  <c:v>98.931399999999996</c:v>
                </c:pt>
                <c:pt idx="361">
                  <c:v>99.15401</c:v>
                </c:pt>
                <c:pt idx="362">
                  <c:v>102.6455</c:v>
                </c:pt>
                <c:pt idx="363">
                  <c:v>104.8432</c:v>
                </c:pt>
                <c:pt idx="364">
                  <c:v>108.6536</c:v>
                </c:pt>
                <c:pt idx="365">
                  <c:v>107.6759</c:v>
                </c:pt>
                <c:pt idx="366">
                  <c:v>106.0637</c:v>
                </c:pt>
                <c:pt idx="367">
                  <c:v>105.2842</c:v>
                </c:pt>
                <c:pt idx="368">
                  <c:v>106.8775</c:v>
                </c:pt>
                <c:pt idx="369">
                  <c:v>109.9482</c:v>
                </c:pt>
                <c:pt idx="370">
                  <c:v>109.95269999999999</c:v>
                </c:pt>
                <c:pt idx="371">
                  <c:v>109.3862</c:v>
                </c:pt>
                <c:pt idx="372">
                  <c:v>111.6844</c:v>
                </c:pt>
                <c:pt idx="373">
                  <c:v>106.8396</c:v>
                </c:pt>
                <c:pt idx="374">
                  <c:v>105.4975</c:v>
                </c:pt>
                <c:pt idx="375">
                  <c:v>107.4639</c:v>
                </c:pt>
                <c:pt idx="376">
                  <c:v>110.10939999999999</c:v>
                </c:pt>
                <c:pt idx="377">
                  <c:v>107.6366</c:v>
                </c:pt>
                <c:pt idx="378">
                  <c:v>107.73820000000001</c:v>
                </c:pt>
                <c:pt idx="379">
                  <c:v>107.3609</c:v>
                </c:pt>
                <c:pt idx="380">
                  <c:v>105.65730000000001</c:v>
                </c:pt>
                <c:pt idx="381">
                  <c:v>100.7757</c:v>
                </c:pt>
                <c:pt idx="382">
                  <c:v>98.615319999999997</c:v>
                </c:pt>
                <c:pt idx="383">
                  <c:v>93.842370000000003</c:v>
                </c:pt>
                <c:pt idx="384">
                  <c:v>95.426429999999996</c:v>
                </c:pt>
                <c:pt idx="385">
                  <c:v>99.661529999999999</c:v>
                </c:pt>
                <c:pt idx="386">
                  <c:v>102.66289999999999</c:v>
                </c:pt>
                <c:pt idx="387">
                  <c:v>106.4943</c:v>
                </c:pt>
                <c:pt idx="388">
                  <c:v>103.6909</c:v>
                </c:pt>
                <c:pt idx="389">
                  <c:v>103.7838</c:v>
                </c:pt>
                <c:pt idx="390">
                  <c:v>106.6692</c:v>
                </c:pt>
                <c:pt idx="391">
                  <c:v>102.0647</c:v>
                </c:pt>
                <c:pt idx="392">
                  <c:v>106.5836</c:v>
                </c:pt>
                <c:pt idx="393">
                  <c:v>107.4636</c:v>
                </c:pt>
                <c:pt idx="394">
                  <c:v>111.8338</c:v>
                </c:pt>
                <c:pt idx="395">
                  <c:v>112.7054</c:v>
                </c:pt>
                <c:pt idx="396">
                  <c:v>114.19880000000001</c:v>
                </c:pt>
                <c:pt idx="397">
                  <c:v>114.2796</c:v>
                </c:pt>
                <c:pt idx="398">
                  <c:v>86.596909999999994</c:v>
                </c:pt>
                <c:pt idx="399">
                  <c:v>87.253770000000003</c:v>
                </c:pt>
                <c:pt idx="400">
                  <c:v>90.408420000000007</c:v>
                </c:pt>
                <c:pt idx="401">
                  <c:v>99.342929999999996</c:v>
                </c:pt>
                <c:pt idx="402">
                  <c:v>101.61499999999999</c:v>
                </c:pt>
                <c:pt idx="403">
                  <c:v>101.5684</c:v>
                </c:pt>
                <c:pt idx="404">
                  <c:v>100.8304</c:v>
                </c:pt>
                <c:pt idx="405">
                  <c:v>99.671360000000007</c:v>
                </c:pt>
                <c:pt idx="406">
                  <c:v>106.0856</c:v>
                </c:pt>
              </c:numCache>
            </c:numRef>
          </c:val>
          <c:smooth val="0"/>
          <c:extLst>
            <c:ext xmlns:c16="http://schemas.microsoft.com/office/drawing/2014/chart" uri="{C3380CC4-5D6E-409C-BE32-E72D297353CC}">
              <c16:uniqueId val="{00000002-694B-4958-87FA-BC8C661CCF89}"/>
            </c:ext>
          </c:extLst>
        </c:ser>
        <c:dLbls>
          <c:showLegendKey val="0"/>
          <c:showVal val="0"/>
          <c:showCatName val="0"/>
          <c:showSerName val="0"/>
          <c:showPercent val="0"/>
          <c:showBubbleSize val="0"/>
        </c:dLbls>
        <c:smooth val="0"/>
        <c:axId val="250770888"/>
        <c:axId val="250764328"/>
      </c:lineChart>
      <c:catAx>
        <c:axId val="250770888"/>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250764328"/>
        <c:crosses val="autoZero"/>
        <c:auto val="1"/>
        <c:lblAlgn val="ctr"/>
        <c:lblOffset val="100"/>
        <c:noMultiLvlLbl val="0"/>
      </c:catAx>
      <c:valAx>
        <c:axId val="250764328"/>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Index, 2010=100</a:t>
                </a:r>
              </a:p>
            </c:rich>
          </c:tx>
          <c:layout>
            <c:manualLayout>
              <c:xMode val="edge"/>
              <c:yMode val="edge"/>
              <c:x val="1.6282225237449117E-2"/>
              <c:y val="0.17936603060706119"/>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250770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Dkk-Euro exchange rate (left scale)</c:v>
          </c:tx>
          <c:spPr>
            <a:ln w="19050" cap="rnd">
              <a:solidFill>
                <a:srgbClr val="4A7EBB"/>
              </a:solidFill>
              <a:round/>
            </a:ln>
            <a:effectLst/>
          </c:spPr>
          <c:marker>
            <c:symbol val="none"/>
          </c:marker>
          <c:cat>
            <c:strRef>
              <c:f>'Fig 4.2'!$B$6:$B$268</c:f>
              <c:strCache>
                <c:ptCount val="263"/>
                <c:pt idx="0">
                  <c:v>Jan-1999</c:v>
                </c:pt>
                <c:pt idx="1">
                  <c:v>Feb-1999</c:v>
                </c:pt>
                <c:pt idx="2">
                  <c:v>Mar-1999</c:v>
                </c:pt>
                <c:pt idx="3">
                  <c:v>Apr-1999</c:v>
                </c:pt>
                <c:pt idx="4">
                  <c:v>May-1999</c:v>
                </c:pt>
                <c:pt idx="5">
                  <c:v>Jun-1999</c:v>
                </c:pt>
                <c:pt idx="6">
                  <c:v>Jul-1999</c:v>
                </c:pt>
                <c:pt idx="7">
                  <c:v>Aug-1999</c:v>
                </c:pt>
                <c:pt idx="8">
                  <c:v>Sep-1999</c:v>
                </c:pt>
                <c:pt idx="9">
                  <c:v>Oct-1999</c:v>
                </c:pt>
                <c:pt idx="10">
                  <c:v>Nov-1999</c:v>
                </c:pt>
                <c:pt idx="11">
                  <c:v>Dec-1999</c:v>
                </c:pt>
                <c:pt idx="12">
                  <c:v>Jan-2000</c:v>
                </c:pt>
                <c:pt idx="13">
                  <c:v>Feb-2000</c:v>
                </c:pt>
                <c:pt idx="14">
                  <c:v>Mar-2000</c:v>
                </c:pt>
                <c:pt idx="15">
                  <c:v>Apr-2000</c:v>
                </c:pt>
                <c:pt idx="16">
                  <c:v>May-2000</c:v>
                </c:pt>
                <c:pt idx="17">
                  <c:v>Jun-2000</c:v>
                </c:pt>
                <c:pt idx="18">
                  <c:v>Jul-2000</c:v>
                </c:pt>
                <c:pt idx="19">
                  <c:v>Aug-2000</c:v>
                </c:pt>
                <c:pt idx="20">
                  <c:v>Sep-2000</c:v>
                </c:pt>
                <c:pt idx="21">
                  <c:v>Oct-2000</c:v>
                </c:pt>
                <c:pt idx="22">
                  <c:v>Nov-2000</c:v>
                </c:pt>
                <c:pt idx="23">
                  <c:v>Dec-2000</c:v>
                </c:pt>
                <c:pt idx="24">
                  <c:v>Jan-2001</c:v>
                </c:pt>
                <c:pt idx="25">
                  <c:v>Feb-2001</c:v>
                </c:pt>
                <c:pt idx="26">
                  <c:v>Mar-2001</c:v>
                </c:pt>
                <c:pt idx="27">
                  <c:v>Apr-2001</c:v>
                </c:pt>
                <c:pt idx="28">
                  <c:v>May-2001</c:v>
                </c:pt>
                <c:pt idx="29">
                  <c:v>Jun-2001</c:v>
                </c:pt>
                <c:pt idx="30">
                  <c:v>Jul-2001</c:v>
                </c:pt>
                <c:pt idx="31">
                  <c:v>Aug-2001</c:v>
                </c:pt>
                <c:pt idx="32">
                  <c:v>Sep-2001</c:v>
                </c:pt>
                <c:pt idx="33">
                  <c:v>Oct-2001</c:v>
                </c:pt>
                <c:pt idx="34">
                  <c:v>Nov-2001</c:v>
                </c:pt>
                <c:pt idx="35">
                  <c:v>Dec-2001</c:v>
                </c:pt>
                <c:pt idx="36">
                  <c:v>Jan-2002</c:v>
                </c:pt>
                <c:pt idx="37">
                  <c:v>Feb-2002</c:v>
                </c:pt>
                <c:pt idx="38">
                  <c:v>Mar-2002</c:v>
                </c:pt>
                <c:pt idx="39">
                  <c:v>Apr-2002</c:v>
                </c:pt>
                <c:pt idx="40">
                  <c:v>May-2002</c:v>
                </c:pt>
                <c:pt idx="41">
                  <c:v>Jun-2002</c:v>
                </c:pt>
                <c:pt idx="42">
                  <c:v>Jul-2002</c:v>
                </c:pt>
                <c:pt idx="43">
                  <c:v>Aug-2002</c:v>
                </c:pt>
                <c:pt idx="44">
                  <c:v>Sep-2002</c:v>
                </c:pt>
                <c:pt idx="45">
                  <c:v>Oct-2002</c:v>
                </c:pt>
                <c:pt idx="46">
                  <c:v>Nov-2002</c:v>
                </c:pt>
                <c:pt idx="47">
                  <c:v>Dec-2002</c:v>
                </c:pt>
                <c:pt idx="48">
                  <c:v>Jan-2003</c:v>
                </c:pt>
                <c:pt idx="49">
                  <c:v>Feb-2003</c:v>
                </c:pt>
                <c:pt idx="50">
                  <c:v>Mar-2003</c:v>
                </c:pt>
                <c:pt idx="51">
                  <c:v>Apr-2003</c:v>
                </c:pt>
                <c:pt idx="52">
                  <c:v>May-2003</c:v>
                </c:pt>
                <c:pt idx="53">
                  <c:v>Jun-2003</c:v>
                </c:pt>
                <c:pt idx="54">
                  <c:v>Jul-2003</c:v>
                </c:pt>
                <c:pt idx="55">
                  <c:v>Aug-2003</c:v>
                </c:pt>
                <c:pt idx="56">
                  <c:v>Sep-2003</c:v>
                </c:pt>
                <c:pt idx="57">
                  <c:v>Oct-2003</c:v>
                </c:pt>
                <c:pt idx="58">
                  <c:v>Nov-2003</c:v>
                </c:pt>
                <c:pt idx="59">
                  <c:v>Dec-2003</c:v>
                </c:pt>
                <c:pt idx="60">
                  <c:v>Jan-2004</c:v>
                </c:pt>
                <c:pt idx="61">
                  <c:v>Feb-2004</c:v>
                </c:pt>
                <c:pt idx="62">
                  <c:v>Mar-2004</c:v>
                </c:pt>
                <c:pt idx="63">
                  <c:v>Apr-2004</c:v>
                </c:pt>
                <c:pt idx="64">
                  <c:v>May-2004</c:v>
                </c:pt>
                <c:pt idx="65">
                  <c:v>Jun-2004</c:v>
                </c:pt>
                <c:pt idx="66">
                  <c:v>Jul-2004</c:v>
                </c:pt>
                <c:pt idx="67">
                  <c:v>Aug-2004</c:v>
                </c:pt>
                <c:pt idx="68">
                  <c:v>Sep-2004</c:v>
                </c:pt>
                <c:pt idx="69">
                  <c:v>Oct-2004</c:v>
                </c:pt>
                <c:pt idx="70">
                  <c:v>Nov-2004</c:v>
                </c:pt>
                <c:pt idx="71">
                  <c:v>Dec-2004</c:v>
                </c:pt>
                <c:pt idx="72">
                  <c:v>Jan-2005</c:v>
                </c:pt>
                <c:pt idx="73">
                  <c:v>Feb-2005</c:v>
                </c:pt>
                <c:pt idx="74">
                  <c:v>Mar-2005</c:v>
                </c:pt>
                <c:pt idx="75">
                  <c:v>Apr-2005</c:v>
                </c:pt>
                <c:pt idx="76">
                  <c:v>May-2005</c:v>
                </c:pt>
                <c:pt idx="77">
                  <c:v>Jun-2005</c:v>
                </c:pt>
                <c:pt idx="78">
                  <c:v>Jul-2005</c:v>
                </c:pt>
                <c:pt idx="79">
                  <c:v>Aug-2005</c:v>
                </c:pt>
                <c:pt idx="80">
                  <c:v>Sep-2005</c:v>
                </c:pt>
                <c:pt idx="81">
                  <c:v>Oct-2005</c:v>
                </c:pt>
                <c:pt idx="82">
                  <c:v>Nov-2005</c:v>
                </c:pt>
                <c:pt idx="83">
                  <c:v>Dec-2005</c:v>
                </c:pt>
                <c:pt idx="84">
                  <c:v>Jan-2006</c:v>
                </c:pt>
                <c:pt idx="85">
                  <c:v>Feb-2006</c:v>
                </c:pt>
                <c:pt idx="86">
                  <c:v>Mar-2006</c:v>
                </c:pt>
                <c:pt idx="87">
                  <c:v>Apr-2006</c:v>
                </c:pt>
                <c:pt idx="88">
                  <c:v>May-2006</c:v>
                </c:pt>
                <c:pt idx="89">
                  <c:v>Jun-2006</c:v>
                </c:pt>
                <c:pt idx="90">
                  <c:v>Jul-2006</c:v>
                </c:pt>
                <c:pt idx="91">
                  <c:v>Aug-2006</c:v>
                </c:pt>
                <c:pt idx="92">
                  <c:v>Sep-2006</c:v>
                </c:pt>
                <c:pt idx="93">
                  <c:v>Oct-2006</c:v>
                </c:pt>
                <c:pt idx="94">
                  <c:v>Nov-2006</c:v>
                </c:pt>
                <c:pt idx="95">
                  <c:v>Dec-2006</c:v>
                </c:pt>
                <c:pt idx="96">
                  <c:v>Jan-2007</c:v>
                </c:pt>
                <c:pt idx="97">
                  <c:v>Feb-2007</c:v>
                </c:pt>
                <c:pt idx="98">
                  <c:v>Mar-2007</c:v>
                </c:pt>
                <c:pt idx="99">
                  <c:v>Apr-2007</c:v>
                </c:pt>
                <c:pt idx="100">
                  <c:v>May-2007</c:v>
                </c:pt>
                <c:pt idx="101">
                  <c:v>Jun-2007</c:v>
                </c:pt>
                <c:pt idx="102">
                  <c:v>Jul-2007</c:v>
                </c:pt>
                <c:pt idx="103">
                  <c:v>Aug-2007</c:v>
                </c:pt>
                <c:pt idx="104">
                  <c:v>Sep-2007</c:v>
                </c:pt>
                <c:pt idx="105">
                  <c:v>Oct-2007</c:v>
                </c:pt>
                <c:pt idx="106">
                  <c:v>Nov-2007</c:v>
                </c:pt>
                <c:pt idx="107">
                  <c:v>Dec-2007</c:v>
                </c:pt>
                <c:pt idx="108">
                  <c:v>Jan-2008</c:v>
                </c:pt>
                <c:pt idx="109">
                  <c:v>Feb-2008</c:v>
                </c:pt>
                <c:pt idx="110">
                  <c:v>Mar-2008</c:v>
                </c:pt>
                <c:pt idx="111">
                  <c:v>Apr-2008</c:v>
                </c:pt>
                <c:pt idx="112">
                  <c:v>May-2008</c:v>
                </c:pt>
                <c:pt idx="113">
                  <c:v>Jun-2008</c:v>
                </c:pt>
                <c:pt idx="114">
                  <c:v>Jul-2008</c:v>
                </c:pt>
                <c:pt idx="115">
                  <c:v>Aug-2008</c:v>
                </c:pt>
                <c:pt idx="116">
                  <c:v>Sep-2008</c:v>
                </c:pt>
                <c:pt idx="117">
                  <c:v>Oct-2008</c:v>
                </c:pt>
                <c:pt idx="118">
                  <c:v>Nov-2008</c:v>
                </c:pt>
                <c:pt idx="119">
                  <c:v>Dec-2008</c:v>
                </c:pt>
                <c:pt idx="120">
                  <c:v>Jan-2009</c:v>
                </c:pt>
                <c:pt idx="121">
                  <c:v>Feb-2009</c:v>
                </c:pt>
                <c:pt idx="122">
                  <c:v>Mar-2009</c:v>
                </c:pt>
                <c:pt idx="123">
                  <c:v>Apr-2009</c:v>
                </c:pt>
                <c:pt idx="124">
                  <c:v>May-2009</c:v>
                </c:pt>
                <c:pt idx="125">
                  <c:v>Jun-2009</c:v>
                </c:pt>
                <c:pt idx="126">
                  <c:v>Jul-2009</c:v>
                </c:pt>
                <c:pt idx="127">
                  <c:v>Aug-2009</c:v>
                </c:pt>
                <c:pt idx="128">
                  <c:v>Sep-2009</c:v>
                </c:pt>
                <c:pt idx="129">
                  <c:v>Oct-2009</c:v>
                </c:pt>
                <c:pt idx="130">
                  <c:v>Nov-2009</c:v>
                </c:pt>
                <c:pt idx="131">
                  <c:v>Dec-2009</c:v>
                </c:pt>
                <c:pt idx="132">
                  <c:v>Jan-2010</c:v>
                </c:pt>
                <c:pt idx="133">
                  <c:v>Feb-2010</c:v>
                </c:pt>
                <c:pt idx="134">
                  <c:v>Mar-2010</c:v>
                </c:pt>
                <c:pt idx="135">
                  <c:v>Apr-2010</c:v>
                </c:pt>
                <c:pt idx="136">
                  <c:v>May-2010</c:v>
                </c:pt>
                <c:pt idx="137">
                  <c:v>Jun-2010</c:v>
                </c:pt>
                <c:pt idx="138">
                  <c:v>Jul-2010</c:v>
                </c:pt>
                <c:pt idx="139">
                  <c:v>Aug-2010</c:v>
                </c:pt>
                <c:pt idx="140">
                  <c:v>Sep-2010</c:v>
                </c:pt>
                <c:pt idx="141">
                  <c:v>Oct-2010</c:v>
                </c:pt>
                <c:pt idx="142">
                  <c:v>Nov-2010</c:v>
                </c:pt>
                <c:pt idx="143">
                  <c:v>Dec-2010</c:v>
                </c:pt>
                <c:pt idx="144">
                  <c:v>Jan-2011</c:v>
                </c:pt>
                <c:pt idx="145">
                  <c:v>Feb-2011</c:v>
                </c:pt>
                <c:pt idx="146">
                  <c:v>Mar-2011</c:v>
                </c:pt>
                <c:pt idx="147">
                  <c:v>Apr-2011</c:v>
                </c:pt>
                <c:pt idx="148">
                  <c:v>May-2011</c:v>
                </c:pt>
                <c:pt idx="149">
                  <c:v>Jun-2011</c:v>
                </c:pt>
                <c:pt idx="150">
                  <c:v>Jul-2011</c:v>
                </c:pt>
                <c:pt idx="151">
                  <c:v>Aug-2011</c:v>
                </c:pt>
                <c:pt idx="152">
                  <c:v>Sep-2011</c:v>
                </c:pt>
                <c:pt idx="153">
                  <c:v>Oct-2011</c:v>
                </c:pt>
                <c:pt idx="154">
                  <c:v>Nov-2011</c:v>
                </c:pt>
                <c:pt idx="155">
                  <c:v>Dec-2011</c:v>
                </c:pt>
                <c:pt idx="156">
                  <c:v>Jan-2012</c:v>
                </c:pt>
                <c:pt idx="157">
                  <c:v>Feb-2012</c:v>
                </c:pt>
                <c:pt idx="158">
                  <c:v>Mar-2012</c:v>
                </c:pt>
                <c:pt idx="159">
                  <c:v>Apr-2012</c:v>
                </c:pt>
                <c:pt idx="160">
                  <c:v>May-2012</c:v>
                </c:pt>
                <c:pt idx="161">
                  <c:v>Jun-2012</c:v>
                </c:pt>
                <c:pt idx="162">
                  <c:v>Jul-2012</c:v>
                </c:pt>
                <c:pt idx="163">
                  <c:v>Aug-2012</c:v>
                </c:pt>
                <c:pt idx="164">
                  <c:v>Sep-2012</c:v>
                </c:pt>
                <c:pt idx="165">
                  <c:v>Oct-2012</c:v>
                </c:pt>
                <c:pt idx="166">
                  <c:v>Nov-2012</c:v>
                </c:pt>
                <c:pt idx="167">
                  <c:v>Dec-2012</c:v>
                </c:pt>
                <c:pt idx="168">
                  <c:v>Jan-2013</c:v>
                </c:pt>
                <c:pt idx="169">
                  <c:v>Feb-2013</c:v>
                </c:pt>
                <c:pt idx="170">
                  <c:v>Mar-2013</c:v>
                </c:pt>
                <c:pt idx="171">
                  <c:v>Apr-2013</c:v>
                </c:pt>
                <c:pt idx="172">
                  <c:v>May-2013</c:v>
                </c:pt>
                <c:pt idx="173">
                  <c:v>Jun-2013</c:v>
                </c:pt>
                <c:pt idx="174">
                  <c:v>Jul-2013</c:v>
                </c:pt>
                <c:pt idx="175">
                  <c:v>Aug-2013</c:v>
                </c:pt>
                <c:pt idx="176">
                  <c:v>Sep-2013</c:v>
                </c:pt>
                <c:pt idx="177">
                  <c:v>Oct-2013</c:v>
                </c:pt>
                <c:pt idx="178">
                  <c:v>Nov-2013</c:v>
                </c:pt>
                <c:pt idx="179">
                  <c:v>Dec-2013</c:v>
                </c:pt>
                <c:pt idx="180">
                  <c:v>Jan-2014</c:v>
                </c:pt>
                <c:pt idx="181">
                  <c:v>Feb-2014</c:v>
                </c:pt>
                <c:pt idx="182">
                  <c:v>Mar-2014</c:v>
                </c:pt>
                <c:pt idx="183">
                  <c:v>Apr-2014</c:v>
                </c:pt>
                <c:pt idx="184">
                  <c:v>May-2014</c:v>
                </c:pt>
                <c:pt idx="185">
                  <c:v>Jun-2014</c:v>
                </c:pt>
                <c:pt idx="186">
                  <c:v>Jul-2014</c:v>
                </c:pt>
                <c:pt idx="187">
                  <c:v>Aug-2014</c:v>
                </c:pt>
                <c:pt idx="188">
                  <c:v>Sep-2014</c:v>
                </c:pt>
                <c:pt idx="189">
                  <c:v>Oct-2014</c:v>
                </c:pt>
                <c:pt idx="190">
                  <c:v>Nov-2014</c:v>
                </c:pt>
                <c:pt idx="191">
                  <c:v>Dec-2014</c:v>
                </c:pt>
                <c:pt idx="192">
                  <c:v>Jan-2015</c:v>
                </c:pt>
                <c:pt idx="193">
                  <c:v>Feb-2015</c:v>
                </c:pt>
                <c:pt idx="194">
                  <c:v>Mar-2015</c:v>
                </c:pt>
                <c:pt idx="195">
                  <c:v>Apr-2015</c:v>
                </c:pt>
                <c:pt idx="196">
                  <c:v>May-2015</c:v>
                </c:pt>
                <c:pt idx="197">
                  <c:v>Jun-2015</c:v>
                </c:pt>
                <c:pt idx="198">
                  <c:v>Jul-2015</c:v>
                </c:pt>
                <c:pt idx="199">
                  <c:v>Aug-2015</c:v>
                </c:pt>
                <c:pt idx="200">
                  <c:v>Sep-2015</c:v>
                </c:pt>
                <c:pt idx="201">
                  <c:v>Oct-2015</c:v>
                </c:pt>
                <c:pt idx="202">
                  <c:v>Nov-2015</c:v>
                </c:pt>
                <c:pt idx="203">
                  <c:v>Dec-2015</c:v>
                </c:pt>
                <c:pt idx="204">
                  <c:v>Jan-2016</c:v>
                </c:pt>
                <c:pt idx="205">
                  <c:v>Feb-2016</c:v>
                </c:pt>
                <c:pt idx="206">
                  <c:v>Mar-2016</c:v>
                </c:pt>
                <c:pt idx="207">
                  <c:v>Apr-2016</c:v>
                </c:pt>
                <c:pt idx="208">
                  <c:v>May-2016</c:v>
                </c:pt>
                <c:pt idx="209">
                  <c:v>Jun-2016</c:v>
                </c:pt>
                <c:pt idx="210">
                  <c:v>Jul-2016</c:v>
                </c:pt>
                <c:pt idx="211">
                  <c:v>Aug-2016</c:v>
                </c:pt>
                <c:pt idx="212">
                  <c:v>Sep-2016</c:v>
                </c:pt>
                <c:pt idx="213">
                  <c:v>Oct-2016</c:v>
                </c:pt>
                <c:pt idx="214">
                  <c:v>Nov-2016</c:v>
                </c:pt>
                <c:pt idx="215">
                  <c:v>Dec-2016</c:v>
                </c:pt>
                <c:pt idx="216">
                  <c:v>Jan-2017</c:v>
                </c:pt>
                <c:pt idx="217">
                  <c:v>Feb-2017</c:v>
                </c:pt>
                <c:pt idx="218">
                  <c:v>Mar-2017</c:v>
                </c:pt>
                <c:pt idx="219">
                  <c:v>Apr-2017</c:v>
                </c:pt>
                <c:pt idx="220">
                  <c:v>May-2017</c:v>
                </c:pt>
                <c:pt idx="221">
                  <c:v>Jun-2017</c:v>
                </c:pt>
                <c:pt idx="222">
                  <c:v>Jul-2017</c:v>
                </c:pt>
                <c:pt idx="223">
                  <c:v>Aug-2017</c:v>
                </c:pt>
                <c:pt idx="224">
                  <c:v>Sep-2017</c:v>
                </c:pt>
                <c:pt idx="225">
                  <c:v>Oct-2017</c:v>
                </c:pt>
                <c:pt idx="226">
                  <c:v>Nov-2017</c:v>
                </c:pt>
                <c:pt idx="227">
                  <c:v>Dec-2017</c:v>
                </c:pt>
                <c:pt idx="228">
                  <c:v>Jan-2018</c:v>
                </c:pt>
                <c:pt idx="229">
                  <c:v>Feb-2018</c:v>
                </c:pt>
                <c:pt idx="230">
                  <c:v>Mar-2018</c:v>
                </c:pt>
                <c:pt idx="231">
                  <c:v>Apr-2018</c:v>
                </c:pt>
                <c:pt idx="232">
                  <c:v>May-2018</c:v>
                </c:pt>
                <c:pt idx="233">
                  <c:v>Jun-2018</c:v>
                </c:pt>
                <c:pt idx="234">
                  <c:v>Jul-2018</c:v>
                </c:pt>
                <c:pt idx="235">
                  <c:v>Aug-2018</c:v>
                </c:pt>
                <c:pt idx="236">
                  <c:v>Sep-2018</c:v>
                </c:pt>
                <c:pt idx="237">
                  <c:v>Oct-2018</c:v>
                </c:pt>
                <c:pt idx="238">
                  <c:v>Nov-2018</c:v>
                </c:pt>
                <c:pt idx="239">
                  <c:v>Dec-2018</c:v>
                </c:pt>
                <c:pt idx="240">
                  <c:v>Jan-2019</c:v>
                </c:pt>
                <c:pt idx="241">
                  <c:v>Feb-2019</c:v>
                </c:pt>
                <c:pt idx="242">
                  <c:v>Mar-2019</c:v>
                </c:pt>
                <c:pt idx="243">
                  <c:v>Apr-2019</c:v>
                </c:pt>
                <c:pt idx="244">
                  <c:v>May-2019</c:v>
                </c:pt>
                <c:pt idx="245">
                  <c:v>Jun-2019</c:v>
                </c:pt>
                <c:pt idx="246">
                  <c:v>Jul-2019</c:v>
                </c:pt>
                <c:pt idx="247">
                  <c:v>Aug-2019</c:v>
                </c:pt>
                <c:pt idx="248">
                  <c:v>Sep-2019</c:v>
                </c:pt>
                <c:pt idx="249">
                  <c:v>Oct-2019</c:v>
                </c:pt>
                <c:pt idx="250">
                  <c:v>Nov-2019</c:v>
                </c:pt>
                <c:pt idx="251">
                  <c:v>Dec-2019</c:v>
                </c:pt>
                <c:pt idx="252">
                  <c:v>Jan-2020</c:v>
                </c:pt>
                <c:pt idx="253">
                  <c:v>Feb-2020</c:v>
                </c:pt>
                <c:pt idx="254">
                  <c:v>Mar-2020</c:v>
                </c:pt>
                <c:pt idx="255">
                  <c:v>Apr-2020</c:v>
                </c:pt>
                <c:pt idx="256">
                  <c:v>May-2020</c:v>
                </c:pt>
                <c:pt idx="257">
                  <c:v>Jun-2020</c:v>
                </c:pt>
                <c:pt idx="258">
                  <c:v>Jul-2020</c:v>
                </c:pt>
                <c:pt idx="259">
                  <c:v>Aug-2020</c:v>
                </c:pt>
                <c:pt idx="260">
                  <c:v>Sep-2020</c:v>
                </c:pt>
                <c:pt idx="261">
                  <c:v>Oct-2020</c:v>
                </c:pt>
                <c:pt idx="262">
                  <c:v>Nov-2020</c:v>
                </c:pt>
              </c:strCache>
            </c:strRef>
          </c:cat>
          <c:val>
            <c:numRef>
              <c:f>'Fig 4.2'!$D$6:$D$268</c:f>
              <c:numCache>
                <c:formatCode>General</c:formatCode>
                <c:ptCount val="263"/>
                <c:pt idx="0">
                  <c:v>744.12300000000005</c:v>
                </c:pt>
                <c:pt idx="1">
                  <c:v>743.52250000000004</c:v>
                </c:pt>
                <c:pt idx="2">
                  <c:v>743.25350000000003</c:v>
                </c:pt>
                <c:pt idx="3">
                  <c:v>743.29</c:v>
                </c:pt>
                <c:pt idx="4">
                  <c:v>743.32420000000002</c:v>
                </c:pt>
                <c:pt idx="5">
                  <c:v>743.14769999999999</c:v>
                </c:pt>
                <c:pt idx="6">
                  <c:v>743.8741</c:v>
                </c:pt>
                <c:pt idx="7">
                  <c:v>743.7654</c:v>
                </c:pt>
                <c:pt idx="8">
                  <c:v>743.38779999999997</c:v>
                </c:pt>
                <c:pt idx="9">
                  <c:v>743.34280000000001</c:v>
                </c:pt>
                <c:pt idx="10">
                  <c:v>743.65359999999998</c:v>
                </c:pt>
                <c:pt idx="11">
                  <c:v>744.04549999999995</c:v>
                </c:pt>
                <c:pt idx="12">
                  <c:v>744.39859999999999</c:v>
                </c:pt>
                <c:pt idx="13">
                  <c:v>744.52809999999999</c:v>
                </c:pt>
                <c:pt idx="14">
                  <c:v>744.74040000000002</c:v>
                </c:pt>
                <c:pt idx="15">
                  <c:v>745.02470000000005</c:v>
                </c:pt>
                <c:pt idx="16">
                  <c:v>745.68230000000005</c:v>
                </c:pt>
                <c:pt idx="17">
                  <c:v>746.01</c:v>
                </c:pt>
                <c:pt idx="18">
                  <c:v>745.87950000000001</c:v>
                </c:pt>
                <c:pt idx="19">
                  <c:v>745.77560000000005</c:v>
                </c:pt>
                <c:pt idx="20">
                  <c:v>746.23099999999999</c:v>
                </c:pt>
                <c:pt idx="21">
                  <c:v>744.73320000000001</c:v>
                </c:pt>
                <c:pt idx="22">
                  <c:v>745.67139999999995</c:v>
                </c:pt>
                <c:pt idx="23">
                  <c:v>745.77949999999998</c:v>
                </c:pt>
                <c:pt idx="24">
                  <c:v>746.43730000000005</c:v>
                </c:pt>
                <c:pt idx="25">
                  <c:v>746.31200000000001</c:v>
                </c:pt>
                <c:pt idx="26">
                  <c:v>746.43910000000005</c:v>
                </c:pt>
                <c:pt idx="27">
                  <c:v>746.32389999999998</c:v>
                </c:pt>
                <c:pt idx="28">
                  <c:v>746.16279999999995</c:v>
                </c:pt>
                <c:pt idx="29">
                  <c:v>745.37260000000003</c:v>
                </c:pt>
                <c:pt idx="30">
                  <c:v>744.48910000000001</c:v>
                </c:pt>
                <c:pt idx="31">
                  <c:v>744.51739999999995</c:v>
                </c:pt>
                <c:pt idx="32">
                  <c:v>744.13750000000005</c:v>
                </c:pt>
                <c:pt idx="33">
                  <c:v>743.66909999999996</c:v>
                </c:pt>
                <c:pt idx="34">
                  <c:v>744.52729999999997</c:v>
                </c:pt>
                <c:pt idx="35">
                  <c:v>744.32669999999996</c:v>
                </c:pt>
                <c:pt idx="36">
                  <c:v>743.28729999999996</c:v>
                </c:pt>
                <c:pt idx="37">
                  <c:v>742.98850000000004</c:v>
                </c:pt>
                <c:pt idx="38">
                  <c:v>743.23159999999996</c:v>
                </c:pt>
                <c:pt idx="39">
                  <c:v>743.41</c:v>
                </c:pt>
                <c:pt idx="40">
                  <c:v>743.53809999999999</c:v>
                </c:pt>
                <c:pt idx="41">
                  <c:v>743.29840000000002</c:v>
                </c:pt>
                <c:pt idx="42">
                  <c:v>743.00959999999998</c:v>
                </c:pt>
                <c:pt idx="43">
                  <c:v>742.69780000000003</c:v>
                </c:pt>
                <c:pt idx="44">
                  <c:v>742.70950000000005</c:v>
                </c:pt>
                <c:pt idx="45">
                  <c:v>742.97050000000002</c:v>
                </c:pt>
                <c:pt idx="46">
                  <c:v>742.79520000000002</c:v>
                </c:pt>
                <c:pt idx="47">
                  <c:v>742.62260000000003</c:v>
                </c:pt>
                <c:pt idx="48">
                  <c:v>743.2432</c:v>
                </c:pt>
                <c:pt idx="49">
                  <c:v>743.16600000000005</c:v>
                </c:pt>
                <c:pt idx="50">
                  <c:v>742.73910000000001</c:v>
                </c:pt>
                <c:pt idx="51">
                  <c:v>742.55520000000001</c:v>
                </c:pt>
                <c:pt idx="52">
                  <c:v>742.46249999999998</c:v>
                </c:pt>
                <c:pt idx="53">
                  <c:v>742.50480000000005</c:v>
                </c:pt>
                <c:pt idx="54">
                  <c:v>743.31780000000003</c:v>
                </c:pt>
                <c:pt idx="55">
                  <c:v>743.21950000000004</c:v>
                </c:pt>
                <c:pt idx="56">
                  <c:v>742.72860000000003</c:v>
                </c:pt>
                <c:pt idx="57">
                  <c:v>743.01089999999999</c:v>
                </c:pt>
                <c:pt idx="58">
                  <c:v>743.70399999999995</c:v>
                </c:pt>
                <c:pt idx="59">
                  <c:v>744.16949999999997</c:v>
                </c:pt>
                <c:pt idx="60">
                  <c:v>744.81100000000004</c:v>
                </c:pt>
                <c:pt idx="61">
                  <c:v>745.11199999999997</c:v>
                </c:pt>
                <c:pt idx="62">
                  <c:v>744.93039999999996</c:v>
                </c:pt>
                <c:pt idx="63">
                  <c:v>744.34580000000005</c:v>
                </c:pt>
                <c:pt idx="64">
                  <c:v>744.05730000000005</c:v>
                </c:pt>
                <c:pt idx="65">
                  <c:v>743.42179999999996</c:v>
                </c:pt>
                <c:pt idx="66">
                  <c:v>743.54859999999996</c:v>
                </c:pt>
                <c:pt idx="67">
                  <c:v>743.64949999999999</c:v>
                </c:pt>
                <c:pt idx="68">
                  <c:v>743.80870000000004</c:v>
                </c:pt>
                <c:pt idx="69">
                  <c:v>743.78520000000003</c:v>
                </c:pt>
                <c:pt idx="70">
                  <c:v>743.13319999999999</c:v>
                </c:pt>
                <c:pt idx="71">
                  <c:v>743.32190000000003</c:v>
                </c:pt>
                <c:pt idx="72">
                  <c:v>744.04859999999996</c:v>
                </c:pt>
                <c:pt idx="73">
                  <c:v>744.26750000000004</c:v>
                </c:pt>
                <c:pt idx="74">
                  <c:v>744.64250000000004</c:v>
                </c:pt>
                <c:pt idx="75">
                  <c:v>744.99249999999995</c:v>
                </c:pt>
                <c:pt idx="76">
                  <c:v>744.43600000000004</c:v>
                </c:pt>
                <c:pt idx="77">
                  <c:v>744.4846</c:v>
                </c:pt>
                <c:pt idx="78">
                  <c:v>745.8424</c:v>
                </c:pt>
                <c:pt idx="79">
                  <c:v>745.96310000000005</c:v>
                </c:pt>
                <c:pt idx="80">
                  <c:v>745.84270000000004</c:v>
                </c:pt>
                <c:pt idx="81">
                  <c:v>746.19619999999998</c:v>
                </c:pt>
                <c:pt idx="82">
                  <c:v>745.96040000000005</c:v>
                </c:pt>
                <c:pt idx="83">
                  <c:v>745.41380000000004</c:v>
                </c:pt>
                <c:pt idx="84">
                  <c:v>746.125</c:v>
                </c:pt>
                <c:pt idx="85">
                  <c:v>746.40949999999998</c:v>
                </c:pt>
                <c:pt idx="86">
                  <c:v>746.11649999999997</c:v>
                </c:pt>
                <c:pt idx="87">
                  <c:v>746.17290000000003</c:v>
                </c:pt>
                <c:pt idx="88">
                  <c:v>745.65570000000002</c:v>
                </c:pt>
                <c:pt idx="89">
                  <c:v>745.6472</c:v>
                </c:pt>
                <c:pt idx="90">
                  <c:v>746.01620000000003</c:v>
                </c:pt>
                <c:pt idx="91">
                  <c:v>746.09259999999995</c:v>
                </c:pt>
                <c:pt idx="92">
                  <c:v>746.01089999999999</c:v>
                </c:pt>
                <c:pt idx="93">
                  <c:v>745.55319999999995</c:v>
                </c:pt>
                <c:pt idx="94">
                  <c:v>745.64269999999999</c:v>
                </c:pt>
                <c:pt idx="95">
                  <c:v>745.49419999999998</c:v>
                </c:pt>
                <c:pt idx="96">
                  <c:v>745.39</c:v>
                </c:pt>
                <c:pt idx="97">
                  <c:v>745.41</c:v>
                </c:pt>
                <c:pt idx="98">
                  <c:v>744.94090000000006</c:v>
                </c:pt>
                <c:pt idx="99">
                  <c:v>745.29049999999995</c:v>
                </c:pt>
                <c:pt idx="100">
                  <c:v>745.17600000000004</c:v>
                </c:pt>
                <c:pt idx="101">
                  <c:v>744.50800000000004</c:v>
                </c:pt>
                <c:pt idx="102">
                  <c:v>744.09860000000003</c:v>
                </c:pt>
                <c:pt idx="103">
                  <c:v>744.28959999999995</c:v>
                </c:pt>
                <c:pt idx="104">
                  <c:v>745.06399999999996</c:v>
                </c:pt>
                <c:pt idx="105">
                  <c:v>745.34389999999996</c:v>
                </c:pt>
                <c:pt idx="106">
                  <c:v>745.43179999999995</c:v>
                </c:pt>
                <c:pt idx="107">
                  <c:v>745.98940000000005</c:v>
                </c:pt>
                <c:pt idx="108">
                  <c:v>745.04589999999996</c:v>
                </c:pt>
                <c:pt idx="109">
                  <c:v>745.399</c:v>
                </c:pt>
                <c:pt idx="110">
                  <c:v>745.59220000000005</c:v>
                </c:pt>
                <c:pt idx="111">
                  <c:v>746.03049999999996</c:v>
                </c:pt>
                <c:pt idx="112">
                  <c:v>746.08699999999999</c:v>
                </c:pt>
                <c:pt idx="113">
                  <c:v>745.85749999999996</c:v>
                </c:pt>
                <c:pt idx="114">
                  <c:v>745.98910000000001</c:v>
                </c:pt>
                <c:pt idx="115">
                  <c:v>745.94709999999998</c:v>
                </c:pt>
                <c:pt idx="116">
                  <c:v>745.83230000000003</c:v>
                </c:pt>
                <c:pt idx="117">
                  <c:v>745.44650000000001</c:v>
                </c:pt>
                <c:pt idx="118">
                  <c:v>744.84799999999996</c:v>
                </c:pt>
                <c:pt idx="119">
                  <c:v>745.03049999999996</c:v>
                </c:pt>
                <c:pt idx="120">
                  <c:v>745.19380000000001</c:v>
                </c:pt>
                <c:pt idx="121">
                  <c:v>745.14099999999996</c:v>
                </c:pt>
                <c:pt idx="122">
                  <c:v>745.08770000000004</c:v>
                </c:pt>
                <c:pt idx="123">
                  <c:v>744.90629999999999</c:v>
                </c:pt>
                <c:pt idx="124">
                  <c:v>744.68889999999999</c:v>
                </c:pt>
                <c:pt idx="125">
                  <c:v>744.55949999999996</c:v>
                </c:pt>
                <c:pt idx="126">
                  <c:v>744.5761</c:v>
                </c:pt>
                <c:pt idx="127">
                  <c:v>744.4</c:v>
                </c:pt>
                <c:pt idx="128">
                  <c:v>744.28049999999996</c:v>
                </c:pt>
                <c:pt idx="129">
                  <c:v>744.3845</c:v>
                </c:pt>
                <c:pt idx="130">
                  <c:v>744.1481</c:v>
                </c:pt>
                <c:pt idx="131">
                  <c:v>744.18150000000003</c:v>
                </c:pt>
                <c:pt idx="132">
                  <c:v>744.24249999999995</c:v>
                </c:pt>
                <c:pt idx="133">
                  <c:v>744.40200000000004</c:v>
                </c:pt>
                <c:pt idx="134">
                  <c:v>744.16480000000001</c:v>
                </c:pt>
                <c:pt idx="135">
                  <c:v>744.27279999999996</c:v>
                </c:pt>
                <c:pt idx="136">
                  <c:v>744.15499999999997</c:v>
                </c:pt>
                <c:pt idx="137">
                  <c:v>744.08680000000004</c:v>
                </c:pt>
                <c:pt idx="138">
                  <c:v>745.21680000000003</c:v>
                </c:pt>
                <c:pt idx="139">
                  <c:v>744.95230000000004</c:v>
                </c:pt>
                <c:pt idx="140">
                  <c:v>744.75729999999999</c:v>
                </c:pt>
                <c:pt idx="141">
                  <c:v>745.67</c:v>
                </c:pt>
                <c:pt idx="142">
                  <c:v>745.47050000000002</c:v>
                </c:pt>
                <c:pt idx="143">
                  <c:v>745.27670000000001</c:v>
                </c:pt>
                <c:pt idx="144">
                  <c:v>745.18380000000002</c:v>
                </c:pt>
                <c:pt idx="145">
                  <c:v>745.548</c:v>
                </c:pt>
                <c:pt idx="146">
                  <c:v>745.74300000000005</c:v>
                </c:pt>
                <c:pt idx="147">
                  <c:v>745.74109999999996</c:v>
                </c:pt>
                <c:pt idx="148">
                  <c:v>745.66189999999995</c:v>
                </c:pt>
                <c:pt idx="149">
                  <c:v>745.81370000000004</c:v>
                </c:pt>
                <c:pt idx="150">
                  <c:v>745.59810000000004</c:v>
                </c:pt>
                <c:pt idx="151">
                  <c:v>744.9769</c:v>
                </c:pt>
                <c:pt idx="152">
                  <c:v>744.6241</c:v>
                </c:pt>
                <c:pt idx="153">
                  <c:v>744.4171</c:v>
                </c:pt>
                <c:pt idx="154">
                  <c:v>744.12090000000001</c:v>
                </c:pt>
                <c:pt idx="155">
                  <c:v>743.40719999999999</c:v>
                </c:pt>
                <c:pt idx="156">
                  <c:v>743.53089999999997</c:v>
                </c:pt>
                <c:pt idx="157">
                  <c:v>743.41470000000004</c:v>
                </c:pt>
                <c:pt idx="158">
                  <c:v>743.54049999999995</c:v>
                </c:pt>
                <c:pt idx="159">
                  <c:v>743.92610000000002</c:v>
                </c:pt>
                <c:pt idx="160">
                  <c:v>743.37480000000005</c:v>
                </c:pt>
                <c:pt idx="161">
                  <c:v>743.25900000000001</c:v>
                </c:pt>
                <c:pt idx="162">
                  <c:v>743.83770000000004</c:v>
                </c:pt>
                <c:pt idx="163">
                  <c:v>744.54390000000001</c:v>
                </c:pt>
                <c:pt idx="164">
                  <c:v>745.3895</c:v>
                </c:pt>
                <c:pt idx="165">
                  <c:v>745.82039999999995</c:v>
                </c:pt>
                <c:pt idx="166">
                  <c:v>745.86500000000001</c:v>
                </c:pt>
                <c:pt idx="167">
                  <c:v>746.03060000000005</c:v>
                </c:pt>
                <c:pt idx="168">
                  <c:v>746.14269999999999</c:v>
                </c:pt>
                <c:pt idx="169">
                  <c:v>745.98099999999999</c:v>
                </c:pt>
                <c:pt idx="170">
                  <c:v>745.53160000000003</c:v>
                </c:pt>
                <c:pt idx="171">
                  <c:v>745.53</c:v>
                </c:pt>
                <c:pt idx="172">
                  <c:v>745.36900000000003</c:v>
                </c:pt>
                <c:pt idx="173">
                  <c:v>745.78</c:v>
                </c:pt>
                <c:pt idx="174">
                  <c:v>745.79259999999999</c:v>
                </c:pt>
                <c:pt idx="175">
                  <c:v>745.8</c:v>
                </c:pt>
                <c:pt idx="176">
                  <c:v>745.79380000000003</c:v>
                </c:pt>
                <c:pt idx="177">
                  <c:v>745.91780000000006</c:v>
                </c:pt>
                <c:pt idx="178">
                  <c:v>745.86569999999995</c:v>
                </c:pt>
                <c:pt idx="179">
                  <c:v>746.02829999999994</c:v>
                </c:pt>
                <c:pt idx="180">
                  <c:v>746.14229999999998</c:v>
                </c:pt>
                <c:pt idx="181">
                  <c:v>746.22400000000005</c:v>
                </c:pt>
                <c:pt idx="182">
                  <c:v>746.38430000000005</c:v>
                </c:pt>
                <c:pt idx="183">
                  <c:v>746.56</c:v>
                </c:pt>
                <c:pt idx="184">
                  <c:v>746.41049999999996</c:v>
                </c:pt>
                <c:pt idx="185">
                  <c:v>745.84529999999995</c:v>
                </c:pt>
                <c:pt idx="186">
                  <c:v>745.64480000000003</c:v>
                </c:pt>
                <c:pt idx="187">
                  <c:v>745.51049999999998</c:v>
                </c:pt>
                <c:pt idx="188">
                  <c:v>744.48770000000002</c:v>
                </c:pt>
                <c:pt idx="189">
                  <c:v>744.48040000000003</c:v>
                </c:pt>
                <c:pt idx="190">
                  <c:v>744.15350000000001</c:v>
                </c:pt>
                <c:pt idx="191">
                  <c:v>743.99950000000001</c:v>
                </c:pt>
                <c:pt idx="192">
                  <c:v>744.05949999999996</c:v>
                </c:pt>
                <c:pt idx="193">
                  <c:v>745.00900000000001</c:v>
                </c:pt>
                <c:pt idx="194">
                  <c:v>745.93140000000005</c:v>
                </c:pt>
                <c:pt idx="195">
                  <c:v>746.5258</c:v>
                </c:pt>
                <c:pt idx="196">
                  <c:v>746.10940000000005</c:v>
                </c:pt>
                <c:pt idx="197">
                  <c:v>746.02670000000001</c:v>
                </c:pt>
                <c:pt idx="198">
                  <c:v>746.1626</c:v>
                </c:pt>
                <c:pt idx="199">
                  <c:v>746.26570000000004</c:v>
                </c:pt>
                <c:pt idx="200">
                  <c:v>746.09910000000002</c:v>
                </c:pt>
                <c:pt idx="201">
                  <c:v>746.00549999999998</c:v>
                </c:pt>
                <c:pt idx="202">
                  <c:v>746.01670000000001</c:v>
                </c:pt>
                <c:pt idx="203">
                  <c:v>746.10749999999996</c:v>
                </c:pt>
                <c:pt idx="204">
                  <c:v>746.19050000000004</c:v>
                </c:pt>
                <c:pt idx="205">
                  <c:v>746.27760000000001</c:v>
                </c:pt>
                <c:pt idx="206">
                  <c:v>745.702</c:v>
                </c:pt>
                <c:pt idx="207">
                  <c:v>744.28200000000004</c:v>
                </c:pt>
                <c:pt idx="208">
                  <c:v>743.85469999999998</c:v>
                </c:pt>
                <c:pt idx="209">
                  <c:v>743.70590000000004</c:v>
                </c:pt>
                <c:pt idx="210">
                  <c:v>743.90189999999996</c:v>
                </c:pt>
                <c:pt idx="211">
                  <c:v>744.08</c:v>
                </c:pt>
                <c:pt idx="212">
                  <c:v>744.745</c:v>
                </c:pt>
                <c:pt idx="213">
                  <c:v>744.02290000000005</c:v>
                </c:pt>
                <c:pt idx="214">
                  <c:v>744.05589999999995</c:v>
                </c:pt>
                <c:pt idx="215">
                  <c:v>743.62049999999999</c:v>
                </c:pt>
                <c:pt idx="216">
                  <c:v>743.54679999999996</c:v>
                </c:pt>
                <c:pt idx="217">
                  <c:v>743.48</c:v>
                </c:pt>
                <c:pt idx="218">
                  <c:v>743.55700000000002</c:v>
                </c:pt>
                <c:pt idx="219">
                  <c:v>743.75819999999999</c:v>
                </c:pt>
                <c:pt idx="220">
                  <c:v>743.98469999999998</c:v>
                </c:pt>
                <c:pt idx="221">
                  <c:v>743.74570000000006</c:v>
                </c:pt>
                <c:pt idx="222">
                  <c:v>743.66380000000004</c:v>
                </c:pt>
                <c:pt idx="223">
                  <c:v>743.78700000000003</c:v>
                </c:pt>
                <c:pt idx="224">
                  <c:v>744.01289999999995</c:v>
                </c:pt>
                <c:pt idx="225">
                  <c:v>744.29089999999997</c:v>
                </c:pt>
                <c:pt idx="226">
                  <c:v>744.19640000000004</c:v>
                </c:pt>
                <c:pt idx="227">
                  <c:v>744.33209999999997</c:v>
                </c:pt>
                <c:pt idx="228">
                  <c:v>744.54549999999995</c:v>
                </c:pt>
                <c:pt idx="229">
                  <c:v>744.57449999999994</c:v>
                </c:pt>
                <c:pt idx="230">
                  <c:v>744.88049999999998</c:v>
                </c:pt>
                <c:pt idx="231">
                  <c:v>744.77629999999999</c:v>
                </c:pt>
                <c:pt idx="232">
                  <c:v>744.80740000000003</c:v>
                </c:pt>
                <c:pt idx="233">
                  <c:v>744.96900000000005</c:v>
                </c:pt>
                <c:pt idx="234">
                  <c:v>745.22590000000002</c:v>
                </c:pt>
                <c:pt idx="235">
                  <c:v>745.58259999999996</c:v>
                </c:pt>
                <c:pt idx="236">
                  <c:v>745.83150000000001</c:v>
                </c:pt>
                <c:pt idx="237">
                  <c:v>745.97429999999997</c:v>
                </c:pt>
                <c:pt idx="238">
                  <c:v>746.11270000000002</c:v>
                </c:pt>
                <c:pt idx="239">
                  <c:v>746.51469999999995</c:v>
                </c:pt>
                <c:pt idx="240">
                  <c:v>746.57360000000006</c:v>
                </c:pt>
                <c:pt idx="241">
                  <c:v>746.26499999999999</c:v>
                </c:pt>
                <c:pt idx="242">
                  <c:v>746.24810000000002</c:v>
                </c:pt>
                <c:pt idx="243">
                  <c:v>746.4905</c:v>
                </c:pt>
                <c:pt idx="244">
                  <c:v>746.74159999999995</c:v>
                </c:pt>
                <c:pt idx="245">
                  <c:v>746.68060000000003</c:v>
                </c:pt>
                <c:pt idx="246">
                  <c:v>746.55650000000003</c:v>
                </c:pt>
                <c:pt idx="247">
                  <c:v>746.02</c:v>
                </c:pt>
                <c:pt idx="248">
                  <c:v>746.3433</c:v>
                </c:pt>
                <c:pt idx="249">
                  <c:v>746.93219999999997</c:v>
                </c:pt>
                <c:pt idx="250">
                  <c:v>747.20140000000004</c:v>
                </c:pt>
                <c:pt idx="251">
                  <c:v>747.20780000000002</c:v>
                </c:pt>
                <c:pt idx="252">
                  <c:v>747.29089999999997</c:v>
                </c:pt>
                <c:pt idx="253">
                  <c:v>747.1345</c:v>
                </c:pt>
                <c:pt idx="254">
                  <c:v>747.03179999999998</c:v>
                </c:pt>
                <c:pt idx="255">
                  <c:v>746.14419999999996</c:v>
                </c:pt>
                <c:pt idx="256">
                  <c:v>745.76710000000003</c:v>
                </c:pt>
                <c:pt idx="257">
                  <c:v>745.46749999999997</c:v>
                </c:pt>
                <c:pt idx="258">
                  <c:v>744.66520000000003</c:v>
                </c:pt>
                <c:pt idx="259">
                  <c:v>744.60379999999998</c:v>
                </c:pt>
                <c:pt idx="260">
                  <c:v>744.17819999999995</c:v>
                </c:pt>
                <c:pt idx="261">
                  <c:v>744.23770000000002</c:v>
                </c:pt>
                <c:pt idx="262">
                  <c:v>744.59429999999998</c:v>
                </c:pt>
              </c:numCache>
            </c:numRef>
          </c:val>
          <c:smooth val="0"/>
          <c:extLst>
            <c:ext xmlns:c16="http://schemas.microsoft.com/office/drawing/2014/chart" uri="{C3380CC4-5D6E-409C-BE32-E72D297353CC}">
              <c16:uniqueId val="{00000000-75FF-46C1-A00E-F390CD9E39F8}"/>
            </c:ext>
          </c:extLst>
        </c:ser>
        <c:dLbls>
          <c:showLegendKey val="0"/>
          <c:showVal val="0"/>
          <c:showCatName val="0"/>
          <c:showSerName val="0"/>
          <c:showPercent val="0"/>
          <c:showBubbleSize val="0"/>
        </c:dLbls>
        <c:marker val="1"/>
        <c:smooth val="0"/>
        <c:axId val="397896328"/>
        <c:axId val="398192440"/>
      </c:lineChart>
      <c:lineChart>
        <c:grouping val="stacked"/>
        <c:varyColors val="0"/>
        <c:ser>
          <c:idx val="1"/>
          <c:order val="1"/>
          <c:tx>
            <c:v>Effective exchange rate (right scale)</c:v>
          </c:tx>
          <c:spPr>
            <a:ln w="19050" cap="rnd">
              <a:solidFill>
                <a:srgbClr val="DC4817"/>
              </a:solidFill>
              <a:prstDash val="solid"/>
              <a:round/>
            </a:ln>
            <a:effectLst/>
          </c:spPr>
          <c:marker>
            <c:symbol val="circle"/>
            <c:size val="5"/>
            <c:spPr>
              <a:noFill/>
              <a:ln w="9525">
                <a:noFill/>
              </a:ln>
              <a:effectLst/>
            </c:spPr>
          </c:marker>
          <c:cat>
            <c:strRef>
              <c:f>'Fig 4.2'!$B$6:$B$268</c:f>
              <c:strCache>
                <c:ptCount val="263"/>
                <c:pt idx="0">
                  <c:v>Jan-1999</c:v>
                </c:pt>
                <c:pt idx="1">
                  <c:v>Feb-1999</c:v>
                </c:pt>
                <c:pt idx="2">
                  <c:v>Mar-1999</c:v>
                </c:pt>
                <c:pt idx="3">
                  <c:v>Apr-1999</c:v>
                </c:pt>
                <c:pt idx="4">
                  <c:v>May-1999</c:v>
                </c:pt>
                <c:pt idx="5">
                  <c:v>Jun-1999</c:v>
                </c:pt>
                <c:pt idx="6">
                  <c:v>Jul-1999</c:v>
                </c:pt>
                <c:pt idx="7">
                  <c:v>Aug-1999</c:v>
                </c:pt>
                <c:pt idx="8">
                  <c:v>Sep-1999</c:v>
                </c:pt>
                <c:pt idx="9">
                  <c:v>Oct-1999</c:v>
                </c:pt>
                <c:pt idx="10">
                  <c:v>Nov-1999</c:v>
                </c:pt>
                <c:pt idx="11">
                  <c:v>Dec-1999</c:v>
                </c:pt>
                <c:pt idx="12">
                  <c:v>Jan-2000</c:v>
                </c:pt>
                <c:pt idx="13">
                  <c:v>Feb-2000</c:v>
                </c:pt>
                <c:pt idx="14">
                  <c:v>Mar-2000</c:v>
                </c:pt>
                <c:pt idx="15">
                  <c:v>Apr-2000</c:v>
                </c:pt>
                <c:pt idx="16">
                  <c:v>May-2000</c:v>
                </c:pt>
                <c:pt idx="17">
                  <c:v>Jun-2000</c:v>
                </c:pt>
                <c:pt idx="18">
                  <c:v>Jul-2000</c:v>
                </c:pt>
                <c:pt idx="19">
                  <c:v>Aug-2000</c:v>
                </c:pt>
                <c:pt idx="20">
                  <c:v>Sep-2000</c:v>
                </c:pt>
                <c:pt idx="21">
                  <c:v>Oct-2000</c:v>
                </c:pt>
                <c:pt idx="22">
                  <c:v>Nov-2000</c:v>
                </c:pt>
                <c:pt idx="23">
                  <c:v>Dec-2000</c:v>
                </c:pt>
                <c:pt idx="24">
                  <c:v>Jan-2001</c:v>
                </c:pt>
                <c:pt idx="25">
                  <c:v>Feb-2001</c:v>
                </c:pt>
                <c:pt idx="26">
                  <c:v>Mar-2001</c:v>
                </c:pt>
                <c:pt idx="27">
                  <c:v>Apr-2001</c:v>
                </c:pt>
                <c:pt idx="28">
                  <c:v>May-2001</c:v>
                </c:pt>
                <c:pt idx="29">
                  <c:v>Jun-2001</c:v>
                </c:pt>
                <c:pt idx="30">
                  <c:v>Jul-2001</c:v>
                </c:pt>
                <c:pt idx="31">
                  <c:v>Aug-2001</c:v>
                </c:pt>
                <c:pt idx="32">
                  <c:v>Sep-2001</c:v>
                </c:pt>
                <c:pt idx="33">
                  <c:v>Oct-2001</c:v>
                </c:pt>
                <c:pt idx="34">
                  <c:v>Nov-2001</c:v>
                </c:pt>
                <c:pt idx="35">
                  <c:v>Dec-2001</c:v>
                </c:pt>
                <c:pt idx="36">
                  <c:v>Jan-2002</c:v>
                </c:pt>
                <c:pt idx="37">
                  <c:v>Feb-2002</c:v>
                </c:pt>
                <c:pt idx="38">
                  <c:v>Mar-2002</c:v>
                </c:pt>
                <c:pt idx="39">
                  <c:v>Apr-2002</c:v>
                </c:pt>
                <c:pt idx="40">
                  <c:v>May-2002</c:v>
                </c:pt>
                <c:pt idx="41">
                  <c:v>Jun-2002</c:v>
                </c:pt>
                <c:pt idx="42">
                  <c:v>Jul-2002</c:v>
                </c:pt>
                <c:pt idx="43">
                  <c:v>Aug-2002</c:v>
                </c:pt>
                <c:pt idx="44">
                  <c:v>Sep-2002</c:v>
                </c:pt>
                <c:pt idx="45">
                  <c:v>Oct-2002</c:v>
                </c:pt>
                <c:pt idx="46">
                  <c:v>Nov-2002</c:v>
                </c:pt>
                <c:pt idx="47">
                  <c:v>Dec-2002</c:v>
                </c:pt>
                <c:pt idx="48">
                  <c:v>Jan-2003</c:v>
                </c:pt>
                <c:pt idx="49">
                  <c:v>Feb-2003</c:v>
                </c:pt>
                <c:pt idx="50">
                  <c:v>Mar-2003</c:v>
                </c:pt>
                <c:pt idx="51">
                  <c:v>Apr-2003</c:v>
                </c:pt>
                <c:pt idx="52">
                  <c:v>May-2003</c:v>
                </c:pt>
                <c:pt idx="53">
                  <c:v>Jun-2003</c:v>
                </c:pt>
                <c:pt idx="54">
                  <c:v>Jul-2003</c:v>
                </c:pt>
                <c:pt idx="55">
                  <c:v>Aug-2003</c:v>
                </c:pt>
                <c:pt idx="56">
                  <c:v>Sep-2003</c:v>
                </c:pt>
                <c:pt idx="57">
                  <c:v>Oct-2003</c:v>
                </c:pt>
                <c:pt idx="58">
                  <c:v>Nov-2003</c:v>
                </c:pt>
                <c:pt idx="59">
                  <c:v>Dec-2003</c:v>
                </c:pt>
                <c:pt idx="60">
                  <c:v>Jan-2004</c:v>
                </c:pt>
                <c:pt idx="61">
                  <c:v>Feb-2004</c:v>
                </c:pt>
                <c:pt idx="62">
                  <c:v>Mar-2004</c:v>
                </c:pt>
                <c:pt idx="63">
                  <c:v>Apr-2004</c:v>
                </c:pt>
                <c:pt idx="64">
                  <c:v>May-2004</c:v>
                </c:pt>
                <c:pt idx="65">
                  <c:v>Jun-2004</c:v>
                </c:pt>
                <c:pt idx="66">
                  <c:v>Jul-2004</c:v>
                </c:pt>
                <c:pt idx="67">
                  <c:v>Aug-2004</c:v>
                </c:pt>
                <c:pt idx="68">
                  <c:v>Sep-2004</c:v>
                </c:pt>
                <c:pt idx="69">
                  <c:v>Oct-2004</c:v>
                </c:pt>
                <c:pt idx="70">
                  <c:v>Nov-2004</c:v>
                </c:pt>
                <c:pt idx="71">
                  <c:v>Dec-2004</c:v>
                </c:pt>
                <c:pt idx="72">
                  <c:v>Jan-2005</c:v>
                </c:pt>
                <c:pt idx="73">
                  <c:v>Feb-2005</c:v>
                </c:pt>
                <c:pt idx="74">
                  <c:v>Mar-2005</c:v>
                </c:pt>
                <c:pt idx="75">
                  <c:v>Apr-2005</c:v>
                </c:pt>
                <c:pt idx="76">
                  <c:v>May-2005</c:v>
                </c:pt>
                <c:pt idx="77">
                  <c:v>Jun-2005</c:v>
                </c:pt>
                <c:pt idx="78">
                  <c:v>Jul-2005</c:v>
                </c:pt>
                <c:pt idx="79">
                  <c:v>Aug-2005</c:v>
                </c:pt>
                <c:pt idx="80">
                  <c:v>Sep-2005</c:v>
                </c:pt>
                <c:pt idx="81">
                  <c:v>Oct-2005</c:v>
                </c:pt>
                <c:pt idx="82">
                  <c:v>Nov-2005</c:v>
                </c:pt>
                <c:pt idx="83">
                  <c:v>Dec-2005</c:v>
                </c:pt>
                <c:pt idx="84">
                  <c:v>Jan-2006</c:v>
                </c:pt>
                <c:pt idx="85">
                  <c:v>Feb-2006</c:v>
                </c:pt>
                <c:pt idx="86">
                  <c:v>Mar-2006</c:v>
                </c:pt>
                <c:pt idx="87">
                  <c:v>Apr-2006</c:v>
                </c:pt>
                <c:pt idx="88">
                  <c:v>May-2006</c:v>
                </c:pt>
                <c:pt idx="89">
                  <c:v>Jun-2006</c:v>
                </c:pt>
                <c:pt idx="90">
                  <c:v>Jul-2006</c:v>
                </c:pt>
                <c:pt idx="91">
                  <c:v>Aug-2006</c:v>
                </c:pt>
                <c:pt idx="92">
                  <c:v>Sep-2006</c:v>
                </c:pt>
                <c:pt idx="93">
                  <c:v>Oct-2006</c:v>
                </c:pt>
                <c:pt idx="94">
                  <c:v>Nov-2006</c:v>
                </c:pt>
                <c:pt idx="95">
                  <c:v>Dec-2006</c:v>
                </c:pt>
                <c:pt idx="96">
                  <c:v>Jan-2007</c:v>
                </c:pt>
                <c:pt idx="97">
                  <c:v>Feb-2007</c:v>
                </c:pt>
                <c:pt idx="98">
                  <c:v>Mar-2007</c:v>
                </c:pt>
                <c:pt idx="99">
                  <c:v>Apr-2007</c:v>
                </c:pt>
                <c:pt idx="100">
                  <c:v>May-2007</c:v>
                </c:pt>
                <c:pt idx="101">
                  <c:v>Jun-2007</c:v>
                </c:pt>
                <c:pt idx="102">
                  <c:v>Jul-2007</c:v>
                </c:pt>
                <c:pt idx="103">
                  <c:v>Aug-2007</c:v>
                </c:pt>
                <c:pt idx="104">
                  <c:v>Sep-2007</c:v>
                </c:pt>
                <c:pt idx="105">
                  <c:v>Oct-2007</c:v>
                </c:pt>
                <c:pt idx="106">
                  <c:v>Nov-2007</c:v>
                </c:pt>
                <c:pt idx="107">
                  <c:v>Dec-2007</c:v>
                </c:pt>
                <c:pt idx="108">
                  <c:v>Jan-2008</c:v>
                </c:pt>
                <c:pt idx="109">
                  <c:v>Feb-2008</c:v>
                </c:pt>
                <c:pt idx="110">
                  <c:v>Mar-2008</c:v>
                </c:pt>
                <c:pt idx="111">
                  <c:v>Apr-2008</c:v>
                </c:pt>
                <c:pt idx="112">
                  <c:v>May-2008</c:v>
                </c:pt>
                <c:pt idx="113">
                  <c:v>Jun-2008</c:v>
                </c:pt>
                <c:pt idx="114">
                  <c:v>Jul-2008</c:v>
                </c:pt>
                <c:pt idx="115">
                  <c:v>Aug-2008</c:v>
                </c:pt>
                <c:pt idx="116">
                  <c:v>Sep-2008</c:v>
                </c:pt>
                <c:pt idx="117">
                  <c:v>Oct-2008</c:v>
                </c:pt>
                <c:pt idx="118">
                  <c:v>Nov-2008</c:v>
                </c:pt>
                <c:pt idx="119">
                  <c:v>Dec-2008</c:v>
                </c:pt>
                <c:pt idx="120">
                  <c:v>Jan-2009</c:v>
                </c:pt>
                <c:pt idx="121">
                  <c:v>Feb-2009</c:v>
                </c:pt>
                <c:pt idx="122">
                  <c:v>Mar-2009</c:v>
                </c:pt>
                <c:pt idx="123">
                  <c:v>Apr-2009</c:v>
                </c:pt>
                <c:pt idx="124">
                  <c:v>May-2009</c:v>
                </c:pt>
                <c:pt idx="125">
                  <c:v>Jun-2009</c:v>
                </c:pt>
                <c:pt idx="126">
                  <c:v>Jul-2009</c:v>
                </c:pt>
                <c:pt idx="127">
                  <c:v>Aug-2009</c:v>
                </c:pt>
                <c:pt idx="128">
                  <c:v>Sep-2009</c:v>
                </c:pt>
                <c:pt idx="129">
                  <c:v>Oct-2009</c:v>
                </c:pt>
                <c:pt idx="130">
                  <c:v>Nov-2009</c:v>
                </c:pt>
                <c:pt idx="131">
                  <c:v>Dec-2009</c:v>
                </c:pt>
                <c:pt idx="132">
                  <c:v>Jan-2010</c:v>
                </c:pt>
                <c:pt idx="133">
                  <c:v>Feb-2010</c:v>
                </c:pt>
                <c:pt idx="134">
                  <c:v>Mar-2010</c:v>
                </c:pt>
                <c:pt idx="135">
                  <c:v>Apr-2010</c:v>
                </c:pt>
                <c:pt idx="136">
                  <c:v>May-2010</c:v>
                </c:pt>
                <c:pt idx="137">
                  <c:v>Jun-2010</c:v>
                </c:pt>
                <c:pt idx="138">
                  <c:v>Jul-2010</c:v>
                </c:pt>
                <c:pt idx="139">
                  <c:v>Aug-2010</c:v>
                </c:pt>
                <c:pt idx="140">
                  <c:v>Sep-2010</c:v>
                </c:pt>
                <c:pt idx="141">
                  <c:v>Oct-2010</c:v>
                </c:pt>
                <c:pt idx="142">
                  <c:v>Nov-2010</c:v>
                </c:pt>
                <c:pt idx="143">
                  <c:v>Dec-2010</c:v>
                </c:pt>
                <c:pt idx="144">
                  <c:v>Jan-2011</c:v>
                </c:pt>
                <c:pt idx="145">
                  <c:v>Feb-2011</c:v>
                </c:pt>
                <c:pt idx="146">
                  <c:v>Mar-2011</c:v>
                </c:pt>
                <c:pt idx="147">
                  <c:v>Apr-2011</c:v>
                </c:pt>
                <c:pt idx="148">
                  <c:v>May-2011</c:v>
                </c:pt>
                <c:pt idx="149">
                  <c:v>Jun-2011</c:v>
                </c:pt>
                <c:pt idx="150">
                  <c:v>Jul-2011</c:v>
                </c:pt>
                <c:pt idx="151">
                  <c:v>Aug-2011</c:v>
                </c:pt>
                <c:pt idx="152">
                  <c:v>Sep-2011</c:v>
                </c:pt>
                <c:pt idx="153">
                  <c:v>Oct-2011</c:v>
                </c:pt>
                <c:pt idx="154">
                  <c:v>Nov-2011</c:v>
                </c:pt>
                <c:pt idx="155">
                  <c:v>Dec-2011</c:v>
                </c:pt>
                <c:pt idx="156">
                  <c:v>Jan-2012</c:v>
                </c:pt>
                <c:pt idx="157">
                  <c:v>Feb-2012</c:v>
                </c:pt>
                <c:pt idx="158">
                  <c:v>Mar-2012</c:v>
                </c:pt>
                <c:pt idx="159">
                  <c:v>Apr-2012</c:v>
                </c:pt>
                <c:pt idx="160">
                  <c:v>May-2012</c:v>
                </c:pt>
                <c:pt idx="161">
                  <c:v>Jun-2012</c:v>
                </c:pt>
                <c:pt idx="162">
                  <c:v>Jul-2012</c:v>
                </c:pt>
                <c:pt idx="163">
                  <c:v>Aug-2012</c:v>
                </c:pt>
                <c:pt idx="164">
                  <c:v>Sep-2012</c:v>
                </c:pt>
                <c:pt idx="165">
                  <c:v>Oct-2012</c:v>
                </c:pt>
                <c:pt idx="166">
                  <c:v>Nov-2012</c:v>
                </c:pt>
                <c:pt idx="167">
                  <c:v>Dec-2012</c:v>
                </c:pt>
                <c:pt idx="168">
                  <c:v>Jan-2013</c:v>
                </c:pt>
                <c:pt idx="169">
                  <c:v>Feb-2013</c:v>
                </c:pt>
                <c:pt idx="170">
                  <c:v>Mar-2013</c:v>
                </c:pt>
                <c:pt idx="171">
                  <c:v>Apr-2013</c:v>
                </c:pt>
                <c:pt idx="172">
                  <c:v>May-2013</c:v>
                </c:pt>
                <c:pt idx="173">
                  <c:v>Jun-2013</c:v>
                </c:pt>
                <c:pt idx="174">
                  <c:v>Jul-2013</c:v>
                </c:pt>
                <c:pt idx="175">
                  <c:v>Aug-2013</c:v>
                </c:pt>
                <c:pt idx="176">
                  <c:v>Sep-2013</c:v>
                </c:pt>
                <c:pt idx="177">
                  <c:v>Oct-2013</c:v>
                </c:pt>
                <c:pt idx="178">
                  <c:v>Nov-2013</c:v>
                </c:pt>
                <c:pt idx="179">
                  <c:v>Dec-2013</c:v>
                </c:pt>
                <c:pt idx="180">
                  <c:v>Jan-2014</c:v>
                </c:pt>
                <c:pt idx="181">
                  <c:v>Feb-2014</c:v>
                </c:pt>
                <c:pt idx="182">
                  <c:v>Mar-2014</c:v>
                </c:pt>
                <c:pt idx="183">
                  <c:v>Apr-2014</c:v>
                </c:pt>
                <c:pt idx="184">
                  <c:v>May-2014</c:v>
                </c:pt>
                <c:pt idx="185">
                  <c:v>Jun-2014</c:v>
                </c:pt>
                <c:pt idx="186">
                  <c:v>Jul-2014</c:v>
                </c:pt>
                <c:pt idx="187">
                  <c:v>Aug-2014</c:v>
                </c:pt>
                <c:pt idx="188">
                  <c:v>Sep-2014</c:v>
                </c:pt>
                <c:pt idx="189">
                  <c:v>Oct-2014</c:v>
                </c:pt>
                <c:pt idx="190">
                  <c:v>Nov-2014</c:v>
                </c:pt>
                <c:pt idx="191">
                  <c:v>Dec-2014</c:v>
                </c:pt>
                <c:pt idx="192">
                  <c:v>Jan-2015</c:v>
                </c:pt>
                <c:pt idx="193">
                  <c:v>Feb-2015</c:v>
                </c:pt>
                <c:pt idx="194">
                  <c:v>Mar-2015</c:v>
                </c:pt>
                <c:pt idx="195">
                  <c:v>Apr-2015</c:v>
                </c:pt>
                <c:pt idx="196">
                  <c:v>May-2015</c:v>
                </c:pt>
                <c:pt idx="197">
                  <c:v>Jun-2015</c:v>
                </c:pt>
                <c:pt idx="198">
                  <c:v>Jul-2015</c:v>
                </c:pt>
                <c:pt idx="199">
                  <c:v>Aug-2015</c:v>
                </c:pt>
                <c:pt idx="200">
                  <c:v>Sep-2015</c:v>
                </c:pt>
                <c:pt idx="201">
                  <c:v>Oct-2015</c:v>
                </c:pt>
                <c:pt idx="202">
                  <c:v>Nov-2015</c:v>
                </c:pt>
                <c:pt idx="203">
                  <c:v>Dec-2015</c:v>
                </c:pt>
                <c:pt idx="204">
                  <c:v>Jan-2016</c:v>
                </c:pt>
                <c:pt idx="205">
                  <c:v>Feb-2016</c:v>
                </c:pt>
                <c:pt idx="206">
                  <c:v>Mar-2016</c:v>
                </c:pt>
                <c:pt idx="207">
                  <c:v>Apr-2016</c:v>
                </c:pt>
                <c:pt idx="208">
                  <c:v>May-2016</c:v>
                </c:pt>
                <c:pt idx="209">
                  <c:v>Jun-2016</c:v>
                </c:pt>
                <c:pt idx="210">
                  <c:v>Jul-2016</c:v>
                </c:pt>
                <c:pt idx="211">
                  <c:v>Aug-2016</c:v>
                </c:pt>
                <c:pt idx="212">
                  <c:v>Sep-2016</c:v>
                </c:pt>
                <c:pt idx="213">
                  <c:v>Oct-2016</c:v>
                </c:pt>
                <c:pt idx="214">
                  <c:v>Nov-2016</c:v>
                </c:pt>
                <c:pt idx="215">
                  <c:v>Dec-2016</c:v>
                </c:pt>
                <c:pt idx="216">
                  <c:v>Jan-2017</c:v>
                </c:pt>
                <c:pt idx="217">
                  <c:v>Feb-2017</c:v>
                </c:pt>
                <c:pt idx="218">
                  <c:v>Mar-2017</c:v>
                </c:pt>
                <c:pt idx="219">
                  <c:v>Apr-2017</c:v>
                </c:pt>
                <c:pt idx="220">
                  <c:v>May-2017</c:v>
                </c:pt>
                <c:pt idx="221">
                  <c:v>Jun-2017</c:v>
                </c:pt>
                <c:pt idx="222">
                  <c:v>Jul-2017</c:v>
                </c:pt>
                <c:pt idx="223">
                  <c:v>Aug-2017</c:v>
                </c:pt>
                <c:pt idx="224">
                  <c:v>Sep-2017</c:v>
                </c:pt>
                <c:pt idx="225">
                  <c:v>Oct-2017</c:v>
                </c:pt>
                <c:pt idx="226">
                  <c:v>Nov-2017</c:v>
                </c:pt>
                <c:pt idx="227">
                  <c:v>Dec-2017</c:v>
                </c:pt>
                <c:pt idx="228">
                  <c:v>Jan-2018</c:v>
                </c:pt>
                <c:pt idx="229">
                  <c:v>Feb-2018</c:v>
                </c:pt>
                <c:pt idx="230">
                  <c:v>Mar-2018</c:v>
                </c:pt>
                <c:pt idx="231">
                  <c:v>Apr-2018</c:v>
                </c:pt>
                <c:pt idx="232">
                  <c:v>May-2018</c:v>
                </c:pt>
                <c:pt idx="233">
                  <c:v>Jun-2018</c:v>
                </c:pt>
                <c:pt idx="234">
                  <c:v>Jul-2018</c:v>
                </c:pt>
                <c:pt idx="235">
                  <c:v>Aug-2018</c:v>
                </c:pt>
                <c:pt idx="236">
                  <c:v>Sep-2018</c:v>
                </c:pt>
                <c:pt idx="237">
                  <c:v>Oct-2018</c:v>
                </c:pt>
                <c:pt idx="238">
                  <c:v>Nov-2018</c:v>
                </c:pt>
                <c:pt idx="239">
                  <c:v>Dec-2018</c:v>
                </c:pt>
                <c:pt idx="240">
                  <c:v>Jan-2019</c:v>
                </c:pt>
                <c:pt idx="241">
                  <c:v>Feb-2019</c:v>
                </c:pt>
                <c:pt idx="242">
                  <c:v>Mar-2019</c:v>
                </c:pt>
                <c:pt idx="243">
                  <c:v>Apr-2019</c:v>
                </c:pt>
                <c:pt idx="244">
                  <c:v>May-2019</c:v>
                </c:pt>
                <c:pt idx="245">
                  <c:v>Jun-2019</c:v>
                </c:pt>
                <c:pt idx="246">
                  <c:v>Jul-2019</c:v>
                </c:pt>
                <c:pt idx="247">
                  <c:v>Aug-2019</c:v>
                </c:pt>
                <c:pt idx="248">
                  <c:v>Sep-2019</c:v>
                </c:pt>
                <c:pt idx="249">
                  <c:v>Oct-2019</c:v>
                </c:pt>
                <c:pt idx="250">
                  <c:v>Nov-2019</c:v>
                </c:pt>
                <c:pt idx="251">
                  <c:v>Dec-2019</c:v>
                </c:pt>
                <c:pt idx="252">
                  <c:v>Jan-2020</c:v>
                </c:pt>
                <c:pt idx="253">
                  <c:v>Feb-2020</c:v>
                </c:pt>
                <c:pt idx="254">
                  <c:v>Mar-2020</c:v>
                </c:pt>
                <c:pt idx="255">
                  <c:v>Apr-2020</c:v>
                </c:pt>
                <c:pt idx="256">
                  <c:v>May-2020</c:v>
                </c:pt>
                <c:pt idx="257">
                  <c:v>Jun-2020</c:v>
                </c:pt>
                <c:pt idx="258">
                  <c:v>Jul-2020</c:v>
                </c:pt>
                <c:pt idx="259">
                  <c:v>Aug-2020</c:v>
                </c:pt>
                <c:pt idx="260">
                  <c:v>Sep-2020</c:v>
                </c:pt>
                <c:pt idx="261">
                  <c:v>Oct-2020</c:v>
                </c:pt>
                <c:pt idx="262">
                  <c:v>Nov-2020</c:v>
                </c:pt>
              </c:strCache>
            </c:strRef>
          </c:cat>
          <c:val>
            <c:numRef>
              <c:f>'Fig 4.2'!$K$6:$K$268</c:f>
              <c:numCache>
                <c:formatCode>General</c:formatCode>
                <c:ptCount val="263"/>
                <c:pt idx="0">
                  <c:v>101.85599999999999</c:v>
                </c:pt>
                <c:pt idx="1">
                  <c:v>101.246</c:v>
                </c:pt>
                <c:pt idx="2">
                  <c:v>100.79600000000001</c:v>
                </c:pt>
                <c:pt idx="3">
                  <c:v>100.26900000000001</c:v>
                </c:pt>
                <c:pt idx="4">
                  <c:v>100.14570000000001</c:v>
                </c:pt>
                <c:pt idx="5">
                  <c:v>99.372299999999996</c:v>
                </c:pt>
                <c:pt idx="6">
                  <c:v>99.197299999999998</c:v>
                </c:pt>
                <c:pt idx="7">
                  <c:v>99.437299999999993</c:v>
                </c:pt>
                <c:pt idx="8">
                  <c:v>98.719499999999996</c:v>
                </c:pt>
                <c:pt idx="9">
                  <c:v>99.131</c:v>
                </c:pt>
                <c:pt idx="10">
                  <c:v>98.184100000000001</c:v>
                </c:pt>
                <c:pt idx="11">
                  <c:v>97.313599999999994</c:v>
                </c:pt>
                <c:pt idx="12">
                  <c:v>97.333799999999997</c:v>
                </c:pt>
                <c:pt idx="13">
                  <c:v>96.920500000000004</c:v>
                </c:pt>
                <c:pt idx="14">
                  <c:v>96.199600000000004</c:v>
                </c:pt>
                <c:pt idx="15">
                  <c:v>95.5411</c:v>
                </c:pt>
                <c:pt idx="16">
                  <c:v>94.999600000000001</c:v>
                </c:pt>
                <c:pt idx="17">
                  <c:v>96.044799999999995</c:v>
                </c:pt>
                <c:pt idx="18">
                  <c:v>95.9452</c:v>
                </c:pt>
                <c:pt idx="19">
                  <c:v>95.089600000000004</c:v>
                </c:pt>
                <c:pt idx="20">
                  <c:v>94.429500000000004</c:v>
                </c:pt>
                <c:pt idx="21">
                  <c:v>94.295000000000002</c:v>
                </c:pt>
                <c:pt idx="22">
                  <c:v>94.514600000000002</c:v>
                </c:pt>
                <c:pt idx="23">
                  <c:v>95.646299999999997</c:v>
                </c:pt>
                <c:pt idx="24">
                  <c:v>97.137699999999995</c:v>
                </c:pt>
                <c:pt idx="25">
                  <c:v>96.871499999999997</c:v>
                </c:pt>
                <c:pt idx="26">
                  <c:v>97.017700000000005</c:v>
                </c:pt>
                <c:pt idx="27">
                  <c:v>96.706299999999999</c:v>
                </c:pt>
                <c:pt idx="28">
                  <c:v>96.057699999999997</c:v>
                </c:pt>
                <c:pt idx="29">
                  <c:v>95.759</c:v>
                </c:pt>
                <c:pt idx="30">
                  <c:v>96.265900000000002</c:v>
                </c:pt>
                <c:pt idx="31">
                  <c:v>97.191299999999998</c:v>
                </c:pt>
                <c:pt idx="32">
                  <c:v>97.591499999999996</c:v>
                </c:pt>
                <c:pt idx="33">
                  <c:v>97.5535</c:v>
                </c:pt>
                <c:pt idx="34">
                  <c:v>96.829099999999997</c:v>
                </c:pt>
                <c:pt idx="35">
                  <c:v>97.197199999999995</c:v>
                </c:pt>
                <c:pt idx="36">
                  <c:v>97.156400000000005</c:v>
                </c:pt>
                <c:pt idx="37">
                  <c:v>96.858000000000004</c:v>
                </c:pt>
                <c:pt idx="38">
                  <c:v>96.679500000000004</c:v>
                </c:pt>
                <c:pt idx="39">
                  <c:v>96.772900000000007</c:v>
                </c:pt>
                <c:pt idx="40">
                  <c:v>97.251900000000006</c:v>
                </c:pt>
                <c:pt idx="41">
                  <c:v>97.840999999999994</c:v>
                </c:pt>
                <c:pt idx="42">
                  <c:v>98.348299999999995</c:v>
                </c:pt>
                <c:pt idx="43">
                  <c:v>98.217299999999994</c:v>
                </c:pt>
                <c:pt idx="44">
                  <c:v>98.1571</c:v>
                </c:pt>
                <c:pt idx="45">
                  <c:v>98.223100000000002</c:v>
                </c:pt>
                <c:pt idx="46">
                  <c:v>98.431399999999996</c:v>
                </c:pt>
                <c:pt idx="47">
                  <c:v>98.808899999999994</c:v>
                </c:pt>
                <c:pt idx="48">
                  <c:v>99.501400000000004</c:v>
                </c:pt>
                <c:pt idx="49">
                  <c:v>100.051</c:v>
                </c:pt>
                <c:pt idx="50">
                  <c:v>100.6133</c:v>
                </c:pt>
                <c:pt idx="51">
                  <c:v>100.78100000000001</c:v>
                </c:pt>
                <c:pt idx="52">
                  <c:v>101.919</c:v>
                </c:pt>
                <c:pt idx="53">
                  <c:v>102.157</c:v>
                </c:pt>
                <c:pt idx="54">
                  <c:v>101.7843</c:v>
                </c:pt>
                <c:pt idx="55">
                  <c:v>101.4709</c:v>
                </c:pt>
                <c:pt idx="56">
                  <c:v>101.2277</c:v>
                </c:pt>
                <c:pt idx="57">
                  <c:v>101.533</c:v>
                </c:pt>
                <c:pt idx="58">
                  <c:v>101.3655</c:v>
                </c:pt>
                <c:pt idx="59">
                  <c:v>102.16549999999999</c:v>
                </c:pt>
                <c:pt idx="60">
                  <c:v>102.5909</c:v>
                </c:pt>
                <c:pt idx="61">
                  <c:v>102.574</c:v>
                </c:pt>
                <c:pt idx="62">
                  <c:v>102.0652</c:v>
                </c:pt>
                <c:pt idx="63">
                  <c:v>101.435</c:v>
                </c:pt>
                <c:pt idx="64">
                  <c:v>101.7847</c:v>
                </c:pt>
                <c:pt idx="65">
                  <c:v>101.7522</c:v>
                </c:pt>
                <c:pt idx="66">
                  <c:v>101.99039999999999</c:v>
                </c:pt>
                <c:pt idx="67">
                  <c:v>101.9004</c:v>
                </c:pt>
                <c:pt idx="68">
                  <c:v>101.9509</c:v>
                </c:pt>
                <c:pt idx="69">
                  <c:v>102.25660000000001</c:v>
                </c:pt>
                <c:pt idx="70">
                  <c:v>102.8027</c:v>
                </c:pt>
                <c:pt idx="71">
                  <c:v>103.2363</c:v>
                </c:pt>
                <c:pt idx="72">
                  <c:v>102.7804</c:v>
                </c:pt>
                <c:pt idx="73">
                  <c:v>102.506</c:v>
                </c:pt>
                <c:pt idx="74">
                  <c:v>102.70399999999999</c:v>
                </c:pt>
                <c:pt idx="75">
                  <c:v>102.3704</c:v>
                </c:pt>
                <c:pt idx="76">
                  <c:v>102.04649999999999</c:v>
                </c:pt>
                <c:pt idx="77">
                  <c:v>100.93219999999999</c:v>
                </c:pt>
                <c:pt idx="78">
                  <c:v>101.1604</c:v>
                </c:pt>
                <c:pt idx="79">
                  <c:v>101.2504</c:v>
                </c:pt>
                <c:pt idx="80">
                  <c:v>100.9572</c:v>
                </c:pt>
                <c:pt idx="81">
                  <c:v>100.8514</c:v>
                </c:pt>
                <c:pt idx="82">
                  <c:v>100.7227</c:v>
                </c:pt>
                <c:pt idx="83">
                  <c:v>100.7657</c:v>
                </c:pt>
                <c:pt idx="84">
                  <c:v>100.90770000000001</c:v>
                </c:pt>
                <c:pt idx="85">
                  <c:v>100.64</c:v>
                </c:pt>
                <c:pt idx="86">
                  <c:v>101.04600000000001</c:v>
                </c:pt>
                <c:pt idx="87">
                  <c:v>101.3955</c:v>
                </c:pt>
                <c:pt idx="88">
                  <c:v>101.7681</c:v>
                </c:pt>
                <c:pt idx="89">
                  <c:v>101.82089999999999</c:v>
                </c:pt>
                <c:pt idx="90">
                  <c:v>101.9119</c:v>
                </c:pt>
                <c:pt idx="91">
                  <c:v>101.8934</c:v>
                </c:pt>
                <c:pt idx="92">
                  <c:v>101.9752</c:v>
                </c:pt>
                <c:pt idx="93">
                  <c:v>101.85</c:v>
                </c:pt>
                <c:pt idx="94">
                  <c:v>101.91</c:v>
                </c:pt>
                <c:pt idx="95">
                  <c:v>102.2647</c:v>
                </c:pt>
                <c:pt idx="96">
                  <c:v>102.0809</c:v>
                </c:pt>
                <c:pt idx="97">
                  <c:v>102.2955</c:v>
                </c:pt>
                <c:pt idx="98">
                  <c:v>102.7963</c:v>
                </c:pt>
                <c:pt idx="99">
                  <c:v>103.0583</c:v>
                </c:pt>
                <c:pt idx="100">
                  <c:v>103.092</c:v>
                </c:pt>
                <c:pt idx="101">
                  <c:v>103.0605</c:v>
                </c:pt>
                <c:pt idx="102">
                  <c:v>103.2154</c:v>
                </c:pt>
                <c:pt idx="103">
                  <c:v>103.1795</c:v>
                </c:pt>
                <c:pt idx="104">
                  <c:v>103.4015</c:v>
                </c:pt>
                <c:pt idx="105">
                  <c:v>103.6752</c:v>
                </c:pt>
                <c:pt idx="106">
                  <c:v>104.4845</c:v>
                </c:pt>
                <c:pt idx="107">
                  <c:v>104.6388</c:v>
                </c:pt>
                <c:pt idx="108">
                  <c:v>105.1181</c:v>
                </c:pt>
                <c:pt idx="109">
                  <c:v>104.9714</c:v>
                </c:pt>
                <c:pt idx="110">
                  <c:v>106.1194</c:v>
                </c:pt>
                <c:pt idx="111">
                  <c:v>106.6176</c:v>
                </c:pt>
                <c:pt idx="112">
                  <c:v>106.3165</c:v>
                </c:pt>
                <c:pt idx="113">
                  <c:v>106.46850000000001</c:v>
                </c:pt>
                <c:pt idx="114">
                  <c:v>106.6678</c:v>
                </c:pt>
                <c:pt idx="115">
                  <c:v>105.76139999999999</c:v>
                </c:pt>
                <c:pt idx="116">
                  <c:v>105.3586</c:v>
                </c:pt>
                <c:pt idx="117">
                  <c:v>104.4965</c:v>
                </c:pt>
                <c:pt idx="118">
                  <c:v>104.688</c:v>
                </c:pt>
                <c:pt idx="119">
                  <c:v>107.3831</c:v>
                </c:pt>
                <c:pt idx="120">
                  <c:v>107.33710000000001</c:v>
                </c:pt>
                <c:pt idx="121">
                  <c:v>106.69199999999999</c:v>
                </c:pt>
                <c:pt idx="122">
                  <c:v>108.0236</c:v>
                </c:pt>
                <c:pt idx="123">
                  <c:v>107.4457</c:v>
                </c:pt>
                <c:pt idx="124">
                  <c:v>107.4605</c:v>
                </c:pt>
                <c:pt idx="125">
                  <c:v>107.99550000000001</c:v>
                </c:pt>
                <c:pt idx="126">
                  <c:v>107.913</c:v>
                </c:pt>
                <c:pt idx="127">
                  <c:v>107.40519999999999</c:v>
                </c:pt>
                <c:pt idx="128">
                  <c:v>107.9609</c:v>
                </c:pt>
                <c:pt idx="129">
                  <c:v>108.49769999999999</c:v>
                </c:pt>
                <c:pt idx="130">
                  <c:v>108.41759999999999</c:v>
                </c:pt>
                <c:pt idx="131">
                  <c:v>108.122</c:v>
                </c:pt>
                <c:pt idx="132">
                  <c:v>106.98650000000001</c:v>
                </c:pt>
                <c:pt idx="133">
                  <c:v>105.6765</c:v>
                </c:pt>
                <c:pt idx="134">
                  <c:v>105.43300000000001</c:v>
                </c:pt>
                <c:pt idx="135">
                  <c:v>104.7988</c:v>
                </c:pt>
                <c:pt idx="136">
                  <c:v>103.27719999999999</c:v>
                </c:pt>
                <c:pt idx="137">
                  <c:v>102.19499999999999</c:v>
                </c:pt>
                <c:pt idx="138">
                  <c:v>102.9418</c:v>
                </c:pt>
                <c:pt idx="139">
                  <c:v>102.7595</c:v>
                </c:pt>
                <c:pt idx="140">
                  <c:v>102.8222</c:v>
                </c:pt>
                <c:pt idx="141">
                  <c:v>104.4481</c:v>
                </c:pt>
                <c:pt idx="142">
                  <c:v>103.9281</c:v>
                </c:pt>
                <c:pt idx="143">
                  <c:v>102.7161</c:v>
                </c:pt>
                <c:pt idx="144">
                  <c:v>102.4995</c:v>
                </c:pt>
                <c:pt idx="145">
                  <c:v>102.858</c:v>
                </c:pt>
                <c:pt idx="146">
                  <c:v>103.756</c:v>
                </c:pt>
                <c:pt idx="147">
                  <c:v>104.6677</c:v>
                </c:pt>
                <c:pt idx="148">
                  <c:v>104.2633</c:v>
                </c:pt>
                <c:pt idx="149">
                  <c:v>104.4573</c:v>
                </c:pt>
                <c:pt idx="150">
                  <c:v>104.06229999999999</c:v>
                </c:pt>
                <c:pt idx="151">
                  <c:v>104.1591</c:v>
                </c:pt>
                <c:pt idx="152">
                  <c:v>103.4404</c:v>
                </c:pt>
                <c:pt idx="153">
                  <c:v>103.4795</c:v>
                </c:pt>
                <c:pt idx="154">
                  <c:v>103.3086</c:v>
                </c:pt>
                <c:pt idx="155">
                  <c:v>102.4385</c:v>
                </c:pt>
                <c:pt idx="156">
                  <c:v>101.3777</c:v>
                </c:pt>
                <c:pt idx="157">
                  <c:v>101.74850000000001</c:v>
                </c:pt>
                <c:pt idx="158">
                  <c:v>101.9081</c:v>
                </c:pt>
                <c:pt idx="159">
                  <c:v>101.6722</c:v>
                </c:pt>
                <c:pt idx="160">
                  <c:v>101.1263</c:v>
                </c:pt>
                <c:pt idx="161">
                  <c:v>100.53449999999999</c:v>
                </c:pt>
                <c:pt idx="162">
                  <c:v>99.257300000000001</c:v>
                </c:pt>
                <c:pt idx="163">
                  <c:v>98.854399999999998</c:v>
                </c:pt>
                <c:pt idx="164">
                  <c:v>99.945999999999998</c:v>
                </c:pt>
                <c:pt idx="165">
                  <c:v>100.2873</c:v>
                </c:pt>
                <c:pt idx="166">
                  <c:v>99.986800000000002</c:v>
                </c:pt>
                <c:pt idx="167">
                  <c:v>100.70699999999999</c:v>
                </c:pt>
                <c:pt idx="168">
                  <c:v>101.5164</c:v>
                </c:pt>
                <c:pt idx="169">
                  <c:v>102.0685</c:v>
                </c:pt>
                <c:pt idx="170">
                  <c:v>101.3279</c:v>
                </c:pt>
                <c:pt idx="171">
                  <c:v>101.5665</c:v>
                </c:pt>
                <c:pt idx="172">
                  <c:v>101.794</c:v>
                </c:pt>
                <c:pt idx="173">
                  <c:v>102.3579</c:v>
                </c:pt>
                <c:pt idx="174">
                  <c:v>102.3587</c:v>
                </c:pt>
                <c:pt idx="175">
                  <c:v>102.7423</c:v>
                </c:pt>
                <c:pt idx="176">
                  <c:v>102.6314</c:v>
                </c:pt>
                <c:pt idx="177">
                  <c:v>103.18300000000001</c:v>
                </c:pt>
                <c:pt idx="178">
                  <c:v>103.1981</c:v>
                </c:pt>
                <c:pt idx="179">
                  <c:v>103.9011</c:v>
                </c:pt>
                <c:pt idx="180">
                  <c:v>103.54730000000001</c:v>
                </c:pt>
                <c:pt idx="181">
                  <c:v>103.61799999999999</c:v>
                </c:pt>
                <c:pt idx="182">
                  <c:v>104.06950000000001</c:v>
                </c:pt>
                <c:pt idx="183">
                  <c:v>104.10890000000001</c:v>
                </c:pt>
                <c:pt idx="184">
                  <c:v>103.84050000000001</c:v>
                </c:pt>
                <c:pt idx="185">
                  <c:v>103.55</c:v>
                </c:pt>
                <c:pt idx="186">
                  <c:v>103.56</c:v>
                </c:pt>
                <c:pt idx="187">
                  <c:v>103.15479999999999</c:v>
                </c:pt>
                <c:pt idx="188">
                  <c:v>102.55589999999999</c:v>
                </c:pt>
                <c:pt idx="189">
                  <c:v>102.20650000000001</c:v>
                </c:pt>
                <c:pt idx="190">
                  <c:v>102.36450000000001</c:v>
                </c:pt>
                <c:pt idx="191">
                  <c:v>102.7079</c:v>
                </c:pt>
                <c:pt idx="192">
                  <c:v>100.89239999999999</c:v>
                </c:pt>
                <c:pt idx="193">
                  <c:v>99.840500000000006</c:v>
                </c:pt>
                <c:pt idx="194">
                  <c:v>98.076800000000006</c:v>
                </c:pt>
                <c:pt idx="195">
                  <c:v>97.568399999999997</c:v>
                </c:pt>
                <c:pt idx="196">
                  <c:v>98.534099999999995</c:v>
                </c:pt>
                <c:pt idx="197">
                  <c:v>99.051000000000002</c:v>
                </c:pt>
                <c:pt idx="198">
                  <c:v>98.699600000000004</c:v>
                </c:pt>
                <c:pt idx="199">
                  <c:v>99.703800000000001</c:v>
                </c:pt>
                <c:pt idx="200">
                  <c:v>100.05589999999999</c:v>
                </c:pt>
                <c:pt idx="201">
                  <c:v>99.946399999999997</c:v>
                </c:pt>
                <c:pt idx="202">
                  <c:v>98.585700000000003</c:v>
                </c:pt>
                <c:pt idx="203">
                  <c:v>99.277000000000001</c:v>
                </c:pt>
                <c:pt idx="204">
                  <c:v>99.883499999999998</c:v>
                </c:pt>
                <c:pt idx="205">
                  <c:v>100.5733</c:v>
                </c:pt>
                <c:pt idx="206">
                  <c:v>100.17449999999999</c:v>
                </c:pt>
                <c:pt idx="207">
                  <c:v>100.7085</c:v>
                </c:pt>
                <c:pt idx="208">
                  <c:v>100.8916</c:v>
                </c:pt>
                <c:pt idx="209">
                  <c:v>100.84</c:v>
                </c:pt>
                <c:pt idx="210">
                  <c:v>101.0033</c:v>
                </c:pt>
                <c:pt idx="211">
                  <c:v>101.1461</c:v>
                </c:pt>
                <c:pt idx="212">
                  <c:v>101.1564</c:v>
                </c:pt>
                <c:pt idx="213">
                  <c:v>101.30240000000001</c:v>
                </c:pt>
                <c:pt idx="214">
                  <c:v>101.1682</c:v>
                </c:pt>
                <c:pt idx="215">
                  <c:v>100.65049999999999</c:v>
                </c:pt>
                <c:pt idx="216">
                  <c:v>100.5823</c:v>
                </c:pt>
                <c:pt idx="217">
                  <c:v>100.285</c:v>
                </c:pt>
                <c:pt idx="218">
                  <c:v>100.6696</c:v>
                </c:pt>
                <c:pt idx="219">
                  <c:v>100.65179999999999</c:v>
                </c:pt>
                <c:pt idx="220">
                  <c:v>101.7084</c:v>
                </c:pt>
                <c:pt idx="221">
                  <c:v>102.2033</c:v>
                </c:pt>
                <c:pt idx="222">
                  <c:v>102.6957</c:v>
                </c:pt>
                <c:pt idx="223">
                  <c:v>103.29089999999999</c:v>
                </c:pt>
                <c:pt idx="224">
                  <c:v>103.2319</c:v>
                </c:pt>
                <c:pt idx="225">
                  <c:v>103.0964</c:v>
                </c:pt>
                <c:pt idx="226">
                  <c:v>103.31950000000001</c:v>
                </c:pt>
                <c:pt idx="227">
                  <c:v>103.6147</c:v>
                </c:pt>
                <c:pt idx="228">
                  <c:v>103.75320000000001</c:v>
                </c:pt>
                <c:pt idx="229">
                  <c:v>103.88549999999999</c:v>
                </c:pt>
                <c:pt idx="230">
                  <c:v>104.04600000000001</c:v>
                </c:pt>
                <c:pt idx="231">
                  <c:v>104.0842</c:v>
                </c:pt>
                <c:pt idx="232">
                  <c:v>103.2942</c:v>
                </c:pt>
                <c:pt idx="233">
                  <c:v>103.116</c:v>
                </c:pt>
                <c:pt idx="234">
                  <c:v>103.745</c:v>
                </c:pt>
                <c:pt idx="235">
                  <c:v>103.7535</c:v>
                </c:pt>
                <c:pt idx="236">
                  <c:v>103.979</c:v>
                </c:pt>
                <c:pt idx="237">
                  <c:v>103.5496</c:v>
                </c:pt>
                <c:pt idx="238">
                  <c:v>103.23</c:v>
                </c:pt>
                <c:pt idx="239">
                  <c:v>103.2353</c:v>
                </c:pt>
                <c:pt idx="240">
                  <c:v>102.9477</c:v>
                </c:pt>
                <c:pt idx="241">
                  <c:v>102.931</c:v>
                </c:pt>
                <c:pt idx="242">
                  <c:v>102.68380000000001</c:v>
                </c:pt>
                <c:pt idx="243">
                  <c:v>102.50839999999999</c:v>
                </c:pt>
                <c:pt idx="244">
                  <c:v>103.0184</c:v>
                </c:pt>
                <c:pt idx="245">
                  <c:v>103.22329999999999</c:v>
                </c:pt>
                <c:pt idx="246">
                  <c:v>102.9474</c:v>
                </c:pt>
                <c:pt idx="247">
                  <c:v>103.5795</c:v>
                </c:pt>
                <c:pt idx="248">
                  <c:v>103.1319</c:v>
                </c:pt>
                <c:pt idx="249">
                  <c:v>103.167</c:v>
                </c:pt>
                <c:pt idx="250">
                  <c:v>102.71</c:v>
                </c:pt>
                <c:pt idx="251">
                  <c:v>102.45610000000001</c:v>
                </c:pt>
                <c:pt idx="252">
                  <c:v>102.1327</c:v>
                </c:pt>
                <c:pt idx="253">
                  <c:v>101.864</c:v>
                </c:pt>
                <c:pt idx="254">
                  <c:v>103.64</c:v>
                </c:pt>
                <c:pt idx="255">
                  <c:v>103.3674</c:v>
                </c:pt>
                <c:pt idx="256">
                  <c:v>103.2912</c:v>
                </c:pt>
                <c:pt idx="257">
                  <c:v>104.0735</c:v>
                </c:pt>
                <c:pt idx="258">
                  <c:v>104.48909999999999</c:v>
                </c:pt>
                <c:pt idx="259">
                  <c:v>105.1652</c:v>
                </c:pt>
                <c:pt idx="260">
                  <c:v>105.1764</c:v>
                </c:pt>
                <c:pt idx="261">
                  <c:v>104.94</c:v>
                </c:pt>
                <c:pt idx="262">
                  <c:v>104.309</c:v>
                </c:pt>
              </c:numCache>
            </c:numRef>
          </c:val>
          <c:smooth val="0"/>
          <c:extLst>
            <c:ext xmlns:c16="http://schemas.microsoft.com/office/drawing/2014/chart" uri="{C3380CC4-5D6E-409C-BE32-E72D297353CC}">
              <c16:uniqueId val="{00000001-75FF-46C1-A00E-F390CD9E39F8}"/>
            </c:ext>
          </c:extLst>
        </c:ser>
        <c:dLbls>
          <c:showLegendKey val="0"/>
          <c:showVal val="0"/>
          <c:showCatName val="0"/>
          <c:showSerName val="0"/>
          <c:showPercent val="0"/>
          <c:showBubbleSize val="0"/>
        </c:dLbls>
        <c:marker val="1"/>
        <c:smooth val="0"/>
        <c:axId val="398192048"/>
        <c:axId val="398192832"/>
      </c:lineChart>
      <c:catAx>
        <c:axId val="3978963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8192440"/>
        <c:crosses val="autoZero"/>
        <c:auto val="1"/>
        <c:lblAlgn val="ctr"/>
        <c:lblOffset val="100"/>
        <c:tickLblSkip val="12"/>
        <c:noMultiLvlLbl val="0"/>
      </c:catAx>
      <c:valAx>
        <c:axId val="398192440"/>
        <c:scaling>
          <c:orientation val="minMax"/>
          <c:max val="766"/>
          <c:min val="726"/>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Dkk-Euro</a:t>
                </a:r>
              </a:p>
            </c:rich>
          </c:tx>
          <c:layout>
            <c:manualLayout>
              <c:xMode val="edge"/>
              <c:yMode val="edge"/>
              <c:x val="1.3605442176870748E-2"/>
              <c:y val="0.27343807996540476"/>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7896328"/>
        <c:crosses val="autoZero"/>
        <c:crossBetween val="between"/>
      </c:valAx>
      <c:valAx>
        <c:axId val="398192832"/>
        <c:scaling>
          <c:orientation val="minMax"/>
        </c:scaling>
        <c:delete val="0"/>
        <c:axPos val="r"/>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Effective exchange rate</a:t>
                </a:r>
              </a:p>
            </c:rich>
          </c:tx>
          <c:layout>
            <c:manualLayout>
              <c:xMode val="edge"/>
              <c:yMode val="edge"/>
              <c:x val="0.94948288606781295"/>
              <c:y val="0.15355267662480404"/>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8192048"/>
        <c:crosses val="max"/>
        <c:crossBetween val="between"/>
      </c:valAx>
      <c:catAx>
        <c:axId val="398192048"/>
        <c:scaling>
          <c:orientation val="minMax"/>
        </c:scaling>
        <c:delete val="1"/>
        <c:axPos val="b"/>
        <c:numFmt formatCode="General" sourceLinked="1"/>
        <c:majorTickMark val="out"/>
        <c:minorTickMark val="none"/>
        <c:tickLblPos val="nextTo"/>
        <c:crossAx val="3981928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562730371050977E-2"/>
          <c:y val="5.5443548387096774E-2"/>
          <c:w val="0.87858652336029242"/>
          <c:h val="0.80105648336296675"/>
        </c:manualLayout>
      </c:layout>
      <c:lineChart>
        <c:grouping val="standard"/>
        <c:varyColors val="0"/>
        <c:ser>
          <c:idx val="0"/>
          <c:order val="0"/>
          <c:spPr>
            <a:ln w="19050" cap="rnd">
              <a:solidFill>
                <a:srgbClr val="4A7EBB"/>
              </a:solidFill>
              <a:round/>
            </a:ln>
            <a:effectLst/>
          </c:spPr>
          <c:marker>
            <c:symbol val="none"/>
          </c:marker>
          <c:cat>
            <c:strRef>
              <c:f>'Fig 4.3'!$E$5:$E$410</c:f>
              <c:strCache>
                <c:ptCount val="406"/>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strCache>
            </c:strRef>
          </c:cat>
          <c:val>
            <c:numRef>
              <c:f>'Fig 4.3'!$K$5:$K$410</c:f>
              <c:numCache>
                <c:formatCode>#,##0.000_ ;\-#,##0.000\ </c:formatCode>
                <c:ptCount val="406"/>
                <c:pt idx="0">
                  <c:v>4.9933300000000003</c:v>
                </c:pt>
                <c:pt idx="1">
                  <c:v>5.2620000000000005</c:v>
                </c:pt>
                <c:pt idx="2">
                  <c:v>5.85</c:v>
                </c:pt>
                <c:pt idx="3">
                  <c:v>5.7315700000000005</c:v>
                </c:pt>
                <c:pt idx="4">
                  <c:v>5.413149999999999</c:v>
                </c:pt>
                <c:pt idx="5">
                  <c:v>4.6999999999999993</c:v>
                </c:pt>
                <c:pt idx="6">
                  <c:v>4.7421700000000007</c:v>
                </c:pt>
                <c:pt idx="7">
                  <c:v>4.3966600000000007</c:v>
                </c:pt>
                <c:pt idx="8">
                  <c:v>4.7722699999999998</c:v>
                </c:pt>
                <c:pt idx="9">
                  <c:v>4.9372699999999998</c:v>
                </c:pt>
                <c:pt idx="10">
                  <c:v>4.9952299999999994</c:v>
                </c:pt>
                <c:pt idx="11">
                  <c:v>4.6185700000000001</c:v>
                </c:pt>
                <c:pt idx="12">
                  <c:v>4.1010000000000009</c:v>
                </c:pt>
                <c:pt idx="13">
                  <c:v>3.6399999999999997</c:v>
                </c:pt>
                <c:pt idx="14">
                  <c:v>3.8636299999999997</c:v>
                </c:pt>
                <c:pt idx="15">
                  <c:v>4.1855500000000001</c:v>
                </c:pt>
                <c:pt idx="16">
                  <c:v>3.8120000000000012</c:v>
                </c:pt>
                <c:pt idx="17">
                  <c:v>3.1809100000000008</c:v>
                </c:pt>
                <c:pt idx="18">
                  <c:v>2.8899999999999997</c:v>
                </c:pt>
                <c:pt idx="19">
                  <c:v>2.9882599999999995</c:v>
                </c:pt>
                <c:pt idx="20">
                  <c:v>3.1945449999999997</c:v>
                </c:pt>
                <c:pt idx="21">
                  <c:v>3.25</c:v>
                </c:pt>
                <c:pt idx="22">
                  <c:v>3.0404540000000004</c:v>
                </c:pt>
                <c:pt idx="23">
                  <c:v>2.5580949999999998</c:v>
                </c:pt>
                <c:pt idx="24">
                  <c:v>2.3250000000000002</c:v>
                </c:pt>
                <c:pt idx="25">
                  <c:v>2.5429999999999993</c:v>
                </c:pt>
                <c:pt idx="26">
                  <c:v>2.641</c:v>
                </c:pt>
                <c:pt idx="27">
                  <c:v>2.7752629999999989</c:v>
                </c:pt>
                <c:pt idx="28">
                  <c:v>2.7061900000000012</c:v>
                </c:pt>
                <c:pt idx="29">
                  <c:v>2.9738100000000003</c:v>
                </c:pt>
                <c:pt idx="30">
                  <c:v>2.5433329999999996</c:v>
                </c:pt>
                <c:pt idx="31">
                  <c:v>2.5156520000000002</c:v>
                </c:pt>
                <c:pt idx="32">
                  <c:v>2.7347619999999999</c:v>
                </c:pt>
                <c:pt idx="33">
                  <c:v>2.9804500000000003</c:v>
                </c:pt>
                <c:pt idx="34">
                  <c:v>2.7872699999999995</c:v>
                </c:pt>
                <c:pt idx="35">
                  <c:v>2.6505200000000002</c:v>
                </c:pt>
                <c:pt idx="36">
                  <c:v>2.807269999999999</c:v>
                </c:pt>
                <c:pt idx="37">
                  <c:v>2.7289999999999992</c:v>
                </c:pt>
                <c:pt idx="38">
                  <c:v>2.592270000000001</c:v>
                </c:pt>
                <c:pt idx="39">
                  <c:v>1.8147200000000012</c:v>
                </c:pt>
                <c:pt idx="40">
                  <c:v>1.7240400000000005</c:v>
                </c:pt>
                <c:pt idx="41">
                  <c:v>1.528550000000001</c:v>
                </c:pt>
                <c:pt idx="42">
                  <c:v>1.4809000000000001</c:v>
                </c:pt>
                <c:pt idx="43">
                  <c:v>1.4677100000000003</c:v>
                </c:pt>
                <c:pt idx="44">
                  <c:v>1.7234999999999996</c:v>
                </c:pt>
                <c:pt idx="45">
                  <c:v>1.7029299999999985</c:v>
                </c:pt>
                <c:pt idx="46">
                  <c:v>1.7406800000000011</c:v>
                </c:pt>
                <c:pt idx="47">
                  <c:v>1.5133299999999998</c:v>
                </c:pt>
                <c:pt idx="48">
                  <c:v>1.3520400000000006</c:v>
                </c:pt>
                <c:pt idx="49">
                  <c:v>1.0694999999999997</c:v>
                </c:pt>
                <c:pt idx="50">
                  <c:v>0.89565799999999918</c:v>
                </c:pt>
                <c:pt idx="51">
                  <c:v>0.85400000000000098</c:v>
                </c:pt>
                <c:pt idx="52">
                  <c:v>0.71690500000000057</c:v>
                </c:pt>
                <c:pt idx="53">
                  <c:v>0.79723699999999909</c:v>
                </c:pt>
                <c:pt idx="54">
                  <c:v>0.70837000000000039</c:v>
                </c:pt>
                <c:pt idx="55">
                  <c:v>0.81500000000000128</c:v>
                </c:pt>
                <c:pt idx="56">
                  <c:v>0.68309499999999979</c:v>
                </c:pt>
                <c:pt idx="57">
                  <c:v>0.60423899999999975</c:v>
                </c:pt>
                <c:pt idx="58">
                  <c:v>0.6183329999999998</c:v>
                </c:pt>
                <c:pt idx="59">
                  <c:v>0.68539499999999975</c:v>
                </c:pt>
                <c:pt idx="60">
                  <c:v>0.57295400000000107</c:v>
                </c:pt>
                <c:pt idx="61">
                  <c:v>0.63349999999999973</c:v>
                </c:pt>
                <c:pt idx="62">
                  <c:v>0.69840899999999984</c:v>
                </c:pt>
                <c:pt idx="63">
                  <c:v>0.79131600000000013</c:v>
                </c:pt>
                <c:pt idx="64">
                  <c:v>0.70236900000000091</c:v>
                </c:pt>
                <c:pt idx="65">
                  <c:v>0.94249999999999901</c:v>
                </c:pt>
                <c:pt idx="66">
                  <c:v>1.0489130000000007</c:v>
                </c:pt>
                <c:pt idx="67">
                  <c:v>1.571905000000001</c:v>
                </c:pt>
                <c:pt idx="68">
                  <c:v>1.9193180000000005</c:v>
                </c:pt>
                <c:pt idx="69">
                  <c:v>1.8311359999999999</c:v>
                </c:pt>
                <c:pt idx="70">
                  <c:v>1.4538089999999988</c:v>
                </c:pt>
                <c:pt idx="71">
                  <c:v>1.660952</c:v>
                </c:pt>
                <c:pt idx="72">
                  <c:v>1.5199999999999996</c:v>
                </c:pt>
                <c:pt idx="73">
                  <c:v>1.7284999999999995</c:v>
                </c:pt>
                <c:pt idx="74">
                  <c:v>1.5372829999999995</c:v>
                </c:pt>
                <c:pt idx="75">
                  <c:v>1.1040789999999996</c:v>
                </c:pt>
                <c:pt idx="76">
                  <c:v>0.73055499999999984</c:v>
                </c:pt>
                <c:pt idx="77">
                  <c:v>0.37068199999999951</c:v>
                </c:pt>
                <c:pt idx="78">
                  <c:v>0.4388639999999997</c:v>
                </c:pt>
                <c:pt idx="79">
                  <c:v>0.36159100000000066</c:v>
                </c:pt>
                <c:pt idx="80">
                  <c:v>0.57999999999999918</c:v>
                </c:pt>
                <c:pt idx="81">
                  <c:v>0.48833299999999991</c:v>
                </c:pt>
                <c:pt idx="82">
                  <c:v>0.42204499999999978</c:v>
                </c:pt>
                <c:pt idx="83">
                  <c:v>0.39409099999999953</c:v>
                </c:pt>
                <c:pt idx="84">
                  <c:v>0.20261899999999944</c:v>
                </c:pt>
                <c:pt idx="85">
                  <c:v>0.13600000000000012</c:v>
                </c:pt>
                <c:pt idx="86">
                  <c:v>0.34818200000000044</c:v>
                </c:pt>
                <c:pt idx="87">
                  <c:v>0.42022199999999987</c:v>
                </c:pt>
                <c:pt idx="88">
                  <c:v>0.74899999999999967</c:v>
                </c:pt>
                <c:pt idx="89">
                  <c:v>1.1130740000000001</c:v>
                </c:pt>
                <c:pt idx="90">
                  <c:v>1.2538090000000004</c:v>
                </c:pt>
                <c:pt idx="91">
                  <c:v>1.4817389999999993</c:v>
                </c:pt>
                <c:pt idx="92">
                  <c:v>1.5718179999999995</c:v>
                </c:pt>
                <c:pt idx="93">
                  <c:v>1.3746900000000002</c:v>
                </c:pt>
                <c:pt idx="94">
                  <c:v>1.3358440000000007</c:v>
                </c:pt>
                <c:pt idx="95">
                  <c:v>1.3052389999999994</c:v>
                </c:pt>
                <c:pt idx="96">
                  <c:v>1.4686370000000002</c:v>
                </c:pt>
                <c:pt idx="97">
                  <c:v>1.4334999999999996</c:v>
                </c:pt>
                <c:pt idx="98">
                  <c:v>1.6795659999999994</c:v>
                </c:pt>
                <c:pt idx="99">
                  <c:v>1.658137</c:v>
                </c:pt>
                <c:pt idx="100">
                  <c:v>1.4557139999999995</c:v>
                </c:pt>
                <c:pt idx="101">
                  <c:v>1.4836660000000004</c:v>
                </c:pt>
                <c:pt idx="102">
                  <c:v>1.4757150000000001</c:v>
                </c:pt>
                <c:pt idx="103">
                  <c:v>1.3386959999999997</c:v>
                </c:pt>
                <c:pt idx="104">
                  <c:v>1.2547619999999995</c:v>
                </c:pt>
                <c:pt idx="105">
                  <c:v>1.314762</c:v>
                </c:pt>
                <c:pt idx="106">
                  <c:v>1.2240910000000005</c:v>
                </c:pt>
                <c:pt idx="107">
                  <c:v>1.2478940000000005</c:v>
                </c:pt>
                <c:pt idx="108">
                  <c:v>1.1536359999999997</c:v>
                </c:pt>
                <c:pt idx="109">
                  <c:v>1.2038090000000006</c:v>
                </c:pt>
                <c:pt idx="110">
                  <c:v>1.1523810000000001</c:v>
                </c:pt>
                <c:pt idx="111">
                  <c:v>0.96457900000000052</c:v>
                </c:pt>
                <c:pt idx="112">
                  <c:v>0.94600000000000062</c:v>
                </c:pt>
                <c:pt idx="113">
                  <c:v>0.93999900000000025</c:v>
                </c:pt>
                <c:pt idx="114">
                  <c:v>0.87608700000000006</c:v>
                </c:pt>
                <c:pt idx="115">
                  <c:v>0.95681800000000017</c:v>
                </c:pt>
                <c:pt idx="116">
                  <c:v>0.9533339999999999</c:v>
                </c:pt>
                <c:pt idx="117">
                  <c:v>0.81788599999999967</c:v>
                </c:pt>
                <c:pt idx="118">
                  <c:v>0.92714299999999916</c:v>
                </c:pt>
                <c:pt idx="119">
                  <c:v>0.83894700000000011</c:v>
                </c:pt>
                <c:pt idx="120">
                  <c:v>0.68230900000000005</c:v>
                </c:pt>
                <c:pt idx="121">
                  <c:v>0.70199999999999996</c:v>
                </c:pt>
                <c:pt idx="122">
                  <c:v>0.75253700000000023</c:v>
                </c:pt>
                <c:pt idx="123">
                  <c:v>0.74938199999999977</c:v>
                </c:pt>
                <c:pt idx="124">
                  <c:v>0.7818890000000005</c:v>
                </c:pt>
                <c:pt idx="125">
                  <c:v>0.67742799999999992</c:v>
                </c:pt>
                <c:pt idx="126">
                  <c:v>0.54997799999999941</c:v>
                </c:pt>
                <c:pt idx="127">
                  <c:v>0.57709999999999972</c:v>
                </c:pt>
                <c:pt idx="128">
                  <c:v>0.56907300000000038</c:v>
                </c:pt>
                <c:pt idx="129">
                  <c:v>0.48961800000000011</c:v>
                </c:pt>
                <c:pt idx="130">
                  <c:v>0.50600000000000023</c:v>
                </c:pt>
                <c:pt idx="131">
                  <c:v>0.41513199999999983</c:v>
                </c:pt>
                <c:pt idx="132">
                  <c:v>0.37711899999999954</c:v>
                </c:pt>
                <c:pt idx="133">
                  <c:v>0.4430000000000005</c:v>
                </c:pt>
                <c:pt idx="134">
                  <c:v>0.37275400000000047</c:v>
                </c:pt>
                <c:pt idx="135">
                  <c:v>0.31540000000000035</c:v>
                </c:pt>
                <c:pt idx="136">
                  <c:v>0.36996299999999938</c:v>
                </c:pt>
                <c:pt idx="137">
                  <c:v>0.2995000000000001</c:v>
                </c:pt>
                <c:pt idx="138">
                  <c:v>0.33828300000000056</c:v>
                </c:pt>
                <c:pt idx="139">
                  <c:v>0.49286199999999969</c:v>
                </c:pt>
                <c:pt idx="140">
                  <c:v>0.78269100000000069</c:v>
                </c:pt>
                <c:pt idx="141">
                  <c:v>0.7045539999999999</c:v>
                </c:pt>
                <c:pt idx="142">
                  <c:v>0.58622399999999963</c:v>
                </c:pt>
                <c:pt idx="143">
                  <c:v>0.50980000000000025</c:v>
                </c:pt>
                <c:pt idx="144">
                  <c:v>0.40249999999999986</c:v>
                </c:pt>
                <c:pt idx="145">
                  <c:v>0.3694999999999995</c:v>
                </c:pt>
                <c:pt idx="146">
                  <c:v>0.39387400000000028</c:v>
                </c:pt>
                <c:pt idx="147">
                  <c:v>0.36719999999999997</c:v>
                </c:pt>
                <c:pt idx="148">
                  <c:v>0.44839499999999965</c:v>
                </c:pt>
                <c:pt idx="149">
                  <c:v>0.45132399999999961</c:v>
                </c:pt>
                <c:pt idx="150">
                  <c:v>0.43863699999999994</c:v>
                </c:pt>
                <c:pt idx="151">
                  <c:v>0.50500900000000026</c:v>
                </c:pt>
                <c:pt idx="152">
                  <c:v>0.51454599999999928</c:v>
                </c:pt>
                <c:pt idx="153">
                  <c:v>0.46711900000000028</c:v>
                </c:pt>
                <c:pt idx="154">
                  <c:v>0.40859999999999985</c:v>
                </c:pt>
                <c:pt idx="155">
                  <c:v>0.35238100000000028</c:v>
                </c:pt>
                <c:pt idx="156">
                  <c:v>0.3290759999999997</c:v>
                </c:pt>
                <c:pt idx="157">
                  <c:v>0.33812800000000021</c:v>
                </c:pt>
                <c:pt idx="158">
                  <c:v>0.31655600000000028</c:v>
                </c:pt>
                <c:pt idx="159">
                  <c:v>0.34854499999999966</c:v>
                </c:pt>
                <c:pt idx="160">
                  <c:v>0.41131800000000052</c:v>
                </c:pt>
                <c:pt idx="161">
                  <c:v>0.50443600000000011</c:v>
                </c:pt>
                <c:pt idx="162">
                  <c:v>0.52330900000000025</c:v>
                </c:pt>
                <c:pt idx="163">
                  <c:v>0.46346499999999935</c:v>
                </c:pt>
                <c:pt idx="164">
                  <c:v>0.41146700000000003</c:v>
                </c:pt>
                <c:pt idx="165">
                  <c:v>0.39195699999999967</c:v>
                </c:pt>
                <c:pt idx="166">
                  <c:v>0.36686400000000052</c:v>
                </c:pt>
                <c:pt idx="167">
                  <c:v>0.34897399999999923</c:v>
                </c:pt>
                <c:pt idx="168">
                  <c:v>0.34181799999999996</c:v>
                </c:pt>
                <c:pt idx="169">
                  <c:v>0.33750000000000036</c:v>
                </c:pt>
                <c:pt idx="170">
                  <c:v>0.3408730000000002</c:v>
                </c:pt>
                <c:pt idx="171">
                  <c:v>0.30770500000000034</c:v>
                </c:pt>
                <c:pt idx="172">
                  <c:v>0.30078199999999988</c:v>
                </c:pt>
                <c:pt idx="173">
                  <c:v>0.32792400000000033</c:v>
                </c:pt>
                <c:pt idx="174">
                  <c:v>0.29913599999999985</c:v>
                </c:pt>
                <c:pt idx="175">
                  <c:v>0.29568700000000003</c:v>
                </c:pt>
                <c:pt idx="176">
                  <c:v>0.29899999999999949</c:v>
                </c:pt>
                <c:pt idx="177">
                  <c:v>0.2583000000000002</c:v>
                </c:pt>
                <c:pt idx="178">
                  <c:v>0.21777299999999933</c:v>
                </c:pt>
                <c:pt idx="179">
                  <c:v>0.23631799999999981</c:v>
                </c:pt>
                <c:pt idx="180">
                  <c:v>0.22047300000000014</c:v>
                </c:pt>
                <c:pt idx="181">
                  <c:v>0.22499999999999964</c:v>
                </c:pt>
                <c:pt idx="182">
                  <c:v>0.23740000000000006</c:v>
                </c:pt>
                <c:pt idx="183">
                  <c:v>0.24726200000000009</c:v>
                </c:pt>
                <c:pt idx="184">
                  <c:v>0.2493729999999994</c:v>
                </c:pt>
                <c:pt idx="185">
                  <c:v>0.25309999999999988</c:v>
                </c:pt>
                <c:pt idx="186">
                  <c:v>0.26260900000000031</c:v>
                </c:pt>
                <c:pt idx="187">
                  <c:v>0.28545499999999979</c:v>
                </c:pt>
                <c:pt idx="188">
                  <c:v>0.35478599999999982</c:v>
                </c:pt>
                <c:pt idx="189">
                  <c:v>0.34608699999999981</c:v>
                </c:pt>
                <c:pt idx="190">
                  <c:v>0.31428100000000025</c:v>
                </c:pt>
                <c:pt idx="191">
                  <c:v>0.27184399999999975</c:v>
                </c:pt>
                <c:pt idx="192">
                  <c:v>0.2464000000000004</c:v>
                </c:pt>
                <c:pt idx="193">
                  <c:v>0.25499999999999989</c:v>
                </c:pt>
                <c:pt idx="194">
                  <c:v>0.26332399999999989</c:v>
                </c:pt>
                <c:pt idx="195">
                  <c:v>0.2618999999999998</c:v>
                </c:pt>
                <c:pt idx="196">
                  <c:v>0.27226200000000045</c:v>
                </c:pt>
                <c:pt idx="197">
                  <c:v>0.23383299999999974</c:v>
                </c:pt>
                <c:pt idx="198">
                  <c:v>0.19309100000000035</c:v>
                </c:pt>
                <c:pt idx="199">
                  <c:v>0.22140000000000004</c:v>
                </c:pt>
                <c:pt idx="200">
                  <c:v>0.22913600000000045</c:v>
                </c:pt>
                <c:pt idx="201">
                  <c:v>0.21699599999999997</c:v>
                </c:pt>
                <c:pt idx="202">
                  <c:v>0.21900000000000031</c:v>
                </c:pt>
                <c:pt idx="203">
                  <c:v>0.22684700000000024</c:v>
                </c:pt>
                <c:pt idx="204">
                  <c:v>0.17954800000000048</c:v>
                </c:pt>
                <c:pt idx="205">
                  <c:v>0.1875</c:v>
                </c:pt>
                <c:pt idx="206">
                  <c:v>0.1830219999999998</c:v>
                </c:pt>
                <c:pt idx="207">
                  <c:v>0.2040999999999995</c:v>
                </c:pt>
                <c:pt idx="208">
                  <c:v>0.20996600000000054</c:v>
                </c:pt>
                <c:pt idx="209">
                  <c:v>0.21911799999999992</c:v>
                </c:pt>
                <c:pt idx="210">
                  <c:v>0.38322699999999976</c:v>
                </c:pt>
                <c:pt idx="211">
                  <c:v>0.37044600000000028</c:v>
                </c:pt>
                <c:pt idx="212">
                  <c:v>0.35913599999999946</c:v>
                </c:pt>
                <c:pt idx="213">
                  <c:v>0.33423800000000004</c:v>
                </c:pt>
                <c:pt idx="214">
                  <c:v>0.31274500000000049</c:v>
                </c:pt>
                <c:pt idx="215">
                  <c:v>0.26667599999999991</c:v>
                </c:pt>
                <c:pt idx="216">
                  <c:v>0.17003799999999991</c:v>
                </c:pt>
                <c:pt idx="217">
                  <c:v>9.6000000000000085E-2</c:v>
                </c:pt>
                <c:pt idx="218">
                  <c:v>0.11830999999999969</c:v>
                </c:pt>
                <c:pt idx="219">
                  <c:v>9.961899999999968E-2</c:v>
                </c:pt>
                <c:pt idx="220">
                  <c:v>8.190900000000001E-2</c:v>
                </c:pt>
                <c:pt idx="221">
                  <c:v>3.1835999999999753E-2</c:v>
                </c:pt>
                <c:pt idx="222">
                  <c:v>-9.1399999999985937E-4</c:v>
                </c:pt>
                <c:pt idx="223">
                  <c:v>7.3910000000001475E-3</c:v>
                </c:pt>
                <c:pt idx="224">
                  <c:v>-1.6827000000000147E-2</c:v>
                </c:pt>
                <c:pt idx="225">
                  <c:v>-2.0970999999999851E-2</c:v>
                </c:pt>
                <c:pt idx="226">
                  <c:v>1.361800000000013E-2</c:v>
                </c:pt>
                <c:pt idx="227">
                  <c:v>1.5280999999999878E-2</c:v>
                </c:pt>
                <c:pt idx="228">
                  <c:v>-9.9640000000000839E-3</c:v>
                </c:pt>
                <c:pt idx="229">
                  <c:v>1.1499999999999844E-2</c:v>
                </c:pt>
                <c:pt idx="230">
                  <c:v>6.6908999999999885E-2</c:v>
                </c:pt>
                <c:pt idx="231">
                  <c:v>7.9699999999999882E-2</c:v>
                </c:pt>
                <c:pt idx="232">
                  <c:v>6.1173000000000144E-2</c:v>
                </c:pt>
                <c:pt idx="233">
                  <c:v>6.8346000000000462E-2</c:v>
                </c:pt>
                <c:pt idx="234">
                  <c:v>5.3500000000000547E-2</c:v>
                </c:pt>
                <c:pt idx="235">
                  <c:v>4.9986999999999782E-2</c:v>
                </c:pt>
                <c:pt idx="236">
                  <c:v>3.8091000000000097E-2</c:v>
                </c:pt>
                <c:pt idx="237">
                  <c:v>9.0373000000000037E-2</c:v>
                </c:pt>
                <c:pt idx="238">
                  <c:v>6.0909000000000102E-2</c:v>
                </c:pt>
                <c:pt idx="239">
                  <c:v>6.0740000000003569E-3</c:v>
                </c:pt>
                <c:pt idx="240">
                  <c:v>-2.1573000000000508E-2</c:v>
                </c:pt>
                <c:pt idx="241">
                  <c:v>5.3999999999998494E-3</c:v>
                </c:pt>
                <c:pt idx="242">
                  <c:v>1.7036000000000051E-2</c:v>
                </c:pt>
                <c:pt idx="243">
                  <c:v>2.9468000000000494E-2</c:v>
                </c:pt>
                <c:pt idx="244">
                  <c:v>5.8453000000000088E-2</c:v>
                </c:pt>
                <c:pt idx="245">
                  <c:v>8.4323999999999621E-2</c:v>
                </c:pt>
                <c:pt idx="246">
                  <c:v>7.7200000000000379E-2</c:v>
                </c:pt>
                <c:pt idx="247">
                  <c:v>9.4777999999999807E-2</c:v>
                </c:pt>
                <c:pt idx="248">
                  <c:v>0.13140000000000018</c:v>
                </c:pt>
                <c:pt idx="249">
                  <c:v>0.11149100000000001</c:v>
                </c:pt>
                <c:pt idx="250">
                  <c:v>0.11745499999999964</c:v>
                </c:pt>
                <c:pt idx="251">
                  <c:v>0.12851699999999955</c:v>
                </c:pt>
                <c:pt idx="252">
                  <c:v>0.12087300000000045</c:v>
                </c:pt>
                <c:pt idx="253">
                  <c:v>0.12904300000000024</c:v>
                </c:pt>
                <c:pt idx="254">
                  <c:v>0.23772600000000033</c:v>
                </c:pt>
                <c:pt idx="255">
                  <c:v>0.24500000000000011</c:v>
                </c:pt>
                <c:pt idx="256">
                  <c:v>0.21349499999999999</c:v>
                </c:pt>
                <c:pt idx="257">
                  <c:v>0.30372399999999988</c:v>
                </c:pt>
                <c:pt idx="258">
                  <c:v>0.28666500000000017</c:v>
                </c:pt>
                <c:pt idx="259">
                  <c:v>0.28311900000000012</c:v>
                </c:pt>
                <c:pt idx="260">
                  <c:v>0.2787090000000001</c:v>
                </c:pt>
                <c:pt idx="261">
                  <c:v>0.50898699999999986</c:v>
                </c:pt>
                <c:pt idx="262">
                  <c:v>0.50019999999999998</c:v>
                </c:pt>
                <c:pt idx="263">
                  <c:v>0.451905</c:v>
                </c:pt>
                <c:pt idx="264">
                  <c:v>0.37104800000000004</c:v>
                </c:pt>
                <c:pt idx="265">
                  <c:v>0.42269999999999985</c:v>
                </c:pt>
                <c:pt idx="266">
                  <c:v>0.42045399999999988</c:v>
                </c:pt>
                <c:pt idx="267">
                  <c:v>0.36649999999999983</c:v>
                </c:pt>
                <c:pt idx="268">
                  <c:v>0.24460000000000015</c:v>
                </c:pt>
                <c:pt idx="269">
                  <c:v>0.28206400000000009</c:v>
                </c:pt>
                <c:pt idx="270">
                  <c:v>0.39837400000000001</c:v>
                </c:pt>
                <c:pt idx="271">
                  <c:v>0.2971619999999997</c:v>
                </c:pt>
                <c:pt idx="272">
                  <c:v>0.38291800000000009</c:v>
                </c:pt>
                <c:pt idx="273">
                  <c:v>0.38650900000000021</c:v>
                </c:pt>
                <c:pt idx="274">
                  <c:v>0.40495700000000001</c:v>
                </c:pt>
                <c:pt idx="275">
                  <c:v>0.39100000000000001</c:v>
                </c:pt>
                <c:pt idx="276">
                  <c:v>0.31090000000000018</c:v>
                </c:pt>
                <c:pt idx="277">
                  <c:v>0.32630000000000026</c:v>
                </c:pt>
                <c:pt idx="278">
                  <c:v>0.29752599999999996</c:v>
                </c:pt>
                <c:pt idx="279">
                  <c:v>0.27830000000000021</c:v>
                </c:pt>
                <c:pt idx="280">
                  <c:v>0.19391399999999992</c:v>
                </c:pt>
                <c:pt idx="281">
                  <c:v>0.15811799999999998</c:v>
                </c:pt>
                <c:pt idx="282">
                  <c:v>9.9891000000000396E-2</c:v>
                </c:pt>
                <c:pt idx="283">
                  <c:v>9.5699999999999896E-2</c:v>
                </c:pt>
                <c:pt idx="284">
                  <c:v>9.484500000000029E-2</c:v>
                </c:pt>
                <c:pt idx="285">
                  <c:v>0.10988599999999993</c:v>
                </c:pt>
                <c:pt idx="286">
                  <c:v>0.11841800000000013</c:v>
                </c:pt>
                <c:pt idx="287">
                  <c:v>9.7237999999999936E-2</c:v>
                </c:pt>
                <c:pt idx="288">
                  <c:v>3.5232999999999848E-2</c:v>
                </c:pt>
                <c:pt idx="289">
                  <c:v>3.1000000000000139E-2</c:v>
                </c:pt>
                <c:pt idx="290">
                  <c:v>7.7261000000000024E-2</c:v>
                </c:pt>
                <c:pt idx="291">
                  <c:v>7.5073999999999863E-2</c:v>
                </c:pt>
                <c:pt idx="292">
                  <c:v>7.0491000000000081E-2</c:v>
                </c:pt>
                <c:pt idx="293">
                  <c:v>6.7490999999999968E-2</c:v>
                </c:pt>
                <c:pt idx="294">
                  <c:v>0.27189099999999966</c:v>
                </c:pt>
                <c:pt idx="295">
                  <c:v>0.28082200000000013</c:v>
                </c:pt>
                <c:pt idx="296">
                  <c:v>0.24180899999999994</c:v>
                </c:pt>
                <c:pt idx="297">
                  <c:v>0.23001899999999997</c:v>
                </c:pt>
                <c:pt idx="298">
                  <c:v>0.13095500000000015</c:v>
                </c:pt>
                <c:pt idx="299">
                  <c:v>-7.0518999999999998E-2</c:v>
                </c:pt>
                <c:pt idx="300">
                  <c:v>-8.640900000000018E-2</c:v>
                </c:pt>
                <c:pt idx="301">
                  <c:v>-8.1049999999998068E-3</c:v>
                </c:pt>
                <c:pt idx="302">
                  <c:v>5.6345000000000089E-2</c:v>
                </c:pt>
                <c:pt idx="303">
                  <c:v>8.9890000000000025E-2</c:v>
                </c:pt>
                <c:pt idx="304">
                  <c:v>3.2081999999999944E-2</c:v>
                </c:pt>
                <c:pt idx="305">
                  <c:v>-4.5476000000000072E-2</c:v>
                </c:pt>
                <c:pt idx="306">
                  <c:v>-0.14177299999999993</c:v>
                </c:pt>
                <c:pt idx="307">
                  <c:v>-0.19303899999999996</c:v>
                </c:pt>
                <c:pt idx="308">
                  <c:v>-0.18099999999999983</c:v>
                </c:pt>
                <c:pt idx="309">
                  <c:v>-0.17475599999999991</c:v>
                </c:pt>
                <c:pt idx="310">
                  <c:v>-0.22320899999999999</c:v>
                </c:pt>
                <c:pt idx="311">
                  <c:v>-0.22941199999999995</c:v>
                </c:pt>
                <c:pt idx="312">
                  <c:v>9.7727000000000119E-2</c:v>
                </c:pt>
                <c:pt idx="313">
                  <c:v>0.18649999999999989</c:v>
                </c:pt>
                <c:pt idx="314">
                  <c:v>0.23550000000000004</c:v>
                </c:pt>
                <c:pt idx="315">
                  <c:v>0.22380999999999984</c:v>
                </c:pt>
                <c:pt idx="316">
                  <c:v>0.15590899999999985</c:v>
                </c:pt>
                <c:pt idx="317">
                  <c:v>0.1895</c:v>
                </c:pt>
                <c:pt idx="318">
                  <c:v>0.20434799999999997</c:v>
                </c:pt>
                <c:pt idx="319">
                  <c:v>0.20499999999999985</c:v>
                </c:pt>
                <c:pt idx="320">
                  <c:v>0.21190500000000001</c:v>
                </c:pt>
                <c:pt idx="321">
                  <c:v>0.16782600000000003</c:v>
                </c:pt>
                <c:pt idx="322">
                  <c:v>0.12285699999999999</c:v>
                </c:pt>
                <c:pt idx="323">
                  <c:v>9.2221999999999804E-2</c:v>
                </c:pt>
                <c:pt idx="324">
                  <c:v>0.10409100000000016</c:v>
                </c:pt>
                <c:pt idx="325">
                  <c:v>0.11149999999999993</c:v>
                </c:pt>
                <c:pt idx="326">
                  <c:v>0.10142899999999999</c:v>
                </c:pt>
                <c:pt idx="327">
                  <c:v>0.11350000000000016</c:v>
                </c:pt>
                <c:pt idx="328">
                  <c:v>0.14285700000000001</c:v>
                </c:pt>
                <c:pt idx="329">
                  <c:v>0.11571399999999987</c:v>
                </c:pt>
                <c:pt idx="330">
                  <c:v>0.1256520000000001</c:v>
                </c:pt>
                <c:pt idx="331">
                  <c:v>0.11333340000000003</c:v>
                </c:pt>
                <c:pt idx="332">
                  <c:v>3.8636299999999957E-2</c:v>
                </c:pt>
                <c:pt idx="333">
                  <c:v>0.33909089999999986</c:v>
                </c:pt>
                <c:pt idx="334">
                  <c:v>0.31100000000000005</c:v>
                </c:pt>
                <c:pt idx="335">
                  <c:v>0.34105260000000004</c:v>
                </c:pt>
                <c:pt idx="336">
                  <c:v>0.24</c:v>
                </c:pt>
                <c:pt idx="337">
                  <c:v>-0.10199999999999998</c:v>
                </c:pt>
                <c:pt idx="338">
                  <c:v>7.2272699999999995E-2</c:v>
                </c:pt>
                <c:pt idx="339">
                  <c:v>0.128</c:v>
                </c:pt>
                <c:pt idx="340">
                  <c:v>0.17421049999999993</c:v>
                </c:pt>
                <c:pt idx="341">
                  <c:v>0.20727269999999998</c:v>
                </c:pt>
                <c:pt idx="342">
                  <c:v>0.22999999999999998</c:v>
                </c:pt>
                <c:pt idx="343">
                  <c:v>0.23095239999999995</c:v>
                </c:pt>
                <c:pt idx="344">
                  <c:v>0.27545459999999999</c:v>
                </c:pt>
                <c:pt idx="345">
                  <c:v>0.31181819999999993</c:v>
                </c:pt>
                <c:pt idx="346">
                  <c:v>0.29380950000000006</c:v>
                </c:pt>
                <c:pt idx="347">
                  <c:v>0.28449999999999998</c:v>
                </c:pt>
                <c:pt idx="348">
                  <c:v>0.35950000000000004</c:v>
                </c:pt>
                <c:pt idx="349">
                  <c:v>0.37666670000000002</c:v>
                </c:pt>
                <c:pt idx="350">
                  <c:v>0.33857140000000002</c:v>
                </c:pt>
                <c:pt idx="351">
                  <c:v>0.26523810000000003</c:v>
                </c:pt>
                <c:pt idx="352">
                  <c:v>0.27714289999999997</c:v>
                </c:pt>
                <c:pt idx="353">
                  <c:v>0.24681818</c:v>
                </c:pt>
                <c:pt idx="354">
                  <c:v>0.2242857</c:v>
                </c:pt>
                <c:pt idx="355">
                  <c:v>0.17173910000000001</c:v>
                </c:pt>
                <c:pt idx="356">
                  <c:v>9.409091E-2</c:v>
                </c:pt>
                <c:pt idx="357">
                  <c:v>0.128</c:v>
                </c:pt>
                <c:pt idx="358">
                  <c:v>0.1309091</c:v>
                </c:pt>
                <c:pt idx="359">
                  <c:v>0.13809520000000003</c:v>
                </c:pt>
                <c:pt idx="360">
                  <c:v>0.1190909</c:v>
                </c:pt>
                <c:pt idx="361">
                  <c:v>7.2000000000000008E-2</c:v>
                </c:pt>
                <c:pt idx="362">
                  <c:v>-0.15826089999999998</c:v>
                </c:pt>
                <c:pt idx="363">
                  <c:v>0.32444440000000008</c:v>
                </c:pt>
                <c:pt idx="364">
                  <c:v>0.30363640000000003</c:v>
                </c:pt>
                <c:pt idx="365">
                  <c:v>0.27952380000000004</c:v>
                </c:pt>
                <c:pt idx="366">
                  <c:v>0.21428570000000002</c:v>
                </c:pt>
                <c:pt idx="367">
                  <c:v>0.20391310000000007</c:v>
                </c:pt>
                <c:pt idx="368">
                  <c:v>0.16285720000000004</c:v>
                </c:pt>
                <c:pt idx="369">
                  <c:v>0.15750000000000003</c:v>
                </c:pt>
                <c:pt idx="370">
                  <c:v>0.1318182</c:v>
                </c:pt>
                <c:pt idx="371">
                  <c:v>0.1126316</c:v>
                </c:pt>
                <c:pt idx="372">
                  <c:v>9.5454599999999945E-2</c:v>
                </c:pt>
                <c:pt idx="373">
                  <c:v>0.11099999999999999</c:v>
                </c:pt>
                <c:pt idx="374">
                  <c:v>0.10999999999999999</c:v>
                </c:pt>
                <c:pt idx="375">
                  <c:v>6.9500000000000062E-2</c:v>
                </c:pt>
                <c:pt idx="376">
                  <c:v>7.0000000000000007E-2</c:v>
                </c:pt>
                <c:pt idx="377">
                  <c:v>8.2857099999999961E-2</c:v>
                </c:pt>
                <c:pt idx="378">
                  <c:v>4.4999999999999984E-2</c:v>
                </c:pt>
                <c:pt idx="379">
                  <c:v>3.913040000000001E-2</c:v>
                </c:pt>
                <c:pt idx="380">
                  <c:v>-5.0000000000000044E-4</c:v>
                </c:pt>
                <c:pt idx="381">
                  <c:v>2.0909099999999958E-2</c:v>
                </c:pt>
                <c:pt idx="382">
                  <c:v>2.5909100000000018E-2</c:v>
                </c:pt>
                <c:pt idx="383">
                  <c:v>4.2941200000000013E-2</c:v>
                </c:pt>
                <c:pt idx="384">
                  <c:v>1.7272700000000002E-2</c:v>
                </c:pt>
                <c:pt idx="385">
                  <c:v>-5.4999999999999979E-3</c:v>
                </c:pt>
                <c:pt idx="386">
                  <c:v>0.14904761999999999</c:v>
                </c:pt>
                <c:pt idx="387">
                  <c:v>0.1195</c:v>
                </c:pt>
                <c:pt idx="388">
                  <c:v>0.17454550000000002</c:v>
                </c:pt>
                <c:pt idx="389">
                  <c:v>9.526320000000002E-2</c:v>
                </c:pt>
                <c:pt idx="390">
                  <c:v>7.8260900000000022E-2</c:v>
                </c:pt>
                <c:pt idx="391">
                  <c:v>6.9090900000000066E-2</c:v>
                </c:pt>
                <c:pt idx="392">
                  <c:v>4.7618999999999856E-3</c:v>
                </c:pt>
                <c:pt idx="393">
                  <c:v>3.9545500000000011E-2</c:v>
                </c:pt>
                <c:pt idx="394">
                  <c:v>4.2381000000000002E-2</c:v>
                </c:pt>
                <c:pt idx="395">
                  <c:v>3.9444399999999991E-2</c:v>
                </c:pt>
                <c:pt idx="396">
                  <c:v>5.3636399999999973E-2</c:v>
                </c:pt>
                <c:pt idx="397">
                  <c:v>5.600000000000005E-2</c:v>
                </c:pt>
                <c:pt idx="398">
                  <c:v>0.13181820000000005</c:v>
                </c:pt>
                <c:pt idx="399">
                  <c:v>0.23950000000000002</c:v>
                </c:pt>
                <c:pt idx="400">
                  <c:v>0.22649999999999998</c:v>
                </c:pt>
                <c:pt idx="401">
                  <c:v>0.17428569999999999</c:v>
                </c:pt>
                <c:pt idx="402">
                  <c:v>0.18304349999999997</c:v>
                </c:pt>
                <c:pt idx="403">
                  <c:v>0.16333330000000001</c:v>
                </c:pt>
                <c:pt idx="404">
                  <c:v>0.13454540000000004</c:v>
                </c:pt>
                <c:pt idx="405">
                  <c:v>0.14727269999999998</c:v>
                </c:pt>
              </c:numCache>
            </c:numRef>
          </c:val>
          <c:smooth val="0"/>
          <c:extLst>
            <c:ext xmlns:c16="http://schemas.microsoft.com/office/drawing/2014/chart" uri="{C3380CC4-5D6E-409C-BE32-E72D297353CC}">
              <c16:uniqueId val="{00000000-29C1-449E-A66C-24EE0AFA3D9B}"/>
            </c:ext>
          </c:extLst>
        </c:ser>
        <c:dLbls>
          <c:showLegendKey val="0"/>
          <c:showVal val="0"/>
          <c:showCatName val="0"/>
          <c:showSerName val="0"/>
          <c:showPercent val="0"/>
          <c:showBubbleSize val="0"/>
        </c:dLbls>
        <c:smooth val="0"/>
        <c:axId val="564190352"/>
        <c:axId val="564191008"/>
      </c:lineChart>
      <c:catAx>
        <c:axId val="56419035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64191008"/>
        <c:crosses val="autoZero"/>
        <c:auto val="1"/>
        <c:lblAlgn val="ctr"/>
        <c:lblOffset val="100"/>
        <c:noMultiLvlLbl val="0"/>
      </c:catAx>
      <c:valAx>
        <c:axId val="564191008"/>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GB" b="1"/>
                  <a:t>%</a:t>
                </a:r>
              </a:p>
            </c:rich>
          </c:tx>
          <c:layout>
            <c:manualLayout>
              <c:xMode val="edge"/>
              <c:yMode val="edge"/>
              <c:x val="5.4274084124830389E-3"/>
              <c:y val="0.42588106426212852"/>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64190352"/>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19050" cap="rnd">
              <a:solidFill>
                <a:srgbClr val="4A7EBB"/>
              </a:solidFill>
              <a:round/>
            </a:ln>
            <a:effectLst/>
          </c:spPr>
          <c:marker>
            <c:symbol val="none"/>
          </c:marker>
          <c:cat>
            <c:strRef>
              <c:f>'FIg 4.4'!$B$5:$B$411</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4.4'!$D$5:$D$411</c:f>
              <c:numCache>
                <c:formatCode>General</c:formatCode>
                <c:ptCount val="407"/>
                <c:pt idx="0">
                  <c:v>27.995999999999999</c:v>
                </c:pt>
                <c:pt idx="1">
                  <c:v>36.341999999999999</c:v>
                </c:pt>
                <c:pt idx="2">
                  <c:v>49.497</c:v>
                </c:pt>
                <c:pt idx="3">
                  <c:v>48.38</c:v>
                </c:pt>
                <c:pt idx="4">
                  <c:v>60.628999999999998</c:v>
                </c:pt>
                <c:pt idx="5">
                  <c:v>65.661000000000001</c:v>
                </c:pt>
                <c:pt idx="6">
                  <c:v>65.036000000000001</c:v>
                </c:pt>
                <c:pt idx="7">
                  <c:v>65.947999999999993</c:v>
                </c:pt>
                <c:pt idx="8">
                  <c:v>66.89</c:v>
                </c:pt>
                <c:pt idx="9">
                  <c:v>67.744</c:v>
                </c:pt>
                <c:pt idx="10">
                  <c:v>67.228999999999999</c:v>
                </c:pt>
                <c:pt idx="11">
                  <c:v>65.825999999999993</c:v>
                </c:pt>
                <c:pt idx="12">
                  <c:v>66.894000000000005</c:v>
                </c:pt>
                <c:pt idx="13">
                  <c:v>69.153000000000006</c:v>
                </c:pt>
                <c:pt idx="14">
                  <c:v>70.653999999999996</c:v>
                </c:pt>
                <c:pt idx="15">
                  <c:v>70.132000000000005</c:v>
                </c:pt>
                <c:pt idx="16">
                  <c:v>74.072999999999993</c:v>
                </c:pt>
                <c:pt idx="17">
                  <c:v>80.027000000000001</c:v>
                </c:pt>
                <c:pt idx="18">
                  <c:v>85.387</c:v>
                </c:pt>
                <c:pt idx="19">
                  <c:v>80.356999999999999</c:v>
                </c:pt>
                <c:pt idx="20">
                  <c:v>79.376999999999995</c:v>
                </c:pt>
                <c:pt idx="21">
                  <c:v>78.563999999999993</c:v>
                </c:pt>
                <c:pt idx="22">
                  <c:v>71.405000000000001</c:v>
                </c:pt>
                <c:pt idx="23">
                  <c:v>72.281000000000006</c:v>
                </c:pt>
                <c:pt idx="24">
                  <c:v>76.944000000000003</c:v>
                </c:pt>
                <c:pt idx="25">
                  <c:v>74.067999999999998</c:v>
                </c:pt>
                <c:pt idx="26">
                  <c:v>64.001000000000005</c:v>
                </c:pt>
                <c:pt idx="27">
                  <c:v>63.853000000000002</c:v>
                </c:pt>
                <c:pt idx="28">
                  <c:v>61.511000000000003</c:v>
                </c:pt>
                <c:pt idx="29">
                  <c:v>62.212000000000003</c:v>
                </c:pt>
                <c:pt idx="30">
                  <c:v>61.865000000000002</c:v>
                </c:pt>
                <c:pt idx="31">
                  <c:v>58.476999999999997</c:v>
                </c:pt>
                <c:pt idx="32">
                  <c:v>55.66</c:v>
                </c:pt>
                <c:pt idx="33">
                  <c:v>38.588999999999999</c:v>
                </c:pt>
                <c:pt idx="34">
                  <c:v>48.386000000000003</c:v>
                </c:pt>
                <c:pt idx="35">
                  <c:v>48.579000000000001</c:v>
                </c:pt>
                <c:pt idx="36">
                  <c:v>45.094999999999999</c:v>
                </c:pt>
                <c:pt idx="37">
                  <c:v>45.966000000000001</c:v>
                </c:pt>
                <c:pt idx="38">
                  <c:v>59.314999999999998</c:v>
                </c:pt>
                <c:pt idx="39">
                  <c:v>58.384</c:v>
                </c:pt>
                <c:pt idx="40">
                  <c:v>57.944000000000003</c:v>
                </c:pt>
                <c:pt idx="41">
                  <c:v>62.182000000000002</c:v>
                </c:pt>
                <c:pt idx="42">
                  <c:v>65.698999999999998</c:v>
                </c:pt>
                <c:pt idx="43">
                  <c:v>65.016999999999996</c:v>
                </c:pt>
                <c:pt idx="44">
                  <c:v>65.3</c:v>
                </c:pt>
                <c:pt idx="45">
                  <c:v>65.56</c:v>
                </c:pt>
                <c:pt idx="46">
                  <c:v>65.876000000000005</c:v>
                </c:pt>
                <c:pt idx="47">
                  <c:v>66.465999999999994</c:v>
                </c:pt>
                <c:pt idx="48">
                  <c:v>60.024000000000001</c:v>
                </c:pt>
                <c:pt idx="49">
                  <c:v>58.018000000000001</c:v>
                </c:pt>
                <c:pt idx="50">
                  <c:v>58.061</c:v>
                </c:pt>
                <c:pt idx="51">
                  <c:v>58.398000000000003</c:v>
                </c:pt>
                <c:pt idx="52">
                  <c:v>57.728000000000002</c:v>
                </c:pt>
                <c:pt idx="53">
                  <c:v>55.362000000000002</c:v>
                </c:pt>
                <c:pt idx="54">
                  <c:v>52.084000000000003</c:v>
                </c:pt>
                <c:pt idx="55">
                  <c:v>50.792999999999999</c:v>
                </c:pt>
                <c:pt idx="56">
                  <c:v>51.136000000000003</c:v>
                </c:pt>
                <c:pt idx="57">
                  <c:v>48.314</c:v>
                </c:pt>
                <c:pt idx="58">
                  <c:v>47.052999999999997</c:v>
                </c:pt>
                <c:pt idx="59">
                  <c:v>42.481000000000002</c:v>
                </c:pt>
                <c:pt idx="60">
                  <c:v>44.012</c:v>
                </c:pt>
                <c:pt idx="61">
                  <c:v>43.622999999999998</c:v>
                </c:pt>
                <c:pt idx="62">
                  <c:v>41.915999999999997</c:v>
                </c:pt>
                <c:pt idx="63">
                  <c:v>45.3</c:v>
                </c:pt>
                <c:pt idx="64">
                  <c:v>46.317</c:v>
                </c:pt>
                <c:pt idx="65">
                  <c:v>43.656999999999996</c:v>
                </c:pt>
                <c:pt idx="66">
                  <c:v>44.917000000000002</c:v>
                </c:pt>
                <c:pt idx="67">
                  <c:v>45.061</c:v>
                </c:pt>
                <c:pt idx="68">
                  <c:v>37.430999999999997</c:v>
                </c:pt>
                <c:pt idx="69">
                  <c:v>58.268999999999998</c:v>
                </c:pt>
                <c:pt idx="70">
                  <c:v>47.42</c:v>
                </c:pt>
                <c:pt idx="71">
                  <c:v>43.435000000000002</c:v>
                </c:pt>
                <c:pt idx="72">
                  <c:v>51.378</c:v>
                </c:pt>
                <c:pt idx="73">
                  <c:v>49.441000000000003</c:v>
                </c:pt>
                <c:pt idx="74">
                  <c:v>57.137</c:v>
                </c:pt>
                <c:pt idx="75">
                  <c:v>54.116999999999997</c:v>
                </c:pt>
                <c:pt idx="76">
                  <c:v>58.411000000000001</c:v>
                </c:pt>
                <c:pt idx="77">
                  <c:v>60.395000000000003</c:v>
                </c:pt>
                <c:pt idx="78">
                  <c:v>60.335000000000001</c:v>
                </c:pt>
                <c:pt idx="79">
                  <c:v>61.841999999999999</c:v>
                </c:pt>
                <c:pt idx="80">
                  <c:v>68.423000000000002</c:v>
                </c:pt>
                <c:pt idx="81">
                  <c:v>60.972999999999999</c:v>
                </c:pt>
                <c:pt idx="82">
                  <c:v>60.496000000000002</c:v>
                </c:pt>
                <c:pt idx="83">
                  <c:v>69.805000000000007</c:v>
                </c:pt>
                <c:pt idx="84">
                  <c:v>67.349999999999994</c:v>
                </c:pt>
                <c:pt idx="85">
                  <c:v>65.725999999999999</c:v>
                </c:pt>
                <c:pt idx="86">
                  <c:v>65.540000000000006</c:v>
                </c:pt>
                <c:pt idx="87">
                  <c:v>64.777000000000001</c:v>
                </c:pt>
                <c:pt idx="88">
                  <c:v>64.614999999999995</c:v>
                </c:pt>
                <c:pt idx="89">
                  <c:v>64.733000000000004</c:v>
                </c:pt>
                <c:pt idx="90">
                  <c:v>63.884999999999998</c:v>
                </c:pt>
                <c:pt idx="91">
                  <c:v>60.866999999999997</c:v>
                </c:pt>
                <c:pt idx="92">
                  <c:v>62.255000000000003</c:v>
                </c:pt>
                <c:pt idx="93">
                  <c:v>61.561999999999998</c:v>
                </c:pt>
                <c:pt idx="94">
                  <c:v>61.24</c:v>
                </c:pt>
                <c:pt idx="95">
                  <c:v>61.808999999999997</c:v>
                </c:pt>
                <c:pt idx="96">
                  <c:v>55.652999999999999</c:v>
                </c:pt>
                <c:pt idx="97">
                  <c:v>57.003</c:v>
                </c:pt>
                <c:pt idx="98">
                  <c:v>56.938000000000002</c:v>
                </c:pt>
                <c:pt idx="99">
                  <c:v>57.521000000000001</c:v>
                </c:pt>
                <c:pt idx="100">
                  <c:v>56.825000000000003</c:v>
                </c:pt>
                <c:pt idx="101">
                  <c:v>56.356999999999999</c:v>
                </c:pt>
                <c:pt idx="102">
                  <c:v>59.664000000000001</c:v>
                </c:pt>
                <c:pt idx="103">
                  <c:v>62.509</c:v>
                </c:pt>
                <c:pt idx="104">
                  <c:v>68.281000000000006</c:v>
                </c:pt>
                <c:pt idx="105">
                  <c:v>64.427000000000007</c:v>
                </c:pt>
                <c:pt idx="106">
                  <c:v>64.86</c:v>
                </c:pt>
                <c:pt idx="107">
                  <c:v>67.447000000000003</c:v>
                </c:pt>
                <c:pt idx="108">
                  <c:v>76.828999999999994</c:v>
                </c:pt>
                <c:pt idx="109">
                  <c:v>76.486999999999995</c:v>
                </c:pt>
                <c:pt idx="110">
                  <c:v>85.602000000000004</c:v>
                </c:pt>
                <c:pt idx="111">
                  <c:v>96.888999999999996</c:v>
                </c:pt>
                <c:pt idx="112">
                  <c:v>91.234999999999999</c:v>
                </c:pt>
                <c:pt idx="113">
                  <c:v>86.539000000000001</c:v>
                </c:pt>
                <c:pt idx="114">
                  <c:v>82.076999999999998</c:v>
                </c:pt>
                <c:pt idx="115">
                  <c:v>78.622</c:v>
                </c:pt>
                <c:pt idx="116">
                  <c:v>83.941000000000003</c:v>
                </c:pt>
                <c:pt idx="117">
                  <c:v>88.701999999999998</c:v>
                </c:pt>
                <c:pt idx="118">
                  <c:v>85.016000000000005</c:v>
                </c:pt>
                <c:pt idx="119">
                  <c:v>84.453999999999994</c:v>
                </c:pt>
                <c:pt idx="120">
                  <c:v>96.296999999999997</c:v>
                </c:pt>
                <c:pt idx="121">
                  <c:v>95.734999999999999</c:v>
                </c:pt>
                <c:pt idx="122">
                  <c:v>94.408000000000001</c:v>
                </c:pt>
                <c:pt idx="123">
                  <c:v>101.81699999999999</c:v>
                </c:pt>
                <c:pt idx="124">
                  <c:v>108.837</c:v>
                </c:pt>
                <c:pt idx="125">
                  <c:v>110.04</c:v>
                </c:pt>
                <c:pt idx="126">
                  <c:v>112.4</c:v>
                </c:pt>
                <c:pt idx="127">
                  <c:v>112.254</c:v>
                </c:pt>
                <c:pt idx="128">
                  <c:v>118.3</c:v>
                </c:pt>
                <c:pt idx="129">
                  <c:v>136.13900000000001</c:v>
                </c:pt>
                <c:pt idx="130">
                  <c:v>128.798</c:v>
                </c:pt>
                <c:pt idx="131">
                  <c:v>128.23599999999999</c:v>
                </c:pt>
                <c:pt idx="132">
                  <c:v>154.32</c:v>
                </c:pt>
                <c:pt idx="133">
                  <c:v>142.80500000000001</c:v>
                </c:pt>
                <c:pt idx="134">
                  <c:v>139.554</c:v>
                </c:pt>
                <c:pt idx="135">
                  <c:v>119.078</c:v>
                </c:pt>
                <c:pt idx="136">
                  <c:v>117.86199999999999</c:v>
                </c:pt>
                <c:pt idx="137">
                  <c:v>117.902</c:v>
                </c:pt>
                <c:pt idx="138">
                  <c:v>119.717</c:v>
                </c:pt>
                <c:pt idx="139">
                  <c:v>90.9</c:v>
                </c:pt>
                <c:pt idx="140">
                  <c:v>96.263999999999996</c:v>
                </c:pt>
                <c:pt idx="141">
                  <c:v>97.557000000000002</c:v>
                </c:pt>
                <c:pt idx="142">
                  <c:v>101.887</c:v>
                </c:pt>
                <c:pt idx="143">
                  <c:v>100.51300000000001</c:v>
                </c:pt>
                <c:pt idx="144">
                  <c:v>115.754</c:v>
                </c:pt>
                <c:pt idx="145">
                  <c:v>126.971</c:v>
                </c:pt>
                <c:pt idx="146">
                  <c:v>141.82400000000001</c:v>
                </c:pt>
                <c:pt idx="147">
                  <c:v>142.78899999999999</c:v>
                </c:pt>
                <c:pt idx="148">
                  <c:v>142.67099999999999</c:v>
                </c:pt>
                <c:pt idx="149">
                  <c:v>160.221</c:v>
                </c:pt>
                <c:pt idx="150">
                  <c:v>160.46700000000001</c:v>
                </c:pt>
                <c:pt idx="151">
                  <c:v>164.46199999999999</c:v>
                </c:pt>
                <c:pt idx="152">
                  <c:v>168.60499999999999</c:v>
                </c:pt>
                <c:pt idx="153">
                  <c:v>166.30199999999999</c:v>
                </c:pt>
                <c:pt idx="154">
                  <c:v>167.91800000000001</c:v>
                </c:pt>
                <c:pt idx="155">
                  <c:v>165.66399999999999</c:v>
                </c:pt>
                <c:pt idx="156">
                  <c:v>148.55699999999999</c:v>
                </c:pt>
                <c:pt idx="157">
                  <c:v>141.42099999999999</c:v>
                </c:pt>
                <c:pt idx="158">
                  <c:v>138.84299999999999</c:v>
                </c:pt>
                <c:pt idx="159">
                  <c:v>133.81</c:v>
                </c:pt>
                <c:pt idx="160">
                  <c:v>132.76</c:v>
                </c:pt>
                <c:pt idx="161">
                  <c:v>122.833</c:v>
                </c:pt>
                <c:pt idx="162">
                  <c:v>120.224</c:v>
                </c:pt>
                <c:pt idx="163">
                  <c:v>119.39100000000001</c:v>
                </c:pt>
                <c:pt idx="164">
                  <c:v>108.074</c:v>
                </c:pt>
                <c:pt idx="165">
                  <c:v>126.77500000000001</c:v>
                </c:pt>
                <c:pt idx="166">
                  <c:v>123.654</c:v>
                </c:pt>
                <c:pt idx="167">
                  <c:v>122.33799999999999</c:v>
                </c:pt>
                <c:pt idx="168">
                  <c:v>115.15900000000001</c:v>
                </c:pt>
                <c:pt idx="169">
                  <c:v>115.723</c:v>
                </c:pt>
                <c:pt idx="170">
                  <c:v>115.83799999999999</c:v>
                </c:pt>
                <c:pt idx="171">
                  <c:v>114.048</c:v>
                </c:pt>
                <c:pt idx="172">
                  <c:v>118.464</c:v>
                </c:pt>
                <c:pt idx="173">
                  <c:v>119.623</c:v>
                </c:pt>
                <c:pt idx="174">
                  <c:v>119.495</c:v>
                </c:pt>
                <c:pt idx="175">
                  <c:v>122.521</c:v>
                </c:pt>
                <c:pt idx="176">
                  <c:v>143.405</c:v>
                </c:pt>
                <c:pt idx="177">
                  <c:v>146.119</c:v>
                </c:pt>
                <c:pt idx="178">
                  <c:v>147.774</c:v>
                </c:pt>
                <c:pt idx="179">
                  <c:v>144.99</c:v>
                </c:pt>
                <c:pt idx="180">
                  <c:v>163.60499999999999</c:v>
                </c:pt>
                <c:pt idx="181">
                  <c:v>171.173</c:v>
                </c:pt>
                <c:pt idx="182">
                  <c:v>172.726</c:v>
                </c:pt>
                <c:pt idx="183">
                  <c:v>178.92500000000001</c:v>
                </c:pt>
                <c:pt idx="184">
                  <c:v>179.215</c:v>
                </c:pt>
                <c:pt idx="185">
                  <c:v>177.946</c:v>
                </c:pt>
                <c:pt idx="186">
                  <c:v>182.273</c:v>
                </c:pt>
                <c:pt idx="187">
                  <c:v>194.054</c:v>
                </c:pt>
                <c:pt idx="188">
                  <c:v>200.47399999999999</c:v>
                </c:pt>
                <c:pt idx="189">
                  <c:v>195.601</c:v>
                </c:pt>
                <c:pt idx="190">
                  <c:v>195.947</c:v>
                </c:pt>
                <c:pt idx="191">
                  <c:v>193.85900000000001</c:v>
                </c:pt>
                <c:pt idx="192">
                  <c:v>195.25899999999999</c:v>
                </c:pt>
                <c:pt idx="193">
                  <c:v>196.91200000000001</c:v>
                </c:pt>
                <c:pt idx="194">
                  <c:v>198.126</c:v>
                </c:pt>
                <c:pt idx="195">
                  <c:v>198.44300000000001</c:v>
                </c:pt>
                <c:pt idx="196">
                  <c:v>228.661</c:v>
                </c:pt>
                <c:pt idx="197">
                  <c:v>233.75899999999999</c:v>
                </c:pt>
                <c:pt idx="198">
                  <c:v>232.12899999999999</c:v>
                </c:pt>
                <c:pt idx="199">
                  <c:v>230.001</c:v>
                </c:pt>
                <c:pt idx="200">
                  <c:v>227.755</c:v>
                </c:pt>
                <c:pt idx="201">
                  <c:v>228.50200000000001</c:v>
                </c:pt>
                <c:pt idx="202">
                  <c:v>228.22499999999999</c:v>
                </c:pt>
                <c:pt idx="203">
                  <c:v>223.96600000000001</c:v>
                </c:pt>
                <c:pt idx="204">
                  <c:v>214.56200000000001</c:v>
                </c:pt>
                <c:pt idx="205">
                  <c:v>206.404</c:v>
                </c:pt>
                <c:pt idx="206">
                  <c:v>215.49</c:v>
                </c:pt>
                <c:pt idx="207">
                  <c:v>223.077</c:v>
                </c:pt>
                <c:pt idx="208">
                  <c:v>225.87299999999999</c:v>
                </c:pt>
                <c:pt idx="209">
                  <c:v>227.613</c:v>
                </c:pt>
                <c:pt idx="210">
                  <c:v>228.00200000000001</c:v>
                </c:pt>
                <c:pt idx="211">
                  <c:v>228.548</c:v>
                </c:pt>
                <c:pt idx="212">
                  <c:v>225.00399999999999</c:v>
                </c:pt>
                <c:pt idx="213">
                  <c:v>221.16</c:v>
                </c:pt>
                <c:pt idx="214">
                  <c:v>217.62299999999999</c:v>
                </c:pt>
                <c:pt idx="215">
                  <c:v>217.72900000000001</c:v>
                </c:pt>
                <c:pt idx="216">
                  <c:v>223.625</c:v>
                </c:pt>
                <c:pt idx="217">
                  <c:v>224.06399999999999</c:v>
                </c:pt>
                <c:pt idx="218">
                  <c:v>235.09100000000001</c:v>
                </c:pt>
                <c:pt idx="219">
                  <c:v>226.78899999999999</c:v>
                </c:pt>
                <c:pt idx="220">
                  <c:v>233.137</c:v>
                </c:pt>
                <c:pt idx="221">
                  <c:v>236.303</c:v>
                </c:pt>
                <c:pt idx="222">
                  <c:v>225.107</c:v>
                </c:pt>
                <c:pt idx="223">
                  <c:v>225.36</c:v>
                </c:pt>
                <c:pt idx="224">
                  <c:v>225.495</c:v>
                </c:pt>
                <c:pt idx="225">
                  <c:v>209.92</c:v>
                </c:pt>
                <c:pt idx="226">
                  <c:v>204.96600000000001</c:v>
                </c:pt>
                <c:pt idx="227">
                  <c:v>208.535</c:v>
                </c:pt>
                <c:pt idx="228">
                  <c:v>213.09899999999999</c:v>
                </c:pt>
                <c:pt idx="229">
                  <c:v>182.06399999999999</c:v>
                </c:pt>
                <c:pt idx="230">
                  <c:v>182.38200000000001</c:v>
                </c:pt>
                <c:pt idx="231">
                  <c:v>182.386</c:v>
                </c:pt>
                <c:pt idx="232">
                  <c:v>182.16</c:v>
                </c:pt>
                <c:pt idx="233">
                  <c:v>182.81800000000001</c:v>
                </c:pt>
                <c:pt idx="234">
                  <c:v>182.191</c:v>
                </c:pt>
                <c:pt idx="235">
                  <c:v>180.03899999999999</c:v>
                </c:pt>
                <c:pt idx="236">
                  <c:v>180.16</c:v>
                </c:pt>
                <c:pt idx="237">
                  <c:v>179.548</c:v>
                </c:pt>
                <c:pt idx="238">
                  <c:v>180.17500000000001</c:v>
                </c:pt>
                <c:pt idx="239">
                  <c:v>171.80799999999999</c:v>
                </c:pt>
                <c:pt idx="240">
                  <c:v>173.68700000000001</c:v>
                </c:pt>
                <c:pt idx="241">
                  <c:v>178.102</c:v>
                </c:pt>
                <c:pt idx="242">
                  <c:v>181.32400000000001</c:v>
                </c:pt>
                <c:pt idx="243">
                  <c:v>170.649</c:v>
                </c:pt>
                <c:pt idx="244">
                  <c:v>171.749</c:v>
                </c:pt>
                <c:pt idx="245">
                  <c:v>178.178</c:v>
                </c:pt>
                <c:pt idx="246">
                  <c:v>184.316</c:v>
                </c:pt>
                <c:pt idx="247">
                  <c:v>194.06800000000001</c:v>
                </c:pt>
                <c:pt idx="248">
                  <c:v>184.71</c:v>
                </c:pt>
                <c:pt idx="249">
                  <c:v>181.56899999999999</c:v>
                </c:pt>
                <c:pt idx="250">
                  <c:v>179.239</c:v>
                </c:pt>
                <c:pt idx="251">
                  <c:v>166.785</c:v>
                </c:pt>
                <c:pt idx="252">
                  <c:v>175.83</c:v>
                </c:pt>
                <c:pt idx="253">
                  <c:v>180.251</c:v>
                </c:pt>
                <c:pt idx="254">
                  <c:v>179.715</c:v>
                </c:pt>
                <c:pt idx="255">
                  <c:v>173.64500000000001</c:v>
                </c:pt>
                <c:pt idx="256">
                  <c:v>161.93700000000001</c:v>
                </c:pt>
                <c:pt idx="257">
                  <c:v>164.661</c:v>
                </c:pt>
                <c:pt idx="258">
                  <c:v>163.989</c:v>
                </c:pt>
                <c:pt idx="259">
                  <c:v>164.84700000000001</c:v>
                </c:pt>
                <c:pt idx="260">
                  <c:v>160.13</c:v>
                </c:pt>
                <c:pt idx="261">
                  <c:v>132.369</c:v>
                </c:pt>
                <c:pt idx="262">
                  <c:v>172.78100000000001</c:v>
                </c:pt>
                <c:pt idx="263">
                  <c:v>212.66200000000001</c:v>
                </c:pt>
                <c:pt idx="264">
                  <c:v>217.52699999999999</c:v>
                </c:pt>
                <c:pt idx="265">
                  <c:v>235.70400000000001</c:v>
                </c:pt>
                <c:pt idx="266">
                  <c:v>260.70999999999998</c:v>
                </c:pt>
                <c:pt idx="267">
                  <c:v>286.35000000000002</c:v>
                </c:pt>
                <c:pt idx="268">
                  <c:v>325.30200000000002</c:v>
                </c:pt>
                <c:pt idx="269">
                  <c:v>330.262</c:v>
                </c:pt>
                <c:pt idx="270">
                  <c:v>336.42599999999999</c:v>
                </c:pt>
                <c:pt idx="271">
                  <c:v>374.07</c:v>
                </c:pt>
                <c:pt idx="272">
                  <c:v>393.83</c:v>
                </c:pt>
                <c:pt idx="273">
                  <c:v>376.06099999999998</c:v>
                </c:pt>
                <c:pt idx="274">
                  <c:v>383.38</c:v>
                </c:pt>
                <c:pt idx="275">
                  <c:v>389.07</c:v>
                </c:pt>
                <c:pt idx="276">
                  <c:v>415.38299999999998</c:v>
                </c:pt>
                <c:pt idx="277">
                  <c:v>416.07499999999999</c:v>
                </c:pt>
                <c:pt idx="278">
                  <c:v>417.178</c:v>
                </c:pt>
                <c:pt idx="279">
                  <c:v>404.07900000000001</c:v>
                </c:pt>
                <c:pt idx="280">
                  <c:v>440.51600000000002</c:v>
                </c:pt>
                <c:pt idx="281">
                  <c:v>438.32900000000001</c:v>
                </c:pt>
                <c:pt idx="282">
                  <c:v>428.64600000000002</c:v>
                </c:pt>
                <c:pt idx="283">
                  <c:v>429.13499999999999</c:v>
                </c:pt>
                <c:pt idx="284">
                  <c:v>431.303</c:v>
                </c:pt>
                <c:pt idx="285">
                  <c:v>421.714</c:v>
                </c:pt>
                <c:pt idx="286">
                  <c:v>419.24700000000001</c:v>
                </c:pt>
                <c:pt idx="287">
                  <c:v>418.60899999999998</c:v>
                </c:pt>
                <c:pt idx="288">
                  <c:v>430.09199999999998</c:v>
                </c:pt>
                <c:pt idx="289">
                  <c:v>446.42500000000001</c:v>
                </c:pt>
                <c:pt idx="290">
                  <c:v>453.86700000000002</c:v>
                </c:pt>
                <c:pt idx="291">
                  <c:v>454.07</c:v>
                </c:pt>
                <c:pt idx="292">
                  <c:v>453.44900000000001</c:v>
                </c:pt>
                <c:pt idx="293">
                  <c:v>456.755</c:v>
                </c:pt>
                <c:pt idx="294">
                  <c:v>456.93900000000002</c:v>
                </c:pt>
                <c:pt idx="295">
                  <c:v>475.74</c:v>
                </c:pt>
                <c:pt idx="296">
                  <c:v>490.274</c:v>
                </c:pt>
                <c:pt idx="297">
                  <c:v>489.92200000000003</c:v>
                </c:pt>
                <c:pt idx="298">
                  <c:v>467.7</c:v>
                </c:pt>
                <c:pt idx="299">
                  <c:v>481.71800000000002</c:v>
                </c:pt>
                <c:pt idx="300">
                  <c:v>492.64100000000002</c:v>
                </c:pt>
                <c:pt idx="301">
                  <c:v>498.70800000000003</c:v>
                </c:pt>
                <c:pt idx="302">
                  <c:v>483.03899999999999</c:v>
                </c:pt>
                <c:pt idx="303">
                  <c:v>481.952</c:v>
                </c:pt>
                <c:pt idx="304">
                  <c:v>502.42899999999997</c:v>
                </c:pt>
                <c:pt idx="305">
                  <c:v>511.649</c:v>
                </c:pt>
                <c:pt idx="306">
                  <c:v>514.44799999999998</c:v>
                </c:pt>
                <c:pt idx="307">
                  <c:v>514.428</c:v>
                </c:pt>
                <c:pt idx="308">
                  <c:v>513.49400000000003</c:v>
                </c:pt>
                <c:pt idx="309">
                  <c:v>513.43700000000001</c:v>
                </c:pt>
                <c:pt idx="310">
                  <c:v>512.05899999999997</c:v>
                </c:pt>
                <c:pt idx="311">
                  <c:v>503.97</c:v>
                </c:pt>
                <c:pt idx="312">
                  <c:v>495.577</c:v>
                </c:pt>
                <c:pt idx="313">
                  <c:v>483.15300000000002</c:v>
                </c:pt>
                <c:pt idx="314">
                  <c:v>481.86200000000002</c:v>
                </c:pt>
                <c:pt idx="315">
                  <c:v>491.69299999999998</c:v>
                </c:pt>
                <c:pt idx="316">
                  <c:v>492.28</c:v>
                </c:pt>
                <c:pt idx="317">
                  <c:v>490.59300000000002</c:v>
                </c:pt>
                <c:pt idx="318">
                  <c:v>491.86500000000001</c:v>
                </c:pt>
                <c:pt idx="319">
                  <c:v>491.79899999999998</c:v>
                </c:pt>
                <c:pt idx="320">
                  <c:v>491.16199999999998</c:v>
                </c:pt>
                <c:pt idx="321">
                  <c:v>491.005</c:v>
                </c:pt>
                <c:pt idx="322">
                  <c:v>489.31299999999999</c:v>
                </c:pt>
                <c:pt idx="323">
                  <c:v>485.85700000000003</c:v>
                </c:pt>
                <c:pt idx="324">
                  <c:v>475.66</c:v>
                </c:pt>
                <c:pt idx="325">
                  <c:v>475.363</c:v>
                </c:pt>
                <c:pt idx="326">
                  <c:v>458.99200000000002</c:v>
                </c:pt>
                <c:pt idx="327">
                  <c:v>438.30799999999999</c:v>
                </c:pt>
                <c:pt idx="328">
                  <c:v>436.68299999999999</c:v>
                </c:pt>
                <c:pt idx="329">
                  <c:v>438.23899999999998</c:v>
                </c:pt>
                <c:pt idx="330">
                  <c:v>440.923</c:v>
                </c:pt>
                <c:pt idx="331">
                  <c:v>441.59699999999998</c:v>
                </c:pt>
                <c:pt idx="332">
                  <c:v>442.36900000000003</c:v>
                </c:pt>
                <c:pt idx="333">
                  <c:v>443.31599999999997</c:v>
                </c:pt>
                <c:pt idx="334">
                  <c:v>445.47399999999999</c:v>
                </c:pt>
                <c:pt idx="335">
                  <c:v>446.79199999999997</c:v>
                </c:pt>
                <c:pt idx="336">
                  <c:v>564.12599999999998</c:v>
                </c:pt>
                <c:pt idx="337">
                  <c:v>737.07299999999998</c:v>
                </c:pt>
                <c:pt idx="338">
                  <c:v>737.18600000000004</c:v>
                </c:pt>
                <c:pt idx="339">
                  <c:v>705.29499999999996</c:v>
                </c:pt>
                <c:pt idx="340">
                  <c:v>658.73900000000003</c:v>
                </c:pt>
                <c:pt idx="341">
                  <c:v>626.25599999999997</c:v>
                </c:pt>
                <c:pt idx="342">
                  <c:v>583.20899999999995</c:v>
                </c:pt>
                <c:pt idx="343">
                  <c:v>536.16</c:v>
                </c:pt>
                <c:pt idx="344">
                  <c:v>513.64300000000003</c:v>
                </c:pt>
                <c:pt idx="345">
                  <c:v>491.63099999999997</c:v>
                </c:pt>
                <c:pt idx="346">
                  <c:v>483.93</c:v>
                </c:pt>
                <c:pt idx="347">
                  <c:v>434.89699999999999</c:v>
                </c:pt>
                <c:pt idx="348">
                  <c:v>429.68700000000001</c:v>
                </c:pt>
                <c:pt idx="349">
                  <c:v>421.53100000000001</c:v>
                </c:pt>
                <c:pt idx="350">
                  <c:v>412.37599999999998</c:v>
                </c:pt>
                <c:pt idx="351">
                  <c:v>403.53899999999999</c:v>
                </c:pt>
                <c:pt idx="352">
                  <c:v>426.92099999999999</c:v>
                </c:pt>
                <c:pt idx="353">
                  <c:v>452.286</c:v>
                </c:pt>
                <c:pt idx="354">
                  <c:v>449.91500000000002</c:v>
                </c:pt>
                <c:pt idx="355">
                  <c:v>449.84500000000003</c:v>
                </c:pt>
                <c:pt idx="356">
                  <c:v>449.76400000000001</c:v>
                </c:pt>
                <c:pt idx="357">
                  <c:v>449.91300000000001</c:v>
                </c:pt>
                <c:pt idx="358">
                  <c:v>449.80599999999998</c:v>
                </c:pt>
                <c:pt idx="359">
                  <c:v>451.565</c:v>
                </c:pt>
                <c:pt idx="360">
                  <c:v>457.83199999999999</c:v>
                </c:pt>
                <c:pt idx="361">
                  <c:v>466.553</c:v>
                </c:pt>
                <c:pt idx="362">
                  <c:v>464.13</c:v>
                </c:pt>
                <c:pt idx="363">
                  <c:v>464.10199999999998</c:v>
                </c:pt>
                <c:pt idx="364">
                  <c:v>463.94799999999998</c:v>
                </c:pt>
                <c:pt idx="365">
                  <c:v>463.91199999999998</c:v>
                </c:pt>
                <c:pt idx="366">
                  <c:v>463.85899999999998</c:v>
                </c:pt>
                <c:pt idx="367">
                  <c:v>464.41399999999999</c:v>
                </c:pt>
                <c:pt idx="368">
                  <c:v>464.29399999999998</c:v>
                </c:pt>
                <c:pt idx="369">
                  <c:v>464.27</c:v>
                </c:pt>
                <c:pt idx="370">
                  <c:v>464.15600000000001</c:v>
                </c:pt>
                <c:pt idx="371">
                  <c:v>468.399</c:v>
                </c:pt>
                <c:pt idx="372">
                  <c:v>463.88900000000001</c:v>
                </c:pt>
                <c:pt idx="373">
                  <c:v>466.97500000000002</c:v>
                </c:pt>
                <c:pt idx="374">
                  <c:v>466.89499999999998</c:v>
                </c:pt>
                <c:pt idx="375">
                  <c:v>467.45400000000001</c:v>
                </c:pt>
                <c:pt idx="376">
                  <c:v>468.125</c:v>
                </c:pt>
                <c:pt idx="377">
                  <c:v>468.12200000000001</c:v>
                </c:pt>
                <c:pt idx="378">
                  <c:v>468.06200000000001</c:v>
                </c:pt>
                <c:pt idx="379">
                  <c:v>467.88799999999998</c:v>
                </c:pt>
                <c:pt idx="380">
                  <c:v>467.86</c:v>
                </c:pt>
                <c:pt idx="381">
                  <c:v>467.56</c:v>
                </c:pt>
                <c:pt idx="382">
                  <c:v>467.26299999999998</c:v>
                </c:pt>
                <c:pt idx="383">
                  <c:v>457.38499999999999</c:v>
                </c:pt>
                <c:pt idx="384">
                  <c:v>455.54399999999998</c:v>
                </c:pt>
                <c:pt idx="385">
                  <c:v>455.55900000000003</c:v>
                </c:pt>
                <c:pt idx="386">
                  <c:v>454.07600000000002</c:v>
                </c:pt>
                <c:pt idx="387">
                  <c:v>452.875</c:v>
                </c:pt>
                <c:pt idx="388">
                  <c:v>451.71199999999999</c:v>
                </c:pt>
                <c:pt idx="389">
                  <c:v>449.62599999999998</c:v>
                </c:pt>
                <c:pt idx="390">
                  <c:v>448.10500000000002</c:v>
                </c:pt>
                <c:pt idx="391">
                  <c:v>446.56200000000001</c:v>
                </c:pt>
                <c:pt idx="392">
                  <c:v>444.99200000000002</c:v>
                </c:pt>
                <c:pt idx="393">
                  <c:v>442.66</c:v>
                </c:pt>
                <c:pt idx="394">
                  <c:v>440.71199999999999</c:v>
                </c:pt>
                <c:pt idx="395">
                  <c:v>435.39400000000001</c:v>
                </c:pt>
                <c:pt idx="396">
                  <c:v>426.27800000000002</c:v>
                </c:pt>
                <c:pt idx="397">
                  <c:v>428.96800000000002</c:v>
                </c:pt>
                <c:pt idx="398">
                  <c:v>372.05900000000003</c:v>
                </c:pt>
                <c:pt idx="399">
                  <c:v>450.89600000000002</c:v>
                </c:pt>
                <c:pt idx="400">
                  <c:v>455.76299999999998</c:v>
                </c:pt>
                <c:pt idx="401">
                  <c:v>455.75799999999998</c:v>
                </c:pt>
                <c:pt idx="402">
                  <c:v>455.63099999999997</c:v>
                </c:pt>
                <c:pt idx="403">
                  <c:v>455.65800000000002</c:v>
                </c:pt>
                <c:pt idx="404">
                  <c:v>455.709</c:v>
                </c:pt>
                <c:pt idx="405">
                  <c:v>461.43700000000001</c:v>
                </c:pt>
                <c:pt idx="406">
                  <c:v>456.40100000000001</c:v>
                </c:pt>
              </c:numCache>
            </c:numRef>
          </c:val>
          <c:smooth val="0"/>
          <c:extLst>
            <c:ext xmlns:c16="http://schemas.microsoft.com/office/drawing/2014/chart" uri="{C3380CC4-5D6E-409C-BE32-E72D297353CC}">
              <c16:uniqueId val="{00000000-5BE6-4F4A-8AB9-033778A45EA1}"/>
            </c:ext>
          </c:extLst>
        </c:ser>
        <c:dLbls>
          <c:showLegendKey val="0"/>
          <c:showVal val="0"/>
          <c:showCatName val="0"/>
          <c:showSerName val="0"/>
          <c:showPercent val="0"/>
          <c:showBubbleSize val="0"/>
        </c:dLbls>
        <c:smooth val="0"/>
        <c:axId val="398195184"/>
        <c:axId val="397427344"/>
      </c:lineChart>
      <c:catAx>
        <c:axId val="398195184"/>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397427344"/>
        <c:crosses val="autoZero"/>
        <c:auto val="1"/>
        <c:lblAlgn val="ctr"/>
        <c:lblOffset val="100"/>
        <c:tickLblSkip val="12"/>
        <c:noMultiLvlLbl val="0"/>
      </c:catAx>
      <c:valAx>
        <c:axId val="397427344"/>
        <c:scaling>
          <c:orientation val="minMax"/>
        </c:scaling>
        <c:delete val="0"/>
        <c:axPos val="l"/>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da-DK" b="1"/>
                  <a:t>bII, DKK</a:t>
                </a:r>
              </a:p>
            </c:rich>
          </c:tx>
          <c:layout>
            <c:manualLayout>
              <c:xMode val="edge"/>
              <c:yMode val="edge"/>
              <c:x val="1.6282225237449117E-2"/>
              <c:y val="0.31638938277876555"/>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398195184"/>
        <c:crosses val="autoZero"/>
        <c:crossBetween val="between"/>
      </c:valAx>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a:solidFill>
                <a:srgbClr val="4A7EBB"/>
              </a:solidFill>
            </a:ln>
          </c:spPr>
          <c:marker>
            <c:symbol val="none"/>
          </c:marker>
          <c:cat>
            <c:strRef>
              <c:f>'Fig 3 Lab prod'!$C$3:$BD$3</c:f>
              <c:strCache>
                <c:ptCount val="54"/>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pt idx="34">
                  <c:v>2000</c:v>
                </c:pt>
                <c:pt idx="35">
                  <c:v>2001</c:v>
                </c:pt>
                <c:pt idx="36">
                  <c:v>2002</c:v>
                </c:pt>
                <c:pt idx="37">
                  <c:v>2003</c:v>
                </c:pt>
                <c:pt idx="38">
                  <c:v>2004</c:v>
                </c:pt>
                <c:pt idx="39">
                  <c:v>2005</c:v>
                </c:pt>
                <c:pt idx="40">
                  <c:v>2006</c:v>
                </c:pt>
                <c:pt idx="41">
                  <c:v>2007</c:v>
                </c:pt>
                <c:pt idx="42">
                  <c:v>2008</c:v>
                </c:pt>
                <c:pt idx="43">
                  <c:v>2009</c:v>
                </c:pt>
                <c:pt idx="44">
                  <c:v>2010</c:v>
                </c:pt>
                <c:pt idx="45">
                  <c:v>2011</c:v>
                </c:pt>
                <c:pt idx="46">
                  <c:v>2012</c:v>
                </c:pt>
                <c:pt idx="47">
                  <c:v>2013</c:v>
                </c:pt>
                <c:pt idx="48">
                  <c:v>2014</c:v>
                </c:pt>
                <c:pt idx="49">
                  <c:v>2015</c:v>
                </c:pt>
                <c:pt idx="50">
                  <c:v>2016</c:v>
                </c:pt>
                <c:pt idx="51">
                  <c:v>2017</c:v>
                </c:pt>
                <c:pt idx="52">
                  <c:v>2018</c:v>
                </c:pt>
                <c:pt idx="53">
                  <c:v>2019</c:v>
                </c:pt>
              </c:strCache>
            </c:strRef>
          </c:cat>
          <c:val>
            <c:numRef>
              <c:f>'Fig 3 Lab prod'!$C$8:$BD$8</c:f>
              <c:numCache>
                <c:formatCode>General</c:formatCode>
                <c:ptCount val="54"/>
                <c:pt idx="0">
                  <c:v>1</c:v>
                </c:pt>
                <c:pt idx="1">
                  <c:v>1.0577269993986771</c:v>
                </c:pt>
                <c:pt idx="2">
                  <c:v>1.1292844257366208</c:v>
                </c:pt>
                <c:pt idx="3">
                  <c:v>1.2083583884546001</c:v>
                </c:pt>
                <c:pt idx="4">
                  <c:v>1.2285027059530969</c:v>
                </c:pt>
                <c:pt idx="5">
                  <c:v>1.2997594708358389</c:v>
                </c:pt>
                <c:pt idx="6">
                  <c:v>1.3734215273601924</c:v>
                </c:pt>
                <c:pt idx="7">
                  <c:v>1.4386650631389057</c:v>
                </c:pt>
                <c:pt idx="8">
                  <c:v>1.4609140108238126</c:v>
                </c:pt>
                <c:pt idx="9">
                  <c:v>1.5132291040288635</c:v>
                </c:pt>
                <c:pt idx="10">
                  <c:v>1.561034275405893</c:v>
                </c:pt>
                <c:pt idx="11">
                  <c:v>1.6208659049909802</c:v>
                </c:pt>
                <c:pt idx="12">
                  <c:v>1.6677690920024053</c:v>
                </c:pt>
                <c:pt idx="13">
                  <c:v>1.7294046903187013</c:v>
                </c:pt>
                <c:pt idx="14">
                  <c:v>1.7236921226698738</c:v>
                </c:pt>
                <c:pt idx="15">
                  <c:v>1.7841250751653641</c:v>
                </c:pt>
                <c:pt idx="16">
                  <c:v>1.8367408298256165</c:v>
                </c:pt>
                <c:pt idx="17">
                  <c:v>1.8869512928442573</c:v>
                </c:pt>
                <c:pt idx="18">
                  <c:v>1.9458809380637403</c:v>
                </c:pt>
                <c:pt idx="19">
                  <c:v>1.9903788334335539</c:v>
                </c:pt>
                <c:pt idx="20">
                  <c:v>2.0069152134696333</c:v>
                </c:pt>
                <c:pt idx="21">
                  <c:v>2.05622369212267</c:v>
                </c:pt>
                <c:pt idx="22">
                  <c:v>2.1256764882742036</c:v>
                </c:pt>
                <c:pt idx="23">
                  <c:v>2.1834034876728805</c:v>
                </c:pt>
                <c:pt idx="24">
                  <c:v>2.2591701743836441</c:v>
                </c:pt>
                <c:pt idx="25">
                  <c:v>2.3129885748647028</c:v>
                </c:pt>
                <c:pt idx="26">
                  <c:v>2.3475646422128684</c:v>
                </c:pt>
                <c:pt idx="27">
                  <c:v>2.4040889957907394</c:v>
                </c:pt>
                <c:pt idx="28">
                  <c:v>2.5402886349969935</c:v>
                </c:pt>
                <c:pt idx="29">
                  <c:v>2.5808779314491885</c:v>
                </c:pt>
                <c:pt idx="30">
                  <c:v>2.6334936861094409</c:v>
                </c:pt>
                <c:pt idx="31">
                  <c:v>2.6488274203247144</c:v>
                </c:pt>
                <c:pt idx="32">
                  <c:v>2.6386049308478654</c:v>
                </c:pt>
                <c:pt idx="33">
                  <c:v>2.6740829825616359</c:v>
                </c:pt>
                <c:pt idx="34">
                  <c:v>2.7609741431148529</c:v>
                </c:pt>
                <c:pt idx="35">
                  <c:v>2.7516536380036078</c:v>
                </c:pt>
                <c:pt idx="36">
                  <c:v>2.769993986770896</c:v>
                </c:pt>
                <c:pt idx="37">
                  <c:v>2.8153938665063141</c:v>
                </c:pt>
                <c:pt idx="38">
                  <c:v>2.8857486470234517</c:v>
                </c:pt>
                <c:pt idx="39">
                  <c:v>2.9046903187011428</c:v>
                </c:pt>
                <c:pt idx="40">
                  <c:v>2.9407696933253158</c:v>
                </c:pt>
                <c:pt idx="41">
                  <c:v>2.9344558027660854</c:v>
                </c:pt>
                <c:pt idx="42">
                  <c:v>2.9070956103427541</c:v>
                </c:pt>
                <c:pt idx="43">
                  <c:v>2.8941671677690923</c:v>
                </c:pt>
                <c:pt idx="44">
                  <c:v>3.0066145520144318</c:v>
                </c:pt>
                <c:pt idx="45">
                  <c:v>3.0231509320505112</c:v>
                </c:pt>
                <c:pt idx="46">
                  <c:v>3.0808779314491885</c:v>
                </c:pt>
                <c:pt idx="47">
                  <c:v>3.1046301864101027</c:v>
                </c:pt>
                <c:pt idx="48">
                  <c:v>3.1515333734215272</c:v>
                </c:pt>
                <c:pt idx="49">
                  <c:v>3.1912206855081182</c:v>
                </c:pt>
                <c:pt idx="50">
                  <c:v>3.2269993986770897</c:v>
                </c:pt>
                <c:pt idx="51">
                  <c:v>3.2922429344558028</c:v>
                </c:pt>
                <c:pt idx="52">
                  <c:v>3.3631990378833434</c:v>
                </c:pt>
                <c:pt idx="53">
                  <c:v>3.4191220685508119</c:v>
                </c:pt>
              </c:numCache>
            </c:numRef>
          </c:val>
          <c:smooth val="0"/>
          <c:extLst>
            <c:ext xmlns:c16="http://schemas.microsoft.com/office/drawing/2014/chart" uri="{C3380CC4-5D6E-409C-BE32-E72D297353CC}">
              <c16:uniqueId val="{00000000-DDD6-497C-AF16-7843C5268373}"/>
            </c:ext>
          </c:extLst>
        </c:ser>
        <c:dLbls>
          <c:showLegendKey val="0"/>
          <c:showVal val="0"/>
          <c:showCatName val="0"/>
          <c:showSerName val="0"/>
          <c:showPercent val="0"/>
          <c:showBubbleSize val="0"/>
        </c:dLbls>
        <c:smooth val="0"/>
        <c:axId val="312989184"/>
        <c:axId val="312989576"/>
      </c:lineChart>
      <c:catAx>
        <c:axId val="312989184"/>
        <c:scaling>
          <c:orientation val="minMax"/>
        </c:scaling>
        <c:delete val="0"/>
        <c:axPos val="b"/>
        <c:numFmt formatCode="General" sourceLinked="1"/>
        <c:majorTickMark val="out"/>
        <c:minorTickMark val="none"/>
        <c:tickLblPos val="nextTo"/>
        <c:spPr>
          <a:ln w="6350">
            <a:solidFill>
              <a:schemeClr val="tx1"/>
            </a:solidFill>
          </a:ln>
        </c:spPr>
        <c:crossAx val="312989576"/>
        <c:crosses val="autoZero"/>
        <c:auto val="1"/>
        <c:lblAlgn val="ctr"/>
        <c:lblOffset val="100"/>
        <c:tickLblSkip val="5"/>
        <c:noMultiLvlLbl val="0"/>
      </c:catAx>
      <c:valAx>
        <c:axId val="312989576"/>
        <c:scaling>
          <c:orientation val="minMax"/>
          <c:min val="1"/>
        </c:scaling>
        <c:delete val="0"/>
        <c:axPos val="l"/>
        <c:title>
          <c:tx>
            <c:rich>
              <a:bodyPr rot="-5400000" vert="horz"/>
              <a:lstStyle/>
              <a:p>
                <a:pPr>
                  <a:defRPr/>
                </a:pPr>
                <a:r>
                  <a:rPr lang="da-DK"/>
                  <a:t>Index, 1966=1</a:t>
                </a:r>
              </a:p>
            </c:rich>
          </c:tx>
          <c:layout>
            <c:manualLayout>
              <c:xMode val="edge"/>
              <c:yMode val="edge"/>
              <c:x val="1.3888888888888919E-2"/>
              <c:y val="0.33605325371616956"/>
            </c:manualLayout>
          </c:layout>
          <c:overlay val="0"/>
        </c:title>
        <c:numFmt formatCode="#,##0.0" sourceLinked="0"/>
        <c:majorTickMark val="out"/>
        <c:minorTickMark val="none"/>
        <c:tickLblPos val="nextTo"/>
        <c:spPr>
          <a:ln w="6350">
            <a:solidFill>
              <a:schemeClr val="tx1"/>
            </a:solidFill>
          </a:ln>
        </c:spPr>
        <c:crossAx val="312989184"/>
        <c:crosses val="autoZero"/>
        <c:crossBetween val="between"/>
      </c:valAx>
      <c:spPr>
        <a:ln w="3175">
          <a:solidFill>
            <a:schemeClr val="tx1"/>
          </a:solidFill>
        </a:ln>
      </c:spPr>
    </c:plotArea>
    <c:plotVisOnly val="1"/>
    <c:dispBlanksAs val="gap"/>
    <c:showDLblsOverMax val="0"/>
  </c:chart>
  <c:spPr>
    <a:ln>
      <a:noFill/>
    </a:ln>
  </c:spPr>
  <c:txPr>
    <a:bodyPr/>
    <a:lstStyle/>
    <a:p>
      <a:pPr>
        <a:defRPr sz="850">
          <a:latin typeface="FrankfurtGothic" panose="020B7200000000000000" pitchFamily="34" charset="0"/>
          <a:cs typeface="Times New Roman" pitchFamily="18" charset="0"/>
        </a:defRPr>
      </a:pPr>
      <a:endParaRPr lang="da-DK"/>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CB discount rate</c:v>
          </c:tx>
          <c:spPr>
            <a:ln w="19050" cap="rnd">
              <a:solidFill>
                <a:srgbClr val="4A7EBB"/>
              </a:solidFill>
              <a:round/>
            </a:ln>
            <a:effectLst/>
          </c:spPr>
          <c:marker>
            <c:symbol val="none"/>
          </c:marker>
          <c:cat>
            <c:strRef>
              <c:f>'Fig 4.5'!$B$4:$B$410</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4.5'!$D$4:$D$410</c:f>
              <c:numCache>
                <c:formatCode>General</c:formatCode>
                <c:ptCount val="407"/>
                <c:pt idx="0">
                  <c:v>7</c:v>
                </c:pt>
                <c:pt idx="1">
                  <c:v>7</c:v>
                </c:pt>
                <c:pt idx="2">
                  <c:v>7</c:v>
                </c:pt>
                <c:pt idx="3">
                  <c:v>7</c:v>
                </c:pt>
                <c:pt idx="4">
                  <c:v>7</c:v>
                </c:pt>
                <c:pt idx="5">
                  <c:v>7</c:v>
                </c:pt>
                <c:pt idx="6">
                  <c:v>7</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8</c:v>
                </c:pt>
                <c:pt idx="39">
                  <c:v>8</c:v>
                </c:pt>
                <c:pt idx="40">
                  <c:v>8</c:v>
                </c:pt>
                <c:pt idx="41">
                  <c:v>8.5</c:v>
                </c:pt>
                <c:pt idx="42">
                  <c:v>8.5</c:v>
                </c:pt>
                <c:pt idx="43">
                  <c:v>8.5</c:v>
                </c:pt>
                <c:pt idx="44">
                  <c:v>8.5</c:v>
                </c:pt>
                <c:pt idx="45">
                  <c:v>8.5</c:v>
                </c:pt>
                <c:pt idx="46">
                  <c:v>8.5</c:v>
                </c:pt>
                <c:pt idx="47">
                  <c:v>8.5</c:v>
                </c:pt>
                <c:pt idx="48">
                  <c:v>9.5</c:v>
                </c:pt>
                <c:pt idx="49">
                  <c:v>9.5</c:v>
                </c:pt>
                <c:pt idx="50">
                  <c:v>9.5</c:v>
                </c:pt>
                <c:pt idx="51">
                  <c:v>9.5</c:v>
                </c:pt>
                <c:pt idx="52">
                  <c:v>9</c:v>
                </c:pt>
                <c:pt idx="53">
                  <c:v>9</c:v>
                </c:pt>
                <c:pt idx="54">
                  <c:v>9</c:v>
                </c:pt>
                <c:pt idx="55">
                  <c:v>9.5</c:v>
                </c:pt>
                <c:pt idx="56">
                  <c:v>9.5</c:v>
                </c:pt>
                <c:pt idx="57">
                  <c:v>9</c:v>
                </c:pt>
                <c:pt idx="58">
                  <c:v>9</c:v>
                </c:pt>
                <c:pt idx="59">
                  <c:v>9.5</c:v>
                </c:pt>
                <c:pt idx="60">
                  <c:v>9.5</c:v>
                </c:pt>
                <c:pt idx="61">
                  <c:v>9.5</c:v>
                </c:pt>
                <c:pt idx="62">
                  <c:v>9.5</c:v>
                </c:pt>
                <c:pt idx="63">
                  <c:v>9.5</c:v>
                </c:pt>
                <c:pt idx="64">
                  <c:v>9.5</c:v>
                </c:pt>
                <c:pt idx="65">
                  <c:v>9.5</c:v>
                </c:pt>
                <c:pt idx="66">
                  <c:v>9.5</c:v>
                </c:pt>
                <c:pt idx="67">
                  <c:v>9.5</c:v>
                </c:pt>
                <c:pt idx="68">
                  <c:v>9.5</c:v>
                </c:pt>
                <c:pt idx="69">
                  <c:v>9.5</c:v>
                </c:pt>
                <c:pt idx="70">
                  <c:v>9.5</c:v>
                </c:pt>
                <c:pt idx="71">
                  <c:v>9.5</c:v>
                </c:pt>
                <c:pt idx="72">
                  <c:v>9.5</c:v>
                </c:pt>
                <c:pt idx="73">
                  <c:v>10.5</c:v>
                </c:pt>
                <c:pt idx="74">
                  <c:v>9.5</c:v>
                </c:pt>
                <c:pt idx="75">
                  <c:v>9.25</c:v>
                </c:pt>
                <c:pt idx="76">
                  <c:v>8.25</c:v>
                </c:pt>
                <c:pt idx="77">
                  <c:v>7.75</c:v>
                </c:pt>
                <c:pt idx="78">
                  <c:v>9.25</c:v>
                </c:pt>
                <c:pt idx="79">
                  <c:v>9.25</c:v>
                </c:pt>
                <c:pt idx="80">
                  <c:v>8.25</c:v>
                </c:pt>
                <c:pt idx="81">
                  <c:v>7.25</c:v>
                </c:pt>
                <c:pt idx="82">
                  <c:v>6.5</c:v>
                </c:pt>
                <c:pt idx="83">
                  <c:v>6.25</c:v>
                </c:pt>
                <c:pt idx="84">
                  <c:v>5.75</c:v>
                </c:pt>
                <c:pt idx="85">
                  <c:v>5.5</c:v>
                </c:pt>
                <c:pt idx="86">
                  <c:v>5.5</c:v>
                </c:pt>
                <c:pt idx="87">
                  <c:v>5.25</c:v>
                </c:pt>
                <c:pt idx="88">
                  <c:v>5</c:v>
                </c:pt>
                <c:pt idx="89">
                  <c:v>5</c:v>
                </c:pt>
                <c:pt idx="90">
                  <c:v>5</c:v>
                </c:pt>
                <c:pt idx="91">
                  <c:v>5</c:v>
                </c:pt>
                <c:pt idx="92">
                  <c:v>5</c:v>
                </c:pt>
                <c:pt idx="93">
                  <c:v>5</c:v>
                </c:pt>
                <c:pt idx="94">
                  <c:v>5</c:v>
                </c:pt>
                <c:pt idx="95">
                  <c:v>5</c:v>
                </c:pt>
                <c:pt idx="96">
                  <c:v>5</c:v>
                </c:pt>
                <c:pt idx="97">
                  <c:v>5</c:v>
                </c:pt>
                <c:pt idx="98">
                  <c:v>6</c:v>
                </c:pt>
                <c:pt idx="99">
                  <c:v>6</c:v>
                </c:pt>
                <c:pt idx="100">
                  <c:v>6</c:v>
                </c:pt>
                <c:pt idx="101">
                  <c:v>6</c:v>
                </c:pt>
                <c:pt idx="102">
                  <c:v>5.75</c:v>
                </c:pt>
                <c:pt idx="103">
                  <c:v>5</c:v>
                </c:pt>
                <c:pt idx="104">
                  <c:v>5</c:v>
                </c:pt>
                <c:pt idx="105">
                  <c:v>5</c:v>
                </c:pt>
                <c:pt idx="106">
                  <c:v>4.75</c:v>
                </c:pt>
                <c:pt idx="107">
                  <c:v>4.25</c:v>
                </c:pt>
                <c:pt idx="108">
                  <c:v>4</c:v>
                </c:pt>
                <c:pt idx="109">
                  <c:v>4</c:v>
                </c:pt>
                <c:pt idx="110">
                  <c:v>3.75</c:v>
                </c:pt>
                <c:pt idx="111">
                  <c:v>3.25</c:v>
                </c:pt>
                <c:pt idx="112">
                  <c:v>3.25</c:v>
                </c:pt>
                <c:pt idx="113">
                  <c:v>3.25</c:v>
                </c:pt>
                <c:pt idx="114">
                  <c:v>3.25</c:v>
                </c:pt>
                <c:pt idx="115">
                  <c:v>3.25</c:v>
                </c:pt>
                <c:pt idx="116">
                  <c:v>3.25</c:v>
                </c:pt>
                <c:pt idx="117">
                  <c:v>3.25</c:v>
                </c:pt>
                <c:pt idx="118">
                  <c:v>3.25</c:v>
                </c:pt>
                <c:pt idx="119">
                  <c:v>3.25</c:v>
                </c:pt>
                <c:pt idx="120">
                  <c:v>3.25</c:v>
                </c:pt>
                <c:pt idx="121">
                  <c:v>3.25</c:v>
                </c:pt>
                <c:pt idx="122">
                  <c:v>3.25</c:v>
                </c:pt>
                <c:pt idx="123">
                  <c:v>3.25</c:v>
                </c:pt>
                <c:pt idx="124">
                  <c:v>3.25</c:v>
                </c:pt>
                <c:pt idx="125">
                  <c:v>3.25</c:v>
                </c:pt>
                <c:pt idx="126">
                  <c:v>3.25</c:v>
                </c:pt>
                <c:pt idx="127">
                  <c:v>3.25</c:v>
                </c:pt>
                <c:pt idx="128">
                  <c:v>3.25</c:v>
                </c:pt>
                <c:pt idx="129">
                  <c:v>3.5</c:v>
                </c:pt>
                <c:pt idx="130">
                  <c:v>3.5</c:v>
                </c:pt>
                <c:pt idx="131">
                  <c:v>3.5</c:v>
                </c:pt>
                <c:pt idx="132">
                  <c:v>3.5</c:v>
                </c:pt>
                <c:pt idx="133">
                  <c:v>3.5</c:v>
                </c:pt>
                <c:pt idx="134">
                  <c:v>3.5</c:v>
                </c:pt>
                <c:pt idx="135">
                  <c:v>3.5</c:v>
                </c:pt>
                <c:pt idx="136">
                  <c:v>3.75</c:v>
                </c:pt>
                <c:pt idx="137">
                  <c:v>3.75</c:v>
                </c:pt>
                <c:pt idx="138">
                  <c:v>3.75</c:v>
                </c:pt>
                <c:pt idx="139">
                  <c:v>3.75</c:v>
                </c:pt>
                <c:pt idx="140">
                  <c:v>4.25</c:v>
                </c:pt>
                <c:pt idx="141">
                  <c:v>4.25</c:v>
                </c:pt>
                <c:pt idx="142">
                  <c:v>4</c:v>
                </c:pt>
                <c:pt idx="143">
                  <c:v>3.5</c:v>
                </c:pt>
                <c:pt idx="144">
                  <c:v>3.5</c:v>
                </c:pt>
                <c:pt idx="145">
                  <c:v>3.25</c:v>
                </c:pt>
                <c:pt idx="146">
                  <c:v>3.25</c:v>
                </c:pt>
                <c:pt idx="147">
                  <c:v>2.75</c:v>
                </c:pt>
                <c:pt idx="148">
                  <c:v>2.75</c:v>
                </c:pt>
                <c:pt idx="149">
                  <c:v>2.75</c:v>
                </c:pt>
                <c:pt idx="150">
                  <c:v>2.75</c:v>
                </c:pt>
                <c:pt idx="151">
                  <c:v>2.75</c:v>
                </c:pt>
                <c:pt idx="152">
                  <c:v>2.75</c:v>
                </c:pt>
                <c:pt idx="153">
                  <c:v>2.75</c:v>
                </c:pt>
                <c:pt idx="154">
                  <c:v>3</c:v>
                </c:pt>
                <c:pt idx="155">
                  <c:v>3</c:v>
                </c:pt>
                <c:pt idx="156">
                  <c:v>3</c:v>
                </c:pt>
                <c:pt idx="157">
                  <c:v>3.25</c:v>
                </c:pt>
                <c:pt idx="158">
                  <c:v>3.5</c:v>
                </c:pt>
                <c:pt idx="159">
                  <c:v>3.75</c:v>
                </c:pt>
                <c:pt idx="160">
                  <c:v>3.75</c:v>
                </c:pt>
                <c:pt idx="161">
                  <c:v>4.25</c:v>
                </c:pt>
                <c:pt idx="162">
                  <c:v>4.25</c:v>
                </c:pt>
                <c:pt idx="163">
                  <c:v>4.25</c:v>
                </c:pt>
                <c:pt idx="164">
                  <c:v>4.5</c:v>
                </c:pt>
                <c:pt idx="165">
                  <c:v>4.75</c:v>
                </c:pt>
                <c:pt idx="166">
                  <c:v>4.75</c:v>
                </c:pt>
                <c:pt idx="167">
                  <c:v>4.75</c:v>
                </c:pt>
                <c:pt idx="168">
                  <c:v>4.75</c:v>
                </c:pt>
                <c:pt idx="169">
                  <c:v>4.75</c:v>
                </c:pt>
                <c:pt idx="170">
                  <c:v>4.75</c:v>
                </c:pt>
                <c:pt idx="171">
                  <c:v>4.75</c:v>
                </c:pt>
                <c:pt idx="172">
                  <c:v>4.5</c:v>
                </c:pt>
                <c:pt idx="173">
                  <c:v>4.5</c:v>
                </c:pt>
                <c:pt idx="174">
                  <c:v>4.5</c:v>
                </c:pt>
                <c:pt idx="175">
                  <c:v>4.25</c:v>
                </c:pt>
                <c:pt idx="176">
                  <c:v>3.75</c:v>
                </c:pt>
                <c:pt idx="177">
                  <c:v>3.75</c:v>
                </c:pt>
                <c:pt idx="178">
                  <c:v>3.25</c:v>
                </c:pt>
                <c:pt idx="179">
                  <c:v>3.25</c:v>
                </c:pt>
                <c:pt idx="180">
                  <c:v>3.25</c:v>
                </c:pt>
                <c:pt idx="181">
                  <c:v>3.25</c:v>
                </c:pt>
                <c:pt idx="182">
                  <c:v>3.25</c:v>
                </c:pt>
                <c:pt idx="183">
                  <c:v>3.25</c:v>
                </c:pt>
                <c:pt idx="184">
                  <c:v>3.25</c:v>
                </c:pt>
                <c:pt idx="185">
                  <c:v>3.25</c:v>
                </c:pt>
                <c:pt idx="186">
                  <c:v>3.25</c:v>
                </c:pt>
                <c:pt idx="187">
                  <c:v>3.25</c:v>
                </c:pt>
                <c:pt idx="188">
                  <c:v>3.25</c:v>
                </c:pt>
                <c:pt idx="189">
                  <c:v>3.25</c:v>
                </c:pt>
                <c:pt idx="190">
                  <c:v>3.25</c:v>
                </c:pt>
                <c:pt idx="191">
                  <c:v>2.75</c:v>
                </c:pt>
                <c:pt idx="192">
                  <c:v>2.75</c:v>
                </c:pt>
                <c:pt idx="193">
                  <c:v>2.75</c:v>
                </c:pt>
                <c:pt idx="194">
                  <c:v>2.5</c:v>
                </c:pt>
                <c:pt idx="195">
                  <c:v>2.5</c:v>
                </c:pt>
                <c:pt idx="196">
                  <c:v>2.5</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2</c:v>
                </c:pt>
                <c:pt idx="224">
                  <c:v>2</c:v>
                </c:pt>
                <c:pt idx="225">
                  <c:v>2</c:v>
                </c:pt>
                <c:pt idx="226">
                  <c:v>2</c:v>
                </c:pt>
                <c:pt idx="227">
                  <c:v>2.25</c:v>
                </c:pt>
                <c:pt idx="228">
                  <c:v>2.25</c:v>
                </c:pt>
                <c:pt idx="229">
                  <c:v>2.25</c:v>
                </c:pt>
                <c:pt idx="230">
                  <c:v>2.5</c:v>
                </c:pt>
                <c:pt idx="231">
                  <c:v>2.5</c:v>
                </c:pt>
                <c:pt idx="232">
                  <c:v>2.5</c:v>
                </c:pt>
                <c:pt idx="233">
                  <c:v>2.75</c:v>
                </c:pt>
                <c:pt idx="234">
                  <c:v>2.75</c:v>
                </c:pt>
                <c:pt idx="235">
                  <c:v>3</c:v>
                </c:pt>
                <c:pt idx="236">
                  <c:v>3</c:v>
                </c:pt>
                <c:pt idx="237">
                  <c:v>3.25</c:v>
                </c:pt>
                <c:pt idx="238">
                  <c:v>3.25</c:v>
                </c:pt>
                <c:pt idx="239">
                  <c:v>3.5</c:v>
                </c:pt>
                <c:pt idx="240">
                  <c:v>3.5</c:v>
                </c:pt>
                <c:pt idx="241">
                  <c:v>3.5</c:v>
                </c:pt>
                <c:pt idx="242">
                  <c:v>3.75</c:v>
                </c:pt>
                <c:pt idx="243">
                  <c:v>3.75</c:v>
                </c:pt>
                <c:pt idx="244">
                  <c:v>3.75</c:v>
                </c:pt>
                <c:pt idx="245">
                  <c:v>4</c:v>
                </c:pt>
                <c:pt idx="246">
                  <c:v>4</c:v>
                </c:pt>
                <c:pt idx="247">
                  <c:v>4</c:v>
                </c:pt>
                <c:pt idx="248">
                  <c:v>4</c:v>
                </c:pt>
                <c:pt idx="249">
                  <c:v>4</c:v>
                </c:pt>
                <c:pt idx="250">
                  <c:v>4</c:v>
                </c:pt>
                <c:pt idx="251">
                  <c:v>4</c:v>
                </c:pt>
                <c:pt idx="252">
                  <c:v>4</c:v>
                </c:pt>
                <c:pt idx="253">
                  <c:v>4</c:v>
                </c:pt>
                <c:pt idx="254">
                  <c:v>4</c:v>
                </c:pt>
                <c:pt idx="255">
                  <c:v>4</c:v>
                </c:pt>
                <c:pt idx="256">
                  <c:v>4</c:v>
                </c:pt>
                <c:pt idx="257">
                  <c:v>4</c:v>
                </c:pt>
                <c:pt idx="258">
                  <c:v>4.25</c:v>
                </c:pt>
                <c:pt idx="259">
                  <c:v>4.25</c:v>
                </c:pt>
                <c:pt idx="260">
                  <c:v>4.25</c:v>
                </c:pt>
                <c:pt idx="261">
                  <c:v>4.5</c:v>
                </c:pt>
                <c:pt idx="262">
                  <c:v>4</c:v>
                </c:pt>
                <c:pt idx="263">
                  <c:v>3.5</c:v>
                </c:pt>
                <c:pt idx="264">
                  <c:v>2.75</c:v>
                </c:pt>
                <c:pt idx="265">
                  <c:v>2.75</c:v>
                </c:pt>
                <c:pt idx="266">
                  <c:v>2</c:v>
                </c:pt>
                <c:pt idx="267">
                  <c:v>1.75</c:v>
                </c:pt>
                <c:pt idx="268">
                  <c:v>1.4</c:v>
                </c:pt>
                <c:pt idx="269">
                  <c:v>1.2</c:v>
                </c:pt>
                <c:pt idx="270">
                  <c:v>1.2</c:v>
                </c:pt>
                <c:pt idx="271">
                  <c:v>1</c:v>
                </c:pt>
                <c:pt idx="272">
                  <c:v>1</c:v>
                </c:pt>
                <c:pt idx="273">
                  <c:v>1</c:v>
                </c:pt>
                <c:pt idx="274">
                  <c:v>1</c:v>
                </c:pt>
                <c:pt idx="275">
                  <c:v>1</c:v>
                </c:pt>
                <c:pt idx="276">
                  <c:v>0.75</c:v>
                </c:pt>
                <c:pt idx="277">
                  <c:v>0.75</c:v>
                </c:pt>
                <c:pt idx="278">
                  <c:v>0.75</c:v>
                </c:pt>
                <c:pt idx="279">
                  <c:v>0.75</c:v>
                </c:pt>
                <c:pt idx="280">
                  <c:v>0.75</c:v>
                </c:pt>
                <c:pt idx="281">
                  <c:v>0.75</c:v>
                </c:pt>
                <c:pt idx="282">
                  <c:v>0.75</c:v>
                </c:pt>
                <c:pt idx="283">
                  <c:v>0.75</c:v>
                </c:pt>
                <c:pt idx="284">
                  <c:v>0.75</c:v>
                </c:pt>
                <c:pt idx="285">
                  <c:v>0.75</c:v>
                </c:pt>
                <c:pt idx="286">
                  <c:v>0.75</c:v>
                </c:pt>
                <c:pt idx="287">
                  <c:v>0.75</c:v>
                </c:pt>
                <c:pt idx="288">
                  <c:v>0.75</c:v>
                </c:pt>
                <c:pt idx="289">
                  <c:v>0.75</c:v>
                </c:pt>
                <c:pt idx="290">
                  <c:v>0.75</c:v>
                </c:pt>
                <c:pt idx="291">
                  <c:v>1</c:v>
                </c:pt>
                <c:pt idx="292">
                  <c:v>1</c:v>
                </c:pt>
                <c:pt idx="293">
                  <c:v>1</c:v>
                </c:pt>
                <c:pt idx="294">
                  <c:v>1.25</c:v>
                </c:pt>
                <c:pt idx="295">
                  <c:v>1.25</c:v>
                </c:pt>
                <c:pt idx="296">
                  <c:v>1.25</c:v>
                </c:pt>
                <c:pt idx="297">
                  <c:v>1.25</c:v>
                </c:pt>
                <c:pt idx="298">
                  <c:v>1</c:v>
                </c:pt>
                <c:pt idx="299">
                  <c:v>0.75</c:v>
                </c:pt>
                <c:pt idx="300">
                  <c:v>0.75</c:v>
                </c:pt>
                <c:pt idx="301">
                  <c:v>0.75</c:v>
                </c:pt>
                <c:pt idx="302">
                  <c:v>0.75</c:v>
                </c:pt>
                <c:pt idx="303">
                  <c:v>0.75</c:v>
                </c:pt>
                <c:pt idx="304">
                  <c:v>0.75</c:v>
                </c:pt>
                <c:pt idx="305">
                  <c:v>0.25</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numCache>
            </c:numRef>
          </c:val>
          <c:smooth val="0"/>
          <c:extLst>
            <c:ext xmlns:c16="http://schemas.microsoft.com/office/drawing/2014/chart" uri="{C3380CC4-5D6E-409C-BE32-E72D297353CC}">
              <c16:uniqueId val="{00000000-384F-42F3-9FD1-C77973BBFDC0}"/>
            </c:ext>
          </c:extLst>
        </c:ser>
        <c:ser>
          <c:idx val="1"/>
          <c:order val="1"/>
          <c:tx>
            <c:v>Mortgage rate</c:v>
          </c:tx>
          <c:spPr>
            <a:ln w="19050" cap="rnd">
              <a:solidFill>
                <a:srgbClr val="DC4817"/>
              </a:solidFill>
              <a:round/>
            </a:ln>
            <a:effectLst/>
          </c:spPr>
          <c:marker>
            <c:symbol val="none"/>
          </c:marker>
          <c:cat>
            <c:strRef>
              <c:f>'Fig 4.5'!$B$4:$B$410</c:f>
              <c:strCache>
                <c:ptCount val="407"/>
                <c:pt idx="0">
                  <c:v>Jan-1987</c:v>
                </c:pt>
                <c:pt idx="1">
                  <c:v>Feb-1987</c:v>
                </c:pt>
                <c:pt idx="2">
                  <c:v>Mar-1987</c:v>
                </c:pt>
                <c:pt idx="3">
                  <c:v>Apr-1987</c:v>
                </c:pt>
                <c:pt idx="4">
                  <c:v>May-1987</c:v>
                </c:pt>
                <c:pt idx="5">
                  <c:v>Jun-1987</c:v>
                </c:pt>
                <c:pt idx="6">
                  <c:v>Jul-1987</c:v>
                </c:pt>
                <c:pt idx="7">
                  <c:v>Aug-1987</c:v>
                </c:pt>
                <c:pt idx="8">
                  <c:v>Sep-1987</c:v>
                </c:pt>
                <c:pt idx="9">
                  <c:v>Oct-1987</c:v>
                </c:pt>
                <c:pt idx="10">
                  <c:v>Nov-1987</c:v>
                </c:pt>
                <c:pt idx="11">
                  <c:v>Dec-1987</c:v>
                </c:pt>
                <c:pt idx="12">
                  <c:v>Jan-1988</c:v>
                </c:pt>
                <c:pt idx="13">
                  <c:v>Feb-1988</c:v>
                </c:pt>
                <c:pt idx="14">
                  <c:v>Mar-1988</c:v>
                </c:pt>
                <c:pt idx="15">
                  <c:v>Apr-1988</c:v>
                </c:pt>
                <c:pt idx="16">
                  <c:v>May-1988</c:v>
                </c:pt>
                <c:pt idx="17">
                  <c:v>Jun-1988</c:v>
                </c:pt>
                <c:pt idx="18">
                  <c:v>Jul-1988</c:v>
                </c:pt>
                <c:pt idx="19">
                  <c:v>Aug-1988</c:v>
                </c:pt>
                <c:pt idx="20">
                  <c:v>Sep-1988</c:v>
                </c:pt>
                <c:pt idx="21">
                  <c:v>Oct-1988</c:v>
                </c:pt>
                <c:pt idx="22">
                  <c:v>Nov-1988</c:v>
                </c:pt>
                <c:pt idx="23">
                  <c:v>Dec-1988</c:v>
                </c:pt>
                <c:pt idx="24">
                  <c:v>Jan-1989</c:v>
                </c:pt>
                <c:pt idx="25">
                  <c:v>Feb-1989</c:v>
                </c:pt>
                <c:pt idx="26">
                  <c:v>Mar-1989</c:v>
                </c:pt>
                <c:pt idx="27">
                  <c:v>Apr-1989</c:v>
                </c:pt>
                <c:pt idx="28">
                  <c:v>May-1989</c:v>
                </c:pt>
                <c:pt idx="29">
                  <c:v>Jun-1989</c:v>
                </c:pt>
                <c:pt idx="30">
                  <c:v>Jul-1989</c:v>
                </c:pt>
                <c:pt idx="31">
                  <c:v>Aug-1989</c:v>
                </c:pt>
                <c:pt idx="32">
                  <c:v>Sep-1989</c:v>
                </c:pt>
                <c:pt idx="33">
                  <c:v>Oct-1989</c:v>
                </c:pt>
                <c:pt idx="34">
                  <c:v>Nov-1989</c:v>
                </c:pt>
                <c:pt idx="35">
                  <c:v>Dec-1989</c:v>
                </c:pt>
                <c:pt idx="36">
                  <c:v>Jan-1990</c:v>
                </c:pt>
                <c:pt idx="37">
                  <c:v>Feb-1990</c:v>
                </c:pt>
                <c:pt idx="38">
                  <c:v>Mar-1990</c:v>
                </c:pt>
                <c:pt idx="39">
                  <c:v>Apr-1990</c:v>
                </c:pt>
                <c:pt idx="40">
                  <c:v>May-1990</c:v>
                </c:pt>
                <c:pt idx="41">
                  <c:v>Jun-1990</c:v>
                </c:pt>
                <c:pt idx="42">
                  <c:v>Jul-1990</c:v>
                </c:pt>
                <c:pt idx="43">
                  <c:v>Aug-1990</c:v>
                </c:pt>
                <c:pt idx="44">
                  <c:v>Sep-1990</c:v>
                </c:pt>
                <c:pt idx="45">
                  <c:v>Oct-1990</c:v>
                </c:pt>
                <c:pt idx="46">
                  <c:v>Nov-1990</c:v>
                </c:pt>
                <c:pt idx="47">
                  <c:v>Dec-1990</c:v>
                </c:pt>
                <c:pt idx="48">
                  <c:v>Jan-1991</c:v>
                </c:pt>
                <c:pt idx="49">
                  <c:v>Feb-1991</c:v>
                </c:pt>
                <c:pt idx="50">
                  <c:v>Mar-1991</c:v>
                </c:pt>
                <c:pt idx="51">
                  <c:v>Apr-1991</c:v>
                </c:pt>
                <c:pt idx="52">
                  <c:v>May-1991</c:v>
                </c:pt>
                <c:pt idx="53">
                  <c:v>Jun-1991</c:v>
                </c:pt>
                <c:pt idx="54">
                  <c:v>Jul-1991</c:v>
                </c:pt>
                <c:pt idx="55">
                  <c:v>Aug-1991</c:v>
                </c:pt>
                <c:pt idx="56">
                  <c:v>Sep-1991</c:v>
                </c:pt>
                <c:pt idx="57">
                  <c:v>Oct-1991</c:v>
                </c:pt>
                <c:pt idx="58">
                  <c:v>Nov-1991</c:v>
                </c:pt>
                <c:pt idx="59">
                  <c:v>Dec-1991</c:v>
                </c:pt>
                <c:pt idx="60">
                  <c:v>Jan-1992</c:v>
                </c:pt>
                <c:pt idx="61">
                  <c:v>Feb-1992</c:v>
                </c:pt>
                <c:pt idx="62">
                  <c:v>Mar-1992</c:v>
                </c:pt>
                <c:pt idx="63">
                  <c:v>Apr-1992</c:v>
                </c:pt>
                <c:pt idx="64">
                  <c:v>May-1992</c:v>
                </c:pt>
                <c:pt idx="65">
                  <c:v>Jun-1992</c:v>
                </c:pt>
                <c:pt idx="66">
                  <c:v>Jul-1992</c:v>
                </c:pt>
                <c:pt idx="67">
                  <c:v>Aug-1992</c:v>
                </c:pt>
                <c:pt idx="68">
                  <c:v>Sep-1992</c:v>
                </c:pt>
                <c:pt idx="69">
                  <c:v>Oct-1992</c:v>
                </c:pt>
                <c:pt idx="70">
                  <c:v>Nov-1992</c:v>
                </c:pt>
                <c:pt idx="71">
                  <c:v>Dec-1992</c:v>
                </c:pt>
                <c:pt idx="72">
                  <c:v>Jan-1993</c:v>
                </c:pt>
                <c:pt idx="73">
                  <c:v>Feb-1993</c:v>
                </c:pt>
                <c:pt idx="74">
                  <c:v>Mar-1993</c:v>
                </c:pt>
                <c:pt idx="75">
                  <c:v>Apr-1993</c:v>
                </c:pt>
                <c:pt idx="76">
                  <c:v>May-1993</c:v>
                </c:pt>
                <c:pt idx="77">
                  <c:v>Jun-1993</c:v>
                </c:pt>
                <c:pt idx="78">
                  <c:v>Jul-1993</c:v>
                </c:pt>
                <c:pt idx="79">
                  <c:v>Aug-1993</c:v>
                </c:pt>
                <c:pt idx="80">
                  <c:v>Sep-1993</c:v>
                </c:pt>
                <c:pt idx="81">
                  <c:v>Oct-1993</c:v>
                </c:pt>
                <c:pt idx="82">
                  <c:v>Nov-1993</c:v>
                </c:pt>
                <c:pt idx="83">
                  <c:v>Dec-1993</c:v>
                </c:pt>
                <c:pt idx="84">
                  <c:v>Jan-1994</c:v>
                </c:pt>
                <c:pt idx="85">
                  <c:v>Feb-1994</c:v>
                </c:pt>
                <c:pt idx="86">
                  <c:v>Mar-1994</c:v>
                </c:pt>
                <c:pt idx="87">
                  <c:v>Apr-1994</c:v>
                </c:pt>
                <c:pt idx="88">
                  <c:v>May-1994</c:v>
                </c:pt>
                <c:pt idx="89">
                  <c:v>Jun-1994</c:v>
                </c:pt>
                <c:pt idx="90">
                  <c:v>Jul-1994</c:v>
                </c:pt>
                <c:pt idx="91">
                  <c:v>Aug-1994</c:v>
                </c:pt>
                <c:pt idx="92">
                  <c:v>Sep-1994</c:v>
                </c:pt>
                <c:pt idx="93">
                  <c:v>Oct-1994</c:v>
                </c:pt>
                <c:pt idx="94">
                  <c:v>Nov-1994</c:v>
                </c:pt>
                <c:pt idx="95">
                  <c:v>Dec-1994</c:v>
                </c:pt>
                <c:pt idx="96">
                  <c:v>Jan-1995</c:v>
                </c:pt>
                <c:pt idx="97">
                  <c:v>Feb-1995</c:v>
                </c:pt>
                <c:pt idx="98">
                  <c:v>Mar-1995</c:v>
                </c:pt>
                <c:pt idx="99">
                  <c:v>Apr-1995</c:v>
                </c:pt>
                <c:pt idx="100">
                  <c:v>May-1995</c:v>
                </c:pt>
                <c:pt idx="101">
                  <c:v>Jun-1995</c:v>
                </c:pt>
                <c:pt idx="102">
                  <c:v>Jul-1995</c:v>
                </c:pt>
                <c:pt idx="103">
                  <c:v>Aug-1995</c:v>
                </c:pt>
                <c:pt idx="104">
                  <c:v>Sep-1995</c:v>
                </c:pt>
                <c:pt idx="105">
                  <c:v>Oct-1995</c:v>
                </c:pt>
                <c:pt idx="106">
                  <c:v>Nov-1995</c:v>
                </c:pt>
                <c:pt idx="107">
                  <c:v>Dec-1995</c:v>
                </c:pt>
                <c:pt idx="108">
                  <c:v>Jan-1996</c:v>
                </c:pt>
                <c:pt idx="109">
                  <c:v>Feb-1996</c:v>
                </c:pt>
                <c:pt idx="110">
                  <c:v>Mar-1996</c:v>
                </c:pt>
                <c:pt idx="111">
                  <c:v>Apr-1996</c:v>
                </c:pt>
                <c:pt idx="112">
                  <c:v>May-1996</c:v>
                </c:pt>
                <c:pt idx="113">
                  <c:v>Jun-1996</c:v>
                </c:pt>
                <c:pt idx="114">
                  <c:v>Jul-1996</c:v>
                </c:pt>
                <c:pt idx="115">
                  <c:v>Aug-1996</c:v>
                </c:pt>
                <c:pt idx="116">
                  <c:v>Sep-1996</c:v>
                </c:pt>
                <c:pt idx="117">
                  <c:v>Oct-1996</c:v>
                </c:pt>
                <c:pt idx="118">
                  <c:v>Nov-1996</c:v>
                </c:pt>
                <c:pt idx="119">
                  <c:v>Dec-1996</c:v>
                </c:pt>
                <c:pt idx="120">
                  <c:v>Jan-1997</c:v>
                </c:pt>
                <c:pt idx="121">
                  <c:v>Feb-1997</c:v>
                </c:pt>
                <c:pt idx="122">
                  <c:v>Mar-1997</c:v>
                </c:pt>
                <c:pt idx="123">
                  <c:v>Apr-1997</c:v>
                </c:pt>
                <c:pt idx="124">
                  <c:v>May-1997</c:v>
                </c:pt>
                <c:pt idx="125">
                  <c:v>Jun-1997</c:v>
                </c:pt>
                <c:pt idx="126">
                  <c:v>Jul-1997</c:v>
                </c:pt>
                <c:pt idx="127">
                  <c:v>Aug-1997</c:v>
                </c:pt>
                <c:pt idx="128">
                  <c:v>Sep-1997</c:v>
                </c:pt>
                <c:pt idx="129">
                  <c:v>Oct-1997</c:v>
                </c:pt>
                <c:pt idx="130">
                  <c:v>Nov-1997</c:v>
                </c:pt>
                <c:pt idx="131">
                  <c:v>Dec-1997</c:v>
                </c:pt>
                <c:pt idx="132">
                  <c:v>Jan-1998</c:v>
                </c:pt>
                <c:pt idx="133">
                  <c:v>Feb-1998</c:v>
                </c:pt>
                <c:pt idx="134">
                  <c:v>Mar-1998</c:v>
                </c:pt>
                <c:pt idx="135">
                  <c:v>Apr-1998</c:v>
                </c:pt>
                <c:pt idx="136">
                  <c:v>May-1998</c:v>
                </c:pt>
                <c:pt idx="137">
                  <c:v>Jun-1998</c:v>
                </c:pt>
                <c:pt idx="138">
                  <c:v>Jul-1998</c:v>
                </c:pt>
                <c:pt idx="139">
                  <c:v>Aug-1998</c:v>
                </c:pt>
                <c:pt idx="140">
                  <c:v>Sep-1998</c:v>
                </c:pt>
                <c:pt idx="141">
                  <c:v>Oct-1998</c:v>
                </c:pt>
                <c:pt idx="142">
                  <c:v>Nov-1998</c:v>
                </c:pt>
                <c:pt idx="143">
                  <c:v>Dec-1998</c:v>
                </c:pt>
                <c:pt idx="144">
                  <c:v>Jan-1999</c:v>
                </c:pt>
                <c:pt idx="145">
                  <c:v>Feb-1999</c:v>
                </c:pt>
                <c:pt idx="146">
                  <c:v>Mar-1999</c:v>
                </c:pt>
                <c:pt idx="147">
                  <c:v>Apr-1999</c:v>
                </c:pt>
                <c:pt idx="148">
                  <c:v>May-1999</c:v>
                </c:pt>
                <c:pt idx="149">
                  <c:v>Jun-1999</c:v>
                </c:pt>
                <c:pt idx="150">
                  <c:v>Jul-1999</c:v>
                </c:pt>
                <c:pt idx="151">
                  <c:v>Aug-1999</c:v>
                </c:pt>
                <c:pt idx="152">
                  <c:v>Sep-1999</c:v>
                </c:pt>
                <c:pt idx="153">
                  <c:v>Oct-1999</c:v>
                </c:pt>
                <c:pt idx="154">
                  <c:v>Nov-1999</c:v>
                </c:pt>
                <c:pt idx="155">
                  <c:v>Dec-1999</c:v>
                </c:pt>
                <c:pt idx="156">
                  <c:v>Jan-2000</c:v>
                </c:pt>
                <c:pt idx="157">
                  <c:v>Feb-2000</c:v>
                </c:pt>
                <c:pt idx="158">
                  <c:v>Mar-2000</c:v>
                </c:pt>
                <c:pt idx="159">
                  <c:v>Apr-2000</c:v>
                </c:pt>
                <c:pt idx="160">
                  <c:v>May-2000</c:v>
                </c:pt>
                <c:pt idx="161">
                  <c:v>Jun-2000</c:v>
                </c:pt>
                <c:pt idx="162">
                  <c:v>Jul-2000</c:v>
                </c:pt>
                <c:pt idx="163">
                  <c:v>Aug-2000</c:v>
                </c:pt>
                <c:pt idx="164">
                  <c:v>Sep-2000</c:v>
                </c:pt>
                <c:pt idx="165">
                  <c:v>Oct-2000</c:v>
                </c:pt>
                <c:pt idx="166">
                  <c:v>Nov-2000</c:v>
                </c:pt>
                <c:pt idx="167">
                  <c:v>Dec-2000</c:v>
                </c:pt>
                <c:pt idx="168">
                  <c:v>Jan-2001</c:v>
                </c:pt>
                <c:pt idx="169">
                  <c:v>Feb-2001</c:v>
                </c:pt>
                <c:pt idx="170">
                  <c:v>Mar-2001</c:v>
                </c:pt>
                <c:pt idx="171">
                  <c:v>Apr-2001</c:v>
                </c:pt>
                <c:pt idx="172">
                  <c:v>May-2001</c:v>
                </c:pt>
                <c:pt idx="173">
                  <c:v>Jun-2001</c:v>
                </c:pt>
                <c:pt idx="174">
                  <c:v>Jul-2001</c:v>
                </c:pt>
                <c:pt idx="175">
                  <c:v>Aug-2001</c:v>
                </c:pt>
                <c:pt idx="176">
                  <c:v>Sep-2001</c:v>
                </c:pt>
                <c:pt idx="177">
                  <c:v>Oct-2001</c:v>
                </c:pt>
                <c:pt idx="178">
                  <c:v>Nov-2001</c:v>
                </c:pt>
                <c:pt idx="179">
                  <c:v>Dec-2001</c:v>
                </c:pt>
                <c:pt idx="180">
                  <c:v>Jan-2002</c:v>
                </c:pt>
                <c:pt idx="181">
                  <c:v>Feb-2002</c:v>
                </c:pt>
                <c:pt idx="182">
                  <c:v>Mar-2002</c:v>
                </c:pt>
                <c:pt idx="183">
                  <c:v>Apr-2002</c:v>
                </c:pt>
                <c:pt idx="184">
                  <c:v>May-2002</c:v>
                </c:pt>
                <c:pt idx="185">
                  <c:v>Jun-2002</c:v>
                </c:pt>
                <c:pt idx="186">
                  <c:v>Jul-2002</c:v>
                </c:pt>
                <c:pt idx="187">
                  <c:v>Aug-2002</c:v>
                </c:pt>
                <c:pt idx="188">
                  <c:v>Sep-2002</c:v>
                </c:pt>
                <c:pt idx="189">
                  <c:v>Oct-2002</c:v>
                </c:pt>
                <c:pt idx="190">
                  <c:v>Nov-2002</c:v>
                </c:pt>
                <c:pt idx="191">
                  <c:v>Dec-2002</c:v>
                </c:pt>
                <c:pt idx="192">
                  <c:v>Jan-2003</c:v>
                </c:pt>
                <c:pt idx="193">
                  <c:v>Feb-2003</c:v>
                </c:pt>
                <c:pt idx="194">
                  <c:v>Mar-2003</c:v>
                </c:pt>
                <c:pt idx="195">
                  <c:v>Apr-2003</c:v>
                </c:pt>
                <c:pt idx="196">
                  <c:v>May-2003</c:v>
                </c:pt>
                <c:pt idx="197">
                  <c:v>Jun-2003</c:v>
                </c:pt>
                <c:pt idx="198">
                  <c:v>Jul-2003</c:v>
                </c:pt>
                <c:pt idx="199">
                  <c:v>Aug-2003</c:v>
                </c:pt>
                <c:pt idx="200">
                  <c:v>Sep-2003</c:v>
                </c:pt>
                <c:pt idx="201">
                  <c:v>Oct-2003</c:v>
                </c:pt>
                <c:pt idx="202">
                  <c:v>Nov-2003</c:v>
                </c:pt>
                <c:pt idx="203">
                  <c:v>Dec-2003</c:v>
                </c:pt>
                <c:pt idx="204">
                  <c:v>Jan-2004</c:v>
                </c:pt>
                <c:pt idx="205">
                  <c:v>Feb-2004</c:v>
                </c:pt>
                <c:pt idx="206">
                  <c:v>Mar-2004</c:v>
                </c:pt>
                <c:pt idx="207">
                  <c:v>Apr-2004</c:v>
                </c:pt>
                <c:pt idx="208">
                  <c:v>May-2004</c:v>
                </c:pt>
                <c:pt idx="209">
                  <c:v>Jun-2004</c:v>
                </c:pt>
                <c:pt idx="210">
                  <c:v>Jul-2004</c:v>
                </c:pt>
                <c:pt idx="211">
                  <c:v>Aug-2004</c:v>
                </c:pt>
                <c:pt idx="212">
                  <c:v>Sep-2004</c:v>
                </c:pt>
                <c:pt idx="213">
                  <c:v>Oct-2004</c:v>
                </c:pt>
                <c:pt idx="214">
                  <c:v>Nov-2004</c:v>
                </c:pt>
                <c:pt idx="215">
                  <c:v>Dec-2004</c:v>
                </c:pt>
                <c:pt idx="216">
                  <c:v>Jan-2005</c:v>
                </c:pt>
                <c:pt idx="217">
                  <c:v>Feb-2005</c:v>
                </c:pt>
                <c:pt idx="218">
                  <c:v>Mar-2005</c:v>
                </c:pt>
                <c:pt idx="219">
                  <c:v>Apr-2005</c:v>
                </c:pt>
                <c:pt idx="220">
                  <c:v>May-2005</c:v>
                </c:pt>
                <c:pt idx="221">
                  <c:v>Jun-2005</c:v>
                </c:pt>
                <c:pt idx="222">
                  <c:v>Jul-2005</c:v>
                </c:pt>
                <c:pt idx="223">
                  <c:v>Aug-2005</c:v>
                </c:pt>
                <c:pt idx="224">
                  <c:v>Sep-2005</c:v>
                </c:pt>
                <c:pt idx="225">
                  <c:v>Oct-2005</c:v>
                </c:pt>
                <c:pt idx="226">
                  <c:v>Nov-2005</c:v>
                </c:pt>
                <c:pt idx="227">
                  <c:v>Dec-2005</c:v>
                </c:pt>
                <c:pt idx="228">
                  <c:v>Jan-2006</c:v>
                </c:pt>
                <c:pt idx="229">
                  <c:v>Feb-2006</c:v>
                </c:pt>
                <c:pt idx="230">
                  <c:v>Mar-2006</c:v>
                </c:pt>
                <c:pt idx="231">
                  <c:v>Apr-2006</c:v>
                </c:pt>
                <c:pt idx="232">
                  <c:v>May-2006</c:v>
                </c:pt>
                <c:pt idx="233">
                  <c:v>Jun-2006</c:v>
                </c:pt>
                <c:pt idx="234">
                  <c:v>Jul-2006</c:v>
                </c:pt>
                <c:pt idx="235">
                  <c:v>Aug-2006</c:v>
                </c:pt>
                <c:pt idx="236">
                  <c:v>Sep-2006</c:v>
                </c:pt>
                <c:pt idx="237">
                  <c:v>Oct-2006</c:v>
                </c:pt>
                <c:pt idx="238">
                  <c:v>Nov-2006</c:v>
                </c:pt>
                <c:pt idx="239">
                  <c:v>Dec-2006</c:v>
                </c:pt>
                <c:pt idx="240">
                  <c:v>Jan-2007</c:v>
                </c:pt>
                <c:pt idx="241">
                  <c:v>Feb-2007</c:v>
                </c:pt>
                <c:pt idx="242">
                  <c:v>Mar-2007</c:v>
                </c:pt>
                <c:pt idx="243">
                  <c:v>Apr-2007</c:v>
                </c:pt>
                <c:pt idx="244">
                  <c:v>May-2007</c:v>
                </c:pt>
                <c:pt idx="245">
                  <c:v>Jun-2007</c:v>
                </c:pt>
                <c:pt idx="246">
                  <c:v>Jul-2007</c:v>
                </c:pt>
                <c:pt idx="247">
                  <c:v>Aug-2007</c:v>
                </c:pt>
                <c:pt idx="248">
                  <c:v>Sep-2007</c:v>
                </c:pt>
                <c:pt idx="249">
                  <c:v>Oct-2007</c:v>
                </c:pt>
                <c:pt idx="250">
                  <c:v>Nov-2007</c:v>
                </c:pt>
                <c:pt idx="251">
                  <c:v>Dec-2007</c:v>
                </c:pt>
                <c:pt idx="252">
                  <c:v>Jan-2008</c:v>
                </c:pt>
                <c:pt idx="253">
                  <c:v>Feb-2008</c:v>
                </c:pt>
                <c:pt idx="254">
                  <c:v>Mar-2008</c:v>
                </c:pt>
                <c:pt idx="255">
                  <c:v>Apr-2008</c:v>
                </c:pt>
                <c:pt idx="256">
                  <c:v>May-2008</c:v>
                </c:pt>
                <c:pt idx="257">
                  <c:v>Jun-2008</c:v>
                </c:pt>
                <c:pt idx="258">
                  <c:v>Jul-2008</c:v>
                </c:pt>
                <c:pt idx="259">
                  <c:v>Aug-2008</c:v>
                </c:pt>
                <c:pt idx="260">
                  <c:v>Sep-2008</c:v>
                </c:pt>
                <c:pt idx="261">
                  <c:v>Oct-2008</c:v>
                </c:pt>
                <c:pt idx="262">
                  <c:v>Nov-2008</c:v>
                </c:pt>
                <c:pt idx="263">
                  <c:v>Dec-2008</c:v>
                </c:pt>
                <c:pt idx="264">
                  <c:v>Jan-2009</c:v>
                </c:pt>
                <c:pt idx="265">
                  <c:v>Feb-2009</c:v>
                </c:pt>
                <c:pt idx="266">
                  <c:v>Mar-2009</c:v>
                </c:pt>
                <c:pt idx="267">
                  <c:v>Apr-2009</c:v>
                </c:pt>
                <c:pt idx="268">
                  <c:v>May-2009</c:v>
                </c:pt>
                <c:pt idx="269">
                  <c:v>Jun-2009</c:v>
                </c:pt>
                <c:pt idx="270">
                  <c:v>Jul-2009</c:v>
                </c:pt>
                <c:pt idx="271">
                  <c:v>Aug-2009</c:v>
                </c:pt>
                <c:pt idx="272">
                  <c:v>Sep-2009</c:v>
                </c:pt>
                <c:pt idx="273">
                  <c:v>Oct-2009</c:v>
                </c:pt>
                <c:pt idx="274">
                  <c:v>Nov-2009</c:v>
                </c:pt>
                <c:pt idx="275">
                  <c:v>Dec-2009</c:v>
                </c:pt>
                <c:pt idx="276">
                  <c:v>Jan-2010</c:v>
                </c:pt>
                <c:pt idx="277">
                  <c:v>Feb-2010</c:v>
                </c:pt>
                <c:pt idx="278">
                  <c:v>Mar-2010</c:v>
                </c:pt>
                <c:pt idx="279">
                  <c:v>Apr-2010</c:v>
                </c:pt>
                <c:pt idx="280">
                  <c:v>May-2010</c:v>
                </c:pt>
                <c:pt idx="281">
                  <c:v>Jun-2010</c:v>
                </c:pt>
                <c:pt idx="282">
                  <c:v>Jul-2010</c:v>
                </c:pt>
                <c:pt idx="283">
                  <c:v>Aug-2010</c:v>
                </c:pt>
                <c:pt idx="284">
                  <c:v>Sep-2010</c:v>
                </c:pt>
                <c:pt idx="285">
                  <c:v>Oct-2010</c:v>
                </c:pt>
                <c:pt idx="286">
                  <c:v>Nov-2010</c:v>
                </c:pt>
                <c:pt idx="287">
                  <c:v>Dec-2010</c:v>
                </c:pt>
                <c:pt idx="288">
                  <c:v>Jan-2011</c:v>
                </c:pt>
                <c:pt idx="289">
                  <c:v>Feb-2011</c:v>
                </c:pt>
                <c:pt idx="290">
                  <c:v>Mar-2011</c:v>
                </c:pt>
                <c:pt idx="291">
                  <c:v>Apr-2011</c:v>
                </c:pt>
                <c:pt idx="292">
                  <c:v>May-2011</c:v>
                </c:pt>
                <c:pt idx="293">
                  <c:v>Jun-2011</c:v>
                </c:pt>
                <c:pt idx="294">
                  <c:v>Jul-2011</c:v>
                </c:pt>
                <c:pt idx="295">
                  <c:v>Aug-2011</c:v>
                </c:pt>
                <c:pt idx="296">
                  <c:v>Sep-2011</c:v>
                </c:pt>
                <c:pt idx="297">
                  <c:v>Oct-2011</c:v>
                </c:pt>
                <c:pt idx="298">
                  <c:v>Nov-2011</c:v>
                </c:pt>
                <c:pt idx="299">
                  <c:v>Dec-2011</c:v>
                </c:pt>
                <c:pt idx="300">
                  <c:v>Jan-2012</c:v>
                </c:pt>
                <c:pt idx="301">
                  <c:v>Feb-2012</c:v>
                </c:pt>
                <c:pt idx="302">
                  <c:v>Mar-2012</c:v>
                </c:pt>
                <c:pt idx="303">
                  <c:v>Apr-2012</c:v>
                </c:pt>
                <c:pt idx="304">
                  <c:v>May-2012</c:v>
                </c:pt>
                <c:pt idx="305">
                  <c:v>Jun-2012</c:v>
                </c:pt>
                <c:pt idx="306">
                  <c:v>Jul-2012</c:v>
                </c:pt>
                <c:pt idx="307">
                  <c:v>Aug-2012</c:v>
                </c:pt>
                <c:pt idx="308">
                  <c:v>Sep-2012</c:v>
                </c:pt>
                <c:pt idx="309">
                  <c:v>Oct-2012</c:v>
                </c:pt>
                <c:pt idx="310">
                  <c:v>Nov-2012</c:v>
                </c:pt>
                <c:pt idx="311">
                  <c:v>Dec-2012</c:v>
                </c:pt>
                <c:pt idx="312">
                  <c:v>Jan-2013</c:v>
                </c:pt>
                <c:pt idx="313">
                  <c:v>Feb-2013</c:v>
                </c:pt>
                <c:pt idx="314">
                  <c:v>Mar-2013</c:v>
                </c:pt>
                <c:pt idx="315">
                  <c:v>Apr-2013</c:v>
                </c:pt>
                <c:pt idx="316">
                  <c:v>May-2013</c:v>
                </c:pt>
                <c:pt idx="317">
                  <c:v>Jun-2013</c:v>
                </c:pt>
                <c:pt idx="318">
                  <c:v>Jul-2013</c:v>
                </c:pt>
                <c:pt idx="319">
                  <c:v>Aug-2013</c:v>
                </c:pt>
                <c:pt idx="320">
                  <c:v>Sep-2013</c:v>
                </c:pt>
                <c:pt idx="321">
                  <c:v>Oct-2013</c:v>
                </c:pt>
                <c:pt idx="322">
                  <c:v>Nov-2013</c:v>
                </c:pt>
                <c:pt idx="323">
                  <c:v>Dec-2013</c:v>
                </c:pt>
                <c:pt idx="324">
                  <c:v>Jan-2014</c:v>
                </c:pt>
                <c:pt idx="325">
                  <c:v>Feb-2014</c:v>
                </c:pt>
                <c:pt idx="326">
                  <c:v>Mar-2014</c:v>
                </c:pt>
                <c:pt idx="327">
                  <c:v>Apr-2014</c:v>
                </c:pt>
                <c:pt idx="328">
                  <c:v>May-2014</c:v>
                </c:pt>
                <c:pt idx="329">
                  <c:v>Jun-2014</c:v>
                </c:pt>
                <c:pt idx="330">
                  <c:v>Jul-2014</c:v>
                </c:pt>
                <c:pt idx="331">
                  <c:v>Aug-2014</c:v>
                </c:pt>
                <c:pt idx="332">
                  <c:v>Sep-2014</c:v>
                </c:pt>
                <c:pt idx="333">
                  <c:v>Oct-2014</c:v>
                </c:pt>
                <c:pt idx="334">
                  <c:v>Nov-2014</c:v>
                </c:pt>
                <c:pt idx="335">
                  <c:v>Dec-2014</c:v>
                </c:pt>
                <c:pt idx="336">
                  <c:v>Jan-2015</c:v>
                </c:pt>
                <c:pt idx="337">
                  <c:v>Feb-2015</c:v>
                </c:pt>
                <c:pt idx="338">
                  <c:v>Mar-2015</c:v>
                </c:pt>
                <c:pt idx="339">
                  <c:v>Apr-2015</c:v>
                </c:pt>
                <c:pt idx="340">
                  <c:v>May-2015</c:v>
                </c:pt>
                <c:pt idx="341">
                  <c:v>Jun-2015</c:v>
                </c:pt>
                <c:pt idx="342">
                  <c:v>Jul-2015</c:v>
                </c:pt>
                <c:pt idx="343">
                  <c:v>Aug-2015</c:v>
                </c:pt>
                <c:pt idx="344">
                  <c:v>Sep-2015</c:v>
                </c:pt>
                <c:pt idx="345">
                  <c:v>Oct-2015</c:v>
                </c:pt>
                <c:pt idx="346">
                  <c:v>Nov-2015</c:v>
                </c:pt>
                <c:pt idx="347">
                  <c:v>Dec-2015</c:v>
                </c:pt>
                <c:pt idx="348">
                  <c:v>Jan-2016</c:v>
                </c:pt>
                <c:pt idx="349">
                  <c:v>Feb-2016</c:v>
                </c:pt>
                <c:pt idx="350">
                  <c:v>Mar-2016</c:v>
                </c:pt>
                <c:pt idx="351">
                  <c:v>Apr-2016</c:v>
                </c:pt>
                <c:pt idx="352">
                  <c:v>May-2016</c:v>
                </c:pt>
                <c:pt idx="353">
                  <c:v>Jun-2016</c:v>
                </c:pt>
                <c:pt idx="354">
                  <c:v>Jul-2016</c:v>
                </c:pt>
                <c:pt idx="355">
                  <c:v>Aug-2016</c:v>
                </c:pt>
                <c:pt idx="356">
                  <c:v>Sep-2016</c:v>
                </c:pt>
                <c:pt idx="357">
                  <c:v>Oct-2016</c:v>
                </c:pt>
                <c:pt idx="358">
                  <c:v>Nov-2016</c:v>
                </c:pt>
                <c:pt idx="359">
                  <c:v>Dec-2016</c:v>
                </c:pt>
                <c:pt idx="360">
                  <c:v>Jan-2017</c:v>
                </c:pt>
                <c:pt idx="361">
                  <c:v>Feb-2017</c:v>
                </c:pt>
                <c:pt idx="362">
                  <c:v>Mar-2017</c:v>
                </c:pt>
                <c:pt idx="363">
                  <c:v>Apr-2017</c:v>
                </c:pt>
                <c:pt idx="364">
                  <c:v>May-2017</c:v>
                </c:pt>
                <c:pt idx="365">
                  <c:v>Jun-2017</c:v>
                </c:pt>
                <c:pt idx="366">
                  <c:v>Jul-2017</c:v>
                </c:pt>
                <c:pt idx="367">
                  <c:v>Aug-2017</c:v>
                </c:pt>
                <c:pt idx="368">
                  <c:v>Sep-2017</c:v>
                </c:pt>
                <c:pt idx="369">
                  <c:v>Oct-2017</c:v>
                </c:pt>
                <c:pt idx="370">
                  <c:v>Nov-2017</c:v>
                </c:pt>
                <c:pt idx="371">
                  <c:v>Dec-2017</c:v>
                </c:pt>
                <c:pt idx="372">
                  <c:v>Jan-2018</c:v>
                </c:pt>
                <c:pt idx="373">
                  <c:v>Feb-2018</c:v>
                </c:pt>
                <c:pt idx="374">
                  <c:v>Mar-2018</c:v>
                </c:pt>
                <c:pt idx="375">
                  <c:v>Apr-2018</c:v>
                </c:pt>
                <c:pt idx="376">
                  <c:v>May-2018</c:v>
                </c:pt>
                <c:pt idx="377">
                  <c:v>Jun-2018</c:v>
                </c:pt>
                <c:pt idx="378">
                  <c:v>Jul-2018</c:v>
                </c:pt>
                <c:pt idx="379">
                  <c:v>Aug-2018</c:v>
                </c:pt>
                <c:pt idx="380">
                  <c:v>Sep-2018</c:v>
                </c:pt>
                <c:pt idx="381">
                  <c:v>Oct-2018</c:v>
                </c:pt>
                <c:pt idx="382">
                  <c:v>Nov-2018</c:v>
                </c:pt>
                <c:pt idx="383">
                  <c:v>Dec-2018</c:v>
                </c:pt>
                <c:pt idx="384">
                  <c:v>Jan-2019</c:v>
                </c:pt>
                <c:pt idx="385">
                  <c:v>Feb-2019</c:v>
                </c:pt>
                <c:pt idx="386">
                  <c:v>Mar-2019</c:v>
                </c:pt>
                <c:pt idx="387">
                  <c:v>Apr-2019</c:v>
                </c:pt>
                <c:pt idx="388">
                  <c:v>May-2019</c:v>
                </c:pt>
                <c:pt idx="389">
                  <c:v>Jun-2019</c:v>
                </c:pt>
                <c:pt idx="390">
                  <c:v>Jul-2019</c:v>
                </c:pt>
                <c:pt idx="391">
                  <c:v>Aug-2019</c:v>
                </c:pt>
                <c:pt idx="392">
                  <c:v>Sep-2019</c:v>
                </c:pt>
                <c:pt idx="393">
                  <c:v>Oct-2019</c:v>
                </c:pt>
                <c:pt idx="394">
                  <c:v>Nov-2019</c:v>
                </c:pt>
                <c:pt idx="395">
                  <c:v>Dec-2019</c:v>
                </c:pt>
                <c:pt idx="396">
                  <c:v>Jan-2020</c:v>
                </c:pt>
                <c:pt idx="397">
                  <c:v>Feb-2020</c:v>
                </c:pt>
                <c:pt idx="398">
                  <c:v>Mar-2020</c:v>
                </c:pt>
                <c:pt idx="399">
                  <c:v>Apr-2020</c:v>
                </c:pt>
                <c:pt idx="400">
                  <c:v>May-2020</c:v>
                </c:pt>
                <c:pt idx="401">
                  <c:v>Jun-2020</c:v>
                </c:pt>
                <c:pt idx="402">
                  <c:v>Jul-2020</c:v>
                </c:pt>
                <c:pt idx="403">
                  <c:v>Aug-2020</c:v>
                </c:pt>
                <c:pt idx="404">
                  <c:v>Sep-2020</c:v>
                </c:pt>
                <c:pt idx="405">
                  <c:v>Oct-2020</c:v>
                </c:pt>
                <c:pt idx="406">
                  <c:v>Nov-2020</c:v>
                </c:pt>
              </c:strCache>
            </c:strRef>
          </c:cat>
          <c:val>
            <c:numRef>
              <c:f>'Fig 4.5'!$J$4:$J$410</c:f>
              <c:numCache>
                <c:formatCode>General</c:formatCode>
                <c:ptCount val="407"/>
                <c:pt idx="0">
                  <c:v>11.73</c:v>
                </c:pt>
                <c:pt idx="1">
                  <c:v>12.87</c:v>
                </c:pt>
                <c:pt idx="2">
                  <c:v>12.65</c:v>
                </c:pt>
                <c:pt idx="3">
                  <c:v>12.43</c:v>
                </c:pt>
                <c:pt idx="4">
                  <c:v>12.25</c:v>
                </c:pt>
                <c:pt idx="5">
                  <c:v>12.32</c:v>
                </c:pt>
                <c:pt idx="6">
                  <c:v>12.49</c:v>
                </c:pt>
                <c:pt idx="7">
                  <c:v>12.15</c:v>
                </c:pt>
                <c:pt idx="8">
                  <c:v>13.05</c:v>
                </c:pt>
                <c:pt idx="9">
                  <c:v>13.32</c:v>
                </c:pt>
                <c:pt idx="10">
                  <c:v>12.66</c:v>
                </c:pt>
                <c:pt idx="11">
                  <c:v>12.58</c:v>
                </c:pt>
                <c:pt idx="12">
                  <c:v>11.83</c:v>
                </c:pt>
                <c:pt idx="13">
                  <c:v>11.67</c:v>
                </c:pt>
                <c:pt idx="14">
                  <c:v>11.91</c:v>
                </c:pt>
                <c:pt idx="15">
                  <c:v>12.3</c:v>
                </c:pt>
                <c:pt idx="16">
                  <c:v>11.63</c:v>
                </c:pt>
                <c:pt idx="17">
                  <c:v>11.36</c:v>
                </c:pt>
                <c:pt idx="18">
                  <c:v>11.19</c:v>
                </c:pt>
                <c:pt idx="19">
                  <c:v>11.31</c:v>
                </c:pt>
                <c:pt idx="20">
                  <c:v>10.85</c:v>
                </c:pt>
                <c:pt idx="21">
                  <c:v>10.68</c:v>
                </c:pt>
                <c:pt idx="22">
                  <c:v>10.63</c:v>
                </c:pt>
                <c:pt idx="23">
                  <c:v>10.44</c:v>
                </c:pt>
                <c:pt idx="24">
                  <c:v>10.47</c:v>
                </c:pt>
                <c:pt idx="25">
                  <c:v>10.63</c:v>
                </c:pt>
                <c:pt idx="26">
                  <c:v>10.44</c:v>
                </c:pt>
                <c:pt idx="27">
                  <c:v>10.41</c:v>
                </c:pt>
                <c:pt idx="28">
                  <c:v>10.58</c:v>
                </c:pt>
                <c:pt idx="29">
                  <c:v>10.44</c:v>
                </c:pt>
                <c:pt idx="30">
                  <c:v>10.26</c:v>
                </c:pt>
                <c:pt idx="31">
                  <c:v>10.39</c:v>
                </c:pt>
                <c:pt idx="32">
                  <c:v>10.58</c:v>
                </c:pt>
                <c:pt idx="33">
                  <c:v>10.99</c:v>
                </c:pt>
                <c:pt idx="34">
                  <c:v>10.99</c:v>
                </c:pt>
                <c:pt idx="35">
                  <c:v>10.95</c:v>
                </c:pt>
                <c:pt idx="36">
                  <c:v>11.17</c:v>
                </c:pt>
                <c:pt idx="37">
                  <c:v>11.82</c:v>
                </c:pt>
                <c:pt idx="38">
                  <c:v>11.17</c:v>
                </c:pt>
                <c:pt idx="39">
                  <c:v>11.14</c:v>
                </c:pt>
                <c:pt idx="40">
                  <c:v>11.08</c:v>
                </c:pt>
                <c:pt idx="41">
                  <c:v>10.98</c:v>
                </c:pt>
                <c:pt idx="42">
                  <c:v>10.74</c:v>
                </c:pt>
                <c:pt idx="43">
                  <c:v>11.27</c:v>
                </c:pt>
                <c:pt idx="44">
                  <c:v>11.63</c:v>
                </c:pt>
                <c:pt idx="45">
                  <c:v>11.27</c:v>
                </c:pt>
                <c:pt idx="46">
                  <c:v>11.24</c:v>
                </c:pt>
                <c:pt idx="47">
                  <c:v>11.3</c:v>
                </c:pt>
                <c:pt idx="48">
                  <c:v>10.91</c:v>
                </c:pt>
                <c:pt idx="49">
                  <c:v>10.62</c:v>
                </c:pt>
                <c:pt idx="50">
                  <c:v>10.57</c:v>
                </c:pt>
                <c:pt idx="51">
                  <c:v>10.53</c:v>
                </c:pt>
                <c:pt idx="52">
                  <c:v>10.36</c:v>
                </c:pt>
                <c:pt idx="53">
                  <c:v>10.38</c:v>
                </c:pt>
                <c:pt idx="54">
                  <c:v>10.47</c:v>
                </c:pt>
                <c:pt idx="55">
                  <c:v>10.44</c:v>
                </c:pt>
                <c:pt idx="56">
                  <c:v>10.34</c:v>
                </c:pt>
                <c:pt idx="57">
                  <c:v>10.28</c:v>
                </c:pt>
                <c:pt idx="58">
                  <c:v>10.3</c:v>
                </c:pt>
                <c:pt idx="59">
                  <c:v>10.27</c:v>
                </c:pt>
                <c:pt idx="60">
                  <c:v>10.19</c:v>
                </c:pt>
                <c:pt idx="61">
                  <c:v>10.18</c:v>
                </c:pt>
                <c:pt idx="62">
                  <c:v>10.31</c:v>
                </c:pt>
                <c:pt idx="63">
                  <c:v>10.29</c:v>
                </c:pt>
                <c:pt idx="64">
                  <c:v>10.29</c:v>
                </c:pt>
                <c:pt idx="65">
                  <c:v>10.41</c:v>
                </c:pt>
                <c:pt idx="66">
                  <c:v>10.58</c:v>
                </c:pt>
                <c:pt idx="67">
                  <c:v>10.82</c:v>
                </c:pt>
                <c:pt idx="68">
                  <c:v>10.92</c:v>
                </c:pt>
                <c:pt idx="69">
                  <c:v>10.6</c:v>
                </c:pt>
                <c:pt idx="70">
                  <c:v>10.56</c:v>
                </c:pt>
                <c:pt idx="71">
                  <c:v>10.64</c:v>
                </c:pt>
                <c:pt idx="72">
                  <c:v>10.45</c:v>
                </c:pt>
                <c:pt idx="73">
                  <c:v>10.68</c:v>
                </c:pt>
                <c:pt idx="74">
                  <c:v>10.34</c:v>
                </c:pt>
                <c:pt idx="75">
                  <c:v>10.119999999999999</c:v>
                </c:pt>
                <c:pt idx="76">
                  <c:v>9.8800000000000008</c:v>
                </c:pt>
                <c:pt idx="77">
                  <c:v>9.6999999999999993</c:v>
                </c:pt>
                <c:pt idx="78">
                  <c:v>9.86</c:v>
                </c:pt>
                <c:pt idx="79">
                  <c:v>9.6999999999999993</c:v>
                </c:pt>
                <c:pt idx="80">
                  <c:v>9.59</c:v>
                </c:pt>
                <c:pt idx="81">
                  <c:v>9.36</c:v>
                </c:pt>
                <c:pt idx="82">
                  <c:v>9.19</c:v>
                </c:pt>
                <c:pt idx="83">
                  <c:v>8.84</c:v>
                </c:pt>
                <c:pt idx="84">
                  <c:v>8.52</c:v>
                </c:pt>
                <c:pt idx="85">
                  <c:v>8.59</c:v>
                </c:pt>
                <c:pt idx="86">
                  <c:v>8.65</c:v>
                </c:pt>
                <c:pt idx="87">
                  <c:v>8.69</c:v>
                </c:pt>
                <c:pt idx="88">
                  <c:v>9.1199999999999992</c:v>
                </c:pt>
                <c:pt idx="89">
                  <c:v>9.34</c:v>
                </c:pt>
                <c:pt idx="90">
                  <c:v>9.11</c:v>
                </c:pt>
                <c:pt idx="91">
                  <c:v>9.58</c:v>
                </c:pt>
                <c:pt idx="92">
                  <c:v>9.75</c:v>
                </c:pt>
                <c:pt idx="93">
                  <c:v>9.67</c:v>
                </c:pt>
                <c:pt idx="94">
                  <c:v>9.5399999999999991</c:v>
                </c:pt>
                <c:pt idx="95">
                  <c:v>9.8000000000000007</c:v>
                </c:pt>
                <c:pt idx="96">
                  <c:v>9.65</c:v>
                </c:pt>
                <c:pt idx="97">
                  <c:v>9.52</c:v>
                </c:pt>
                <c:pt idx="98">
                  <c:v>9.61</c:v>
                </c:pt>
                <c:pt idx="99">
                  <c:v>9.4600000000000009</c:v>
                </c:pt>
                <c:pt idx="100">
                  <c:v>9.0399999999999991</c:v>
                </c:pt>
                <c:pt idx="101">
                  <c:v>9.2799999999999994</c:v>
                </c:pt>
                <c:pt idx="102">
                  <c:v>9.1199999999999992</c:v>
                </c:pt>
                <c:pt idx="103">
                  <c:v>8.91</c:v>
                </c:pt>
                <c:pt idx="104">
                  <c:v>8.94</c:v>
                </c:pt>
                <c:pt idx="105">
                  <c:v>8.84</c:v>
                </c:pt>
                <c:pt idx="106">
                  <c:v>8.5500000000000007</c:v>
                </c:pt>
                <c:pt idx="107">
                  <c:v>8.4700000000000006</c:v>
                </c:pt>
                <c:pt idx="108">
                  <c:v>8.36</c:v>
                </c:pt>
                <c:pt idx="109">
                  <c:v>8.6300000000000008</c:v>
                </c:pt>
                <c:pt idx="110">
                  <c:v>8.44</c:v>
                </c:pt>
                <c:pt idx="111">
                  <c:v>8.2200000000000006</c:v>
                </c:pt>
                <c:pt idx="112">
                  <c:v>8.31</c:v>
                </c:pt>
                <c:pt idx="113">
                  <c:v>8.31</c:v>
                </c:pt>
                <c:pt idx="114">
                  <c:v>8.27</c:v>
                </c:pt>
                <c:pt idx="115">
                  <c:v>8.07</c:v>
                </c:pt>
                <c:pt idx="116">
                  <c:v>7.83</c:v>
                </c:pt>
                <c:pt idx="117">
                  <c:v>7.85</c:v>
                </c:pt>
                <c:pt idx="118">
                  <c:v>7.7</c:v>
                </c:pt>
                <c:pt idx="119">
                  <c:v>7.64</c:v>
                </c:pt>
                <c:pt idx="120">
                  <c:v>7.58</c:v>
                </c:pt>
                <c:pt idx="121">
                  <c:v>7.34</c:v>
                </c:pt>
                <c:pt idx="122">
                  <c:v>7.58</c:v>
                </c:pt>
                <c:pt idx="123">
                  <c:v>7.45</c:v>
                </c:pt>
                <c:pt idx="124">
                  <c:v>7.35</c:v>
                </c:pt>
                <c:pt idx="125">
                  <c:v>7.18</c:v>
                </c:pt>
                <c:pt idx="126">
                  <c:v>7.08</c:v>
                </c:pt>
                <c:pt idx="127">
                  <c:v>7.26</c:v>
                </c:pt>
                <c:pt idx="128">
                  <c:v>7.16</c:v>
                </c:pt>
                <c:pt idx="129">
                  <c:v>7.3</c:v>
                </c:pt>
                <c:pt idx="130">
                  <c:v>7.14</c:v>
                </c:pt>
                <c:pt idx="131">
                  <c:v>7.04</c:v>
                </c:pt>
                <c:pt idx="132">
                  <c:v>6.97</c:v>
                </c:pt>
                <c:pt idx="133">
                  <c:v>6.91</c:v>
                </c:pt>
                <c:pt idx="134">
                  <c:v>6.87</c:v>
                </c:pt>
                <c:pt idx="135">
                  <c:v>6.81</c:v>
                </c:pt>
                <c:pt idx="136">
                  <c:v>6.72</c:v>
                </c:pt>
                <c:pt idx="137">
                  <c:v>6.65</c:v>
                </c:pt>
                <c:pt idx="138">
                  <c:v>6.54</c:v>
                </c:pt>
                <c:pt idx="139">
                  <c:v>6.64</c:v>
                </c:pt>
                <c:pt idx="140">
                  <c:v>6.66</c:v>
                </c:pt>
                <c:pt idx="141">
                  <c:v>6.62</c:v>
                </c:pt>
                <c:pt idx="142">
                  <c:v>6.49</c:v>
                </c:pt>
                <c:pt idx="143">
                  <c:v>6.44</c:v>
                </c:pt>
                <c:pt idx="144">
                  <c:v>6.34</c:v>
                </c:pt>
                <c:pt idx="145">
                  <c:v>6.36</c:v>
                </c:pt>
                <c:pt idx="146">
                  <c:v>6.25</c:v>
                </c:pt>
                <c:pt idx="147">
                  <c:v>6.09</c:v>
                </c:pt>
                <c:pt idx="148">
                  <c:v>6.2</c:v>
                </c:pt>
                <c:pt idx="149">
                  <c:v>6.36</c:v>
                </c:pt>
                <c:pt idx="150">
                  <c:v>6.57</c:v>
                </c:pt>
                <c:pt idx="151">
                  <c:v>6.81</c:v>
                </c:pt>
                <c:pt idx="152">
                  <c:v>6.78</c:v>
                </c:pt>
                <c:pt idx="153">
                  <c:v>6.81</c:v>
                </c:pt>
                <c:pt idx="154">
                  <c:v>6.77</c:v>
                </c:pt>
                <c:pt idx="155">
                  <c:v>6.64</c:v>
                </c:pt>
                <c:pt idx="156">
                  <c:v>6.82</c:v>
                </c:pt>
                <c:pt idx="157">
                  <c:v>6.71</c:v>
                </c:pt>
                <c:pt idx="158">
                  <c:v>6.55</c:v>
                </c:pt>
                <c:pt idx="159">
                  <c:v>6.65</c:v>
                </c:pt>
                <c:pt idx="160">
                  <c:v>6.92</c:v>
                </c:pt>
                <c:pt idx="161">
                  <c:v>7.02</c:v>
                </c:pt>
                <c:pt idx="162">
                  <c:v>6.96</c:v>
                </c:pt>
                <c:pt idx="163">
                  <c:v>6.89</c:v>
                </c:pt>
                <c:pt idx="164">
                  <c:v>6.95</c:v>
                </c:pt>
                <c:pt idx="165">
                  <c:v>6.9</c:v>
                </c:pt>
                <c:pt idx="166">
                  <c:v>6.78</c:v>
                </c:pt>
                <c:pt idx="167">
                  <c:v>6.63</c:v>
                </c:pt>
                <c:pt idx="168">
                  <c:v>6.55</c:v>
                </c:pt>
                <c:pt idx="169">
                  <c:v>6.48</c:v>
                </c:pt>
                <c:pt idx="170">
                  <c:v>6.43</c:v>
                </c:pt>
                <c:pt idx="171">
                  <c:v>6.56</c:v>
                </c:pt>
                <c:pt idx="172">
                  <c:v>6.62</c:v>
                </c:pt>
                <c:pt idx="173">
                  <c:v>6.51</c:v>
                </c:pt>
                <c:pt idx="174">
                  <c:v>6.39</c:v>
                </c:pt>
                <c:pt idx="175">
                  <c:v>6.29</c:v>
                </c:pt>
                <c:pt idx="176">
                  <c:v>6.16</c:v>
                </c:pt>
                <c:pt idx="177">
                  <c:v>6.19</c:v>
                </c:pt>
                <c:pt idx="178">
                  <c:v>6.21</c:v>
                </c:pt>
                <c:pt idx="179">
                  <c:v>6.19</c:v>
                </c:pt>
                <c:pt idx="180">
                  <c:v>6.08</c:v>
                </c:pt>
                <c:pt idx="181">
                  <c:v>6.02</c:v>
                </c:pt>
                <c:pt idx="182">
                  <c:v>6.14</c:v>
                </c:pt>
                <c:pt idx="183">
                  <c:v>6.02</c:v>
                </c:pt>
                <c:pt idx="184">
                  <c:v>6</c:v>
                </c:pt>
                <c:pt idx="185">
                  <c:v>5.9</c:v>
                </c:pt>
                <c:pt idx="186">
                  <c:v>5.79</c:v>
                </c:pt>
                <c:pt idx="187">
                  <c:v>5.64</c:v>
                </c:pt>
                <c:pt idx="188">
                  <c:v>5.51</c:v>
                </c:pt>
                <c:pt idx="189">
                  <c:v>5.77</c:v>
                </c:pt>
                <c:pt idx="190">
                  <c:v>5.67</c:v>
                </c:pt>
                <c:pt idx="191">
                  <c:v>5.25</c:v>
                </c:pt>
                <c:pt idx="192">
                  <c:v>5.13</c:v>
                </c:pt>
                <c:pt idx="193">
                  <c:v>5.01</c:v>
                </c:pt>
                <c:pt idx="194">
                  <c:v>5.0199999999999996</c:v>
                </c:pt>
                <c:pt idx="195">
                  <c:v>4.8899999999999997</c:v>
                </c:pt>
                <c:pt idx="196">
                  <c:v>4.72</c:v>
                </c:pt>
                <c:pt idx="197">
                  <c:v>4.7</c:v>
                </c:pt>
                <c:pt idx="198">
                  <c:v>4.7</c:v>
                </c:pt>
                <c:pt idx="199">
                  <c:v>4.78</c:v>
                </c:pt>
                <c:pt idx="200">
                  <c:v>4.6500000000000004</c:v>
                </c:pt>
                <c:pt idx="201">
                  <c:v>5.09</c:v>
                </c:pt>
                <c:pt idx="202">
                  <c:v>5.08</c:v>
                </c:pt>
                <c:pt idx="203">
                  <c:v>4.63</c:v>
                </c:pt>
                <c:pt idx="204">
                  <c:v>4.49</c:v>
                </c:pt>
                <c:pt idx="205">
                  <c:v>4.3</c:v>
                </c:pt>
                <c:pt idx="206">
                  <c:v>4.24</c:v>
                </c:pt>
                <c:pt idx="207">
                  <c:v>4.33</c:v>
                </c:pt>
                <c:pt idx="208">
                  <c:v>4.4000000000000004</c:v>
                </c:pt>
                <c:pt idx="209">
                  <c:v>4.41</c:v>
                </c:pt>
                <c:pt idx="210">
                  <c:v>4.2699999999999996</c:v>
                </c:pt>
                <c:pt idx="211">
                  <c:v>4.16</c:v>
                </c:pt>
                <c:pt idx="212">
                  <c:v>4.16</c:v>
                </c:pt>
                <c:pt idx="213">
                  <c:v>4.58</c:v>
                </c:pt>
                <c:pt idx="214">
                  <c:v>4.5199999999999996</c:v>
                </c:pt>
                <c:pt idx="215">
                  <c:v>4.2</c:v>
                </c:pt>
                <c:pt idx="216">
                  <c:v>4.0199999999999996</c:v>
                </c:pt>
                <c:pt idx="217">
                  <c:v>4.03</c:v>
                </c:pt>
                <c:pt idx="218">
                  <c:v>4</c:v>
                </c:pt>
                <c:pt idx="219">
                  <c:v>3.77</c:v>
                </c:pt>
                <c:pt idx="220">
                  <c:v>3.72</c:v>
                </c:pt>
                <c:pt idx="221">
                  <c:v>3.69</c:v>
                </c:pt>
                <c:pt idx="222">
                  <c:v>3.64</c:v>
                </c:pt>
                <c:pt idx="223">
                  <c:v>3.63</c:v>
                </c:pt>
                <c:pt idx="224">
                  <c:v>3.66</c:v>
                </c:pt>
                <c:pt idx="225">
                  <c:v>4.2</c:v>
                </c:pt>
                <c:pt idx="226">
                  <c:v>4.25</c:v>
                </c:pt>
                <c:pt idx="227">
                  <c:v>3.94</c:v>
                </c:pt>
                <c:pt idx="228">
                  <c:v>3.92</c:v>
                </c:pt>
                <c:pt idx="229">
                  <c:v>4.0199999999999996</c:v>
                </c:pt>
                <c:pt idx="230">
                  <c:v>4.1900000000000004</c:v>
                </c:pt>
                <c:pt idx="231">
                  <c:v>4.3</c:v>
                </c:pt>
                <c:pt idx="232">
                  <c:v>4.29</c:v>
                </c:pt>
                <c:pt idx="233">
                  <c:v>4.38</c:v>
                </c:pt>
                <c:pt idx="234">
                  <c:v>4.34</c:v>
                </c:pt>
                <c:pt idx="235">
                  <c:v>4.34</c:v>
                </c:pt>
                <c:pt idx="236">
                  <c:v>4.33</c:v>
                </c:pt>
                <c:pt idx="237">
                  <c:v>4.66</c:v>
                </c:pt>
                <c:pt idx="238">
                  <c:v>4.62</c:v>
                </c:pt>
                <c:pt idx="239">
                  <c:v>4.58</c:v>
                </c:pt>
                <c:pt idx="240">
                  <c:v>4.6500000000000004</c:v>
                </c:pt>
                <c:pt idx="241">
                  <c:v>4.63</c:v>
                </c:pt>
                <c:pt idx="242">
                  <c:v>4.66</c:v>
                </c:pt>
                <c:pt idx="243">
                  <c:v>4.75</c:v>
                </c:pt>
                <c:pt idx="244">
                  <c:v>4.91</c:v>
                </c:pt>
                <c:pt idx="245">
                  <c:v>5.0599999999999996</c:v>
                </c:pt>
                <c:pt idx="246">
                  <c:v>4.9800000000000004</c:v>
                </c:pt>
                <c:pt idx="247">
                  <c:v>4.9800000000000004</c:v>
                </c:pt>
                <c:pt idx="248">
                  <c:v>5.01</c:v>
                </c:pt>
                <c:pt idx="249">
                  <c:v>5.07</c:v>
                </c:pt>
                <c:pt idx="250">
                  <c:v>5.03</c:v>
                </c:pt>
                <c:pt idx="251">
                  <c:v>5.13</c:v>
                </c:pt>
                <c:pt idx="252">
                  <c:v>4.82</c:v>
                </c:pt>
                <c:pt idx="253">
                  <c:v>4.8</c:v>
                </c:pt>
                <c:pt idx="254">
                  <c:v>4.96</c:v>
                </c:pt>
                <c:pt idx="255">
                  <c:v>5.16</c:v>
                </c:pt>
                <c:pt idx="256">
                  <c:v>5.4</c:v>
                </c:pt>
                <c:pt idx="257">
                  <c:v>5.66</c:v>
                </c:pt>
                <c:pt idx="258">
                  <c:v>5.57</c:v>
                </c:pt>
                <c:pt idx="259">
                  <c:v>5.37</c:v>
                </c:pt>
                <c:pt idx="260">
                  <c:v>5.53</c:v>
                </c:pt>
                <c:pt idx="261">
                  <c:v>5.88</c:v>
                </c:pt>
                <c:pt idx="262">
                  <c:v>5.45</c:v>
                </c:pt>
                <c:pt idx="263">
                  <c:v>4.8499999999999996</c:v>
                </c:pt>
                <c:pt idx="264">
                  <c:v>4.78</c:v>
                </c:pt>
                <c:pt idx="265">
                  <c:v>4.5</c:v>
                </c:pt>
                <c:pt idx="266">
                  <c:v>4.24</c:v>
                </c:pt>
                <c:pt idx="267">
                  <c:v>4.17</c:v>
                </c:pt>
                <c:pt idx="268">
                  <c:v>4.0199999999999996</c:v>
                </c:pt>
                <c:pt idx="269">
                  <c:v>3.87</c:v>
                </c:pt>
                <c:pt idx="270">
                  <c:v>3.62</c:v>
                </c:pt>
                <c:pt idx="271">
                  <c:v>3.46</c:v>
                </c:pt>
                <c:pt idx="272">
                  <c:v>3.29</c:v>
                </c:pt>
                <c:pt idx="273">
                  <c:v>3.95</c:v>
                </c:pt>
                <c:pt idx="274">
                  <c:v>3.58</c:v>
                </c:pt>
                <c:pt idx="275">
                  <c:v>3.45</c:v>
                </c:pt>
                <c:pt idx="276">
                  <c:v>3.24</c:v>
                </c:pt>
                <c:pt idx="277">
                  <c:v>3.13</c:v>
                </c:pt>
                <c:pt idx="278">
                  <c:v>3</c:v>
                </c:pt>
                <c:pt idx="279">
                  <c:v>2.86</c:v>
                </c:pt>
                <c:pt idx="280">
                  <c:v>2.57</c:v>
                </c:pt>
                <c:pt idx="281">
                  <c:v>2.66</c:v>
                </c:pt>
                <c:pt idx="282">
                  <c:v>2.66</c:v>
                </c:pt>
                <c:pt idx="283">
                  <c:v>2.52</c:v>
                </c:pt>
                <c:pt idx="284">
                  <c:v>2.57</c:v>
                </c:pt>
                <c:pt idx="285">
                  <c:v>3.19</c:v>
                </c:pt>
                <c:pt idx="286">
                  <c:v>3.01</c:v>
                </c:pt>
                <c:pt idx="287">
                  <c:v>2.81</c:v>
                </c:pt>
                <c:pt idx="288">
                  <c:v>3.04</c:v>
                </c:pt>
                <c:pt idx="289">
                  <c:v>3.09</c:v>
                </c:pt>
                <c:pt idx="290">
                  <c:v>3.13</c:v>
                </c:pt>
                <c:pt idx="291">
                  <c:v>3.07</c:v>
                </c:pt>
                <c:pt idx="292">
                  <c:v>2.93</c:v>
                </c:pt>
                <c:pt idx="293">
                  <c:v>2.99</c:v>
                </c:pt>
                <c:pt idx="294">
                  <c:v>2.86</c:v>
                </c:pt>
                <c:pt idx="295">
                  <c:v>2.59</c:v>
                </c:pt>
                <c:pt idx="296">
                  <c:v>2.41</c:v>
                </c:pt>
                <c:pt idx="297">
                  <c:v>2.98</c:v>
                </c:pt>
                <c:pt idx="298">
                  <c:v>2.62</c:v>
                </c:pt>
                <c:pt idx="299">
                  <c:v>2.2400000000000002</c:v>
                </c:pt>
                <c:pt idx="300">
                  <c:v>2.35</c:v>
                </c:pt>
                <c:pt idx="301">
                  <c:v>2.37</c:v>
                </c:pt>
                <c:pt idx="302">
                  <c:v>2.2400000000000002</c:v>
                </c:pt>
                <c:pt idx="303">
                  <c:v>2.09</c:v>
                </c:pt>
                <c:pt idx="304">
                  <c:v>1.91</c:v>
                </c:pt>
                <c:pt idx="305">
                  <c:v>1.94</c:v>
                </c:pt>
                <c:pt idx="306">
                  <c:v>1.81</c:v>
                </c:pt>
                <c:pt idx="307">
                  <c:v>1.77</c:v>
                </c:pt>
                <c:pt idx="308">
                  <c:v>1.82</c:v>
                </c:pt>
                <c:pt idx="309">
                  <c:v>2.1</c:v>
                </c:pt>
                <c:pt idx="310">
                  <c:v>1.82</c:v>
                </c:pt>
                <c:pt idx="311">
                  <c:v>1.78</c:v>
                </c:pt>
                <c:pt idx="312">
                  <c:v>2</c:v>
                </c:pt>
                <c:pt idx="313">
                  <c:v>1.86</c:v>
                </c:pt>
                <c:pt idx="314">
                  <c:v>1.73</c:v>
                </c:pt>
                <c:pt idx="315">
                  <c:v>1.61</c:v>
                </c:pt>
                <c:pt idx="316">
                  <c:v>1.6</c:v>
                </c:pt>
                <c:pt idx="317">
                  <c:v>1.76</c:v>
                </c:pt>
                <c:pt idx="318">
                  <c:v>1.8</c:v>
                </c:pt>
                <c:pt idx="319">
                  <c:v>1.84</c:v>
                </c:pt>
                <c:pt idx="320">
                  <c:v>1.78</c:v>
                </c:pt>
                <c:pt idx="321">
                  <c:v>1.97</c:v>
                </c:pt>
                <c:pt idx="322">
                  <c:v>1.66</c:v>
                </c:pt>
                <c:pt idx="323">
                  <c:v>1.7</c:v>
                </c:pt>
                <c:pt idx="324">
                  <c:v>1.73</c:v>
                </c:pt>
                <c:pt idx="325">
                  <c:v>1.65</c:v>
                </c:pt>
                <c:pt idx="326">
                  <c:v>1.58</c:v>
                </c:pt>
                <c:pt idx="327">
                  <c:v>1.55</c:v>
                </c:pt>
                <c:pt idx="328">
                  <c:v>1.46</c:v>
                </c:pt>
                <c:pt idx="329">
                  <c:v>1.45</c:v>
                </c:pt>
                <c:pt idx="330">
                  <c:v>1.51</c:v>
                </c:pt>
                <c:pt idx="331">
                  <c:v>1.41</c:v>
                </c:pt>
                <c:pt idx="332">
                  <c:v>1.42</c:v>
                </c:pt>
                <c:pt idx="333">
                  <c:v>1.56</c:v>
                </c:pt>
                <c:pt idx="334">
                  <c:v>1.52</c:v>
                </c:pt>
                <c:pt idx="335">
                  <c:v>1.45</c:v>
                </c:pt>
                <c:pt idx="336">
                  <c:v>1.32</c:v>
                </c:pt>
                <c:pt idx="337">
                  <c:v>1.3</c:v>
                </c:pt>
                <c:pt idx="338">
                  <c:v>1.25</c:v>
                </c:pt>
                <c:pt idx="339">
                  <c:v>1.1000000000000001</c:v>
                </c:pt>
                <c:pt idx="340">
                  <c:v>1.36</c:v>
                </c:pt>
                <c:pt idx="341">
                  <c:v>1.4</c:v>
                </c:pt>
                <c:pt idx="342">
                  <c:v>1.3</c:v>
                </c:pt>
                <c:pt idx="343">
                  <c:v>1.31</c:v>
                </c:pt>
                <c:pt idx="344">
                  <c:v>1.41</c:v>
                </c:pt>
                <c:pt idx="345">
                  <c:v>1.43</c:v>
                </c:pt>
                <c:pt idx="346">
                  <c:v>1.41</c:v>
                </c:pt>
                <c:pt idx="347">
                  <c:v>1.4</c:v>
                </c:pt>
                <c:pt idx="348">
                  <c:v>1.42</c:v>
                </c:pt>
                <c:pt idx="349">
                  <c:v>1.45</c:v>
                </c:pt>
                <c:pt idx="350">
                  <c:v>1.25</c:v>
                </c:pt>
                <c:pt idx="351">
                  <c:v>1.18</c:v>
                </c:pt>
                <c:pt idx="352">
                  <c:v>1.1599999999999999</c:v>
                </c:pt>
                <c:pt idx="353">
                  <c:v>0.99</c:v>
                </c:pt>
                <c:pt idx="354">
                  <c:v>1.06</c:v>
                </c:pt>
                <c:pt idx="355">
                  <c:v>0.97</c:v>
                </c:pt>
                <c:pt idx="356">
                  <c:v>0.84</c:v>
                </c:pt>
                <c:pt idx="357">
                  <c:v>1.1599999999999999</c:v>
                </c:pt>
                <c:pt idx="358">
                  <c:v>1.1599999999999999</c:v>
                </c:pt>
                <c:pt idx="359">
                  <c:v>1</c:v>
                </c:pt>
                <c:pt idx="360">
                  <c:v>1.1200000000000001</c:v>
                </c:pt>
                <c:pt idx="361">
                  <c:v>1.01</c:v>
                </c:pt>
                <c:pt idx="362">
                  <c:v>0.92</c:v>
                </c:pt>
                <c:pt idx="363">
                  <c:v>1</c:v>
                </c:pt>
                <c:pt idx="364">
                  <c:v>0.94</c:v>
                </c:pt>
                <c:pt idx="365">
                  <c:v>0.83</c:v>
                </c:pt>
                <c:pt idx="366">
                  <c:v>0.87</c:v>
                </c:pt>
                <c:pt idx="367">
                  <c:v>0.84</c:v>
                </c:pt>
                <c:pt idx="368">
                  <c:v>0.68</c:v>
                </c:pt>
                <c:pt idx="369">
                  <c:v>0.89</c:v>
                </c:pt>
                <c:pt idx="370">
                  <c:v>0.94</c:v>
                </c:pt>
                <c:pt idx="371">
                  <c:v>0.77</c:v>
                </c:pt>
                <c:pt idx="372">
                  <c:v>0.95</c:v>
                </c:pt>
                <c:pt idx="373">
                  <c:v>0.93</c:v>
                </c:pt>
                <c:pt idx="374">
                  <c:v>0.79</c:v>
                </c:pt>
                <c:pt idx="375">
                  <c:v>0.86</c:v>
                </c:pt>
                <c:pt idx="376">
                  <c:v>0.79</c:v>
                </c:pt>
                <c:pt idx="377">
                  <c:v>0.75</c:v>
                </c:pt>
                <c:pt idx="378">
                  <c:v>0.74</c:v>
                </c:pt>
                <c:pt idx="379">
                  <c:v>0.75</c:v>
                </c:pt>
                <c:pt idx="380">
                  <c:v>0.73</c:v>
                </c:pt>
                <c:pt idx="381">
                  <c:v>0.8</c:v>
                </c:pt>
                <c:pt idx="382">
                  <c:v>0.81</c:v>
                </c:pt>
                <c:pt idx="383">
                  <c:v>0.75</c:v>
                </c:pt>
                <c:pt idx="384">
                  <c:v>0.85</c:v>
                </c:pt>
                <c:pt idx="385">
                  <c:v>0.7</c:v>
                </c:pt>
                <c:pt idx="386">
                  <c:v>0.63</c:v>
                </c:pt>
                <c:pt idx="387">
                  <c:v>0.63</c:v>
                </c:pt>
                <c:pt idx="388">
                  <c:v>0.62</c:v>
                </c:pt>
                <c:pt idx="389">
                  <c:v>0.54</c:v>
                </c:pt>
                <c:pt idx="390">
                  <c:v>0.45</c:v>
                </c:pt>
                <c:pt idx="391">
                  <c:v>0.46</c:v>
                </c:pt>
                <c:pt idx="392">
                  <c:v>0.43</c:v>
                </c:pt>
                <c:pt idx="393">
                  <c:v>0.5</c:v>
                </c:pt>
                <c:pt idx="394">
                  <c:v>0.43</c:v>
                </c:pt>
                <c:pt idx="395">
                  <c:v>0.48</c:v>
                </c:pt>
                <c:pt idx="396">
                  <c:v>0.39</c:v>
                </c:pt>
                <c:pt idx="397">
                  <c:v>0.39</c:v>
                </c:pt>
                <c:pt idx="398">
                  <c:v>0.68</c:v>
                </c:pt>
                <c:pt idx="399">
                  <c:v>0.55000000000000004</c:v>
                </c:pt>
                <c:pt idx="400">
                  <c:v>0.42</c:v>
                </c:pt>
                <c:pt idx="401">
                  <c:v>0.36</c:v>
                </c:pt>
                <c:pt idx="402">
                  <c:v>0.4</c:v>
                </c:pt>
                <c:pt idx="403">
                  <c:v>0.42</c:v>
                </c:pt>
                <c:pt idx="404">
                  <c:v>0.37</c:v>
                </c:pt>
                <c:pt idx="405">
                  <c:v>0.3</c:v>
                </c:pt>
                <c:pt idx="406">
                  <c:v>0</c:v>
                </c:pt>
              </c:numCache>
            </c:numRef>
          </c:val>
          <c:smooth val="0"/>
          <c:extLst>
            <c:ext xmlns:c16="http://schemas.microsoft.com/office/drawing/2014/chart" uri="{C3380CC4-5D6E-409C-BE32-E72D297353CC}">
              <c16:uniqueId val="{00000001-384F-42F3-9FD1-C77973BBFDC0}"/>
            </c:ext>
          </c:extLst>
        </c:ser>
        <c:dLbls>
          <c:showLegendKey val="0"/>
          <c:showVal val="0"/>
          <c:showCatName val="0"/>
          <c:showSerName val="0"/>
          <c:showPercent val="0"/>
          <c:showBubbleSize val="0"/>
        </c:dLbls>
        <c:smooth val="0"/>
        <c:axId val="397427736"/>
        <c:axId val="397426560"/>
      </c:lineChart>
      <c:catAx>
        <c:axId val="397427736"/>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7426560"/>
        <c:crosses val="autoZero"/>
        <c:auto val="1"/>
        <c:lblAlgn val="ctr"/>
        <c:lblOffset val="100"/>
        <c:tickLblSkip val="12"/>
        <c:noMultiLvlLbl val="0"/>
      </c:catAx>
      <c:valAx>
        <c:axId val="397426560"/>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a:t>
                </a:r>
              </a:p>
            </c:rich>
          </c:tx>
          <c:layout>
            <c:manualLayout>
              <c:xMode val="edge"/>
              <c:yMode val="edge"/>
              <c:x val="1.0854816824966078E-2"/>
              <c:y val="0.32666965646431295"/>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7427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7191886340295"/>
          <c:y val="4.8319789150010985E-2"/>
          <c:w val="0.826736776788771"/>
          <c:h val="0.6825410605795954"/>
        </c:manualLayout>
      </c:layout>
      <c:lineChart>
        <c:grouping val="standard"/>
        <c:varyColors val="0"/>
        <c:ser>
          <c:idx val="0"/>
          <c:order val="0"/>
          <c:tx>
            <c:strRef>
              <c:f>'Fig 4.6'!$D$4</c:f>
              <c:strCache>
                <c:ptCount val="1"/>
                <c:pt idx="0">
                  <c:v>Total shares (OMXC ultimo December 1995 = 100)</c:v>
                </c:pt>
              </c:strCache>
            </c:strRef>
          </c:tx>
          <c:spPr>
            <a:ln w="19050" cap="rnd">
              <a:solidFill>
                <a:srgbClr val="4A7EBB"/>
              </a:solidFill>
              <a:round/>
            </a:ln>
            <a:effectLst/>
          </c:spPr>
          <c:marker>
            <c:symbol val="none"/>
          </c:marker>
          <c:cat>
            <c:strRef>
              <c:f>'Fig 4.6'!$C$5:$C$302</c:f>
              <c:strCache>
                <c:ptCount val="298"/>
                <c:pt idx="0">
                  <c:v>1996M01</c:v>
                </c:pt>
                <c:pt idx="1">
                  <c:v>1996M02</c:v>
                </c:pt>
                <c:pt idx="2">
                  <c:v>1996M03</c:v>
                </c:pt>
                <c:pt idx="3">
                  <c:v>1996M04</c:v>
                </c:pt>
                <c:pt idx="4">
                  <c:v>1996M05</c:v>
                </c:pt>
                <c:pt idx="5">
                  <c:v>1996M06</c:v>
                </c:pt>
                <c:pt idx="6">
                  <c:v>1996M07</c:v>
                </c:pt>
                <c:pt idx="7">
                  <c:v>1996M08</c:v>
                </c:pt>
                <c:pt idx="8">
                  <c:v>1996M09</c:v>
                </c:pt>
                <c:pt idx="9">
                  <c:v>1996M10</c:v>
                </c:pt>
                <c:pt idx="10">
                  <c:v>1996M11</c:v>
                </c:pt>
                <c:pt idx="11">
                  <c:v>1996M12</c:v>
                </c:pt>
                <c:pt idx="12">
                  <c:v>1997M01</c:v>
                </c:pt>
                <c:pt idx="13">
                  <c:v>1997M02</c:v>
                </c:pt>
                <c:pt idx="14">
                  <c:v>1997M03</c:v>
                </c:pt>
                <c:pt idx="15">
                  <c:v>1997M04</c:v>
                </c:pt>
                <c:pt idx="16">
                  <c:v>1997M05</c:v>
                </c:pt>
                <c:pt idx="17">
                  <c:v>1997M06</c:v>
                </c:pt>
                <c:pt idx="18">
                  <c:v>1997M07</c:v>
                </c:pt>
                <c:pt idx="19">
                  <c:v>1997M08</c:v>
                </c:pt>
                <c:pt idx="20">
                  <c:v>1997M09</c:v>
                </c:pt>
                <c:pt idx="21">
                  <c:v>1997M10</c:v>
                </c:pt>
                <c:pt idx="22">
                  <c:v>1997M11</c:v>
                </c:pt>
                <c:pt idx="23">
                  <c:v>1997M12</c:v>
                </c:pt>
                <c:pt idx="24">
                  <c:v>1998M01</c:v>
                </c:pt>
                <c:pt idx="25">
                  <c:v>1998M02</c:v>
                </c:pt>
                <c:pt idx="26">
                  <c:v>1998M03</c:v>
                </c:pt>
                <c:pt idx="27">
                  <c:v>1998M04</c:v>
                </c:pt>
                <c:pt idx="28">
                  <c:v>1998M05</c:v>
                </c:pt>
                <c:pt idx="29">
                  <c:v>1998M06</c:v>
                </c:pt>
                <c:pt idx="30">
                  <c:v>1998M07</c:v>
                </c:pt>
                <c:pt idx="31">
                  <c:v>1998M08</c:v>
                </c:pt>
                <c:pt idx="32">
                  <c:v>1998M09</c:v>
                </c:pt>
                <c:pt idx="33">
                  <c:v>1998M10</c:v>
                </c:pt>
                <c:pt idx="34">
                  <c:v>1998M11</c:v>
                </c:pt>
                <c:pt idx="35">
                  <c:v>1998M12</c:v>
                </c:pt>
                <c:pt idx="36">
                  <c:v>1999M01</c:v>
                </c:pt>
                <c:pt idx="37">
                  <c:v>1999M02</c:v>
                </c:pt>
                <c:pt idx="38">
                  <c:v>1999M03</c:v>
                </c:pt>
                <c:pt idx="39">
                  <c:v>1999M04</c:v>
                </c:pt>
                <c:pt idx="40">
                  <c:v>1999M05</c:v>
                </c:pt>
                <c:pt idx="41">
                  <c:v>1999M06</c:v>
                </c:pt>
                <c:pt idx="42">
                  <c:v>1999M07</c:v>
                </c:pt>
                <c:pt idx="43">
                  <c:v>1999M08</c:v>
                </c:pt>
                <c:pt idx="44">
                  <c:v>1999M09</c:v>
                </c:pt>
                <c:pt idx="45">
                  <c:v>1999M10</c:v>
                </c:pt>
                <c:pt idx="46">
                  <c:v>1999M11</c:v>
                </c:pt>
                <c:pt idx="47">
                  <c:v>1999M12</c:v>
                </c:pt>
                <c:pt idx="48">
                  <c:v>2000M01</c:v>
                </c:pt>
                <c:pt idx="49">
                  <c:v>2000M02</c:v>
                </c:pt>
                <c:pt idx="50">
                  <c:v>2000M03</c:v>
                </c:pt>
                <c:pt idx="51">
                  <c:v>2000M04</c:v>
                </c:pt>
                <c:pt idx="52">
                  <c:v>2000M05</c:v>
                </c:pt>
                <c:pt idx="53">
                  <c:v>2000M06</c:v>
                </c:pt>
                <c:pt idx="54">
                  <c:v>2000M07</c:v>
                </c:pt>
                <c:pt idx="55">
                  <c:v>2000M08</c:v>
                </c:pt>
                <c:pt idx="56">
                  <c:v>2000M09</c:v>
                </c:pt>
                <c:pt idx="57">
                  <c:v>2000M10</c:v>
                </c:pt>
                <c:pt idx="58">
                  <c:v>2000M11</c:v>
                </c:pt>
                <c:pt idx="59">
                  <c:v>2000M12</c:v>
                </c:pt>
                <c:pt idx="60">
                  <c:v>2001M01</c:v>
                </c:pt>
                <c:pt idx="61">
                  <c:v>2001M02</c:v>
                </c:pt>
                <c:pt idx="62">
                  <c:v>2001M03</c:v>
                </c:pt>
                <c:pt idx="63">
                  <c:v>2001M04</c:v>
                </c:pt>
                <c:pt idx="64">
                  <c:v>2001M05</c:v>
                </c:pt>
                <c:pt idx="65">
                  <c:v>2001M06</c:v>
                </c:pt>
                <c:pt idx="66">
                  <c:v>2001M07</c:v>
                </c:pt>
                <c:pt idx="67">
                  <c:v>2001M08</c:v>
                </c:pt>
                <c:pt idx="68">
                  <c:v>2001M09</c:v>
                </c:pt>
                <c:pt idx="69">
                  <c:v>2001M10</c:v>
                </c:pt>
                <c:pt idx="70">
                  <c:v>2001M11</c:v>
                </c:pt>
                <c:pt idx="71">
                  <c:v>2001M12</c:v>
                </c:pt>
                <c:pt idx="72">
                  <c:v>2002M01</c:v>
                </c:pt>
                <c:pt idx="73">
                  <c:v>2002M02</c:v>
                </c:pt>
                <c:pt idx="74">
                  <c:v>2002M03</c:v>
                </c:pt>
                <c:pt idx="75">
                  <c:v>2002M04</c:v>
                </c:pt>
                <c:pt idx="76">
                  <c:v>2002M05</c:v>
                </c:pt>
                <c:pt idx="77">
                  <c:v>2002M06</c:v>
                </c:pt>
                <c:pt idx="78">
                  <c:v>2002M07</c:v>
                </c:pt>
                <c:pt idx="79">
                  <c:v>2002M08</c:v>
                </c:pt>
                <c:pt idx="80">
                  <c:v>2002M09</c:v>
                </c:pt>
                <c:pt idx="81">
                  <c:v>2002M10</c:v>
                </c:pt>
                <c:pt idx="82">
                  <c:v>2002M11</c:v>
                </c:pt>
                <c:pt idx="83">
                  <c:v>2002M12</c:v>
                </c:pt>
                <c:pt idx="84">
                  <c:v>2003M01</c:v>
                </c:pt>
                <c:pt idx="85">
                  <c:v>2003M02</c:v>
                </c:pt>
                <c:pt idx="86">
                  <c:v>2003M03</c:v>
                </c:pt>
                <c:pt idx="87">
                  <c:v>2003M04</c:v>
                </c:pt>
                <c:pt idx="88">
                  <c:v>2003M05</c:v>
                </c:pt>
                <c:pt idx="89">
                  <c:v>2003M06</c:v>
                </c:pt>
                <c:pt idx="90">
                  <c:v>2003M07</c:v>
                </c:pt>
                <c:pt idx="91">
                  <c:v>2003M08</c:v>
                </c:pt>
                <c:pt idx="92">
                  <c:v>2003M09</c:v>
                </c:pt>
                <c:pt idx="93">
                  <c:v>2003M10</c:v>
                </c:pt>
                <c:pt idx="94">
                  <c:v>2003M11</c:v>
                </c:pt>
                <c:pt idx="95">
                  <c:v>2003M12</c:v>
                </c:pt>
                <c:pt idx="96">
                  <c:v>2004M01</c:v>
                </c:pt>
                <c:pt idx="97">
                  <c:v>2004M02</c:v>
                </c:pt>
                <c:pt idx="98">
                  <c:v>2004M03</c:v>
                </c:pt>
                <c:pt idx="99">
                  <c:v>2004M04</c:v>
                </c:pt>
                <c:pt idx="100">
                  <c:v>2004M05</c:v>
                </c:pt>
                <c:pt idx="101">
                  <c:v>2004M06</c:v>
                </c:pt>
                <c:pt idx="102">
                  <c:v>2004M07</c:v>
                </c:pt>
                <c:pt idx="103">
                  <c:v>2004M08</c:v>
                </c:pt>
                <c:pt idx="104">
                  <c:v>2004M09</c:v>
                </c:pt>
                <c:pt idx="105">
                  <c:v>2004M10</c:v>
                </c:pt>
                <c:pt idx="106">
                  <c:v>2004M11</c:v>
                </c:pt>
                <c:pt idx="107">
                  <c:v>2004M12</c:v>
                </c:pt>
                <c:pt idx="108">
                  <c:v>2005M01</c:v>
                </c:pt>
                <c:pt idx="109">
                  <c:v>2005M02</c:v>
                </c:pt>
                <c:pt idx="110">
                  <c:v>2005M03</c:v>
                </c:pt>
                <c:pt idx="111">
                  <c:v>2005M04</c:v>
                </c:pt>
                <c:pt idx="112">
                  <c:v>2005M05</c:v>
                </c:pt>
                <c:pt idx="113">
                  <c:v>2005M06</c:v>
                </c:pt>
                <c:pt idx="114">
                  <c:v>2005M07</c:v>
                </c:pt>
                <c:pt idx="115">
                  <c:v>2005M08</c:v>
                </c:pt>
                <c:pt idx="116">
                  <c:v>2005M09</c:v>
                </c:pt>
                <c:pt idx="117">
                  <c:v>2005M10</c:v>
                </c:pt>
                <c:pt idx="118">
                  <c:v>2005M11</c:v>
                </c:pt>
                <c:pt idx="119">
                  <c:v>2005M12</c:v>
                </c:pt>
                <c:pt idx="120">
                  <c:v>2006M01</c:v>
                </c:pt>
                <c:pt idx="121">
                  <c:v>2006M02</c:v>
                </c:pt>
                <c:pt idx="122">
                  <c:v>2006M03</c:v>
                </c:pt>
                <c:pt idx="123">
                  <c:v>2006M04</c:v>
                </c:pt>
                <c:pt idx="124">
                  <c:v>2006M05</c:v>
                </c:pt>
                <c:pt idx="125">
                  <c:v>2006M06</c:v>
                </c:pt>
                <c:pt idx="126">
                  <c:v>2006M07</c:v>
                </c:pt>
                <c:pt idx="127">
                  <c:v>2006M08</c:v>
                </c:pt>
                <c:pt idx="128">
                  <c:v>2006M09</c:v>
                </c:pt>
                <c:pt idx="129">
                  <c:v>2006M10</c:v>
                </c:pt>
                <c:pt idx="130">
                  <c:v>2006M11</c:v>
                </c:pt>
                <c:pt idx="131">
                  <c:v>2006M12</c:v>
                </c:pt>
                <c:pt idx="132">
                  <c:v>2007M01</c:v>
                </c:pt>
                <c:pt idx="133">
                  <c:v>2007M02</c:v>
                </c:pt>
                <c:pt idx="134">
                  <c:v>2007M03</c:v>
                </c:pt>
                <c:pt idx="135">
                  <c:v>2007M04</c:v>
                </c:pt>
                <c:pt idx="136">
                  <c:v>2007M05</c:v>
                </c:pt>
                <c:pt idx="137">
                  <c:v>2007M06</c:v>
                </c:pt>
                <c:pt idx="138">
                  <c:v>2007M07</c:v>
                </c:pt>
                <c:pt idx="139">
                  <c:v>2007M08</c:v>
                </c:pt>
                <c:pt idx="140">
                  <c:v>2007M09</c:v>
                </c:pt>
                <c:pt idx="141">
                  <c:v>2007M10</c:v>
                </c:pt>
                <c:pt idx="142">
                  <c:v>2007M11</c:v>
                </c:pt>
                <c:pt idx="143">
                  <c:v>2007M12</c:v>
                </c:pt>
                <c:pt idx="144">
                  <c:v>2008M01</c:v>
                </c:pt>
                <c:pt idx="145">
                  <c:v>2008M02</c:v>
                </c:pt>
                <c:pt idx="146">
                  <c:v>2008M03</c:v>
                </c:pt>
                <c:pt idx="147">
                  <c:v>2008M04</c:v>
                </c:pt>
                <c:pt idx="148">
                  <c:v>2008M05</c:v>
                </c:pt>
                <c:pt idx="149">
                  <c:v>2008M06</c:v>
                </c:pt>
                <c:pt idx="150">
                  <c:v>2008M07</c:v>
                </c:pt>
                <c:pt idx="151">
                  <c:v>2008M08</c:v>
                </c:pt>
                <c:pt idx="152">
                  <c:v>2008M09</c:v>
                </c:pt>
                <c:pt idx="153">
                  <c:v>2008M10</c:v>
                </c:pt>
                <c:pt idx="154">
                  <c:v>2008M11</c:v>
                </c:pt>
                <c:pt idx="155">
                  <c:v>2008M12</c:v>
                </c:pt>
                <c:pt idx="156">
                  <c:v>2009M01</c:v>
                </c:pt>
                <c:pt idx="157">
                  <c:v>2009M02</c:v>
                </c:pt>
                <c:pt idx="158">
                  <c:v>2009M03</c:v>
                </c:pt>
                <c:pt idx="159">
                  <c:v>2009M04</c:v>
                </c:pt>
                <c:pt idx="160">
                  <c:v>2009M05</c:v>
                </c:pt>
                <c:pt idx="161">
                  <c:v>2009M06</c:v>
                </c:pt>
                <c:pt idx="162">
                  <c:v>2009M07</c:v>
                </c:pt>
                <c:pt idx="163">
                  <c:v>2009M08</c:v>
                </c:pt>
                <c:pt idx="164">
                  <c:v>2009M09</c:v>
                </c:pt>
                <c:pt idx="165">
                  <c:v>2009M10</c:v>
                </c:pt>
                <c:pt idx="166">
                  <c:v>2009M11</c:v>
                </c:pt>
                <c:pt idx="167">
                  <c:v>2009M12</c:v>
                </c:pt>
                <c:pt idx="168">
                  <c:v>2010M01</c:v>
                </c:pt>
                <c:pt idx="169">
                  <c:v>2010M02</c:v>
                </c:pt>
                <c:pt idx="170">
                  <c:v>2010M03</c:v>
                </c:pt>
                <c:pt idx="171">
                  <c:v>2010M04</c:v>
                </c:pt>
                <c:pt idx="172">
                  <c:v>2010M05</c:v>
                </c:pt>
                <c:pt idx="173">
                  <c:v>2010M06</c:v>
                </c:pt>
                <c:pt idx="174">
                  <c:v>2010M07</c:v>
                </c:pt>
                <c:pt idx="175">
                  <c:v>2010M08</c:v>
                </c:pt>
                <c:pt idx="176">
                  <c:v>2010M09</c:v>
                </c:pt>
                <c:pt idx="177">
                  <c:v>2010M10</c:v>
                </c:pt>
                <c:pt idx="178">
                  <c:v>2010M11</c:v>
                </c:pt>
                <c:pt idx="179">
                  <c:v>2010M12</c:v>
                </c:pt>
                <c:pt idx="180">
                  <c:v>2011M01</c:v>
                </c:pt>
                <c:pt idx="181">
                  <c:v>2011M02</c:v>
                </c:pt>
                <c:pt idx="182">
                  <c:v>2011M03</c:v>
                </c:pt>
                <c:pt idx="183">
                  <c:v>2011M04</c:v>
                </c:pt>
                <c:pt idx="184">
                  <c:v>2011M05</c:v>
                </c:pt>
                <c:pt idx="185">
                  <c:v>2011M06</c:v>
                </c:pt>
                <c:pt idx="186">
                  <c:v>2011M07</c:v>
                </c:pt>
                <c:pt idx="187">
                  <c:v>2011M08</c:v>
                </c:pt>
                <c:pt idx="188">
                  <c:v>2011M09</c:v>
                </c:pt>
                <c:pt idx="189">
                  <c:v>2011M10</c:v>
                </c:pt>
                <c:pt idx="190">
                  <c:v>2011M11</c:v>
                </c:pt>
                <c:pt idx="191">
                  <c:v>2011M12</c:v>
                </c:pt>
                <c:pt idx="192">
                  <c:v>2012M01</c:v>
                </c:pt>
                <c:pt idx="193">
                  <c:v>2012M02</c:v>
                </c:pt>
                <c:pt idx="194">
                  <c:v>2012M03</c:v>
                </c:pt>
                <c:pt idx="195">
                  <c:v>2012M04</c:v>
                </c:pt>
                <c:pt idx="196">
                  <c:v>2012M05</c:v>
                </c:pt>
                <c:pt idx="197">
                  <c:v>2012M06</c:v>
                </c:pt>
                <c:pt idx="198">
                  <c:v>2012M07</c:v>
                </c:pt>
                <c:pt idx="199">
                  <c:v>2012M08</c:v>
                </c:pt>
                <c:pt idx="200">
                  <c:v>2012M09</c:v>
                </c:pt>
                <c:pt idx="201">
                  <c:v>2012M10</c:v>
                </c:pt>
                <c:pt idx="202">
                  <c:v>2012M11</c:v>
                </c:pt>
                <c:pt idx="203">
                  <c:v>2012M12</c:v>
                </c:pt>
                <c:pt idx="204">
                  <c:v>2013M01</c:v>
                </c:pt>
                <c:pt idx="205">
                  <c:v>2013M02</c:v>
                </c:pt>
                <c:pt idx="206">
                  <c:v>2013M03</c:v>
                </c:pt>
                <c:pt idx="207">
                  <c:v>2013M04</c:v>
                </c:pt>
                <c:pt idx="208">
                  <c:v>2013M05</c:v>
                </c:pt>
                <c:pt idx="209">
                  <c:v>2013M06</c:v>
                </c:pt>
                <c:pt idx="210">
                  <c:v>2013M07</c:v>
                </c:pt>
                <c:pt idx="211">
                  <c:v>2013M08</c:v>
                </c:pt>
                <c:pt idx="212">
                  <c:v>2013M09</c:v>
                </c:pt>
                <c:pt idx="213">
                  <c:v>2013M10</c:v>
                </c:pt>
                <c:pt idx="214">
                  <c:v>2013M11</c:v>
                </c:pt>
                <c:pt idx="215">
                  <c:v>2013M12</c:v>
                </c:pt>
                <c:pt idx="216">
                  <c:v>2014M01</c:v>
                </c:pt>
                <c:pt idx="217">
                  <c:v>2014M02</c:v>
                </c:pt>
                <c:pt idx="218">
                  <c:v>2014M03</c:v>
                </c:pt>
                <c:pt idx="219">
                  <c:v>2014M04</c:v>
                </c:pt>
                <c:pt idx="220">
                  <c:v>2014M05</c:v>
                </c:pt>
                <c:pt idx="221">
                  <c:v>2014M06</c:v>
                </c:pt>
                <c:pt idx="222">
                  <c:v>2014M07</c:v>
                </c:pt>
                <c:pt idx="223">
                  <c:v>2014M08</c:v>
                </c:pt>
                <c:pt idx="224">
                  <c:v>2014M09</c:v>
                </c:pt>
                <c:pt idx="225">
                  <c:v>2014M10</c:v>
                </c:pt>
                <c:pt idx="226">
                  <c:v>2014M11</c:v>
                </c:pt>
                <c:pt idx="227">
                  <c:v>2014M12</c:v>
                </c:pt>
                <c:pt idx="228">
                  <c:v>2015M01</c:v>
                </c:pt>
                <c:pt idx="229">
                  <c:v>2015M02</c:v>
                </c:pt>
                <c:pt idx="230">
                  <c:v>2015M03</c:v>
                </c:pt>
                <c:pt idx="231">
                  <c:v>2015M04</c:v>
                </c:pt>
                <c:pt idx="232">
                  <c:v>2015M05</c:v>
                </c:pt>
                <c:pt idx="233">
                  <c:v>2015M06</c:v>
                </c:pt>
                <c:pt idx="234">
                  <c:v>2015M07</c:v>
                </c:pt>
                <c:pt idx="235">
                  <c:v>2015M08</c:v>
                </c:pt>
                <c:pt idx="236">
                  <c:v>2015M09</c:v>
                </c:pt>
                <c:pt idx="237">
                  <c:v>2015M10</c:v>
                </c:pt>
                <c:pt idx="238">
                  <c:v>2015M11</c:v>
                </c:pt>
                <c:pt idx="239">
                  <c:v>2015M12</c:v>
                </c:pt>
                <c:pt idx="240">
                  <c:v>2016M01</c:v>
                </c:pt>
                <c:pt idx="241">
                  <c:v>2016M02</c:v>
                </c:pt>
                <c:pt idx="242">
                  <c:v>2016M03</c:v>
                </c:pt>
                <c:pt idx="243">
                  <c:v>2016M04</c:v>
                </c:pt>
                <c:pt idx="244">
                  <c:v>2016M05</c:v>
                </c:pt>
                <c:pt idx="245">
                  <c:v>2016M06</c:v>
                </c:pt>
                <c:pt idx="246">
                  <c:v>2016M07</c:v>
                </c:pt>
                <c:pt idx="247">
                  <c:v>2016M08</c:v>
                </c:pt>
                <c:pt idx="248">
                  <c:v>2016M09</c:v>
                </c:pt>
                <c:pt idx="249">
                  <c:v>2016M10</c:v>
                </c:pt>
                <c:pt idx="250">
                  <c:v>2016M11</c:v>
                </c:pt>
                <c:pt idx="251">
                  <c:v>2016M12</c:v>
                </c:pt>
                <c:pt idx="252">
                  <c:v>2017M01</c:v>
                </c:pt>
                <c:pt idx="253">
                  <c:v>2017M02</c:v>
                </c:pt>
                <c:pt idx="254">
                  <c:v>2017M03</c:v>
                </c:pt>
                <c:pt idx="255">
                  <c:v>2017M04</c:v>
                </c:pt>
                <c:pt idx="256">
                  <c:v>2017M05</c:v>
                </c:pt>
                <c:pt idx="257">
                  <c:v>2017M06</c:v>
                </c:pt>
                <c:pt idx="258">
                  <c:v>2017M07</c:v>
                </c:pt>
                <c:pt idx="259">
                  <c:v>2017M08</c:v>
                </c:pt>
                <c:pt idx="260">
                  <c:v>2017M09</c:v>
                </c:pt>
                <c:pt idx="261">
                  <c:v>2017M10</c:v>
                </c:pt>
                <c:pt idx="262">
                  <c:v>2017M11</c:v>
                </c:pt>
                <c:pt idx="263">
                  <c:v>2017M12</c:v>
                </c:pt>
                <c:pt idx="264">
                  <c:v>2018M01</c:v>
                </c:pt>
                <c:pt idx="265">
                  <c:v>2018M02</c:v>
                </c:pt>
                <c:pt idx="266">
                  <c:v>2018M03</c:v>
                </c:pt>
                <c:pt idx="267">
                  <c:v>2018M04</c:v>
                </c:pt>
                <c:pt idx="268">
                  <c:v>2018M05</c:v>
                </c:pt>
                <c:pt idx="269">
                  <c:v>2018M06</c:v>
                </c:pt>
                <c:pt idx="270">
                  <c:v>2018M07</c:v>
                </c:pt>
                <c:pt idx="271">
                  <c:v>2018M08</c:v>
                </c:pt>
                <c:pt idx="272">
                  <c:v>2018M09</c:v>
                </c:pt>
                <c:pt idx="273">
                  <c:v>2018M10</c:v>
                </c:pt>
                <c:pt idx="274">
                  <c:v>2018M11</c:v>
                </c:pt>
                <c:pt idx="275">
                  <c:v>2018M12</c:v>
                </c:pt>
                <c:pt idx="276">
                  <c:v>2019M01</c:v>
                </c:pt>
                <c:pt idx="277">
                  <c:v>2019M02</c:v>
                </c:pt>
                <c:pt idx="278">
                  <c:v>2019M03</c:v>
                </c:pt>
                <c:pt idx="279">
                  <c:v>2019M04</c:v>
                </c:pt>
                <c:pt idx="280">
                  <c:v>2019M05</c:v>
                </c:pt>
                <c:pt idx="281">
                  <c:v>2019M06</c:v>
                </c:pt>
                <c:pt idx="282">
                  <c:v>2019M07</c:v>
                </c:pt>
                <c:pt idx="283">
                  <c:v>2019M08</c:v>
                </c:pt>
                <c:pt idx="284">
                  <c:v>2019M09</c:v>
                </c:pt>
                <c:pt idx="285">
                  <c:v>2019M10</c:v>
                </c:pt>
                <c:pt idx="286">
                  <c:v>2019M11</c:v>
                </c:pt>
                <c:pt idx="287">
                  <c:v>2019M12</c:v>
                </c:pt>
                <c:pt idx="288">
                  <c:v>2020M01</c:v>
                </c:pt>
                <c:pt idx="289">
                  <c:v>2020M02</c:v>
                </c:pt>
                <c:pt idx="290">
                  <c:v>2020M03</c:v>
                </c:pt>
                <c:pt idx="291">
                  <c:v>2020M04</c:v>
                </c:pt>
                <c:pt idx="292">
                  <c:v>2020M05</c:v>
                </c:pt>
                <c:pt idx="293">
                  <c:v>2020M06</c:v>
                </c:pt>
                <c:pt idx="294">
                  <c:v>2020M07</c:v>
                </c:pt>
                <c:pt idx="295">
                  <c:v>2020M08</c:v>
                </c:pt>
                <c:pt idx="296">
                  <c:v>2020M09</c:v>
                </c:pt>
                <c:pt idx="297">
                  <c:v>2020M10</c:v>
                </c:pt>
              </c:strCache>
            </c:strRef>
          </c:cat>
          <c:val>
            <c:numRef>
              <c:f>'Fig 4.6'!$D$5:$D$302</c:f>
              <c:numCache>
                <c:formatCode>General</c:formatCode>
                <c:ptCount val="298"/>
                <c:pt idx="0">
                  <c:v>106</c:v>
                </c:pt>
                <c:pt idx="1">
                  <c:v>106</c:v>
                </c:pt>
                <c:pt idx="2">
                  <c:v>106</c:v>
                </c:pt>
                <c:pt idx="3">
                  <c:v>109</c:v>
                </c:pt>
                <c:pt idx="4">
                  <c:v>110</c:v>
                </c:pt>
                <c:pt idx="5">
                  <c:v>112</c:v>
                </c:pt>
                <c:pt idx="6">
                  <c:v>111</c:v>
                </c:pt>
                <c:pt idx="7">
                  <c:v>116</c:v>
                </c:pt>
                <c:pt idx="8">
                  <c:v>119</c:v>
                </c:pt>
                <c:pt idx="9">
                  <c:v>122</c:v>
                </c:pt>
                <c:pt idx="10">
                  <c:v>126</c:v>
                </c:pt>
                <c:pt idx="11">
                  <c:v>130</c:v>
                </c:pt>
                <c:pt idx="12">
                  <c:v>141</c:v>
                </c:pt>
                <c:pt idx="13">
                  <c:v>146</c:v>
                </c:pt>
                <c:pt idx="14">
                  <c:v>147</c:v>
                </c:pt>
                <c:pt idx="15">
                  <c:v>148</c:v>
                </c:pt>
                <c:pt idx="16">
                  <c:v>156</c:v>
                </c:pt>
                <c:pt idx="17">
                  <c:v>161</c:v>
                </c:pt>
                <c:pt idx="18">
                  <c:v>176</c:v>
                </c:pt>
                <c:pt idx="19">
                  <c:v>166</c:v>
                </c:pt>
                <c:pt idx="20">
                  <c:v>179</c:v>
                </c:pt>
                <c:pt idx="21">
                  <c:v>170</c:v>
                </c:pt>
                <c:pt idx="22">
                  <c:v>173</c:v>
                </c:pt>
                <c:pt idx="23">
                  <c:v>184</c:v>
                </c:pt>
                <c:pt idx="24">
                  <c:v>189</c:v>
                </c:pt>
                <c:pt idx="25">
                  <c:v>190</c:v>
                </c:pt>
                <c:pt idx="26">
                  <c:v>210</c:v>
                </c:pt>
                <c:pt idx="27">
                  <c:v>200</c:v>
                </c:pt>
                <c:pt idx="28">
                  <c:v>202</c:v>
                </c:pt>
                <c:pt idx="29">
                  <c:v>200</c:v>
                </c:pt>
                <c:pt idx="30">
                  <c:v>200</c:v>
                </c:pt>
                <c:pt idx="31">
                  <c:v>178</c:v>
                </c:pt>
                <c:pt idx="32">
                  <c:v>163</c:v>
                </c:pt>
                <c:pt idx="33">
                  <c:v>169</c:v>
                </c:pt>
                <c:pt idx="34">
                  <c:v>166</c:v>
                </c:pt>
                <c:pt idx="35">
                  <c:v>175</c:v>
                </c:pt>
                <c:pt idx="36">
                  <c:v>176</c:v>
                </c:pt>
                <c:pt idx="37">
                  <c:v>168</c:v>
                </c:pt>
                <c:pt idx="38">
                  <c:v>166</c:v>
                </c:pt>
                <c:pt idx="39">
                  <c:v>176</c:v>
                </c:pt>
                <c:pt idx="40">
                  <c:v>172</c:v>
                </c:pt>
                <c:pt idx="41">
                  <c:v>176</c:v>
                </c:pt>
                <c:pt idx="42">
                  <c:v>181</c:v>
                </c:pt>
                <c:pt idx="43">
                  <c:v>184</c:v>
                </c:pt>
                <c:pt idx="44">
                  <c:v>186</c:v>
                </c:pt>
                <c:pt idx="45">
                  <c:v>189</c:v>
                </c:pt>
                <c:pt idx="46">
                  <c:v>204</c:v>
                </c:pt>
                <c:pt idx="47">
                  <c:v>214</c:v>
                </c:pt>
                <c:pt idx="48">
                  <c:v>213</c:v>
                </c:pt>
                <c:pt idx="49">
                  <c:v>223</c:v>
                </c:pt>
                <c:pt idx="50">
                  <c:v>241</c:v>
                </c:pt>
                <c:pt idx="51">
                  <c:v>234</c:v>
                </c:pt>
                <c:pt idx="52">
                  <c:v>238</c:v>
                </c:pt>
                <c:pt idx="53">
                  <c:v>235</c:v>
                </c:pt>
                <c:pt idx="54">
                  <c:v>247</c:v>
                </c:pt>
                <c:pt idx="55">
                  <c:v>269</c:v>
                </c:pt>
                <c:pt idx="56">
                  <c:v>269</c:v>
                </c:pt>
                <c:pt idx="57">
                  <c:v>271</c:v>
                </c:pt>
                <c:pt idx="58">
                  <c:v>252</c:v>
                </c:pt>
                <c:pt idx="59">
                  <c:v>248</c:v>
                </c:pt>
                <c:pt idx="60">
                  <c:v>274</c:v>
                </c:pt>
                <c:pt idx="61">
                  <c:v>254</c:v>
                </c:pt>
                <c:pt idx="62">
                  <c:v>236</c:v>
                </c:pt>
                <c:pt idx="63">
                  <c:v>239</c:v>
                </c:pt>
                <c:pt idx="64">
                  <c:v>251</c:v>
                </c:pt>
                <c:pt idx="65">
                  <c:v>246</c:v>
                </c:pt>
                <c:pt idx="66">
                  <c:v>244</c:v>
                </c:pt>
                <c:pt idx="67">
                  <c:v>225</c:v>
                </c:pt>
                <c:pt idx="68">
                  <c:v>199</c:v>
                </c:pt>
                <c:pt idx="69">
                  <c:v>206</c:v>
                </c:pt>
                <c:pt idx="70">
                  <c:v>210</c:v>
                </c:pt>
                <c:pt idx="71">
                  <c:v>212</c:v>
                </c:pt>
                <c:pt idx="72">
                  <c:v>212</c:v>
                </c:pt>
                <c:pt idx="73">
                  <c:v>211</c:v>
                </c:pt>
                <c:pt idx="74">
                  <c:v>218</c:v>
                </c:pt>
                <c:pt idx="75">
                  <c:v>221</c:v>
                </c:pt>
                <c:pt idx="76">
                  <c:v>208</c:v>
                </c:pt>
                <c:pt idx="77">
                  <c:v>207</c:v>
                </c:pt>
                <c:pt idx="78">
                  <c:v>181</c:v>
                </c:pt>
                <c:pt idx="79">
                  <c:v>185</c:v>
                </c:pt>
                <c:pt idx="80">
                  <c:v>159</c:v>
                </c:pt>
                <c:pt idx="81">
                  <c:v>165</c:v>
                </c:pt>
                <c:pt idx="82">
                  <c:v>168</c:v>
                </c:pt>
                <c:pt idx="83">
                  <c:v>167</c:v>
                </c:pt>
                <c:pt idx="84">
                  <c:v>158</c:v>
                </c:pt>
                <c:pt idx="85">
                  <c:v>152</c:v>
                </c:pt>
                <c:pt idx="86">
                  <c:v>160</c:v>
                </c:pt>
                <c:pt idx="87">
                  <c:v>176</c:v>
                </c:pt>
                <c:pt idx="88">
                  <c:v>181</c:v>
                </c:pt>
                <c:pt idx="89">
                  <c:v>187</c:v>
                </c:pt>
                <c:pt idx="90">
                  <c:v>188</c:v>
                </c:pt>
                <c:pt idx="91">
                  <c:v>211</c:v>
                </c:pt>
                <c:pt idx="92">
                  <c:v>208</c:v>
                </c:pt>
                <c:pt idx="93">
                  <c:v>224</c:v>
                </c:pt>
                <c:pt idx="94">
                  <c:v>213</c:v>
                </c:pt>
                <c:pt idx="95">
                  <c:v>217</c:v>
                </c:pt>
                <c:pt idx="96">
                  <c:v>233</c:v>
                </c:pt>
                <c:pt idx="97">
                  <c:v>245</c:v>
                </c:pt>
                <c:pt idx="98">
                  <c:v>232</c:v>
                </c:pt>
                <c:pt idx="99">
                  <c:v>230</c:v>
                </c:pt>
                <c:pt idx="100">
                  <c:v>229</c:v>
                </c:pt>
                <c:pt idx="101">
                  <c:v>241</c:v>
                </c:pt>
                <c:pt idx="102">
                  <c:v>240</c:v>
                </c:pt>
                <c:pt idx="103">
                  <c:v>241</c:v>
                </c:pt>
                <c:pt idx="104">
                  <c:v>252</c:v>
                </c:pt>
                <c:pt idx="105">
                  <c:v>246</c:v>
                </c:pt>
                <c:pt idx="106">
                  <c:v>259</c:v>
                </c:pt>
                <c:pt idx="107">
                  <c:v>263</c:v>
                </c:pt>
                <c:pt idx="108">
                  <c:v>270</c:v>
                </c:pt>
                <c:pt idx="109">
                  <c:v>286</c:v>
                </c:pt>
                <c:pt idx="110">
                  <c:v>290</c:v>
                </c:pt>
                <c:pt idx="111">
                  <c:v>283</c:v>
                </c:pt>
                <c:pt idx="112">
                  <c:v>301</c:v>
                </c:pt>
                <c:pt idx="113">
                  <c:v>319</c:v>
                </c:pt>
                <c:pt idx="114">
                  <c:v>329</c:v>
                </c:pt>
                <c:pt idx="115">
                  <c:v>338</c:v>
                </c:pt>
                <c:pt idx="116">
                  <c:v>345</c:v>
                </c:pt>
                <c:pt idx="117">
                  <c:v>331</c:v>
                </c:pt>
                <c:pt idx="118">
                  <c:v>343</c:v>
                </c:pt>
                <c:pt idx="119">
                  <c:v>368</c:v>
                </c:pt>
                <c:pt idx="120">
                  <c:v>368</c:v>
                </c:pt>
                <c:pt idx="121">
                  <c:v>375</c:v>
                </c:pt>
                <c:pt idx="122">
                  <c:v>383</c:v>
                </c:pt>
                <c:pt idx="123">
                  <c:v>376</c:v>
                </c:pt>
                <c:pt idx="124">
                  <c:v>354</c:v>
                </c:pt>
                <c:pt idx="125">
                  <c:v>350</c:v>
                </c:pt>
                <c:pt idx="126">
                  <c:v>352</c:v>
                </c:pt>
                <c:pt idx="127">
                  <c:v>368</c:v>
                </c:pt>
                <c:pt idx="128">
                  <c:v>381</c:v>
                </c:pt>
                <c:pt idx="129">
                  <c:v>396</c:v>
                </c:pt>
                <c:pt idx="130">
                  <c:v>406</c:v>
                </c:pt>
                <c:pt idx="131">
                  <c:v>423</c:v>
                </c:pt>
                <c:pt idx="132">
                  <c:v>442</c:v>
                </c:pt>
                <c:pt idx="133">
                  <c:v>434</c:v>
                </c:pt>
                <c:pt idx="134">
                  <c:v>444</c:v>
                </c:pt>
                <c:pt idx="135">
                  <c:v>465</c:v>
                </c:pt>
                <c:pt idx="136">
                  <c:v>485</c:v>
                </c:pt>
                <c:pt idx="137">
                  <c:v>476</c:v>
                </c:pt>
                <c:pt idx="138">
                  <c:v>491</c:v>
                </c:pt>
                <c:pt idx="139">
                  <c:v>486</c:v>
                </c:pt>
                <c:pt idx="140">
                  <c:v>486</c:v>
                </c:pt>
                <c:pt idx="141">
                  <c:v>494</c:v>
                </c:pt>
                <c:pt idx="142">
                  <c:v>455</c:v>
                </c:pt>
                <c:pt idx="143">
                  <c:v>447</c:v>
                </c:pt>
                <c:pt idx="144">
                  <c:v>392</c:v>
                </c:pt>
                <c:pt idx="145">
                  <c:v>411</c:v>
                </c:pt>
                <c:pt idx="146">
                  <c:v>406</c:v>
                </c:pt>
                <c:pt idx="147">
                  <c:v>408</c:v>
                </c:pt>
                <c:pt idx="148">
                  <c:v>428</c:v>
                </c:pt>
                <c:pt idx="149">
                  <c:v>395</c:v>
                </c:pt>
                <c:pt idx="150">
                  <c:v>385</c:v>
                </c:pt>
                <c:pt idx="151">
                  <c:v>388</c:v>
                </c:pt>
                <c:pt idx="152">
                  <c:v>324</c:v>
                </c:pt>
                <c:pt idx="153">
                  <c:v>265</c:v>
                </c:pt>
                <c:pt idx="154">
                  <c:v>242</c:v>
                </c:pt>
                <c:pt idx="155">
                  <c:v>228</c:v>
                </c:pt>
                <c:pt idx="156">
                  <c:v>236</c:v>
                </c:pt>
                <c:pt idx="157">
                  <c:v>217</c:v>
                </c:pt>
                <c:pt idx="158">
                  <c:v>207</c:v>
                </c:pt>
                <c:pt idx="159">
                  <c:v>245</c:v>
                </c:pt>
                <c:pt idx="160">
                  <c:v>262</c:v>
                </c:pt>
                <c:pt idx="161">
                  <c:v>259</c:v>
                </c:pt>
                <c:pt idx="162">
                  <c:v>276</c:v>
                </c:pt>
                <c:pt idx="163">
                  <c:v>296</c:v>
                </c:pt>
                <c:pt idx="164">
                  <c:v>298</c:v>
                </c:pt>
                <c:pt idx="165">
                  <c:v>289</c:v>
                </c:pt>
                <c:pt idx="166">
                  <c:v>293</c:v>
                </c:pt>
                <c:pt idx="167">
                  <c:v>301</c:v>
                </c:pt>
                <c:pt idx="168">
                  <c:v>320</c:v>
                </c:pt>
                <c:pt idx="169">
                  <c:v>319</c:v>
                </c:pt>
                <c:pt idx="170">
                  <c:v>340</c:v>
                </c:pt>
                <c:pt idx="171">
                  <c:v>360</c:v>
                </c:pt>
                <c:pt idx="172">
                  <c:v>342</c:v>
                </c:pt>
                <c:pt idx="173">
                  <c:v>344</c:v>
                </c:pt>
                <c:pt idx="174">
                  <c:v>356</c:v>
                </c:pt>
                <c:pt idx="175">
                  <c:v>343</c:v>
                </c:pt>
                <c:pt idx="176">
                  <c:v>361</c:v>
                </c:pt>
                <c:pt idx="177">
                  <c:v>369</c:v>
                </c:pt>
                <c:pt idx="178">
                  <c:v>370</c:v>
                </c:pt>
                <c:pt idx="179">
                  <c:v>395</c:v>
                </c:pt>
                <c:pt idx="180">
                  <c:v>399</c:v>
                </c:pt>
                <c:pt idx="181">
                  <c:v>405</c:v>
                </c:pt>
                <c:pt idx="182">
                  <c:v>395</c:v>
                </c:pt>
                <c:pt idx="183">
                  <c:v>394</c:v>
                </c:pt>
                <c:pt idx="184">
                  <c:v>390</c:v>
                </c:pt>
                <c:pt idx="185">
                  <c:v>367</c:v>
                </c:pt>
                <c:pt idx="186">
                  <c:v>357</c:v>
                </c:pt>
                <c:pt idx="187">
                  <c:v>309</c:v>
                </c:pt>
                <c:pt idx="188">
                  <c:v>298</c:v>
                </c:pt>
                <c:pt idx="189">
                  <c:v>310</c:v>
                </c:pt>
                <c:pt idx="190">
                  <c:v>323</c:v>
                </c:pt>
                <c:pt idx="191">
                  <c:v>325</c:v>
                </c:pt>
                <c:pt idx="192">
                  <c:v>344</c:v>
                </c:pt>
                <c:pt idx="193">
                  <c:v>377</c:v>
                </c:pt>
                <c:pt idx="194">
                  <c:v>370</c:v>
                </c:pt>
                <c:pt idx="195">
                  <c:v>379</c:v>
                </c:pt>
                <c:pt idx="196">
                  <c:v>357</c:v>
                </c:pt>
                <c:pt idx="197">
                  <c:v>366</c:v>
                </c:pt>
                <c:pt idx="198">
                  <c:v>393</c:v>
                </c:pt>
                <c:pt idx="199">
                  <c:v>397</c:v>
                </c:pt>
                <c:pt idx="200">
                  <c:v>402</c:v>
                </c:pt>
                <c:pt idx="201">
                  <c:v>395</c:v>
                </c:pt>
                <c:pt idx="202">
                  <c:v>400</c:v>
                </c:pt>
                <c:pt idx="203">
                  <c:v>404</c:v>
                </c:pt>
                <c:pt idx="204">
                  <c:v>433</c:v>
                </c:pt>
                <c:pt idx="205">
                  <c:v>443</c:v>
                </c:pt>
                <c:pt idx="206">
                  <c:v>440</c:v>
                </c:pt>
                <c:pt idx="207">
                  <c:v>440</c:v>
                </c:pt>
                <c:pt idx="208">
                  <c:v>442</c:v>
                </c:pt>
                <c:pt idx="209">
                  <c:v>424</c:v>
                </c:pt>
                <c:pt idx="210">
                  <c:v>452</c:v>
                </c:pt>
                <c:pt idx="211">
                  <c:v>458</c:v>
                </c:pt>
                <c:pt idx="212">
                  <c:v>474</c:v>
                </c:pt>
                <c:pt idx="213">
                  <c:v>486</c:v>
                </c:pt>
                <c:pt idx="214">
                  <c:v>504</c:v>
                </c:pt>
                <c:pt idx="215">
                  <c:v>517</c:v>
                </c:pt>
                <c:pt idx="216">
                  <c:v>540</c:v>
                </c:pt>
                <c:pt idx="217">
                  <c:v>595</c:v>
                </c:pt>
                <c:pt idx="218">
                  <c:v>583</c:v>
                </c:pt>
                <c:pt idx="219">
                  <c:v>583</c:v>
                </c:pt>
                <c:pt idx="220">
                  <c:v>601</c:v>
                </c:pt>
                <c:pt idx="221">
                  <c:v>610</c:v>
                </c:pt>
                <c:pt idx="222">
                  <c:v>605</c:v>
                </c:pt>
                <c:pt idx="223">
                  <c:v>608</c:v>
                </c:pt>
                <c:pt idx="224">
                  <c:v>623</c:v>
                </c:pt>
                <c:pt idx="225">
                  <c:v>618</c:v>
                </c:pt>
                <c:pt idx="226">
                  <c:v>618</c:v>
                </c:pt>
                <c:pt idx="227">
                  <c:v>608</c:v>
                </c:pt>
                <c:pt idx="228">
                  <c:v>656</c:v>
                </c:pt>
                <c:pt idx="229">
                  <c:v>713</c:v>
                </c:pt>
                <c:pt idx="230">
                  <c:v>752</c:v>
                </c:pt>
                <c:pt idx="231">
                  <c:v>755</c:v>
                </c:pt>
                <c:pt idx="232">
                  <c:v>768</c:v>
                </c:pt>
                <c:pt idx="233">
                  <c:v>737</c:v>
                </c:pt>
                <c:pt idx="234">
                  <c:v>781</c:v>
                </c:pt>
                <c:pt idx="235">
                  <c:v>740</c:v>
                </c:pt>
                <c:pt idx="236">
                  <c:v>721</c:v>
                </c:pt>
                <c:pt idx="237">
                  <c:v>730</c:v>
                </c:pt>
                <c:pt idx="238">
                  <c:v>791</c:v>
                </c:pt>
                <c:pt idx="239">
                  <c:v>786</c:v>
                </c:pt>
                <c:pt idx="240">
                  <c:v>754</c:v>
                </c:pt>
                <c:pt idx="241">
                  <c:v>739</c:v>
                </c:pt>
                <c:pt idx="242">
                  <c:v>737</c:v>
                </c:pt>
                <c:pt idx="243">
                  <c:v>743</c:v>
                </c:pt>
                <c:pt idx="244">
                  <c:v>777</c:v>
                </c:pt>
                <c:pt idx="245">
                  <c:v>743</c:v>
                </c:pt>
                <c:pt idx="246">
                  <c:v>775</c:v>
                </c:pt>
                <c:pt idx="247">
                  <c:v>751</c:v>
                </c:pt>
                <c:pt idx="248">
                  <c:v>724</c:v>
                </c:pt>
                <c:pt idx="249">
                  <c:v>708</c:v>
                </c:pt>
                <c:pt idx="250">
                  <c:v>679</c:v>
                </c:pt>
                <c:pt idx="251">
                  <c:v>723</c:v>
                </c:pt>
                <c:pt idx="252">
                  <c:v>740</c:v>
                </c:pt>
                <c:pt idx="253">
                  <c:v>745</c:v>
                </c:pt>
                <c:pt idx="254">
                  <c:v>757</c:v>
                </c:pt>
                <c:pt idx="255">
                  <c:v>795</c:v>
                </c:pt>
                <c:pt idx="256">
                  <c:v>816</c:v>
                </c:pt>
                <c:pt idx="257">
                  <c:v>813</c:v>
                </c:pt>
                <c:pt idx="258">
                  <c:v>824</c:v>
                </c:pt>
                <c:pt idx="259">
                  <c:v>839</c:v>
                </c:pt>
                <c:pt idx="260">
                  <c:v>843</c:v>
                </c:pt>
                <c:pt idx="261">
                  <c:v>864</c:v>
                </c:pt>
                <c:pt idx="262">
                  <c:v>827</c:v>
                </c:pt>
                <c:pt idx="263">
                  <c:v>836</c:v>
                </c:pt>
                <c:pt idx="264">
                  <c:v>837</c:v>
                </c:pt>
                <c:pt idx="265">
                  <c:v>834</c:v>
                </c:pt>
                <c:pt idx="266">
                  <c:v>812</c:v>
                </c:pt>
                <c:pt idx="267">
                  <c:v>818</c:v>
                </c:pt>
                <c:pt idx="268">
                  <c:v>831</c:v>
                </c:pt>
                <c:pt idx="269">
                  <c:v>823</c:v>
                </c:pt>
                <c:pt idx="270">
                  <c:v>868</c:v>
                </c:pt>
                <c:pt idx="271">
                  <c:v>868</c:v>
                </c:pt>
                <c:pt idx="272">
                  <c:v>837</c:v>
                </c:pt>
                <c:pt idx="273">
                  <c:v>771</c:v>
                </c:pt>
                <c:pt idx="274">
                  <c:v>780</c:v>
                </c:pt>
                <c:pt idx="275">
                  <c:v>752</c:v>
                </c:pt>
                <c:pt idx="276">
                  <c:v>783</c:v>
                </c:pt>
                <c:pt idx="277">
                  <c:v>824</c:v>
                </c:pt>
                <c:pt idx="278">
                  <c:v>843</c:v>
                </c:pt>
                <c:pt idx="279">
                  <c:v>854</c:v>
                </c:pt>
                <c:pt idx="280">
                  <c:v>824</c:v>
                </c:pt>
                <c:pt idx="281">
                  <c:v>846</c:v>
                </c:pt>
                <c:pt idx="282">
                  <c:v>845</c:v>
                </c:pt>
                <c:pt idx="283">
                  <c:v>858</c:v>
                </c:pt>
                <c:pt idx="284">
                  <c:v>864</c:v>
                </c:pt>
                <c:pt idx="285">
                  <c:v>867</c:v>
                </c:pt>
                <c:pt idx="286">
                  <c:v>917</c:v>
                </c:pt>
                <c:pt idx="287">
                  <c:v>946</c:v>
                </c:pt>
                <c:pt idx="288">
                  <c:v>969</c:v>
                </c:pt>
                <c:pt idx="289">
                  <c:v>915</c:v>
                </c:pt>
                <c:pt idx="290">
                  <c:v>854</c:v>
                </c:pt>
                <c:pt idx="291">
                  <c:v>926</c:v>
                </c:pt>
                <c:pt idx="292">
                  <c:v>988</c:v>
                </c:pt>
                <c:pt idx="293">
                  <c:v>992</c:v>
                </c:pt>
                <c:pt idx="294">
                  <c:v>1035</c:v>
                </c:pt>
                <c:pt idx="295">
                  <c:v>1065</c:v>
                </c:pt>
                <c:pt idx="296">
                  <c:v>1089</c:v>
                </c:pt>
                <c:pt idx="297">
                  <c:v>1073</c:v>
                </c:pt>
              </c:numCache>
            </c:numRef>
          </c:val>
          <c:smooth val="0"/>
          <c:extLst>
            <c:ext xmlns:c16="http://schemas.microsoft.com/office/drawing/2014/chart" uri="{C3380CC4-5D6E-409C-BE32-E72D297353CC}">
              <c16:uniqueId val="{00000000-6EBE-4D96-BE55-BF2816517262}"/>
            </c:ext>
          </c:extLst>
        </c:ser>
        <c:ser>
          <c:idx val="2"/>
          <c:order val="1"/>
          <c:tx>
            <c:strRef>
              <c:f>'Fig 4.6'!$F$4</c:f>
              <c:strCache>
                <c:ptCount val="1"/>
                <c:pt idx="0">
                  <c:v>OMXC 20 (3 July 1989 = 100)</c:v>
                </c:pt>
              </c:strCache>
            </c:strRef>
          </c:tx>
          <c:spPr>
            <a:ln w="19050" cap="rnd">
              <a:solidFill>
                <a:srgbClr val="DC4817"/>
              </a:solidFill>
              <a:round/>
            </a:ln>
            <a:effectLst/>
          </c:spPr>
          <c:marker>
            <c:symbol val="none"/>
          </c:marker>
          <c:cat>
            <c:strRef>
              <c:f>'Fig 4.6'!$C$5:$C$302</c:f>
              <c:strCache>
                <c:ptCount val="298"/>
                <c:pt idx="0">
                  <c:v>1996M01</c:v>
                </c:pt>
                <c:pt idx="1">
                  <c:v>1996M02</c:v>
                </c:pt>
                <c:pt idx="2">
                  <c:v>1996M03</c:v>
                </c:pt>
                <c:pt idx="3">
                  <c:v>1996M04</c:v>
                </c:pt>
                <c:pt idx="4">
                  <c:v>1996M05</c:v>
                </c:pt>
                <c:pt idx="5">
                  <c:v>1996M06</c:v>
                </c:pt>
                <c:pt idx="6">
                  <c:v>1996M07</c:v>
                </c:pt>
                <c:pt idx="7">
                  <c:v>1996M08</c:v>
                </c:pt>
                <c:pt idx="8">
                  <c:v>1996M09</c:v>
                </c:pt>
                <c:pt idx="9">
                  <c:v>1996M10</c:v>
                </c:pt>
                <c:pt idx="10">
                  <c:v>1996M11</c:v>
                </c:pt>
                <c:pt idx="11">
                  <c:v>1996M12</c:v>
                </c:pt>
                <c:pt idx="12">
                  <c:v>1997M01</c:v>
                </c:pt>
                <c:pt idx="13">
                  <c:v>1997M02</c:v>
                </c:pt>
                <c:pt idx="14">
                  <c:v>1997M03</c:v>
                </c:pt>
                <c:pt idx="15">
                  <c:v>1997M04</c:v>
                </c:pt>
                <c:pt idx="16">
                  <c:v>1997M05</c:v>
                </c:pt>
                <c:pt idx="17">
                  <c:v>1997M06</c:v>
                </c:pt>
                <c:pt idx="18">
                  <c:v>1997M07</c:v>
                </c:pt>
                <c:pt idx="19">
                  <c:v>1997M08</c:v>
                </c:pt>
                <c:pt idx="20">
                  <c:v>1997M09</c:v>
                </c:pt>
                <c:pt idx="21">
                  <c:v>1997M10</c:v>
                </c:pt>
                <c:pt idx="22">
                  <c:v>1997M11</c:v>
                </c:pt>
                <c:pt idx="23">
                  <c:v>1997M12</c:v>
                </c:pt>
                <c:pt idx="24">
                  <c:v>1998M01</c:v>
                </c:pt>
                <c:pt idx="25">
                  <c:v>1998M02</c:v>
                </c:pt>
                <c:pt idx="26">
                  <c:v>1998M03</c:v>
                </c:pt>
                <c:pt idx="27">
                  <c:v>1998M04</c:v>
                </c:pt>
                <c:pt idx="28">
                  <c:v>1998M05</c:v>
                </c:pt>
                <c:pt idx="29">
                  <c:v>1998M06</c:v>
                </c:pt>
                <c:pt idx="30">
                  <c:v>1998M07</c:v>
                </c:pt>
                <c:pt idx="31">
                  <c:v>1998M08</c:v>
                </c:pt>
                <c:pt idx="32">
                  <c:v>1998M09</c:v>
                </c:pt>
                <c:pt idx="33">
                  <c:v>1998M10</c:v>
                </c:pt>
                <c:pt idx="34">
                  <c:v>1998M11</c:v>
                </c:pt>
                <c:pt idx="35">
                  <c:v>1998M12</c:v>
                </c:pt>
                <c:pt idx="36">
                  <c:v>1999M01</c:v>
                </c:pt>
                <c:pt idx="37">
                  <c:v>1999M02</c:v>
                </c:pt>
                <c:pt idx="38">
                  <c:v>1999M03</c:v>
                </c:pt>
                <c:pt idx="39">
                  <c:v>1999M04</c:v>
                </c:pt>
                <c:pt idx="40">
                  <c:v>1999M05</c:v>
                </c:pt>
                <c:pt idx="41">
                  <c:v>1999M06</c:v>
                </c:pt>
                <c:pt idx="42">
                  <c:v>1999M07</c:v>
                </c:pt>
                <c:pt idx="43">
                  <c:v>1999M08</c:v>
                </c:pt>
                <c:pt idx="44">
                  <c:v>1999M09</c:v>
                </c:pt>
                <c:pt idx="45">
                  <c:v>1999M10</c:v>
                </c:pt>
                <c:pt idx="46">
                  <c:v>1999M11</c:v>
                </c:pt>
                <c:pt idx="47">
                  <c:v>1999M12</c:v>
                </c:pt>
                <c:pt idx="48">
                  <c:v>2000M01</c:v>
                </c:pt>
                <c:pt idx="49">
                  <c:v>2000M02</c:v>
                </c:pt>
                <c:pt idx="50">
                  <c:v>2000M03</c:v>
                </c:pt>
                <c:pt idx="51">
                  <c:v>2000M04</c:v>
                </c:pt>
                <c:pt idx="52">
                  <c:v>2000M05</c:v>
                </c:pt>
                <c:pt idx="53">
                  <c:v>2000M06</c:v>
                </c:pt>
                <c:pt idx="54">
                  <c:v>2000M07</c:v>
                </c:pt>
                <c:pt idx="55">
                  <c:v>2000M08</c:v>
                </c:pt>
                <c:pt idx="56">
                  <c:v>2000M09</c:v>
                </c:pt>
                <c:pt idx="57">
                  <c:v>2000M10</c:v>
                </c:pt>
                <c:pt idx="58">
                  <c:v>2000M11</c:v>
                </c:pt>
                <c:pt idx="59">
                  <c:v>2000M12</c:v>
                </c:pt>
                <c:pt idx="60">
                  <c:v>2001M01</c:v>
                </c:pt>
                <c:pt idx="61">
                  <c:v>2001M02</c:v>
                </c:pt>
                <c:pt idx="62">
                  <c:v>2001M03</c:v>
                </c:pt>
                <c:pt idx="63">
                  <c:v>2001M04</c:v>
                </c:pt>
                <c:pt idx="64">
                  <c:v>2001M05</c:v>
                </c:pt>
                <c:pt idx="65">
                  <c:v>2001M06</c:v>
                </c:pt>
                <c:pt idx="66">
                  <c:v>2001M07</c:v>
                </c:pt>
                <c:pt idx="67">
                  <c:v>2001M08</c:v>
                </c:pt>
                <c:pt idx="68">
                  <c:v>2001M09</c:v>
                </c:pt>
                <c:pt idx="69">
                  <c:v>2001M10</c:v>
                </c:pt>
                <c:pt idx="70">
                  <c:v>2001M11</c:v>
                </c:pt>
                <c:pt idx="71">
                  <c:v>2001M12</c:v>
                </c:pt>
                <c:pt idx="72">
                  <c:v>2002M01</c:v>
                </c:pt>
                <c:pt idx="73">
                  <c:v>2002M02</c:v>
                </c:pt>
                <c:pt idx="74">
                  <c:v>2002M03</c:v>
                </c:pt>
                <c:pt idx="75">
                  <c:v>2002M04</c:v>
                </c:pt>
                <c:pt idx="76">
                  <c:v>2002M05</c:v>
                </c:pt>
                <c:pt idx="77">
                  <c:v>2002M06</c:v>
                </c:pt>
                <c:pt idx="78">
                  <c:v>2002M07</c:v>
                </c:pt>
                <c:pt idx="79">
                  <c:v>2002M08</c:v>
                </c:pt>
                <c:pt idx="80">
                  <c:v>2002M09</c:v>
                </c:pt>
                <c:pt idx="81">
                  <c:v>2002M10</c:v>
                </c:pt>
                <c:pt idx="82">
                  <c:v>2002M11</c:v>
                </c:pt>
                <c:pt idx="83">
                  <c:v>2002M12</c:v>
                </c:pt>
                <c:pt idx="84">
                  <c:v>2003M01</c:v>
                </c:pt>
                <c:pt idx="85">
                  <c:v>2003M02</c:v>
                </c:pt>
                <c:pt idx="86">
                  <c:v>2003M03</c:v>
                </c:pt>
                <c:pt idx="87">
                  <c:v>2003M04</c:v>
                </c:pt>
                <c:pt idx="88">
                  <c:v>2003M05</c:v>
                </c:pt>
                <c:pt idx="89">
                  <c:v>2003M06</c:v>
                </c:pt>
                <c:pt idx="90">
                  <c:v>2003M07</c:v>
                </c:pt>
                <c:pt idx="91">
                  <c:v>2003M08</c:v>
                </c:pt>
                <c:pt idx="92">
                  <c:v>2003M09</c:v>
                </c:pt>
                <c:pt idx="93">
                  <c:v>2003M10</c:v>
                </c:pt>
                <c:pt idx="94">
                  <c:v>2003M11</c:v>
                </c:pt>
                <c:pt idx="95">
                  <c:v>2003M12</c:v>
                </c:pt>
                <c:pt idx="96">
                  <c:v>2004M01</c:v>
                </c:pt>
                <c:pt idx="97">
                  <c:v>2004M02</c:v>
                </c:pt>
                <c:pt idx="98">
                  <c:v>2004M03</c:v>
                </c:pt>
                <c:pt idx="99">
                  <c:v>2004M04</c:v>
                </c:pt>
                <c:pt idx="100">
                  <c:v>2004M05</c:v>
                </c:pt>
                <c:pt idx="101">
                  <c:v>2004M06</c:v>
                </c:pt>
                <c:pt idx="102">
                  <c:v>2004M07</c:v>
                </c:pt>
                <c:pt idx="103">
                  <c:v>2004M08</c:v>
                </c:pt>
                <c:pt idx="104">
                  <c:v>2004M09</c:v>
                </c:pt>
                <c:pt idx="105">
                  <c:v>2004M10</c:v>
                </c:pt>
                <c:pt idx="106">
                  <c:v>2004M11</c:v>
                </c:pt>
                <c:pt idx="107">
                  <c:v>2004M12</c:v>
                </c:pt>
                <c:pt idx="108">
                  <c:v>2005M01</c:v>
                </c:pt>
                <c:pt idx="109">
                  <c:v>2005M02</c:v>
                </c:pt>
                <c:pt idx="110">
                  <c:v>2005M03</c:v>
                </c:pt>
                <c:pt idx="111">
                  <c:v>2005M04</c:v>
                </c:pt>
                <c:pt idx="112">
                  <c:v>2005M05</c:v>
                </c:pt>
                <c:pt idx="113">
                  <c:v>2005M06</c:v>
                </c:pt>
                <c:pt idx="114">
                  <c:v>2005M07</c:v>
                </c:pt>
                <c:pt idx="115">
                  <c:v>2005M08</c:v>
                </c:pt>
                <c:pt idx="116">
                  <c:v>2005M09</c:v>
                </c:pt>
                <c:pt idx="117">
                  <c:v>2005M10</c:v>
                </c:pt>
                <c:pt idx="118">
                  <c:v>2005M11</c:v>
                </c:pt>
                <c:pt idx="119">
                  <c:v>2005M12</c:v>
                </c:pt>
                <c:pt idx="120">
                  <c:v>2006M01</c:v>
                </c:pt>
                <c:pt idx="121">
                  <c:v>2006M02</c:v>
                </c:pt>
                <c:pt idx="122">
                  <c:v>2006M03</c:v>
                </c:pt>
                <c:pt idx="123">
                  <c:v>2006M04</c:v>
                </c:pt>
                <c:pt idx="124">
                  <c:v>2006M05</c:v>
                </c:pt>
                <c:pt idx="125">
                  <c:v>2006M06</c:v>
                </c:pt>
                <c:pt idx="126">
                  <c:v>2006M07</c:v>
                </c:pt>
                <c:pt idx="127">
                  <c:v>2006M08</c:v>
                </c:pt>
                <c:pt idx="128">
                  <c:v>2006M09</c:v>
                </c:pt>
                <c:pt idx="129">
                  <c:v>2006M10</c:v>
                </c:pt>
                <c:pt idx="130">
                  <c:v>2006M11</c:v>
                </c:pt>
                <c:pt idx="131">
                  <c:v>2006M12</c:v>
                </c:pt>
                <c:pt idx="132">
                  <c:v>2007M01</c:v>
                </c:pt>
                <c:pt idx="133">
                  <c:v>2007M02</c:v>
                </c:pt>
                <c:pt idx="134">
                  <c:v>2007M03</c:v>
                </c:pt>
                <c:pt idx="135">
                  <c:v>2007M04</c:v>
                </c:pt>
                <c:pt idx="136">
                  <c:v>2007M05</c:v>
                </c:pt>
                <c:pt idx="137">
                  <c:v>2007M06</c:v>
                </c:pt>
                <c:pt idx="138">
                  <c:v>2007M07</c:v>
                </c:pt>
                <c:pt idx="139">
                  <c:v>2007M08</c:v>
                </c:pt>
                <c:pt idx="140">
                  <c:v>2007M09</c:v>
                </c:pt>
                <c:pt idx="141">
                  <c:v>2007M10</c:v>
                </c:pt>
                <c:pt idx="142">
                  <c:v>2007M11</c:v>
                </c:pt>
                <c:pt idx="143">
                  <c:v>2007M12</c:v>
                </c:pt>
                <c:pt idx="144">
                  <c:v>2008M01</c:v>
                </c:pt>
                <c:pt idx="145">
                  <c:v>2008M02</c:v>
                </c:pt>
                <c:pt idx="146">
                  <c:v>2008M03</c:v>
                </c:pt>
                <c:pt idx="147">
                  <c:v>2008M04</c:v>
                </c:pt>
                <c:pt idx="148">
                  <c:v>2008M05</c:v>
                </c:pt>
                <c:pt idx="149">
                  <c:v>2008M06</c:v>
                </c:pt>
                <c:pt idx="150">
                  <c:v>2008M07</c:v>
                </c:pt>
                <c:pt idx="151">
                  <c:v>2008M08</c:v>
                </c:pt>
                <c:pt idx="152">
                  <c:v>2008M09</c:v>
                </c:pt>
                <c:pt idx="153">
                  <c:v>2008M10</c:v>
                </c:pt>
                <c:pt idx="154">
                  <c:v>2008M11</c:v>
                </c:pt>
                <c:pt idx="155">
                  <c:v>2008M12</c:v>
                </c:pt>
                <c:pt idx="156">
                  <c:v>2009M01</c:v>
                </c:pt>
                <c:pt idx="157">
                  <c:v>2009M02</c:v>
                </c:pt>
                <c:pt idx="158">
                  <c:v>2009M03</c:v>
                </c:pt>
                <c:pt idx="159">
                  <c:v>2009M04</c:v>
                </c:pt>
                <c:pt idx="160">
                  <c:v>2009M05</c:v>
                </c:pt>
                <c:pt idx="161">
                  <c:v>2009M06</c:v>
                </c:pt>
                <c:pt idx="162">
                  <c:v>2009M07</c:v>
                </c:pt>
                <c:pt idx="163">
                  <c:v>2009M08</c:v>
                </c:pt>
                <c:pt idx="164">
                  <c:v>2009M09</c:v>
                </c:pt>
                <c:pt idx="165">
                  <c:v>2009M10</c:v>
                </c:pt>
                <c:pt idx="166">
                  <c:v>2009M11</c:v>
                </c:pt>
                <c:pt idx="167">
                  <c:v>2009M12</c:v>
                </c:pt>
                <c:pt idx="168">
                  <c:v>2010M01</c:v>
                </c:pt>
                <c:pt idx="169">
                  <c:v>2010M02</c:v>
                </c:pt>
                <c:pt idx="170">
                  <c:v>2010M03</c:v>
                </c:pt>
                <c:pt idx="171">
                  <c:v>2010M04</c:v>
                </c:pt>
                <c:pt idx="172">
                  <c:v>2010M05</c:v>
                </c:pt>
                <c:pt idx="173">
                  <c:v>2010M06</c:v>
                </c:pt>
                <c:pt idx="174">
                  <c:v>2010M07</c:v>
                </c:pt>
                <c:pt idx="175">
                  <c:v>2010M08</c:v>
                </c:pt>
                <c:pt idx="176">
                  <c:v>2010M09</c:v>
                </c:pt>
                <c:pt idx="177">
                  <c:v>2010M10</c:v>
                </c:pt>
                <c:pt idx="178">
                  <c:v>2010M11</c:v>
                </c:pt>
                <c:pt idx="179">
                  <c:v>2010M12</c:v>
                </c:pt>
                <c:pt idx="180">
                  <c:v>2011M01</c:v>
                </c:pt>
                <c:pt idx="181">
                  <c:v>2011M02</c:v>
                </c:pt>
                <c:pt idx="182">
                  <c:v>2011M03</c:v>
                </c:pt>
                <c:pt idx="183">
                  <c:v>2011M04</c:v>
                </c:pt>
                <c:pt idx="184">
                  <c:v>2011M05</c:v>
                </c:pt>
                <c:pt idx="185">
                  <c:v>2011M06</c:v>
                </c:pt>
                <c:pt idx="186">
                  <c:v>2011M07</c:v>
                </c:pt>
                <c:pt idx="187">
                  <c:v>2011M08</c:v>
                </c:pt>
                <c:pt idx="188">
                  <c:v>2011M09</c:v>
                </c:pt>
                <c:pt idx="189">
                  <c:v>2011M10</c:v>
                </c:pt>
                <c:pt idx="190">
                  <c:v>2011M11</c:v>
                </c:pt>
                <c:pt idx="191">
                  <c:v>2011M12</c:v>
                </c:pt>
                <c:pt idx="192">
                  <c:v>2012M01</c:v>
                </c:pt>
                <c:pt idx="193">
                  <c:v>2012M02</c:v>
                </c:pt>
                <c:pt idx="194">
                  <c:v>2012M03</c:v>
                </c:pt>
                <c:pt idx="195">
                  <c:v>2012M04</c:v>
                </c:pt>
                <c:pt idx="196">
                  <c:v>2012M05</c:v>
                </c:pt>
                <c:pt idx="197">
                  <c:v>2012M06</c:v>
                </c:pt>
                <c:pt idx="198">
                  <c:v>2012M07</c:v>
                </c:pt>
                <c:pt idx="199">
                  <c:v>2012M08</c:v>
                </c:pt>
                <c:pt idx="200">
                  <c:v>2012M09</c:v>
                </c:pt>
                <c:pt idx="201">
                  <c:v>2012M10</c:v>
                </c:pt>
                <c:pt idx="202">
                  <c:v>2012M11</c:v>
                </c:pt>
                <c:pt idx="203">
                  <c:v>2012M12</c:v>
                </c:pt>
                <c:pt idx="204">
                  <c:v>2013M01</c:v>
                </c:pt>
                <c:pt idx="205">
                  <c:v>2013M02</c:v>
                </c:pt>
                <c:pt idx="206">
                  <c:v>2013M03</c:v>
                </c:pt>
                <c:pt idx="207">
                  <c:v>2013M04</c:v>
                </c:pt>
                <c:pt idx="208">
                  <c:v>2013M05</c:v>
                </c:pt>
                <c:pt idx="209">
                  <c:v>2013M06</c:v>
                </c:pt>
                <c:pt idx="210">
                  <c:v>2013M07</c:v>
                </c:pt>
                <c:pt idx="211">
                  <c:v>2013M08</c:v>
                </c:pt>
                <c:pt idx="212">
                  <c:v>2013M09</c:v>
                </c:pt>
                <c:pt idx="213">
                  <c:v>2013M10</c:v>
                </c:pt>
                <c:pt idx="214">
                  <c:v>2013M11</c:v>
                </c:pt>
                <c:pt idx="215">
                  <c:v>2013M12</c:v>
                </c:pt>
                <c:pt idx="216">
                  <c:v>2014M01</c:v>
                </c:pt>
                <c:pt idx="217">
                  <c:v>2014M02</c:v>
                </c:pt>
                <c:pt idx="218">
                  <c:v>2014M03</c:v>
                </c:pt>
                <c:pt idx="219">
                  <c:v>2014M04</c:v>
                </c:pt>
                <c:pt idx="220">
                  <c:v>2014M05</c:v>
                </c:pt>
                <c:pt idx="221">
                  <c:v>2014M06</c:v>
                </c:pt>
                <c:pt idx="222">
                  <c:v>2014M07</c:v>
                </c:pt>
                <c:pt idx="223">
                  <c:v>2014M08</c:v>
                </c:pt>
                <c:pt idx="224">
                  <c:v>2014M09</c:v>
                </c:pt>
                <c:pt idx="225">
                  <c:v>2014M10</c:v>
                </c:pt>
                <c:pt idx="226">
                  <c:v>2014M11</c:v>
                </c:pt>
                <c:pt idx="227">
                  <c:v>2014M12</c:v>
                </c:pt>
                <c:pt idx="228">
                  <c:v>2015M01</c:v>
                </c:pt>
                <c:pt idx="229">
                  <c:v>2015M02</c:v>
                </c:pt>
                <c:pt idx="230">
                  <c:v>2015M03</c:v>
                </c:pt>
                <c:pt idx="231">
                  <c:v>2015M04</c:v>
                </c:pt>
                <c:pt idx="232">
                  <c:v>2015M05</c:v>
                </c:pt>
                <c:pt idx="233">
                  <c:v>2015M06</c:v>
                </c:pt>
                <c:pt idx="234">
                  <c:v>2015M07</c:v>
                </c:pt>
                <c:pt idx="235">
                  <c:v>2015M08</c:v>
                </c:pt>
                <c:pt idx="236">
                  <c:v>2015M09</c:v>
                </c:pt>
                <c:pt idx="237">
                  <c:v>2015M10</c:v>
                </c:pt>
                <c:pt idx="238">
                  <c:v>2015M11</c:v>
                </c:pt>
                <c:pt idx="239">
                  <c:v>2015M12</c:v>
                </c:pt>
                <c:pt idx="240">
                  <c:v>2016M01</c:v>
                </c:pt>
                <c:pt idx="241">
                  <c:v>2016M02</c:v>
                </c:pt>
                <c:pt idx="242">
                  <c:v>2016M03</c:v>
                </c:pt>
                <c:pt idx="243">
                  <c:v>2016M04</c:v>
                </c:pt>
                <c:pt idx="244">
                  <c:v>2016M05</c:v>
                </c:pt>
                <c:pt idx="245">
                  <c:v>2016M06</c:v>
                </c:pt>
                <c:pt idx="246">
                  <c:v>2016M07</c:v>
                </c:pt>
                <c:pt idx="247">
                  <c:v>2016M08</c:v>
                </c:pt>
                <c:pt idx="248">
                  <c:v>2016M09</c:v>
                </c:pt>
                <c:pt idx="249">
                  <c:v>2016M10</c:v>
                </c:pt>
                <c:pt idx="250">
                  <c:v>2016M11</c:v>
                </c:pt>
                <c:pt idx="251">
                  <c:v>2016M12</c:v>
                </c:pt>
                <c:pt idx="252">
                  <c:v>2017M01</c:v>
                </c:pt>
                <c:pt idx="253">
                  <c:v>2017M02</c:v>
                </c:pt>
                <c:pt idx="254">
                  <c:v>2017M03</c:v>
                </c:pt>
                <c:pt idx="255">
                  <c:v>2017M04</c:v>
                </c:pt>
                <c:pt idx="256">
                  <c:v>2017M05</c:v>
                </c:pt>
                <c:pt idx="257">
                  <c:v>2017M06</c:v>
                </c:pt>
                <c:pt idx="258">
                  <c:v>2017M07</c:v>
                </c:pt>
                <c:pt idx="259">
                  <c:v>2017M08</c:v>
                </c:pt>
                <c:pt idx="260">
                  <c:v>2017M09</c:v>
                </c:pt>
                <c:pt idx="261">
                  <c:v>2017M10</c:v>
                </c:pt>
                <c:pt idx="262">
                  <c:v>2017M11</c:v>
                </c:pt>
                <c:pt idx="263">
                  <c:v>2017M12</c:v>
                </c:pt>
                <c:pt idx="264">
                  <c:v>2018M01</c:v>
                </c:pt>
                <c:pt idx="265">
                  <c:v>2018M02</c:v>
                </c:pt>
                <c:pt idx="266">
                  <c:v>2018M03</c:v>
                </c:pt>
                <c:pt idx="267">
                  <c:v>2018M04</c:v>
                </c:pt>
                <c:pt idx="268">
                  <c:v>2018M05</c:v>
                </c:pt>
                <c:pt idx="269">
                  <c:v>2018M06</c:v>
                </c:pt>
                <c:pt idx="270">
                  <c:v>2018M07</c:v>
                </c:pt>
                <c:pt idx="271">
                  <c:v>2018M08</c:v>
                </c:pt>
                <c:pt idx="272">
                  <c:v>2018M09</c:v>
                </c:pt>
                <c:pt idx="273">
                  <c:v>2018M10</c:v>
                </c:pt>
                <c:pt idx="274">
                  <c:v>2018M11</c:v>
                </c:pt>
                <c:pt idx="275">
                  <c:v>2018M12</c:v>
                </c:pt>
                <c:pt idx="276">
                  <c:v>2019M01</c:v>
                </c:pt>
                <c:pt idx="277">
                  <c:v>2019M02</c:v>
                </c:pt>
                <c:pt idx="278">
                  <c:v>2019M03</c:v>
                </c:pt>
                <c:pt idx="279">
                  <c:v>2019M04</c:v>
                </c:pt>
                <c:pt idx="280">
                  <c:v>2019M05</c:v>
                </c:pt>
                <c:pt idx="281">
                  <c:v>2019M06</c:v>
                </c:pt>
                <c:pt idx="282">
                  <c:v>2019M07</c:v>
                </c:pt>
                <c:pt idx="283">
                  <c:v>2019M08</c:v>
                </c:pt>
                <c:pt idx="284">
                  <c:v>2019M09</c:v>
                </c:pt>
                <c:pt idx="285">
                  <c:v>2019M10</c:v>
                </c:pt>
                <c:pt idx="286">
                  <c:v>2019M11</c:v>
                </c:pt>
                <c:pt idx="287">
                  <c:v>2019M12</c:v>
                </c:pt>
                <c:pt idx="288">
                  <c:v>2020M01</c:v>
                </c:pt>
                <c:pt idx="289">
                  <c:v>2020M02</c:v>
                </c:pt>
                <c:pt idx="290">
                  <c:v>2020M03</c:v>
                </c:pt>
                <c:pt idx="291">
                  <c:v>2020M04</c:v>
                </c:pt>
                <c:pt idx="292">
                  <c:v>2020M05</c:v>
                </c:pt>
                <c:pt idx="293">
                  <c:v>2020M06</c:v>
                </c:pt>
                <c:pt idx="294">
                  <c:v>2020M07</c:v>
                </c:pt>
                <c:pt idx="295">
                  <c:v>2020M08</c:v>
                </c:pt>
                <c:pt idx="296">
                  <c:v>2020M09</c:v>
                </c:pt>
                <c:pt idx="297">
                  <c:v>2020M10</c:v>
                </c:pt>
              </c:strCache>
            </c:strRef>
          </c:cat>
          <c:val>
            <c:numRef>
              <c:f>'Fig 4.6'!$F$5:$F$302</c:f>
              <c:numCache>
                <c:formatCode>General</c:formatCode>
                <c:ptCount val="298"/>
                <c:pt idx="0">
                  <c:v>113</c:v>
                </c:pt>
                <c:pt idx="1">
                  <c:v>114</c:v>
                </c:pt>
                <c:pt idx="2">
                  <c:v>111</c:v>
                </c:pt>
                <c:pt idx="3">
                  <c:v>114</c:v>
                </c:pt>
                <c:pt idx="4">
                  <c:v>114</c:v>
                </c:pt>
                <c:pt idx="5">
                  <c:v>116</c:v>
                </c:pt>
                <c:pt idx="6">
                  <c:v>115</c:v>
                </c:pt>
                <c:pt idx="7">
                  <c:v>120</c:v>
                </c:pt>
                <c:pt idx="8">
                  <c:v>123</c:v>
                </c:pt>
                <c:pt idx="9">
                  <c:v>126</c:v>
                </c:pt>
                <c:pt idx="10">
                  <c:v>131</c:v>
                </c:pt>
                <c:pt idx="11">
                  <c:v>136</c:v>
                </c:pt>
                <c:pt idx="12">
                  <c:v>148</c:v>
                </c:pt>
                <c:pt idx="13">
                  <c:v>153</c:v>
                </c:pt>
                <c:pt idx="14">
                  <c:v>155</c:v>
                </c:pt>
                <c:pt idx="15">
                  <c:v>155</c:v>
                </c:pt>
                <c:pt idx="16">
                  <c:v>164</c:v>
                </c:pt>
                <c:pt idx="17">
                  <c:v>172</c:v>
                </c:pt>
                <c:pt idx="18">
                  <c:v>189</c:v>
                </c:pt>
                <c:pt idx="19">
                  <c:v>177</c:v>
                </c:pt>
                <c:pt idx="20">
                  <c:v>192</c:v>
                </c:pt>
                <c:pt idx="21">
                  <c:v>183</c:v>
                </c:pt>
                <c:pt idx="22">
                  <c:v>192</c:v>
                </c:pt>
                <c:pt idx="23">
                  <c:v>211</c:v>
                </c:pt>
                <c:pt idx="24">
                  <c:v>216</c:v>
                </c:pt>
                <c:pt idx="25">
                  <c:v>216</c:v>
                </c:pt>
                <c:pt idx="26">
                  <c:v>245</c:v>
                </c:pt>
                <c:pt idx="27">
                  <c:v>231</c:v>
                </c:pt>
                <c:pt idx="28">
                  <c:v>234</c:v>
                </c:pt>
                <c:pt idx="29">
                  <c:v>236</c:v>
                </c:pt>
                <c:pt idx="30">
                  <c:v>238</c:v>
                </c:pt>
                <c:pt idx="31">
                  <c:v>214</c:v>
                </c:pt>
                <c:pt idx="32">
                  <c:v>194</c:v>
                </c:pt>
                <c:pt idx="33">
                  <c:v>204</c:v>
                </c:pt>
                <c:pt idx="34">
                  <c:v>203</c:v>
                </c:pt>
                <c:pt idx="35">
                  <c:v>219</c:v>
                </c:pt>
                <c:pt idx="36">
                  <c:v>219</c:v>
                </c:pt>
                <c:pt idx="37">
                  <c:v>208</c:v>
                </c:pt>
                <c:pt idx="38">
                  <c:v>199</c:v>
                </c:pt>
                <c:pt idx="39">
                  <c:v>209</c:v>
                </c:pt>
                <c:pt idx="40">
                  <c:v>202</c:v>
                </c:pt>
                <c:pt idx="41">
                  <c:v>205</c:v>
                </c:pt>
                <c:pt idx="42">
                  <c:v>211</c:v>
                </c:pt>
                <c:pt idx="43">
                  <c:v>213</c:v>
                </c:pt>
                <c:pt idx="44">
                  <c:v>216</c:v>
                </c:pt>
                <c:pt idx="45">
                  <c:v>223</c:v>
                </c:pt>
                <c:pt idx="46">
                  <c:v>242</c:v>
                </c:pt>
                <c:pt idx="47">
                  <c:v>256</c:v>
                </c:pt>
                <c:pt idx="48">
                  <c:v>251</c:v>
                </c:pt>
                <c:pt idx="49">
                  <c:v>267</c:v>
                </c:pt>
                <c:pt idx="50">
                  <c:v>292</c:v>
                </c:pt>
                <c:pt idx="51">
                  <c:v>284</c:v>
                </c:pt>
                <c:pt idx="52">
                  <c:v>291</c:v>
                </c:pt>
                <c:pt idx="53">
                  <c:v>288</c:v>
                </c:pt>
                <c:pt idx="54">
                  <c:v>306</c:v>
                </c:pt>
                <c:pt idx="55">
                  <c:v>332</c:v>
                </c:pt>
                <c:pt idx="56">
                  <c:v>335</c:v>
                </c:pt>
                <c:pt idx="57">
                  <c:v>340</c:v>
                </c:pt>
                <c:pt idx="58">
                  <c:v>315</c:v>
                </c:pt>
                <c:pt idx="59">
                  <c:v>314</c:v>
                </c:pt>
                <c:pt idx="60">
                  <c:v>348</c:v>
                </c:pt>
                <c:pt idx="61">
                  <c:v>317</c:v>
                </c:pt>
                <c:pt idx="62">
                  <c:v>294</c:v>
                </c:pt>
                <c:pt idx="63">
                  <c:v>298</c:v>
                </c:pt>
                <c:pt idx="64">
                  <c:v>317</c:v>
                </c:pt>
                <c:pt idx="65">
                  <c:v>315</c:v>
                </c:pt>
                <c:pt idx="66">
                  <c:v>311</c:v>
                </c:pt>
                <c:pt idx="67">
                  <c:v>286</c:v>
                </c:pt>
                <c:pt idx="68">
                  <c:v>255</c:v>
                </c:pt>
                <c:pt idx="69">
                  <c:v>262</c:v>
                </c:pt>
                <c:pt idx="70">
                  <c:v>271</c:v>
                </c:pt>
                <c:pt idx="71">
                  <c:v>271</c:v>
                </c:pt>
                <c:pt idx="72">
                  <c:v>271</c:v>
                </c:pt>
                <c:pt idx="73">
                  <c:v>263</c:v>
                </c:pt>
                <c:pt idx="74">
                  <c:v>273</c:v>
                </c:pt>
                <c:pt idx="75">
                  <c:v>279</c:v>
                </c:pt>
                <c:pt idx="76">
                  <c:v>257</c:v>
                </c:pt>
                <c:pt idx="77">
                  <c:v>254</c:v>
                </c:pt>
                <c:pt idx="78">
                  <c:v>218</c:v>
                </c:pt>
                <c:pt idx="79">
                  <c:v>224</c:v>
                </c:pt>
                <c:pt idx="80">
                  <c:v>192</c:v>
                </c:pt>
                <c:pt idx="81">
                  <c:v>200</c:v>
                </c:pt>
                <c:pt idx="82">
                  <c:v>209</c:v>
                </c:pt>
                <c:pt idx="83">
                  <c:v>199</c:v>
                </c:pt>
                <c:pt idx="84">
                  <c:v>187</c:v>
                </c:pt>
                <c:pt idx="85">
                  <c:v>178</c:v>
                </c:pt>
                <c:pt idx="86">
                  <c:v>187</c:v>
                </c:pt>
                <c:pt idx="87">
                  <c:v>206</c:v>
                </c:pt>
                <c:pt idx="88">
                  <c:v>208</c:v>
                </c:pt>
                <c:pt idx="89">
                  <c:v>215</c:v>
                </c:pt>
                <c:pt idx="90">
                  <c:v>215</c:v>
                </c:pt>
                <c:pt idx="91">
                  <c:v>242</c:v>
                </c:pt>
                <c:pt idx="92">
                  <c:v>238</c:v>
                </c:pt>
                <c:pt idx="93">
                  <c:v>258</c:v>
                </c:pt>
                <c:pt idx="94">
                  <c:v>243</c:v>
                </c:pt>
                <c:pt idx="95">
                  <c:v>244</c:v>
                </c:pt>
                <c:pt idx="96">
                  <c:v>262</c:v>
                </c:pt>
                <c:pt idx="97">
                  <c:v>276</c:v>
                </c:pt>
                <c:pt idx="98">
                  <c:v>259</c:v>
                </c:pt>
                <c:pt idx="99">
                  <c:v>255</c:v>
                </c:pt>
                <c:pt idx="100">
                  <c:v>253</c:v>
                </c:pt>
                <c:pt idx="101">
                  <c:v>267</c:v>
                </c:pt>
                <c:pt idx="102">
                  <c:v>266</c:v>
                </c:pt>
                <c:pt idx="103">
                  <c:v>267</c:v>
                </c:pt>
                <c:pt idx="104">
                  <c:v>282</c:v>
                </c:pt>
                <c:pt idx="105">
                  <c:v>272</c:v>
                </c:pt>
                <c:pt idx="106">
                  <c:v>283</c:v>
                </c:pt>
                <c:pt idx="107">
                  <c:v>287</c:v>
                </c:pt>
                <c:pt idx="108">
                  <c:v>291</c:v>
                </c:pt>
                <c:pt idx="109">
                  <c:v>312</c:v>
                </c:pt>
                <c:pt idx="110">
                  <c:v>317</c:v>
                </c:pt>
                <c:pt idx="111">
                  <c:v>306</c:v>
                </c:pt>
                <c:pt idx="112">
                  <c:v>327</c:v>
                </c:pt>
                <c:pt idx="113">
                  <c:v>344</c:v>
                </c:pt>
                <c:pt idx="114">
                  <c:v>352</c:v>
                </c:pt>
                <c:pt idx="115">
                  <c:v>366</c:v>
                </c:pt>
                <c:pt idx="116">
                  <c:v>371</c:v>
                </c:pt>
                <c:pt idx="117">
                  <c:v>357</c:v>
                </c:pt>
                <c:pt idx="118">
                  <c:v>368</c:v>
                </c:pt>
                <c:pt idx="119">
                  <c:v>394</c:v>
                </c:pt>
                <c:pt idx="120">
                  <c:v>389</c:v>
                </c:pt>
                <c:pt idx="121">
                  <c:v>391</c:v>
                </c:pt>
                <c:pt idx="122">
                  <c:v>395</c:v>
                </c:pt>
                <c:pt idx="123">
                  <c:v>397</c:v>
                </c:pt>
                <c:pt idx="124">
                  <c:v>373</c:v>
                </c:pt>
                <c:pt idx="125">
                  <c:v>371</c:v>
                </c:pt>
                <c:pt idx="126">
                  <c:v>369</c:v>
                </c:pt>
                <c:pt idx="127">
                  <c:v>391</c:v>
                </c:pt>
                <c:pt idx="128">
                  <c:v>403</c:v>
                </c:pt>
                <c:pt idx="129">
                  <c:v>419</c:v>
                </c:pt>
                <c:pt idx="130">
                  <c:v>424</c:v>
                </c:pt>
                <c:pt idx="131">
                  <c:v>441</c:v>
                </c:pt>
                <c:pt idx="132">
                  <c:v>463</c:v>
                </c:pt>
                <c:pt idx="133">
                  <c:v>455</c:v>
                </c:pt>
                <c:pt idx="134">
                  <c:v>467</c:v>
                </c:pt>
                <c:pt idx="135">
                  <c:v>485</c:v>
                </c:pt>
                <c:pt idx="136">
                  <c:v>501</c:v>
                </c:pt>
                <c:pt idx="137">
                  <c:v>484</c:v>
                </c:pt>
                <c:pt idx="138">
                  <c:v>500</c:v>
                </c:pt>
                <c:pt idx="139">
                  <c:v>496</c:v>
                </c:pt>
                <c:pt idx="140">
                  <c:v>500</c:v>
                </c:pt>
                <c:pt idx="141">
                  <c:v>508</c:v>
                </c:pt>
                <c:pt idx="142">
                  <c:v>472</c:v>
                </c:pt>
                <c:pt idx="143">
                  <c:v>464</c:v>
                </c:pt>
                <c:pt idx="144">
                  <c:v>408</c:v>
                </c:pt>
                <c:pt idx="145">
                  <c:v>431</c:v>
                </c:pt>
                <c:pt idx="146">
                  <c:v>428</c:v>
                </c:pt>
                <c:pt idx="147">
                  <c:v>427</c:v>
                </c:pt>
                <c:pt idx="148">
                  <c:v>460</c:v>
                </c:pt>
                <c:pt idx="149">
                  <c:v>424</c:v>
                </c:pt>
                <c:pt idx="150">
                  <c:v>417</c:v>
                </c:pt>
                <c:pt idx="151">
                  <c:v>424</c:v>
                </c:pt>
                <c:pt idx="152">
                  <c:v>351</c:v>
                </c:pt>
                <c:pt idx="153">
                  <c:v>285</c:v>
                </c:pt>
                <c:pt idx="154">
                  <c:v>263</c:v>
                </c:pt>
                <c:pt idx="155">
                  <c:v>248</c:v>
                </c:pt>
                <c:pt idx="156">
                  <c:v>262</c:v>
                </c:pt>
                <c:pt idx="157">
                  <c:v>241</c:v>
                </c:pt>
                <c:pt idx="158">
                  <c:v>228</c:v>
                </c:pt>
                <c:pt idx="159">
                  <c:v>275</c:v>
                </c:pt>
                <c:pt idx="160">
                  <c:v>291</c:v>
                </c:pt>
                <c:pt idx="161">
                  <c:v>291</c:v>
                </c:pt>
                <c:pt idx="162">
                  <c:v>311</c:v>
                </c:pt>
                <c:pt idx="163">
                  <c:v>335</c:v>
                </c:pt>
                <c:pt idx="164">
                  <c:v>335</c:v>
                </c:pt>
                <c:pt idx="165">
                  <c:v>324</c:v>
                </c:pt>
                <c:pt idx="166">
                  <c:v>327</c:v>
                </c:pt>
                <c:pt idx="167">
                  <c:v>337</c:v>
                </c:pt>
                <c:pt idx="168">
                  <c:v>355</c:v>
                </c:pt>
                <c:pt idx="169">
                  <c:v>355</c:v>
                </c:pt>
                <c:pt idx="170">
                  <c:v>383</c:v>
                </c:pt>
                <c:pt idx="171">
                  <c:v>412</c:v>
                </c:pt>
                <c:pt idx="172">
                  <c:v>389</c:v>
                </c:pt>
                <c:pt idx="173">
                  <c:v>393</c:v>
                </c:pt>
                <c:pt idx="174">
                  <c:v>411</c:v>
                </c:pt>
                <c:pt idx="175">
                  <c:v>396</c:v>
                </c:pt>
                <c:pt idx="176">
                  <c:v>417</c:v>
                </c:pt>
                <c:pt idx="177">
                  <c:v>424</c:v>
                </c:pt>
                <c:pt idx="178">
                  <c:v>425</c:v>
                </c:pt>
                <c:pt idx="179">
                  <c:v>458</c:v>
                </c:pt>
                <c:pt idx="180">
                  <c:v>462</c:v>
                </c:pt>
                <c:pt idx="181">
                  <c:v>474</c:v>
                </c:pt>
                <c:pt idx="182">
                  <c:v>467</c:v>
                </c:pt>
                <c:pt idx="183">
                  <c:v>463</c:v>
                </c:pt>
                <c:pt idx="184">
                  <c:v>456</c:v>
                </c:pt>
                <c:pt idx="185">
                  <c:v>431</c:v>
                </c:pt>
                <c:pt idx="186">
                  <c:v>421</c:v>
                </c:pt>
                <c:pt idx="187">
                  <c:v>359</c:v>
                </c:pt>
                <c:pt idx="188">
                  <c:v>350</c:v>
                </c:pt>
                <c:pt idx="189">
                  <c:v>363</c:v>
                </c:pt>
                <c:pt idx="190">
                  <c:v>385</c:v>
                </c:pt>
                <c:pt idx="191">
                  <c:v>390</c:v>
                </c:pt>
                <c:pt idx="192">
                  <c:v>409</c:v>
                </c:pt>
                <c:pt idx="193">
                  <c:v>454</c:v>
                </c:pt>
                <c:pt idx="194">
                  <c:v>445</c:v>
                </c:pt>
                <c:pt idx="195">
                  <c:v>459</c:v>
                </c:pt>
                <c:pt idx="196">
                  <c:v>432</c:v>
                </c:pt>
                <c:pt idx="197">
                  <c:v>446</c:v>
                </c:pt>
                <c:pt idx="198">
                  <c:v>484</c:v>
                </c:pt>
                <c:pt idx="199">
                  <c:v>490</c:v>
                </c:pt>
                <c:pt idx="200">
                  <c:v>493</c:v>
                </c:pt>
                <c:pt idx="201">
                  <c:v>485</c:v>
                </c:pt>
                <c:pt idx="202">
                  <c:v>491</c:v>
                </c:pt>
                <c:pt idx="203">
                  <c:v>496</c:v>
                </c:pt>
                <c:pt idx="204">
                  <c:v>536</c:v>
                </c:pt>
                <c:pt idx="205">
                  <c:v>547</c:v>
                </c:pt>
                <c:pt idx="206">
                  <c:v>534</c:v>
                </c:pt>
                <c:pt idx="207">
                  <c:v>539</c:v>
                </c:pt>
                <c:pt idx="208">
                  <c:v>535</c:v>
                </c:pt>
                <c:pt idx="209">
                  <c:v>512</c:v>
                </c:pt>
                <c:pt idx="210">
                  <c:v>547</c:v>
                </c:pt>
                <c:pt idx="211">
                  <c:v>552</c:v>
                </c:pt>
                <c:pt idx="212">
                  <c:v>566</c:v>
                </c:pt>
                <c:pt idx="213">
                  <c:v>578</c:v>
                </c:pt>
                <c:pt idx="214">
                  <c:v>602</c:v>
                </c:pt>
                <c:pt idx="215">
                  <c:v>615</c:v>
                </c:pt>
                <c:pt idx="216">
                  <c:v>647</c:v>
                </c:pt>
                <c:pt idx="217">
                  <c:v>720</c:v>
                </c:pt>
                <c:pt idx="218">
                  <c:v>702</c:v>
                </c:pt>
                <c:pt idx="219">
                  <c:v>704</c:v>
                </c:pt>
                <c:pt idx="220">
                  <c:v>721</c:v>
                </c:pt>
                <c:pt idx="221">
                  <c:v>741</c:v>
                </c:pt>
                <c:pt idx="222">
                  <c:v>737</c:v>
                </c:pt>
                <c:pt idx="223">
                  <c:v>737</c:v>
                </c:pt>
                <c:pt idx="224">
                  <c:v>763</c:v>
                </c:pt>
                <c:pt idx="225">
                  <c:v>754</c:v>
                </c:pt>
                <c:pt idx="226">
                  <c:v>761</c:v>
                </c:pt>
                <c:pt idx="227">
                  <c:v>744</c:v>
                </c:pt>
                <c:pt idx="228">
                  <c:v>811</c:v>
                </c:pt>
                <c:pt idx="229">
                  <c:v>884</c:v>
                </c:pt>
                <c:pt idx="230">
                  <c:v>954</c:v>
                </c:pt>
                <c:pt idx="231">
                  <c:v>964</c:v>
                </c:pt>
                <c:pt idx="232">
                  <c:v>982</c:v>
                </c:pt>
                <c:pt idx="233">
                  <c:v>945</c:v>
                </c:pt>
                <c:pt idx="234">
                  <c:v>1011</c:v>
                </c:pt>
                <c:pt idx="235">
                  <c:v>944</c:v>
                </c:pt>
                <c:pt idx="236">
                  <c:v>922</c:v>
                </c:pt>
                <c:pt idx="237">
                  <c:v>938</c:v>
                </c:pt>
                <c:pt idx="238">
                  <c:v>1015</c:v>
                </c:pt>
                <c:pt idx="239">
                  <c:v>1014</c:v>
                </c:pt>
                <c:pt idx="240">
                  <c:v>973</c:v>
                </c:pt>
                <c:pt idx="241">
                  <c:v>948</c:v>
                </c:pt>
                <c:pt idx="242">
                  <c:v>948</c:v>
                </c:pt>
                <c:pt idx="243">
                  <c:v>957</c:v>
                </c:pt>
                <c:pt idx="244">
                  <c:v>1000</c:v>
                </c:pt>
                <c:pt idx="245">
                  <c:v>958</c:v>
                </c:pt>
                <c:pt idx="246">
                  <c:v>995</c:v>
                </c:pt>
                <c:pt idx="247">
                  <c:v>941</c:v>
                </c:pt>
                <c:pt idx="248">
                  <c:v>897</c:v>
                </c:pt>
                <c:pt idx="249">
                  <c:v>866</c:v>
                </c:pt>
                <c:pt idx="250">
                  <c:v>836</c:v>
                </c:pt>
                <c:pt idx="251">
                  <c:v>884</c:v>
                </c:pt>
                <c:pt idx="252">
                  <c:v>902</c:v>
                </c:pt>
                <c:pt idx="253">
                  <c:v>912</c:v>
                </c:pt>
                <c:pt idx="254">
                  <c:v>916</c:v>
                </c:pt>
                <c:pt idx="255">
                  <c:v>969</c:v>
                </c:pt>
                <c:pt idx="256">
                  <c:v>996</c:v>
                </c:pt>
                <c:pt idx="257">
                  <c:v>988</c:v>
                </c:pt>
                <c:pt idx="258">
                  <c:v>998</c:v>
                </c:pt>
                <c:pt idx="259">
                  <c:v>1022</c:v>
                </c:pt>
                <c:pt idx="260">
                  <c:v>1024</c:v>
                </c:pt>
                <c:pt idx="261">
                  <c:v>1050</c:v>
                </c:pt>
                <c:pt idx="262">
                  <c:v>1006</c:v>
                </c:pt>
                <c:pt idx="263">
                  <c:v>1024</c:v>
                </c:pt>
                <c:pt idx="264">
                  <c:v>1018</c:v>
                </c:pt>
                <c:pt idx="265">
                  <c:v>1012</c:v>
                </c:pt>
                <c:pt idx="266">
                  <c:v>977</c:v>
                </c:pt>
                <c:pt idx="267">
                  <c:v>971</c:v>
                </c:pt>
                <c:pt idx="268">
                  <c:v>978</c:v>
                </c:pt>
                <c:pt idx="269">
                  <c:v>962</c:v>
                </c:pt>
                <c:pt idx="270">
                  <c:v>1017</c:v>
                </c:pt>
                <c:pt idx="271">
                  <c:v>1022</c:v>
                </c:pt>
                <c:pt idx="272">
                  <c:v>979</c:v>
                </c:pt>
                <c:pt idx="273">
                  <c:v>902</c:v>
                </c:pt>
                <c:pt idx="274">
                  <c:v>928</c:v>
                </c:pt>
                <c:pt idx="275">
                  <c:v>892</c:v>
                </c:pt>
                <c:pt idx="276">
                  <c:v>923</c:v>
                </c:pt>
                <c:pt idx="277">
                  <c:v>981</c:v>
                </c:pt>
                <c:pt idx="278">
                  <c:v>1017</c:v>
                </c:pt>
                <c:pt idx="279">
                  <c:v>1014</c:v>
                </c:pt>
                <c:pt idx="280">
                  <c:v>971</c:v>
                </c:pt>
                <c:pt idx="281">
                  <c:v>1003</c:v>
                </c:pt>
                <c:pt idx="282">
                  <c:v>999</c:v>
                </c:pt>
                <c:pt idx="283">
                  <c:v>1032</c:v>
                </c:pt>
                <c:pt idx="284">
                  <c:v>1035</c:v>
                </c:pt>
                <c:pt idx="285">
                  <c:v>1051</c:v>
                </c:pt>
                <c:pt idx="286">
                  <c:v>1108</c:v>
                </c:pt>
                <c:pt idx="287">
                  <c:v>1136</c:v>
                </c:pt>
                <c:pt idx="288">
                  <c:v>1175</c:v>
                </c:pt>
                <c:pt idx="289">
                  <c:v>1124</c:v>
                </c:pt>
                <c:pt idx="290">
                  <c:v>1074</c:v>
                </c:pt>
                <c:pt idx="291">
                  <c:v>1167</c:v>
                </c:pt>
                <c:pt idx="292">
                  <c:v>1234</c:v>
                </c:pt>
                <c:pt idx="293">
                  <c:v>1243</c:v>
                </c:pt>
                <c:pt idx="294">
                  <c:v>1287</c:v>
                </c:pt>
                <c:pt idx="295">
                  <c:v>1321</c:v>
                </c:pt>
                <c:pt idx="296">
                  <c:v>1360</c:v>
                </c:pt>
                <c:pt idx="297">
                  <c:v>1324</c:v>
                </c:pt>
              </c:numCache>
            </c:numRef>
          </c:val>
          <c:smooth val="0"/>
          <c:extLst>
            <c:ext xmlns:c16="http://schemas.microsoft.com/office/drawing/2014/chart" uri="{C3380CC4-5D6E-409C-BE32-E72D297353CC}">
              <c16:uniqueId val="{00000001-6EBE-4D96-BE55-BF2816517262}"/>
            </c:ext>
          </c:extLst>
        </c:ser>
        <c:dLbls>
          <c:showLegendKey val="0"/>
          <c:showVal val="0"/>
          <c:showCatName val="0"/>
          <c:showSerName val="0"/>
          <c:showPercent val="0"/>
          <c:showBubbleSize val="0"/>
        </c:dLbls>
        <c:smooth val="0"/>
        <c:axId val="629641824"/>
        <c:axId val="629636576"/>
      </c:lineChart>
      <c:catAx>
        <c:axId val="62964182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750" b="0" i="0" u="none" strike="noStrike" kern="1200" baseline="0">
                <a:solidFill>
                  <a:schemeClr val="tx1"/>
                </a:solidFill>
                <a:latin typeface="FrankfurtGothic" panose="020B7200000000000000" pitchFamily="34" charset="0"/>
                <a:ea typeface="+mn-ea"/>
                <a:cs typeface="+mn-cs"/>
              </a:defRPr>
            </a:pPr>
            <a:endParaRPr lang="da-DK"/>
          </a:p>
        </c:txPr>
        <c:crossAx val="629636576"/>
        <c:crosses val="autoZero"/>
        <c:auto val="1"/>
        <c:lblAlgn val="ctr"/>
        <c:lblOffset val="100"/>
        <c:noMultiLvlLbl val="0"/>
      </c:catAx>
      <c:valAx>
        <c:axId val="629636576"/>
        <c:scaling>
          <c:orientation val="minMax"/>
        </c:scaling>
        <c:delete val="0"/>
        <c:axPos val="l"/>
        <c:majorGridlines>
          <c:spPr>
            <a:ln w="3175" cap="flat" cmpd="sng" algn="ctr">
              <a:solidFill>
                <a:schemeClr val="tx1"/>
              </a:solid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GB" b="1"/>
                  <a:t>Index</a:t>
                </a:r>
              </a:p>
            </c:rich>
          </c:tx>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9641824"/>
        <c:crosses val="autoZero"/>
        <c:crossBetween val="between"/>
      </c:valAx>
      <c:spPr>
        <a:noFill/>
        <a:ln>
          <a:noFill/>
        </a:ln>
        <a:effectLst/>
      </c:spPr>
    </c:plotArea>
    <c:legend>
      <c:legendPos val="b"/>
      <c:layout>
        <c:manualLayout>
          <c:xMode val="edge"/>
          <c:yMode val="edge"/>
          <c:x val="2.5961999315302974E-2"/>
          <c:y val="0.91962278051505364"/>
          <c:w val="0.97217048955837038"/>
          <c:h val="6.4653745648365443E-2"/>
        </c:manualLayout>
      </c:layout>
      <c:overlay val="0"/>
      <c:spPr>
        <a:noFill/>
        <a:ln>
          <a:noFill/>
        </a:ln>
        <a:effectLst/>
      </c:spPr>
      <c:txPr>
        <a:bodyPr rot="0" spcFirstLastPara="1" vertOverflow="ellipsis" vert="horz" wrap="square" anchor="ctr" anchorCtr="1"/>
        <a:lstStyle/>
        <a:p>
          <a:pPr>
            <a:defRPr sz="7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 4.7'!$G$3</c:f>
              <c:strCache>
                <c:ptCount val="1"/>
                <c:pt idx="0">
                  <c:v>Japan</c:v>
                </c:pt>
              </c:strCache>
            </c:strRef>
          </c:tx>
          <c:spPr>
            <a:ln w="19050" cap="rnd">
              <a:solidFill>
                <a:srgbClr val="DC4817"/>
              </a:solidFill>
              <a:round/>
            </a:ln>
            <a:effectLst/>
          </c:spPr>
          <c:marker>
            <c:symbol val="none"/>
          </c:marker>
          <c:cat>
            <c:strRef>
              <c:f>'Fig 4.7'!$E$29:$E$411</c:f>
              <c:strCache>
                <c:ptCount val="383"/>
                <c:pt idx="0">
                  <c:v>Jan-1989</c:v>
                </c:pt>
                <c:pt idx="1">
                  <c:v>Feb-1989</c:v>
                </c:pt>
                <c:pt idx="2">
                  <c:v>Mar-1989</c:v>
                </c:pt>
                <c:pt idx="3">
                  <c:v>Apr-1989</c:v>
                </c:pt>
                <c:pt idx="4">
                  <c:v>May-1989</c:v>
                </c:pt>
                <c:pt idx="5">
                  <c:v>Jun-1989</c:v>
                </c:pt>
                <c:pt idx="6">
                  <c:v>Jul-1989</c:v>
                </c:pt>
                <c:pt idx="7">
                  <c:v>Aug-1989</c:v>
                </c:pt>
                <c:pt idx="8">
                  <c:v>Sep-1989</c:v>
                </c:pt>
                <c:pt idx="9">
                  <c:v>Oct-1989</c:v>
                </c:pt>
                <c:pt idx="10">
                  <c:v>Nov-1989</c:v>
                </c:pt>
                <c:pt idx="11">
                  <c:v>Dec-1989</c:v>
                </c:pt>
                <c:pt idx="12">
                  <c:v>Jan-1990</c:v>
                </c:pt>
                <c:pt idx="13">
                  <c:v>Feb-1990</c:v>
                </c:pt>
                <c:pt idx="14">
                  <c:v>Mar-1990</c:v>
                </c:pt>
                <c:pt idx="15">
                  <c:v>Apr-1990</c:v>
                </c:pt>
                <c:pt idx="16">
                  <c:v>May-1990</c:v>
                </c:pt>
                <c:pt idx="17">
                  <c:v>Jun-1990</c:v>
                </c:pt>
                <c:pt idx="18">
                  <c:v>Jul-1990</c:v>
                </c:pt>
                <c:pt idx="19">
                  <c:v>Aug-1990</c:v>
                </c:pt>
                <c:pt idx="20">
                  <c:v>Sep-1990</c:v>
                </c:pt>
                <c:pt idx="21">
                  <c:v>Oct-1990</c:v>
                </c:pt>
                <c:pt idx="22">
                  <c:v>Nov-1990</c:v>
                </c:pt>
                <c:pt idx="23">
                  <c:v>Dec-1990</c:v>
                </c:pt>
                <c:pt idx="24">
                  <c:v>Jan-1991</c:v>
                </c:pt>
                <c:pt idx="25">
                  <c:v>Feb-1991</c:v>
                </c:pt>
                <c:pt idx="26">
                  <c:v>Mar-1991</c:v>
                </c:pt>
                <c:pt idx="27">
                  <c:v>Apr-1991</c:v>
                </c:pt>
                <c:pt idx="28">
                  <c:v>May-1991</c:v>
                </c:pt>
                <c:pt idx="29">
                  <c:v>Jun-1991</c:v>
                </c:pt>
                <c:pt idx="30">
                  <c:v>Jul-1991</c:v>
                </c:pt>
                <c:pt idx="31">
                  <c:v>Aug-1991</c:v>
                </c:pt>
                <c:pt idx="32">
                  <c:v>Sep-1991</c:v>
                </c:pt>
                <c:pt idx="33">
                  <c:v>Oct-1991</c:v>
                </c:pt>
                <c:pt idx="34">
                  <c:v>Nov-1991</c:v>
                </c:pt>
                <c:pt idx="35">
                  <c:v>Dec-1991</c:v>
                </c:pt>
                <c:pt idx="36">
                  <c:v>Jan-1992</c:v>
                </c:pt>
                <c:pt idx="37">
                  <c:v>Feb-1992</c:v>
                </c:pt>
                <c:pt idx="38">
                  <c:v>Mar-1992</c:v>
                </c:pt>
                <c:pt idx="39">
                  <c:v>Apr-1992</c:v>
                </c:pt>
                <c:pt idx="40">
                  <c:v>May-1992</c:v>
                </c:pt>
                <c:pt idx="41">
                  <c:v>Jun-1992</c:v>
                </c:pt>
                <c:pt idx="42">
                  <c:v>Jul-1992</c:v>
                </c:pt>
                <c:pt idx="43">
                  <c:v>Aug-1992</c:v>
                </c:pt>
                <c:pt idx="44">
                  <c:v>Sep-1992</c:v>
                </c:pt>
                <c:pt idx="45">
                  <c:v>Oct-1992</c:v>
                </c:pt>
                <c:pt idx="46">
                  <c:v>Nov-1992</c:v>
                </c:pt>
                <c:pt idx="47">
                  <c:v>Dec-1992</c:v>
                </c:pt>
                <c:pt idx="48">
                  <c:v>Jan-1993</c:v>
                </c:pt>
                <c:pt idx="49">
                  <c:v>Feb-1993</c:v>
                </c:pt>
                <c:pt idx="50">
                  <c:v>Mar-1993</c:v>
                </c:pt>
                <c:pt idx="51">
                  <c:v>Apr-1993</c:v>
                </c:pt>
                <c:pt idx="52">
                  <c:v>May-1993</c:v>
                </c:pt>
                <c:pt idx="53">
                  <c:v>Jun-1993</c:v>
                </c:pt>
                <c:pt idx="54">
                  <c:v>Jul-1993</c:v>
                </c:pt>
                <c:pt idx="55">
                  <c:v>Aug-1993</c:v>
                </c:pt>
                <c:pt idx="56">
                  <c:v>Sep-1993</c:v>
                </c:pt>
                <c:pt idx="57">
                  <c:v>Oct-1993</c:v>
                </c:pt>
                <c:pt idx="58">
                  <c:v>Nov-1993</c:v>
                </c:pt>
                <c:pt idx="59">
                  <c:v>Dec-1993</c:v>
                </c:pt>
                <c:pt idx="60">
                  <c:v>Jan-1994</c:v>
                </c:pt>
                <c:pt idx="61">
                  <c:v>Feb-1994</c:v>
                </c:pt>
                <c:pt idx="62">
                  <c:v>Mar-1994</c:v>
                </c:pt>
                <c:pt idx="63">
                  <c:v>Apr-1994</c:v>
                </c:pt>
                <c:pt idx="64">
                  <c:v>May-1994</c:v>
                </c:pt>
                <c:pt idx="65">
                  <c:v>Jun-1994</c:v>
                </c:pt>
                <c:pt idx="66">
                  <c:v>Jul-1994</c:v>
                </c:pt>
                <c:pt idx="67">
                  <c:v>Aug-1994</c:v>
                </c:pt>
                <c:pt idx="68">
                  <c:v>Sep-1994</c:v>
                </c:pt>
                <c:pt idx="69">
                  <c:v>Oct-1994</c:v>
                </c:pt>
                <c:pt idx="70">
                  <c:v>Nov-1994</c:v>
                </c:pt>
                <c:pt idx="71">
                  <c:v>Dec-1994</c:v>
                </c:pt>
                <c:pt idx="72">
                  <c:v>Jan-1995</c:v>
                </c:pt>
                <c:pt idx="73">
                  <c:v>Feb-1995</c:v>
                </c:pt>
                <c:pt idx="74">
                  <c:v>Mar-1995</c:v>
                </c:pt>
                <c:pt idx="75">
                  <c:v>Apr-1995</c:v>
                </c:pt>
                <c:pt idx="76">
                  <c:v>May-1995</c:v>
                </c:pt>
                <c:pt idx="77">
                  <c:v>Jun-1995</c:v>
                </c:pt>
                <c:pt idx="78">
                  <c:v>Jul-1995</c:v>
                </c:pt>
                <c:pt idx="79">
                  <c:v>Aug-1995</c:v>
                </c:pt>
                <c:pt idx="80">
                  <c:v>Sep-1995</c:v>
                </c:pt>
                <c:pt idx="81">
                  <c:v>Oct-1995</c:v>
                </c:pt>
                <c:pt idx="82">
                  <c:v>Nov-1995</c:v>
                </c:pt>
                <c:pt idx="83">
                  <c:v>Dec-1995</c:v>
                </c:pt>
                <c:pt idx="84">
                  <c:v>Jan-1996</c:v>
                </c:pt>
                <c:pt idx="85">
                  <c:v>Feb-1996</c:v>
                </c:pt>
                <c:pt idx="86">
                  <c:v>Mar-1996</c:v>
                </c:pt>
                <c:pt idx="87">
                  <c:v>Apr-1996</c:v>
                </c:pt>
                <c:pt idx="88">
                  <c:v>May-1996</c:v>
                </c:pt>
                <c:pt idx="89">
                  <c:v>Jun-1996</c:v>
                </c:pt>
                <c:pt idx="90">
                  <c:v>Jul-1996</c:v>
                </c:pt>
                <c:pt idx="91">
                  <c:v>Aug-1996</c:v>
                </c:pt>
                <c:pt idx="92">
                  <c:v>Sep-1996</c:v>
                </c:pt>
                <c:pt idx="93">
                  <c:v>Oct-1996</c:v>
                </c:pt>
                <c:pt idx="94">
                  <c:v>Nov-1996</c:v>
                </c:pt>
                <c:pt idx="95">
                  <c:v>Dec-1996</c:v>
                </c:pt>
                <c:pt idx="96">
                  <c:v>Jan-1997</c:v>
                </c:pt>
                <c:pt idx="97">
                  <c:v>Feb-1997</c:v>
                </c:pt>
                <c:pt idx="98">
                  <c:v>Mar-1997</c:v>
                </c:pt>
                <c:pt idx="99">
                  <c:v>Apr-1997</c:v>
                </c:pt>
                <c:pt idx="100">
                  <c:v>May-1997</c:v>
                </c:pt>
                <c:pt idx="101">
                  <c:v>Jun-1997</c:v>
                </c:pt>
                <c:pt idx="102">
                  <c:v>Jul-1997</c:v>
                </c:pt>
                <c:pt idx="103">
                  <c:v>Aug-1997</c:v>
                </c:pt>
                <c:pt idx="104">
                  <c:v>Sep-1997</c:v>
                </c:pt>
                <c:pt idx="105">
                  <c:v>Oct-1997</c:v>
                </c:pt>
                <c:pt idx="106">
                  <c:v>Nov-1997</c:v>
                </c:pt>
                <c:pt idx="107">
                  <c:v>Dec-1997</c:v>
                </c:pt>
                <c:pt idx="108">
                  <c:v>Jan-1998</c:v>
                </c:pt>
                <c:pt idx="109">
                  <c:v>Feb-1998</c:v>
                </c:pt>
                <c:pt idx="110">
                  <c:v>Mar-1998</c:v>
                </c:pt>
                <c:pt idx="111">
                  <c:v>Apr-1998</c:v>
                </c:pt>
                <c:pt idx="112">
                  <c:v>May-1998</c:v>
                </c:pt>
                <c:pt idx="113">
                  <c:v>Jun-1998</c:v>
                </c:pt>
                <c:pt idx="114">
                  <c:v>Jul-1998</c:v>
                </c:pt>
                <c:pt idx="115">
                  <c:v>Aug-1998</c:v>
                </c:pt>
                <c:pt idx="116">
                  <c:v>Sep-1998</c:v>
                </c:pt>
                <c:pt idx="117">
                  <c:v>Oct-1998</c:v>
                </c:pt>
                <c:pt idx="118">
                  <c:v>Nov-1998</c:v>
                </c:pt>
                <c:pt idx="119">
                  <c:v>Dec-1998</c:v>
                </c:pt>
                <c:pt idx="120">
                  <c:v>Jan-1999</c:v>
                </c:pt>
                <c:pt idx="121">
                  <c:v>Feb-1999</c:v>
                </c:pt>
                <c:pt idx="122">
                  <c:v>Mar-1999</c:v>
                </c:pt>
                <c:pt idx="123">
                  <c:v>Apr-1999</c:v>
                </c:pt>
                <c:pt idx="124">
                  <c:v>May-1999</c:v>
                </c:pt>
                <c:pt idx="125">
                  <c:v>Jun-1999</c:v>
                </c:pt>
                <c:pt idx="126">
                  <c:v>Jul-1999</c:v>
                </c:pt>
                <c:pt idx="127">
                  <c:v>Aug-1999</c:v>
                </c:pt>
                <c:pt idx="128">
                  <c:v>Sep-1999</c:v>
                </c:pt>
                <c:pt idx="129">
                  <c:v>Oct-1999</c:v>
                </c:pt>
                <c:pt idx="130">
                  <c:v>Nov-1999</c:v>
                </c:pt>
                <c:pt idx="131">
                  <c:v>Dec-1999</c:v>
                </c:pt>
                <c:pt idx="132">
                  <c:v>Jan-2000</c:v>
                </c:pt>
                <c:pt idx="133">
                  <c:v>Feb-2000</c:v>
                </c:pt>
                <c:pt idx="134">
                  <c:v>Mar-2000</c:v>
                </c:pt>
                <c:pt idx="135">
                  <c:v>Apr-2000</c:v>
                </c:pt>
                <c:pt idx="136">
                  <c:v>May-2000</c:v>
                </c:pt>
                <c:pt idx="137">
                  <c:v>Jun-2000</c:v>
                </c:pt>
                <c:pt idx="138">
                  <c:v>Jul-2000</c:v>
                </c:pt>
                <c:pt idx="139">
                  <c:v>Aug-2000</c:v>
                </c:pt>
                <c:pt idx="140">
                  <c:v>Sep-2000</c:v>
                </c:pt>
                <c:pt idx="141">
                  <c:v>Oct-2000</c:v>
                </c:pt>
                <c:pt idx="142">
                  <c:v>Nov-2000</c:v>
                </c:pt>
                <c:pt idx="143">
                  <c:v>Dec-2000</c:v>
                </c:pt>
                <c:pt idx="144">
                  <c:v>Jan-2001</c:v>
                </c:pt>
                <c:pt idx="145">
                  <c:v>Feb-2001</c:v>
                </c:pt>
                <c:pt idx="146">
                  <c:v>Mar-2001</c:v>
                </c:pt>
                <c:pt idx="147">
                  <c:v>Apr-2001</c:v>
                </c:pt>
                <c:pt idx="148">
                  <c:v>May-2001</c:v>
                </c:pt>
                <c:pt idx="149">
                  <c:v>Jun-2001</c:v>
                </c:pt>
                <c:pt idx="150">
                  <c:v>Jul-2001</c:v>
                </c:pt>
                <c:pt idx="151">
                  <c:v>Aug-2001</c:v>
                </c:pt>
                <c:pt idx="152">
                  <c:v>Sep-2001</c:v>
                </c:pt>
                <c:pt idx="153">
                  <c:v>Oct-2001</c:v>
                </c:pt>
                <c:pt idx="154">
                  <c:v>Nov-2001</c:v>
                </c:pt>
                <c:pt idx="155">
                  <c:v>Dec-2001</c:v>
                </c:pt>
                <c:pt idx="156">
                  <c:v>Jan-2002</c:v>
                </c:pt>
                <c:pt idx="157">
                  <c:v>Feb-2002</c:v>
                </c:pt>
                <c:pt idx="158">
                  <c:v>Mar-2002</c:v>
                </c:pt>
                <c:pt idx="159">
                  <c:v>Apr-2002</c:v>
                </c:pt>
                <c:pt idx="160">
                  <c:v>May-2002</c:v>
                </c:pt>
                <c:pt idx="161">
                  <c:v>Jun-2002</c:v>
                </c:pt>
                <c:pt idx="162">
                  <c:v>Jul-2002</c:v>
                </c:pt>
                <c:pt idx="163">
                  <c:v>Aug-2002</c:v>
                </c:pt>
                <c:pt idx="164">
                  <c:v>Sep-2002</c:v>
                </c:pt>
                <c:pt idx="165">
                  <c:v>Oct-2002</c:v>
                </c:pt>
                <c:pt idx="166">
                  <c:v>Nov-2002</c:v>
                </c:pt>
                <c:pt idx="167">
                  <c:v>Dec-2002</c:v>
                </c:pt>
                <c:pt idx="168">
                  <c:v>Jan-2003</c:v>
                </c:pt>
                <c:pt idx="169">
                  <c:v>Feb-2003</c:v>
                </c:pt>
                <c:pt idx="170">
                  <c:v>Mar-2003</c:v>
                </c:pt>
                <c:pt idx="171">
                  <c:v>Apr-2003</c:v>
                </c:pt>
                <c:pt idx="172">
                  <c:v>May-2003</c:v>
                </c:pt>
                <c:pt idx="173">
                  <c:v>Jun-2003</c:v>
                </c:pt>
                <c:pt idx="174">
                  <c:v>Jul-2003</c:v>
                </c:pt>
                <c:pt idx="175">
                  <c:v>Aug-2003</c:v>
                </c:pt>
                <c:pt idx="176">
                  <c:v>Sep-2003</c:v>
                </c:pt>
                <c:pt idx="177">
                  <c:v>Oct-2003</c:v>
                </c:pt>
                <c:pt idx="178">
                  <c:v>Nov-2003</c:v>
                </c:pt>
                <c:pt idx="179">
                  <c:v>Dec-2003</c:v>
                </c:pt>
                <c:pt idx="180">
                  <c:v>Jan-2004</c:v>
                </c:pt>
                <c:pt idx="181">
                  <c:v>Feb-2004</c:v>
                </c:pt>
                <c:pt idx="182">
                  <c:v>Mar-2004</c:v>
                </c:pt>
                <c:pt idx="183">
                  <c:v>Apr-2004</c:v>
                </c:pt>
                <c:pt idx="184">
                  <c:v>May-2004</c:v>
                </c:pt>
                <c:pt idx="185">
                  <c:v>Jun-2004</c:v>
                </c:pt>
                <c:pt idx="186">
                  <c:v>Jul-2004</c:v>
                </c:pt>
                <c:pt idx="187">
                  <c:v>Aug-2004</c:v>
                </c:pt>
                <c:pt idx="188">
                  <c:v>Sep-2004</c:v>
                </c:pt>
                <c:pt idx="189">
                  <c:v>Oct-2004</c:v>
                </c:pt>
                <c:pt idx="190">
                  <c:v>Nov-2004</c:v>
                </c:pt>
                <c:pt idx="191">
                  <c:v>Dec-2004</c:v>
                </c:pt>
                <c:pt idx="192">
                  <c:v>Jan-2005</c:v>
                </c:pt>
                <c:pt idx="193">
                  <c:v>Feb-2005</c:v>
                </c:pt>
                <c:pt idx="194">
                  <c:v>Mar-2005</c:v>
                </c:pt>
                <c:pt idx="195">
                  <c:v>Apr-2005</c:v>
                </c:pt>
                <c:pt idx="196">
                  <c:v>May-2005</c:v>
                </c:pt>
                <c:pt idx="197">
                  <c:v>Jun-2005</c:v>
                </c:pt>
                <c:pt idx="198">
                  <c:v>Jul-2005</c:v>
                </c:pt>
                <c:pt idx="199">
                  <c:v>Aug-2005</c:v>
                </c:pt>
                <c:pt idx="200">
                  <c:v>Sep-2005</c:v>
                </c:pt>
                <c:pt idx="201">
                  <c:v>Oct-2005</c:v>
                </c:pt>
                <c:pt idx="202">
                  <c:v>Nov-2005</c:v>
                </c:pt>
                <c:pt idx="203">
                  <c:v>Dec-2005</c:v>
                </c:pt>
                <c:pt idx="204">
                  <c:v>Jan-2006</c:v>
                </c:pt>
                <c:pt idx="205">
                  <c:v>Feb-2006</c:v>
                </c:pt>
                <c:pt idx="206">
                  <c:v>Mar-2006</c:v>
                </c:pt>
                <c:pt idx="207">
                  <c:v>Apr-2006</c:v>
                </c:pt>
                <c:pt idx="208">
                  <c:v>May-2006</c:v>
                </c:pt>
                <c:pt idx="209">
                  <c:v>Jun-2006</c:v>
                </c:pt>
                <c:pt idx="210">
                  <c:v>Jul-2006</c:v>
                </c:pt>
                <c:pt idx="211">
                  <c:v>Aug-2006</c:v>
                </c:pt>
                <c:pt idx="212">
                  <c:v>Sep-2006</c:v>
                </c:pt>
                <c:pt idx="213">
                  <c:v>Oct-2006</c:v>
                </c:pt>
                <c:pt idx="214">
                  <c:v>Nov-2006</c:v>
                </c:pt>
                <c:pt idx="215">
                  <c:v>Dec-2006</c:v>
                </c:pt>
                <c:pt idx="216">
                  <c:v>Jan-2007</c:v>
                </c:pt>
                <c:pt idx="217">
                  <c:v>Feb-2007</c:v>
                </c:pt>
                <c:pt idx="218">
                  <c:v>Mar-2007</c:v>
                </c:pt>
                <c:pt idx="219">
                  <c:v>Apr-2007</c:v>
                </c:pt>
                <c:pt idx="220">
                  <c:v>May-2007</c:v>
                </c:pt>
                <c:pt idx="221">
                  <c:v>Jun-2007</c:v>
                </c:pt>
                <c:pt idx="222">
                  <c:v>Jul-2007</c:v>
                </c:pt>
                <c:pt idx="223">
                  <c:v>Aug-2007</c:v>
                </c:pt>
                <c:pt idx="224">
                  <c:v>Sep-2007</c:v>
                </c:pt>
                <c:pt idx="225">
                  <c:v>Oct-2007</c:v>
                </c:pt>
                <c:pt idx="226">
                  <c:v>Nov-2007</c:v>
                </c:pt>
                <c:pt idx="227">
                  <c:v>Dec-2007</c:v>
                </c:pt>
                <c:pt idx="228">
                  <c:v>Jan-2008</c:v>
                </c:pt>
                <c:pt idx="229">
                  <c:v>Feb-2008</c:v>
                </c:pt>
                <c:pt idx="230">
                  <c:v>Mar-2008</c:v>
                </c:pt>
                <c:pt idx="231">
                  <c:v>Apr-2008</c:v>
                </c:pt>
                <c:pt idx="232">
                  <c:v>May-2008</c:v>
                </c:pt>
                <c:pt idx="233">
                  <c:v>Jun-2008</c:v>
                </c:pt>
                <c:pt idx="234">
                  <c:v>Jul-2008</c:v>
                </c:pt>
                <c:pt idx="235">
                  <c:v>Aug-2008</c:v>
                </c:pt>
                <c:pt idx="236">
                  <c:v>Sep-2008</c:v>
                </c:pt>
                <c:pt idx="237">
                  <c:v>Oct-2008</c:v>
                </c:pt>
                <c:pt idx="238">
                  <c:v>Nov-2008</c:v>
                </c:pt>
                <c:pt idx="239">
                  <c:v>Dec-2008</c:v>
                </c:pt>
                <c:pt idx="240">
                  <c:v>Jan-2009</c:v>
                </c:pt>
                <c:pt idx="241">
                  <c:v>Feb-2009</c:v>
                </c:pt>
                <c:pt idx="242">
                  <c:v>Mar-2009</c:v>
                </c:pt>
                <c:pt idx="243">
                  <c:v>Apr-2009</c:v>
                </c:pt>
                <c:pt idx="244">
                  <c:v>May-2009</c:v>
                </c:pt>
                <c:pt idx="245">
                  <c:v>Jun-2009</c:v>
                </c:pt>
                <c:pt idx="246">
                  <c:v>Jul-2009</c:v>
                </c:pt>
                <c:pt idx="247">
                  <c:v>Aug-2009</c:v>
                </c:pt>
                <c:pt idx="248">
                  <c:v>Sep-2009</c:v>
                </c:pt>
                <c:pt idx="249">
                  <c:v>Oct-2009</c:v>
                </c:pt>
                <c:pt idx="250">
                  <c:v>Nov-2009</c:v>
                </c:pt>
                <c:pt idx="251">
                  <c:v>Dec-2009</c:v>
                </c:pt>
                <c:pt idx="252">
                  <c:v>Jan-2010</c:v>
                </c:pt>
                <c:pt idx="253">
                  <c:v>Feb-2010</c:v>
                </c:pt>
                <c:pt idx="254">
                  <c:v>Mar-2010</c:v>
                </c:pt>
                <c:pt idx="255">
                  <c:v>Apr-2010</c:v>
                </c:pt>
                <c:pt idx="256">
                  <c:v>May-2010</c:v>
                </c:pt>
                <c:pt idx="257">
                  <c:v>Jun-2010</c:v>
                </c:pt>
                <c:pt idx="258">
                  <c:v>Jul-2010</c:v>
                </c:pt>
                <c:pt idx="259">
                  <c:v>Aug-2010</c:v>
                </c:pt>
                <c:pt idx="260">
                  <c:v>Sep-2010</c:v>
                </c:pt>
                <c:pt idx="261">
                  <c:v>Oct-2010</c:v>
                </c:pt>
                <c:pt idx="262">
                  <c:v>Nov-2010</c:v>
                </c:pt>
                <c:pt idx="263">
                  <c:v>Dec-2010</c:v>
                </c:pt>
                <c:pt idx="264">
                  <c:v>Jan-2011</c:v>
                </c:pt>
                <c:pt idx="265">
                  <c:v>Feb-2011</c:v>
                </c:pt>
                <c:pt idx="266">
                  <c:v>Mar-2011</c:v>
                </c:pt>
                <c:pt idx="267">
                  <c:v>Apr-2011</c:v>
                </c:pt>
                <c:pt idx="268">
                  <c:v>May-2011</c:v>
                </c:pt>
                <c:pt idx="269">
                  <c:v>Jun-2011</c:v>
                </c:pt>
                <c:pt idx="270">
                  <c:v>Jul-2011</c:v>
                </c:pt>
                <c:pt idx="271">
                  <c:v>Aug-2011</c:v>
                </c:pt>
                <c:pt idx="272">
                  <c:v>Sep-2011</c:v>
                </c:pt>
                <c:pt idx="273">
                  <c:v>Oct-2011</c:v>
                </c:pt>
                <c:pt idx="274">
                  <c:v>Nov-2011</c:v>
                </c:pt>
                <c:pt idx="275">
                  <c:v>Dec-2011</c:v>
                </c:pt>
                <c:pt idx="276">
                  <c:v>Jan-2012</c:v>
                </c:pt>
                <c:pt idx="277">
                  <c:v>Feb-2012</c:v>
                </c:pt>
                <c:pt idx="278">
                  <c:v>Mar-2012</c:v>
                </c:pt>
                <c:pt idx="279">
                  <c:v>Apr-2012</c:v>
                </c:pt>
                <c:pt idx="280">
                  <c:v>May-2012</c:v>
                </c:pt>
                <c:pt idx="281">
                  <c:v>Jun-2012</c:v>
                </c:pt>
                <c:pt idx="282">
                  <c:v>Jul-2012</c:v>
                </c:pt>
                <c:pt idx="283">
                  <c:v>Aug-2012</c:v>
                </c:pt>
                <c:pt idx="284">
                  <c:v>Sep-2012</c:v>
                </c:pt>
                <c:pt idx="285">
                  <c:v>Oct-2012</c:v>
                </c:pt>
                <c:pt idx="286">
                  <c:v>Nov-2012</c:v>
                </c:pt>
                <c:pt idx="287">
                  <c:v>Dec-2012</c:v>
                </c:pt>
                <c:pt idx="288">
                  <c:v>Jan-2013</c:v>
                </c:pt>
                <c:pt idx="289">
                  <c:v>Feb-2013</c:v>
                </c:pt>
                <c:pt idx="290">
                  <c:v>Mar-2013</c:v>
                </c:pt>
                <c:pt idx="291">
                  <c:v>Apr-2013</c:v>
                </c:pt>
                <c:pt idx="292">
                  <c:v>May-2013</c:v>
                </c:pt>
                <c:pt idx="293">
                  <c:v>Jun-2013</c:v>
                </c:pt>
                <c:pt idx="294">
                  <c:v>Jul-2013</c:v>
                </c:pt>
                <c:pt idx="295">
                  <c:v>Aug-2013</c:v>
                </c:pt>
                <c:pt idx="296">
                  <c:v>Sep-2013</c:v>
                </c:pt>
                <c:pt idx="297">
                  <c:v>Oct-2013</c:v>
                </c:pt>
                <c:pt idx="298">
                  <c:v>Nov-2013</c:v>
                </c:pt>
                <c:pt idx="299">
                  <c:v>Dec-2013</c:v>
                </c:pt>
                <c:pt idx="300">
                  <c:v>Jan-2014</c:v>
                </c:pt>
                <c:pt idx="301">
                  <c:v>Feb-2014</c:v>
                </c:pt>
                <c:pt idx="302">
                  <c:v>Mar-2014</c:v>
                </c:pt>
                <c:pt idx="303">
                  <c:v>Apr-2014</c:v>
                </c:pt>
                <c:pt idx="304">
                  <c:v>May-2014</c:v>
                </c:pt>
                <c:pt idx="305">
                  <c:v>Jun-2014</c:v>
                </c:pt>
                <c:pt idx="306">
                  <c:v>Jul-2014</c:v>
                </c:pt>
                <c:pt idx="307">
                  <c:v>Aug-2014</c:v>
                </c:pt>
                <c:pt idx="308">
                  <c:v>Sep-2014</c:v>
                </c:pt>
                <c:pt idx="309">
                  <c:v>Oct-2014</c:v>
                </c:pt>
                <c:pt idx="310">
                  <c:v>Nov-2014</c:v>
                </c:pt>
                <c:pt idx="311">
                  <c:v>Dec-2014</c:v>
                </c:pt>
                <c:pt idx="312">
                  <c:v>Jan-2015</c:v>
                </c:pt>
                <c:pt idx="313">
                  <c:v>Feb-2015</c:v>
                </c:pt>
                <c:pt idx="314">
                  <c:v>Mar-2015</c:v>
                </c:pt>
                <c:pt idx="315">
                  <c:v>Apr-2015</c:v>
                </c:pt>
                <c:pt idx="316">
                  <c:v>May-2015</c:v>
                </c:pt>
                <c:pt idx="317">
                  <c:v>Jun-2015</c:v>
                </c:pt>
                <c:pt idx="318">
                  <c:v>Jul-2015</c:v>
                </c:pt>
                <c:pt idx="319">
                  <c:v>Aug-2015</c:v>
                </c:pt>
                <c:pt idx="320">
                  <c:v>Sep-2015</c:v>
                </c:pt>
                <c:pt idx="321">
                  <c:v>Oct-2015</c:v>
                </c:pt>
                <c:pt idx="322">
                  <c:v>Nov-2015</c:v>
                </c:pt>
                <c:pt idx="323">
                  <c:v>Dec-2015</c:v>
                </c:pt>
                <c:pt idx="324">
                  <c:v>Jan-2016</c:v>
                </c:pt>
                <c:pt idx="325">
                  <c:v>Feb-2016</c:v>
                </c:pt>
                <c:pt idx="326">
                  <c:v>Mar-2016</c:v>
                </c:pt>
                <c:pt idx="327">
                  <c:v>Apr-2016</c:v>
                </c:pt>
                <c:pt idx="328">
                  <c:v>May-2016</c:v>
                </c:pt>
                <c:pt idx="329">
                  <c:v>Jun-2016</c:v>
                </c:pt>
                <c:pt idx="330">
                  <c:v>Jul-2016</c:v>
                </c:pt>
                <c:pt idx="331">
                  <c:v>Aug-2016</c:v>
                </c:pt>
                <c:pt idx="332">
                  <c:v>Sep-2016</c:v>
                </c:pt>
                <c:pt idx="333">
                  <c:v>Oct-2016</c:v>
                </c:pt>
                <c:pt idx="334">
                  <c:v>Nov-2016</c:v>
                </c:pt>
                <c:pt idx="335">
                  <c:v>Dec-2016</c:v>
                </c:pt>
                <c:pt idx="336">
                  <c:v>Jan-2017</c:v>
                </c:pt>
                <c:pt idx="337">
                  <c:v>Feb-2017</c:v>
                </c:pt>
                <c:pt idx="338">
                  <c:v>Mar-2017</c:v>
                </c:pt>
                <c:pt idx="339">
                  <c:v>Apr-2017</c:v>
                </c:pt>
                <c:pt idx="340">
                  <c:v>May-2017</c:v>
                </c:pt>
                <c:pt idx="341">
                  <c:v>Jun-2017</c:v>
                </c:pt>
                <c:pt idx="342">
                  <c:v>Jul-2017</c:v>
                </c:pt>
                <c:pt idx="343">
                  <c:v>Aug-2017</c:v>
                </c:pt>
                <c:pt idx="344">
                  <c:v>Sep-2017</c:v>
                </c:pt>
                <c:pt idx="345">
                  <c:v>Oct-2017</c:v>
                </c:pt>
                <c:pt idx="346">
                  <c:v>Nov-2017</c:v>
                </c:pt>
                <c:pt idx="347">
                  <c:v>Dec-2017</c:v>
                </c:pt>
                <c:pt idx="348">
                  <c:v>Jan-2018</c:v>
                </c:pt>
                <c:pt idx="349">
                  <c:v>Feb-2018</c:v>
                </c:pt>
                <c:pt idx="350">
                  <c:v>Mar-2018</c:v>
                </c:pt>
                <c:pt idx="351">
                  <c:v>Apr-2018</c:v>
                </c:pt>
                <c:pt idx="352">
                  <c:v>May-2018</c:v>
                </c:pt>
                <c:pt idx="353">
                  <c:v>Jun-2018</c:v>
                </c:pt>
                <c:pt idx="354">
                  <c:v>Jul-2018</c:v>
                </c:pt>
                <c:pt idx="355">
                  <c:v>Aug-2018</c:v>
                </c:pt>
                <c:pt idx="356">
                  <c:v>Sep-2018</c:v>
                </c:pt>
                <c:pt idx="357">
                  <c:v>Oct-2018</c:v>
                </c:pt>
                <c:pt idx="358">
                  <c:v>Nov-2018</c:v>
                </c:pt>
                <c:pt idx="359">
                  <c:v>Dec-2018</c:v>
                </c:pt>
                <c:pt idx="360">
                  <c:v>Jan-2019</c:v>
                </c:pt>
                <c:pt idx="361">
                  <c:v>Feb-2019</c:v>
                </c:pt>
                <c:pt idx="362">
                  <c:v>Mar-2019</c:v>
                </c:pt>
                <c:pt idx="363">
                  <c:v>Apr-2019</c:v>
                </c:pt>
                <c:pt idx="364">
                  <c:v>May-2019</c:v>
                </c:pt>
                <c:pt idx="365">
                  <c:v>Jun-2019</c:v>
                </c:pt>
                <c:pt idx="366">
                  <c:v>Jul-2019</c:v>
                </c:pt>
                <c:pt idx="367">
                  <c:v>Aug-2019</c:v>
                </c:pt>
                <c:pt idx="368">
                  <c:v>Sep-2019</c:v>
                </c:pt>
                <c:pt idx="369">
                  <c:v>Oct-2019</c:v>
                </c:pt>
                <c:pt idx="370">
                  <c:v>Nov-2019</c:v>
                </c:pt>
                <c:pt idx="371">
                  <c:v>Dec-2019</c:v>
                </c:pt>
                <c:pt idx="372">
                  <c:v>Jan-2020</c:v>
                </c:pt>
                <c:pt idx="373">
                  <c:v>Feb-2020</c:v>
                </c:pt>
                <c:pt idx="374">
                  <c:v>Mar-2020</c:v>
                </c:pt>
                <c:pt idx="375">
                  <c:v>Apr-2020</c:v>
                </c:pt>
                <c:pt idx="376">
                  <c:v>May-2020</c:v>
                </c:pt>
                <c:pt idx="377">
                  <c:v>Jun-2020</c:v>
                </c:pt>
                <c:pt idx="378">
                  <c:v>Jul-2020</c:v>
                </c:pt>
                <c:pt idx="379">
                  <c:v>Aug-2020</c:v>
                </c:pt>
                <c:pt idx="380">
                  <c:v>Sep-2020</c:v>
                </c:pt>
                <c:pt idx="381">
                  <c:v>Oct-2020</c:v>
                </c:pt>
                <c:pt idx="382">
                  <c:v>Nov-2020</c:v>
                </c:pt>
              </c:strCache>
            </c:strRef>
          </c:cat>
          <c:val>
            <c:numRef>
              <c:f>'Fig 4.7'!$G$29:$G$411</c:f>
              <c:numCache>
                <c:formatCode>#,##0.000_ ;\-#,##0.000\ </c:formatCode>
                <c:ptCount val="383"/>
                <c:pt idx="0">
                  <c:v>4.8</c:v>
                </c:pt>
                <c:pt idx="1">
                  <c:v>4.8940000000000001</c:v>
                </c:pt>
                <c:pt idx="2">
                  <c:v>5.1470000000000002</c:v>
                </c:pt>
                <c:pt idx="3">
                  <c:v>5.2210000000000001</c:v>
                </c:pt>
                <c:pt idx="4">
                  <c:v>5.1740000000000004</c:v>
                </c:pt>
                <c:pt idx="5">
                  <c:v>5.2249999999999996</c:v>
                </c:pt>
                <c:pt idx="6">
                  <c:v>5.04</c:v>
                </c:pt>
                <c:pt idx="7">
                  <c:v>4.883</c:v>
                </c:pt>
                <c:pt idx="8">
                  <c:v>5.0960000000000001</c:v>
                </c:pt>
                <c:pt idx="9">
                  <c:v>5.1559999999999997</c:v>
                </c:pt>
                <c:pt idx="10">
                  <c:v>5.3710000000000004</c:v>
                </c:pt>
                <c:pt idx="11">
                  <c:v>5.52</c:v>
                </c:pt>
                <c:pt idx="12">
                  <c:v>6.4489999999999998</c:v>
                </c:pt>
                <c:pt idx="13">
                  <c:v>6.7779999999999996</c:v>
                </c:pt>
                <c:pt idx="14">
                  <c:v>6.899</c:v>
                </c:pt>
                <c:pt idx="15">
                  <c:v>6.9059999999999997</c:v>
                </c:pt>
                <c:pt idx="16">
                  <c:v>6.508</c:v>
                </c:pt>
                <c:pt idx="17">
                  <c:v>6.4210000000000003</c:v>
                </c:pt>
                <c:pt idx="18">
                  <c:v>6.7720000000000002</c:v>
                </c:pt>
                <c:pt idx="19">
                  <c:v>7.62</c:v>
                </c:pt>
                <c:pt idx="20">
                  <c:v>8.032</c:v>
                </c:pt>
                <c:pt idx="21">
                  <c:v>7.6</c:v>
                </c:pt>
                <c:pt idx="22">
                  <c:v>7.08</c:v>
                </c:pt>
                <c:pt idx="23">
                  <c:v>6.4539999999999997</c:v>
                </c:pt>
                <c:pt idx="24">
                  <c:v>6.4320000000000004</c:v>
                </c:pt>
                <c:pt idx="25">
                  <c:v>6.3090000000000002</c:v>
                </c:pt>
                <c:pt idx="26">
                  <c:v>6.5910000000000002</c:v>
                </c:pt>
                <c:pt idx="27">
                  <c:v>6.64</c:v>
                </c:pt>
                <c:pt idx="28">
                  <c:v>6.6369999999999996</c:v>
                </c:pt>
                <c:pt idx="29">
                  <c:v>6.7350000000000003</c:v>
                </c:pt>
                <c:pt idx="30">
                  <c:v>6.67</c:v>
                </c:pt>
                <c:pt idx="31">
                  <c:v>6.4139999999999997</c:v>
                </c:pt>
                <c:pt idx="32">
                  <c:v>6.0810000000000004</c:v>
                </c:pt>
                <c:pt idx="33">
                  <c:v>5.8849999999999998</c:v>
                </c:pt>
                <c:pt idx="34">
                  <c:v>5.9269999999999996</c:v>
                </c:pt>
                <c:pt idx="35">
                  <c:v>5.7190000000000003</c:v>
                </c:pt>
                <c:pt idx="36">
                  <c:v>5.4489999999999998</c:v>
                </c:pt>
                <c:pt idx="37">
                  <c:v>5.5780000000000003</c:v>
                </c:pt>
                <c:pt idx="38">
                  <c:v>5.5309999999999997</c:v>
                </c:pt>
                <c:pt idx="39">
                  <c:v>5.71</c:v>
                </c:pt>
                <c:pt idx="40">
                  <c:v>5.7389999999999999</c:v>
                </c:pt>
                <c:pt idx="41">
                  <c:v>5.64</c:v>
                </c:pt>
                <c:pt idx="42">
                  <c:v>5.4080000000000004</c:v>
                </c:pt>
                <c:pt idx="43">
                  <c:v>5.1120000000000001</c:v>
                </c:pt>
                <c:pt idx="44">
                  <c:v>5.0209999999999999</c:v>
                </c:pt>
                <c:pt idx="45">
                  <c:v>5.0149999999999997</c:v>
                </c:pt>
                <c:pt idx="46">
                  <c:v>4.8680000000000003</c:v>
                </c:pt>
                <c:pt idx="47">
                  <c:v>4.8479999999999999</c:v>
                </c:pt>
                <c:pt idx="48">
                  <c:v>4.7229999999999999</c:v>
                </c:pt>
                <c:pt idx="49">
                  <c:v>4.4089999999999998</c:v>
                </c:pt>
                <c:pt idx="50">
                  <c:v>4.3179999999999996</c:v>
                </c:pt>
                <c:pt idx="51">
                  <c:v>4.593</c:v>
                </c:pt>
                <c:pt idx="52">
                  <c:v>4.9429999999999996</c:v>
                </c:pt>
                <c:pt idx="53">
                  <c:v>4.8360000000000003</c:v>
                </c:pt>
                <c:pt idx="54">
                  <c:v>4.5170000000000003</c:v>
                </c:pt>
                <c:pt idx="55">
                  <c:v>4.407</c:v>
                </c:pt>
                <c:pt idx="56">
                  <c:v>4.016</c:v>
                </c:pt>
                <c:pt idx="57">
                  <c:v>3.931</c:v>
                </c:pt>
                <c:pt idx="58">
                  <c:v>3.762</c:v>
                </c:pt>
                <c:pt idx="59">
                  <c:v>3.3959999999999999</c:v>
                </c:pt>
                <c:pt idx="60">
                  <c:v>3.597</c:v>
                </c:pt>
                <c:pt idx="61">
                  <c:v>4.0410000000000004</c:v>
                </c:pt>
                <c:pt idx="62">
                  <c:v>4.4530000000000003</c:v>
                </c:pt>
                <c:pt idx="63">
                  <c:v>4.093</c:v>
                </c:pt>
                <c:pt idx="64">
                  <c:v>3.984</c:v>
                </c:pt>
                <c:pt idx="65">
                  <c:v>4.2779999999999996</c:v>
                </c:pt>
                <c:pt idx="66">
                  <c:v>4.5309999999999997</c:v>
                </c:pt>
                <c:pt idx="67">
                  <c:v>4.7779999999999996</c:v>
                </c:pt>
                <c:pt idx="68">
                  <c:v>4.6420000000000003</c:v>
                </c:pt>
                <c:pt idx="69">
                  <c:v>4.6840000000000002</c:v>
                </c:pt>
                <c:pt idx="70">
                  <c:v>4.718</c:v>
                </c:pt>
                <c:pt idx="71">
                  <c:v>4.5609999999999999</c:v>
                </c:pt>
                <c:pt idx="72">
                  <c:v>4.6050000000000004</c:v>
                </c:pt>
                <c:pt idx="73">
                  <c:v>4.5149999999999997</c:v>
                </c:pt>
                <c:pt idx="74">
                  <c:v>4.1130000000000004</c:v>
                </c:pt>
                <c:pt idx="75">
                  <c:v>3.5449999999999999</c:v>
                </c:pt>
                <c:pt idx="76">
                  <c:v>3.3860000000000001</c:v>
                </c:pt>
                <c:pt idx="77">
                  <c:v>3.024</c:v>
                </c:pt>
                <c:pt idx="78">
                  <c:v>2.9329999999999998</c:v>
                </c:pt>
                <c:pt idx="79">
                  <c:v>3.2149999999999999</c:v>
                </c:pt>
                <c:pt idx="80">
                  <c:v>3.03</c:v>
                </c:pt>
                <c:pt idx="81">
                  <c:v>2.9249999999999998</c:v>
                </c:pt>
                <c:pt idx="82">
                  <c:v>3.048</c:v>
                </c:pt>
                <c:pt idx="83">
                  <c:v>2.9830000000000001</c:v>
                </c:pt>
                <c:pt idx="84">
                  <c:v>3.12</c:v>
                </c:pt>
                <c:pt idx="85">
                  <c:v>3.2709999999999999</c:v>
                </c:pt>
                <c:pt idx="86">
                  <c:v>3.2989999999999999</c:v>
                </c:pt>
                <c:pt idx="87">
                  <c:v>3.3010000000000002</c:v>
                </c:pt>
                <c:pt idx="88">
                  <c:v>3.3879999999999999</c:v>
                </c:pt>
                <c:pt idx="89">
                  <c:v>3.2519999999999998</c:v>
                </c:pt>
                <c:pt idx="90">
                  <c:v>3.294</c:v>
                </c:pt>
                <c:pt idx="91">
                  <c:v>3.2090000000000001</c:v>
                </c:pt>
                <c:pt idx="92">
                  <c:v>2.9279999999999999</c:v>
                </c:pt>
                <c:pt idx="93">
                  <c:v>2.8</c:v>
                </c:pt>
                <c:pt idx="94">
                  <c:v>2.7589999999999999</c:v>
                </c:pt>
                <c:pt idx="95">
                  <c:v>2.597</c:v>
                </c:pt>
                <c:pt idx="96">
                  <c:v>2.6320000000000001</c:v>
                </c:pt>
                <c:pt idx="97">
                  <c:v>2.5830000000000002</c:v>
                </c:pt>
                <c:pt idx="98">
                  <c:v>2.524</c:v>
                </c:pt>
                <c:pt idx="99">
                  <c:v>2.3820000000000001</c:v>
                </c:pt>
                <c:pt idx="100">
                  <c:v>2.7360000000000002</c:v>
                </c:pt>
                <c:pt idx="101">
                  <c:v>2.6840000000000002</c:v>
                </c:pt>
                <c:pt idx="102">
                  <c:v>2.5049999999999999</c:v>
                </c:pt>
                <c:pt idx="103">
                  <c:v>2.3540000000000001</c:v>
                </c:pt>
                <c:pt idx="104">
                  <c:v>2.21</c:v>
                </c:pt>
                <c:pt idx="105">
                  <c:v>1.994</c:v>
                </c:pt>
                <c:pt idx="106">
                  <c:v>1.9410000000000001</c:v>
                </c:pt>
                <c:pt idx="107">
                  <c:v>1.9390000000000001</c:v>
                </c:pt>
                <c:pt idx="108">
                  <c:v>1.948</c:v>
                </c:pt>
                <c:pt idx="109">
                  <c:v>2</c:v>
                </c:pt>
                <c:pt idx="110">
                  <c:v>1.855</c:v>
                </c:pt>
                <c:pt idx="111">
                  <c:v>1.867</c:v>
                </c:pt>
                <c:pt idx="112">
                  <c:v>1.655</c:v>
                </c:pt>
                <c:pt idx="113">
                  <c:v>1.54</c:v>
                </c:pt>
                <c:pt idx="114">
                  <c:v>1.6830000000000001</c:v>
                </c:pt>
                <c:pt idx="115">
                  <c:v>1.502</c:v>
                </c:pt>
                <c:pt idx="116">
                  <c:v>1.103</c:v>
                </c:pt>
                <c:pt idx="117">
                  <c:v>0.879</c:v>
                </c:pt>
                <c:pt idx="118">
                  <c:v>0.97699999999999998</c:v>
                </c:pt>
                <c:pt idx="119">
                  <c:v>1.488</c:v>
                </c:pt>
                <c:pt idx="120">
                  <c:v>1.91</c:v>
                </c:pt>
                <c:pt idx="121">
                  <c:v>2.117</c:v>
                </c:pt>
                <c:pt idx="122">
                  <c:v>1.8160000000000001</c:v>
                </c:pt>
                <c:pt idx="123">
                  <c:v>1.5629999999999999</c:v>
                </c:pt>
                <c:pt idx="124">
                  <c:v>1.3340000000000001</c:v>
                </c:pt>
                <c:pt idx="125">
                  <c:v>1.6319999999999999</c:v>
                </c:pt>
                <c:pt idx="126">
                  <c:v>1.7030000000000001</c:v>
                </c:pt>
                <c:pt idx="127">
                  <c:v>1.8779999999999999</c:v>
                </c:pt>
                <c:pt idx="128">
                  <c:v>1.7589999999999999</c:v>
                </c:pt>
                <c:pt idx="129">
                  <c:v>1.6919999999999999</c:v>
                </c:pt>
                <c:pt idx="130">
                  <c:v>1.8169999999999999</c:v>
                </c:pt>
                <c:pt idx="131">
                  <c:v>1.7669999999999999</c:v>
                </c:pt>
                <c:pt idx="132">
                  <c:v>1.6910000000000001</c:v>
                </c:pt>
                <c:pt idx="133">
                  <c:v>1.796</c:v>
                </c:pt>
                <c:pt idx="134">
                  <c:v>1.819</c:v>
                </c:pt>
                <c:pt idx="135">
                  <c:v>1.74</c:v>
                </c:pt>
                <c:pt idx="136">
                  <c:v>1.7050000000000001</c:v>
                </c:pt>
                <c:pt idx="137">
                  <c:v>1.6639999999999999</c:v>
                </c:pt>
                <c:pt idx="138">
                  <c:v>1.6890000000000001</c:v>
                </c:pt>
                <c:pt idx="139">
                  <c:v>1.75</c:v>
                </c:pt>
                <c:pt idx="140">
                  <c:v>1.8759999999999999</c:v>
                </c:pt>
                <c:pt idx="141">
                  <c:v>1.8149999999999999</c:v>
                </c:pt>
                <c:pt idx="142">
                  <c:v>1.764</c:v>
                </c:pt>
                <c:pt idx="143">
                  <c:v>1.6240000000000001</c:v>
                </c:pt>
                <c:pt idx="144">
                  <c:v>1.508</c:v>
                </c:pt>
                <c:pt idx="145">
                  <c:v>1.415</c:v>
                </c:pt>
                <c:pt idx="146">
                  <c:v>1.169</c:v>
                </c:pt>
                <c:pt idx="147">
                  <c:v>1.3149999999999999</c:v>
                </c:pt>
                <c:pt idx="148">
                  <c:v>1.25</c:v>
                </c:pt>
                <c:pt idx="149">
                  <c:v>1.1519999999999999</c:v>
                </c:pt>
                <c:pt idx="150">
                  <c:v>1.3049999999999999</c:v>
                </c:pt>
                <c:pt idx="151">
                  <c:v>1.343</c:v>
                </c:pt>
                <c:pt idx="152">
                  <c:v>1.3460000000000001</c:v>
                </c:pt>
                <c:pt idx="153">
                  <c:v>1.363</c:v>
                </c:pt>
                <c:pt idx="154">
                  <c:v>1.3280000000000001</c:v>
                </c:pt>
                <c:pt idx="155">
                  <c:v>1.3340000000000001</c:v>
                </c:pt>
                <c:pt idx="156">
                  <c:v>1.42</c:v>
                </c:pt>
                <c:pt idx="157">
                  <c:v>1.5009999999999999</c:v>
                </c:pt>
                <c:pt idx="158">
                  <c:v>1.421</c:v>
                </c:pt>
                <c:pt idx="159">
                  <c:v>1.3939999999999999</c:v>
                </c:pt>
                <c:pt idx="160">
                  <c:v>1.365</c:v>
                </c:pt>
                <c:pt idx="161">
                  <c:v>1.3280000000000001</c:v>
                </c:pt>
                <c:pt idx="162">
                  <c:v>1.296</c:v>
                </c:pt>
                <c:pt idx="163">
                  <c:v>1.2549999999999999</c:v>
                </c:pt>
                <c:pt idx="164">
                  <c:v>1.129</c:v>
                </c:pt>
                <c:pt idx="165">
                  <c:v>1.095</c:v>
                </c:pt>
                <c:pt idx="166">
                  <c:v>0.97899999999999998</c:v>
                </c:pt>
                <c:pt idx="167">
                  <c:v>0.97499999999999998</c:v>
                </c:pt>
                <c:pt idx="168">
                  <c:v>0.83599999999999997</c:v>
                </c:pt>
                <c:pt idx="169">
                  <c:v>0.82799999999999996</c:v>
                </c:pt>
                <c:pt idx="170">
                  <c:v>0.72399999999999998</c:v>
                </c:pt>
                <c:pt idx="171">
                  <c:v>0.66300000000000003</c:v>
                </c:pt>
                <c:pt idx="172">
                  <c:v>0.57699999999999996</c:v>
                </c:pt>
                <c:pt idx="173">
                  <c:v>0.52900000000000003</c:v>
                </c:pt>
                <c:pt idx="174">
                  <c:v>0.95599999999999996</c:v>
                </c:pt>
                <c:pt idx="175">
                  <c:v>1.4059999999999999</c:v>
                </c:pt>
                <c:pt idx="176">
                  <c:v>1.42</c:v>
                </c:pt>
                <c:pt idx="177">
                  <c:v>1.4370000000000001</c:v>
                </c:pt>
                <c:pt idx="178">
                  <c:v>1.333</c:v>
                </c:pt>
                <c:pt idx="179">
                  <c:v>1.33</c:v>
                </c:pt>
                <c:pt idx="180">
                  <c:v>1.33</c:v>
                </c:pt>
                <c:pt idx="181">
                  <c:v>1.2110000000000001</c:v>
                </c:pt>
                <c:pt idx="182">
                  <c:v>1.4179999999999999</c:v>
                </c:pt>
                <c:pt idx="183">
                  <c:v>1.52</c:v>
                </c:pt>
                <c:pt idx="184">
                  <c:v>1.5049999999999999</c:v>
                </c:pt>
                <c:pt idx="185">
                  <c:v>1.8069999999999999</c:v>
                </c:pt>
                <c:pt idx="186">
                  <c:v>1.8080000000000001</c:v>
                </c:pt>
                <c:pt idx="187">
                  <c:v>1.5880000000000001</c:v>
                </c:pt>
                <c:pt idx="188">
                  <c:v>1.393</c:v>
                </c:pt>
                <c:pt idx="189">
                  <c:v>1.4830000000000001</c:v>
                </c:pt>
                <c:pt idx="190">
                  <c:v>1.452</c:v>
                </c:pt>
                <c:pt idx="191">
                  <c:v>1.397</c:v>
                </c:pt>
                <c:pt idx="192">
                  <c:v>1.31</c:v>
                </c:pt>
                <c:pt idx="193">
                  <c:v>1.419</c:v>
                </c:pt>
                <c:pt idx="194">
                  <c:v>1.325</c:v>
                </c:pt>
                <c:pt idx="195">
                  <c:v>1.2569999999999999</c:v>
                </c:pt>
                <c:pt idx="196">
                  <c:v>1.238</c:v>
                </c:pt>
                <c:pt idx="197">
                  <c:v>1.143</c:v>
                </c:pt>
                <c:pt idx="198">
                  <c:v>1.2949999999999999</c:v>
                </c:pt>
                <c:pt idx="199">
                  <c:v>1.365</c:v>
                </c:pt>
                <c:pt idx="200">
                  <c:v>1.45</c:v>
                </c:pt>
                <c:pt idx="201">
                  <c:v>1.5129999999999999</c:v>
                </c:pt>
                <c:pt idx="202">
                  <c:v>1.454</c:v>
                </c:pt>
                <c:pt idx="203">
                  <c:v>1.488</c:v>
                </c:pt>
                <c:pt idx="204">
                  <c:v>1.5469999999999999</c:v>
                </c:pt>
                <c:pt idx="205">
                  <c:v>1.5980000000000001</c:v>
                </c:pt>
                <c:pt idx="206">
                  <c:v>1.7589999999999999</c:v>
                </c:pt>
                <c:pt idx="207">
                  <c:v>1.956</c:v>
                </c:pt>
                <c:pt idx="208">
                  <c:v>1.849</c:v>
                </c:pt>
                <c:pt idx="209">
                  <c:v>1.901</c:v>
                </c:pt>
                <c:pt idx="210">
                  <c:v>1.927</c:v>
                </c:pt>
                <c:pt idx="211">
                  <c:v>1.6679999999999999</c:v>
                </c:pt>
                <c:pt idx="212">
                  <c:v>1.6279999999999999</c:v>
                </c:pt>
                <c:pt idx="213">
                  <c:v>1.718</c:v>
                </c:pt>
                <c:pt idx="214">
                  <c:v>1.69</c:v>
                </c:pt>
                <c:pt idx="215">
                  <c:v>1.645</c:v>
                </c:pt>
                <c:pt idx="216">
                  <c:v>1.7050000000000001</c:v>
                </c:pt>
                <c:pt idx="217">
                  <c:v>1.64</c:v>
                </c:pt>
                <c:pt idx="218">
                  <c:v>1.629</c:v>
                </c:pt>
                <c:pt idx="219">
                  <c:v>1.653</c:v>
                </c:pt>
                <c:pt idx="220">
                  <c:v>1.7330000000000001</c:v>
                </c:pt>
                <c:pt idx="221">
                  <c:v>1.903</c:v>
                </c:pt>
                <c:pt idx="222">
                  <c:v>1.8089999999999999</c:v>
                </c:pt>
                <c:pt idx="223">
                  <c:v>1.577</c:v>
                </c:pt>
                <c:pt idx="224">
                  <c:v>1.698</c:v>
                </c:pt>
                <c:pt idx="225">
                  <c:v>1.6160000000000001</c:v>
                </c:pt>
                <c:pt idx="226">
                  <c:v>1.4970000000000001</c:v>
                </c:pt>
                <c:pt idx="227">
                  <c:v>1.526</c:v>
                </c:pt>
                <c:pt idx="228">
                  <c:v>1.429</c:v>
                </c:pt>
                <c:pt idx="229">
                  <c:v>1.429</c:v>
                </c:pt>
                <c:pt idx="230">
                  <c:v>1.2450000000000001</c:v>
                </c:pt>
                <c:pt idx="231">
                  <c:v>1.6</c:v>
                </c:pt>
                <c:pt idx="232">
                  <c:v>1.778</c:v>
                </c:pt>
                <c:pt idx="233">
                  <c:v>1.601</c:v>
                </c:pt>
                <c:pt idx="234">
                  <c:v>1.5369999999999999</c:v>
                </c:pt>
                <c:pt idx="235">
                  <c:v>1.431</c:v>
                </c:pt>
                <c:pt idx="236">
                  <c:v>1.4810000000000001</c:v>
                </c:pt>
                <c:pt idx="237">
                  <c:v>1.486</c:v>
                </c:pt>
                <c:pt idx="238">
                  <c:v>1.377</c:v>
                </c:pt>
                <c:pt idx="239">
                  <c:v>1.214</c:v>
                </c:pt>
                <c:pt idx="240">
                  <c:v>1.272</c:v>
                </c:pt>
                <c:pt idx="241">
                  <c:v>1.2769999999999999</c:v>
                </c:pt>
                <c:pt idx="242">
                  <c:v>1.323</c:v>
                </c:pt>
                <c:pt idx="243">
                  <c:v>1.4019999999999999</c:v>
                </c:pt>
                <c:pt idx="244">
                  <c:v>1.4810000000000001</c:v>
                </c:pt>
                <c:pt idx="245">
                  <c:v>1.363</c:v>
                </c:pt>
                <c:pt idx="246">
                  <c:v>1.3859999999999999</c:v>
                </c:pt>
                <c:pt idx="247">
                  <c:v>1.3140000000000001</c:v>
                </c:pt>
                <c:pt idx="248">
                  <c:v>1.258</c:v>
                </c:pt>
                <c:pt idx="249">
                  <c:v>1.4039999999999999</c:v>
                </c:pt>
                <c:pt idx="250">
                  <c:v>1.2529999999999999</c:v>
                </c:pt>
                <c:pt idx="251">
                  <c:v>1.272</c:v>
                </c:pt>
                <c:pt idx="252">
                  <c:v>1.3080000000000001</c:v>
                </c:pt>
                <c:pt idx="253">
                  <c:v>1.2949999999999999</c:v>
                </c:pt>
                <c:pt idx="254">
                  <c:v>1.361</c:v>
                </c:pt>
                <c:pt idx="255">
                  <c:v>1.286</c:v>
                </c:pt>
                <c:pt idx="256">
                  <c:v>1.2569999999999999</c:v>
                </c:pt>
                <c:pt idx="257">
                  <c:v>1.08</c:v>
                </c:pt>
                <c:pt idx="258">
                  <c:v>1.075</c:v>
                </c:pt>
                <c:pt idx="259">
                  <c:v>1.0229999999999999</c:v>
                </c:pt>
                <c:pt idx="260">
                  <c:v>0.89800000000000002</c:v>
                </c:pt>
                <c:pt idx="261">
                  <c:v>0.90300000000000002</c:v>
                </c:pt>
                <c:pt idx="262">
                  <c:v>1.161</c:v>
                </c:pt>
                <c:pt idx="263">
                  <c:v>1.133</c:v>
                </c:pt>
                <c:pt idx="264">
                  <c:v>1.2130000000000001</c:v>
                </c:pt>
                <c:pt idx="265">
                  <c:v>1.2410000000000001</c:v>
                </c:pt>
                <c:pt idx="266">
                  <c:v>1.214</c:v>
                </c:pt>
                <c:pt idx="267">
                  <c:v>1.2150000000000001</c:v>
                </c:pt>
                <c:pt idx="268">
                  <c:v>1.1180000000000001</c:v>
                </c:pt>
                <c:pt idx="269">
                  <c:v>1.0840000000000001</c:v>
                </c:pt>
                <c:pt idx="270">
                  <c:v>1.075</c:v>
                </c:pt>
                <c:pt idx="271">
                  <c:v>1.0229999999999999</c:v>
                </c:pt>
                <c:pt idx="272">
                  <c:v>0.97499999999999998</c:v>
                </c:pt>
                <c:pt idx="273">
                  <c:v>1.038</c:v>
                </c:pt>
                <c:pt idx="274">
                  <c:v>1.0620000000000001</c:v>
                </c:pt>
                <c:pt idx="275">
                  <c:v>0.97099999999999997</c:v>
                </c:pt>
                <c:pt idx="276">
                  <c:v>0.95899999999999996</c:v>
                </c:pt>
                <c:pt idx="277">
                  <c:v>0.96199999999999997</c:v>
                </c:pt>
                <c:pt idx="278">
                  <c:v>0.96599999999999997</c:v>
                </c:pt>
                <c:pt idx="279">
                  <c:v>0.91400000000000003</c:v>
                </c:pt>
                <c:pt idx="280">
                  <c:v>0.84599999999999997</c:v>
                </c:pt>
                <c:pt idx="281">
                  <c:v>0.78900000000000003</c:v>
                </c:pt>
                <c:pt idx="282">
                  <c:v>0.78</c:v>
                </c:pt>
                <c:pt idx="283">
                  <c:v>0.8</c:v>
                </c:pt>
                <c:pt idx="284">
                  <c:v>0.75700000000000001</c:v>
                </c:pt>
                <c:pt idx="285">
                  <c:v>0.76</c:v>
                </c:pt>
                <c:pt idx="286">
                  <c:v>0.71299999999999997</c:v>
                </c:pt>
                <c:pt idx="287">
                  <c:v>0.78100000000000003</c:v>
                </c:pt>
                <c:pt idx="288">
                  <c:v>0.77500000000000002</c:v>
                </c:pt>
                <c:pt idx="289">
                  <c:v>0.66900000000000004</c:v>
                </c:pt>
                <c:pt idx="290">
                  <c:v>0.49199999999999999</c:v>
                </c:pt>
                <c:pt idx="291">
                  <c:v>0.58899999999999997</c:v>
                </c:pt>
                <c:pt idx="292">
                  <c:v>0.879</c:v>
                </c:pt>
                <c:pt idx="293">
                  <c:v>0.82199999999999995</c:v>
                </c:pt>
                <c:pt idx="294">
                  <c:v>0.79</c:v>
                </c:pt>
                <c:pt idx="295">
                  <c:v>0.70799999999999996</c:v>
                </c:pt>
                <c:pt idx="296">
                  <c:v>0.66900000000000004</c:v>
                </c:pt>
                <c:pt idx="297">
                  <c:v>0.59</c:v>
                </c:pt>
                <c:pt idx="298">
                  <c:v>0.60499999999999998</c:v>
                </c:pt>
                <c:pt idx="299">
                  <c:v>0.68799999999999994</c:v>
                </c:pt>
                <c:pt idx="300">
                  <c:v>0.61399999999999999</c:v>
                </c:pt>
                <c:pt idx="301">
                  <c:v>0.58599999999999997</c:v>
                </c:pt>
                <c:pt idx="302">
                  <c:v>0.60499999999999998</c:v>
                </c:pt>
                <c:pt idx="303">
                  <c:v>0.61</c:v>
                </c:pt>
                <c:pt idx="304">
                  <c:v>0.56599999999999995</c:v>
                </c:pt>
                <c:pt idx="305">
                  <c:v>0.53600000000000003</c:v>
                </c:pt>
                <c:pt idx="306">
                  <c:v>0.52700000000000002</c:v>
                </c:pt>
                <c:pt idx="307">
                  <c:v>0.48799999999999999</c:v>
                </c:pt>
                <c:pt idx="308">
                  <c:v>0.497</c:v>
                </c:pt>
                <c:pt idx="309">
                  <c:v>0.46500000000000002</c:v>
                </c:pt>
                <c:pt idx="310">
                  <c:v>0.42</c:v>
                </c:pt>
                <c:pt idx="311">
                  <c:v>0.33</c:v>
                </c:pt>
                <c:pt idx="312">
                  <c:v>0.27500000000000002</c:v>
                </c:pt>
                <c:pt idx="313">
                  <c:v>0.33</c:v>
                </c:pt>
                <c:pt idx="314">
                  <c:v>0.4</c:v>
                </c:pt>
                <c:pt idx="315">
                  <c:v>0.34</c:v>
                </c:pt>
                <c:pt idx="316">
                  <c:v>0.39</c:v>
                </c:pt>
                <c:pt idx="317">
                  <c:v>0.45500000000000002</c:v>
                </c:pt>
                <c:pt idx="318">
                  <c:v>0.41</c:v>
                </c:pt>
                <c:pt idx="319">
                  <c:v>0.38</c:v>
                </c:pt>
                <c:pt idx="320">
                  <c:v>0.35</c:v>
                </c:pt>
                <c:pt idx="321">
                  <c:v>0.3</c:v>
                </c:pt>
                <c:pt idx="322">
                  <c:v>0.3</c:v>
                </c:pt>
                <c:pt idx="323">
                  <c:v>0.27</c:v>
                </c:pt>
                <c:pt idx="324">
                  <c:v>9.5000000000000001E-2</c:v>
                </c:pt>
                <c:pt idx="325">
                  <c:v>-6.5000000000000002E-2</c:v>
                </c:pt>
                <c:pt idx="326">
                  <c:v>-0.05</c:v>
                </c:pt>
                <c:pt idx="327">
                  <c:v>-8.5000000000000006E-2</c:v>
                </c:pt>
                <c:pt idx="328">
                  <c:v>-0.12</c:v>
                </c:pt>
                <c:pt idx="329">
                  <c:v>-0.23</c:v>
                </c:pt>
                <c:pt idx="330">
                  <c:v>-0.19500000000000001</c:v>
                </c:pt>
                <c:pt idx="331">
                  <c:v>-7.0000000000000007E-2</c:v>
                </c:pt>
                <c:pt idx="332">
                  <c:v>-8.5000000000000006E-2</c:v>
                </c:pt>
                <c:pt idx="333">
                  <c:v>-0.05</c:v>
                </c:pt>
                <c:pt idx="334">
                  <c:v>0.02</c:v>
                </c:pt>
                <c:pt idx="335">
                  <c:v>0.04</c:v>
                </c:pt>
                <c:pt idx="336">
                  <c:v>8.5000000000000006E-2</c:v>
                </c:pt>
                <c:pt idx="337">
                  <c:v>0.05</c:v>
                </c:pt>
                <c:pt idx="338">
                  <c:v>6.5000000000000002E-2</c:v>
                </c:pt>
                <c:pt idx="339">
                  <c:v>1.4999999999999999E-2</c:v>
                </c:pt>
                <c:pt idx="340">
                  <c:v>0.04</c:v>
                </c:pt>
                <c:pt idx="341">
                  <c:v>7.4999999999999997E-2</c:v>
                </c:pt>
                <c:pt idx="342">
                  <c:v>7.4999999999999997E-2</c:v>
                </c:pt>
                <c:pt idx="343">
                  <c:v>0.01</c:v>
                </c:pt>
                <c:pt idx="344">
                  <c:v>0.06</c:v>
                </c:pt>
                <c:pt idx="345">
                  <c:v>6.5000000000000002E-2</c:v>
                </c:pt>
                <c:pt idx="346">
                  <c:v>3.5000000000000003E-2</c:v>
                </c:pt>
                <c:pt idx="347">
                  <c:v>4.4999999999999998E-2</c:v>
                </c:pt>
                <c:pt idx="348">
                  <c:v>0.08</c:v>
                </c:pt>
                <c:pt idx="349">
                  <c:v>4.4999999999999998E-2</c:v>
                </c:pt>
                <c:pt idx="350">
                  <c:v>4.4999999999999998E-2</c:v>
                </c:pt>
                <c:pt idx="351">
                  <c:v>0.05</c:v>
                </c:pt>
                <c:pt idx="352">
                  <c:v>0.03</c:v>
                </c:pt>
                <c:pt idx="353">
                  <c:v>0.03</c:v>
                </c:pt>
                <c:pt idx="354">
                  <c:v>0.06</c:v>
                </c:pt>
                <c:pt idx="355">
                  <c:v>0.11</c:v>
                </c:pt>
                <c:pt idx="356">
                  <c:v>0.125</c:v>
                </c:pt>
                <c:pt idx="357">
                  <c:v>0.13</c:v>
                </c:pt>
                <c:pt idx="358">
                  <c:v>8.5000000000000006E-2</c:v>
                </c:pt>
                <c:pt idx="359">
                  <c:v>-0.01</c:v>
                </c:pt>
                <c:pt idx="360">
                  <c:v>0</c:v>
                </c:pt>
                <c:pt idx="361">
                  <c:v>-1.4999999999999999E-2</c:v>
                </c:pt>
                <c:pt idx="362">
                  <c:v>-9.5000000000000001E-2</c:v>
                </c:pt>
                <c:pt idx="363">
                  <c:v>-4.4999999999999998E-2</c:v>
                </c:pt>
                <c:pt idx="364">
                  <c:v>-9.5000000000000001E-2</c:v>
                </c:pt>
                <c:pt idx="365">
                  <c:v>-0.16500000000000001</c:v>
                </c:pt>
                <c:pt idx="366">
                  <c:v>-0.16</c:v>
                </c:pt>
                <c:pt idx="367">
                  <c:v>-0.28000000000000003</c:v>
                </c:pt>
                <c:pt idx="368">
                  <c:v>-0.215</c:v>
                </c:pt>
                <c:pt idx="369">
                  <c:v>-0.15</c:v>
                </c:pt>
                <c:pt idx="370">
                  <c:v>-0.08</c:v>
                </c:pt>
                <c:pt idx="371">
                  <c:v>-2.5000000000000001E-2</c:v>
                </c:pt>
                <c:pt idx="372">
                  <c:v>-6.5000000000000002E-2</c:v>
                </c:pt>
                <c:pt idx="373">
                  <c:v>-0.155</c:v>
                </c:pt>
                <c:pt idx="374">
                  <c:v>5.0000000000000001E-3</c:v>
                </c:pt>
                <c:pt idx="375">
                  <c:v>-0.04</c:v>
                </c:pt>
                <c:pt idx="376">
                  <c:v>0</c:v>
                </c:pt>
                <c:pt idx="377">
                  <c:v>0.03</c:v>
                </c:pt>
                <c:pt idx="378">
                  <c:v>0.01</c:v>
                </c:pt>
                <c:pt idx="379">
                  <c:v>4.4999999999999998E-2</c:v>
                </c:pt>
                <c:pt idx="380">
                  <c:v>1.4999999999999999E-2</c:v>
                </c:pt>
                <c:pt idx="381">
                  <c:v>0.04</c:v>
                </c:pt>
                <c:pt idx="382">
                  <c:v>0.03</c:v>
                </c:pt>
              </c:numCache>
            </c:numRef>
          </c:val>
          <c:smooth val="0"/>
          <c:extLst>
            <c:ext xmlns:c16="http://schemas.microsoft.com/office/drawing/2014/chart" uri="{C3380CC4-5D6E-409C-BE32-E72D297353CC}">
              <c16:uniqueId val="{00000000-8330-48D0-9E37-A00CD14E65ED}"/>
            </c:ext>
          </c:extLst>
        </c:ser>
        <c:ser>
          <c:idx val="1"/>
          <c:order val="1"/>
          <c:tx>
            <c:strRef>
              <c:f>'Fig 4.7'!$H$3</c:f>
              <c:strCache>
                <c:ptCount val="1"/>
                <c:pt idx="0">
                  <c:v>United States</c:v>
                </c:pt>
              </c:strCache>
            </c:strRef>
          </c:tx>
          <c:spPr>
            <a:ln w="19050" cap="rnd">
              <a:solidFill>
                <a:srgbClr val="7F9C90"/>
              </a:solidFill>
              <a:prstDash val="solid"/>
              <a:round/>
            </a:ln>
            <a:effectLst/>
          </c:spPr>
          <c:marker>
            <c:symbol val="none"/>
          </c:marker>
          <c:cat>
            <c:strRef>
              <c:f>'Fig 4.7'!$E$29:$E$411</c:f>
              <c:strCache>
                <c:ptCount val="383"/>
                <c:pt idx="0">
                  <c:v>Jan-1989</c:v>
                </c:pt>
                <c:pt idx="1">
                  <c:v>Feb-1989</c:v>
                </c:pt>
                <c:pt idx="2">
                  <c:v>Mar-1989</c:v>
                </c:pt>
                <c:pt idx="3">
                  <c:v>Apr-1989</c:v>
                </c:pt>
                <c:pt idx="4">
                  <c:v>May-1989</c:v>
                </c:pt>
                <c:pt idx="5">
                  <c:v>Jun-1989</c:v>
                </c:pt>
                <c:pt idx="6">
                  <c:v>Jul-1989</c:v>
                </c:pt>
                <c:pt idx="7">
                  <c:v>Aug-1989</c:v>
                </c:pt>
                <c:pt idx="8">
                  <c:v>Sep-1989</c:v>
                </c:pt>
                <c:pt idx="9">
                  <c:v>Oct-1989</c:v>
                </c:pt>
                <c:pt idx="10">
                  <c:v>Nov-1989</c:v>
                </c:pt>
                <c:pt idx="11">
                  <c:v>Dec-1989</c:v>
                </c:pt>
                <c:pt idx="12">
                  <c:v>Jan-1990</c:v>
                </c:pt>
                <c:pt idx="13">
                  <c:v>Feb-1990</c:v>
                </c:pt>
                <c:pt idx="14">
                  <c:v>Mar-1990</c:v>
                </c:pt>
                <c:pt idx="15">
                  <c:v>Apr-1990</c:v>
                </c:pt>
                <c:pt idx="16">
                  <c:v>May-1990</c:v>
                </c:pt>
                <c:pt idx="17">
                  <c:v>Jun-1990</c:v>
                </c:pt>
                <c:pt idx="18">
                  <c:v>Jul-1990</c:v>
                </c:pt>
                <c:pt idx="19">
                  <c:v>Aug-1990</c:v>
                </c:pt>
                <c:pt idx="20">
                  <c:v>Sep-1990</c:v>
                </c:pt>
                <c:pt idx="21">
                  <c:v>Oct-1990</c:v>
                </c:pt>
                <c:pt idx="22">
                  <c:v>Nov-1990</c:v>
                </c:pt>
                <c:pt idx="23">
                  <c:v>Dec-1990</c:v>
                </c:pt>
                <c:pt idx="24">
                  <c:v>Jan-1991</c:v>
                </c:pt>
                <c:pt idx="25">
                  <c:v>Feb-1991</c:v>
                </c:pt>
                <c:pt idx="26">
                  <c:v>Mar-1991</c:v>
                </c:pt>
                <c:pt idx="27">
                  <c:v>Apr-1991</c:v>
                </c:pt>
                <c:pt idx="28">
                  <c:v>May-1991</c:v>
                </c:pt>
                <c:pt idx="29">
                  <c:v>Jun-1991</c:v>
                </c:pt>
                <c:pt idx="30">
                  <c:v>Jul-1991</c:v>
                </c:pt>
                <c:pt idx="31">
                  <c:v>Aug-1991</c:v>
                </c:pt>
                <c:pt idx="32">
                  <c:v>Sep-1991</c:v>
                </c:pt>
                <c:pt idx="33">
                  <c:v>Oct-1991</c:v>
                </c:pt>
                <c:pt idx="34">
                  <c:v>Nov-1991</c:v>
                </c:pt>
                <c:pt idx="35">
                  <c:v>Dec-1991</c:v>
                </c:pt>
                <c:pt idx="36">
                  <c:v>Jan-1992</c:v>
                </c:pt>
                <c:pt idx="37">
                  <c:v>Feb-1992</c:v>
                </c:pt>
                <c:pt idx="38">
                  <c:v>Mar-1992</c:v>
                </c:pt>
                <c:pt idx="39">
                  <c:v>Apr-1992</c:v>
                </c:pt>
                <c:pt idx="40">
                  <c:v>May-1992</c:v>
                </c:pt>
                <c:pt idx="41">
                  <c:v>Jun-1992</c:v>
                </c:pt>
                <c:pt idx="42">
                  <c:v>Jul-1992</c:v>
                </c:pt>
                <c:pt idx="43">
                  <c:v>Aug-1992</c:v>
                </c:pt>
                <c:pt idx="44">
                  <c:v>Sep-1992</c:v>
                </c:pt>
                <c:pt idx="45">
                  <c:v>Oct-1992</c:v>
                </c:pt>
                <c:pt idx="46">
                  <c:v>Nov-1992</c:v>
                </c:pt>
                <c:pt idx="47">
                  <c:v>Dec-1992</c:v>
                </c:pt>
                <c:pt idx="48">
                  <c:v>Jan-1993</c:v>
                </c:pt>
                <c:pt idx="49">
                  <c:v>Feb-1993</c:v>
                </c:pt>
                <c:pt idx="50">
                  <c:v>Mar-1993</c:v>
                </c:pt>
                <c:pt idx="51">
                  <c:v>Apr-1993</c:v>
                </c:pt>
                <c:pt idx="52">
                  <c:v>May-1993</c:v>
                </c:pt>
                <c:pt idx="53">
                  <c:v>Jun-1993</c:v>
                </c:pt>
                <c:pt idx="54">
                  <c:v>Jul-1993</c:v>
                </c:pt>
                <c:pt idx="55">
                  <c:v>Aug-1993</c:v>
                </c:pt>
                <c:pt idx="56">
                  <c:v>Sep-1993</c:v>
                </c:pt>
                <c:pt idx="57">
                  <c:v>Oct-1993</c:v>
                </c:pt>
                <c:pt idx="58">
                  <c:v>Nov-1993</c:v>
                </c:pt>
                <c:pt idx="59">
                  <c:v>Dec-1993</c:v>
                </c:pt>
                <c:pt idx="60">
                  <c:v>Jan-1994</c:v>
                </c:pt>
                <c:pt idx="61">
                  <c:v>Feb-1994</c:v>
                </c:pt>
                <c:pt idx="62">
                  <c:v>Mar-1994</c:v>
                </c:pt>
                <c:pt idx="63">
                  <c:v>Apr-1994</c:v>
                </c:pt>
                <c:pt idx="64">
                  <c:v>May-1994</c:v>
                </c:pt>
                <c:pt idx="65">
                  <c:v>Jun-1994</c:v>
                </c:pt>
                <c:pt idx="66">
                  <c:v>Jul-1994</c:v>
                </c:pt>
                <c:pt idx="67">
                  <c:v>Aug-1994</c:v>
                </c:pt>
                <c:pt idx="68">
                  <c:v>Sep-1994</c:v>
                </c:pt>
                <c:pt idx="69">
                  <c:v>Oct-1994</c:v>
                </c:pt>
                <c:pt idx="70">
                  <c:v>Nov-1994</c:v>
                </c:pt>
                <c:pt idx="71">
                  <c:v>Dec-1994</c:v>
                </c:pt>
                <c:pt idx="72">
                  <c:v>Jan-1995</c:v>
                </c:pt>
                <c:pt idx="73">
                  <c:v>Feb-1995</c:v>
                </c:pt>
                <c:pt idx="74">
                  <c:v>Mar-1995</c:v>
                </c:pt>
                <c:pt idx="75">
                  <c:v>Apr-1995</c:v>
                </c:pt>
                <c:pt idx="76">
                  <c:v>May-1995</c:v>
                </c:pt>
                <c:pt idx="77">
                  <c:v>Jun-1995</c:v>
                </c:pt>
                <c:pt idx="78">
                  <c:v>Jul-1995</c:v>
                </c:pt>
                <c:pt idx="79">
                  <c:v>Aug-1995</c:v>
                </c:pt>
                <c:pt idx="80">
                  <c:v>Sep-1995</c:v>
                </c:pt>
                <c:pt idx="81">
                  <c:v>Oct-1995</c:v>
                </c:pt>
                <c:pt idx="82">
                  <c:v>Nov-1995</c:v>
                </c:pt>
                <c:pt idx="83">
                  <c:v>Dec-1995</c:v>
                </c:pt>
                <c:pt idx="84">
                  <c:v>Jan-1996</c:v>
                </c:pt>
                <c:pt idx="85">
                  <c:v>Feb-1996</c:v>
                </c:pt>
                <c:pt idx="86">
                  <c:v>Mar-1996</c:v>
                </c:pt>
                <c:pt idx="87">
                  <c:v>Apr-1996</c:v>
                </c:pt>
                <c:pt idx="88">
                  <c:v>May-1996</c:v>
                </c:pt>
                <c:pt idx="89">
                  <c:v>Jun-1996</c:v>
                </c:pt>
                <c:pt idx="90">
                  <c:v>Jul-1996</c:v>
                </c:pt>
                <c:pt idx="91">
                  <c:v>Aug-1996</c:v>
                </c:pt>
                <c:pt idx="92">
                  <c:v>Sep-1996</c:v>
                </c:pt>
                <c:pt idx="93">
                  <c:v>Oct-1996</c:v>
                </c:pt>
                <c:pt idx="94">
                  <c:v>Nov-1996</c:v>
                </c:pt>
                <c:pt idx="95">
                  <c:v>Dec-1996</c:v>
                </c:pt>
                <c:pt idx="96">
                  <c:v>Jan-1997</c:v>
                </c:pt>
                <c:pt idx="97">
                  <c:v>Feb-1997</c:v>
                </c:pt>
                <c:pt idx="98">
                  <c:v>Mar-1997</c:v>
                </c:pt>
                <c:pt idx="99">
                  <c:v>Apr-1997</c:v>
                </c:pt>
                <c:pt idx="100">
                  <c:v>May-1997</c:v>
                </c:pt>
                <c:pt idx="101">
                  <c:v>Jun-1997</c:v>
                </c:pt>
                <c:pt idx="102">
                  <c:v>Jul-1997</c:v>
                </c:pt>
                <c:pt idx="103">
                  <c:v>Aug-1997</c:v>
                </c:pt>
                <c:pt idx="104">
                  <c:v>Sep-1997</c:v>
                </c:pt>
                <c:pt idx="105">
                  <c:v>Oct-1997</c:v>
                </c:pt>
                <c:pt idx="106">
                  <c:v>Nov-1997</c:v>
                </c:pt>
                <c:pt idx="107">
                  <c:v>Dec-1997</c:v>
                </c:pt>
                <c:pt idx="108">
                  <c:v>Jan-1998</c:v>
                </c:pt>
                <c:pt idx="109">
                  <c:v>Feb-1998</c:v>
                </c:pt>
                <c:pt idx="110">
                  <c:v>Mar-1998</c:v>
                </c:pt>
                <c:pt idx="111">
                  <c:v>Apr-1998</c:v>
                </c:pt>
                <c:pt idx="112">
                  <c:v>May-1998</c:v>
                </c:pt>
                <c:pt idx="113">
                  <c:v>Jun-1998</c:v>
                </c:pt>
                <c:pt idx="114">
                  <c:v>Jul-1998</c:v>
                </c:pt>
                <c:pt idx="115">
                  <c:v>Aug-1998</c:v>
                </c:pt>
                <c:pt idx="116">
                  <c:v>Sep-1998</c:v>
                </c:pt>
                <c:pt idx="117">
                  <c:v>Oct-1998</c:v>
                </c:pt>
                <c:pt idx="118">
                  <c:v>Nov-1998</c:v>
                </c:pt>
                <c:pt idx="119">
                  <c:v>Dec-1998</c:v>
                </c:pt>
                <c:pt idx="120">
                  <c:v>Jan-1999</c:v>
                </c:pt>
                <c:pt idx="121">
                  <c:v>Feb-1999</c:v>
                </c:pt>
                <c:pt idx="122">
                  <c:v>Mar-1999</c:v>
                </c:pt>
                <c:pt idx="123">
                  <c:v>Apr-1999</c:v>
                </c:pt>
                <c:pt idx="124">
                  <c:v>May-1999</c:v>
                </c:pt>
                <c:pt idx="125">
                  <c:v>Jun-1999</c:v>
                </c:pt>
                <c:pt idx="126">
                  <c:v>Jul-1999</c:v>
                </c:pt>
                <c:pt idx="127">
                  <c:v>Aug-1999</c:v>
                </c:pt>
                <c:pt idx="128">
                  <c:v>Sep-1999</c:v>
                </c:pt>
                <c:pt idx="129">
                  <c:v>Oct-1999</c:v>
                </c:pt>
                <c:pt idx="130">
                  <c:v>Nov-1999</c:v>
                </c:pt>
                <c:pt idx="131">
                  <c:v>Dec-1999</c:v>
                </c:pt>
                <c:pt idx="132">
                  <c:v>Jan-2000</c:v>
                </c:pt>
                <c:pt idx="133">
                  <c:v>Feb-2000</c:v>
                </c:pt>
                <c:pt idx="134">
                  <c:v>Mar-2000</c:v>
                </c:pt>
                <c:pt idx="135">
                  <c:v>Apr-2000</c:v>
                </c:pt>
                <c:pt idx="136">
                  <c:v>May-2000</c:v>
                </c:pt>
                <c:pt idx="137">
                  <c:v>Jun-2000</c:v>
                </c:pt>
                <c:pt idx="138">
                  <c:v>Jul-2000</c:v>
                </c:pt>
                <c:pt idx="139">
                  <c:v>Aug-2000</c:v>
                </c:pt>
                <c:pt idx="140">
                  <c:v>Sep-2000</c:v>
                </c:pt>
                <c:pt idx="141">
                  <c:v>Oct-2000</c:v>
                </c:pt>
                <c:pt idx="142">
                  <c:v>Nov-2000</c:v>
                </c:pt>
                <c:pt idx="143">
                  <c:v>Dec-2000</c:v>
                </c:pt>
                <c:pt idx="144">
                  <c:v>Jan-2001</c:v>
                </c:pt>
                <c:pt idx="145">
                  <c:v>Feb-2001</c:v>
                </c:pt>
                <c:pt idx="146">
                  <c:v>Mar-2001</c:v>
                </c:pt>
                <c:pt idx="147">
                  <c:v>Apr-2001</c:v>
                </c:pt>
                <c:pt idx="148">
                  <c:v>May-2001</c:v>
                </c:pt>
                <c:pt idx="149">
                  <c:v>Jun-2001</c:v>
                </c:pt>
                <c:pt idx="150">
                  <c:v>Jul-2001</c:v>
                </c:pt>
                <c:pt idx="151">
                  <c:v>Aug-2001</c:v>
                </c:pt>
                <c:pt idx="152">
                  <c:v>Sep-2001</c:v>
                </c:pt>
                <c:pt idx="153">
                  <c:v>Oct-2001</c:v>
                </c:pt>
                <c:pt idx="154">
                  <c:v>Nov-2001</c:v>
                </c:pt>
                <c:pt idx="155">
                  <c:v>Dec-2001</c:v>
                </c:pt>
                <c:pt idx="156">
                  <c:v>Jan-2002</c:v>
                </c:pt>
                <c:pt idx="157">
                  <c:v>Feb-2002</c:v>
                </c:pt>
                <c:pt idx="158">
                  <c:v>Mar-2002</c:v>
                </c:pt>
                <c:pt idx="159">
                  <c:v>Apr-2002</c:v>
                </c:pt>
                <c:pt idx="160">
                  <c:v>May-2002</c:v>
                </c:pt>
                <c:pt idx="161">
                  <c:v>Jun-2002</c:v>
                </c:pt>
                <c:pt idx="162">
                  <c:v>Jul-2002</c:v>
                </c:pt>
                <c:pt idx="163">
                  <c:v>Aug-2002</c:v>
                </c:pt>
                <c:pt idx="164">
                  <c:v>Sep-2002</c:v>
                </c:pt>
                <c:pt idx="165">
                  <c:v>Oct-2002</c:v>
                </c:pt>
                <c:pt idx="166">
                  <c:v>Nov-2002</c:v>
                </c:pt>
                <c:pt idx="167">
                  <c:v>Dec-2002</c:v>
                </c:pt>
                <c:pt idx="168">
                  <c:v>Jan-2003</c:v>
                </c:pt>
                <c:pt idx="169">
                  <c:v>Feb-2003</c:v>
                </c:pt>
                <c:pt idx="170">
                  <c:v>Mar-2003</c:v>
                </c:pt>
                <c:pt idx="171">
                  <c:v>Apr-2003</c:v>
                </c:pt>
                <c:pt idx="172">
                  <c:v>May-2003</c:v>
                </c:pt>
                <c:pt idx="173">
                  <c:v>Jun-2003</c:v>
                </c:pt>
                <c:pt idx="174">
                  <c:v>Jul-2003</c:v>
                </c:pt>
                <c:pt idx="175">
                  <c:v>Aug-2003</c:v>
                </c:pt>
                <c:pt idx="176">
                  <c:v>Sep-2003</c:v>
                </c:pt>
                <c:pt idx="177">
                  <c:v>Oct-2003</c:v>
                </c:pt>
                <c:pt idx="178">
                  <c:v>Nov-2003</c:v>
                </c:pt>
                <c:pt idx="179">
                  <c:v>Dec-2003</c:v>
                </c:pt>
                <c:pt idx="180">
                  <c:v>Jan-2004</c:v>
                </c:pt>
                <c:pt idx="181">
                  <c:v>Feb-2004</c:v>
                </c:pt>
                <c:pt idx="182">
                  <c:v>Mar-2004</c:v>
                </c:pt>
                <c:pt idx="183">
                  <c:v>Apr-2004</c:v>
                </c:pt>
                <c:pt idx="184">
                  <c:v>May-2004</c:v>
                </c:pt>
                <c:pt idx="185">
                  <c:v>Jun-2004</c:v>
                </c:pt>
                <c:pt idx="186">
                  <c:v>Jul-2004</c:v>
                </c:pt>
                <c:pt idx="187">
                  <c:v>Aug-2004</c:v>
                </c:pt>
                <c:pt idx="188">
                  <c:v>Sep-2004</c:v>
                </c:pt>
                <c:pt idx="189">
                  <c:v>Oct-2004</c:v>
                </c:pt>
                <c:pt idx="190">
                  <c:v>Nov-2004</c:v>
                </c:pt>
                <c:pt idx="191">
                  <c:v>Dec-2004</c:v>
                </c:pt>
                <c:pt idx="192">
                  <c:v>Jan-2005</c:v>
                </c:pt>
                <c:pt idx="193">
                  <c:v>Feb-2005</c:v>
                </c:pt>
                <c:pt idx="194">
                  <c:v>Mar-2005</c:v>
                </c:pt>
                <c:pt idx="195">
                  <c:v>Apr-2005</c:v>
                </c:pt>
                <c:pt idx="196">
                  <c:v>May-2005</c:v>
                </c:pt>
                <c:pt idx="197">
                  <c:v>Jun-2005</c:v>
                </c:pt>
                <c:pt idx="198">
                  <c:v>Jul-2005</c:v>
                </c:pt>
                <c:pt idx="199">
                  <c:v>Aug-2005</c:v>
                </c:pt>
                <c:pt idx="200">
                  <c:v>Sep-2005</c:v>
                </c:pt>
                <c:pt idx="201">
                  <c:v>Oct-2005</c:v>
                </c:pt>
                <c:pt idx="202">
                  <c:v>Nov-2005</c:v>
                </c:pt>
                <c:pt idx="203">
                  <c:v>Dec-2005</c:v>
                </c:pt>
                <c:pt idx="204">
                  <c:v>Jan-2006</c:v>
                </c:pt>
                <c:pt idx="205">
                  <c:v>Feb-2006</c:v>
                </c:pt>
                <c:pt idx="206">
                  <c:v>Mar-2006</c:v>
                </c:pt>
                <c:pt idx="207">
                  <c:v>Apr-2006</c:v>
                </c:pt>
                <c:pt idx="208">
                  <c:v>May-2006</c:v>
                </c:pt>
                <c:pt idx="209">
                  <c:v>Jun-2006</c:v>
                </c:pt>
                <c:pt idx="210">
                  <c:v>Jul-2006</c:v>
                </c:pt>
                <c:pt idx="211">
                  <c:v>Aug-2006</c:v>
                </c:pt>
                <c:pt idx="212">
                  <c:v>Sep-2006</c:v>
                </c:pt>
                <c:pt idx="213">
                  <c:v>Oct-2006</c:v>
                </c:pt>
                <c:pt idx="214">
                  <c:v>Nov-2006</c:v>
                </c:pt>
                <c:pt idx="215">
                  <c:v>Dec-2006</c:v>
                </c:pt>
                <c:pt idx="216">
                  <c:v>Jan-2007</c:v>
                </c:pt>
                <c:pt idx="217">
                  <c:v>Feb-2007</c:v>
                </c:pt>
                <c:pt idx="218">
                  <c:v>Mar-2007</c:v>
                </c:pt>
                <c:pt idx="219">
                  <c:v>Apr-2007</c:v>
                </c:pt>
                <c:pt idx="220">
                  <c:v>May-2007</c:v>
                </c:pt>
                <c:pt idx="221">
                  <c:v>Jun-2007</c:v>
                </c:pt>
                <c:pt idx="222">
                  <c:v>Jul-2007</c:v>
                </c:pt>
                <c:pt idx="223">
                  <c:v>Aug-2007</c:v>
                </c:pt>
                <c:pt idx="224">
                  <c:v>Sep-2007</c:v>
                </c:pt>
                <c:pt idx="225">
                  <c:v>Oct-2007</c:v>
                </c:pt>
                <c:pt idx="226">
                  <c:v>Nov-2007</c:v>
                </c:pt>
                <c:pt idx="227">
                  <c:v>Dec-2007</c:v>
                </c:pt>
                <c:pt idx="228">
                  <c:v>Jan-2008</c:v>
                </c:pt>
                <c:pt idx="229">
                  <c:v>Feb-2008</c:v>
                </c:pt>
                <c:pt idx="230">
                  <c:v>Mar-2008</c:v>
                </c:pt>
                <c:pt idx="231">
                  <c:v>Apr-2008</c:v>
                </c:pt>
                <c:pt idx="232">
                  <c:v>May-2008</c:v>
                </c:pt>
                <c:pt idx="233">
                  <c:v>Jun-2008</c:v>
                </c:pt>
                <c:pt idx="234">
                  <c:v>Jul-2008</c:v>
                </c:pt>
                <c:pt idx="235">
                  <c:v>Aug-2008</c:v>
                </c:pt>
                <c:pt idx="236">
                  <c:v>Sep-2008</c:v>
                </c:pt>
                <c:pt idx="237">
                  <c:v>Oct-2008</c:v>
                </c:pt>
                <c:pt idx="238">
                  <c:v>Nov-2008</c:v>
                </c:pt>
                <c:pt idx="239">
                  <c:v>Dec-2008</c:v>
                </c:pt>
                <c:pt idx="240">
                  <c:v>Jan-2009</c:v>
                </c:pt>
                <c:pt idx="241">
                  <c:v>Feb-2009</c:v>
                </c:pt>
                <c:pt idx="242">
                  <c:v>Mar-2009</c:v>
                </c:pt>
                <c:pt idx="243">
                  <c:v>Apr-2009</c:v>
                </c:pt>
                <c:pt idx="244">
                  <c:v>May-2009</c:v>
                </c:pt>
                <c:pt idx="245">
                  <c:v>Jun-2009</c:v>
                </c:pt>
                <c:pt idx="246">
                  <c:v>Jul-2009</c:v>
                </c:pt>
                <c:pt idx="247">
                  <c:v>Aug-2009</c:v>
                </c:pt>
                <c:pt idx="248">
                  <c:v>Sep-2009</c:v>
                </c:pt>
                <c:pt idx="249">
                  <c:v>Oct-2009</c:v>
                </c:pt>
                <c:pt idx="250">
                  <c:v>Nov-2009</c:v>
                </c:pt>
                <c:pt idx="251">
                  <c:v>Dec-2009</c:v>
                </c:pt>
                <c:pt idx="252">
                  <c:v>Jan-2010</c:v>
                </c:pt>
                <c:pt idx="253">
                  <c:v>Feb-2010</c:v>
                </c:pt>
                <c:pt idx="254">
                  <c:v>Mar-2010</c:v>
                </c:pt>
                <c:pt idx="255">
                  <c:v>Apr-2010</c:v>
                </c:pt>
                <c:pt idx="256">
                  <c:v>May-2010</c:v>
                </c:pt>
                <c:pt idx="257">
                  <c:v>Jun-2010</c:v>
                </c:pt>
                <c:pt idx="258">
                  <c:v>Jul-2010</c:v>
                </c:pt>
                <c:pt idx="259">
                  <c:v>Aug-2010</c:v>
                </c:pt>
                <c:pt idx="260">
                  <c:v>Sep-2010</c:v>
                </c:pt>
                <c:pt idx="261">
                  <c:v>Oct-2010</c:v>
                </c:pt>
                <c:pt idx="262">
                  <c:v>Nov-2010</c:v>
                </c:pt>
                <c:pt idx="263">
                  <c:v>Dec-2010</c:v>
                </c:pt>
                <c:pt idx="264">
                  <c:v>Jan-2011</c:v>
                </c:pt>
                <c:pt idx="265">
                  <c:v>Feb-2011</c:v>
                </c:pt>
                <c:pt idx="266">
                  <c:v>Mar-2011</c:v>
                </c:pt>
                <c:pt idx="267">
                  <c:v>Apr-2011</c:v>
                </c:pt>
                <c:pt idx="268">
                  <c:v>May-2011</c:v>
                </c:pt>
                <c:pt idx="269">
                  <c:v>Jun-2011</c:v>
                </c:pt>
                <c:pt idx="270">
                  <c:v>Jul-2011</c:v>
                </c:pt>
                <c:pt idx="271">
                  <c:v>Aug-2011</c:v>
                </c:pt>
                <c:pt idx="272">
                  <c:v>Sep-2011</c:v>
                </c:pt>
                <c:pt idx="273">
                  <c:v>Oct-2011</c:v>
                </c:pt>
                <c:pt idx="274">
                  <c:v>Nov-2011</c:v>
                </c:pt>
                <c:pt idx="275">
                  <c:v>Dec-2011</c:v>
                </c:pt>
                <c:pt idx="276">
                  <c:v>Jan-2012</c:v>
                </c:pt>
                <c:pt idx="277">
                  <c:v>Feb-2012</c:v>
                </c:pt>
                <c:pt idx="278">
                  <c:v>Mar-2012</c:v>
                </c:pt>
                <c:pt idx="279">
                  <c:v>Apr-2012</c:v>
                </c:pt>
                <c:pt idx="280">
                  <c:v>May-2012</c:v>
                </c:pt>
                <c:pt idx="281">
                  <c:v>Jun-2012</c:v>
                </c:pt>
                <c:pt idx="282">
                  <c:v>Jul-2012</c:v>
                </c:pt>
                <c:pt idx="283">
                  <c:v>Aug-2012</c:v>
                </c:pt>
                <c:pt idx="284">
                  <c:v>Sep-2012</c:v>
                </c:pt>
                <c:pt idx="285">
                  <c:v>Oct-2012</c:v>
                </c:pt>
                <c:pt idx="286">
                  <c:v>Nov-2012</c:v>
                </c:pt>
                <c:pt idx="287">
                  <c:v>Dec-2012</c:v>
                </c:pt>
                <c:pt idx="288">
                  <c:v>Jan-2013</c:v>
                </c:pt>
                <c:pt idx="289">
                  <c:v>Feb-2013</c:v>
                </c:pt>
                <c:pt idx="290">
                  <c:v>Mar-2013</c:v>
                </c:pt>
                <c:pt idx="291">
                  <c:v>Apr-2013</c:v>
                </c:pt>
                <c:pt idx="292">
                  <c:v>May-2013</c:v>
                </c:pt>
                <c:pt idx="293">
                  <c:v>Jun-2013</c:v>
                </c:pt>
                <c:pt idx="294">
                  <c:v>Jul-2013</c:v>
                </c:pt>
                <c:pt idx="295">
                  <c:v>Aug-2013</c:v>
                </c:pt>
                <c:pt idx="296">
                  <c:v>Sep-2013</c:v>
                </c:pt>
                <c:pt idx="297">
                  <c:v>Oct-2013</c:v>
                </c:pt>
                <c:pt idx="298">
                  <c:v>Nov-2013</c:v>
                </c:pt>
                <c:pt idx="299">
                  <c:v>Dec-2013</c:v>
                </c:pt>
                <c:pt idx="300">
                  <c:v>Jan-2014</c:v>
                </c:pt>
                <c:pt idx="301">
                  <c:v>Feb-2014</c:v>
                </c:pt>
                <c:pt idx="302">
                  <c:v>Mar-2014</c:v>
                </c:pt>
                <c:pt idx="303">
                  <c:v>Apr-2014</c:v>
                </c:pt>
                <c:pt idx="304">
                  <c:v>May-2014</c:v>
                </c:pt>
                <c:pt idx="305">
                  <c:v>Jun-2014</c:v>
                </c:pt>
                <c:pt idx="306">
                  <c:v>Jul-2014</c:v>
                </c:pt>
                <c:pt idx="307">
                  <c:v>Aug-2014</c:v>
                </c:pt>
                <c:pt idx="308">
                  <c:v>Sep-2014</c:v>
                </c:pt>
                <c:pt idx="309">
                  <c:v>Oct-2014</c:v>
                </c:pt>
                <c:pt idx="310">
                  <c:v>Nov-2014</c:v>
                </c:pt>
                <c:pt idx="311">
                  <c:v>Dec-2014</c:v>
                </c:pt>
                <c:pt idx="312">
                  <c:v>Jan-2015</c:v>
                </c:pt>
                <c:pt idx="313">
                  <c:v>Feb-2015</c:v>
                </c:pt>
                <c:pt idx="314">
                  <c:v>Mar-2015</c:v>
                </c:pt>
                <c:pt idx="315">
                  <c:v>Apr-2015</c:v>
                </c:pt>
                <c:pt idx="316">
                  <c:v>May-2015</c:v>
                </c:pt>
                <c:pt idx="317">
                  <c:v>Jun-2015</c:v>
                </c:pt>
                <c:pt idx="318">
                  <c:v>Jul-2015</c:v>
                </c:pt>
                <c:pt idx="319">
                  <c:v>Aug-2015</c:v>
                </c:pt>
                <c:pt idx="320">
                  <c:v>Sep-2015</c:v>
                </c:pt>
                <c:pt idx="321">
                  <c:v>Oct-2015</c:v>
                </c:pt>
                <c:pt idx="322">
                  <c:v>Nov-2015</c:v>
                </c:pt>
                <c:pt idx="323">
                  <c:v>Dec-2015</c:v>
                </c:pt>
                <c:pt idx="324">
                  <c:v>Jan-2016</c:v>
                </c:pt>
                <c:pt idx="325">
                  <c:v>Feb-2016</c:v>
                </c:pt>
                <c:pt idx="326">
                  <c:v>Mar-2016</c:v>
                </c:pt>
                <c:pt idx="327">
                  <c:v>Apr-2016</c:v>
                </c:pt>
                <c:pt idx="328">
                  <c:v>May-2016</c:v>
                </c:pt>
                <c:pt idx="329">
                  <c:v>Jun-2016</c:v>
                </c:pt>
                <c:pt idx="330">
                  <c:v>Jul-2016</c:v>
                </c:pt>
                <c:pt idx="331">
                  <c:v>Aug-2016</c:v>
                </c:pt>
                <c:pt idx="332">
                  <c:v>Sep-2016</c:v>
                </c:pt>
                <c:pt idx="333">
                  <c:v>Oct-2016</c:v>
                </c:pt>
                <c:pt idx="334">
                  <c:v>Nov-2016</c:v>
                </c:pt>
                <c:pt idx="335">
                  <c:v>Dec-2016</c:v>
                </c:pt>
                <c:pt idx="336">
                  <c:v>Jan-2017</c:v>
                </c:pt>
                <c:pt idx="337">
                  <c:v>Feb-2017</c:v>
                </c:pt>
                <c:pt idx="338">
                  <c:v>Mar-2017</c:v>
                </c:pt>
                <c:pt idx="339">
                  <c:v>Apr-2017</c:v>
                </c:pt>
                <c:pt idx="340">
                  <c:v>May-2017</c:v>
                </c:pt>
                <c:pt idx="341">
                  <c:v>Jun-2017</c:v>
                </c:pt>
                <c:pt idx="342">
                  <c:v>Jul-2017</c:v>
                </c:pt>
                <c:pt idx="343">
                  <c:v>Aug-2017</c:v>
                </c:pt>
                <c:pt idx="344">
                  <c:v>Sep-2017</c:v>
                </c:pt>
                <c:pt idx="345">
                  <c:v>Oct-2017</c:v>
                </c:pt>
                <c:pt idx="346">
                  <c:v>Nov-2017</c:v>
                </c:pt>
                <c:pt idx="347">
                  <c:v>Dec-2017</c:v>
                </c:pt>
                <c:pt idx="348">
                  <c:v>Jan-2018</c:v>
                </c:pt>
                <c:pt idx="349">
                  <c:v>Feb-2018</c:v>
                </c:pt>
                <c:pt idx="350">
                  <c:v>Mar-2018</c:v>
                </c:pt>
                <c:pt idx="351">
                  <c:v>Apr-2018</c:v>
                </c:pt>
                <c:pt idx="352">
                  <c:v>May-2018</c:v>
                </c:pt>
                <c:pt idx="353">
                  <c:v>Jun-2018</c:v>
                </c:pt>
                <c:pt idx="354">
                  <c:v>Jul-2018</c:v>
                </c:pt>
                <c:pt idx="355">
                  <c:v>Aug-2018</c:v>
                </c:pt>
                <c:pt idx="356">
                  <c:v>Sep-2018</c:v>
                </c:pt>
                <c:pt idx="357">
                  <c:v>Oct-2018</c:v>
                </c:pt>
                <c:pt idx="358">
                  <c:v>Nov-2018</c:v>
                </c:pt>
                <c:pt idx="359">
                  <c:v>Dec-2018</c:v>
                </c:pt>
                <c:pt idx="360">
                  <c:v>Jan-2019</c:v>
                </c:pt>
                <c:pt idx="361">
                  <c:v>Feb-2019</c:v>
                </c:pt>
                <c:pt idx="362">
                  <c:v>Mar-2019</c:v>
                </c:pt>
                <c:pt idx="363">
                  <c:v>Apr-2019</c:v>
                </c:pt>
                <c:pt idx="364">
                  <c:v>May-2019</c:v>
                </c:pt>
                <c:pt idx="365">
                  <c:v>Jun-2019</c:v>
                </c:pt>
                <c:pt idx="366">
                  <c:v>Jul-2019</c:v>
                </c:pt>
                <c:pt idx="367">
                  <c:v>Aug-2019</c:v>
                </c:pt>
                <c:pt idx="368">
                  <c:v>Sep-2019</c:v>
                </c:pt>
                <c:pt idx="369">
                  <c:v>Oct-2019</c:v>
                </c:pt>
                <c:pt idx="370">
                  <c:v>Nov-2019</c:v>
                </c:pt>
                <c:pt idx="371">
                  <c:v>Dec-2019</c:v>
                </c:pt>
                <c:pt idx="372">
                  <c:v>Jan-2020</c:v>
                </c:pt>
                <c:pt idx="373">
                  <c:v>Feb-2020</c:v>
                </c:pt>
                <c:pt idx="374">
                  <c:v>Mar-2020</c:v>
                </c:pt>
                <c:pt idx="375">
                  <c:v>Apr-2020</c:v>
                </c:pt>
                <c:pt idx="376">
                  <c:v>May-2020</c:v>
                </c:pt>
                <c:pt idx="377">
                  <c:v>Jun-2020</c:v>
                </c:pt>
                <c:pt idx="378">
                  <c:v>Jul-2020</c:v>
                </c:pt>
                <c:pt idx="379">
                  <c:v>Aug-2020</c:v>
                </c:pt>
                <c:pt idx="380">
                  <c:v>Sep-2020</c:v>
                </c:pt>
                <c:pt idx="381">
                  <c:v>Oct-2020</c:v>
                </c:pt>
                <c:pt idx="382">
                  <c:v>Nov-2020</c:v>
                </c:pt>
              </c:strCache>
            </c:strRef>
          </c:cat>
          <c:val>
            <c:numRef>
              <c:f>'Fig 4.7'!$H$29:$H$411</c:f>
              <c:numCache>
                <c:formatCode>#,##0.000_ ;\-#,##0.000\ </c:formatCode>
                <c:ptCount val="383"/>
                <c:pt idx="0">
                  <c:v>9.09</c:v>
                </c:pt>
                <c:pt idx="1">
                  <c:v>9.17</c:v>
                </c:pt>
                <c:pt idx="2">
                  <c:v>9.36</c:v>
                </c:pt>
                <c:pt idx="3">
                  <c:v>9.18</c:v>
                </c:pt>
                <c:pt idx="4">
                  <c:v>8.86</c:v>
                </c:pt>
                <c:pt idx="5">
                  <c:v>8.2799999999999994</c:v>
                </c:pt>
                <c:pt idx="6">
                  <c:v>8.02</c:v>
                </c:pt>
                <c:pt idx="7">
                  <c:v>8.11</c:v>
                </c:pt>
                <c:pt idx="8">
                  <c:v>8.19</c:v>
                </c:pt>
                <c:pt idx="9">
                  <c:v>8.01</c:v>
                </c:pt>
                <c:pt idx="10">
                  <c:v>7.87</c:v>
                </c:pt>
                <c:pt idx="11">
                  <c:v>7.84</c:v>
                </c:pt>
                <c:pt idx="12">
                  <c:v>8.2100000000000009</c:v>
                </c:pt>
                <c:pt idx="13">
                  <c:v>8.4700000000000006</c:v>
                </c:pt>
                <c:pt idx="14">
                  <c:v>8.59</c:v>
                </c:pt>
                <c:pt idx="15">
                  <c:v>8.7899999999999991</c:v>
                </c:pt>
                <c:pt idx="16">
                  <c:v>8.76</c:v>
                </c:pt>
                <c:pt idx="17">
                  <c:v>8.48</c:v>
                </c:pt>
                <c:pt idx="18">
                  <c:v>8.4700000000000006</c:v>
                </c:pt>
                <c:pt idx="19">
                  <c:v>8.75</c:v>
                </c:pt>
                <c:pt idx="20">
                  <c:v>8.89</c:v>
                </c:pt>
                <c:pt idx="21">
                  <c:v>8.7200000000000006</c:v>
                </c:pt>
                <c:pt idx="22">
                  <c:v>8.39</c:v>
                </c:pt>
                <c:pt idx="23">
                  <c:v>8.08</c:v>
                </c:pt>
                <c:pt idx="24">
                  <c:v>8.09</c:v>
                </c:pt>
                <c:pt idx="25">
                  <c:v>7.85</c:v>
                </c:pt>
                <c:pt idx="26">
                  <c:v>8.11</c:v>
                </c:pt>
                <c:pt idx="27">
                  <c:v>8.0399999999999991</c:v>
                </c:pt>
                <c:pt idx="28">
                  <c:v>8.07</c:v>
                </c:pt>
                <c:pt idx="29">
                  <c:v>8.2799999999999994</c:v>
                </c:pt>
                <c:pt idx="30">
                  <c:v>8.27</c:v>
                </c:pt>
                <c:pt idx="31">
                  <c:v>7.9</c:v>
                </c:pt>
                <c:pt idx="32">
                  <c:v>7.65</c:v>
                </c:pt>
                <c:pt idx="33">
                  <c:v>7.53</c:v>
                </c:pt>
                <c:pt idx="34">
                  <c:v>7.42</c:v>
                </c:pt>
                <c:pt idx="35">
                  <c:v>7.09</c:v>
                </c:pt>
                <c:pt idx="36">
                  <c:v>7.03</c:v>
                </c:pt>
                <c:pt idx="37">
                  <c:v>7.34</c:v>
                </c:pt>
                <c:pt idx="38">
                  <c:v>7.54</c:v>
                </c:pt>
                <c:pt idx="39">
                  <c:v>7.48</c:v>
                </c:pt>
                <c:pt idx="40">
                  <c:v>7.39</c:v>
                </c:pt>
                <c:pt idx="41">
                  <c:v>7.26</c:v>
                </c:pt>
                <c:pt idx="42">
                  <c:v>6.84</c:v>
                </c:pt>
                <c:pt idx="43">
                  <c:v>6.59</c:v>
                </c:pt>
                <c:pt idx="44">
                  <c:v>6.42</c:v>
                </c:pt>
                <c:pt idx="45">
                  <c:v>6.59</c:v>
                </c:pt>
                <c:pt idx="46">
                  <c:v>6.87</c:v>
                </c:pt>
                <c:pt idx="47">
                  <c:v>6.77</c:v>
                </c:pt>
                <c:pt idx="48">
                  <c:v>6.6</c:v>
                </c:pt>
                <c:pt idx="49">
                  <c:v>6.26</c:v>
                </c:pt>
                <c:pt idx="50">
                  <c:v>5.98</c:v>
                </c:pt>
                <c:pt idx="51">
                  <c:v>5.97</c:v>
                </c:pt>
                <c:pt idx="52">
                  <c:v>6.04</c:v>
                </c:pt>
                <c:pt idx="53">
                  <c:v>5.96</c:v>
                </c:pt>
                <c:pt idx="54">
                  <c:v>5.81</c:v>
                </c:pt>
                <c:pt idx="55">
                  <c:v>5.68</c:v>
                </c:pt>
                <c:pt idx="56">
                  <c:v>5.36</c:v>
                </c:pt>
                <c:pt idx="57">
                  <c:v>5.33</c:v>
                </c:pt>
                <c:pt idx="58">
                  <c:v>5.72</c:v>
                </c:pt>
                <c:pt idx="59">
                  <c:v>5.77</c:v>
                </c:pt>
                <c:pt idx="60">
                  <c:v>5.75</c:v>
                </c:pt>
                <c:pt idx="61">
                  <c:v>5.97</c:v>
                </c:pt>
                <c:pt idx="62">
                  <c:v>6.48</c:v>
                </c:pt>
                <c:pt idx="63">
                  <c:v>6.97</c:v>
                </c:pt>
                <c:pt idx="64">
                  <c:v>7.18</c:v>
                </c:pt>
                <c:pt idx="65">
                  <c:v>7.1</c:v>
                </c:pt>
                <c:pt idx="66">
                  <c:v>7.3</c:v>
                </c:pt>
                <c:pt idx="67">
                  <c:v>7.24</c:v>
                </c:pt>
                <c:pt idx="68">
                  <c:v>7.46</c:v>
                </c:pt>
                <c:pt idx="69">
                  <c:v>7.74</c:v>
                </c:pt>
                <c:pt idx="70">
                  <c:v>7.96</c:v>
                </c:pt>
                <c:pt idx="71">
                  <c:v>7.81</c:v>
                </c:pt>
                <c:pt idx="72">
                  <c:v>7.78</c:v>
                </c:pt>
                <c:pt idx="73">
                  <c:v>7.47</c:v>
                </c:pt>
                <c:pt idx="74">
                  <c:v>7.2</c:v>
                </c:pt>
                <c:pt idx="75">
                  <c:v>7.06</c:v>
                </c:pt>
                <c:pt idx="76">
                  <c:v>6.63</c:v>
                </c:pt>
                <c:pt idx="77">
                  <c:v>6.17</c:v>
                </c:pt>
                <c:pt idx="78">
                  <c:v>6.28</c:v>
                </c:pt>
                <c:pt idx="79">
                  <c:v>6.49</c:v>
                </c:pt>
                <c:pt idx="80">
                  <c:v>6.2</c:v>
                </c:pt>
                <c:pt idx="81">
                  <c:v>6.04</c:v>
                </c:pt>
                <c:pt idx="82">
                  <c:v>5.93</c:v>
                </c:pt>
                <c:pt idx="83">
                  <c:v>5.71</c:v>
                </c:pt>
                <c:pt idx="84">
                  <c:v>5.65</c:v>
                </c:pt>
                <c:pt idx="85">
                  <c:v>5.81</c:v>
                </c:pt>
                <c:pt idx="86">
                  <c:v>6.27</c:v>
                </c:pt>
                <c:pt idx="87">
                  <c:v>6.51</c:v>
                </c:pt>
                <c:pt idx="88">
                  <c:v>6.74</c:v>
                </c:pt>
                <c:pt idx="89">
                  <c:v>6.91</c:v>
                </c:pt>
                <c:pt idx="90">
                  <c:v>6.87</c:v>
                </c:pt>
                <c:pt idx="91">
                  <c:v>6.64</c:v>
                </c:pt>
                <c:pt idx="92">
                  <c:v>6.83</c:v>
                </c:pt>
                <c:pt idx="93">
                  <c:v>6.53</c:v>
                </c:pt>
                <c:pt idx="94">
                  <c:v>6.2</c:v>
                </c:pt>
                <c:pt idx="95">
                  <c:v>6.3</c:v>
                </c:pt>
                <c:pt idx="96">
                  <c:v>6.58</c:v>
                </c:pt>
                <c:pt idx="97">
                  <c:v>6.42</c:v>
                </c:pt>
                <c:pt idx="98">
                  <c:v>6.69</c:v>
                </c:pt>
                <c:pt idx="99">
                  <c:v>6.89</c:v>
                </c:pt>
                <c:pt idx="100">
                  <c:v>6.71</c:v>
                </c:pt>
                <c:pt idx="101">
                  <c:v>6.49</c:v>
                </c:pt>
                <c:pt idx="102">
                  <c:v>6.22</c:v>
                </c:pt>
                <c:pt idx="103">
                  <c:v>6.3</c:v>
                </c:pt>
                <c:pt idx="104">
                  <c:v>6.21</c:v>
                </c:pt>
                <c:pt idx="105">
                  <c:v>6.03</c:v>
                </c:pt>
                <c:pt idx="106">
                  <c:v>5.88</c:v>
                </c:pt>
                <c:pt idx="107">
                  <c:v>5.81</c:v>
                </c:pt>
                <c:pt idx="108">
                  <c:v>5.54</c:v>
                </c:pt>
                <c:pt idx="109">
                  <c:v>5.57</c:v>
                </c:pt>
                <c:pt idx="110">
                  <c:v>5.65</c:v>
                </c:pt>
                <c:pt idx="111">
                  <c:v>5.64</c:v>
                </c:pt>
                <c:pt idx="112">
                  <c:v>5.65</c:v>
                </c:pt>
                <c:pt idx="113">
                  <c:v>5.5</c:v>
                </c:pt>
                <c:pt idx="114">
                  <c:v>5.46</c:v>
                </c:pt>
                <c:pt idx="115">
                  <c:v>5.34</c:v>
                </c:pt>
                <c:pt idx="116">
                  <c:v>4.8099999999999996</c:v>
                </c:pt>
                <c:pt idx="117">
                  <c:v>4.53</c:v>
                </c:pt>
                <c:pt idx="118">
                  <c:v>4.83</c:v>
                </c:pt>
                <c:pt idx="119">
                  <c:v>4.6500000000000004</c:v>
                </c:pt>
                <c:pt idx="120">
                  <c:v>4.72</c:v>
                </c:pt>
                <c:pt idx="121">
                  <c:v>5</c:v>
                </c:pt>
                <c:pt idx="122">
                  <c:v>5.23</c:v>
                </c:pt>
                <c:pt idx="123">
                  <c:v>5.18</c:v>
                </c:pt>
                <c:pt idx="124">
                  <c:v>5.54</c:v>
                </c:pt>
                <c:pt idx="125">
                  <c:v>5.9</c:v>
                </c:pt>
                <c:pt idx="126">
                  <c:v>5.79</c:v>
                </c:pt>
                <c:pt idx="127">
                  <c:v>5.94</c:v>
                </c:pt>
                <c:pt idx="128">
                  <c:v>5.92</c:v>
                </c:pt>
                <c:pt idx="129">
                  <c:v>6.11</c:v>
                </c:pt>
                <c:pt idx="130">
                  <c:v>6.03</c:v>
                </c:pt>
                <c:pt idx="131">
                  <c:v>6.28</c:v>
                </c:pt>
                <c:pt idx="132">
                  <c:v>6.66</c:v>
                </c:pt>
                <c:pt idx="133">
                  <c:v>6.52</c:v>
                </c:pt>
                <c:pt idx="134">
                  <c:v>6.26</c:v>
                </c:pt>
                <c:pt idx="135">
                  <c:v>5.99</c:v>
                </c:pt>
                <c:pt idx="136">
                  <c:v>6.44</c:v>
                </c:pt>
                <c:pt idx="137">
                  <c:v>6.1</c:v>
                </c:pt>
                <c:pt idx="138">
                  <c:v>6.05</c:v>
                </c:pt>
                <c:pt idx="139">
                  <c:v>5.83</c:v>
                </c:pt>
                <c:pt idx="140">
                  <c:v>5.8</c:v>
                </c:pt>
                <c:pt idx="141">
                  <c:v>5.74</c:v>
                </c:pt>
                <c:pt idx="142">
                  <c:v>5.72</c:v>
                </c:pt>
                <c:pt idx="143">
                  <c:v>5.24</c:v>
                </c:pt>
                <c:pt idx="144">
                  <c:v>5.16</c:v>
                </c:pt>
                <c:pt idx="145">
                  <c:v>5.0999999999999996</c:v>
                </c:pt>
                <c:pt idx="146">
                  <c:v>4.8899999999999997</c:v>
                </c:pt>
                <c:pt idx="147">
                  <c:v>5.14</c:v>
                </c:pt>
                <c:pt idx="148">
                  <c:v>5.39</c:v>
                </c:pt>
                <c:pt idx="149">
                  <c:v>5.28</c:v>
                </c:pt>
                <c:pt idx="150">
                  <c:v>5.24</c:v>
                </c:pt>
                <c:pt idx="151">
                  <c:v>4.97</c:v>
                </c:pt>
                <c:pt idx="152">
                  <c:v>4.7300000000000004</c:v>
                </c:pt>
                <c:pt idx="153">
                  <c:v>4.57</c:v>
                </c:pt>
                <c:pt idx="154">
                  <c:v>4.6500000000000004</c:v>
                </c:pt>
                <c:pt idx="155">
                  <c:v>5.09</c:v>
                </c:pt>
                <c:pt idx="156">
                  <c:v>5.04</c:v>
                </c:pt>
                <c:pt idx="157">
                  <c:v>4.91</c:v>
                </c:pt>
                <c:pt idx="158">
                  <c:v>5.28</c:v>
                </c:pt>
                <c:pt idx="159">
                  <c:v>5.21</c:v>
                </c:pt>
                <c:pt idx="160">
                  <c:v>5.16</c:v>
                </c:pt>
                <c:pt idx="161">
                  <c:v>4.93</c:v>
                </c:pt>
                <c:pt idx="162">
                  <c:v>4.6500000000000004</c:v>
                </c:pt>
                <c:pt idx="163">
                  <c:v>4.26</c:v>
                </c:pt>
                <c:pt idx="164">
                  <c:v>3.87</c:v>
                </c:pt>
                <c:pt idx="165">
                  <c:v>3.94</c:v>
                </c:pt>
                <c:pt idx="166">
                  <c:v>4.05</c:v>
                </c:pt>
                <c:pt idx="167">
                  <c:v>4.03</c:v>
                </c:pt>
                <c:pt idx="168">
                  <c:v>4.05</c:v>
                </c:pt>
                <c:pt idx="169">
                  <c:v>3.9</c:v>
                </c:pt>
                <c:pt idx="170">
                  <c:v>3.81</c:v>
                </c:pt>
                <c:pt idx="171">
                  <c:v>3.96</c:v>
                </c:pt>
                <c:pt idx="172">
                  <c:v>3.57</c:v>
                </c:pt>
                <c:pt idx="173">
                  <c:v>3.33</c:v>
                </c:pt>
                <c:pt idx="174">
                  <c:v>3.98</c:v>
                </c:pt>
                <c:pt idx="175">
                  <c:v>4.45</c:v>
                </c:pt>
                <c:pt idx="176">
                  <c:v>4.2699999999999996</c:v>
                </c:pt>
                <c:pt idx="177">
                  <c:v>4.29</c:v>
                </c:pt>
                <c:pt idx="178">
                  <c:v>4.3</c:v>
                </c:pt>
                <c:pt idx="179">
                  <c:v>4.2699999999999996</c:v>
                </c:pt>
                <c:pt idx="180">
                  <c:v>4.1500000000000004</c:v>
                </c:pt>
                <c:pt idx="181">
                  <c:v>4.08</c:v>
                </c:pt>
                <c:pt idx="182">
                  <c:v>3.83</c:v>
                </c:pt>
                <c:pt idx="183">
                  <c:v>4.3499999999999996</c:v>
                </c:pt>
                <c:pt idx="184">
                  <c:v>4.72</c:v>
                </c:pt>
                <c:pt idx="185">
                  <c:v>4.7300000000000004</c:v>
                </c:pt>
                <c:pt idx="186">
                  <c:v>4.5</c:v>
                </c:pt>
                <c:pt idx="187">
                  <c:v>4.28</c:v>
                </c:pt>
                <c:pt idx="188">
                  <c:v>4.13</c:v>
                </c:pt>
                <c:pt idx="189">
                  <c:v>4.0999999999999996</c:v>
                </c:pt>
                <c:pt idx="190">
                  <c:v>4.1900000000000004</c:v>
                </c:pt>
                <c:pt idx="191">
                  <c:v>4.2300000000000004</c:v>
                </c:pt>
                <c:pt idx="192">
                  <c:v>4.22</c:v>
                </c:pt>
                <c:pt idx="193">
                  <c:v>4.17</c:v>
                </c:pt>
                <c:pt idx="194">
                  <c:v>4.5</c:v>
                </c:pt>
                <c:pt idx="195">
                  <c:v>4.34</c:v>
                </c:pt>
                <c:pt idx="196">
                  <c:v>4.1399999999999997</c:v>
                </c:pt>
                <c:pt idx="197">
                  <c:v>4</c:v>
                </c:pt>
                <c:pt idx="198">
                  <c:v>4.18</c:v>
                </c:pt>
                <c:pt idx="199">
                  <c:v>4.26</c:v>
                </c:pt>
                <c:pt idx="200">
                  <c:v>4.2</c:v>
                </c:pt>
                <c:pt idx="201">
                  <c:v>4.46</c:v>
                </c:pt>
                <c:pt idx="202">
                  <c:v>4.54</c:v>
                </c:pt>
                <c:pt idx="203">
                  <c:v>4.47</c:v>
                </c:pt>
                <c:pt idx="204">
                  <c:v>4.42</c:v>
                </c:pt>
                <c:pt idx="205">
                  <c:v>4.57</c:v>
                </c:pt>
                <c:pt idx="206">
                  <c:v>4.72</c:v>
                </c:pt>
                <c:pt idx="207">
                  <c:v>4.99</c:v>
                </c:pt>
                <c:pt idx="208">
                  <c:v>5.1100000000000003</c:v>
                </c:pt>
                <c:pt idx="209">
                  <c:v>5.1100000000000003</c:v>
                </c:pt>
                <c:pt idx="210">
                  <c:v>5.09</c:v>
                </c:pt>
                <c:pt idx="211">
                  <c:v>4.88</c:v>
                </c:pt>
                <c:pt idx="212">
                  <c:v>4.72</c:v>
                </c:pt>
                <c:pt idx="213">
                  <c:v>4.7300000000000004</c:v>
                </c:pt>
                <c:pt idx="214">
                  <c:v>4.5999999999999996</c:v>
                </c:pt>
                <c:pt idx="215">
                  <c:v>4.5599999999999996</c:v>
                </c:pt>
                <c:pt idx="216">
                  <c:v>4.76</c:v>
                </c:pt>
                <c:pt idx="217">
                  <c:v>4.72</c:v>
                </c:pt>
                <c:pt idx="218">
                  <c:v>4.5599999999999996</c:v>
                </c:pt>
                <c:pt idx="219">
                  <c:v>4.6900000000000004</c:v>
                </c:pt>
                <c:pt idx="220">
                  <c:v>4.75</c:v>
                </c:pt>
                <c:pt idx="221">
                  <c:v>5.0999999999999996</c:v>
                </c:pt>
                <c:pt idx="222">
                  <c:v>5</c:v>
                </c:pt>
                <c:pt idx="223">
                  <c:v>4.67</c:v>
                </c:pt>
                <c:pt idx="224">
                  <c:v>4.5199999999999996</c:v>
                </c:pt>
                <c:pt idx="225">
                  <c:v>4.53</c:v>
                </c:pt>
                <c:pt idx="226">
                  <c:v>4.1500000000000004</c:v>
                </c:pt>
                <c:pt idx="227">
                  <c:v>4.0999999999999996</c:v>
                </c:pt>
                <c:pt idx="228">
                  <c:v>3.74</c:v>
                </c:pt>
                <c:pt idx="229">
                  <c:v>3.74</c:v>
                </c:pt>
                <c:pt idx="230">
                  <c:v>3.51</c:v>
                </c:pt>
                <c:pt idx="231">
                  <c:v>3.68</c:v>
                </c:pt>
                <c:pt idx="232">
                  <c:v>3.88</c:v>
                </c:pt>
                <c:pt idx="233">
                  <c:v>4.0999999999999996</c:v>
                </c:pt>
                <c:pt idx="234">
                  <c:v>4.01</c:v>
                </c:pt>
                <c:pt idx="235">
                  <c:v>3.89</c:v>
                </c:pt>
                <c:pt idx="236">
                  <c:v>3.69</c:v>
                </c:pt>
                <c:pt idx="237">
                  <c:v>3.81</c:v>
                </c:pt>
                <c:pt idx="238">
                  <c:v>3.53</c:v>
                </c:pt>
                <c:pt idx="239">
                  <c:v>2.42</c:v>
                </c:pt>
                <c:pt idx="240">
                  <c:v>2.52</c:v>
                </c:pt>
                <c:pt idx="241">
                  <c:v>2.87</c:v>
                </c:pt>
                <c:pt idx="242">
                  <c:v>2.82</c:v>
                </c:pt>
                <c:pt idx="243">
                  <c:v>2.93</c:v>
                </c:pt>
                <c:pt idx="244">
                  <c:v>3.29</c:v>
                </c:pt>
                <c:pt idx="245">
                  <c:v>3.72</c:v>
                </c:pt>
                <c:pt idx="246">
                  <c:v>3.56</c:v>
                </c:pt>
                <c:pt idx="247">
                  <c:v>3.59</c:v>
                </c:pt>
                <c:pt idx="248">
                  <c:v>3.4</c:v>
                </c:pt>
                <c:pt idx="249">
                  <c:v>3.39</c:v>
                </c:pt>
                <c:pt idx="250">
                  <c:v>3.4</c:v>
                </c:pt>
                <c:pt idx="251">
                  <c:v>3.59</c:v>
                </c:pt>
                <c:pt idx="252">
                  <c:v>3.73</c:v>
                </c:pt>
                <c:pt idx="253">
                  <c:v>3.69</c:v>
                </c:pt>
                <c:pt idx="254">
                  <c:v>3.73</c:v>
                </c:pt>
                <c:pt idx="255">
                  <c:v>3.85</c:v>
                </c:pt>
                <c:pt idx="256">
                  <c:v>3.42</c:v>
                </c:pt>
                <c:pt idx="257">
                  <c:v>3.2</c:v>
                </c:pt>
                <c:pt idx="258">
                  <c:v>3.01</c:v>
                </c:pt>
                <c:pt idx="259">
                  <c:v>2.7</c:v>
                </c:pt>
                <c:pt idx="260">
                  <c:v>2.65</c:v>
                </c:pt>
                <c:pt idx="261">
                  <c:v>2.54</c:v>
                </c:pt>
                <c:pt idx="262">
                  <c:v>2.76</c:v>
                </c:pt>
                <c:pt idx="263">
                  <c:v>3.29</c:v>
                </c:pt>
                <c:pt idx="264">
                  <c:v>3.39</c:v>
                </c:pt>
                <c:pt idx="265">
                  <c:v>3.58</c:v>
                </c:pt>
                <c:pt idx="266">
                  <c:v>3.41</c:v>
                </c:pt>
                <c:pt idx="267">
                  <c:v>3.46</c:v>
                </c:pt>
                <c:pt idx="268">
                  <c:v>3.17</c:v>
                </c:pt>
                <c:pt idx="269">
                  <c:v>3</c:v>
                </c:pt>
                <c:pt idx="270">
                  <c:v>3</c:v>
                </c:pt>
                <c:pt idx="271">
                  <c:v>2.2999999999999998</c:v>
                </c:pt>
                <c:pt idx="272">
                  <c:v>1.98</c:v>
                </c:pt>
                <c:pt idx="273">
                  <c:v>2.15</c:v>
                </c:pt>
                <c:pt idx="274">
                  <c:v>2.0099999999999998</c:v>
                </c:pt>
                <c:pt idx="275">
                  <c:v>1.98</c:v>
                </c:pt>
                <c:pt idx="276">
                  <c:v>1.97</c:v>
                </c:pt>
                <c:pt idx="277">
                  <c:v>1.97</c:v>
                </c:pt>
                <c:pt idx="278">
                  <c:v>2.17</c:v>
                </c:pt>
                <c:pt idx="279">
                  <c:v>2.0499999999999998</c:v>
                </c:pt>
                <c:pt idx="280">
                  <c:v>1.8</c:v>
                </c:pt>
                <c:pt idx="281">
                  <c:v>1.62</c:v>
                </c:pt>
                <c:pt idx="282">
                  <c:v>1.53</c:v>
                </c:pt>
                <c:pt idx="283">
                  <c:v>1.68</c:v>
                </c:pt>
                <c:pt idx="284">
                  <c:v>1.72</c:v>
                </c:pt>
                <c:pt idx="285">
                  <c:v>1.75</c:v>
                </c:pt>
                <c:pt idx="286">
                  <c:v>1.65</c:v>
                </c:pt>
                <c:pt idx="287">
                  <c:v>1.72</c:v>
                </c:pt>
                <c:pt idx="288">
                  <c:v>1.91</c:v>
                </c:pt>
                <c:pt idx="289">
                  <c:v>1.98</c:v>
                </c:pt>
                <c:pt idx="290">
                  <c:v>1.96</c:v>
                </c:pt>
                <c:pt idx="291">
                  <c:v>1.76</c:v>
                </c:pt>
                <c:pt idx="292">
                  <c:v>1.93</c:v>
                </c:pt>
                <c:pt idx="293">
                  <c:v>2.2999999999999998</c:v>
                </c:pt>
                <c:pt idx="294">
                  <c:v>2.58</c:v>
                </c:pt>
                <c:pt idx="295">
                  <c:v>2.74</c:v>
                </c:pt>
                <c:pt idx="296">
                  <c:v>2.81</c:v>
                </c:pt>
                <c:pt idx="297">
                  <c:v>2.62</c:v>
                </c:pt>
                <c:pt idx="298">
                  <c:v>2.72</c:v>
                </c:pt>
                <c:pt idx="299">
                  <c:v>2.9</c:v>
                </c:pt>
                <c:pt idx="300">
                  <c:v>2.86</c:v>
                </c:pt>
                <c:pt idx="301">
                  <c:v>2.71</c:v>
                </c:pt>
                <c:pt idx="302">
                  <c:v>2.72</c:v>
                </c:pt>
                <c:pt idx="303">
                  <c:v>2.71</c:v>
                </c:pt>
                <c:pt idx="304">
                  <c:v>2.56</c:v>
                </c:pt>
                <c:pt idx="305">
                  <c:v>2.6</c:v>
                </c:pt>
                <c:pt idx="306">
                  <c:v>2.54</c:v>
                </c:pt>
                <c:pt idx="307">
                  <c:v>2.42</c:v>
                </c:pt>
                <c:pt idx="308">
                  <c:v>2.5299999999999998</c:v>
                </c:pt>
                <c:pt idx="309">
                  <c:v>2.2999999999999998</c:v>
                </c:pt>
                <c:pt idx="310">
                  <c:v>2.33</c:v>
                </c:pt>
                <c:pt idx="311">
                  <c:v>2.21</c:v>
                </c:pt>
                <c:pt idx="312">
                  <c:v>1.88</c:v>
                </c:pt>
                <c:pt idx="313">
                  <c:v>1.98</c:v>
                </c:pt>
                <c:pt idx="314">
                  <c:v>2.04</c:v>
                </c:pt>
                <c:pt idx="315">
                  <c:v>1.94</c:v>
                </c:pt>
                <c:pt idx="316">
                  <c:v>2.2000000000000002</c:v>
                </c:pt>
                <c:pt idx="317">
                  <c:v>2.36</c:v>
                </c:pt>
                <c:pt idx="318">
                  <c:v>2.3199999999999998</c:v>
                </c:pt>
                <c:pt idx="319">
                  <c:v>2.17</c:v>
                </c:pt>
                <c:pt idx="320">
                  <c:v>2.17</c:v>
                </c:pt>
                <c:pt idx="321">
                  <c:v>2.0699999999999998</c:v>
                </c:pt>
                <c:pt idx="322">
                  <c:v>2.2599999999999998</c:v>
                </c:pt>
                <c:pt idx="323">
                  <c:v>2.2400000000000002</c:v>
                </c:pt>
                <c:pt idx="324">
                  <c:v>2.09</c:v>
                </c:pt>
                <c:pt idx="325">
                  <c:v>1.78</c:v>
                </c:pt>
                <c:pt idx="326">
                  <c:v>1.89</c:v>
                </c:pt>
                <c:pt idx="327">
                  <c:v>1.81</c:v>
                </c:pt>
                <c:pt idx="328">
                  <c:v>1.81</c:v>
                </c:pt>
                <c:pt idx="329">
                  <c:v>1.64</c:v>
                </c:pt>
                <c:pt idx="330">
                  <c:v>1.5</c:v>
                </c:pt>
                <c:pt idx="331">
                  <c:v>1.56</c:v>
                </c:pt>
                <c:pt idx="332">
                  <c:v>1.63</c:v>
                </c:pt>
                <c:pt idx="333">
                  <c:v>1.76</c:v>
                </c:pt>
                <c:pt idx="334">
                  <c:v>2.14</c:v>
                </c:pt>
                <c:pt idx="335">
                  <c:v>2.4900000000000002</c:v>
                </c:pt>
                <c:pt idx="336">
                  <c:v>2.4300000000000002</c:v>
                </c:pt>
                <c:pt idx="337">
                  <c:v>2.42</c:v>
                </c:pt>
                <c:pt idx="338">
                  <c:v>2.48</c:v>
                </c:pt>
                <c:pt idx="339">
                  <c:v>2.2999999999999998</c:v>
                </c:pt>
                <c:pt idx="340">
                  <c:v>2.2999999999999998</c:v>
                </c:pt>
                <c:pt idx="341">
                  <c:v>2.19</c:v>
                </c:pt>
                <c:pt idx="342">
                  <c:v>2.3199999999999998</c:v>
                </c:pt>
                <c:pt idx="343">
                  <c:v>2.21</c:v>
                </c:pt>
                <c:pt idx="344">
                  <c:v>2.2000000000000002</c:v>
                </c:pt>
                <c:pt idx="345">
                  <c:v>2.36</c:v>
                </c:pt>
                <c:pt idx="346">
                  <c:v>2.35</c:v>
                </c:pt>
                <c:pt idx="347">
                  <c:v>2.4</c:v>
                </c:pt>
                <c:pt idx="348">
                  <c:v>2.58</c:v>
                </c:pt>
                <c:pt idx="349">
                  <c:v>2.86</c:v>
                </c:pt>
                <c:pt idx="350">
                  <c:v>2.84</c:v>
                </c:pt>
                <c:pt idx="351">
                  <c:v>2.87</c:v>
                </c:pt>
                <c:pt idx="352">
                  <c:v>2.98</c:v>
                </c:pt>
                <c:pt idx="353">
                  <c:v>2.91</c:v>
                </c:pt>
                <c:pt idx="354">
                  <c:v>2.89</c:v>
                </c:pt>
                <c:pt idx="355">
                  <c:v>2.89</c:v>
                </c:pt>
                <c:pt idx="356">
                  <c:v>3</c:v>
                </c:pt>
                <c:pt idx="357">
                  <c:v>3.15</c:v>
                </c:pt>
                <c:pt idx="358">
                  <c:v>3.12</c:v>
                </c:pt>
                <c:pt idx="359">
                  <c:v>2.83</c:v>
                </c:pt>
                <c:pt idx="360">
                  <c:v>2.71</c:v>
                </c:pt>
                <c:pt idx="361">
                  <c:v>2.68</c:v>
                </c:pt>
                <c:pt idx="362">
                  <c:v>2.57</c:v>
                </c:pt>
                <c:pt idx="363">
                  <c:v>2.5299999999999998</c:v>
                </c:pt>
                <c:pt idx="364">
                  <c:v>2.4</c:v>
                </c:pt>
                <c:pt idx="365">
                  <c:v>2.0699999999999998</c:v>
                </c:pt>
                <c:pt idx="366">
                  <c:v>2.06</c:v>
                </c:pt>
                <c:pt idx="367">
                  <c:v>1.63</c:v>
                </c:pt>
                <c:pt idx="368">
                  <c:v>1.7</c:v>
                </c:pt>
                <c:pt idx="369">
                  <c:v>1.71</c:v>
                </c:pt>
                <c:pt idx="370">
                  <c:v>1.81</c:v>
                </c:pt>
                <c:pt idx="371">
                  <c:v>1.86</c:v>
                </c:pt>
                <c:pt idx="372">
                  <c:v>1.76</c:v>
                </c:pt>
                <c:pt idx="373">
                  <c:v>1.5</c:v>
                </c:pt>
                <c:pt idx="374">
                  <c:v>0.87</c:v>
                </c:pt>
                <c:pt idx="375">
                  <c:v>0.66</c:v>
                </c:pt>
                <c:pt idx="376">
                  <c:v>0.67</c:v>
                </c:pt>
                <c:pt idx="377">
                  <c:v>0.73</c:v>
                </c:pt>
                <c:pt idx="378">
                  <c:v>0.62</c:v>
                </c:pt>
                <c:pt idx="379">
                  <c:v>0.65</c:v>
                </c:pt>
                <c:pt idx="380">
                  <c:v>0.68</c:v>
                </c:pt>
                <c:pt idx="381">
                  <c:v>0.79</c:v>
                </c:pt>
                <c:pt idx="382">
                  <c:v>0.87</c:v>
                </c:pt>
              </c:numCache>
            </c:numRef>
          </c:val>
          <c:smooth val="0"/>
          <c:extLst>
            <c:ext xmlns:c16="http://schemas.microsoft.com/office/drawing/2014/chart" uri="{C3380CC4-5D6E-409C-BE32-E72D297353CC}">
              <c16:uniqueId val="{00000001-8330-48D0-9E37-A00CD14E65ED}"/>
            </c:ext>
          </c:extLst>
        </c:ser>
        <c:ser>
          <c:idx val="2"/>
          <c:order val="2"/>
          <c:tx>
            <c:strRef>
              <c:f>'Fig 4.7'!$I$3</c:f>
              <c:strCache>
                <c:ptCount val="1"/>
                <c:pt idx="0">
                  <c:v>Euro area (19 countries)</c:v>
                </c:pt>
              </c:strCache>
            </c:strRef>
          </c:tx>
          <c:spPr>
            <a:ln w="19050" cap="rnd">
              <a:solidFill>
                <a:srgbClr val="4A7EBB"/>
              </a:solidFill>
              <a:round/>
            </a:ln>
            <a:effectLst/>
          </c:spPr>
          <c:marker>
            <c:symbol val="none"/>
          </c:marker>
          <c:cat>
            <c:strRef>
              <c:f>'Fig 4.7'!$E$29:$E$411</c:f>
              <c:strCache>
                <c:ptCount val="383"/>
                <c:pt idx="0">
                  <c:v>Jan-1989</c:v>
                </c:pt>
                <c:pt idx="1">
                  <c:v>Feb-1989</c:v>
                </c:pt>
                <c:pt idx="2">
                  <c:v>Mar-1989</c:v>
                </c:pt>
                <c:pt idx="3">
                  <c:v>Apr-1989</c:v>
                </c:pt>
                <c:pt idx="4">
                  <c:v>May-1989</c:v>
                </c:pt>
                <c:pt idx="5">
                  <c:v>Jun-1989</c:v>
                </c:pt>
                <c:pt idx="6">
                  <c:v>Jul-1989</c:v>
                </c:pt>
                <c:pt idx="7">
                  <c:v>Aug-1989</c:v>
                </c:pt>
                <c:pt idx="8">
                  <c:v>Sep-1989</c:v>
                </c:pt>
                <c:pt idx="9">
                  <c:v>Oct-1989</c:v>
                </c:pt>
                <c:pt idx="10">
                  <c:v>Nov-1989</c:v>
                </c:pt>
                <c:pt idx="11">
                  <c:v>Dec-1989</c:v>
                </c:pt>
                <c:pt idx="12">
                  <c:v>Jan-1990</c:v>
                </c:pt>
                <c:pt idx="13">
                  <c:v>Feb-1990</c:v>
                </c:pt>
                <c:pt idx="14">
                  <c:v>Mar-1990</c:v>
                </c:pt>
                <c:pt idx="15">
                  <c:v>Apr-1990</c:v>
                </c:pt>
                <c:pt idx="16">
                  <c:v>May-1990</c:v>
                </c:pt>
                <c:pt idx="17">
                  <c:v>Jun-1990</c:v>
                </c:pt>
                <c:pt idx="18">
                  <c:v>Jul-1990</c:v>
                </c:pt>
                <c:pt idx="19">
                  <c:v>Aug-1990</c:v>
                </c:pt>
                <c:pt idx="20">
                  <c:v>Sep-1990</c:v>
                </c:pt>
                <c:pt idx="21">
                  <c:v>Oct-1990</c:v>
                </c:pt>
                <c:pt idx="22">
                  <c:v>Nov-1990</c:v>
                </c:pt>
                <c:pt idx="23">
                  <c:v>Dec-1990</c:v>
                </c:pt>
                <c:pt idx="24">
                  <c:v>Jan-1991</c:v>
                </c:pt>
                <c:pt idx="25">
                  <c:v>Feb-1991</c:v>
                </c:pt>
                <c:pt idx="26">
                  <c:v>Mar-1991</c:v>
                </c:pt>
                <c:pt idx="27">
                  <c:v>Apr-1991</c:v>
                </c:pt>
                <c:pt idx="28">
                  <c:v>May-1991</c:v>
                </c:pt>
                <c:pt idx="29">
                  <c:v>Jun-1991</c:v>
                </c:pt>
                <c:pt idx="30">
                  <c:v>Jul-1991</c:v>
                </c:pt>
                <c:pt idx="31">
                  <c:v>Aug-1991</c:v>
                </c:pt>
                <c:pt idx="32">
                  <c:v>Sep-1991</c:v>
                </c:pt>
                <c:pt idx="33">
                  <c:v>Oct-1991</c:v>
                </c:pt>
                <c:pt idx="34">
                  <c:v>Nov-1991</c:v>
                </c:pt>
                <c:pt idx="35">
                  <c:v>Dec-1991</c:v>
                </c:pt>
                <c:pt idx="36">
                  <c:v>Jan-1992</c:v>
                </c:pt>
                <c:pt idx="37">
                  <c:v>Feb-1992</c:v>
                </c:pt>
                <c:pt idx="38">
                  <c:v>Mar-1992</c:v>
                </c:pt>
                <c:pt idx="39">
                  <c:v>Apr-1992</c:v>
                </c:pt>
                <c:pt idx="40">
                  <c:v>May-1992</c:v>
                </c:pt>
                <c:pt idx="41">
                  <c:v>Jun-1992</c:v>
                </c:pt>
                <c:pt idx="42">
                  <c:v>Jul-1992</c:v>
                </c:pt>
                <c:pt idx="43">
                  <c:v>Aug-1992</c:v>
                </c:pt>
                <c:pt idx="44">
                  <c:v>Sep-1992</c:v>
                </c:pt>
                <c:pt idx="45">
                  <c:v>Oct-1992</c:v>
                </c:pt>
                <c:pt idx="46">
                  <c:v>Nov-1992</c:v>
                </c:pt>
                <c:pt idx="47">
                  <c:v>Dec-1992</c:v>
                </c:pt>
                <c:pt idx="48">
                  <c:v>Jan-1993</c:v>
                </c:pt>
                <c:pt idx="49">
                  <c:v>Feb-1993</c:v>
                </c:pt>
                <c:pt idx="50">
                  <c:v>Mar-1993</c:v>
                </c:pt>
                <c:pt idx="51">
                  <c:v>Apr-1993</c:v>
                </c:pt>
                <c:pt idx="52">
                  <c:v>May-1993</c:v>
                </c:pt>
                <c:pt idx="53">
                  <c:v>Jun-1993</c:v>
                </c:pt>
                <c:pt idx="54">
                  <c:v>Jul-1993</c:v>
                </c:pt>
                <c:pt idx="55">
                  <c:v>Aug-1993</c:v>
                </c:pt>
                <c:pt idx="56">
                  <c:v>Sep-1993</c:v>
                </c:pt>
                <c:pt idx="57">
                  <c:v>Oct-1993</c:v>
                </c:pt>
                <c:pt idx="58">
                  <c:v>Nov-1993</c:v>
                </c:pt>
                <c:pt idx="59">
                  <c:v>Dec-1993</c:v>
                </c:pt>
                <c:pt idx="60">
                  <c:v>Jan-1994</c:v>
                </c:pt>
                <c:pt idx="61">
                  <c:v>Feb-1994</c:v>
                </c:pt>
                <c:pt idx="62">
                  <c:v>Mar-1994</c:v>
                </c:pt>
                <c:pt idx="63">
                  <c:v>Apr-1994</c:v>
                </c:pt>
                <c:pt idx="64">
                  <c:v>May-1994</c:v>
                </c:pt>
                <c:pt idx="65">
                  <c:v>Jun-1994</c:v>
                </c:pt>
                <c:pt idx="66">
                  <c:v>Jul-1994</c:v>
                </c:pt>
                <c:pt idx="67">
                  <c:v>Aug-1994</c:v>
                </c:pt>
                <c:pt idx="68">
                  <c:v>Sep-1994</c:v>
                </c:pt>
                <c:pt idx="69">
                  <c:v>Oct-1994</c:v>
                </c:pt>
                <c:pt idx="70">
                  <c:v>Nov-1994</c:v>
                </c:pt>
                <c:pt idx="71">
                  <c:v>Dec-1994</c:v>
                </c:pt>
                <c:pt idx="72">
                  <c:v>Jan-1995</c:v>
                </c:pt>
                <c:pt idx="73">
                  <c:v>Feb-1995</c:v>
                </c:pt>
                <c:pt idx="74">
                  <c:v>Mar-1995</c:v>
                </c:pt>
                <c:pt idx="75">
                  <c:v>Apr-1995</c:v>
                </c:pt>
                <c:pt idx="76">
                  <c:v>May-1995</c:v>
                </c:pt>
                <c:pt idx="77">
                  <c:v>Jun-1995</c:v>
                </c:pt>
                <c:pt idx="78">
                  <c:v>Jul-1995</c:v>
                </c:pt>
                <c:pt idx="79">
                  <c:v>Aug-1995</c:v>
                </c:pt>
                <c:pt idx="80">
                  <c:v>Sep-1995</c:v>
                </c:pt>
                <c:pt idx="81">
                  <c:v>Oct-1995</c:v>
                </c:pt>
                <c:pt idx="82">
                  <c:v>Nov-1995</c:v>
                </c:pt>
                <c:pt idx="83">
                  <c:v>Dec-1995</c:v>
                </c:pt>
                <c:pt idx="84">
                  <c:v>Jan-1996</c:v>
                </c:pt>
                <c:pt idx="85">
                  <c:v>Feb-1996</c:v>
                </c:pt>
                <c:pt idx="86">
                  <c:v>Mar-1996</c:v>
                </c:pt>
                <c:pt idx="87">
                  <c:v>Apr-1996</c:v>
                </c:pt>
                <c:pt idx="88">
                  <c:v>May-1996</c:v>
                </c:pt>
                <c:pt idx="89">
                  <c:v>Jun-1996</c:v>
                </c:pt>
                <c:pt idx="90">
                  <c:v>Jul-1996</c:v>
                </c:pt>
                <c:pt idx="91">
                  <c:v>Aug-1996</c:v>
                </c:pt>
                <c:pt idx="92">
                  <c:v>Sep-1996</c:v>
                </c:pt>
                <c:pt idx="93">
                  <c:v>Oct-1996</c:v>
                </c:pt>
                <c:pt idx="94">
                  <c:v>Nov-1996</c:v>
                </c:pt>
                <c:pt idx="95">
                  <c:v>Dec-1996</c:v>
                </c:pt>
                <c:pt idx="96">
                  <c:v>Jan-1997</c:v>
                </c:pt>
                <c:pt idx="97">
                  <c:v>Feb-1997</c:v>
                </c:pt>
                <c:pt idx="98">
                  <c:v>Mar-1997</c:v>
                </c:pt>
                <c:pt idx="99">
                  <c:v>Apr-1997</c:v>
                </c:pt>
                <c:pt idx="100">
                  <c:v>May-1997</c:v>
                </c:pt>
                <c:pt idx="101">
                  <c:v>Jun-1997</c:v>
                </c:pt>
                <c:pt idx="102">
                  <c:v>Jul-1997</c:v>
                </c:pt>
                <c:pt idx="103">
                  <c:v>Aug-1997</c:v>
                </c:pt>
                <c:pt idx="104">
                  <c:v>Sep-1997</c:v>
                </c:pt>
                <c:pt idx="105">
                  <c:v>Oct-1997</c:v>
                </c:pt>
                <c:pt idx="106">
                  <c:v>Nov-1997</c:v>
                </c:pt>
                <c:pt idx="107">
                  <c:v>Dec-1997</c:v>
                </c:pt>
                <c:pt idx="108">
                  <c:v>Jan-1998</c:v>
                </c:pt>
                <c:pt idx="109">
                  <c:v>Feb-1998</c:v>
                </c:pt>
                <c:pt idx="110">
                  <c:v>Mar-1998</c:v>
                </c:pt>
                <c:pt idx="111">
                  <c:v>Apr-1998</c:v>
                </c:pt>
                <c:pt idx="112">
                  <c:v>May-1998</c:v>
                </c:pt>
                <c:pt idx="113">
                  <c:v>Jun-1998</c:v>
                </c:pt>
                <c:pt idx="114">
                  <c:v>Jul-1998</c:v>
                </c:pt>
                <c:pt idx="115">
                  <c:v>Aug-1998</c:v>
                </c:pt>
                <c:pt idx="116">
                  <c:v>Sep-1998</c:v>
                </c:pt>
                <c:pt idx="117">
                  <c:v>Oct-1998</c:v>
                </c:pt>
                <c:pt idx="118">
                  <c:v>Nov-1998</c:v>
                </c:pt>
                <c:pt idx="119">
                  <c:v>Dec-1998</c:v>
                </c:pt>
                <c:pt idx="120">
                  <c:v>Jan-1999</c:v>
                </c:pt>
                <c:pt idx="121">
                  <c:v>Feb-1999</c:v>
                </c:pt>
                <c:pt idx="122">
                  <c:v>Mar-1999</c:v>
                </c:pt>
                <c:pt idx="123">
                  <c:v>Apr-1999</c:v>
                </c:pt>
                <c:pt idx="124">
                  <c:v>May-1999</c:v>
                </c:pt>
                <c:pt idx="125">
                  <c:v>Jun-1999</c:v>
                </c:pt>
                <c:pt idx="126">
                  <c:v>Jul-1999</c:v>
                </c:pt>
                <c:pt idx="127">
                  <c:v>Aug-1999</c:v>
                </c:pt>
                <c:pt idx="128">
                  <c:v>Sep-1999</c:v>
                </c:pt>
                <c:pt idx="129">
                  <c:v>Oct-1999</c:v>
                </c:pt>
                <c:pt idx="130">
                  <c:v>Nov-1999</c:v>
                </c:pt>
                <c:pt idx="131">
                  <c:v>Dec-1999</c:v>
                </c:pt>
                <c:pt idx="132">
                  <c:v>Jan-2000</c:v>
                </c:pt>
                <c:pt idx="133">
                  <c:v>Feb-2000</c:v>
                </c:pt>
                <c:pt idx="134">
                  <c:v>Mar-2000</c:v>
                </c:pt>
                <c:pt idx="135">
                  <c:v>Apr-2000</c:v>
                </c:pt>
                <c:pt idx="136">
                  <c:v>May-2000</c:v>
                </c:pt>
                <c:pt idx="137">
                  <c:v>Jun-2000</c:v>
                </c:pt>
                <c:pt idx="138">
                  <c:v>Jul-2000</c:v>
                </c:pt>
                <c:pt idx="139">
                  <c:v>Aug-2000</c:v>
                </c:pt>
                <c:pt idx="140">
                  <c:v>Sep-2000</c:v>
                </c:pt>
                <c:pt idx="141">
                  <c:v>Oct-2000</c:v>
                </c:pt>
                <c:pt idx="142">
                  <c:v>Nov-2000</c:v>
                </c:pt>
                <c:pt idx="143">
                  <c:v>Dec-2000</c:v>
                </c:pt>
                <c:pt idx="144">
                  <c:v>Jan-2001</c:v>
                </c:pt>
                <c:pt idx="145">
                  <c:v>Feb-2001</c:v>
                </c:pt>
                <c:pt idx="146">
                  <c:v>Mar-2001</c:v>
                </c:pt>
                <c:pt idx="147">
                  <c:v>Apr-2001</c:v>
                </c:pt>
                <c:pt idx="148">
                  <c:v>May-2001</c:v>
                </c:pt>
                <c:pt idx="149">
                  <c:v>Jun-2001</c:v>
                </c:pt>
                <c:pt idx="150">
                  <c:v>Jul-2001</c:v>
                </c:pt>
                <c:pt idx="151">
                  <c:v>Aug-2001</c:v>
                </c:pt>
                <c:pt idx="152">
                  <c:v>Sep-2001</c:v>
                </c:pt>
                <c:pt idx="153">
                  <c:v>Oct-2001</c:v>
                </c:pt>
                <c:pt idx="154">
                  <c:v>Nov-2001</c:v>
                </c:pt>
                <c:pt idx="155">
                  <c:v>Dec-2001</c:v>
                </c:pt>
                <c:pt idx="156">
                  <c:v>Jan-2002</c:v>
                </c:pt>
                <c:pt idx="157">
                  <c:v>Feb-2002</c:v>
                </c:pt>
                <c:pt idx="158">
                  <c:v>Mar-2002</c:v>
                </c:pt>
                <c:pt idx="159">
                  <c:v>Apr-2002</c:v>
                </c:pt>
                <c:pt idx="160">
                  <c:v>May-2002</c:v>
                </c:pt>
                <c:pt idx="161">
                  <c:v>Jun-2002</c:v>
                </c:pt>
                <c:pt idx="162">
                  <c:v>Jul-2002</c:v>
                </c:pt>
                <c:pt idx="163">
                  <c:v>Aug-2002</c:v>
                </c:pt>
                <c:pt idx="164">
                  <c:v>Sep-2002</c:v>
                </c:pt>
                <c:pt idx="165">
                  <c:v>Oct-2002</c:v>
                </c:pt>
                <c:pt idx="166">
                  <c:v>Nov-2002</c:v>
                </c:pt>
                <c:pt idx="167">
                  <c:v>Dec-2002</c:v>
                </c:pt>
                <c:pt idx="168">
                  <c:v>Jan-2003</c:v>
                </c:pt>
                <c:pt idx="169">
                  <c:v>Feb-2003</c:v>
                </c:pt>
                <c:pt idx="170">
                  <c:v>Mar-2003</c:v>
                </c:pt>
                <c:pt idx="171">
                  <c:v>Apr-2003</c:v>
                </c:pt>
                <c:pt idx="172">
                  <c:v>May-2003</c:v>
                </c:pt>
                <c:pt idx="173">
                  <c:v>Jun-2003</c:v>
                </c:pt>
                <c:pt idx="174">
                  <c:v>Jul-2003</c:v>
                </c:pt>
                <c:pt idx="175">
                  <c:v>Aug-2003</c:v>
                </c:pt>
                <c:pt idx="176">
                  <c:v>Sep-2003</c:v>
                </c:pt>
                <c:pt idx="177">
                  <c:v>Oct-2003</c:v>
                </c:pt>
                <c:pt idx="178">
                  <c:v>Nov-2003</c:v>
                </c:pt>
                <c:pt idx="179">
                  <c:v>Dec-2003</c:v>
                </c:pt>
                <c:pt idx="180">
                  <c:v>Jan-2004</c:v>
                </c:pt>
                <c:pt idx="181">
                  <c:v>Feb-2004</c:v>
                </c:pt>
                <c:pt idx="182">
                  <c:v>Mar-2004</c:v>
                </c:pt>
                <c:pt idx="183">
                  <c:v>Apr-2004</c:v>
                </c:pt>
                <c:pt idx="184">
                  <c:v>May-2004</c:v>
                </c:pt>
                <c:pt idx="185">
                  <c:v>Jun-2004</c:v>
                </c:pt>
                <c:pt idx="186">
                  <c:v>Jul-2004</c:v>
                </c:pt>
                <c:pt idx="187">
                  <c:v>Aug-2004</c:v>
                </c:pt>
                <c:pt idx="188">
                  <c:v>Sep-2004</c:v>
                </c:pt>
                <c:pt idx="189">
                  <c:v>Oct-2004</c:v>
                </c:pt>
                <c:pt idx="190">
                  <c:v>Nov-2004</c:v>
                </c:pt>
                <c:pt idx="191">
                  <c:v>Dec-2004</c:v>
                </c:pt>
                <c:pt idx="192">
                  <c:v>Jan-2005</c:v>
                </c:pt>
                <c:pt idx="193">
                  <c:v>Feb-2005</c:v>
                </c:pt>
                <c:pt idx="194">
                  <c:v>Mar-2005</c:v>
                </c:pt>
                <c:pt idx="195">
                  <c:v>Apr-2005</c:v>
                </c:pt>
                <c:pt idx="196">
                  <c:v>May-2005</c:v>
                </c:pt>
                <c:pt idx="197">
                  <c:v>Jun-2005</c:v>
                </c:pt>
                <c:pt idx="198">
                  <c:v>Jul-2005</c:v>
                </c:pt>
                <c:pt idx="199">
                  <c:v>Aug-2005</c:v>
                </c:pt>
                <c:pt idx="200">
                  <c:v>Sep-2005</c:v>
                </c:pt>
                <c:pt idx="201">
                  <c:v>Oct-2005</c:v>
                </c:pt>
                <c:pt idx="202">
                  <c:v>Nov-2005</c:v>
                </c:pt>
                <c:pt idx="203">
                  <c:v>Dec-2005</c:v>
                </c:pt>
                <c:pt idx="204">
                  <c:v>Jan-2006</c:v>
                </c:pt>
                <c:pt idx="205">
                  <c:v>Feb-2006</c:v>
                </c:pt>
                <c:pt idx="206">
                  <c:v>Mar-2006</c:v>
                </c:pt>
                <c:pt idx="207">
                  <c:v>Apr-2006</c:v>
                </c:pt>
                <c:pt idx="208">
                  <c:v>May-2006</c:v>
                </c:pt>
                <c:pt idx="209">
                  <c:v>Jun-2006</c:v>
                </c:pt>
                <c:pt idx="210">
                  <c:v>Jul-2006</c:v>
                </c:pt>
                <c:pt idx="211">
                  <c:v>Aug-2006</c:v>
                </c:pt>
                <c:pt idx="212">
                  <c:v>Sep-2006</c:v>
                </c:pt>
                <c:pt idx="213">
                  <c:v>Oct-2006</c:v>
                </c:pt>
                <c:pt idx="214">
                  <c:v>Nov-2006</c:v>
                </c:pt>
                <c:pt idx="215">
                  <c:v>Dec-2006</c:v>
                </c:pt>
                <c:pt idx="216">
                  <c:v>Jan-2007</c:v>
                </c:pt>
                <c:pt idx="217">
                  <c:v>Feb-2007</c:v>
                </c:pt>
                <c:pt idx="218">
                  <c:v>Mar-2007</c:v>
                </c:pt>
                <c:pt idx="219">
                  <c:v>Apr-2007</c:v>
                </c:pt>
                <c:pt idx="220">
                  <c:v>May-2007</c:v>
                </c:pt>
                <c:pt idx="221">
                  <c:v>Jun-2007</c:v>
                </c:pt>
                <c:pt idx="222">
                  <c:v>Jul-2007</c:v>
                </c:pt>
                <c:pt idx="223">
                  <c:v>Aug-2007</c:v>
                </c:pt>
                <c:pt idx="224">
                  <c:v>Sep-2007</c:v>
                </c:pt>
                <c:pt idx="225">
                  <c:v>Oct-2007</c:v>
                </c:pt>
                <c:pt idx="226">
                  <c:v>Nov-2007</c:v>
                </c:pt>
                <c:pt idx="227">
                  <c:v>Dec-2007</c:v>
                </c:pt>
                <c:pt idx="228">
                  <c:v>Jan-2008</c:v>
                </c:pt>
                <c:pt idx="229">
                  <c:v>Feb-2008</c:v>
                </c:pt>
                <c:pt idx="230">
                  <c:v>Mar-2008</c:v>
                </c:pt>
                <c:pt idx="231">
                  <c:v>Apr-2008</c:v>
                </c:pt>
                <c:pt idx="232">
                  <c:v>May-2008</c:v>
                </c:pt>
                <c:pt idx="233">
                  <c:v>Jun-2008</c:v>
                </c:pt>
                <c:pt idx="234">
                  <c:v>Jul-2008</c:v>
                </c:pt>
                <c:pt idx="235">
                  <c:v>Aug-2008</c:v>
                </c:pt>
                <c:pt idx="236">
                  <c:v>Sep-2008</c:v>
                </c:pt>
                <c:pt idx="237">
                  <c:v>Oct-2008</c:v>
                </c:pt>
                <c:pt idx="238">
                  <c:v>Nov-2008</c:v>
                </c:pt>
                <c:pt idx="239">
                  <c:v>Dec-2008</c:v>
                </c:pt>
                <c:pt idx="240">
                  <c:v>Jan-2009</c:v>
                </c:pt>
                <c:pt idx="241">
                  <c:v>Feb-2009</c:v>
                </c:pt>
                <c:pt idx="242">
                  <c:v>Mar-2009</c:v>
                </c:pt>
                <c:pt idx="243">
                  <c:v>Apr-2009</c:v>
                </c:pt>
                <c:pt idx="244">
                  <c:v>May-2009</c:v>
                </c:pt>
                <c:pt idx="245">
                  <c:v>Jun-2009</c:v>
                </c:pt>
                <c:pt idx="246">
                  <c:v>Jul-2009</c:v>
                </c:pt>
                <c:pt idx="247">
                  <c:v>Aug-2009</c:v>
                </c:pt>
                <c:pt idx="248">
                  <c:v>Sep-2009</c:v>
                </c:pt>
                <c:pt idx="249">
                  <c:v>Oct-2009</c:v>
                </c:pt>
                <c:pt idx="250">
                  <c:v>Nov-2009</c:v>
                </c:pt>
                <c:pt idx="251">
                  <c:v>Dec-2009</c:v>
                </c:pt>
                <c:pt idx="252">
                  <c:v>Jan-2010</c:v>
                </c:pt>
                <c:pt idx="253">
                  <c:v>Feb-2010</c:v>
                </c:pt>
                <c:pt idx="254">
                  <c:v>Mar-2010</c:v>
                </c:pt>
                <c:pt idx="255">
                  <c:v>Apr-2010</c:v>
                </c:pt>
                <c:pt idx="256">
                  <c:v>May-2010</c:v>
                </c:pt>
                <c:pt idx="257">
                  <c:v>Jun-2010</c:v>
                </c:pt>
                <c:pt idx="258">
                  <c:v>Jul-2010</c:v>
                </c:pt>
                <c:pt idx="259">
                  <c:v>Aug-2010</c:v>
                </c:pt>
                <c:pt idx="260">
                  <c:v>Sep-2010</c:v>
                </c:pt>
                <c:pt idx="261">
                  <c:v>Oct-2010</c:v>
                </c:pt>
                <c:pt idx="262">
                  <c:v>Nov-2010</c:v>
                </c:pt>
                <c:pt idx="263">
                  <c:v>Dec-2010</c:v>
                </c:pt>
                <c:pt idx="264">
                  <c:v>Jan-2011</c:v>
                </c:pt>
                <c:pt idx="265">
                  <c:v>Feb-2011</c:v>
                </c:pt>
                <c:pt idx="266">
                  <c:v>Mar-2011</c:v>
                </c:pt>
                <c:pt idx="267">
                  <c:v>Apr-2011</c:v>
                </c:pt>
                <c:pt idx="268">
                  <c:v>May-2011</c:v>
                </c:pt>
                <c:pt idx="269">
                  <c:v>Jun-2011</c:v>
                </c:pt>
                <c:pt idx="270">
                  <c:v>Jul-2011</c:v>
                </c:pt>
                <c:pt idx="271">
                  <c:v>Aug-2011</c:v>
                </c:pt>
                <c:pt idx="272">
                  <c:v>Sep-2011</c:v>
                </c:pt>
                <c:pt idx="273">
                  <c:v>Oct-2011</c:v>
                </c:pt>
                <c:pt idx="274">
                  <c:v>Nov-2011</c:v>
                </c:pt>
                <c:pt idx="275">
                  <c:v>Dec-2011</c:v>
                </c:pt>
                <c:pt idx="276">
                  <c:v>Jan-2012</c:v>
                </c:pt>
                <c:pt idx="277">
                  <c:v>Feb-2012</c:v>
                </c:pt>
                <c:pt idx="278">
                  <c:v>Mar-2012</c:v>
                </c:pt>
                <c:pt idx="279">
                  <c:v>Apr-2012</c:v>
                </c:pt>
                <c:pt idx="280">
                  <c:v>May-2012</c:v>
                </c:pt>
                <c:pt idx="281">
                  <c:v>Jun-2012</c:v>
                </c:pt>
                <c:pt idx="282">
                  <c:v>Jul-2012</c:v>
                </c:pt>
                <c:pt idx="283">
                  <c:v>Aug-2012</c:v>
                </c:pt>
                <c:pt idx="284">
                  <c:v>Sep-2012</c:v>
                </c:pt>
                <c:pt idx="285">
                  <c:v>Oct-2012</c:v>
                </c:pt>
                <c:pt idx="286">
                  <c:v>Nov-2012</c:v>
                </c:pt>
                <c:pt idx="287">
                  <c:v>Dec-2012</c:v>
                </c:pt>
                <c:pt idx="288">
                  <c:v>Jan-2013</c:v>
                </c:pt>
                <c:pt idx="289">
                  <c:v>Feb-2013</c:v>
                </c:pt>
                <c:pt idx="290">
                  <c:v>Mar-2013</c:v>
                </c:pt>
                <c:pt idx="291">
                  <c:v>Apr-2013</c:v>
                </c:pt>
                <c:pt idx="292">
                  <c:v>May-2013</c:v>
                </c:pt>
                <c:pt idx="293">
                  <c:v>Jun-2013</c:v>
                </c:pt>
                <c:pt idx="294">
                  <c:v>Jul-2013</c:v>
                </c:pt>
                <c:pt idx="295">
                  <c:v>Aug-2013</c:v>
                </c:pt>
                <c:pt idx="296">
                  <c:v>Sep-2013</c:v>
                </c:pt>
                <c:pt idx="297">
                  <c:v>Oct-2013</c:v>
                </c:pt>
                <c:pt idx="298">
                  <c:v>Nov-2013</c:v>
                </c:pt>
                <c:pt idx="299">
                  <c:v>Dec-2013</c:v>
                </c:pt>
                <c:pt idx="300">
                  <c:v>Jan-2014</c:v>
                </c:pt>
                <c:pt idx="301">
                  <c:v>Feb-2014</c:v>
                </c:pt>
                <c:pt idx="302">
                  <c:v>Mar-2014</c:v>
                </c:pt>
                <c:pt idx="303">
                  <c:v>Apr-2014</c:v>
                </c:pt>
                <c:pt idx="304">
                  <c:v>May-2014</c:v>
                </c:pt>
                <c:pt idx="305">
                  <c:v>Jun-2014</c:v>
                </c:pt>
                <c:pt idx="306">
                  <c:v>Jul-2014</c:v>
                </c:pt>
                <c:pt idx="307">
                  <c:v>Aug-2014</c:v>
                </c:pt>
                <c:pt idx="308">
                  <c:v>Sep-2014</c:v>
                </c:pt>
                <c:pt idx="309">
                  <c:v>Oct-2014</c:v>
                </c:pt>
                <c:pt idx="310">
                  <c:v>Nov-2014</c:v>
                </c:pt>
                <c:pt idx="311">
                  <c:v>Dec-2014</c:v>
                </c:pt>
                <c:pt idx="312">
                  <c:v>Jan-2015</c:v>
                </c:pt>
                <c:pt idx="313">
                  <c:v>Feb-2015</c:v>
                </c:pt>
                <c:pt idx="314">
                  <c:v>Mar-2015</c:v>
                </c:pt>
                <c:pt idx="315">
                  <c:v>Apr-2015</c:v>
                </c:pt>
                <c:pt idx="316">
                  <c:v>May-2015</c:v>
                </c:pt>
                <c:pt idx="317">
                  <c:v>Jun-2015</c:v>
                </c:pt>
                <c:pt idx="318">
                  <c:v>Jul-2015</c:v>
                </c:pt>
                <c:pt idx="319">
                  <c:v>Aug-2015</c:v>
                </c:pt>
                <c:pt idx="320">
                  <c:v>Sep-2015</c:v>
                </c:pt>
                <c:pt idx="321">
                  <c:v>Oct-2015</c:v>
                </c:pt>
                <c:pt idx="322">
                  <c:v>Nov-2015</c:v>
                </c:pt>
                <c:pt idx="323">
                  <c:v>Dec-2015</c:v>
                </c:pt>
                <c:pt idx="324">
                  <c:v>Jan-2016</c:v>
                </c:pt>
                <c:pt idx="325">
                  <c:v>Feb-2016</c:v>
                </c:pt>
                <c:pt idx="326">
                  <c:v>Mar-2016</c:v>
                </c:pt>
                <c:pt idx="327">
                  <c:v>Apr-2016</c:v>
                </c:pt>
                <c:pt idx="328">
                  <c:v>May-2016</c:v>
                </c:pt>
                <c:pt idx="329">
                  <c:v>Jun-2016</c:v>
                </c:pt>
                <c:pt idx="330">
                  <c:v>Jul-2016</c:v>
                </c:pt>
                <c:pt idx="331">
                  <c:v>Aug-2016</c:v>
                </c:pt>
                <c:pt idx="332">
                  <c:v>Sep-2016</c:v>
                </c:pt>
                <c:pt idx="333">
                  <c:v>Oct-2016</c:v>
                </c:pt>
                <c:pt idx="334">
                  <c:v>Nov-2016</c:v>
                </c:pt>
                <c:pt idx="335">
                  <c:v>Dec-2016</c:v>
                </c:pt>
                <c:pt idx="336">
                  <c:v>Jan-2017</c:v>
                </c:pt>
                <c:pt idx="337">
                  <c:v>Feb-2017</c:v>
                </c:pt>
                <c:pt idx="338">
                  <c:v>Mar-2017</c:v>
                </c:pt>
                <c:pt idx="339">
                  <c:v>Apr-2017</c:v>
                </c:pt>
                <c:pt idx="340">
                  <c:v>May-2017</c:v>
                </c:pt>
                <c:pt idx="341">
                  <c:v>Jun-2017</c:v>
                </c:pt>
                <c:pt idx="342">
                  <c:v>Jul-2017</c:v>
                </c:pt>
                <c:pt idx="343">
                  <c:v>Aug-2017</c:v>
                </c:pt>
                <c:pt idx="344">
                  <c:v>Sep-2017</c:v>
                </c:pt>
                <c:pt idx="345">
                  <c:v>Oct-2017</c:v>
                </c:pt>
                <c:pt idx="346">
                  <c:v>Nov-2017</c:v>
                </c:pt>
                <c:pt idx="347">
                  <c:v>Dec-2017</c:v>
                </c:pt>
                <c:pt idx="348">
                  <c:v>Jan-2018</c:v>
                </c:pt>
                <c:pt idx="349">
                  <c:v>Feb-2018</c:v>
                </c:pt>
                <c:pt idx="350">
                  <c:v>Mar-2018</c:v>
                </c:pt>
                <c:pt idx="351">
                  <c:v>Apr-2018</c:v>
                </c:pt>
                <c:pt idx="352">
                  <c:v>May-2018</c:v>
                </c:pt>
                <c:pt idx="353">
                  <c:v>Jun-2018</c:v>
                </c:pt>
                <c:pt idx="354">
                  <c:v>Jul-2018</c:v>
                </c:pt>
                <c:pt idx="355">
                  <c:v>Aug-2018</c:v>
                </c:pt>
                <c:pt idx="356">
                  <c:v>Sep-2018</c:v>
                </c:pt>
                <c:pt idx="357">
                  <c:v>Oct-2018</c:v>
                </c:pt>
                <c:pt idx="358">
                  <c:v>Nov-2018</c:v>
                </c:pt>
                <c:pt idx="359">
                  <c:v>Dec-2018</c:v>
                </c:pt>
                <c:pt idx="360">
                  <c:v>Jan-2019</c:v>
                </c:pt>
                <c:pt idx="361">
                  <c:v>Feb-2019</c:v>
                </c:pt>
                <c:pt idx="362">
                  <c:v>Mar-2019</c:v>
                </c:pt>
                <c:pt idx="363">
                  <c:v>Apr-2019</c:v>
                </c:pt>
                <c:pt idx="364">
                  <c:v>May-2019</c:v>
                </c:pt>
                <c:pt idx="365">
                  <c:v>Jun-2019</c:v>
                </c:pt>
                <c:pt idx="366">
                  <c:v>Jul-2019</c:v>
                </c:pt>
                <c:pt idx="367">
                  <c:v>Aug-2019</c:v>
                </c:pt>
                <c:pt idx="368">
                  <c:v>Sep-2019</c:v>
                </c:pt>
                <c:pt idx="369">
                  <c:v>Oct-2019</c:v>
                </c:pt>
                <c:pt idx="370">
                  <c:v>Nov-2019</c:v>
                </c:pt>
                <c:pt idx="371">
                  <c:v>Dec-2019</c:v>
                </c:pt>
                <c:pt idx="372">
                  <c:v>Jan-2020</c:v>
                </c:pt>
                <c:pt idx="373">
                  <c:v>Feb-2020</c:v>
                </c:pt>
                <c:pt idx="374">
                  <c:v>Mar-2020</c:v>
                </c:pt>
                <c:pt idx="375">
                  <c:v>Apr-2020</c:v>
                </c:pt>
                <c:pt idx="376">
                  <c:v>May-2020</c:v>
                </c:pt>
                <c:pt idx="377">
                  <c:v>Jun-2020</c:v>
                </c:pt>
                <c:pt idx="378">
                  <c:v>Jul-2020</c:v>
                </c:pt>
                <c:pt idx="379">
                  <c:v>Aug-2020</c:v>
                </c:pt>
                <c:pt idx="380">
                  <c:v>Sep-2020</c:v>
                </c:pt>
                <c:pt idx="381">
                  <c:v>Oct-2020</c:v>
                </c:pt>
                <c:pt idx="382">
                  <c:v>Nov-2020</c:v>
                </c:pt>
              </c:strCache>
            </c:strRef>
          </c:cat>
          <c:val>
            <c:numRef>
              <c:f>'Fig 4.7'!$I$29:$I$411</c:f>
              <c:numCache>
                <c:formatCode>#,##0.000_ ;\-#,##0.000\ </c:formatCode>
                <c:ptCount val="383"/>
                <c:pt idx="0">
                  <c:v>9.1623000000000001</c:v>
                </c:pt>
                <c:pt idx="1">
                  <c:v>9.4055999999999997</c:v>
                </c:pt>
                <c:pt idx="2">
                  <c:v>9.6448</c:v>
                </c:pt>
                <c:pt idx="3">
                  <c:v>9.5960000000000001</c:v>
                </c:pt>
                <c:pt idx="4">
                  <c:v>9.6816999999999993</c:v>
                </c:pt>
                <c:pt idx="5">
                  <c:v>9.6036999999999999</c:v>
                </c:pt>
                <c:pt idx="6">
                  <c:v>9.5853999999999999</c:v>
                </c:pt>
                <c:pt idx="7">
                  <c:v>9.5374999999999996</c:v>
                </c:pt>
                <c:pt idx="8">
                  <c:v>9.6913999999999998</c:v>
                </c:pt>
                <c:pt idx="9">
                  <c:v>9.8684999999999992</c:v>
                </c:pt>
                <c:pt idx="10">
                  <c:v>10.154199999999999</c:v>
                </c:pt>
                <c:pt idx="11">
                  <c:v>10.237299999999999</c:v>
                </c:pt>
                <c:pt idx="12">
                  <c:v>10.450200000000001</c:v>
                </c:pt>
                <c:pt idx="13">
                  <c:v>10.920500000000001</c:v>
                </c:pt>
                <c:pt idx="14">
                  <c:v>11.0549</c:v>
                </c:pt>
                <c:pt idx="15">
                  <c:v>10.8743</c:v>
                </c:pt>
                <c:pt idx="16">
                  <c:v>10.7959</c:v>
                </c:pt>
                <c:pt idx="17">
                  <c:v>10.706300000000001</c:v>
                </c:pt>
                <c:pt idx="18">
                  <c:v>10.567299999999999</c:v>
                </c:pt>
                <c:pt idx="19">
                  <c:v>10.956899999999999</c:v>
                </c:pt>
                <c:pt idx="20">
                  <c:v>11.1356</c:v>
                </c:pt>
                <c:pt idx="21">
                  <c:v>11.079000000000001</c:v>
                </c:pt>
                <c:pt idx="22">
                  <c:v>10.9892</c:v>
                </c:pt>
                <c:pt idx="23">
                  <c:v>10.8649</c:v>
                </c:pt>
                <c:pt idx="24">
                  <c:v>10.844900000000001</c:v>
                </c:pt>
                <c:pt idx="25">
                  <c:v>10.4413</c:v>
                </c:pt>
                <c:pt idx="26">
                  <c:v>10.3725</c:v>
                </c:pt>
                <c:pt idx="27">
                  <c:v>10.1174</c:v>
                </c:pt>
                <c:pt idx="28">
                  <c:v>9.9855</c:v>
                </c:pt>
                <c:pt idx="29">
                  <c:v>10.0527</c:v>
                </c:pt>
                <c:pt idx="30">
                  <c:v>10.224600000000001</c:v>
                </c:pt>
                <c:pt idx="31">
                  <c:v>10.201700000000001</c:v>
                </c:pt>
                <c:pt idx="32">
                  <c:v>10.0021</c:v>
                </c:pt>
                <c:pt idx="33">
                  <c:v>9.8719000000000001</c:v>
                </c:pt>
                <c:pt idx="34">
                  <c:v>9.9183000000000003</c:v>
                </c:pt>
                <c:pt idx="35">
                  <c:v>9.8923000000000005</c:v>
                </c:pt>
                <c:pt idx="36">
                  <c:v>9.6113999999999997</c:v>
                </c:pt>
                <c:pt idx="37">
                  <c:v>9.5470000000000006</c:v>
                </c:pt>
                <c:pt idx="38">
                  <c:v>9.5812000000000008</c:v>
                </c:pt>
                <c:pt idx="39">
                  <c:v>9.6231000000000009</c:v>
                </c:pt>
                <c:pt idx="40">
                  <c:v>9.5797000000000008</c:v>
                </c:pt>
                <c:pt idx="41">
                  <c:v>9.8254000000000001</c:v>
                </c:pt>
                <c:pt idx="42">
                  <c:v>10.033099999999999</c:v>
                </c:pt>
                <c:pt idx="43">
                  <c:v>10.1014</c:v>
                </c:pt>
                <c:pt idx="44">
                  <c:v>10.0219</c:v>
                </c:pt>
                <c:pt idx="45">
                  <c:v>10.224500000000001</c:v>
                </c:pt>
                <c:pt idx="46">
                  <c:v>9.8812999999999995</c:v>
                </c:pt>
                <c:pt idx="47">
                  <c:v>9.9328000000000003</c:v>
                </c:pt>
                <c:pt idx="48">
                  <c:v>9.7027000000000001</c:v>
                </c:pt>
                <c:pt idx="49">
                  <c:v>9.4030000000000005</c:v>
                </c:pt>
                <c:pt idx="50">
                  <c:v>9.1457999999999995</c:v>
                </c:pt>
                <c:pt idx="51">
                  <c:v>9.1559000000000008</c:v>
                </c:pt>
                <c:pt idx="52">
                  <c:v>9.0422999999999991</c:v>
                </c:pt>
                <c:pt idx="53">
                  <c:v>8.7796000000000003</c:v>
                </c:pt>
                <c:pt idx="54">
                  <c:v>8.4017999999999997</c:v>
                </c:pt>
                <c:pt idx="55">
                  <c:v>7.9196999999999997</c:v>
                </c:pt>
                <c:pt idx="56">
                  <c:v>7.6120000000000001</c:v>
                </c:pt>
                <c:pt idx="57">
                  <c:v>7.3615000000000004</c:v>
                </c:pt>
                <c:pt idx="58">
                  <c:v>7.3806000000000003</c:v>
                </c:pt>
                <c:pt idx="59">
                  <c:v>7.1852999999999998</c:v>
                </c:pt>
                <c:pt idx="60">
                  <c:v>6.69</c:v>
                </c:pt>
                <c:pt idx="61">
                  <c:v>6.88</c:v>
                </c:pt>
                <c:pt idx="62">
                  <c:v>7.35</c:v>
                </c:pt>
                <c:pt idx="63">
                  <c:v>7.46</c:v>
                </c:pt>
                <c:pt idx="64">
                  <c:v>7.75</c:v>
                </c:pt>
                <c:pt idx="65">
                  <c:v>8.3699999999999992</c:v>
                </c:pt>
                <c:pt idx="66">
                  <c:v>8.39</c:v>
                </c:pt>
                <c:pt idx="67">
                  <c:v>8.68</c:v>
                </c:pt>
                <c:pt idx="68">
                  <c:v>9.1199999999999992</c:v>
                </c:pt>
                <c:pt idx="69">
                  <c:v>9.16</c:v>
                </c:pt>
                <c:pt idx="70">
                  <c:v>9.1199999999999992</c:v>
                </c:pt>
                <c:pt idx="71">
                  <c:v>9.14</c:v>
                </c:pt>
                <c:pt idx="72">
                  <c:v>9.34</c:v>
                </c:pt>
                <c:pt idx="73">
                  <c:v>9.19</c:v>
                </c:pt>
                <c:pt idx="74">
                  <c:v>9.43</c:v>
                </c:pt>
                <c:pt idx="75">
                  <c:v>9.26</c:v>
                </c:pt>
                <c:pt idx="76">
                  <c:v>8.7799999999999994</c:v>
                </c:pt>
                <c:pt idx="77">
                  <c:v>8.75</c:v>
                </c:pt>
                <c:pt idx="78">
                  <c:v>8.7100000000000009</c:v>
                </c:pt>
                <c:pt idx="79">
                  <c:v>8.4700000000000006</c:v>
                </c:pt>
                <c:pt idx="80">
                  <c:v>8.36</c:v>
                </c:pt>
                <c:pt idx="81">
                  <c:v>8.48</c:v>
                </c:pt>
                <c:pt idx="82">
                  <c:v>8.16</c:v>
                </c:pt>
                <c:pt idx="83">
                  <c:v>7.82</c:v>
                </c:pt>
                <c:pt idx="84">
                  <c:v>7.44</c:v>
                </c:pt>
                <c:pt idx="85">
                  <c:v>7.66</c:v>
                </c:pt>
                <c:pt idx="86">
                  <c:v>7.83</c:v>
                </c:pt>
                <c:pt idx="87">
                  <c:v>7.62</c:v>
                </c:pt>
                <c:pt idx="88">
                  <c:v>7.48</c:v>
                </c:pt>
                <c:pt idx="89">
                  <c:v>7.51</c:v>
                </c:pt>
                <c:pt idx="90">
                  <c:v>7.39</c:v>
                </c:pt>
                <c:pt idx="91">
                  <c:v>7.31</c:v>
                </c:pt>
                <c:pt idx="92">
                  <c:v>7.13</c:v>
                </c:pt>
                <c:pt idx="93">
                  <c:v>6.68</c:v>
                </c:pt>
                <c:pt idx="94">
                  <c:v>6.43</c:v>
                </c:pt>
                <c:pt idx="95">
                  <c:v>6.31</c:v>
                </c:pt>
                <c:pt idx="96">
                  <c:v>6.23</c:v>
                </c:pt>
                <c:pt idx="97">
                  <c:v>6.06</c:v>
                </c:pt>
                <c:pt idx="98">
                  <c:v>6.32</c:v>
                </c:pt>
                <c:pt idx="99">
                  <c:v>6.39</c:v>
                </c:pt>
                <c:pt idx="100">
                  <c:v>6.18</c:v>
                </c:pt>
                <c:pt idx="101">
                  <c:v>6.09</c:v>
                </c:pt>
                <c:pt idx="102">
                  <c:v>5.83</c:v>
                </c:pt>
                <c:pt idx="103">
                  <c:v>5.94</c:v>
                </c:pt>
                <c:pt idx="104">
                  <c:v>5.66</c:v>
                </c:pt>
                <c:pt idx="105">
                  <c:v>5.75</c:v>
                </c:pt>
                <c:pt idx="106">
                  <c:v>5.59</c:v>
                </c:pt>
                <c:pt idx="107">
                  <c:v>5.46</c:v>
                </c:pt>
                <c:pt idx="108">
                  <c:v>5.22</c:v>
                </c:pt>
                <c:pt idx="109">
                  <c:v>5.12</c:v>
                </c:pt>
                <c:pt idx="110">
                  <c:v>5.01</c:v>
                </c:pt>
                <c:pt idx="111">
                  <c:v>5</c:v>
                </c:pt>
                <c:pt idx="112">
                  <c:v>5.0599999999999996</c:v>
                </c:pt>
                <c:pt idx="113">
                  <c:v>4.91</c:v>
                </c:pt>
                <c:pt idx="114">
                  <c:v>4.82</c:v>
                </c:pt>
                <c:pt idx="115">
                  <c:v>4.59</c:v>
                </c:pt>
                <c:pt idx="116">
                  <c:v>4.2699999999999996</c:v>
                </c:pt>
                <c:pt idx="117">
                  <c:v>4.25</c:v>
                </c:pt>
                <c:pt idx="118">
                  <c:v>4.24</c:v>
                </c:pt>
                <c:pt idx="119">
                  <c:v>3.95</c:v>
                </c:pt>
                <c:pt idx="120">
                  <c:v>3.8220000000000001</c:v>
                </c:pt>
                <c:pt idx="121">
                  <c:v>3.9742000000000002</c:v>
                </c:pt>
                <c:pt idx="122">
                  <c:v>4.181</c:v>
                </c:pt>
                <c:pt idx="123">
                  <c:v>4.0407000000000002</c:v>
                </c:pt>
                <c:pt idx="124">
                  <c:v>4.2049000000000003</c:v>
                </c:pt>
                <c:pt idx="125">
                  <c:v>4.5266999999999999</c:v>
                </c:pt>
                <c:pt idx="126">
                  <c:v>4.8562000000000003</c:v>
                </c:pt>
                <c:pt idx="127">
                  <c:v>5.0606</c:v>
                </c:pt>
                <c:pt idx="128">
                  <c:v>5.2352999999999996</c:v>
                </c:pt>
                <c:pt idx="129">
                  <c:v>5.4715999999999996</c:v>
                </c:pt>
                <c:pt idx="130">
                  <c:v>5.1841999999999997</c:v>
                </c:pt>
                <c:pt idx="131">
                  <c:v>5.3044000000000002</c:v>
                </c:pt>
                <c:pt idx="132">
                  <c:v>5.6985000000000001</c:v>
                </c:pt>
                <c:pt idx="133">
                  <c:v>5.6635999999999997</c:v>
                </c:pt>
                <c:pt idx="134">
                  <c:v>5.4905999999999997</c:v>
                </c:pt>
                <c:pt idx="135">
                  <c:v>5.4138000000000002</c:v>
                </c:pt>
                <c:pt idx="136">
                  <c:v>5.5155000000000003</c:v>
                </c:pt>
                <c:pt idx="137">
                  <c:v>5.3453999999999997</c:v>
                </c:pt>
                <c:pt idx="138">
                  <c:v>5.4537000000000004</c:v>
                </c:pt>
                <c:pt idx="139">
                  <c:v>5.3982000000000001</c:v>
                </c:pt>
                <c:pt idx="140">
                  <c:v>5.4672000000000001</c:v>
                </c:pt>
                <c:pt idx="141">
                  <c:v>5.4162999999999997</c:v>
                </c:pt>
                <c:pt idx="142">
                  <c:v>5.3357000000000001</c:v>
                </c:pt>
                <c:pt idx="143">
                  <c:v>5.0679999999999996</c:v>
                </c:pt>
                <c:pt idx="144">
                  <c:v>5.0082000000000004</c:v>
                </c:pt>
                <c:pt idx="145">
                  <c:v>5.0210999999999997</c:v>
                </c:pt>
                <c:pt idx="146">
                  <c:v>4.9381000000000004</c:v>
                </c:pt>
                <c:pt idx="147">
                  <c:v>5.1013999999999999</c:v>
                </c:pt>
                <c:pt idx="148">
                  <c:v>5.2625000000000002</c:v>
                </c:pt>
                <c:pt idx="149">
                  <c:v>5.2083000000000004</c:v>
                </c:pt>
                <c:pt idx="150">
                  <c:v>5.25</c:v>
                </c:pt>
                <c:pt idx="151">
                  <c:v>5.0582000000000003</c:v>
                </c:pt>
                <c:pt idx="152">
                  <c:v>5.0373999999999999</c:v>
                </c:pt>
                <c:pt idx="153">
                  <c:v>4.8169000000000004</c:v>
                </c:pt>
                <c:pt idx="154">
                  <c:v>4.6666999999999996</c:v>
                </c:pt>
                <c:pt idx="155">
                  <c:v>4.9588000000000001</c:v>
                </c:pt>
                <c:pt idx="156">
                  <c:v>5.0228999999999999</c:v>
                </c:pt>
                <c:pt idx="157">
                  <c:v>5.0660999999999996</c:v>
                </c:pt>
                <c:pt idx="158">
                  <c:v>5.3164999999999996</c:v>
                </c:pt>
                <c:pt idx="159">
                  <c:v>5.2972000000000001</c:v>
                </c:pt>
                <c:pt idx="160">
                  <c:v>5.3030999999999997</c:v>
                </c:pt>
                <c:pt idx="161">
                  <c:v>5.1649000000000003</c:v>
                </c:pt>
                <c:pt idx="162">
                  <c:v>5.0274000000000001</c:v>
                </c:pt>
                <c:pt idx="163">
                  <c:v>4.7310999999999996</c:v>
                </c:pt>
                <c:pt idx="164">
                  <c:v>4.5232999999999999</c:v>
                </c:pt>
                <c:pt idx="165">
                  <c:v>4.6234999999999999</c:v>
                </c:pt>
                <c:pt idx="166">
                  <c:v>4.5923999999999996</c:v>
                </c:pt>
                <c:pt idx="167">
                  <c:v>4.4065000000000003</c:v>
                </c:pt>
                <c:pt idx="168">
                  <c:v>4.2702999999999998</c:v>
                </c:pt>
                <c:pt idx="169">
                  <c:v>4.0608000000000004</c:v>
                </c:pt>
                <c:pt idx="170">
                  <c:v>4.1272000000000002</c:v>
                </c:pt>
                <c:pt idx="171">
                  <c:v>4.2289000000000003</c:v>
                </c:pt>
                <c:pt idx="172">
                  <c:v>3.9186999999999999</c:v>
                </c:pt>
                <c:pt idx="173">
                  <c:v>3.7233000000000001</c:v>
                </c:pt>
                <c:pt idx="174">
                  <c:v>4.0625999999999998</c:v>
                </c:pt>
                <c:pt idx="175">
                  <c:v>4.2046999999999999</c:v>
                </c:pt>
                <c:pt idx="176">
                  <c:v>4.2319000000000004</c:v>
                </c:pt>
                <c:pt idx="177">
                  <c:v>4.3080999999999996</c:v>
                </c:pt>
                <c:pt idx="178">
                  <c:v>4.4378000000000002</c:v>
                </c:pt>
                <c:pt idx="179">
                  <c:v>4.3559999999999999</c:v>
                </c:pt>
                <c:pt idx="180">
                  <c:v>4.2567000000000004</c:v>
                </c:pt>
                <c:pt idx="181">
                  <c:v>4.1833</c:v>
                </c:pt>
                <c:pt idx="182">
                  <c:v>4.0194000000000001</c:v>
                </c:pt>
                <c:pt idx="183">
                  <c:v>4.2423999999999999</c:v>
                </c:pt>
                <c:pt idx="184">
                  <c:v>4.3861999999999997</c:v>
                </c:pt>
                <c:pt idx="185">
                  <c:v>4.4425999999999997</c:v>
                </c:pt>
                <c:pt idx="186">
                  <c:v>4.3395999999999999</c:v>
                </c:pt>
                <c:pt idx="187">
                  <c:v>4.1679000000000004</c:v>
                </c:pt>
                <c:pt idx="188">
                  <c:v>4.1139999999999999</c:v>
                </c:pt>
                <c:pt idx="189">
                  <c:v>3.9794</c:v>
                </c:pt>
                <c:pt idx="190">
                  <c:v>3.8687</c:v>
                </c:pt>
                <c:pt idx="191">
                  <c:v>3.6892999999999998</c:v>
                </c:pt>
                <c:pt idx="192">
                  <c:v>3.6335999999999999</c:v>
                </c:pt>
                <c:pt idx="193">
                  <c:v>3.6153</c:v>
                </c:pt>
                <c:pt idx="194">
                  <c:v>3.7625000000000002</c:v>
                </c:pt>
                <c:pt idx="195">
                  <c:v>3.5709</c:v>
                </c:pt>
                <c:pt idx="196">
                  <c:v>3.4074</c:v>
                </c:pt>
                <c:pt idx="197">
                  <c:v>3.2541000000000002</c:v>
                </c:pt>
                <c:pt idx="198">
                  <c:v>3.3159999999999998</c:v>
                </c:pt>
                <c:pt idx="199">
                  <c:v>3.3155000000000001</c:v>
                </c:pt>
                <c:pt idx="200">
                  <c:v>3.1555</c:v>
                </c:pt>
                <c:pt idx="201">
                  <c:v>3.3233999999999999</c:v>
                </c:pt>
                <c:pt idx="202">
                  <c:v>3.5272999999999999</c:v>
                </c:pt>
                <c:pt idx="203">
                  <c:v>3.4089999999999998</c:v>
                </c:pt>
                <c:pt idx="204">
                  <c:v>3.3927</c:v>
                </c:pt>
                <c:pt idx="205">
                  <c:v>3.5510000000000002</c:v>
                </c:pt>
                <c:pt idx="206">
                  <c:v>3.7311999999999999</c:v>
                </c:pt>
                <c:pt idx="207">
                  <c:v>4.0115999999999996</c:v>
                </c:pt>
                <c:pt idx="208">
                  <c:v>4.0602999999999998</c:v>
                </c:pt>
                <c:pt idx="209">
                  <c:v>4.0750999999999999</c:v>
                </c:pt>
                <c:pt idx="210">
                  <c:v>4.0963000000000003</c:v>
                </c:pt>
                <c:pt idx="211">
                  <c:v>3.9681999999999999</c:v>
                </c:pt>
                <c:pt idx="212">
                  <c:v>3.8397999999999999</c:v>
                </c:pt>
                <c:pt idx="213">
                  <c:v>3.8813</c:v>
                </c:pt>
                <c:pt idx="214">
                  <c:v>3.8041</c:v>
                </c:pt>
                <c:pt idx="215">
                  <c:v>3.9026000000000001</c:v>
                </c:pt>
                <c:pt idx="216">
                  <c:v>4.1028000000000002</c:v>
                </c:pt>
                <c:pt idx="217">
                  <c:v>4.1174999999999997</c:v>
                </c:pt>
                <c:pt idx="218">
                  <c:v>4.0227000000000004</c:v>
                </c:pt>
                <c:pt idx="219">
                  <c:v>4.2458999999999998</c:v>
                </c:pt>
                <c:pt idx="220">
                  <c:v>4.3731</c:v>
                </c:pt>
                <c:pt idx="221">
                  <c:v>4.6608000000000001</c:v>
                </c:pt>
                <c:pt idx="222">
                  <c:v>4.6284000000000001</c:v>
                </c:pt>
                <c:pt idx="223">
                  <c:v>4.4263000000000003</c:v>
                </c:pt>
                <c:pt idx="224">
                  <c:v>4.3693999999999997</c:v>
                </c:pt>
                <c:pt idx="225">
                  <c:v>4.4001999999999999</c:v>
                </c:pt>
                <c:pt idx="226">
                  <c:v>4.2515000000000001</c:v>
                </c:pt>
                <c:pt idx="227">
                  <c:v>4.3818000000000001</c:v>
                </c:pt>
                <c:pt idx="228">
                  <c:v>4.2317</c:v>
                </c:pt>
                <c:pt idx="229">
                  <c:v>4.1394000000000002</c:v>
                </c:pt>
                <c:pt idx="230">
                  <c:v>4.0705</c:v>
                </c:pt>
                <c:pt idx="231">
                  <c:v>4.2827000000000002</c:v>
                </c:pt>
                <c:pt idx="232">
                  <c:v>4.4233000000000002</c:v>
                </c:pt>
                <c:pt idx="233">
                  <c:v>4.8093000000000004</c:v>
                </c:pt>
                <c:pt idx="234">
                  <c:v>4.8144999999999998</c:v>
                </c:pt>
                <c:pt idx="235">
                  <c:v>4.4960000000000004</c:v>
                </c:pt>
                <c:pt idx="236">
                  <c:v>4.5042999999999997</c:v>
                </c:pt>
                <c:pt idx="237">
                  <c:v>4.4157999999999999</c:v>
                </c:pt>
                <c:pt idx="238">
                  <c:v>4.1963999999999997</c:v>
                </c:pt>
                <c:pt idx="239">
                  <c:v>3.8881000000000001</c:v>
                </c:pt>
                <c:pt idx="240">
                  <c:v>4.0994999999999999</c:v>
                </c:pt>
                <c:pt idx="241">
                  <c:v>4.1962000000000002</c:v>
                </c:pt>
                <c:pt idx="242">
                  <c:v>4.1420000000000003</c:v>
                </c:pt>
                <c:pt idx="243">
                  <c:v>4.0896999999999997</c:v>
                </c:pt>
                <c:pt idx="244">
                  <c:v>4.1322999999999999</c:v>
                </c:pt>
                <c:pt idx="245">
                  <c:v>4.3254999999999999</c:v>
                </c:pt>
                <c:pt idx="246">
                  <c:v>4.0896999999999997</c:v>
                </c:pt>
                <c:pt idx="247">
                  <c:v>3.8915000000000002</c:v>
                </c:pt>
                <c:pt idx="248">
                  <c:v>3.8672</c:v>
                </c:pt>
                <c:pt idx="249">
                  <c:v>3.8035999999999999</c:v>
                </c:pt>
                <c:pt idx="250">
                  <c:v>3.8363999999999998</c:v>
                </c:pt>
                <c:pt idx="251">
                  <c:v>3.8727</c:v>
                </c:pt>
                <c:pt idx="252">
                  <c:v>4.1020000000000003</c:v>
                </c:pt>
                <c:pt idx="253">
                  <c:v>4.1074000000000002</c:v>
                </c:pt>
                <c:pt idx="254">
                  <c:v>3.9860000000000002</c:v>
                </c:pt>
                <c:pt idx="255">
                  <c:v>4.1562999999999999</c:v>
                </c:pt>
                <c:pt idx="256">
                  <c:v>3.6783999999999999</c:v>
                </c:pt>
                <c:pt idx="257">
                  <c:v>3.6867999999999999</c:v>
                </c:pt>
                <c:pt idx="258">
                  <c:v>3.6097000000000001</c:v>
                </c:pt>
                <c:pt idx="259">
                  <c:v>3.4363999999999999</c:v>
                </c:pt>
                <c:pt idx="260">
                  <c:v>3.4921000000000002</c:v>
                </c:pt>
                <c:pt idx="261">
                  <c:v>3.3281999999999998</c:v>
                </c:pt>
                <c:pt idx="262">
                  <c:v>3.7164999999999999</c:v>
                </c:pt>
                <c:pt idx="263">
                  <c:v>4.0713999999999997</c:v>
                </c:pt>
                <c:pt idx="264">
                  <c:v>3.9390000000000001</c:v>
                </c:pt>
                <c:pt idx="265">
                  <c:v>4.4733000000000001</c:v>
                </c:pt>
                <c:pt idx="266">
                  <c:v>4.4874999999999998</c:v>
                </c:pt>
                <c:pt idx="267">
                  <c:v>4.6574</c:v>
                </c:pt>
                <c:pt idx="268">
                  <c:v>4.3655999999999997</c:v>
                </c:pt>
                <c:pt idx="269">
                  <c:v>4.3747999999999996</c:v>
                </c:pt>
                <c:pt idx="270">
                  <c:v>4.5978000000000003</c:v>
                </c:pt>
                <c:pt idx="271">
                  <c:v>4.2027000000000001</c:v>
                </c:pt>
                <c:pt idx="272">
                  <c:v>4.0350999999999999</c:v>
                </c:pt>
                <c:pt idx="273">
                  <c:v>4.0761000000000003</c:v>
                </c:pt>
                <c:pt idx="274">
                  <c:v>4.3918999999999997</c:v>
                </c:pt>
                <c:pt idx="275">
                  <c:v>4.0907999999999998</c:v>
                </c:pt>
                <c:pt idx="276">
                  <c:v>3.9047000000000001</c:v>
                </c:pt>
                <c:pt idx="277">
                  <c:v>3.7446999999999999</c:v>
                </c:pt>
                <c:pt idx="278">
                  <c:v>3.2820999999999998</c:v>
                </c:pt>
                <c:pt idx="279">
                  <c:v>3.3816999999999999</c:v>
                </c:pt>
                <c:pt idx="280">
                  <c:v>3.5251999999999999</c:v>
                </c:pt>
                <c:pt idx="281">
                  <c:v>3.4055</c:v>
                </c:pt>
                <c:pt idx="282">
                  <c:v>3.2488000000000001</c:v>
                </c:pt>
                <c:pt idx="283">
                  <c:v>3.008</c:v>
                </c:pt>
                <c:pt idx="284">
                  <c:v>2.4182000000000001</c:v>
                </c:pt>
                <c:pt idx="285">
                  <c:v>2.3052999999999999</c:v>
                </c:pt>
                <c:pt idx="286">
                  <c:v>2.2467000000000001</c:v>
                </c:pt>
                <c:pt idx="287">
                  <c:v>2.0989</c:v>
                </c:pt>
                <c:pt idx="288">
                  <c:v>2.3925999999999998</c:v>
                </c:pt>
                <c:pt idx="289">
                  <c:v>2.8576000000000001</c:v>
                </c:pt>
                <c:pt idx="290">
                  <c:v>3.0266000000000002</c:v>
                </c:pt>
                <c:pt idx="291">
                  <c:v>2.8553999999999999</c:v>
                </c:pt>
                <c:pt idx="292">
                  <c:v>2.6848999999999998</c:v>
                </c:pt>
                <c:pt idx="293">
                  <c:v>3.0703999999999998</c:v>
                </c:pt>
                <c:pt idx="294">
                  <c:v>3.1012</c:v>
                </c:pt>
                <c:pt idx="295">
                  <c:v>3.0964999999999998</c:v>
                </c:pt>
                <c:pt idx="296">
                  <c:v>3.4064999999999999</c:v>
                </c:pt>
                <c:pt idx="297">
                  <c:v>3.1629999999999998</c:v>
                </c:pt>
                <c:pt idx="298">
                  <c:v>3.1711999999999998</c:v>
                </c:pt>
                <c:pt idx="299">
                  <c:v>3.3128000000000002</c:v>
                </c:pt>
                <c:pt idx="300">
                  <c:v>3.2117</c:v>
                </c:pt>
                <c:pt idx="301">
                  <c:v>3.089</c:v>
                </c:pt>
                <c:pt idx="302">
                  <c:v>2.8860999999999999</c:v>
                </c:pt>
                <c:pt idx="303">
                  <c:v>2.6103999999999998</c:v>
                </c:pt>
                <c:pt idx="304">
                  <c:v>2.5548999999999999</c:v>
                </c:pt>
                <c:pt idx="305">
                  <c:v>2.2768999999999999</c:v>
                </c:pt>
                <c:pt idx="306">
                  <c:v>2.1606999999999998</c:v>
                </c:pt>
                <c:pt idx="307">
                  <c:v>1.9906999999999999</c:v>
                </c:pt>
                <c:pt idx="308">
                  <c:v>1.849</c:v>
                </c:pt>
                <c:pt idx="309">
                  <c:v>1.6914</c:v>
                </c:pt>
                <c:pt idx="310">
                  <c:v>1.6195999999999999</c:v>
                </c:pt>
                <c:pt idx="311">
                  <c:v>1.4509000000000001</c:v>
                </c:pt>
                <c:pt idx="312">
                  <c:v>1.2699</c:v>
                </c:pt>
                <c:pt idx="313">
                  <c:v>1.2146999999999999</c:v>
                </c:pt>
                <c:pt idx="314">
                  <c:v>0.95540000000000003</c:v>
                </c:pt>
                <c:pt idx="315">
                  <c:v>0.85229999999999995</c:v>
                </c:pt>
                <c:pt idx="316">
                  <c:v>1.3351</c:v>
                </c:pt>
                <c:pt idx="317">
                  <c:v>1.6688000000000001</c:v>
                </c:pt>
                <c:pt idx="318">
                  <c:v>1.5298</c:v>
                </c:pt>
                <c:pt idx="319">
                  <c:v>1.3932</c:v>
                </c:pt>
                <c:pt idx="320">
                  <c:v>1.4823</c:v>
                </c:pt>
                <c:pt idx="321">
                  <c:v>1.2024999999999999</c:v>
                </c:pt>
                <c:pt idx="322">
                  <c:v>1.1552</c:v>
                </c:pt>
                <c:pt idx="323">
                  <c:v>1.1947000000000001</c:v>
                </c:pt>
                <c:pt idx="324">
                  <c:v>1.1142000000000001</c:v>
                </c:pt>
                <c:pt idx="325">
                  <c:v>1.0403</c:v>
                </c:pt>
                <c:pt idx="326">
                  <c:v>0.93140000000000001</c:v>
                </c:pt>
                <c:pt idx="327">
                  <c:v>0.96260000000000001</c:v>
                </c:pt>
                <c:pt idx="328">
                  <c:v>0.97189999999999999</c:v>
                </c:pt>
                <c:pt idx="329">
                  <c:v>0.87929999999999997</c:v>
                </c:pt>
                <c:pt idx="330">
                  <c:v>0.62129999999999996</c:v>
                </c:pt>
                <c:pt idx="331">
                  <c:v>0.61329999999999996</c:v>
                </c:pt>
                <c:pt idx="332">
                  <c:v>0.73540000000000005</c:v>
                </c:pt>
                <c:pt idx="333">
                  <c:v>0.77529999999999999</c:v>
                </c:pt>
                <c:pt idx="334">
                  <c:v>1.2343</c:v>
                </c:pt>
                <c:pt idx="335">
                  <c:v>1.2882</c:v>
                </c:pt>
                <c:pt idx="336">
                  <c:v>1.3139000000000001</c:v>
                </c:pt>
                <c:pt idx="337">
                  <c:v>1.4452</c:v>
                </c:pt>
                <c:pt idx="338">
                  <c:v>1.4599</c:v>
                </c:pt>
                <c:pt idx="339">
                  <c:v>1.2643</c:v>
                </c:pt>
                <c:pt idx="340">
                  <c:v>1.1761999999999999</c:v>
                </c:pt>
                <c:pt idx="341">
                  <c:v>1.0719000000000001</c:v>
                </c:pt>
                <c:pt idx="342">
                  <c:v>1.2079</c:v>
                </c:pt>
                <c:pt idx="343">
                  <c:v>1.0443</c:v>
                </c:pt>
                <c:pt idx="344">
                  <c:v>1.115</c:v>
                </c:pt>
                <c:pt idx="345">
                  <c:v>1.1493</c:v>
                </c:pt>
                <c:pt idx="346">
                  <c:v>0.9476</c:v>
                </c:pt>
                <c:pt idx="347">
                  <c:v>0.88</c:v>
                </c:pt>
                <c:pt idx="348">
                  <c:v>1.0339</c:v>
                </c:pt>
                <c:pt idx="349">
                  <c:v>1.2730999999999999</c:v>
                </c:pt>
                <c:pt idx="350">
                  <c:v>1.1717</c:v>
                </c:pt>
                <c:pt idx="351">
                  <c:v>1.1286</c:v>
                </c:pt>
                <c:pt idx="352">
                  <c:v>1.2359</c:v>
                </c:pt>
                <c:pt idx="353">
                  <c:v>1.2871999999999999</c:v>
                </c:pt>
                <c:pt idx="354">
                  <c:v>1.1987000000000001</c:v>
                </c:pt>
                <c:pt idx="355">
                  <c:v>1.3673999999999999</c:v>
                </c:pt>
                <c:pt idx="356">
                  <c:v>1.3218000000000001</c:v>
                </c:pt>
                <c:pt idx="357">
                  <c:v>1.5603</c:v>
                </c:pt>
                <c:pt idx="358">
                  <c:v>1.4073</c:v>
                </c:pt>
                <c:pt idx="359">
                  <c:v>1.2131000000000001</c:v>
                </c:pt>
                <c:pt idx="360">
                  <c:v>1.2064999999999999</c:v>
                </c:pt>
                <c:pt idx="361">
                  <c:v>1.1245000000000001</c:v>
                </c:pt>
                <c:pt idx="362">
                  <c:v>0.99480000000000002</c:v>
                </c:pt>
                <c:pt idx="363">
                  <c:v>0.95120000000000005</c:v>
                </c:pt>
                <c:pt idx="364">
                  <c:v>0.87219999999999998</c:v>
                </c:pt>
                <c:pt idx="365">
                  <c:v>0.57550000000000001</c:v>
                </c:pt>
                <c:pt idx="366">
                  <c:v>0.35820000000000002</c:v>
                </c:pt>
                <c:pt idx="367">
                  <c:v>0.1002</c:v>
                </c:pt>
                <c:pt idx="368">
                  <c:v>5.0700000000000002E-2</c:v>
                </c:pt>
                <c:pt idx="369">
                  <c:v>0.13600000000000001</c:v>
                </c:pt>
                <c:pt idx="370">
                  <c:v>0.30499999999999999</c:v>
                </c:pt>
                <c:pt idx="371">
                  <c:v>0.36849999999999999</c:v>
                </c:pt>
                <c:pt idx="372">
                  <c:v>0.31830000000000003</c:v>
                </c:pt>
                <c:pt idx="373">
                  <c:v>0.13650000000000001</c:v>
                </c:pt>
                <c:pt idx="374">
                  <c:v>0.37490000000000001</c:v>
                </c:pt>
                <c:pt idx="375">
                  <c:v>0.55369999999999997</c:v>
                </c:pt>
                <c:pt idx="376">
                  <c:v>0.47960000000000003</c:v>
                </c:pt>
                <c:pt idx="377">
                  <c:v>0.3518</c:v>
                </c:pt>
                <c:pt idx="378">
                  <c:v>0.22159999999999999</c:v>
                </c:pt>
                <c:pt idx="379">
                  <c:v>0.16159999999999999</c:v>
                </c:pt>
                <c:pt idx="380">
                  <c:v>0.1231</c:v>
                </c:pt>
                <c:pt idx="381">
                  <c:v>1.1000000000000001E-3</c:v>
                </c:pt>
                <c:pt idx="382">
                  <c:v>-5.5899999999999998E-2</c:v>
                </c:pt>
              </c:numCache>
            </c:numRef>
          </c:val>
          <c:smooth val="0"/>
          <c:extLst>
            <c:ext xmlns:c16="http://schemas.microsoft.com/office/drawing/2014/chart" uri="{C3380CC4-5D6E-409C-BE32-E72D297353CC}">
              <c16:uniqueId val="{00000002-8330-48D0-9E37-A00CD14E65ED}"/>
            </c:ext>
          </c:extLst>
        </c:ser>
        <c:dLbls>
          <c:showLegendKey val="0"/>
          <c:showVal val="0"/>
          <c:showCatName val="0"/>
          <c:showSerName val="0"/>
          <c:showPercent val="0"/>
          <c:showBubbleSize val="0"/>
        </c:dLbls>
        <c:smooth val="0"/>
        <c:axId val="629641168"/>
        <c:axId val="629637560"/>
      </c:lineChart>
      <c:catAx>
        <c:axId val="629641168"/>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9637560"/>
        <c:crosses val="autoZero"/>
        <c:auto val="1"/>
        <c:lblAlgn val="ctr"/>
        <c:lblOffset val="100"/>
        <c:noMultiLvlLbl val="0"/>
      </c:catAx>
      <c:valAx>
        <c:axId val="629637560"/>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en-GB" b="1"/>
                  <a:t>%</a:t>
                </a:r>
              </a:p>
            </c:rich>
          </c:tx>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9641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54644814581353"/>
          <c:y val="6.4612326043737581E-2"/>
          <c:w val="0.8426028055855298"/>
          <c:h val="0.73828681454579603"/>
        </c:manualLayout>
      </c:layout>
      <c:lineChart>
        <c:grouping val="standard"/>
        <c:varyColors val="0"/>
        <c:ser>
          <c:idx val="0"/>
          <c:order val="0"/>
          <c:spPr>
            <a:ln w="19050" cap="rnd">
              <a:solidFill>
                <a:srgbClr val="4A7EBB"/>
              </a:solidFill>
              <a:round/>
            </a:ln>
            <a:effectLst/>
          </c:spPr>
          <c:marker>
            <c:symbol val="none"/>
          </c:marker>
          <c:cat>
            <c:numRef>
              <c:f>'Fig 4.10'!$D$6:$D$36</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cat>
          <c:val>
            <c:numRef>
              <c:f>'Fig 4.10'!$C$6:$C$36</c:f>
              <c:numCache>
                <c:formatCode>General</c:formatCode>
                <c:ptCount val="31"/>
                <c:pt idx="0">
                  <c:v>-0.76242799999999999</c:v>
                </c:pt>
                <c:pt idx="1">
                  <c:v>-0.76705699999999999</c:v>
                </c:pt>
                <c:pt idx="2">
                  <c:v>-0.78999600000000003</c:v>
                </c:pt>
                <c:pt idx="3">
                  <c:v>-0.80430000000000001</c:v>
                </c:pt>
                <c:pt idx="4">
                  <c:v>-0.80240699999999998</c:v>
                </c:pt>
                <c:pt idx="5">
                  <c:v>-0.78502099999999997</c:v>
                </c:pt>
                <c:pt idx="6">
                  <c:v>-0.75578599999999996</c:v>
                </c:pt>
                <c:pt idx="7">
                  <c:v>-0.71881600000000001</c:v>
                </c:pt>
                <c:pt idx="8">
                  <c:v>-0.67767999999999995</c:v>
                </c:pt>
                <c:pt idx="9">
                  <c:v>-0.63510500000000003</c:v>
                </c:pt>
                <c:pt idx="10">
                  <c:v>-0.59299999999999997</c:v>
                </c:pt>
                <c:pt idx="11">
                  <c:v>-0.552589</c:v>
                </c:pt>
                <c:pt idx="12">
                  <c:v>-0.51458499999999996</c:v>
                </c:pt>
                <c:pt idx="13">
                  <c:v>-0.47933100000000001</c:v>
                </c:pt>
                <c:pt idx="14">
                  <c:v>-0.44692700000000002</c:v>
                </c:pt>
                <c:pt idx="15">
                  <c:v>-0.41731200000000002</c:v>
                </c:pt>
                <c:pt idx="16">
                  <c:v>-0.39033800000000002</c:v>
                </c:pt>
                <c:pt idx="17">
                  <c:v>-0.36580600000000002</c:v>
                </c:pt>
                <c:pt idx="18">
                  <c:v>-0.343499</c:v>
                </c:pt>
                <c:pt idx="19">
                  <c:v>-0.32319900000000001</c:v>
                </c:pt>
                <c:pt idx="20">
                  <c:v>-0.304697</c:v>
                </c:pt>
                <c:pt idx="21">
                  <c:v>-0.28780099999999997</c:v>
                </c:pt>
                <c:pt idx="22">
                  <c:v>-0.27233600000000002</c:v>
                </c:pt>
                <c:pt idx="23">
                  <c:v>-0.25814500000000001</c:v>
                </c:pt>
                <c:pt idx="24">
                  <c:v>-0.245089</c:v>
                </c:pt>
                <c:pt idx="25">
                  <c:v>-0.233046</c:v>
                </c:pt>
                <c:pt idx="26">
                  <c:v>-0.22190799999999999</c:v>
                </c:pt>
                <c:pt idx="27">
                  <c:v>-0.21158199999999999</c:v>
                </c:pt>
                <c:pt idx="28">
                  <c:v>-0.201983</c:v>
                </c:pt>
                <c:pt idx="29">
                  <c:v>-0.19304099999999999</c:v>
                </c:pt>
                <c:pt idx="30">
                  <c:v>-0.18468999999999999</c:v>
                </c:pt>
              </c:numCache>
            </c:numRef>
          </c:val>
          <c:smooth val="0"/>
          <c:extLst>
            <c:ext xmlns:c16="http://schemas.microsoft.com/office/drawing/2014/chart" uri="{C3380CC4-5D6E-409C-BE32-E72D297353CC}">
              <c16:uniqueId val="{00000000-AABF-4DDC-91BD-25FADD820F38}"/>
            </c:ext>
          </c:extLst>
        </c:ser>
        <c:dLbls>
          <c:showLegendKey val="0"/>
          <c:showVal val="0"/>
          <c:showCatName val="0"/>
          <c:showSerName val="0"/>
          <c:showPercent val="0"/>
          <c:showBubbleSize val="0"/>
        </c:dLbls>
        <c:smooth val="0"/>
        <c:axId val="515884264"/>
        <c:axId val="515882624"/>
      </c:lineChart>
      <c:catAx>
        <c:axId val="515884264"/>
        <c:scaling>
          <c:orientation val="minMax"/>
        </c:scaling>
        <c:delete val="0"/>
        <c:axPos val="b"/>
        <c:title>
          <c:tx>
            <c:rich>
              <a:bodyPr rot="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Residual maturity in years</a:t>
                </a:r>
              </a:p>
            </c:rich>
          </c:tx>
          <c:layout>
            <c:manualLayout>
              <c:xMode val="edge"/>
              <c:yMode val="edge"/>
              <c:x val="0.36660904496842917"/>
              <c:y val="0.91731330962661928"/>
            </c:manualLayout>
          </c:layout>
          <c:overlay val="0"/>
          <c:spPr>
            <a:noFill/>
            <a:ln>
              <a:noFill/>
            </a:ln>
            <a:effectLst/>
          </c:spPr>
          <c:txPr>
            <a:bodyPr rot="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5882624"/>
        <c:crossesAt val="-0.9"/>
        <c:auto val="1"/>
        <c:lblAlgn val="ctr"/>
        <c:lblOffset val="100"/>
        <c:tickLblSkip val="5"/>
        <c:noMultiLvlLbl val="0"/>
      </c:catAx>
      <c:valAx>
        <c:axId val="515882624"/>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a:t>
                </a:r>
              </a:p>
            </c:rich>
          </c:tx>
          <c:layout>
            <c:manualLayout>
              <c:xMode val="edge"/>
              <c:yMode val="edge"/>
              <c:x val="1.6282225237449117E-2"/>
              <c:y val="0.39911358619933934"/>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5884264"/>
        <c:crosses val="autoZero"/>
        <c:crossBetween val="between"/>
      </c:valAx>
      <c:spPr>
        <a:noFill/>
        <a:ln>
          <a:noFill/>
        </a:ln>
        <a:effectLst/>
      </c:spPr>
    </c:plotArea>
    <c:plotVisOnly val="1"/>
    <c:dispBlanksAs val="gap"/>
    <c:showDLblsOverMax val="0"/>
  </c:chart>
  <c:spPr>
    <a:noFill/>
    <a:ln w="6350" cap="flat" cmpd="sng" algn="ctr">
      <a:solidFill>
        <a:sysClr val="windowText" lastClr="000000"/>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75496533082615E-2"/>
          <c:y val="6.0721062618595827E-2"/>
          <c:w val="0.88814709558862803"/>
          <c:h val="0.79217499140880632"/>
        </c:manualLayout>
      </c:layout>
      <c:lineChart>
        <c:grouping val="standard"/>
        <c:varyColors val="0"/>
        <c:ser>
          <c:idx val="0"/>
          <c:order val="0"/>
          <c:tx>
            <c:strRef>
              <c:f>'Fig5.1'!$D$1</c:f>
              <c:strCache>
                <c:ptCount val="1"/>
                <c:pt idx="0">
                  <c:v>Value of global merchandise exports as a share of GDP (Fouquin and Hugot</c:v>
                </c:pt>
              </c:strCache>
            </c:strRef>
          </c:tx>
          <c:spPr>
            <a:ln w="19050" cap="rnd">
              <a:solidFill>
                <a:srgbClr val="4A7EBB"/>
              </a:solidFill>
              <a:round/>
            </a:ln>
            <a:effectLst/>
          </c:spPr>
          <c:marker>
            <c:symbol val="none"/>
          </c:marker>
          <c:cat>
            <c:numRef>
              <c:f>'Fig5.1'!$E$2:$E$194</c:f>
              <c:numCache>
                <c:formatCode>General</c:formatCode>
                <c:ptCount val="193"/>
                <c:pt idx="0">
                  <c:v>1827</c:v>
                </c:pt>
                <c:pt idx="10">
                  <c:v>1837</c:v>
                </c:pt>
                <c:pt idx="20">
                  <c:v>1847</c:v>
                </c:pt>
                <c:pt idx="30">
                  <c:v>1857</c:v>
                </c:pt>
                <c:pt idx="40">
                  <c:v>1867</c:v>
                </c:pt>
                <c:pt idx="50">
                  <c:v>1877</c:v>
                </c:pt>
                <c:pt idx="60">
                  <c:v>1887</c:v>
                </c:pt>
                <c:pt idx="70">
                  <c:v>1897</c:v>
                </c:pt>
                <c:pt idx="80">
                  <c:v>1907</c:v>
                </c:pt>
                <c:pt idx="90">
                  <c:v>1917</c:v>
                </c:pt>
                <c:pt idx="100">
                  <c:v>1927</c:v>
                </c:pt>
                <c:pt idx="110">
                  <c:v>1937</c:v>
                </c:pt>
                <c:pt idx="120">
                  <c:v>1947</c:v>
                </c:pt>
                <c:pt idx="130">
                  <c:v>1957</c:v>
                </c:pt>
                <c:pt idx="140">
                  <c:v>1967</c:v>
                </c:pt>
                <c:pt idx="150">
                  <c:v>1977</c:v>
                </c:pt>
                <c:pt idx="160">
                  <c:v>1987</c:v>
                </c:pt>
                <c:pt idx="170">
                  <c:v>1997</c:v>
                </c:pt>
                <c:pt idx="180">
                  <c:v>2007</c:v>
                </c:pt>
                <c:pt idx="192">
                  <c:v>2019</c:v>
                </c:pt>
              </c:numCache>
            </c:numRef>
          </c:cat>
          <c:val>
            <c:numRef>
              <c:f>'Fig5.1'!$D$2:$D$194</c:f>
              <c:numCache>
                <c:formatCode>General</c:formatCode>
                <c:ptCount val="193"/>
                <c:pt idx="0">
                  <c:v>7.1467200000000002</c:v>
                </c:pt>
                <c:pt idx="1">
                  <c:v>6.6973500000000001</c:v>
                </c:pt>
                <c:pt idx="2">
                  <c:v>6.3221699999999998</c:v>
                </c:pt>
                <c:pt idx="3">
                  <c:v>6.1967299999999996</c:v>
                </c:pt>
                <c:pt idx="4">
                  <c:v>6.1933499999999997</c:v>
                </c:pt>
                <c:pt idx="5">
                  <c:v>6.6044499999999999</c:v>
                </c:pt>
                <c:pt idx="6">
                  <c:v>7.0917500000000002</c:v>
                </c:pt>
                <c:pt idx="7">
                  <c:v>7.0821300000000003</c:v>
                </c:pt>
                <c:pt idx="8">
                  <c:v>7.0768599999999999</c:v>
                </c:pt>
                <c:pt idx="9">
                  <c:v>7.4056300000000004</c:v>
                </c:pt>
                <c:pt idx="10">
                  <c:v>6.9518899999999997</c:v>
                </c:pt>
                <c:pt idx="11">
                  <c:v>7.3777900000000001</c:v>
                </c:pt>
                <c:pt idx="12">
                  <c:v>7.8072100000000004</c:v>
                </c:pt>
                <c:pt idx="13">
                  <c:v>4.6154900000000003</c:v>
                </c:pt>
                <c:pt idx="14">
                  <c:v>4.22966</c:v>
                </c:pt>
                <c:pt idx="15">
                  <c:v>3.9091800000000001</c:v>
                </c:pt>
                <c:pt idx="16">
                  <c:v>4.2750000000000004</c:v>
                </c:pt>
                <c:pt idx="17">
                  <c:v>4.8003</c:v>
                </c:pt>
                <c:pt idx="18">
                  <c:v>4.9757499999999997</c:v>
                </c:pt>
                <c:pt idx="19">
                  <c:v>4.8930899999999999</c:v>
                </c:pt>
                <c:pt idx="20">
                  <c:v>4.8405699999999996</c:v>
                </c:pt>
                <c:pt idx="21">
                  <c:v>4.7949000000000002</c:v>
                </c:pt>
                <c:pt idx="22">
                  <c:v>5.3254999999999999</c:v>
                </c:pt>
                <c:pt idx="23">
                  <c:v>5.5098200000000004</c:v>
                </c:pt>
                <c:pt idx="24">
                  <c:v>5.9450399999999997</c:v>
                </c:pt>
                <c:pt idx="25">
                  <c:v>6.3360500000000002</c:v>
                </c:pt>
                <c:pt idx="26">
                  <c:v>6.9782700000000002</c:v>
                </c:pt>
                <c:pt idx="27">
                  <c:v>6.8139500000000002</c:v>
                </c:pt>
                <c:pt idx="28">
                  <c:v>6.80253</c:v>
                </c:pt>
                <c:pt idx="29">
                  <c:v>7.3025099999999998</c:v>
                </c:pt>
                <c:pt idx="30">
                  <c:v>6.7204800000000002</c:v>
                </c:pt>
                <c:pt idx="31">
                  <c:v>6.8086099999999998</c:v>
                </c:pt>
                <c:pt idx="32">
                  <c:v>7.5328799999999996</c:v>
                </c:pt>
                <c:pt idx="33">
                  <c:v>8.2736900000000002</c:v>
                </c:pt>
                <c:pt idx="34">
                  <c:v>6.7075399999999998</c:v>
                </c:pt>
                <c:pt idx="35">
                  <c:v>5.9948399999999999</c:v>
                </c:pt>
                <c:pt idx="36">
                  <c:v>6.5166399999999998</c:v>
                </c:pt>
                <c:pt idx="37">
                  <c:v>7.0114099999999997</c:v>
                </c:pt>
                <c:pt idx="38">
                  <c:v>7.7622200000000001</c:v>
                </c:pt>
                <c:pt idx="39">
                  <c:v>8.4823500000000003</c:v>
                </c:pt>
                <c:pt idx="40">
                  <c:v>8.7789400000000004</c:v>
                </c:pt>
                <c:pt idx="41">
                  <c:v>9.1567399999999992</c:v>
                </c:pt>
                <c:pt idx="42">
                  <c:v>9.5276899999999998</c:v>
                </c:pt>
                <c:pt idx="43">
                  <c:v>9.1179600000000001</c:v>
                </c:pt>
                <c:pt idx="44">
                  <c:v>10.416</c:v>
                </c:pt>
                <c:pt idx="45">
                  <c:v>10.875080000000001</c:v>
                </c:pt>
                <c:pt idx="46">
                  <c:v>10.94139</c:v>
                </c:pt>
                <c:pt idx="47">
                  <c:v>10.94702</c:v>
                </c:pt>
                <c:pt idx="48">
                  <c:v>10.98607</c:v>
                </c:pt>
                <c:pt idx="49">
                  <c:v>10.754770000000001</c:v>
                </c:pt>
                <c:pt idx="50">
                  <c:v>10.56819</c:v>
                </c:pt>
                <c:pt idx="51">
                  <c:v>10.352069999999999</c:v>
                </c:pt>
                <c:pt idx="52">
                  <c:v>11.019920000000001</c:v>
                </c:pt>
                <c:pt idx="53">
                  <c:v>11.760590000000001</c:v>
                </c:pt>
                <c:pt idx="54">
                  <c:v>11.9169</c:v>
                </c:pt>
                <c:pt idx="55">
                  <c:v>11.439170000000001</c:v>
                </c:pt>
                <c:pt idx="56">
                  <c:v>11.41187</c:v>
                </c:pt>
                <c:pt idx="57">
                  <c:v>11.341150000000001</c:v>
                </c:pt>
                <c:pt idx="58">
                  <c:v>11.0991</c:v>
                </c:pt>
                <c:pt idx="59">
                  <c:v>10.965170000000001</c:v>
                </c:pt>
                <c:pt idx="60">
                  <c:v>11.11422</c:v>
                </c:pt>
                <c:pt idx="61">
                  <c:v>11.42986</c:v>
                </c:pt>
                <c:pt idx="62">
                  <c:v>11.65596</c:v>
                </c:pt>
                <c:pt idx="63">
                  <c:v>11.16133</c:v>
                </c:pt>
                <c:pt idx="64">
                  <c:v>11.42254</c:v>
                </c:pt>
                <c:pt idx="65">
                  <c:v>11.12584</c:v>
                </c:pt>
                <c:pt idx="66">
                  <c:v>11.002980000000001</c:v>
                </c:pt>
                <c:pt idx="67">
                  <c:v>11.146459999999999</c:v>
                </c:pt>
                <c:pt idx="68">
                  <c:v>11.23671</c:v>
                </c:pt>
                <c:pt idx="69">
                  <c:v>11.406890000000001</c:v>
                </c:pt>
                <c:pt idx="70">
                  <c:v>11.607480000000001</c:v>
                </c:pt>
                <c:pt idx="71">
                  <c:v>11.229889999999999</c:v>
                </c:pt>
                <c:pt idx="72">
                  <c:v>11.608230000000001</c:v>
                </c:pt>
                <c:pt idx="73">
                  <c:v>11.733459999999999</c:v>
                </c:pt>
                <c:pt idx="74">
                  <c:v>11.6709</c:v>
                </c:pt>
                <c:pt idx="75">
                  <c:v>11.39259</c:v>
                </c:pt>
                <c:pt idx="76">
                  <c:v>11.68488</c:v>
                </c:pt>
                <c:pt idx="77">
                  <c:v>11.83403</c:v>
                </c:pt>
                <c:pt idx="78">
                  <c:v>12.04045</c:v>
                </c:pt>
                <c:pt idx="79">
                  <c:v>12.30293</c:v>
                </c:pt>
                <c:pt idx="80">
                  <c:v>12.14547</c:v>
                </c:pt>
                <c:pt idx="81">
                  <c:v>11.85233</c:v>
                </c:pt>
                <c:pt idx="82">
                  <c:v>12.06945</c:v>
                </c:pt>
                <c:pt idx="83">
                  <c:v>12.543900000000001</c:v>
                </c:pt>
                <c:pt idx="84">
                  <c:v>12.56142</c:v>
                </c:pt>
                <c:pt idx="85">
                  <c:v>12.88128</c:v>
                </c:pt>
                <c:pt idx="86">
                  <c:v>13.955159999999999</c:v>
                </c:pt>
                <c:pt idx="87">
                  <c:v>11.59797</c:v>
                </c:pt>
                <c:pt idx="88">
                  <c:v>10.543519999999999</c:v>
                </c:pt>
                <c:pt idx="89">
                  <c:v>12.997249999999999</c:v>
                </c:pt>
                <c:pt idx="90">
                  <c:v>12.248010000000001</c:v>
                </c:pt>
                <c:pt idx="91">
                  <c:v>9.51234</c:v>
                </c:pt>
                <c:pt idx="92">
                  <c:v>12.496420000000001</c:v>
                </c:pt>
                <c:pt idx="93">
                  <c:v>13.029</c:v>
                </c:pt>
                <c:pt idx="94">
                  <c:v>9.9040400000000002</c:v>
                </c:pt>
                <c:pt idx="95">
                  <c:v>9.5419800000000006</c:v>
                </c:pt>
                <c:pt idx="96">
                  <c:v>9.9349500000000006</c:v>
                </c:pt>
                <c:pt idx="97">
                  <c:v>10.92783</c:v>
                </c:pt>
                <c:pt idx="98">
                  <c:v>11.786160000000001</c:v>
                </c:pt>
                <c:pt idx="99">
                  <c:v>10.83184</c:v>
                </c:pt>
                <c:pt idx="100">
                  <c:v>11.095499999999999</c:v>
                </c:pt>
                <c:pt idx="101">
                  <c:v>11.21274</c:v>
                </c:pt>
                <c:pt idx="102">
                  <c:v>10.835000000000001</c:v>
                </c:pt>
                <c:pt idx="103">
                  <c:v>9.6441300000000005</c:v>
                </c:pt>
                <c:pt idx="104">
                  <c:v>8.1161499999999993</c:v>
                </c:pt>
                <c:pt idx="105">
                  <c:v>6.23942</c:v>
                </c:pt>
                <c:pt idx="106">
                  <c:v>6.1607599999999998</c:v>
                </c:pt>
                <c:pt idx="107">
                  <c:v>5.6326999999999998</c:v>
                </c:pt>
                <c:pt idx="108">
                  <c:v>5.0088200000000001</c:v>
                </c:pt>
                <c:pt idx="109">
                  <c:v>6.4137399999999998</c:v>
                </c:pt>
                <c:pt idx="110">
                  <c:v>7.3028500000000003</c:v>
                </c:pt>
                <c:pt idx="111">
                  <c:v>6.3717800000000002</c:v>
                </c:pt>
                <c:pt idx="112">
                  <c:v>5.8694100000000002</c:v>
                </c:pt>
                <c:pt idx="113">
                  <c:v>4.9212300000000004</c:v>
                </c:pt>
                <c:pt idx="114">
                  <c:v>6.1014799999999996</c:v>
                </c:pt>
                <c:pt idx="115">
                  <c:v>6.1933999999999996</c:v>
                </c:pt>
                <c:pt idx="116">
                  <c:v>6.8791799999999999</c:v>
                </c:pt>
                <c:pt idx="117">
                  <c:v>5.6997299999999997</c:v>
                </c:pt>
                <c:pt idx="118">
                  <c:v>4.1562299999999999</c:v>
                </c:pt>
                <c:pt idx="119">
                  <c:v>5.6273999999999997</c:v>
                </c:pt>
                <c:pt idx="120">
                  <c:v>6.6863099999999998</c:v>
                </c:pt>
                <c:pt idx="121">
                  <c:v>7.4601699999999997</c:v>
                </c:pt>
                <c:pt idx="122">
                  <c:v>7.5848699999999996</c:v>
                </c:pt>
                <c:pt idx="123">
                  <c:v>7.7619999999999996</c:v>
                </c:pt>
                <c:pt idx="124">
                  <c:v>9.6016999999999992</c:v>
                </c:pt>
                <c:pt idx="125">
                  <c:v>8.5743200000000002</c:v>
                </c:pt>
                <c:pt idx="126">
                  <c:v>8.3697900000000001</c:v>
                </c:pt>
                <c:pt idx="127">
                  <c:v>8.41662</c:v>
                </c:pt>
                <c:pt idx="128">
                  <c:v>8.7411600000000007</c:v>
                </c:pt>
                <c:pt idx="129">
                  <c:v>8.9310899999999993</c:v>
                </c:pt>
                <c:pt idx="130">
                  <c:v>8.97438</c:v>
                </c:pt>
                <c:pt idx="131">
                  <c:v>8.2581100000000003</c:v>
                </c:pt>
                <c:pt idx="132">
                  <c:v>8.3958499999999994</c:v>
                </c:pt>
                <c:pt idx="133">
                  <c:v>8.6945899999999998</c:v>
                </c:pt>
                <c:pt idx="134">
                  <c:v>8.6737900000000003</c:v>
                </c:pt>
                <c:pt idx="135">
                  <c:v>8.6378000000000004</c:v>
                </c:pt>
                <c:pt idx="136">
                  <c:v>8.7221899999999994</c:v>
                </c:pt>
                <c:pt idx="137">
                  <c:v>8.9198000000000004</c:v>
                </c:pt>
                <c:pt idx="138">
                  <c:v>8.9203299999999999</c:v>
                </c:pt>
                <c:pt idx="139">
                  <c:v>9.0739599999999996</c:v>
                </c:pt>
                <c:pt idx="140">
                  <c:v>9.0038300000000007</c:v>
                </c:pt>
                <c:pt idx="141">
                  <c:v>9.3442699999999999</c:v>
                </c:pt>
                <c:pt idx="142">
                  <c:v>9.7730800000000002</c:v>
                </c:pt>
                <c:pt idx="143">
                  <c:v>9.0705899999999993</c:v>
                </c:pt>
                <c:pt idx="144">
                  <c:v>9.1664499999999993</c:v>
                </c:pt>
                <c:pt idx="145">
                  <c:v>9.4480299999999993</c:v>
                </c:pt>
                <c:pt idx="146">
                  <c:v>10.77923</c:v>
                </c:pt>
                <c:pt idx="147">
                  <c:v>13.90118</c:v>
                </c:pt>
                <c:pt idx="148">
                  <c:v>12.967510000000001</c:v>
                </c:pt>
                <c:pt idx="149">
                  <c:v>13.61115</c:v>
                </c:pt>
                <c:pt idx="150">
                  <c:v>13.83671</c:v>
                </c:pt>
                <c:pt idx="151">
                  <c:v>13.62867</c:v>
                </c:pt>
                <c:pt idx="152">
                  <c:v>14.927060000000001</c:v>
                </c:pt>
                <c:pt idx="153">
                  <c:v>16.608640000000001</c:v>
                </c:pt>
                <c:pt idx="154">
                  <c:v>16.22439</c:v>
                </c:pt>
                <c:pt idx="155">
                  <c:v>15.17714</c:v>
                </c:pt>
                <c:pt idx="156">
                  <c:v>14.393140000000001</c:v>
                </c:pt>
                <c:pt idx="157">
                  <c:v>14.718529999999999</c:v>
                </c:pt>
                <c:pt idx="158">
                  <c:v>14.4726</c:v>
                </c:pt>
                <c:pt idx="159">
                  <c:v>13.418139999999999</c:v>
                </c:pt>
                <c:pt idx="160">
                  <c:v>13.9194</c:v>
                </c:pt>
                <c:pt idx="161">
                  <c:v>14.33051</c:v>
                </c:pt>
                <c:pt idx="162">
                  <c:v>14.870430000000001</c:v>
                </c:pt>
                <c:pt idx="163">
                  <c:v>15.164770000000001</c:v>
                </c:pt>
                <c:pt idx="164">
                  <c:v>15.12546</c:v>
                </c:pt>
                <c:pt idx="165">
                  <c:v>15.132389999999999</c:v>
                </c:pt>
                <c:pt idx="166">
                  <c:v>14.80993</c:v>
                </c:pt>
                <c:pt idx="167">
                  <c:v>15.84717</c:v>
                </c:pt>
                <c:pt idx="168">
                  <c:v>17.113320000000002</c:v>
                </c:pt>
                <c:pt idx="169">
                  <c:v>17.588360000000002</c:v>
                </c:pt>
                <c:pt idx="170">
                  <c:v>18.06447</c:v>
                </c:pt>
                <c:pt idx="171">
                  <c:v>17.85426</c:v>
                </c:pt>
                <c:pt idx="172">
                  <c:v>18.097439999999999</c:v>
                </c:pt>
                <c:pt idx="173">
                  <c:v>19.67615</c:v>
                </c:pt>
                <c:pt idx="174">
                  <c:v>19.24409</c:v>
                </c:pt>
                <c:pt idx="175">
                  <c:v>19.327970000000001</c:v>
                </c:pt>
                <c:pt idx="176">
                  <c:v>20.185490000000001</c:v>
                </c:pt>
                <c:pt idx="177">
                  <c:v>21.881180000000001</c:v>
                </c:pt>
                <c:pt idx="178">
                  <c:v>22.929359999999999</c:v>
                </c:pt>
                <c:pt idx="179">
                  <c:v>24.269639999999999</c:v>
                </c:pt>
                <c:pt idx="180">
                  <c:v>24.873200000000001</c:v>
                </c:pt>
                <c:pt idx="181">
                  <c:v>26.230049999999999</c:v>
                </c:pt>
                <c:pt idx="182">
                  <c:v>21.454419999999999</c:v>
                </c:pt>
                <c:pt idx="183">
                  <c:v>23.450009999999999</c:v>
                </c:pt>
                <c:pt idx="184">
                  <c:v>25.122610000000002</c:v>
                </c:pt>
                <c:pt idx="185">
                  <c:v>24.758510000000001</c:v>
                </c:pt>
                <c:pt idx="186">
                  <c:v>24.508230000000001</c:v>
                </c:pt>
                <c:pt idx="187">
                  <c:v>24.240600000000001</c:v>
                </c:pt>
                <c:pt idx="188">
                  <c:v>23.541666714289985</c:v>
                </c:pt>
                <c:pt idx="189">
                  <c:v>22.866233028182414</c:v>
                </c:pt>
                <c:pt idx="190">
                  <c:v>23.626943858988412</c:v>
                </c:pt>
                <c:pt idx="191">
                  <c:v>24.242196134531575</c:v>
                </c:pt>
                <c:pt idx="192">
                  <c:v>24.554827743415988</c:v>
                </c:pt>
              </c:numCache>
            </c:numRef>
          </c:val>
          <c:smooth val="0"/>
          <c:extLst>
            <c:ext xmlns:c16="http://schemas.microsoft.com/office/drawing/2014/chart" uri="{C3380CC4-5D6E-409C-BE32-E72D297353CC}">
              <c16:uniqueId val="{00000000-1A6C-4D72-83E6-ED0CBDAE0946}"/>
            </c:ext>
          </c:extLst>
        </c:ser>
        <c:dLbls>
          <c:showLegendKey val="0"/>
          <c:showVal val="0"/>
          <c:showCatName val="0"/>
          <c:showSerName val="0"/>
          <c:showPercent val="0"/>
          <c:showBubbleSize val="0"/>
        </c:dLbls>
        <c:smooth val="0"/>
        <c:axId val="418672400"/>
        <c:axId val="418673384"/>
      </c:lineChart>
      <c:catAx>
        <c:axId val="418672400"/>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270000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18673384"/>
        <c:crosses val="autoZero"/>
        <c:auto val="1"/>
        <c:lblAlgn val="ctr"/>
        <c:lblOffset val="100"/>
        <c:tickLblSkip val="1"/>
        <c:tickMarkSkip val="10"/>
        <c:noMultiLvlLbl val="0"/>
      </c:catAx>
      <c:valAx>
        <c:axId val="418673384"/>
        <c:scaling>
          <c:orientation val="minMax"/>
        </c:scaling>
        <c:delete val="0"/>
        <c:axPos val="l"/>
        <c:majorGridlines>
          <c:spPr>
            <a:ln w="9525" cap="flat" cmpd="sng" algn="ctr">
              <a:noFill/>
              <a:round/>
            </a:ln>
            <a:effectLst/>
          </c:spPr>
        </c:majorGridlines>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18672400"/>
        <c:crosses val="autoZero"/>
        <c:crossBetween val="between"/>
      </c:valAx>
      <c:spPr>
        <a:noFill/>
        <a:ln>
          <a:noFill/>
        </a:ln>
        <a:effectLst/>
      </c:spPr>
    </c:plotArea>
    <c:plotVisOnly val="1"/>
    <c:dispBlanksAs val="gap"/>
    <c:showDLblsOverMax val="0"/>
  </c:chart>
  <c:spPr>
    <a:no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'Fig5.2'!$J$1</c:f>
              <c:strCache>
                <c:ptCount val="1"/>
                <c:pt idx="0">
                  <c:v>Export</c:v>
                </c:pt>
              </c:strCache>
            </c:strRef>
          </c:tx>
          <c:spPr>
            <a:ln w="19050" cap="rnd">
              <a:solidFill>
                <a:srgbClr val="4A7EBB"/>
              </a:solidFill>
              <a:round/>
            </a:ln>
            <a:effectLst/>
          </c:spPr>
          <c:marker>
            <c:symbol val="none"/>
          </c:marker>
          <c:cat>
            <c:numRef>
              <c:f>'Fig5.2'!$L$2:$L$61</c:f>
              <c:numCache>
                <c:formatCode>General</c:formatCode>
                <c:ptCount val="60"/>
                <c:pt idx="0">
                  <c:v>1960</c:v>
                </c:pt>
                <c:pt idx="5">
                  <c:v>1965</c:v>
                </c:pt>
                <c:pt idx="10">
                  <c:v>1970</c:v>
                </c:pt>
                <c:pt idx="15">
                  <c:v>1975</c:v>
                </c:pt>
                <c:pt idx="20">
                  <c:v>1980</c:v>
                </c:pt>
                <c:pt idx="25">
                  <c:v>1985</c:v>
                </c:pt>
                <c:pt idx="30">
                  <c:v>1990</c:v>
                </c:pt>
                <c:pt idx="35">
                  <c:v>1995</c:v>
                </c:pt>
                <c:pt idx="40">
                  <c:v>2000</c:v>
                </c:pt>
                <c:pt idx="45">
                  <c:v>2005</c:v>
                </c:pt>
                <c:pt idx="50">
                  <c:v>2010</c:v>
                </c:pt>
                <c:pt idx="55">
                  <c:v>2015</c:v>
                </c:pt>
                <c:pt idx="59">
                  <c:v>2019</c:v>
                </c:pt>
              </c:numCache>
            </c:numRef>
          </c:cat>
          <c:val>
            <c:numRef>
              <c:f>'Fig5.2'!$J$2:$J$61</c:f>
              <c:numCache>
                <c:formatCode>General</c:formatCode>
                <c:ptCount val="60"/>
                <c:pt idx="0">
                  <c:v>100</c:v>
                </c:pt>
                <c:pt idx="1">
                  <c:v>105.85271314305186</c:v>
                </c:pt>
                <c:pt idx="2">
                  <c:v>108.12387360333575</c:v>
                </c:pt>
                <c:pt idx="3">
                  <c:v>116.02656800035021</c:v>
                </c:pt>
                <c:pt idx="4">
                  <c:v>130.63475214177086</c:v>
                </c:pt>
                <c:pt idx="5">
                  <c:v>137.18998245220595</c:v>
                </c:pt>
                <c:pt idx="6">
                  <c:v>148.42846697675341</c:v>
                </c:pt>
                <c:pt idx="7">
                  <c:v>154.03156370909659</c:v>
                </c:pt>
                <c:pt idx="8">
                  <c:v>172.09626773910165</c:v>
                </c:pt>
                <c:pt idx="9">
                  <c:v>188.65700315134688</c:v>
                </c:pt>
                <c:pt idx="10">
                  <c:v>207.38979622459354</c:v>
                </c:pt>
                <c:pt idx="11">
                  <c:v>215.25298482356817</c:v>
                </c:pt>
                <c:pt idx="12">
                  <c:v>237.4792176998501</c:v>
                </c:pt>
                <c:pt idx="13">
                  <c:v>290.02151071963397</c:v>
                </c:pt>
                <c:pt idx="14">
                  <c:v>366.5569879451794</c:v>
                </c:pt>
                <c:pt idx="15">
                  <c:v>342.47614987821981</c:v>
                </c:pt>
                <c:pt idx="16">
                  <c:v>380.95722377163634</c:v>
                </c:pt>
                <c:pt idx="17">
                  <c:v>398.41438161725102</c:v>
                </c:pt>
                <c:pt idx="18">
                  <c:v>409.46341328561664</c:v>
                </c:pt>
                <c:pt idx="19">
                  <c:v>467.52142817218657</c:v>
                </c:pt>
                <c:pt idx="20">
                  <c:v>517.12339256130645</c:v>
                </c:pt>
                <c:pt idx="21">
                  <c:v>531.91859873878786</c:v>
                </c:pt>
                <c:pt idx="22">
                  <c:v>499.93166752688359</c:v>
                </c:pt>
                <c:pt idx="23">
                  <c:v>488.97933341551101</c:v>
                </c:pt>
                <c:pt idx="24">
                  <c:v>523.41104019838463</c:v>
                </c:pt>
                <c:pt idx="25">
                  <c:v>527.40256788871</c:v>
                </c:pt>
                <c:pt idx="26">
                  <c:v>503.01878372912392</c:v>
                </c:pt>
                <c:pt idx="27">
                  <c:v>541.89956271185895</c:v>
                </c:pt>
                <c:pt idx="28">
                  <c:v>579.53718076718894</c:v>
                </c:pt>
                <c:pt idx="29">
                  <c:v>621.87934593655359</c:v>
                </c:pt>
                <c:pt idx="30">
                  <c:v>643.39715824577706</c:v>
                </c:pt>
                <c:pt idx="31">
                  <c:v>636.27873860257057</c:v>
                </c:pt>
                <c:pt idx="32">
                  <c:v>651.66630354132838</c:v>
                </c:pt>
                <c:pt idx="33">
                  <c:v>648.65190689220958</c:v>
                </c:pt>
                <c:pt idx="34">
                  <c:v>712.40815904320323</c:v>
                </c:pt>
                <c:pt idx="35">
                  <c:v>787.42953186538318</c:v>
                </c:pt>
                <c:pt idx="36">
                  <c:v>831.42496840618503</c:v>
                </c:pt>
                <c:pt idx="37">
                  <c:v>903.23277118696501</c:v>
                </c:pt>
                <c:pt idx="38">
                  <c:v>906.23438288608656</c:v>
                </c:pt>
                <c:pt idx="39">
                  <c:v>946.80942231597476</c:v>
                </c:pt>
                <c:pt idx="40">
                  <c:v>1096.4760549146145</c:v>
                </c:pt>
                <c:pt idx="41">
                  <c:v>1081.2614979246982</c:v>
                </c:pt>
                <c:pt idx="42">
                  <c:v>1116.8757446509417</c:v>
                </c:pt>
                <c:pt idx="43">
                  <c:v>1195.8431385284139</c:v>
                </c:pt>
                <c:pt idx="44">
                  <c:v>1341.0826816098167</c:v>
                </c:pt>
                <c:pt idx="45">
                  <c:v>1462.5304761565235</c:v>
                </c:pt>
                <c:pt idx="46">
                  <c:v>1622.1011146856929</c:v>
                </c:pt>
                <c:pt idx="47">
                  <c:v>1737.2442967119709</c:v>
                </c:pt>
                <c:pt idx="48">
                  <c:v>1869.7982993323724</c:v>
                </c:pt>
                <c:pt idx="49">
                  <c:v>1480.9006948228187</c:v>
                </c:pt>
                <c:pt idx="50">
                  <c:v>1729.470702006555</c:v>
                </c:pt>
                <c:pt idx="51">
                  <c:v>1918.8856524627936</c:v>
                </c:pt>
                <c:pt idx="52">
                  <c:v>1938.7561690223922</c:v>
                </c:pt>
                <c:pt idx="53">
                  <c:v>1975.0764503778362</c:v>
                </c:pt>
                <c:pt idx="54">
                  <c:v>1986.5293349973899</c:v>
                </c:pt>
                <c:pt idx="55">
                  <c:v>1880.862433119788</c:v>
                </c:pt>
                <c:pt idx="56">
                  <c:v>1837.3256048578642</c:v>
                </c:pt>
                <c:pt idx="57">
                  <c:v>1971.3546427777378</c:v>
                </c:pt>
                <c:pt idx="58">
                  <c:v>2105.2560253492352</c:v>
                </c:pt>
                <c:pt idx="59">
                  <c:v>2071.9228563806237</c:v>
                </c:pt>
              </c:numCache>
            </c:numRef>
          </c:val>
          <c:smooth val="0"/>
          <c:extLst>
            <c:ext xmlns:c16="http://schemas.microsoft.com/office/drawing/2014/chart" uri="{C3380CC4-5D6E-409C-BE32-E72D297353CC}">
              <c16:uniqueId val="{00000000-D2C0-409B-83C5-028D125F0C17}"/>
            </c:ext>
          </c:extLst>
        </c:ser>
        <c:ser>
          <c:idx val="1"/>
          <c:order val="1"/>
          <c:tx>
            <c:strRef>
              <c:f>'Fig5.2'!$K$1</c:f>
              <c:strCache>
                <c:ptCount val="1"/>
                <c:pt idx="0">
                  <c:v>GDP</c:v>
                </c:pt>
              </c:strCache>
            </c:strRef>
          </c:tx>
          <c:spPr>
            <a:ln w="19050" cap="rnd">
              <a:solidFill>
                <a:srgbClr val="DC4817"/>
              </a:solidFill>
              <a:round/>
            </a:ln>
            <a:effectLst/>
          </c:spPr>
          <c:marker>
            <c:symbol val="none"/>
          </c:marker>
          <c:cat>
            <c:numRef>
              <c:f>'Fig5.2'!$L$2:$L$61</c:f>
              <c:numCache>
                <c:formatCode>General</c:formatCode>
                <c:ptCount val="60"/>
                <c:pt idx="0">
                  <c:v>1960</c:v>
                </c:pt>
                <c:pt idx="5">
                  <c:v>1965</c:v>
                </c:pt>
                <c:pt idx="10">
                  <c:v>1970</c:v>
                </c:pt>
                <c:pt idx="15">
                  <c:v>1975</c:v>
                </c:pt>
                <c:pt idx="20">
                  <c:v>1980</c:v>
                </c:pt>
                <c:pt idx="25">
                  <c:v>1985</c:v>
                </c:pt>
                <c:pt idx="30">
                  <c:v>1990</c:v>
                </c:pt>
                <c:pt idx="35">
                  <c:v>1995</c:v>
                </c:pt>
                <c:pt idx="40">
                  <c:v>2000</c:v>
                </c:pt>
                <c:pt idx="45">
                  <c:v>2005</c:v>
                </c:pt>
                <c:pt idx="50">
                  <c:v>2010</c:v>
                </c:pt>
                <c:pt idx="55">
                  <c:v>2015</c:v>
                </c:pt>
                <c:pt idx="59">
                  <c:v>2019</c:v>
                </c:pt>
              </c:numCache>
            </c:numRef>
          </c:cat>
          <c:val>
            <c:numRef>
              <c:f>'Fig5.2'!$K$2:$K$61</c:f>
              <c:numCache>
                <c:formatCode>General</c:formatCode>
                <c:ptCount val="60"/>
                <c:pt idx="0">
                  <c:v>99.999999999999986</c:v>
                </c:pt>
                <c:pt idx="1">
                  <c:v>104.33901317850881</c:v>
                </c:pt>
                <c:pt idx="2">
                  <c:v>110.06917145030629</c:v>
                </c:pt>
                <c:pt idx="3">
                  <c:v>115.95974782372511</c:v>
                </c:pt>
                <c:pt idx="4">
                  <c:v>123.74738580163749</c:v>
                </c:pt>
                <c:pt idx="5">
                  <c:v>130.54488448413164</c:v>
                </c:pt>
                <c:pt idx="6">
                  <c:v>138.03316429794415</c:v>
                </c:pt>
                <c:pt idx="7">
                  <c:v>144.29254027777893</c:v>
                </c:pt>
                <c:pt idx="8">
                  <c:v>153.47056634897848</c:v>
                </c:pt>
                <c:pt idx="9">
                  <c:v>162.90880908968333</c:v>
                </c:pt>
                <c:pt idx="10">
                  <c:v>168.78809297343915</c:v>
                </c:pt>
                <c:pt idx="11">
                  <c:v>176.11844845856857</c:v>
                </c:pt>
                <c:pt idx="12">
                  <c:v>186.20177676821496</c:v>
                </c:pt>
                <c:pt idx="13">
                  <c:v>198.31358734042573</c:v>
                </c:pt>
                <c:pt idx="14">
                  <c:v>202.26665902172482</c:v>
                </c:pt>
                <c:pt idx="15">
                  <c:v>203.48305702385218</c:v>
                </c:pt>
                <c:pt idx="16">
                  <c:v>214.20868873554343</c:v>
                </c:pt>
                <c:pt idx="17">
                  <c:v>222.63618816910991</c:v>
                </c:pt>
                <c:pt idx="18">
                  <c:v>231.30329041129204</c:v>
                </c:pt>
                <c:pt idx="19">
                  <c:v>240.84455037513067</c:v>
                </c:pt>
                <c:pt idx="20">
                  <c:v>245.42732563782164</c:v>
                </c:pt>
                <c:pt idx="21">
                  <c:v>250.1435887751457</c:v>
                </c:pt>
                <c:pt idx="22">
                  <c:v>251.22474405363928</c:v>
                </c:pt>
                <c:pt idx="23">
                  <c:v>257.28703309387294</c:v>
                </c:pt>
                <c:pt idx="24">
                  <c:v>268.86982615503808</c:v>
                </c:pt>
                <c:pt idx="25">
                  <c:v>278.84688269276813</c:v>
                </c:pt>
                <c:pt idx="26">
                  <c:v>288.32367385598747</c:v>
                </c:pt>
                <c:pt idx="27">
                  <c:v>299.01873102963771</c:v>
                </c:pt>
                <c:pt idx="28">
                  <c:v>312.83054330165658</c:v>
                </c:pt>
                <c:pt idx="29">
                  <c:v>324.3349838502761</c:v>
                </c:pt>
                <c:pt idx="30">
                  <c:v>333.79322614054763</c:v>
                </c:pt>
                <c:pt idx="31">
                  <c:v>338.55987168351942</c:v>
                </c:pt>
                <c:pt idx="32">
                  <c:v>344.54623489951263</c:v>
                </c:pt>
                <c:pt idx="33">
                  <c:v>349.81512792473148</c:v>
                </c:pt>
                <c:pt idx="34">
                  <c:v>360.31127542248595</c:v>
                </c:pt>
                <c:pt idx="35">
                  <c:v>371.19950855388311</c:v>
                </c:pt>
                <c:pt idx="36">
                  <c:v>383.77864910083304</c:v>
                </c:pt>
                <c:pt idx="37">
                  <c:v>397.87915623671688</c:v>
                </c:pt>
                <c:pt idx="38">
                  <c:v>408.04977141980027</c:v>
                </c:pt>
                <c:pt idx="39">
                  <c:v>421.30504380256298</c:v>
                </c:pt>
                <c:pt idx="40">
                  <c:v>439.77791517242298</c:v>
                </c:pt>
                <c:pt idx="41">
                  <c:v>448.39954188931426</c:v>
                </c:pt>
                <c:pt idx="42">
                  <c:v>458.18394935912738</c:v>
                </c:pt>
                <c:pt idx="43">
                  <c:v>471.76321752799538</c:v>
                </c:pt>
                <c:pt idx="44">
                  <c:v>492.55599795937701</c:v>
                </c:pt>
                <c:pt idx="45">
                  <c:v>511.83946148145543</c:v>
                </c:pt>
                <c:pt idx="46">
                  <c:v>534.25733890958622</c:v>
                </c:pt>
                <c:pt idx="47">
                  <c:v>557.35721913540044</c:v>
                </c:pt>
                <c:pt idx="48">
                  <c:v>567.68762930555965</c:v>
                </c:pt>
                <c:pt idx="49">
                  <c:v>558.18442110793239</c:v>
                </c:pt>
                <c:pt idx="50">
                  <c:v>582.18998987171688</c:v>
                </c:pt>
                <c:pt idx="51">
                  <c:v>600.47236562119758</c:v>
                </c:pt>
                <c:pt idx="52">
                  <c:v>615.58603200371306</c:v>
                </c:pt>
                <c:pt idx="53">
                  <c:v>631.97869392897314</c:v>
                </c:pt>
                <c:pt idx="54">
                  <c:v>649.9740299631942</c:v>
                </c:pt>
                <c:pt idx="55">
                  <c:v>668.68777321257505</c:v>
                </c:pt>
                <c:pt idx="56">
                  <c:v>686.02130835283117</c:v>
                </c:pt>
                <c:pt idx="57">
                  <c:v>708.39912681173416</c:v>
                </c:pt>
                <c:pt idx="58">
                  <c:v>729.95084665578634</c:v>
                </c:pt>
                <c:pt idx="59">
                  <c:v>748.01768886672244</c:v>
                </c:pt>
              </c:numCache>
            </c:numRef>
          </c:val>
          <c:smooth val="0"/>
          <c:extLst>
            <c:ext xmlns:c16="http://schemas.microsoft.com/office/drawing/2014/chart" uri="{C3380CC4-5D6E-409C-BE32-E72D297353CC}">
              <c16:uniqueId val="{00000001-D2C0-409B-83C5-028D125F0C17}"/>
            </c:ext>
          </c:extLst>
        </c:ser>
        <c:dLbls>
          <c:showLegendKey val="0"/>
          <c:showVal val="0"/>
          <c:showCatName val="0"/>
          <c:showSerName val="0"/>
          <c:showPercent val="0"/>
          <c:showBubbleSize val="0"/>
        </c:dLbls>
        <c:smooth val="0"/>
        <c:axId val="345040912"/>
        <c:axId val="425486760"/>
      </c:lineChart>
      <c:catAx>
        <c:axId val="345040912"/>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25486760"/>
        <c:crosses val="autoZero"/>
        <c:auto val="0"/>
        <c:lblAlgn val="ctr"/>
        <c:lblOffset val="100"/>
        <c:tickMarkSkip val="5"/>
        <c:noMultiLvlLbl val="0"/>
      </c:catAx>
      <c:valAx>
        <c:axId val="425486760"/>
        <c:scaling>
          <c:orientation val="minMax"/>
        </c:scaling>
        <c:delete val="0"/>
        <c:axPos val="l"/>
        <c:majorGridlines>
          <c:spPr>
            <a:ln w="9525" cap="flat" cmpd="sng" algn="ctr">
              <a:noFill/>
              <a:round/>
            </a:ln>
            <a:effectLst/>
          </c:spPr>
        </c:majorGridlines>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450409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'Fig5.3'!$F$1</c:f>
              <c:strCache>
                <c:ptCount val="1"/>
                <c:pt idx="0">
                  <c:v>Agricultural products</c:v>
                </c:pt>
              </c:strCache>
            </c:strRef>
          </c:tx>
          <c:spPr>
            <a:ln w="19050" cap="rnd">
              <a:solidFill>
                <a:srgbClr val="7F9C90"/>
              </a:solidFill>
              <a:round/>
            </a:ln>
            <a:effectLst/>
          </c:spPr>
          <c:marker>
            <c:symbol val="none"/>
          </c:marker>
          <c:cat>
            <c:numRef>
              <c:f>'Fig5.3'!$I$2:$I$42</c:f>
              <c:numCache>
                <c:formatCode>General</c:formatCode>
                <c:ptCount val="41"/>
                <c:pt idx="0">
                  <c:v>1980</c:v>
                </c:pt>
                <c:pt idx="5">
                  <c:v>1985</c:v>
                </c:pt>
                <c:pt idx="10">
                  <c:v>1990</c:v>
                </c:pt>
                <c:pt idx="15">
                  <c:v>1995</c:v>
                </c:pt>
                <c:pt idx="20">
                  <c:v>2000</c:v>
                </c:pt>
                <c:pt idx="25">
                  <c:v>2005</c:v>
                </c:pt>
                <c:pt idx="30">
                  <c:v>2010</c:v>
                </c:pt>
                <c:pt idx="35">
                  <c:v>2015</c:v>
                </c:pt>
                <c:pt idx="38">
                  <c:v>2018</c:v>
                </c:pt>
              </c:numCache>
            </c:numRef>
          </c:cat>
          <c:val>
            <c:numRef>
              <c:f>'Fig5.3'!$F$2:$F$40</c:f>
              <c:numCache>
                <c:formatCode>General</c:formatCode>
                <c:ptCount val="39"/>
                <c:pt idx="0">
                  <c:v>100</c:v>
                </c:pt>
                <c:pt idx="1">
                  <c:v>98.08065595716198</c:v>
                </c:pt>
                <c:pt idx="2">
                  <c:v>90.692101740294518</c:v>
                </c:pt>
                <c:pt idx="3">
                  <c:v>89.658969210174035</c:v>
                </c:pt>
                <c:pt idx="4">
                  <c:v>93.935408299866126</c:v>
                </c:pt>
                <c:pt idx="5">
                  <c:v>88.861111111111114</c:v>
                </c:pt>
                <c:pt idx="6">
                  <c:v>98.467536813922351</c:v>
                </c:pt>
                <c:pt idx="7">
                  <c:v>112.66700133868808</c:v>
                </c:pt>
                <c:pt idx="8">
                  <c:v>128.05421686746988</c:v>
                </c:pt>
                <c:pt idx="9">
                  <c:v>134.34370816599733</c:v>
                </c:pt>
                <c:pt idx="10">
                  <c:v>138.79618473895582</c:v>
                </c:pt>
                <c:pt idx="11">
                  <c:v>139.97188755020079</c:v>
                </c:pt>
                <c:pt idx="12">
                  <c:v>149.89524765729584</c:v>
                </c:pt>
                <c:pt idx="13">
                  <c:v>143.6864123159304</c:v>
                </c:pt>
                <c:pt idx="14">
                  <c:v>167.64156626506025</c:v>
                </c:pt>
                <c:pt idx="15">
                  <c:v>197.24263721552879</c:v>
                </c:pt>
                <c:pt idx="16">
                  <c:v>202.21921017402946</c:v>
                </c:pt>
                <c:pt idx="17">
                  <c:v>199.53681392235609</c:v>
                </c:pt>
                <c:pt idx="18">
                  <c:v>190.28748326639894</c:v>
                </c:pt>
                <c:pt idx="19">
                  <c:v>183.3326639892905</c:v>
                </c:pt>
                <c:pt idx="20">
                  <c:v>184.01840696117804</c:v>
                </c:pt>
                <c:pt idx="21">
                  <c:v>184.51439089692101</c:v>
                </c:pt>
                <c:pt idx="22">
                  <c:v>195.1740294511379</c:v>
                </c:pt>
                <c:pt idx="23">
                  <c:v>228.13855421686748</c:v>
                </c:pt>
                <c:pt idx="24">
                  <c:v>261.43105756358767</c:v>
                </c:pt>
                <c:pt idx="25">
                  <c:v>283.70649263721555</c:v>
                </c:pt>
                <c:pt idx="26">
                  <c:v>315.4116465863454</c:v>
                </c:pt>
                <c:pt idx="27">
                  <c:v>378.74531459170015</c:v>
                </c:pt>
                <c:pt idx="28">
                  <c:v>449.40528781793842</c:v>
                </c:pt>
                <c:pt idx="29">
                  <c:v>393.95448460508703</c:v>
                </c:pt>
                <c:pt idx="30">
                  <c:v>453.28949129852742</c:v>
                </c:pt>
                <c:pt idx="31">
                  <c:v>552.00435073627841</c:v>
                </c:pt>
                <c:pt idx="32">
                  <c:v>553.91532797858099</c:v>
                </c:pt>
                <c:pt idx="33">
                  <c:v>579.49497991967871</c:v>
                </c:pt>
                <c:pt idx="34">
                  <c:v>586.5378179384204</c:v>
                </c:pt>
                <c:pt idx="35">
                  <c:v>522.61178045515396</c:v>
                </c:pt>
                <c:pt idx="36">
                  <c:v>528.58433734939763</c:v>
                </c:pt>
                <c:pt idx="37">
                  <c:v>580.63319946452475</c:v>
                </c:pt>
                <c:pt idx="38">
                  <c:v>604.72021419009366</c:v>
                </c:pt>
              </c:numCache>
            </c:numRef>
          </c:val>
          <c:smooth val="0"/>
          <c:extLst>
            <c:ext xmlns:c16="http://schemas.microsoft.com/office/drawing/2014/chart" uri="{C3380CC4-5D6E-409C-BE32-E72D297353CC}">
              <c16:uniqueId val="{00000000-5724-4B24-95AC-B2D87C13301C}"/>
            </c:ext>
          </c:extLst>
        </c:ser>
        <c:ser>
          <c:idx val="2"/>
          <c:order val="1"/>
          <c:tx>
            <c:strRef>
              <c:f>'Fig5.3'!$G$1</c:f>
              <c:strCache>
                <c:ptCount val="1"/>
                <c:pt idx="0">
                  <c:v>Fuels and mining products</c:v>
                </c:pt>
              </c:strCache>
            </c:strRef>
          </c:tx>
          <c:spPr>
            <a:ln w="19050" cap="rnd">
              <a:solidFill>
                <a:srgbClr val="DC4817"/>
              </a:solidFill>
              <a:round/>
            </a:ln>
            <a:effectLst/>
          </c:spPr>
          <c:marker>
            <c:symbol val="none"/>
          </c:marker>
          <c:cat>
            <c:numRef>
              <c:f>'Fig5.3'!$I$2:$I$42</c:f>
              <c:numCache>
                <c:formatCode>General</c:formatCode>
                <c:ptCount val="41"/>
                <c:pt idx="0">
                  <c:v>1980</c:v>
                </c:pt>
                <c:pt idx="5">
                  <c:v>1985</c:v>
                </c:pt>
                <c:pt idx="10">
                  <c:v>1990</c:v>
                </c:pt>
                <c:pt idx="15">
                  <c:v>1995</c:v>
                </c:pt>
                <c:pt idx="20">
                  <c:v>2000</c:v>
                </c:pt>
                <c:pt idx="25">
                  <c:v>2005</c:v>
                </c:pt>
                <c:pt idx="30">
                  <c:v>2010</c:v>
                </c:pt>
                <c:pt idx="35">
                  <c:v>2015</c:v>
                </c:pt>
                <c:pt idx="38">
                  <c:v>2018</c:v>
                </c:pt>
              </c:numCache>
            </c:numRef>
          </c:cat>
          <c:val>
            <c:numRef>
              <c:f>'Fig5.3'!$G$2:$G$40</c:f>
              <c:numCache>
                <c:formatCode>General</c:formatCode>
                <c:ptCount val="39"/>
                <c:pt idx="0">
                  <c:v>100</c:v>
                </c:pt>
                <c:pt idx="1">
                  <c:v>96.806458526827171</c:v>
                </c:pt>
                <c:pt idx="2">
                  <c:v>86.625705508323207</c:v>
                </c:pt>
                <c:pt idx="3">
                  <c:v>79.659927127241545</c:v>
                </c:pt>
                <c:pt idx="4">
                  <c:v>78.945488318925484</c:v>
                </c:pt>
                <c:pt idx="5">
                  <c:v>76.232406944345215</c:v>
                </c:pt>
                <c:pt idx="6">
                  <c:v>58.226762877759519</c:v>
                </c:pt>
                <c:pt idx="7">
                  <c:v>64.478102450525114</c:v>
                </c:pt>
                <c:pt idx="8">
                  <c:v>65.013931556762159</c:v>
                </c:pt>
                <c:pt idx="9">
                  <c:v>75.194684575266123</c:v>
                </c:pt>
                <c:pt idx="10">
                  <c:v>87.218689719225551</c:v>
                </c:pt>
                <c:pt idx="11">
                  <c:v>81.792705579767087</c:v>
                </c:pt>
                <c:pt idx="12">
                  <c:v>81.062906337072235</c:v>
                </c:pt>
                <c:pt idx="13">
                  <c:v>78.212474101593202</c:v>
                </c:pt>
                <c:pt idx="14">
                  <c:v>84.509180538686863</c:v>
                </c:pt>
                <c:pt idx="15">
                  <c:v>97.389440594413088</c:v>
                </c:pt>
                <c:pt idx="16">
                  <c:v>111.26009144816746</c:v>
                </c:pt>
                <c:pt idx="17">
                  <c:v>114.28716867900265</c:v>
                </c:pt>
                <c:pt idx="18">
                  <c:v>90.753554333071378</c:v>
                </c:pt>
                <c:pt idx="19">
                  <c:v>104.927663070658</c:v>
                </c:pt>
                <c:pt idx="20">
                  <c:v>153.59880688719011</c:v>
                </c:pt>
                <c:pt idx="21">
                  <c:v>138.81117382296208</c:v>
                </c:pt>
                <c:pt idx="22">
                  <c:v>141.28974065871259</c:v>
                </c:pt>
                <c:pt idx="23">
                  <c:v>172.95491891119525</c:v>
                </c:pt>
                <c:pt idx="24">
                  <c:v>234.42148317496606</c:v>
                </c:pt>
                <c:pt idx="25">
                  <c:v>323.31660355790524</c:v>
                </c:pt>
                <c:pt idx="26">
                  <c:v>414.26770022147605</c:v>
                </c:pt>
                <c:pt idx="27">
                  <c:v>477.69164821033081</c:v>
                </c:pt>
                <c:pt idx="28">
                  <c:v>634.8071015217547</c:v>
                </c:pt>
                <c:pt idx="29">
                  <c:v>410.76462813460029</c:v>
                </c:pt>
                <c:pt idx="30">
                  <c:v>549.11731085232555</c:v>
                </c:pt>
                <c:pt idx="31">
                  <c:v>736.31724655283278</c:v>
                </c:pt>
                <c:pt idx="32">
                  <c:v>743.75312566978641</c:v>
                </c:pt>
                <c:pt idx="33">
                  <c:v>723.60148603272125</c:v>
                </c:pt>
                <c:pt idx="34">
                  <c:v>675.49992855611913</c:v>
                </c:pt>
                <c:pt idx="35">
                  <c:v>422.54804600985926</c:v>
                </c:pt>
                <c:pt idx="36">
                  <c:v>359.46827891691078</c:v>
                </c:pt>
                <c:pt idx="37">
                  <c:v>469.6534971779667</c:v>
                </c:pt>
                <c:pt idx="38">
                  <c:v>559.87604486675718</c:v>
                </c:pt>
              </c:numCache>
            </c:numRef>
          </c:val>
          <c:smooth val="0"/>
          <c:extLst>
            <c:ext xmlns:c16="http://schemas.microsoft.com/office/drawing/2014/chart" uri="{C3380CC4-5D6E-409C-BE32-E72D297353CC}">
              <c16:uniqueId val="{00000001-5724-4B24-95AC-B2D87C13301C}"/>
            </c:ext>
          </c:extLst>
        </c:ser>
        <c:ser>
          <c:idx val="3"/>
          <c:order val="2"/>
          <c:tx>
            <c:strRef>
              <c:f>'Fig5.3'!$H$1</c:f>
              <c:strCache>
                <c:ptCount val="1"/>
                <c:pt idx="0">
                  <c:v>Manufactures</c:v>
                </c:pt>
              </c:strCache>
            </c:strRef>
          </c:tx>
          <c:spPr>
            <a:ln w="19050" cap="rnd">
              <a:solidFill>
                <a:srgbClr val="4A7EBB"/>
              </a:solidFill>
              <a:round/>
            </a:ln>
            <a:effectLst/>
          </c:spPr>
          <c:marker>
            <c:symbol val="none"/>
          </c:marker>
          <c:cat>
            <c:numRef>
              <c:f>'Fig5.3'!$I$2:$I$42</c:f>
              <c:numCache>
                <c:formatCode>General</c:formatCode>
                <c:ptCount val="41"/>
                <c:pt idx="0">
                  <c:v>1980</c:v>
                </c:pt>
                <c:pt idx="5">
                  <c:v>1985</c:v>
                </c:pt>
                <c:pt idx="10">
                  <c:v>1990</c:v>
                </c:pt>
                <c:pt idx="15">
                  <c:v>1995</c:v>
                </c:pt>
                <c:pt idx="20">
                  <c:v>2000</c:v>
                </c:pt>
                <c:pt idx="25">
                  <c:v>2005</c:v>
                </c:pt>
                <c:pt idx="30">
                  <c:v>2010</c:v>
                </c:pt>
                <c:pt idx="35">
                  <c:v>2015</c:v>
                </c:pt>
                <c:pt idx="38">
                  <c:v>2018</c:v>
                </c:pt>
              </c:numCache>
            </c:numRef>
          </c:cat>
          <c:val>
            <c:numRef>
              <c:f>'Fig5.3'!$H$2:$H$40</c:f>
              <c:numCache>
                <c:formatCode>General</c:formatCode>
                <c:ptCount val="39"/>
                <c:pt idx="0">
                  <c:v>100</c:v>
                </c:pt>
                <c:pt idx="1">
                  <c:v>99.44012054435369</c:v>
                </c:pt>
                <c:pt idx="2">
                  <c:v>95.882469255147939</c:v>
                </c:pt>
                <c:pt idx="3">
                  <c:v>96.088899629981569</c:v>
                </c:pt>
                <c:pt idx="4">
                  <c:v>103.88162339409985</c:v>
                </c:pt>
                <c:pt idx="5">
                  <c:v>108.23918094286044</c:v>
                </c:pt>
                <c:pt idx="6">
                  <c:v>130.61412807654494</c:v>
                </c:pt>
                <c:pt idx="7">
                  <c:v>155.60346327004024</c:v>
                </c:pt>
                <c:pt idx="8">
                  <c:v>181.51656294799054</c:v>
                </c:pt>
                <c:pt idx="9">
                  <c:v>193.66254172090612</c:v>
                </c:pt>
                <c:pt idx="10">
                  <c:v>218.89400921658986</c:v>
                </c:pt>
                <c:pt idx="11">
                  <c:v>226.15431654610401</c:v>
                </c:pt>
                <c:pt idx="12">
                  <c:v>244.25171506566409</c:v>
                </c:pt>
                <c:pt idx="13">
                  <c:v>244.27240387484918</c:v>
                </c:pt>
                <c:pt idx="14">
                  <c:v>283.57235315980364</c:v>
                </c:pt>
                <c:pt idx="15">
                  <c:v>340.43581983525848</c:v>
                </c:pt>
                <c:pt idx="16">
                  <c:v>352.67993313669808</c:v>
                </c:pt>
                <c:pt idx="17">
                  <c:v>369.03663383920218</c:v>
                </c:pt>
                <c:pt idx="18">
                  <c:v>377.39207490447444</c:v>
                </c:pt>
                <c:pt idx="19">
                  <c:v>389.98560937697391</c:v>
                </c:pt>
                <c:pt idx="20">
                  <c:v>429.29581152311744</c:v>
                </c:pt>
                <c:pt idx="21">
                  <c:v>413.11102933233735</c:v>
                </c:pt>
                <c:pt idx="22">
                  <c:v>434.98019916182858</c:v>
                </c:pt>
                <c:pt idx="23">
                  <c:v>503.61559826360474</c:v>
                </c:pt>
                <c:pt idx="24">
                  <c:v>606.43623361144216</c:v>
                </c:pt>
                <c:pt idx="25">
                  <c:v>668.51620959045317</c:v>
                </c:pt>
                <c:pt idx="26">
                  <c:v>756.5141370477985</c:v>
                </c:pt>
                <c:pt idx="27">
                  <c:v>872.70120782366541</c:v>
                </c:pt>
                <c:pt idx="28">
                  <c:v>958.9922169798366</c:v>
                </c:pt>
                <c:pt idx="29">
                  <c:v>767.10735661099</c:v>
                </c:pt>
                <c:pt idx="30">
                  <c:v>914.42074080583825</c:v>
                </c:pt>
                <c:pt idx="31">
                  <c:v>1054.479127188574</c:v>
                </c:pt>
                <c:pt idx="32">
                  <c:v>1053.0190099031654</c:v>
                </c:pt>
                <c:pt idx="33">
                  <c:v>1085.6239323750569</c:v>
                </c:pt>
                <c:pt idx="34">
                  <c:v>1124.8154942702984</c:v>
                </c:pt>
                <c:pt idx="35">
                  <c:v>1037.2522148926471</c:v>
                </c:pt>
                <c:pt idx="36">
                  <c:v>1019.7741990409913</c:v>
                </c:pt>
                <c:pt idx="37">
                  <c:v>1109.1792401531338</c:v>
                </c:pt>
                <c:pt idx="38">
                  <c:v>1204.4570652283367</c:v>
                </c:pt>
              </c:numCache>
            </c:numRef>
          </c:val>
          <c:smooth val="0"/>
          <c:extLst>
            <c:ext xmlns:c16="http://schemas.microsoft.com/office/drawing/2014/chart" uri="{C3380CC4-5D6E-409C-BE32-E72D297353CC}">
              <c16:uniqueId val="{00000002-5724-4B24-95AC-B2D87C13301C}"/>
            </c:ext>
          </c:extLst>
        </c:ser>
        <c:dLbls>
          <c:showLegendKey val="0"/>
          <c:showVal val="0"/>
          <c:showCatName val="0"/>
          <c:showSerName val="0"/>
          <c:showPercent val="0"/>
          <c:showBubbleSize val="0"/>
        </c:dLbls>
        <c:smooth val="0"/>
        <c:axId val="425016640"/>
        <c:axId val="425017624"/>
      </c:lineChart>
      <c:catAx>
        <c:axId val="425016640"/>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25017624"/>
        <c:crosses val="autoZero"/>
        <c:auto val="1"/>
        <c:lblAlgn val="ctr"/>
        <c:lblOffset val="100"/>
        <c:tickLblSkip val="1"/>
        <c:tickMarkSkip val="5"/>
        <c:noMultiLvlLbl val="0"/>
      </c:catAx>
      <c:valAx>
        <c:axId val="425017624"/>
        <c:scaling>
          <c:orientation val="minMax"/>
        </c:scaling>
        <c:delete val="0"/>
        <c:axPos val="l"/>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250166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'Fig5.4'!$E$1</c:f>
              <c:strCache>
                <c:ptCount val="1"/>
                <c:pt idx="0">
                  <c:v>inflows</c:v>
                </c:pt>
              </c:strCache>
            </c:strRef>
          </c:tx>
          <c:spPr>
            <a:ln w="19050" cap="rnd">
              <a:solidFill>
                <a:srgbClr val="DC4817"/>
              </a:solidFill>
              <a:round/>
            </a:ln>
            <a:effectLst/>
          </c:spPr>
          <c:marker>
            <c:symbol val="none"/>
          </c:marker>
          <c:cat>
            <c:numRef>
              <c:f>'Fig5.4'!$D$2:$D$51</c:f>
              <c:numCache>
                <c:formatCode>General</c:formatCode>
                <c:ptCount val="50"/>
                <c:pt idx="0">
                  <c:v>1970</c:v>
                </c:pt>
                <c:pt idx="5">
                  <c:v>1975</c:v>
                </c:pt>
                <c:pt idx="10">
                  <c:v>1980</c:v>
                </c:pt>
                <c:pt idx="15">
                  <c:v>1985</c:v>
                </c:pt>
                <c:pt idx="20">
                  <c:v>1990</c:v>
                </c:pt>
                <c:pt idx="25">
                  <c:v>1995</c:v>
                </c:pt>
                <c:pt idx="30">
                  <c:v>2000</c:v>
                </c:pt>
                <c:pt idx="35">
                  <c:v>2005</c:v>
                </c:pt>
                <c:pt idx="40">
                  <c:v>2010</c:v>
                </c:pt>
                <c:pt idx="45">
                  <c:v>2015</c:v>
                </c:pt>
                <c:pt idx="49">
                  <c:v>2019</c:v>
                </c:pt>
              </c:numCache>
            </c:numRef>
          </c:cat>
          <c:val>
            <c:numRef>
              <c:f>'Fig5.4'!$E$2:$E$51</c:f>
              <c:numCache>
                <c:formatCode>General</c:formatCode>
                <c:ptCount val="50"/>
                <c:pt idx="0">
                  <c:v>12.3575858354105</c:v>
                </c:pt>
                <c:pt idx="1">
                  <c:v>14.020855077277924</c:v>
                </c:pt>
                <c:pt idx="2">
                  <c:v>14.768702555520436</c:v>
                </c:pt>
                <c:pt idx="3">
                  <c:v>20.097490764211834</c:v>
                </c:pt>
                <c:pt idx="4">
                  <c:v>24.129828714187987</c:v>
                </c:pt>
                <c:pt idx="5">
                  <c:v>25.843493884935352</c:v>
                </c:pt>
                <c:pt idx="6">
                  <c:v>20.576981012783229</c:v>
                </c:pt>
                <c:pt idx="7">
                  <c:v>27.09442707778128</c:v>
                </c:pt>
                <c:pt idx="8">
                  <c:v>33.742874311816443</c:v>
                </c:pt>
                <c:pt idx="9">
                  <c:v>41.95122884039791</c:v>
                </c:pt>
                <c:pt idx="10">
                  <c:v>53.413886836971201</c:v>
                </c:pt>
                <c:pt idx="11">
                  <c:v>69.59865538877068</c:v>
                </c:pt>
                <c:pt idx="12">
                  <c:v>64.847077911547402</c:v>
                </c:pt>
                <c:pt idx="13">
                  <c:v>53.07337342497771</c:v>
                </c:pt>
                <c:pt idx="14">
                  <c:v>59.779445736822218</c:v>
                </c:pt>
                <c:pt idx="15">
                  <c:v>44.940714725045837</c:v>
                </c:pt>
                <c:pt idx="16">
                  <c:v>81.771038974595456</c:v>
                </c:pt>
                <c:pt idx="17">
                  <c:v>139.52913254683446</c:v>
                </c:pt>
                <c:pt idx="18">
                  <c:v>165.95267545966016</c:v>
                </c:pt>
                <c:pt idx="19">
                  <c:v>200.19587786185096</c:v>
                </c:pt>
                <c:pt idx="20">
                  <c:v>239.41386731510082</c:v>
                </c:pt>
                <c:pt idx="21">
                  <c:v>174.9362888350162</c:v>
                </c:pt>
                <c:pt idx="22">
                  <c:v>186.25532137140624</c:v>
                </c:pt>
                <c:pt idx="23">
                  <c:v>233.72778063244516</c:v>
                </c:pt>
                <c:pt idx="24">
                  <c:v>278.76364819224233</c:v>
                </c:pt>
                <c:pt idx="25">
                  <c:v>361.95496403033218</c:v>
                </c:pt>
                <c:pt idx="26">
                  <c:v>417.89454257384261</c:v>
                </c:pt>
                <c:pt idx="27">
                  <c:v>534.80968079004992</c:v>
                </c:pt>
                <c:pt idx="28">
                  <c:v>798.68585098834376</c:v>
                </c:pt>
                <c:pt idx="29">
                  <c:v>1203.4961674219908</c:v>
                </c:pt>
                <c:pt idx="30">
                  <c:v>1569.1226088847015</c:v>
                </c:pt>
                <c:pt idx="31">
                  <c:v>895.49968662367223</c:v>
                </c:pt>
                <c:pt idx="32">
                  <c:v>755.58323095842456</c:v>
                </c:pt>
                <c:pt idx="33">
                  <c:v>737.21333082975025</c:v>
                </c:pt>
                <c:pt idx="34">
                  <c:v>1010.4310430645811</c:v>
                </c:pt>
                <c:pt idx="35">
                  <c:v>1563.4814574283337</c:v>
                </c:pt>
                <c:pt idx="36">
                  <c:v>2202.6070433432183</c:v>
                </c:pt>
                <c:pt idx="37">
                  <c:v>3135.8317581763167</c:v>
                </c:pt>
                <c:pt idx="38">
                  <c:v>2478.0342083604824</c:v>
                </c:pt>
                <c:pt idx="39">
                  <c:v>1446.8748686288225</c:v>
                </c:pt>
                <c:pt idx="40">
                  <c:v>1916.7493433898526</c:v>
                </c:pt>
                <c:pt idx="41">
                  <c:v>2367.1271777169823</c:v>
                </c:pt>
                <c:pt idx="42">
                  <c:v>2083.4855548478631</c:v>
                </c:pt>
                <c:pt idx="43">
                  <c:v>2206.90415440776</c:v>
                </c:pt>
                <c:pt idx="44">
                  <c:v>1952.5383207750185</c:v>
                </c:pt>
                <c:pt idx="45">
                  <c:v>2671.1206034626748</c:v>
                </c:pt>
                <c:pt idx="46">
                  <c:v>2684.3531675925515</c:v>
                </c:pt>
                <c:pt idx="47">
                  <c:v>2203.2747002593483</c:v>
                </c:pt>
                <c:pt idx="48">
                  <c:v>1189.2185042715696</c:v>
                </c:pt>
                <c:pt idx="49">
                  <c:v>1622.0009427081357</c:v>
                </c:pt>
              </c:numCache>
            </c:numRef>
          </c:val>
          <c:smooth val="0"/>
          <c:extLst>
            <c:ext xmlns:c16="http://schemas.microsoft.com/office/drawing/2014/chart" uri="{C3380CC4-5D6E-409C-BE32-E72D297353CC}">
              <c16:uniqueId val="{00000000-32EA-4714-88BB-D4DCA1567CCE}"/>
            </c:ext>
          </c:extLst>
        </c:ser>
        <c:ser>
          <c:idx val="2"/>
          <c:order val="1"/>
          <c:tx>
            <c:strRef>
              <c:f>'Fig5.4'!$F$1</c:f>
              <c:strCache>
                <c:ptCount val="1"/>
                <c:pt idx="0">
                  <c:v>outflows</c:v>
                </c:pt>
              </c:strCache>
            </c:strRef>
          </c:tx>
          <c:spPr>
            <a:ln w="19050" cap="rnd">
              <a:solidFill>
                <a:srgbClr val="4A7EBB"/>
              </a:solidFill>
              <a:round/>
            </a:ln>
            <a:effectLst/>
          </c:spPr>
          <c:marker>
            <c:symbol val="none"/>
          </c:marker>
          <c:cat>
            <c:numRef>
              <c:f>'Fig5.4'!$D$2:$D$51</c:f>
              <c:numCache>
                <c:formatCode>General</c:formatCode>
                <c:ptCount val="50"/>
                <c:pt idx="0">
                  <c:v>1970</c:v>
                </c:pt>
                <c:pt idx="5">
                  <c:v>1975</c:v>
                </c:pt>
                <c:pt idx="10">
                  <c:v>1980</c:v>
                </c:pt>
                <c:pt idx="15">
                  <c:v>1985</c:v>
                </c:pt>
                <c:pt idx="20">
                  <c:v>1990</c:v>
                </c:pt>
                <c:pt idx="25">
                  <c:v>1995</c:v>
                </c:pt>
                <c:pt idx="30">
                  <c:v>2000</c:v>
                </c:pt>
                <c:pt idx="35">
                  <c:v>2005</c:v>
                </c:pt>
                <c:pt idx="40">
                  <c:v>2010</c:v>
                </c:pt>
                <c:pt idx="45">
                  <c:v>2015</c:v>
                </c:pt>
                <c:pt idx="49">
                  <c:v>2019</c:v>
                </c:pt>
              </c:numCache>
            </c:numRef>
          </c:cat>
          <c:val>
            <c:numRef>
              <c:f>'Fig5.4'!$F$2:$F$51</c:f>
              <c:numCache>
                <c:formatCode>General</c:formatCode>
                <c:ptCount val="50"/>
                <c:pt idx="0">
                  <c:v>11.9724407068936</c:v>
                </c:pt>
                <c:pt idx="1">
                  <c:v>12.429980155135395</c:v>
                </c:pt>
                <c:pt idx="2">
                  <c:v>15.311103802852513</c:v>
                </c:pt>
                <c:pt idx="3">
                  <c:v>23.945354316618307</c:v>
                </c:pt>
                <c:pt idx="4">
                  <c:v>20.537321354608832</c:v>
                </c:pt>
                <c:pt idx="5">
                  <c:v>27.919348391584816</c:v>
                </c:pt>
                <c:pt idx="6">
                  <c:v>27.700816047045034</c:v>
                </c:pt>
                <c:pt idx="7">
                  <c:v>28.43387696473042</c:v>
                </c:pt>
                <c:pt idx="8">
                  <c:v>37.604884589347193</c:v>
                </c:pt>
                <c:pt idx="9">
                  <c:v>61.038690057111239</c:v>
                </c:pt>
                <c:pt idx="10">
                  <c:v>55.924205803341337</c:v>
                </c:pt>
                <c:pt idx="11">
                  <c:v>51.032876695858107</c:v>
                </c:pt>
                <c:pt idx="12">
                  <c:v>36.915493381832711</c:v>
                </c:pt>
                <c:pt idx="13">
                  <c:v>42.735280308531763</c:v>
                </c:pt>
                <c:pt idx="14">
                  <c:v>53.709178308571673</c:v>
                </c:pt>
                <c:pt idx="15">
                  <c:v>51.541327563724806</c:v>
                </c:pt>
                <c:pt idx="16">
                  <c:v>95.232938889578051</c:v>
                </c:pt>
                <c:pt idx="17">
                  <c:v>149.67357612758872</c:v>
                </c:pt>
                <c:pt idx="18">
                  <c:v>190.44607893034694</c:v>
                </c:pt>
                <c:pt idx="19">
                  <c:v>244.05620657608191</c:v>
                </c:pt>
                <c:pt idx="20">
                  <c:v>277.90290461634982</c:v>
                </c:pt>
                <c:pt idx="21">
                  <c:v>220.82171034446952</c:v>
                </c:pt>
                <c:pt idx="22">
                  <c:v>230.34959420687949</c:v>
                </c:pt>
                <c:pt idx="23">
                  <c:v>253.96934714030104</c:v>
                </c:pt>
                <c:pt idx="24">
                  <c:v>313.38822404078036</c:v>
                </c:pt>
                <c:pt idx="25">
                  <c:v>401.02972891859213</c:v>
                </c:pt>
                <c:pt idx="26">
                  <c:v>439.07635508414438</c:v>
                </c:pt>
                <c:pt idx="27">
                  <c:v>524.30965076954942</c:v>
                </c:pt>
                <c:pt idx="28">
                  <c:v>779.77020048693487</c:v>
                </c:pt>
                <c:pt idx="29">
                  <c:v>1205.7880066825646</c:v>
                </c:pt>
                <c:pt idx="30">
                  <c:v>1403.5686065605119</c:v>
                </c:pt>
                <c:pt idx="31">
                  <c:v>840.33722069070143</c:v>
                </c:pt>
                <c:pt idx="32">
                  <c:v>656.65266495239734</c:v>
                </c:pt>
                <c:pt idx="33">
                  <c:v>726.26867013124695</c:v>
                </c:pt>
                <c:pt idx="34">
                  <c:v>1196.7708391208616</c:v>
                </c:pt>
                <c:pt idx="35">
                  <c:v>1418.2078677891946</c:v>
                </c:pt>
                <c:pt idx="36">
                  <c:v>2151.8805664571214</c:v>
                </c:pt>
                <c:pt idx="37">
                  <c:v>3197.3608553517729</c:v>
                </c:pt>
                <c:pt idx="38">
                  <c:v>2606.210274158424</c:v>
                </c:pt>
                <c:pt idx="39">
                  <c:v>1348.8242698209729</c:v>
                </c:pt>
                <c:pt idx="40">
                  <c:v>1775.3752691175839</c:v>
                </c:pt>
                <c:pt idx="41">
                  <c:v>2195.0505022895977</c:v>
                </c:pt>
                <c:pt idx="42">
                  <c:v>1715.7139743152411</c:v>
                </c:pt>
                <c:pt idx="43">
                  <c:v>2003.3452687591355</c:v>
                </c:pt>
                <c:pt idx="44">
                  <c:v>1805.6956944475137</c:v>
                </c:pt>
                <c:pt idx="45">
                  <c:v>2195.2638783718048</c:v>
                </c:pt>
                <c:pt idx="46">
                  <c:v>2091.0784124085185</c:v>
                </c:pt>
                <c:pt idx="47">
                  <c:v>2076.84177959612</c:v>
                </c:pt>
                <c:pt idx="48">
                  <c:v>768.31892195461796</c:v>
                </c:pt>
                <c:pt idx="49">
                  <c:v>1147.2553711902651</c:v>
                </c:pt>
              </c:numCache>
            </c:numRef>
          </c:val>
          <c:smooth val="0"/>
          <c:extLst>
            <c:ext xmlns:c16="http://schemas.microsoft.com/office/drawing/2014/chart" uri="{C3380CC4-5D6E-409C-BE32-E72D297353CC}">
              <c16:uniqueId val="{00000001-32EA-4714-88BB-D4DCA1567CCE}"/>
            </c:ext>
          </c:extLst>
        </c:ser>
        <c:dLbls>
          <c:showLegendKey val="0"/>
          <c:showVal val="0"/>
          <c:showCatName val="0"/>
          <c:showSerName val="0"/>
          <c:showPercent val="0"/>
          <c:showBubbleSize val="0"/>
        </c:dLbls>
        <c:smooth val="0"/>
        <c:axId val="785088760"/>
        <c:axId val="785089744"/>
      </c:lineChart>
      <c:catAx>
        <c:axId val="785088760"/>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85089744"/>
        <c:crosses val="autoZero"/>
        <c:auto val="1"/>
        <c:lblAlgn val="ctr"/>
        <c:lblOffset val="100"/>
        <c:tickLblSkip val="1"/>
        <c:tickMarkSkip val="5"/>
        <c:noMultiLvlLbl val="0"/>
      </c:catAx>
      <c:valAx>
        <c:axId val="785089744"/>
        <c:scaling>
          <c:orientation val="minMax"/>
        </c:scaling>
        <c:delete val="0"/>
        <c:axPos val="l"/>
        <c:majorGridlines>
          <c:spPr>
            <a:ln w="9525" cap="flat" cmpd="sng" algn="ctr">
              <a:noFill/>
              <a:round/>
            </a:ln>
            <a:effectLst/>
          </c:spPr>
        </c:majorGridlines>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85088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17576042479086E-2"/>
          <c:y val="5.3462940461725394E-2"/>
          <c:w val="0.88410773619376271"/>
          <c:h val="0.68639488715186425"/>
        </c:manualLayout>
      </c:layout>
      <c:lineChart>
        <c:grouping val="standard"/>
        <c:varyColors val="0"/>
        <c:ser>
          <c:idx val="0"/>
          <c:order val="0"/>
          <c:tx>
            <c:strRef>
              <c:f>'Fig5.5'!$J$1</c:f>
              <c:strCache>
                <c:ptCount val="1"/>
                <c:pt idx="0">
                  <c:v>Asia</c:v>
                </c:pt>
              </c:strCache>
            </c:strRef>
          </c:tx>
          <c:spPr>
            <a:ln w="19050" cap="rnd">
              <a:solidFill>
                <a:srgbClr val="7F9C90"/>
              </a:solidFill>
              <a:round/>
            </a:ln>
            <a:effectLst/>
          </c:spPr>
          <c:marker>
            <c:symbol val="none"/>
          </c:marker>
          <c:cat>
            <c:strRef>
              <c:f>'Fig5.5'!$I$2:$I$73</c:f>
              <c:strCach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strCache>
            </c:strRef>
          </c:cat>
          <c:val>
            <c:numRef>
              <c:f>'Fig5.5'!$J$2:$J$73</c:f>
              <c:numCache>
                <c:formatCode>General</c:formatCode>
                <c:ptCount val="72"/>
                <c:pt idx="0">
                  <c:v>13.982905982905983</c:v>
                </c:pt>
                <c:pt idx="1">
                  <c:v>13.8996138996139</c:v>
                </c:pt>
                <c:pt idx="2">
                  <c:v>16.295938104448744</c:v>
                </c:pt>
                <c:pt idx="3">
                  <c:v>16.74629718107979</c:v>
                </c:pt>
                <c:pt idx="4">
                  <c:v>13.933023710584209</c:v>
                </c:pt>
                <c:pt idx="5">
                  <c:v>13.36196611787163</c:v>
                </c:pt>
                <c:pt idx="6">
                  <c:v>13.072046109510087</c:v>
                </c:pt>
                <c:pt idx="7">
                  <c:v>13.711383834109183</c:v>
                </c:pt>
                <c:pt idx="8">
                  <c:v>13.244655581947743</c:v>
                </c:pt>
                <c:pt idx="9">
                  <c:v>13.479404031551271</c:v>
                </c:pt>
                <c:pt idx="10">
                  <c:v>13.247436711732147</c:v>
                </c:pt>
                <c:pt idx="11">
                  <c:v>14.305016044587063</c:v>
                </c:pt>
                <c:pt idx="12">
                  <c:v>13.360416986049364</c:v>
                </c:pt>
                <c:pt idx="13">
                  <c:v>12.626559060895085</c:v>
                </c:pt>
                <c:pt idx="14">
                  <c:v>12.360413176996092</c:v>
                </c:pt>
                <c:pt idx="15">
                  <c:v>12.562910110212142</c:v>
                </c:pt>
                <c:pt idx="16">
                  <c:v>12.509256622045001</c:v>
                </c:pt>
                <c:pt idx="17">
                  <c:v>12.890666105440387</c:v>
                </c:pt>
                <c:pt idx="18">
                  <c:v>13.039078687418687</c:v>
                </c:pt>
                <c:pt idx="19">
                  <c:v>12.679798442510307</c:v>
                </c:pt>
                <c:pt idx="20">
                  <c:v>12.759545923632611</c:v>
                </c:pt>
                <c:pt idx="21">
                  <c:v>13.249701746140776</c:v>
                </c:pt>
                <c:pt idx="22">
                  <c:v>13.318818629307081</c:v>
                </c:pt>
                <c:pt idx="23">
                  <c:v>14.063823778593617</c:v>
                </c:pt>
                <c:pt idx="24">
                  <c:v>14.866348448687351</c:v>
                </c:pt>
                <c:pt idx="25">
                  <c:v>15.117401648105368</c:v>
                </c:pt>
                <c:pt idx="26">
                  <c:v>14.700807919755363</c:v>
                </c:pt>
                <c:pt idx="27">
                  <c:v>14.14870566769301</c:v>
                </c:pt>
                <c:pt idx="28">
                  <c:v>15.321735273958796</c:v>
                </c:pt>
                <c:pt idx="29">
                  <c:v>15.892554879075497</c:v>
                </c:pt>
                <c:pt idx="30">
                  <c:v>16.406638559655981</c:v>
                </c:pt>
                <c:pt idx="31">
                  <c:v>15.355595330645501</c:v>
                </c:pt>
                <c:pt idx="32">
                  <c:v>15.894026725130345</c:v>
                </c:pt>
                <c:pt idx="33">
                  <c:v>17.724349889072954</c:v>
                </c:pt>
                <c:pt idx="34">
                  <c:v>18.214285524901488</c:v>
                </c:pt>
                <c:pt idx="35">
                  <c:v>19.433936609177689</c:v>
                </c:pt>
                <c:pt idx="36">
                  <c:v>21.087541429881874</c:v>
                </c:pt>
                <c:pt idx="37">
                  <c:v>21.315895928598128</c:v>
                </c:pt>
                <c:pt idx="38">
                  <c:v>22.013312097324018</c:v>
                </c:pt>
                <c:pt idx="39">
                  <c:v>22.383979328165374</c:v>
                </c:pt>
                <c:pt idx="40">
                  <c:v>23.470467591243523</c:v>
                </c:pt>
                <c:pt idx="41">
                  <c:v>23.542459953790353</c:v>
                </c:pt>
                <c:pt idx="42">
                  <c:v>22.706053375338385</c:v>
                </c:pt>
                <c:pt idx="43">
                  <c:v>25.23043072497002</c:v>
                </c:pt>
                <c:pt idx="44">
                  <c:v>25.954732941501472</c:v>
                </c:pt>
                <c:pt idx="45">
                  <c:v>28.074727501084411</c:v>
                </c:pt>
                <c:pt idx="46">
                  <c:v>28.386785094439709</c:v>
                </c:pt>
                <c:pt idx="47">
                  <c:v>28.005619608252928</c:v>
                </c:pt>
                <c:pt idx="48">
                  <c:v>27.106879475077193</c:v>
                </c:pt>
                <c:pt idx="49">
                  <c:v>27.667091237105751</c:v>
                </c:pt>
                <c:pt idx="50">
                  <c:v>26.36644385427579</c:v>
                </c:pt>
                <c:pt idx="51">
                  <c:v>27.073524215295325</c:v>
                </c:pt>
                <c:pt idx="52">
                  <c:v>28.439453239996158</c:v>
                </c:pt>
                <c:pt idx="53">
                  <c:v>27.013236632647132</c:v>
                </c:pt>
                <c:pt idx="54">
                  <c:v>27.808195808675141</c:v>
                </c:pt>
                <c:pt idx="55">
                  <c:v>28.169981893947856</c:v>
                </c:pt>
                <c:pt idx="56">
                  <c:v>28.770406632523553</c:v>
                </c:pt>
                <c:pt idx="57">
                  <c:v>29.122302215770979</c:v>
                </c:pt>
                <c:pt idx="58">
                  <c:v>29.478259357146868</c:v>
                </c:pt>
                <c:pt idx="59">
                  <c:v>29.513777902260973</c:v>
                </c:pt>
                <c:pt idx="60">
                  <c:v>29.219410176439453</c:v>
                </c:pt>
                <c:pt idx="61">
                  <c:v>30.969413409499921</c:v>
                </c:pt>
                <c:pt idx="62">
                  <c:v>33.162625620856531</c:v>
                </c:pt>
                <c:pt idx="63">
                  <c:v>32.576590256873601</c:v>
                </c:pt>
                <c:pt idx="64">
                  <c:v>33.050360141153213</c:v>
                </c:pt>
                <c:pt idx="65">
                  <c:v>33.183129294053145</c:v>
                </c:pt>
                <c:pt idx="66">
                  <c:v>33.90394755581562</c:v>
                </c:pt>
                <c:pt idx="67">
                  <c:v>36.042541090469101</c:v>
                </c:pt>
                <c:pt idx="68">
                  <c:v>35.898663132051979</c:v>
                </c:pt>
                <c:pt idx="69">
                  <c:v>35.973594494726783</c:v>
                </c:pt>
                <c:pt idx="70">
                  <c:v>35.457861616551547</c:v>
                </c:pt>
                <c:pt idx="71">
                  <c:v>35.778002289341885</c:v>
                </c:pt>
              </c:numCache>
            </c:numRef>
          </c:val>
          <c:smooth val="0"/>
          <c:extLst>
            <c:ext xmlns:c16="http://schemas.microsoft.com/office/drawing/2014/chart" uri="{C3380CC4-5D6E-409C-BE32-E72D297353CC}">
              <c16:uniqueId val="{00000000-3DA5-4D84-9B0C-1BB933DCD5F4}"/>
            </c:ext>
          </c:extLst>
        </c:ser>
        <c:ser>
          <c:idx val="1"/>
          <c:order val="1"/>
          <c:tx>
            <c:strRef>
              <c:f>'Fig5.5'!$K$1</c:f>
              <c:strCache>
                <c:ptCount val="1"/>
                <c:pt idx="0">
                  <c:v>Europe</c:v>
                </c:pt>
              </c:strCache>
            </c:strRef>
          </c:tx>
          <c:spPr>
            <a:ln w="19050" cap="rnd">
              <a:solidFill>
                <a:srgbClr val="DC4817"/>
              </a:solidFill>
              <a:round/>
            </a:ln>
            <a:effectLst/>
          </c:spPr>
          <c:marker>
            <c:symbol val="none"/>
          </c:marker>
          <c:cat>
            <c:strRef>
              <c:f>'Fig5.5'!$I$2:$I$73</c:f>
              <c:strCach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strCache>
            </c:strRef>
          </c:cat>
          <c:val>
            <c:numRef>
              <c:f>'Fig5.5'!$K$2:$K$73</c:f>
              <c:numCache>
                <c:formatCode>General</c:formatCode>
                <c:ptCount val="72"/>
                <c:pt idx="0">
                  <c:v>35.119658119658119</c:v>
                </c:pt>
                <c:pt idx="1">
                  <c:v>38.151754238710758</c:v>
                </c:pt>
                <c:pt idx="2">
                  <c:v>37.727272727272727</c:v>
                </c:pt>
                <c:pt idx="3">
                  <c:v>38.460344003822264</c:v>
                </c:pt>
                <c:pt idx="4">
                  <c:v>39.489122463945243</c:v>
                </c:pt>
                <c:pt idx="5">
                  <c:v>39.408255786208542</c:v>
                </c:pt>
                <c:pt idx="6">
                  <c:v>41.241498559077812</c:v>
                </c:pt>
                <c:pt idx="7">
                  <c:v>42.216462124418115</c:v>
                </c:pt>
                <c:pt idx="8">
                  <c:v>41.470783847980996</c:v>
                </c:pt>
                <c:pt idx="9">
                  <c:v>42.057843996494306</c:v>
                </c:pt>
                <c:pt idx="10">
                  <c:v>43.781870973595865</c:v>
                </c:pt>
                <c:pt idx="11">
                  <c:v>44.511062320553961</c:v>
                </c:pt>
                <c:pt idx="12">
                  <c:v>46.126015636976852</c:v>
                </c:pt>
                <c:pt idx="13">
                  <c:v>47.426265590608949</c:v>
                </c:pt>
                <c:pt idx="14">
                  <c:v>47.717755443886098</c:v>
                </c:pt>
                <c:pt idx="15">
                  <c:v>47.7148499713321</c:v>
                </c:pt>
                <c:pt idx="16">
                  <c:v>47.637140415835944</c:v>
                </c:pt>
                <c:pt idx="17">
                  <c:v>48.66094917394507</c:v>
                </c:pt>
                <c:pt idx="18">
                  <c:v>48.392521563147497</c:v>
                </c:pt>
                <c:pt idx="19">
                  <c:v>48.638570774163995</c:v>
                </c:pt>
                <c:pt idx="20">
                  <c:v>48.799174406604749</c:v>
                </c:pt>
                <c:pt idx="21">
                  <c:v>49.613173782581974</c:v>
                </c:pt>
                <c:pt idx="22">
                  <c:v>49.977912406916573</c:v>
                </c:pt>
                <c:pt idx="23">
                  <c:v>50.526404970347357</c:v>
                </c:pt>
                <c:pt idx="24">
                  <c:v>51.72529832935561</c:v>
                </c:pt>
                <c:pt idx="25">
                  <c:v>50.74078543598938</c:v>
                </c:pt>
                <c:pt idx="26">
                  <c:v>45.499922658639029</c:v>
                </c:pt>
                <c:pt idx="27">
                  <c:v>47.393545444178358</c:v>
                </c:pt>
                <c:pt idx="28">
                  <c:v>46.127585372737165</c:v>
                </c:pt>
                <c:pt idx="29">
                  <c:v>46.524605854358867</c:v>
                </c:pt>
                <c:pt idx="30">
                  <c:v>48.201559403478434</c:v>
                </c:pt>
                <c:pt idx="31">
                  <c:v>47.123778874606018</c:v>
                </c:pt>
                <c:pt idx="32">
                  <c:v>44.062037113434464</c:v>
                </c:pt>
                <c:pt idx="33">
                  <c:v>41.691939036540646</c:v>
                </c:pt>
                <c:pt idx="34">
                  <c:v>43.05367823180584</c:v>
                </c:pt>
                <c:pt idx="35">
                  <c:v>43.290842735310356</c:v>
                </c:pt>
                <c:pt idx="36">
                  <c:v>42.122109879051848</c:v>
                </c:pt>
                <c:pt idx="37">
                  <c:v>43.333060233807331</c:v>
                </c:pt>
                <c:pt idx="38">
                  <c:v>47.673001618887206</c:v>
                </c:pt>
                <c:pt idx="39">
                  <c:v>48.583740806996623</c:v>
                </c:pt>
                <c:pt idx="40">
                  <c:v>47.284932706290462</c:v>
                </c:pt>
                <c:pt idx="41">
                  <c:v>46.401714145573294</c:v>
                </c:pt>
                <c:pt idx="42">
                  <c:v>48.282751231539095</c:v>
                </c:pt>
                <c:pt idx="43">
                  <c:v>47.394356430088749</c:v>
                </c:pt>
                <c:pt idx="44">
                  <c:v>46.813296669217493</c:v>
                </c:pt>
                <c:pt idx="45">
                  <c:v>44.03749024295503</c:v>
                </c:pt>
                <c:pt idx="46">
                  <c:v>44.097379457445292</c:v>
                </c:pt>
                <c:pt idx="47">
                  <c:v>45.195254295013953</c:v>
                </c:pt>
                <c:pt idx="48">
                  <c:v>44.784826339073319</c:v>
                </c:pt>
                <c:pt idx="49">
                  <c:v>43.148629396856656</c:v>
                </c:pt>
                <c:pt idx="50">
                  <c:v>45.668550744257594</c:v>
                </c:pt>
                <c:pt idx="51">
                  <c:v>44.091624600634226</c:v>
                </c:pt>
                <c:pt idx="52">
                  <c:v>40.776647732730915</c:v>
                </c:pt>
                <c:pt idx="53">
                  <c:v>42.892096106796807</c:v>
                </c:pt>
                <c:pt idx="54">
                  <c:v>43.69736058183156</c:v>
                </c:pt>
                <c:pt idx="55">
                  <c:v>44.653326539172518</c:v>
                </c:pt>
                <c:pt idx="56">
                  <c:v>43.950335660852261</c:v>
                </c:pt>
                <c:pt idx="57">
                  <c:v>41.939700628679013</c:v>
                </c:pt>
                <c:pt idx="58">
                  <c:v>41.074829560755688</c:v>
                </c:pt>
                <c:pt idx="59">
                  <c:v>41.415644758218122</c:v>
                </c:pt>
                <c:pt idx="60">
                  <c:v>40.157849724079313</c:v>
                </c:pt>
                <c:pt idx="61">
                  <c:v>40.032646689414435</c:v>
                </c:pt>
                <c:pt idx="62">
                  <c:v>36.94939559892137</c:v>
                </c:pt>
                <c:pt idx="63">
                  <c:v>36.298686245299493</c:v>
                </c:pt>
                <c:pt idx="64">
                  <c:v>34.940631361658447</c:v>
                </c:pt>
                <c:pt idx="65">
                  <c:v>35.814383702882829</c:v>
                </c:pt>
                <c:pt idx="66">
                  <c:v>35.891117771869247</c:v>
                </c:pt>
                <c:pt idx="67">
                  <c:v>36.068284546001898</c:v>
                </c:pt>
                <c:pt idx="68">
                  <c:v>37.117193955395017</c:v>
                </c:pt>
                <c:pt idx="69">
                  <c:v>36.710372759497396</c:v>
                </c:pt>
                <c:pt idx="70">
                  <c:v>36.6365965861118</c:v>
                </c:pt>
                <c:pt idx="71">
                  <c:v>36.587427042544661</c:v>
                </c:pt>
              </c:numCache>
            </c:numRef>
          </c:val>
          <c:smooth val="0"/>
          <c:extLst>
            <c:ext xmlns:c16="http://schemas.microsoft.com/office/drawing/2014/chart" uri="{C3380CC4-5D6E-409C-BE32-E72D297353CC}">
              <c16:uniqueId val="{00000001-3DA5-4D84-9B0C-1BB933DCD5F4}"/>
            </c:ext>
          </c:extLst>
        </c:ser>
        <c:ser>
          <c:idx val="2"/>
          <c:order val="2"/>
          <c:tx>
            <c:strRef>
              <c:f>'Fig5.5'!$L$1</c:f>
              <c:strCache>
                <c:ptCount val="1"/>
                <c:pt idx="0">
                  <c:v>Middle East</c:v>
                </c:pt>
              </c:strCache>
            </c:strRef>
          </c:tx>
          <c:spPr>
            <a:ln w="19050" cap="rnd">
              <a:solidFill>
                <a:schemeClr val="tx1"/>
              </a:solidFill>
              <a:round/>
            </a:ln>
            <a:effectLst/>
          </c:spPr>
          <c:marker>
            <c:symbol val="none"/>
          </c:marker>
          <c:cat>
            <c:strRef>
              <c:f>'Fig5.5'!$I$2:$I$73</c:f>
              <c:strCach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strCache>
            </c:strRef>
          </c:cat>
          <c:val>
            <c:numRef>
              <c:f>'Fig5.5'!$L$2:$L$73</c:f>
              <c:numCache>
                <c:formatCode>General</c:formatCode>
                <c:ptCount val="72"/>
                <c:pt idx="0">
                  <c:v>1.982905982905983</c:v>
                </c:pt>
                <c:pt idx="1">
                  <c:v>2.4844720496894408</c:v>
                </c:pt>
                <c:pt idx="2">
                  <c:v>2.9174725983236622</c:v>
                </c:pt>
                <c:pt idx="3">
                  <c:v>2.5203057811753462</c:v>
                </c:pt>
                <c:pt idx="4">
                  <c:v>2.4443901246638964</c:v>
                </c:pt>
                <c:pt idx="5">
                  <c:v>2.7081842042471962</c:v>
                </c:pt>
                <c:pt idx="6">
                  <c:v>2.9971181556195967</c:v>
                </c:pt>
                <c:pt idx="7">
                  <c:v>3.0787134997884045</c:v>
                </c:pt>
                <c:pt idx="8">
                  <c:v>3.3539192399049882</c:v>
                </c:pt>
                <c:pt idx="9">
                  <c:v>2.7695004382120945</c:v>
                </c:pt>
                <c:pt idx="10">
                  <c:v>3.4479629797659013</c:v>
                </c:pt>
                <c:pt idx="11">
                  <c:v>3.2004728930923831</c:v>
                </c:pt>
                <c:pt idx="12">
                  <c:v>2.9817568603403344</c:v>
                </c:pt>
                <c:pt idx="13">
                  <c:v>3.0667644900953777</c:v>
                </c:pt>
                <c:pt idx="14">
                  <c:v>3.23143495254048</c:v>
                </c:pt>
                <c:pt idx="15">
                  <c:v>3.2235459004905396</c:v>
                </c:pt>
                <c:pt idx="16">
                  <c:v>3.2640273426374251</c:v>
                </c:pt>
                <c:pt idx="17">
                  <c:v>3.2568662527622858</c:v>
                </c:pt>
                <c:pt idx="18">
                  <c:v>3.2573603816315715</c:v>
                </c:pt>
                <c:pt idx="19">
                  <c:v>3.2203389830508473</c:v>
                </c:pt>
                <c:pt idx="20">
                  <c:v>3.149638802889577</c:v>
                </c:pt>
                <c:pt idx="21">
                  <c:v>3.0186905751780486</c:v>
                </c:pt>
                <c:pt idx="22">
                  <c:v>3.1206613656443265</c:v>
                </c:pt>
                <c:pt idx="23">
                  <c:v>4.0468794125953123</c:v>
                </c:pt>
                <c:pt idx="24">
                  <c:v>3.4367541766109784</c:v>
                </c:pt>
                <c:pt idx="25">
                  <c:v>4.0788883908561182</c:v>
                </c:pt>
                <c:pt idx="26">
                  <c:v>9.1417488666515947</c:v>
                </c:pt>
                <c:pt idx="27">
                  <c:v>8.098985061010378</c:v>
                </c:pt>
                <c:pt idx="28">
                  <c:v>8.6098455831955807</c:v>
                </c:pt>
                <c:pt idx="29">
                  <c:v>8.1930892687811845</c:v>
                </c:pt>
                <c:pt idx="30">
                  <c:v>7.0349144164479576</c:v>
                </c:pt>
                <c:pt idx="31">
                  <c:v>8.5227170002350352</c:v>
                </c:pt>
                <c:pt idx="32">
                  <c:v>10.427839790662313</c:v>
                </c:pt>
                <c:pt idx="33">
                  <c:v>10.195955394867024</c:v>
                </c:pt>
                <c:pt idx="34">
                  <c:v>8.5675605879910552</c:v>
                </c:pt>
                <c:pt idx="35">
                  <c:v>6.6988916980005708</c:v>
                </c:pt>
                <c:pt idx="36">
                  <c:v>5.8222214495575528</c:v>
                </c:pt>
                <c:pt idx="37">
                  <c:v>5.1402280722416522</c:v>
                </c:pt>
                <c:pt idx="38">
                  <c:v>3.2665328037424257</c:v>
                </c:pt>
                <c:pt idx="39">
                  <c:v>3.3955078513218049</c:v>
                </c:pt>
                <c:pt idx="40">
                  <c:v>2.9861104333483448</c:v>
                </c:pt>
                <c:pt idx="41">
                  <c:v>3.5025105520632995</c:v>
                </c:pt>
                <c:pt idx="42">
                  <c:v>3.8992600879320776</c:v>
                </c:pt>
                <c:pt idx="43">
                  <c:v>3.4638725348219879</c:v>
                </c:pt>
                <c:pt idx="44">
                  <c:v>3.5280744035995184</c:v>
                </c:pt>
                <c:pt idx="45">
                  <c:v>3.4086542946545886</c:v>
                </c:pt>
                <c:pt idx="46">
                  <c:v>3.1260339018137526</c:v>
                </c:pt>
                <c:pt idx="47">
                  <c:v>2.9205320824673642</c:v>
                </c:pt>
                <c:pt idx="48">
                  <c:v>3.3802856502305194</c:v>
                </c:pt>
                <c:pt idx="49">
                  <c:v>3.3488254157175223</c:v>
                </c:pt>
                <c:pt idx="50">
                  <c:v>2.6254489486447272</c:v>
                </c:pt>
                <c:pt idx="51">
                  <c:v>3.2611571077359596</c:v>
                </c:pt>
                <c:pt idx="52">
                  <c:v>4.1495378074440428</c:v>
                </c:pt>
                <c:pt idx="53">
                  <c:v>3.8702868098456533</c:v>
                </c:pt>
                <c:pt idx="54">
                  <c:v>3.8705446617932524</c:v>
                </c:pt>
                <c:pt idx="55">
                  <c:v>3.9830153005625735</c:v>
                </c:pt>
                <c:pt idx="56">
                  <c:v>4.3462368825638631</c:v>
                </c:pt>
                <c:pt idx="57">
                  <c:v>5.1495810011748482</c:v>
                </c:pt>
                <c:pt idx="58">
                  <c:v>5.436275584227408</c:v>
                </c:pt>
                <c:pt idx="59">
                  <c:v>5.4608663674081139</c:v>
                </c:pt>
                <c:pt idx="60">
                  <c:v>6.3923702152973565</c:v>
                </c:pt>
                <c:pt idx="61">
                  <c:v>5.7472469330348055</c:v>
                </c:pt>
                <c:pt idx="62">
                  <c:v>5.921389477329039</c:v>
                </c:pt>
                <c:pt idx="63">
                  <c:v>6.909272175839571</c:v>
                </c:pt>
                <c:pt idx="64">
                  <c:v>7.3641542904147848</c:v>
                </c:pt>
                <c:pt idx="65">
                  <c:v>7.1405918349172826</c:v>
                </c:pt>
                <c:pt idx="66">
                  <c:v>6.6642240808065205</c:v>
                </c:pt>
                <c:pt idx="67">
                  <c:v>5.3989981917970793</c:v>
                </c:pt>
                <c:pt idx="68">
                  <c:v>5.118407867667357</c:v>
                </c:pt>
                <c:pt idx="69">
                  <c:v>5.3022792583761715</c:v>
                </c:pt>
                <c:pt idx="70">
                  <c:v>5.6854981571096443</c:v>
                </c:pt>
                <c:pt idx="71">
                  <c:v>5.2815429944574941</c:v>
                </c:pt>
              </c:numCache>
            </c:numRef>
          </c:val>
          <c:smooth val="0"/>
          <c:extLst>
            <c:ext xmlns:c16="http://schemas.microsoft.com/office/drawing/2014/chart" uri="{C3380CC4-5D6E-409C-BE32-E72D297353CC}">
              <c16:uniqueId val="{00000002-3DA5-4D84-9B0C-1BB933DCD5F4}"/>
            </c:ext>
          </c:extLst>
        </c:ser>
        <c:ser>
          <c:idx val="3"/>
          <c:order val="3"/>
          <c:tx>
            <c:strRef>
              <c:f>'Fig5.5'!$M$1</c:f>
              <c:strCache>
                <c:ptCount val="1"/>
                <c:pt idx="0">
                  <c:v>North America</c:v>
                </c:pt>
              </c:strCache>
            </c:strRef>
          </c:tx>
          <c:spPr>
            <a:ln w="19050" cap="rnd">
              <a:solidFill>
                <a:srgbClr val="7030A0"/>
              </a:solidFill>
              <a:round/>
            </a:ln>
            <a:effectLst/>
          </c:spPr>
          <c:marker>
            <c:symbol val="none"/>
          </c:marker>
          <c:cat>
            <c:strRef>
              <c:f>'Fig5.5'!$I$2:$I$73</c:f>
              <c:strCach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strCache>
            </c:strRef>
          </c:cat>
          <c:val>
            <c:numRef>
              <c:f>'Fig5.5'!$M$2:$M$73</c:f>
              <c:numCache>
                <c:formatCode>General</c:formatCode>
                <c:ptCount val="72"/>
                <c:pt idx="0">
                  <c:v>28.094017094017094</c:v>
                </c:pt>
                <c:pt idx="1">
                  <c:v>26.117173073694811</c:v>
                </c:pt>
                <c:pt idx="2">
                  <c:v>22.311411992263057</c:v>
                </c:pt>
                <c:pt idx="3">
                  <c:v>23.41614906832298</c:v>
                </c:pt>
                <c:pt idx="4">
                  <c:v>25.073331703739917</c:v>
                </c:pt>
                <c:pt idx="5">
                  <c:v>24.780481985206393</c:v>
                </c:pt>
                <c:pt idx="6">
                  <c:v>23.042074927953891</c:v>
                </c:pt>
                <c:pt idx="7">
                  <c:v>22.148751586965723</c:v>
                </c:pt>
                <c:pt idx="8">
                  <c:v>23.861282660332542</c:v>
                </c:pt>
                <c:pt idx="9">
                  <c:v>23.641542506573181</c:v>
                </c:pt>
                <c:pt idx="10">
                  <c:v>21.736684511387352</c:v>
                </c:pt>
                <c:pt idx="11">
                  <c:v>20.303158250295557</c:v>
                </c:pt>
                <c:pt idx="12">
                  <c:v>20.860033726812816</c:v>
                </c:pt>
                <c:pt idx="13">
                  <c:v>20.532648569332355</c:v>
                </c:pt>
                <c:pt idx="14">
                  <c:v>20.163316582914572</c:v>
                </c:pt>
                <c:pt idx="15">
                  <c:v>19.873224182964897</c:v>
                </c:pt>
                <c:pt idx="16">
                  <c:v>20.383936200512675</c:v>
                </c:pt>
                <c:pt idx="17">
                  <c:v>19.58065873934547</c:v>
                </c:pt>
                <c:pt idx="18">
                  <c:v>20.09781718305787</c:v>
                </c:pt>
                <c:pt idx="19">
                  <c:v>20.089326614750345</c:v>
                </c:pt>
                <c:pt idx="20">
                  <c:v>20.298864809081529</c:v>
                </c:pt>
                <c:pt idx="21">
                  <c:v>19.485918802646324</c:v>
                </c:pt>
                <c:pt idx="22">
                  <c:v>19.412470023980816</c:v>
                </c:pt>
                <c:pt idx="23">
                  <c:v>18.114656876588533</c:v>
                </c:pt>
                <c:pt idx="24">
                  <c:v>17.356563245823388</c:v>
                </c:pt>
                <c:pt idx="25">
                  <c:v>17.265455297727822</c:v>
                </c:pt>
                <c:pt idx="26">
                  <c:v>16.304510786145187</c:v>
                </c:pt>
                <c:pt idx="27">
                  <c:v>16.644315201277227</c:v>
                </c:pt>
                <c:pt idx="28">
                  <c:v>16.222533564488167</c:v>
                </c:pt>
                <c:pt idx="29">
                  <c:v>15.156727727115625</c:v>
                </c:pt>
                <c:pt idx="30">
                  <c:v>15.335792059131846</c:v>
                </c:pt>
                <c:pt idx="31">
                  <c:v>15.29725853205812</c:v>
                </c:pt>
                <c:pt idx="32">
                  <c:v>15.292396971518603</c:v>
                </c:pt>
                <c:pt idx="33">
                  <c:v>16.619646572381573</c:v>
                </c:pt>
                <c:pt idx="34">
                  <c:v>16.531561222200953</c:v>
                </c:pt>
                <c:pt idx="35">
                  <c:v>16.704975197415784</c:v>
                </c:pt>
                <c:pt idx="36">
                  <c:v>17.558702346048552</c:v>
                </c:pt>
                <c:pt idx="37">
                  <c:v>17.233535939044184</c:v>
                </c:pt>
                <c:pt idx="38">
                  <c:v>15.869583718726998</c:v>
                </c:pt>
                <c:pt idx="39">
                  <c:v>15.104353011329756</c:v>
                </c:pt>
                <c:pt idx="40">
                  <c:v>16.391800945025928</c:v>
                </c:pt>
                <c:pt idx="41">
                  <c:v>16.808920527151393</c:v>
                </c:pt>
                <c:pt idx="42">
                  <c:v>16.104872026246088</c:v>
                </c:pt>
                <c:pt idx="43">
                  <c:v>16.850057200075526</c:v>
                </c:pt>
                <c:pt idx="44">
                  <c:v>16.641317198582122</c:v>
                </c:pt>
                <c:pt idx="45">
                  <c:v>17.442170567639973</c:v>
                </c:pt>
                <c:pt idx="46">
                  <c:v>17.072179515852081</c:v>
                </c:pt>
                <c:pt idx="47">
                  <c:v>16.575289978752309</c:v>
                </c:pt>
                <c:pt idx="48">
                  <c:v>17.06933266642644</c:v>
                </c:pt>
                <c:pt idx="49">
                  <c:v>18.13374737742965</c:v>
                </c:pt>
                <c:pt idx="50">
                  <c:v>18.425406609141881</c:v>
                </c:pt>
                <c:pt idx="51">
                  <c:v>18.720365018522109</c:v>
                </c:pt>
                <c:pt idx="52">
                  <c:v>18.980062038853305</c:v>
                </c:pt>
                <c:pt idx="53">
                  <c:v>18.519440194692436</c:v>
                </c:pt>
                <c:pt idx="54">
                  <c:v>17.017210266012359</c:v>
                </c:pt>
                <c:pt idx="55">
                  <c:v>15.320665771551788</c:v>
                </c:pt>
                <c:pt idx="56">
                  <c:v>14.309465068945659</c:v>
                </c:pt>
                <c:pt idx="57">
                  <c:v>14.041665065061942</c:v>
                </c:pt>
                <c:pt idx="58">
                  <c:v>13.717578172236474</c:v>
                </c:pt>
                <c:pt idx="59">
                  <c:v>13.118835008333129</c:v>
                </c:pt>
                <c:pt idx="60">
                  <c:v>12.586591833618506</c:v>
                </c:pt>
                <c:pt idx="61">
                  <c:v>12.750811132605465</c:v>
                </c:pt>
                <c:pt idx="62">
                  <c:v>12.833144143246567</c:v>
                </c:pt>
                <c:pt idx="63">
                  <c:v>12.449429243685456</c:v>
                </c:pt>
                <c:pt idx="64">
                  <c:v>12.810138949853282</c:v>
                </c:pt>
                <c:pt idx="65">
                  <c:v>12.748678557187072</c:v>
                </c:pt>
                <c:pt idx="66">
                  <c:v>13.120137396506868</c:v>
                </c:pt>
                <c:pt idx="67">
                  <c:v>13.851501214327616</c:v>
                </c:pt>
                <c:pt idx="68">
                  <c:v>13.805615597064895</c:v>
                </c:pt>
                <c:pt idx="69">
                  <c:v>13.395729646615994</c:v>
                </c:pt>
                <c:pt idx="70">
                  <c:v>13.175083031619984</c:v>
                </c:pt>
                <c:pt idx="71">
                  <c:v>13.472605856709508</c:v>
                </c:pt>
              </c:numCache>
            </c:numRef>
          </c:val>
          <c:smooth val="0"/>
          <c:extLst>
            <c:ext xmlns:c16="http://schemas.microsoft.com/office/drawing/2014/chart" uri="{C3380CC4-5D6E-409C-BE32-E72D297353CC}">
              <c16:uniqueId val="{00000003-3DA5-4D84-9B0C-1BB933DCD5F4}"/>
            </c:ext>
          </c:extLst>
        </c:ser>
        <c:ser>
          <c:idx val="4"/>
          <c:order val="4"/>
          <c:tx>
            <c:strRef>
              <c:f>'Fig5.5'!$N$1</c:f>
              <c:strCache>
                <c:ptCount val="1"/>
                <c:pt idx="0">
                  <c:v>South and Central America</c:v>
                </c:pt>
              </c:strCache>
            </c:strRef>
          </c:tx>
          <c:spPr>
            <a:ln w="19050" cap="rnd">
              <a:solidFill>
                <a:srgbClr val="4A7EBB"/>
              </a:solidFill>
              <a:round/>
            </a:ln>
            <a:effectLst/>
          </c:spPr>
          <c:marker>
            <c:symbol val="none"/>
          </c:marker>
          <c:cat>
            <c:strRef>
              <c:f>'Fig5.5'!$I$2:$I$73</c:f>
              <c:strCach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strCache>
            </c:strRef>
          </c:cat>
          <c:val>
            <c:numRef>
              <c:f>'Fig5.5'!$N$2:$N$73</c:f>
              <c:numCache>
                <c:formatCode>General</c:formatCode>
                <c:ptCount val="72"/>
                <c:pt idx="0">
                  <c:v>11.290598290598291</c:v>
                </c:pt>
                <c:pt idx="1">
                  <c:v>9.7230149404062445</c:v>
                </c:pt>
                <c:pt idx="2">
                  <c:v>10.780141843971631</c:v>
                </c:pt>
                <c:pt idx="3">
                  <c:v>9.5867176301958903</c:v>
                </c:pt>
                <c:pt idx="4">
                  <c:v>9.0381324859447574</c:v>
                </c:pt>
                <c:pt idx="5">
                  <c:v>9.7339537103316633</c:v>
                </c:pt>
                <c:pt idx="6">
                  <c:v>9.361383285302594</c:v>
                </c:pt>
                <c:pt idx="7">
                  <c:v>8.8393990689801107</c:v>
                </c:pt>
                <c:pt idx="8">
                  <c:v>8.5567695961995245</c:v>
                </c:pt>
                <c:pt idx="9">
                  <c:v>8.3917616126205079</c:v>
                </c:pt>
                <c:pt idx="10">
                  <c:v>8.0609745032211233</c:v>
                </c:pt>
                <c:pt idx="11">
                  <c:v>7.361087654112481</c:v>
                </c:pt>
                <c:pt idx="12">
                  <c:v>6.9185957381572898</c:v>
                </c:pt>
                <c:pt idx="13">
                  <c:v>6.7380777696258249</c:v>
                </c:pt>
                <c:pt idx="14">
                  <c:v>6.6094360692350644</c:v>
                </c:pt>
                <c:pt idx="15">
                  <c:v>6.3419761737911706</c:v>
                </c:pt>
                <c:pt idx="16">
                  <c:v>6.1555112503560236</c:v>
                </c:pt>
                <c:pt idx="17">
                  <c:v>5.8586762075134171</c:v>
                </c:pt>
                <c:pt idx="18">
                  <c:v>5.5996723365296583</c:v>
                </c:pt>
                <c:pt idx="19">
                  <c:v>5.668804397617957</c:v>
                </c:pt>
                <c:pt idx="20">
                  <c:v>5.1872033023735806</c:v>
                </c:pt>
                <c:pt idx="21">
                  <c:v>5.0504320161960887</c:v>
                </c:pt>
                <c:pt idx="22">
                  <c:v>5.0416508898144645</c:v>
                </c:pt>
                <c:pt idx="23">
                  <c:v>4.4382942671561709</c:v>
                </c:pt>
                <c:pt idx="24">
                  <c:v>4.2472553699284008</c:v>
                </c:pt>
                <c:pt idx="25">
                  <c:v>4.2771437437506465</c:v>
                </c:pt>
                <c:pt idx="26">
                  <c:v>5.3165641397855863</c:v>
                </c:pt>
                <c:pt idx="27">
                  <c:v>4.8473029992017338</c:v>
                </c:pt>
                <c:pt idx="28">
                  <c:v>4.8626174253114547</c:v>
                </c:pt>
                <c:pt idx="29">
                  <c:v>4.944478416150444</c:v>
                </c:pt>
                <c:pt idx="30">
                  <c:v>4.4811808005141902</c:v>
                </c:pt>
                <c:pt idx="31">
                  <c:v>4.5547299211127381</c:v>
                </c:pt>
                <c:pt idx="32">
                  <c:v>4.6031797483075785</c:v>
                </c:pt>
                <c:pt idx="33">
                  <c:v>4.8607343077571485</c:v>
                </c:pt>
                <c:pt idx="34">
                  <c:v>4.4966330135946819</c:v>
                </c:pt>
                <c:pt idx="35">
                  <c:v>4.4799041374838362</c:v>
                </c:pt>
                <c:pt idx="36">
                  <c:v>4.5729078996213151</c:v>
                </c:pt>
                <c:pt idx="37">
                  <c:v>4.2825248733927666</c:v>
                </c:pt>
                <c:pt idx="38">
                  <c:v>3.4224827987389328</c:v>
                </c:pt>
                <c:pt idx="39">
                  <c:v>3.1282051282051282</c:v>
                </c:pt>
                <c:pt idx="40">
                  <c:v>3.192948137902957</c:v>
                </c:pt>
                <c:pt idx="41">
                  <c:v>3.2577801298516902</c:v>
                </c:pt>
                <c:pt idx="42">
                  <c:v>3.0215153626102125</c:v>
                </c:pt>
                <c:pt idx="43">
                  <c:v>2.9128038460322627</c:v>
                </c:pt>
                <c:pt idx="44">
                  <c:v>2.817945306538046</c:v>
                </c:pt>
                <c:pt idx="45">
                  <c:v>2.9144378967052416</c:v>
                </c:pt>
                <c:pt idx="46">
                  <c:v>2.9830897560777254</c:v>
                </c:pt>
                <c:pt idx="47">
                  <c:v>2.9383546003769627</c:v>
                </c:pt>
                <c:pt idx="48">
                  <c:v>3.0412397069062598</c:v>
                </c:pt>
                <c:pt idx="49">
                  <c:v>3.2141943261820365</c:v>
                </c:pt>
                <c:pt idx="50">
                  <c:v>3.0550041022071963</c:v>
                </c:pt>
                <c:pt idx="51">
                  <c:v>2.9491303342092441</c:v>
                </c:pt>
                <c:pt idx="52">
                  <c:v>3.1238514910087045</c:v>
                </c:pt>
                <c:pt idx="53">
                  <c:v>3.1417394503940974</c:v>
                </c:pt>
                <c:pt idx="54">
                  <c:v>3.0208686339483068</c:v>
                </c:pt>
                <c:pt idx="55">
                  <c:v>2.9703595073636198</c:v>
                </c:pt>
                <c:pt idx="56">
                  <c:v>3.179347410635645</c:v>
                </c:pt>
                <c:pt idx="57">
                  <c:v>3.5416428011705099</c:v>
                </c:pt>
                <c:pt idx="58">
                  <c:v>3.7078835347698367</c:v>
                </c:pt>
                <c:pt idx="59">
                  <c:v>3.6708170171854517</c:v>
                </c:pt>
                <c:pt idx="60">
                  <c:v>3.8229568260552789</c:v>
                </c:pt>
                <c:pt idx="61">
                  <c:v>3.7825313705201844</c:v>
                </c:pt>
                <c:pt idx="62">
                  <c:v>3.8758629926224031</c:v>
                </c:pt>
                <c:pt idx="63">
                  <c:v>4.1511091599938679</c:v>
                </c:pt>
                <c:pt idx="64">
                  <c:v>4.0604554126588575</c:v>
                </c:pt>
                <c:pt idx="65">
                  <c:v>3.8929989194989552</c:v>
                </c:pt>
                <c:pt idx="66">
                  <c:v>3.6128454411883006</c:v>
                </c:pt>
                <c:pt idx="67">
                  <c:v>3.274704052945264</c:v>
                </c:pt>
                <c:pt idx="68">
                  <c:v>3.2211058680965516</c:v>
                </c:pt>
                <c:pt idx="69">
                  <c:v>3.2990703405541968</c:v>
                </c:pt>
                <c:pt idx="70">
                  <c:v>3.2573230183581368</c:v>
                </c:pt>
                <c:pt idx="71">
                  <c:v>3.1448080574017196</c:v>
                </c:pt>
              </c:numCache>
            </c:numRef>
          </c:val>
          <c:smooth val="0"/>
          <c:extLst>
            <c:ext xmlns:c16="http://schemas.microsoft.com/office/drawing/2014/chart" uri="{C3380CC4-5D6E-409C-BE32-E72D297353CC}">
              <c16:uniqueId val="{00000004-3DA5-4D84-9B0C-1BB933DCD5F4}"/>
            </c:ext>
          </c:extLst>
        </c:ser>
        <c:dLbls>
          <c:showLegendKey val="0"/>
          <c:showVal val="0"/>
          <c:showCatName val="0"/>
          <c:showSerName val="0"/>
          <c:showPercent val="0"/>
          <c:showBubbleSize val="0"/>
        </c:dLbls>
        <c:smooth val="0"/>
        <c:axId val="427499808"/>
        <c:axId val="427500792"/>
      </c:lineChart>
      <c:catAx>
        <c:axId val="427499808"/>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27500792"/>
        <c:crosses val="autoZero"/>
        <c:auto val="1"/>
        <c:lblAlgn val="ctr"/>
        <c:lblOffset val="100"/>
        <c:tickLblSkip val="10"/>
        <c:tickMarkSkip val="10"/>
        <c:noMultiLvlLbl val="0"/>
      </c:catAx>
      <c:valAx>
        <c:axId val="427500792"/>
        <c:scaling>
          <c:orientation val="minMax"/>
        </c:scaling>
        <c:delete val="0"/>
        <c:axPos val="l"/>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27499808"/>
        <c:crosses val="autoZero"/>
        <c:crossBetween val="between"/>
      </c:valAx>
      <c:spPr>
        <a:noFill/>
        <a:ln>
          <a:noFill/>
        </a:ln>
        <a:effectLst/>
      </c:spPr>
    </c:plotArea>
    <c:legend>
      <c:legendPos val="b"/>
      <c:layout>
        <c:manualLayout>
          <c:xMode val="edge"/>
          <c:yMode val="edge"/>
          <c:x val="1.9754698233955485E-2"/>
          <c:y val="0.85351152768923577"/>
          <c:w val="0.93063985726343235"/>
          <c:h val="0.11731268821156655"/>
        </c:manualLayout>
      </c:layout>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Fig.56!$A$77</c:f>
              <c:strCache>
                <c:ptCount val="1"/>
                <c:pt idx="0">
                  <c:v>EU15</c:v>
                </c:pt>
              </c:strCache>
            </c:strRef>
          </c:tx>
          <c:spPr>
            <a:solidFill>
              <a:srgbClr val="4A7EBB"/>
            </a:solidFill>
            <a:ln>
              <a:noFill/>
            </a:ln>
            <a:effectLst/>
          </c:spPr>
          <c:invertIfNegative val="0"/>
          <c:cat>
            <c:numRef>
              <c:f>Fig.56!$B$76:$H$76</c:f>
              <c:numCache>
                <c:formatCode>General</c:formatCode>
                <c:ptCount val="7"/>
                <c:pt idx="0">
                  <c:v>1960</c:v>
                </c:pt>
                <c:pt idx="1">
                  <c:v>1970</c:v>
                </c:pt>
                <c:pt idx="2">
                  <c:v>1980</c:v>
                </c:pt>
                <c:pt idx="3">
                  <c:v>1990</c:v>
                </c:pt>
                <c:pt idx="4">
                  <c:v>2000</c:v>
                </c:pt>
                <c:pt idx="5">
                  <c:v>2010</c:v>
                </c:pt>
                <c:pt idx="6">
                  <c:v>2019</c:v>
                </c:pt>
              </c:numCache>
            </c:numRef>
          </c:cat>
          <c:val>
            <c:numRef>
              <c:f>Fig.56!$B$77:$H$77</c:f>
              <c:numCache>
                <c:formatCode>General</c:formatCode>
                <c:ptCount val="7"/>
                <c:pt idx="0">
                  <c:v>5.7305013396995523</c:v>
                </c:pt>
                <c:pt idx="1">
                  <c:v>5.3936787599011655</c:v>
                </c:pt>
                <c:pt idx="2">
                  <c:v>7.7973854752604321</c:v>
                </c:pt>
                <c:pt idx="3">
                  <c:v>5.8571003930502519</c:v>
                </c:pt>
                <c:pt idx="4">
                  <c:v>12.149840632237135</c:v>
                </c:pt>
                <c:pt idx="5">
                  <c:v>13.236584950443827</c:v>
                </c:pt>
                <c:pt idx="6">
                  <c:v>14.575510937770792</c:v>
                </c:pt>
              </c:numCache>
            </c:numRef>
          </c:val>
          <c:extLst>
            <c:ext xmlns:c16="http://schemas.microsoft.com/office/drawing/2014/chart" uri="{C3380CC4-5D6E-409C-BE32-E72D297353CC}">
              <c16:uniqueId val="{00000000-0461-4EC0-85BA-80297049BBF6}"/>
            </c:ext>
          </c:extLst>
        </c:ser>
        <c:ser>
          <c:idx val="1"/>
          <c:order val="1"/>
          <c:tx>
            <c:strRef>
              <c:f>Fig.56!$A$78</c:f>
              <c:strCache>
                <c:ptCount val="1"/>
                <c:pt idx="0">
                  <c:v>USA</c:v>
                </c:pt>
              </c:strCache>
            </c:strRef>
          </c:tx>
          <c:spPr>
            <a:solidFill>
              <a:srgbClr val="DC4817"/>
            </a:solidFill>
            <a:ln>
              <a:noFill/>
            </a:ln>
            <a:effectLst/>
          </c:spPr>
          <c:invertIfNegative val="0"/>
          <c:cat>
            <c:numRef>
              <c:f>Fig.56!$B$76:$H$76</c:f>
              <c:numCache>
                <c:formatCode>General</c:formatCode>
                <c:ptCount val="7"/>
                <c:pt idx="0">
                  <c:v>1960</c:v>
                </c:pt>
                <c:pt idx="1">
                  <c:v>1970</c:v>
                </c:pt>
                <c:pt idx="2">
                  <c:v>1980</c:v>
                </c:pt>
                <c:pt idx="3">
                  <c:v>1990</c:v>
                </c:pt>
                <c:pt idx="4">
                  <c:v>2000</c:v>
                </c:pt>
                <c:pt idx="5">
                  <c:v>2010</c:v>
                </c:pt>
                <c:pt idx="6">
                  <c:v>2019</c:v>
                </c:pt>
              </c:numCache>
            </c:numRef>
          </c:cat>
          <c:val>
            <c:numRef>
              <c:f>Fig.56!$B$78:$H$78</c:f>
              <c:numCache>
                <c:formatCode>General</c:formatCode>
                <c:ptCount val="7"/>
                <c:pt idx="0">
                  <c:v>3.3832492746285512</c:v>
                </c:pt>
                <c:pt idx="1">
                  <c:v>4.0018667377804862</c:v>
                </c:pt>
                <c:pt idx="2">
                  <c:v>8.3649990010574165</c:v>
                </c:pt>
                <c:pt idx="3">
                  <c:v>7.6312541242143981</c:v>
                </c:pt>
                <c:pt idx="4">
                  <c:v>9.8046029718329919</c:v>
                </c:pt>
                <c:pt idx="5">
                  <c:v>10.824397719274046</c:v>
                </c:pt>
                <c:pt idx="6">
                  <c:v>9.6567936416242333</c:v>
                </c:pt>
              </c:numCache>
            </c:numRef>
          </c:val>
          <c:extLst>
            <c:ext xmlns:c16="http://schemas.microsoft.com/office/drawing/2014/chart" uri="{C3380CC4-5D6E-409C-BE32-E72D297353CC}">
              <c16:uniqueId val="{00000001-0461-4EC0-85BA-80297049BBF6}"/>
            </c:ext>
          </c:extLst>
        </c:ser>
        <c:dLbls>
          <c:showLegendKey val="0"/>
          <c:showVal val="0"/>
          <c:showCatName val="0"/>
          <c:showSerName val="0"/>
          <c:showPercent val="0"/>
          <c:showBubbleSize val="0"/>
        </c:dLbls>
        <c:gapWidth val="219"/>
        <c:overlap val="-27"/>
        <c:axId val="778934928"/>
        <c:axId val="778932632"/>
      </c:barChart>
      <c:catAx>
        <c:axId val="77893492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78932632"/>
        <c:crosses val="autoZero"/>
        <c:auto val="1"/>
        <c:lblAlgn val="ctr"/>
        <c:lblOffset val="100"/>
        <c:noMultiLvlLbl val="0"/>
      </c:catAx>
      <c:valAx>
        <c:axId val="778932632"/>
        <c:scaling>
          <c:orientation val="minMax"/>
        </c:scaling>
        <c:delete val="0"/>
        <c:axPos val="l"/>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7893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84983798849249"/>
          <c:y val="7.8232857800276112E-2"/>
          <c:w val="0.82829131293441738"/>
          <c:h val="0.66661134684441481"/>
        </c:manualLayout>
      </c:layout>
      <c:lineChart>
        <c:grouping val="standard"/>
        <c:varyColors val="0"/>
        <c:ser>
          <c:idx val="0"/>
          <c:order val="0"/>
          <c:tx>
            <c:v>Denmark</c:v>
          </c:tx>
          <c:spPr>
            <a:ln w="19050" cap="rnd">
              <a:solidFill>
                <a:srgbClr val="DC4817"/>
              </a:solidFill>
              <a:round/>
            </a:ln>
            <a:effectLst/>
          </c:spPr>
          <c:marker>
            <c:symbol val="none"/>
          </c:marker>
          <c:cat>
            <c:numRef>
              <c:f>'[RED_Data chapter 1 201009.xlsx]Fig 4 GDP per caita'!$D$49:$BA$49</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'[RED_Data chapter 1 201009.xlsx]Fig 4 GDP per caita'!$D$50:$BA$50</c:f>
              <c:numCache>
                <c:formatCode>General</c:formatCode>
                <c:ptCount val="50"/>
                <c:pt idx="0">
                  <c:v>0.81030571754801539</c:v>
                </c:pt>
                <c:pt idx="1">
                  <c:v>0.81417730683952994</c:v>
                </c:pt>
                <c:pt idx="2">
                  <c:v>0.80781247642613796</c:v>
                </c:pt>
                <c:pt idx="3">
                  <c:v>0.798778966811444</c:v>
                </c:pt>
                <c:pt idx="4">
                  <c:v>0.7977923710007776</c:v>
                </c:pt>
                <c:pt idx="5">
                  <c:v>0.79310362106380028</c:v>
                </c:pt>
                <c:pt idx="6">
                  <c:v>0.80284729290192025</c:v>
                </c:pt>
                <c:pt idx="7">
                  <c:v>0.7871290426591484</c:v>
                </c:pt>
                <c:pt idx="8">
                  <c:v>0.7681331245513463</c:v>
                </c:pt>
                <c:pt idx="9">
                  <c:v>0.77998540999059141</c:v>
                </c:pt>
                <c:pt idx="10">
                  <c:v>0.78635205649091733</c:v>
                </c:pt>
                <c:pt idx="11">
                  <c:v>0.76971618770281169</c:v>
                </c:pt>
                <c:pt idx="12">
                  <c:v>0.82117973493075169</c:v>
                </c:pt>
                <c:pt idx="13">
                  <c:v>0.8135441679230262</c:v>
                </c:pt>
                <c:pt idx="14">
                  <c:v>0.79766846335855068</c:v>
                </c:pt>
                <c:pt idx="15">
                  <c:v>0.80319898566170012</c:v>
                </c:pt>
                <c:pt idx="16">
                  <c:v>0.82069968186442721</c:v>
                </c:pt>
                <c:pt idx="17">
                  <c:v>0.80131498346566887</c:v>
                </c:pt>
                <c:pt idx="18">
                  <c:v>0.77565164969573785</c:v>
                </c:pt>
                <c:pt idx="19">
                  <c:v>0.75985179758775134</c:v>
                </c:pt>
                <c:pt idx="20">
                  <c:v>0.76414475261235015</c:v>
                </c:pt>
                <c:pt idx="21">
                  <c:v>0.78388161932523648</c:v>
                </c:pt>
                <c:pt idx="22">
                  <c:v>0.7797849710600927</c:v>
                </c:pt>
                <c:pt idx="23">
                  <c:v>0.76623350098646459</c:v>
                </c:pt>
                <c:pt idx="24">
                  <c:v>0.78272901684690299</c:v>
                </c:pt>
                <c:pt idx="25">
                  <c:v>0.79103846343320272</c:v>
                </c:pt>
                <c:pt idx="26">
                  <c:v>0.79191472017229525</c:v>
                </c:pt>
                <c:pt idx="27">
                  <c:v>0.79301214647931961</c:v>
                </c:pt>
                <c:pt idx="28">
                  <c:v>0.78674866740050964</c:v>
                </c:pt>
                <c:pt idx="29">
                  <c:v>0.77318431806009325</c:v>
                </c:pt>
                <c:pt idx="30">
                  <c:v>0.78991479047528668</c:v>
                </c:pt>
                <c:pt idx="31">
                  <c:v>0.79406412273237181</c:v>
                </c:pt>
                <c:pt idx="32">
                  <c:v>0.80674749859607187</c:v>
                </c:pt>
                <c:pt idx="33">
                  <c:v>0.7809551033794252</c:v>
                </c:pt>
                <c:pt idx="34">
                  <c:v>0.79039164174109056</c:v>
                </c:pt>
                <c:pt idx="35">
                  <c:v>0.77543111018144284</c:v>
                </c:pt>
                <c:pt idx="36">
                  <c:v>0.80663083266329771</c:v>
                </c:pt>
                <c:pt idx="37">
                  <c:v>0.81365887484690536</c:v>
                </c:pt>
                <c:pt idx="38">
                  <c:v>0.85452183378732027</c:v>
                </c:pt>
                <c:pt idx="39">
                  <c:v>0.85844135247216646</c:v>
                </c:pt>
                <c:pt idx="40">
                  <c:v>0.88927346423119513</c:v>
                </c:pt>
                <c:pt idx="41">
                  <c:v>0.89153419862032468</c:v>
                </c:pt>
                <c:pt idx="42">
                  <c:v>0.86937732586637662</c:v>
                </c:pt>
                <c:pt idx="43">
                  <c:v>0.88117837394332887</c:v>
                </c:pt>
                <c:pt idx="44">
                  <c:v>0.87111685912709436</c:v>
                </c:pt>
                <c:pt idx="45">
                  <c:v>0.86374080419156485</c:v>
                </c:pt>
                <c:pt idx="46">
                  <c:v>0.89624202668113484</c:v>
                </c:pt>
                <c:pt idx="47">
                  <c:v>0.92440833037432235</c:v>
                </c:pt>
                <c:pt idx="48">
                  <c:v>0.91198044306571657</c:v>
                </c:pt>
                <c:pt idx="49">
                  <c:v>0.92403067369958702</c:v>
                </c:pt>
              </c:numCache>
            </c:numRef>
          </c:val>
          <c:smooth val="0"/>
          <c:extLst>
            <c:ext xmlns:c16="http://schemas.microsoft.com/office/drawing/2014/chart" uri="{C3380CC4-5D6E-409C-BE32-E72D297353CC}">
              <c16:uniqueId val="{00000000-3D50-4685-B545-F105393C0A3D}"/>
            </c:ext>
          </c:extLst>
        </c:ser>
        <c:ser>
          <c:idx val="1"/>
          <c:order val="1"/>
          <c:tx>
            <c:v>Sweden</c:v>
          </c:tx>
          <c:spPr>
            <a:ln w="19050" cap="rnd">
              <a:solidFill>
                <a:srgbClr val="4A7EBB"/>
              </a:solidFill>
              <a:round/>
            </a:ln>
            <a:effectLst/>
          </c:spPr>
          <c:marker>
            <c:symbol val="none"/>
          </c:marker>
          <c:cat>
            <c:numRef>
              <c:f>'[RED_Data chapter 1 201009.xlsx]Fig 4 GDP per caita'!$D$49:$BA$49</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'[RED_Data chapter 1 201009.xlsx]Fig 4 GDP per caita'!$D$51:$BA$51</c:f>
              <c:numCache>
                <c:formatCode>General</c:formatCode>
                <c:ptCount val="50"/>
                <c:pt idx="0">
                  <c:v>0.93569151125778571</c:v>
                </c:pt>
                <c:pt idx="1">
                  <c:v>0.91973195205794056</c:v>
                </c:pt>
                <c:pt idx="2">
                  <c:v>0.90071497758611518</c:v>
                </c:pt>
                <c:pt idx="3">
                  <c:v>0.89326964209400994</c:v>
                </c:pt>
                <c:pt idx="4">
                  <c:v>0.93266434231317563</c:v>
                </c:pt>
                <c:pt idx="5">
                  <c:v>0.96411460732153764</c:v>
                </c:pt>
                <c:pt idx="6">
                  <c:v>0.93010674611893729</c:v>
                </c:pt>
                <c:pt idx="7">
                  <c:v>0.88053844621706734</c:v>
                </c:pt>
                <c:pt idx="8">
                  <c:v>0.8554981826066631</c:v>
                </c:pt>
                <c:pt idx="9">
                  <c:v>0.86867210603436795</c:v>
                </c:pt>
                <c:pt idx="10">
                  <c:v>0.89429694715370556</c:v>
                </c:pt>
                <c:pt idx="11">
                  <c:v>0.88384669075587541</c:v>
                </c:pt>
                <c:pt idx="12">
                  <c:v>0.91951646186107228</c:v>
                </c:pt>
                <c:pt idx="13">
                  <c:v>0.90365032839192438</c:v>
                </c:pt>
                <c:pt idx="14">
                  <c:v>0.88518521851578646</c:v>
                </c:pt>
                <c:pt idx="15">
                  <c:v>0.87450356442983668</c:v>
                </c:pt>
                <c:pt idx="16">
                  <c:v>0.87381369345140125</c:v>
                </c:pt>
                <c:pt idx="17">
                  <c:v>0.87781816526779954</c:v>
                </c:pt>
                <c:pt idx="18">
                  <c:v>0.86814922413723938</c:v>
                </c:pt>
                <c:pt idx="19">
                  <c:v>0.86196088360238765</c:v>
                </c:pt>
                <c:pt idx="20">
                  <c:v>0.85536991073404933</c:v>
                </c:pt>
                <c:pt idx="21">
                  <c:v>0.85204142802166349</c:v>
                </c:pt>
                <c:pt idx="22">
                  <c:v>0.81954771957994932</c:v>
                </c:pt>
                <c:pt idx="23">
                  <c:v>0.78672991061927644</c:v>
                </c:pt>
                <c:pt idx="24">
                  <c:v>0.78986107291377405</c:v>
                </c:pt>
                <c:pt idx="25">
                  <c:v>0.80481332851411547</c:v>
                </c:pt>
                <c:pt idx="26">
                  <c:v>0.79818055974303093</c:v>
                </c:pt>
                <c:pt idx="27">
                  <c:v>0.78911067410642532</c:v>
                </c:pt>
                <c:pt idx="28">
                  <c:v>0.78881364939025189</c:v>
                </c:pt>
                <c:pt idx="29">
                  <c:v>0.79678341844265632</c:v>
                </c:pt>
                <c:pt idx="30">
                  <c:v>0.81613361671768214</c:v>
                </c:pt>
                <c:pt idx="31">
                  <c:v>0.80701731369173202</c:v>
                </c:pt>
                <c:pt idx="32">
                  <c:v>0.81428857989326742</c:v>
                </c:pt>
                <c:pt idx="33">
                  <c:v>0.80607079374365931</c:v>
                </c:pt>
                <c:pt idx="34">
                  <c:v>0.8122396884042945</c:v>
                </c:pt>
                <c:pt idx="35">
                  <c:v>0.77750808263998195</c:v>
                </c:pt>
                <c:pt idx="36">
                  <c:v>0.8151413391837854</c:v>
                </c:pt>
                <c:pt idx="37">
                  <c:v>0.85304497619958342</c:v>
                </c:pt>
                <c:pt idx="38">
                  <c:v>0.87264329865883639</c:v>
                </c:pt>
                <c:pt idx="39">
                  <c:v>0.85732234258779039</c:v>
                </c:pt>
                <c:pt idx="40">
                  <c:v>0.87305640248123506</c:v>
                </c:pt>
                <c:pt idx="41">
                  <c:v>0.89556349011596281</c:v>
                </c:pt>
                <c:pt idx="42">
                  <c:v>0.88147949883560484</c:v>
                </c:pt>
                <c:pt idx="43">
                  <c:v>0.87306001585848148</c:v>
                </c:pt>
                <c:pt idx="44">
                  <c:v>0.85801054643087815</c:v>
                </c:pt>
                <c:pt idx="45">
                  <c:v>0.86453167734086633</c:v>
                </c:pt>
                <c:pt idx="46">
                  <c:v>0.8697370269462642</c:v>
                </c:pt>
                <c:pt idx="47">
                  <c:v>0.87815671114254357</c:v>
                </c:pt>
                <c:pt idx="48">
                  <c:v>0.85381115604834745</c:v>
                </c:pt>
                <c:pt idx="49">
                  <c:v>0.85742404631188873</c:v>
                </c:pt>
              </c:numCache>
            </c:numRef>
          </c:val>
          <c:smooth val="0"/>
          <c:extLst>
            <c:ext xmlns:c16="http://schemas.microsoft.com/office/drawing/2014/chart" uri="{C3380CC4-5D6E-409C-BE32-E72D297353CC}">
              <c16:uniqueId val="{00000001-3D50-4685-B545-F105393C0A3D}"/>
            </c:ext>
          </c:extLst>
        </c:ser>
        <c:ser>
          <c:idx val="2"/>
          <c:order val="2"/>
          <c:tx>
            <c:v>The Netherlands</c:v>
          </c:tx>
          <c:spPr>
            <a:ln w="19050" cap="rnd">
              <a:solidFill>
                <a:srgbClr val="7F9C90"/>
              </a:solidFill>
              <a:round/>
            </a:ln>
            <a:effectLst/>
          </c:spPr>
          <c:marker>
            <c:symbol val="none"/>
          </c:marker>
          <c:cat>
            <c:numRef>
              <c:f>'[RED_Data chapter 1 201009.xlsx]Fig 4 GDP per caita'!$D$49:$BA$49</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'[RED_Data chapter 1 201009.xlsx]Fig 4 GDP per caita'!$D$52:$BA$52</c:f>
              <c:numCache>
                <c:formatCode>General</c:formatCode>
                <c:ptCount val="50"/>
                <c:pt idx="0">
                  <c:v>0.84291915545375795</c:v>
                </c:pt>
                <c:pt idx="1">
                  <c:v>0.85160450079229832</c:v>
                </c:pt>
                <c:pt idx="2">
                  <c:v>0.82969659455959288</c:v>
                </c:pt>
                <c:pt idx="3">
                  <c:v>0.83201813948843695</c:v>
                </c:pt>
                <c:pt idx="4">
                  <c:v>0.87337964752574115</c:v>
                </c:pt>
                <c:pt idx="5">
                  <c:v>0.87720932185668643</c:v>
                </c:pt>
                <c:pt idx="6">
                  <c:v>0.87348613159891053</c:v>
                </c:pt>
                <c:pt idx="7">
                  <c:v>0.85436724099758699</c:v>
                </c:pt>
                <c:pt idx="8">
                  <c:v>0.83223918517231688</c:v>
                </c:pt>
                <c:pt idx="9">
                  <c:v>0.82653243491842954</c:v>
                </c:pt>
                <c:pt idx="10">
                  <c:v>0.85858371834517666</c:v>
                </c:pt>
                <c:pt idx="11">
                  <c:v>0.83326734544597747</c:v>
                </c:pt>
                <c:pt idx="12">
                  <c:v>0.84224682364809011</c:v>
                </c:pt>
                <c:pt idx="13">
                  <c:v>0.82625469487604208</c:v>
                </c:pt>
                <c:pt idx="14">
                  <c:v>0.79801628685082382</c:v>
                </c:pt>
                <c:pt idx="15">
                  <c:v>0.78930346402070317</c:v>
                </c:pt>
                <c:pt idx="16">
                  <c:v>0.78701482720172233</c:v>
                </c:pt>
                <c:pt idx="17">
                  <c:v>0.77717249330612725</c:v>
                </c:pt>
                <c:pt idx="18">
                  <c:v>0.77366637759852863</c:v>
                </c:pt>
                <c:pt idx="19">
                  <c:v>0.78208472941399487</c:v>
                </c:pt>
                <c:pt idx="20">
                  <c:v>0.80328512942320862</c:v>
                </c:pt>
                <c:pt idx="21">
                  <c:v>0.82809295359437018</c:v>
                </c:pt>
                <c:pt idx="22">
                  <c:v>0.81825759275101617</c:v>
                </c:pt>
                <c:pt idx="23">
                  <c:v>0.81112583747278089</c:v>
                </c:pt>
                <c:pt idx="24">
                  <c:v>0.80777947637538117</c:v>
                </c:pt>
                <c:pt idx="25">
                  <c:v>0.81664498128996577</c:v>
                </c:pt>
                <c:pt idx="26">
                  <c:v>0.81759693010139789</c:v>
                </c:pt>
                <c:pt idx="27">
                  <c:v>0.82762645733065754</c:v>
                </c:pt>
                <c:pt idx="28">
                  <c:v>0.84431781381608451</c:v>
                </c:pt>
                <c:pt idx="29">
                  <c:v>0.8489097148200353</c:v>
                </c:pt>
                <c:pt idx="30">
                  <c:v>0.87817470594364766</c:v>
                </c:pt>
                <c:pt idx="31">
                  <c:v>0.89473914404522292</c:v>
                </c:pt>
                <c:pt idx="32">
                  <c:v>0.90698812478605639</c:v>
                </c:pt>
                <c:pt idx="33">
                  <c:v>0.86523831517308991</c:v>
                </c:pt>
                <c:pt idx="34">
                  <c:v>0.85903199799673557</c:v>
                </c:pt>
                <c:pt idx="35">
                  <c:v>0.85427026495219516</c:v>
                </c:pt>
                <c:pt idx="36">
                  <c:v>0.88608750207218878</c:v>
                </c:pt>
                <c:pt idx="37">
                  <c:v>0.91630083047344602</c:v>
                </c:pt>
                <c:pt idx="38">
                  <c:v>0.96083350900891595</c:v>
                </c:pt>
                <c:pt idx="39">
                  <c:v>0.94838633746806056</c:v>
                </c:pt>
                <c:pt idx="40">
                  <c:v>0.93138416991331419</c:v>
                </c:pt>
                <c:pt idx="41">
                  <c:v>0.93552646556809993</c:v>
                </c:pt>
                <c:pt idx="42">
                  <c:v>0.91717268349720871</c:v>
                </c:pt>
                <c:pt idx="43">
                  <c:v>0.92830444630658349</c:v>
                </c:pt>
                <c:pt idx="44">
                  <c:v>0.89526082614752633</c:v>
                </c:pt>
                <c:pt idx="45">
                  <c:v>0.88540047086738183</c:v>
                </c:pt>
                <c:pt idx="46">
                  <c:v>0.90180197593922318</c:v>
                </c:pt>
                <c:pt idx="47">
                  <c:v>0.92161394486083392</c:v>
                </c:pt>
                <c:pt idx="48">
                  <c:v>0.91438836424146863</c:v>
                </c:pt>
                <c:pt idx="49">
                  <c:v>0.91356105091567141</c:v>
                </c:pt>
              </c:numCache>
            </c:numRef>
          </c:val>
          <c:smooth val="0"/>
          <c:extLst>
            <c:ext xmlns:c16="http://schemas.microsoft.com/office/drawing/2014/chart" uri="{C3380CC4-5D6E-409C-BE32-E72D297353CC}">
              <c16:uniqueId val="{00000002-3D50-4685-B545-F105393C0A3D}"/>
            </c:ext>
          </c:extLst>
        </c:ser>
        <c:ser>
          <c:idx val="3"/>
          <c:order val="3"/>
          <c:tx>
            <c:v>USA</c:v>
          </c:tx>
          <c:spPr>
            <a:ln w="15875" cap="rnd">
              <a:solidFill>
                <a:schemeClr val="tx1"/>
              </a:solidFill>
              <a:round/>
            </a:ln>
            <a:effectLst/>
          </c:spPr>
          <c:marker>
            <c:symbol val="none"/>
          </c:marker>
          <c:cat>
            <c:numRef>
              <c:f>'[RED_Data chapter 1 201009.xlsx]Fig 4 GDP per caita'!$D$49:$BA$49</c:f>
              <c:numCache>
                <c:formatCode>General</c:formatCod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numCache>
            </c:numRef>
          </c:cat>
          <c:val>
            <c:numRef>
              <c:f>'[RED_Data chapter 1 201009.xlsx]Fig 4 GDP per caita'!$D$53:$BA$53</c:f>
              <c:numCache>
                <c:formatCode>General</c:formatCode>
                <c:ptCount val="5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numCache>
            </c:numRef>
          </c:val>
          <c:smooth val="0"/>
          <c:extLst>
            <c:ext xmlns:c16="http://schemas.microsoft.com/office/drawing/2014/chart" uri="{C3380CC4-5D6E-409C-BE32-E72D297353CC}">
              <c16:uniqueId val="{00000003-3D50-4685-B545-F105393C0A3D}"/>
            </c:ext>
          </c:extLst>
        </c:ser>
        <c:dLbls>
          <c:showLegendKey val="0"/>
          <c:showVal val="0"/>
          <c:showCatName val="0"/>
          <c:showSerName val="0"/>
          <c:showPercent val="0"/>
          <c:showBubbleSize val="0"/>
        </c:dLbls>
        <c:smooth val="0"/>
        <c:axId val="648198152"/>
        <c:axId val="648204056"/>
      </c:lineChart>
      <c:catAx>
        <c:axId val="64819815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648204056"/>
        <c:crosses val="autoZero"/>
        <c:auto val="1"/>
        <c:lblAlgn val="ctr"/>
        <c:lblOffset val="100"/>
        <c:noMultiLvlLbl val="0"/>
      </c:catAx>
      <c:valAx>
        <c:axId val="648204056"/>
        <c:scaling>
          <c:orientation val="minMax"/>
          <c:min val="0.70000000000000007"/>
        </c:scaling>
        <c:delete val="0"/>
        <c:axPos val="l"/>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Relative to the USA</a:t>
                </a:r>
              </a:p>
            </c:rich>
          </c:tx>
          <c:layout>
            <c:manualLayout>
              <c:xMode val="edge"/>
              <c:yMode val="edge"/>
              <c:x val="1.6286644951140065E-2"/>
              <c:y val="0.19521831808596177"/>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648198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noFill/>
    <a:ln w="6350" cap="flat" cmpd="sng" algn="ctr">
      <a:solidFill>
        <a:schemeClr val="tx1"/>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A7EBB"/>
            </a:solidFill>
            <a:ln>
              <a:noFill/>
            </a:ln>
            <a:effectLst/>
          </c:spPr>
          <c:invertIfNegative val="0"/>
          <c:dPt>
            <c:idx val="1"/>
            <c:invertIfNegative val="0"/>
            <c:bubble3D val="0"/>
            <c:spPr>
              <a:solidFill>
                <a:srgbClr val="4A7EBB"/>
              </a:solidFill>
              <a:ln>
                <a:noFill/>
              </a:ln>
              <a:effectLst/>
            </c:spPr>
            <c:extLst>
              <c:ext xmlns:c16="http://schemas.microsoft.com/office/drawing/2014/chart" uri="{C3380CC4-5D6E-409C-BE32-E72D297353CC}">
                <c16:uniqueId val="{00000001-2529-4D5A-AFD8-3DA0E39CF239}"/>
              </c:ext>
            </c:extLst>
          </c:dPt>
          <c:dPt>
            <c:idx val="2"/>
            <c:invertIfNegative val="0"/>
            <c:bubble3D val="0"/>
            <c:spPr>
              <a:solidFill>
                <a:srgbClr val="4A7EBB"/>
              </a:solidFill>
              <a:ln>
                <a:noFill/>
              </a:ln>
              <a:effectLst/>
            </c:spPr>
            <c:extLst>
              <c:ext xmlns:c16="http://schemas.microsoft.com/office/drawing/2014/chart" uri="{C3380CC4-5D6E-409C-BE32-E72D297353CC}">
                <c16:uniqueId val="{00000003-2529-4D5A-AFD8-3DA0E39CF239}"/>
              </c:ext>
            </c:extLst>
          </c:dPt>
          <c:dPt>
            <c:idx val="10"/>
            <c:invertIfNegative val="0"/>
            <c:bubble3D val="0"/>
            <c:spPr>
              <a:solidFill>
                <a:srgbClr val="DC4817"/>
              </a:solidFill>
              <a:ln>
                <a:noFill/>
              </a:ln>
              <a:effectLst/>
            </c:spPr>
            <c:extLst>
              <c:ext xmlns:c16="http://schemas.microsoft.com/office/drawing/2014/chart" uri="{C3380CC4-5D6E-409C-BE32-E72D297353CC}">
                <c16:uniqueId val="{00000005-2529-4D5A-AFD8-3DA0E39CF239}"/>
              </c:ext>
            </c:extLst>
          </c:dPt>
          <c:cat>
            <c:strRef>
              <c:f>'OECD.Stat export'!$A$2515:$A$2538</c:f>
              <c:strCache>
                <c:ptCount val="24"/>
                <c:pt idx="0">
                  <c:v> Austria</c:v>
                </c:pt>
                <c:pt idx="1">
                  <c:v> Estonia</c:v>
                </c:pt>
                <c:pt idx="2">
                  <c:v> Spain</c:v>
                </c:pt>
                <c:pt idx="3">
                  <c:v> Sweden</c:v>
                </c:pt>
                <c:pt idx="4">
                  <c:v> Slovenia</c:v>
                </c:pt>
                <c:pt idx="5">
                  <c:v> France</c:v>
                </c:pt>
                <c:pt idx="6">
                  <c:v> Hungary</c:v>
                </c:pt>
                <c:pt idx="7">
                  <c:v> Italy</c:v>
                </c:pt>
                <c:pt idx="8">
                  <c:v> Germany</c:v>
                </c:pt>
                <c:pt idx="9">
                  <c:v> Belgium</c:v>
                </c:pt>
                <c:pt idx="10">
                  <c:v> Denmark</c:v>
                </c:pt>
                <c:pt idx="11">
                  <c:v> Finland</c:v>
                </c:pt>
                <c:pt idx="12">
                  <c:v> Slovak Republic</c:v>
                </c:pt>
                <c:pt idx="13">
                  <c:v> Poland</c:v>
                </c:pt>
                <c:pt idx="14">
                  <c:v> Netherlands</c:v>
                </c:pt>
                <c:pt idx="15">
                  <c:v> Lithuania</c:v>
                </c:pt>
                <c:pt idx="16">
                  <c:v> Portugal</c:v>
                </c:pt>
                <c:pt idx="17">
                  <c:v> Czech Republic</c:v>
                </c:pt>
                <c:pt idx="18">
                  <c:v> Luxembourg</c:v>
                </c:pt>
                <c:pt idx="19">
                  <c:v> Latvia</c:v>
                </c:pt>
                <c:pt idx="20">
                  <c:v> Iceland</c:v>
                </c:pt>
                <c:pt idx="21">
                  <c:v> Greece</c:v>
                </c:pt>
                <c:pt idx="22">
                  <c:v> Ireland</c:v>
                </c:pt>
                <c:pt idx="23">
                  <c:v> Norway</c:v>
                </c:pt>
              </c:strCache>
            </c:strRef>
          </c:cat>
          <c:val>
            <c:numRef>
              <c:f>'OECD.Stat export'!$C$2515:$C$2538</c:f>
              <c:numCache>
                <c:formatCode>General</c:formatCode>
                <c:ptCount val="24"/>
                <c:pt idx="0">
                  <c:v>0.92091162477583799</c:v>
                </c:pt>
                <c:pt idx="1">
                  <c:v>0.91587275699431037</c:v>
                </c:pt>
                <c:pt idx="2">
                  <c:v>0.90901355155384322</c:v>
                </c:pt>
                <c:pt idx="3">
                  <c:v>0.89619421432037893</c:v>
                </c:pt>
                <c:pt idx="4">
                  <c:v>0.89387652039252241</c:v>
                </c:pt>
                <c:pt idx="5">
                  <c:v>0.88929537067574949</c:v>
                </c:pt>
                <c:pt idx="6">
                  <c:v>0.88738150339231159</c:v>
                </c:pt>
                <c:pt idx="7">
                  <c:v>0.88694428284774407</c:v>
                </c:pt>
                <c:pt idx="8">
                  <c:v>0.87219516283784371</c:v>
                </c:pt>
                <c:pt idx="9">
                  <c:v>0.86869662401489478</c:v>
                </c:pt>
                <c:pt idx="10">
                  <c:v>0.86229965352545668</c:v>
                </c:pt>
                <c:pt idx="11">
                  <c:v>0.83464023386595132</c:v>
                </c:pt>
                <c:pt idx="12">
                  <c:v>0.81709287524490459</c:v>
                </c:pt>
                <c:pt idx="13">
                  <c:v>0.81454440141157802</c:v>
                </c:pt>
                <c:pt idx="14">
                  <c:v>0.80799034734871267</c:v>
                </c:pt>
                <c:pt idx="15">
                  <c:v>0.80751480954900179</c:v>
                </c:pt>
                <c:pt idx="16">
                  <c:v>0.79324197363215232</c:v>
                </c:pt>
                <c:pt idx="17">
                  <c:v>0.77756636993714645</c:v>
                </c:pt>
                <c:pt idx="18">
                  <c:v>0.74383101605469237</c:v>
                </c:pt>
                <c:pt idx="19">
                  <c:v>0.74152216387673164</c:v>
                </c:pt>
                <c:pt idx="20">
                  <c:v>0.64865509832437884</c:v>
                </c:pt>
                <c:pt idx="21">
                  <c:v>0.59586684430967307</c:v>
                </c:pt>
                <c:pt idx="22">
                  <c:v>0.54735996373831919</c:v>
                </c:pt>
                <c:pt idx="23">
                  <c:v>0.52034960378200334</c:v>
                </c:pt>
              </c:numCache>
            </c:numRef>
          </c:val>
          <c:extLst>
            <c:ext xmlns:c16="http://schemas.microsoft.com/office/drawing/2014/chart" uri="{C3380CC4-5D6E-409C-BE32-E72D297353CC}">
              <c16:uniqueId val="{00000006-2529-4D5A-AFD8-3DA0E39CF239}"/>
            </c:ext>
          </c:extLst>
        </c:ser>
        <c:dLbls>
          <c:showLegendKey val="0"/>
          <c:showVal val="0"/>
          <c:showCatName val="0"/>
          <c:showSerName val="0"/>
          <c:showPercent val="0"/>
          <c:showBubbleSize val="0"/>
        </c:dLbls>
        <c:gapWidth val="219"/>
        <c:overlap val="-27"/>
        <c:axId val="553893688"/>
        <c:axId val="553891392"/>
      </c:barChart>
      <c:catAx>
        <c:axId val="55389368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crossAx val="553891392"/>
        <c:crosses val="autoZero"/>
        <c:auto val="1"/>
        <c:lblAlgn val="ctr"/>
        <c:lblOffset val="100"/>
        <c:noMultiLvlLbl val="0"/>
      </c:catAx>
      <c:valAx>
        <c:axId val="553891392"/>
        <c:scaling>
          <c:orientation val="minMax"/>
        </c:scaling>
        <c:delete val="0"/>
        <c:axPos val="l"/>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53893688"/>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'Fig5.8'!$A$2</c:f>
              <c:strCache>
                <c:ptCount val="1"/>
                <c:pt idx="0">
                  <c:v>Imports</c:v>
                </c:pt>
              </c:strCache>
            </c:strRef>
          </c:tx>
          <c:spPr>
            <a:ln w="19050" cap="rnd">
              <a:solidFill>
                <a:srgbClr val="DC4817"/>
              </a:solidFill>
              <a:round/>
            </a:ln>
            <a:effectLst/>
          </c:spPr>
          <c:marker>
            <c:symbol val="none"/>
          </c:marker>
          <c:cat>
            <c:strRef>
              <c:f>'Fig5.8'!$B$1:$Z$1</c:f>
              <c:strCach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strCache>
            </c:strRef>
          </c:cat>
          <c:val>
            <c:numRef>
              <c:f>'Fig5.8'!$B$2:$Z$2</c:f>
              <c:numCache>
                <c:formatCode>General</c:formatCode>
                <c:ptCount val="25"/>
                <c:pt idx="0">
                  <c:v>100</c:v>
                </c:pt>
                <c:pt idx="1">
                  <c:v>102</c:v>
                </c:pt>
                <c:pt idx="2">
                  <c:v>106</c:v>
                </c:pt>
                <c:pt idx="3">
                  <c:v>106</c:v>
                </c:pt>
                <c:pt idx="4">
                  <c:v>105</c:v>
                </c:pt>
                <c:pt idx="5">
                  <c:v>113</c:v>
                </c:pt>
                <c:pt idx="6">
                  <c:v>114</c:v>
                </c:pt>
                <c:pt idx="7">
                  <c:v>112</c:v>
                </c:pt>
                <c:pt idx="8">
                  <c:v>110</c:v>
                </c:pt>
                <c:pt idx="9">
                  <c:v>111</c:v>
                </c:pt>
                <c:pt idx="10">
                  <c:v>115</c:v>
                </c:pt>
                <c:pt idx="11">
                  <c:v>119</c:v>
                </c:pt>
                <c:pt idx="12">
                  <c:v>122</c:v>
                </c:pt>
                <c:pt idx="13">
                  <c:v>123</c:v>
                </c:pt>
                <c:pt idx="14">
                  <c:v>115</c:v>
                </c:pt>
                <c:pt idx="15">
                  <c:v>118</c:v>
                </c:pt>
                <c:pt idx="16">
                  <c:v>122</c:v>
                </c:pt>
                <c:pt idx="17">
                  <c:v>123</c:v>
                </c:pt>
                <c:pt idx="18">
                  <c:v>120</c:v>
                </c:pt>
                <c:pt idx="19">
                  <c:v>120</c:v>
                </c:pt>
                <c:pt idx="20">
                  <c:v>117</c:v>
                </c:pt>
                <c:pt idx="21">
                  <c:v>113</c:v>
                </c:pt>
                <c:pt idx="22">
                  <c:v>115</c:v>
                </c:pt>
                <c:pt idx="23">
                  <c:v>116</c:v>
                </c:pt>
                <c:pt idx="24">
                  <c:v>115</c:v>
                </c:pt>
              </c:numCache>
            </c:numRef>
          </c:val>
          <c:smooth val="0"/>
          <c:extLst>
            <c:ext xmlns:c16="http://schemas.microsoft.com/office/drawing/2014/chart" uri="{C3380CC4-5D6E-409C-BE32-E72D297353CC}">
              <c16:uniqueId val="{00000000-79E4-4CAC-B5A8-0E47F0F2259D}"/>
            </c:ext>
          </c:extLst>
        </c:ser>
        <c:ser>
          <c:idx val="1"/>
          <c:order val="1"/>
          <c:tx>
            <c:strRef>
              <c:f>'Fig5.8'!$A$3</c:f>
              <c:strCache>
                <c:ptCount val="1"/>
                <c:pt idx="0">
                  <c:v>Exports</c:v>
                </c:pt>
              </c:strCache>
            </c:strRef>
          </c:tx>
          <c:spPr>
            <a:ln w="19050" cap="rnd">
              <a:solidFill>
                <a:srgbClr val="7F9C90"/>
              </a:solidFill>
              <a:round/>
            </a:ln>
            <a:effectLst/>
          </c:spPr>
          <c:marker>
            <c:symbol val="none"/>
          </c:marker>
          <c:cat>
            <c:strRef>
              <c:f>'Fig5.8'!$B$1:$Z$1</c:f>
              <c:strCach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strCache>
            </c:strRef>
          </c:cat>
          <c:val>
            <c:numRef>
              <c:f>'Fig5.8'!$B$3:$Z$3</c:f>
              <c:numCache>
                <c:formatCode>General</c:formatCode>
                <c:ptCount val="25"/>
                <c:pt idx="0">
                  <c:v>100</c:v>
                </c:pt>
                <c:pt idx="1">
                  <c:v>102</c:v>
                </c:pt>
                <c:pt idx="2">
                  <c:v>104</c:v>
                </c:pt>
                <c:pt idx="3">
                  <c:v>103</c:v>
                </c:pt>
                <c:pt idx="4">
                  <c:v>103</c:v>
                </c:pt>
                <c:pt idx="5">
                  <c:v>111</c:v>
                </c:pt>
                <c:pt idx="6">
                  <c:v>113</c:v>
                </c:pt>
                <c:pt idx="7">
                  <c:v>111</c:v>
                </c:pt>
                <c:pt idx="8">
                  <c:v>110</c:v>
                </c:pt>
                <c:pt idx="9">
                  <c:v>111</c:v>
                </c:pt>
                <c:pt idx="10">
                  <c:v>117</c:v>
                </c:pt>
                <c:pt idx="11">
                  <c:v>120</c:v>
                </c:pt>
                <c:pt idx="12">
                  <c:v>119</c:v>
                </c:pt>
                <c:pt idx="13">
                  <c:v>123</c:v>
                </c:pt>
                <c:pt idx="14">
                  <c:v>116</c:v>
                </c:pt>
                <c:pt idx="15">
                  <c:v>122</c:v>
                </c:pt>
                <c:pt idx="16">
                  <c:v>127</c:v>
                </c:pt>
                <c:pt idx="17">
                  <c:v>130</c:v>
                </c:pt>
                <c:pt idx="18">
                  <c:v>128</c:v>
                </c:pt>
                <c:pt idx="19">
                  <c:v>124</c:v>
                </c:pt>
                <c:pt idx="20">
                  <c:v>123</c:v>
                </c:pt>
                <c:pt idx="21">
                  <c:v>118</c:v>
                </c:pt>
                <c:pt idx="22">
                  <c:v>118</c:v>
                </c:pt>
                <c:pt idx="23">
                  <c:v>116</c:v>
                </c:pt>
                <c:pt idx="24">
                  <c:v>119</c:v>
                </c:pt>
              </c:numCache>
            </c:numRef>
          </c:val>
          <c:smooth val="0"/>
          <c:extLst>
            <c:ext xmlns:c16="http://schemas.microsoft.com/office/drawing/2014/chart" uri="{C3380CC4-5D6E-409C-BE32-E72D297353CC}">
              <c16:uniqueId val="{00000001-79E4-4CAC-B5A8-0E47F0F2259D}"/>
            </c:ext>
          </c:extLst>
        </c:ser>
        <c:ser>
          <c:idx val="2"/>
          <c:order val="2"/>
          <c:tx>
            <c:strRef>
              <c:f>'Fig5.8'!$A$4</c:f>
              <c:strCache>
                <c:ptCount val="1"/>
                <c:pt idx="0">
                  <c:v>Terms of trade</c:v>
                </c:pt>
              </c:strCache>
            </c:strRef>
          </c:tx>
          <c:spPr>
            <a:ln w="19050" cap="rnd">
              <a:solidFill>
                <a:srgbClr val="4A7EBB"/>
              </a:solidFill>
              <a:round/>
            </a:ln>
            <a:effectLst/>
          </c:spPr>
          <c:marker>
            <c:symbol val="none"/>
          </c:marker>
          <c:cat>
            <c:strRef>
              <c:f>'Fig5.8'!$B$1:$Z$1</c:f>
              <c:strCach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strCache>
            </c:strRef>
          </c:cat>
          <c:val>
            <c:numRef>
              <c:f>'Fig5.8'!$B$4:$Z$4</c:f>
              <c:numCache>
                <c:formatCode>General</c:formatCode>
                <c:ptCount val="25"/>
                <c:pt idx="0">
                  <c:v>100</c:v>
                </c:pt>
                <c:pt idx="1">
                  <c:v>100</c:v>
                </c:pt>
                <c:pt idx="2">
                  <c:v>98</c:v>
                </c:pt>
                <c:pt idx="3">
                  <c:v>97</c:v>
                </c:pt>
                <c:pt idx="4">
                  <c:v>98</c:v>
                </c:pt>
                <c:pt idx="5">
                  <c:v>98</c:v>
                </c:pt>
                <c:pt idx="6">
                  <c:v>99</c:v>
                </c:pt>
                <c:pt idx="7">
                  <c:v>99</c:v>
                </c:pt>
                <c:pt idx="8">
                  <c:v>100</c:v>
                </c:pt>
                <c:pt idx="9">
                  <c:v>100</c:v>
                </c:pt>
                <c:pt idx="10">
                  <c:v>102</c:v>
                </c:pt>
                <c:pt idx="11">
                  <c:v>101</c:v>
                </c:pt>
                <c:pt idx="12">
                  <c:v>98</c:v>
                </c:pt>
                <c:pt idx="13">
                  <c:v>100</c:v>
                </c:pt>
                <c:pt idx="14">
                  <c:v>101</c:v>
                </c:pt>
                <c:pt idx="15">
                  <c:v>103</c:v>
                </c:pt>
                <c:pt idx="16">
                  <c:v>104</c:v>
                </c:pt>
                <c:pt idx="17">
                  <c:v>105</c:v>
                </c:pt>
                <c:pt idx="18">
                  <c:v>107</c:v>
                </c:pt>
                <c:pt idx="19">
                  <c:v>104</c:v>
                </c:pt>
                <c:pt idx="20">
                  <c:v>105</c:v>
                </c:pt>
                <c:pt idx="21">
                  <c:v>104</c:v>
                </c:pt>
                <c:pt idx="22">
                  <c:v>102</c:v>
                </c:pt>
                <c:pt idx="23">
                  <c:v>100</c:v>
                </c:pt>
                <c:pt idx="24">
                  <c:v>103</c:v>
                </c:pt>
              </c:numCache>
            </c:numRef>
          </c:val>
          <c:smooth val="0"/>
          <c:extLst>
            <c:ext xmlns:c16="http://schemas.microsoft.com/office/drawing/2014/chart" uri="{C3380CC4-5D6E-409C-BE32-E72D297353CC}">
              <c16:uniqueId val="{00000002-79E4-4CAC-B5A8-0E47F0F2259D}"/>
            </c:ext>
          </c:extLst>
        </c:ser>
        <c:dLbls>
          <c:showLegendKey val="0"/>
          <c:showVal val="0"/>
          <c:showCatName val="0"/>
          <c:showSerName val="0"/>
          <c:showPercent val="0"/>
          <c:showBubbleSize val="0"/>
        </c:dLbls>
        <c:smooth val="0"/>
        <c:axId val="541674272"/>
        <c:axId val="541674928"/>
      </c:lineChart>
      <c:catAx>
        <c:axId val="541674272"/>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41674928"/>
        <c:crosses val="autoZero"/>
        <c:auto val="1"/>
        <c:lblAlgn val="ctr"/>
        <c:lblOffset val="100"/>
        <c:noMultiLvlLbl val="0"/>
      </c:catAx>
      <c:valAx>
        <c:axId val="541674928"/>
        <c:scaling>
          <c:orientation val="minMax"/>
          <c:min val="95"/>
        </c:scaling>
        <c:delete val="0"/>
        <c:axPos val="l"/>
        <c:numFmt formatCode="General"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4167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'Fig5.9'!$A$15</c:f>
              <c:strCache>
                <c:ptCount val="1"/>
                <c:pt idx="0">
                  <c:v>Trade Balance</c:v>
                </c:pt>
              </c:strCache>
            </c:strRef>
          </c:tx>
          <c:spPr>
            <a:ln w="19050" cap="rnd">
              <a:solidFill>
                <a:schemeClr val="tx1"/>
              </a:solidFill>
              <a:round/>
            </a:ln>
            <a:effectLst/>
          </c:spPr>
          <c:marker>
            <c:symbol val="none"/>
          </c:marker>
          <c:cat>
            <c:strRef>
              <c:f>'Fig5.9'!$B$14:$AT$14</c:f>
              <c:strCache>
                <c:ptCount val="4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strCache>
            </c:strRef>
          </c:cat>
          <c:val>
            <c:numRef>
              <c:f>'Fig5.9'!$B$15:$AT$15</c:f>
              <c:numCache>
                <c:formatCode>0%</c:formatCode>
                <c:ptCount val="45"/>
                <c:pt idx="0">
                  <c:v>-5.9328395397380222E-3</c:v>
                </c:pt>
                <c:pt idx="1">
                  <c:v>-3.9731044880483367E-2</c:v>
                </c:pt>
                <c:pt idx="2">
                  <c:v>-3.1315228574125796E-2</c:v>
                </c:pt>
                <c:pt idx="3">
                  <c:v>-1.9325183826052195E-2</c:v>
                </c:pt>
                <c:pt idx="4">
                  <c:v>-2.8688136078075487E-2</c:v>
                </c:pt>
                <c:pt idx="5">
                  <c:v>-1.0323366922552949E-2</c:v>
                </c:pt>
                <c:pt idx="6">
                  <c:v>4.2351642811288542E-3</c:v>
                </c:pt>
                <c:pt idx="7">
                  <c:v>1.2926571306617896E-3</c:v>
                </c:pt>
                <c:pt idx="8">
                  <c:v>1.4538732463996971E-2</c:v>
                </c:pt>
                <c:pt idx="9">
                  <c:v>9.3531711774783293E-3</c:v>
                </c:pt>
                <c:pt idx="10">
                  <c:v>-1.1362276320419002E-3</c:v>
                </c:pt>
                <c:pt idx="11">
                  <c:v>-8.4389440674426247E-3</c:v>
                </c:pt>
                <c:pt idx="12">
                  <c:v>1.2262701603087839E-2</c:v>
                </c:pt>
                <c:pt idx="13">
                  <c:v>2.6637799330163248E-2</c:v>
                </c:pt>
                <c:pt idx="14">
                  <c:v>2.9857810688283033E-2</c:v>
                </c:pt>
                <c:pt idx="15">
                  <c:v>5.4154645586266023E-2</c:v>
                </c:pt>
                <c:pt idx="16">
                  <c:v>6.1712780267465676E-2</c:v>
                </c:pt>
                <c:pt idx="17">
                  <c:v>6.8043681856069266E-2</c:v>
                </c:pt>
                <c:pt idx="18">
                  <c:v>6.8549922797924642E-2</c:v>
                </c:pt>
                <c:pt idx="19">
                  <c:v>5.785883033169744E-2</c:v>
                </c:pt>
                <c:pt idx="20">
                  <c:v>4.213080434528102E-2</c:v>
                </c:pt>
                <c:pt idx="21">
                  <c:v>4.9370192400210289E-2</c:v>
                </c:pt>
                <c:pt idx="22">
                  <c:v>3.2762043525371827E-2</c:v>
                </c:pt>
                <c:pt idx="23">
                  <c:v>1.8752125097096208E-2</c:v>
                </c:pt>
                <c:pt idx="24">
                  <c:v>4.629161689623857E-2</c:v>
                </c:pt>
                <c:pt idx="25">
                  <c:v>5.6650972943387064E-2</c:v>
                </c:pt>
                <c:pt idx="26">
                  <c:v>6.3300468274214108E-2</c:v>
                </c:pt>
                <c:pt idx="27">
                  <c:v>5.611289740209733E-2</c:v>
                </c:pt>
                <c:pt idx="28">
                  <c:v>6.0136407432402388E-2</c:v>
                </c:pt>
                <c:pt idx="29">
                  <c:v>4.9447664899994713E-2</c:v>
                </c:pt>
                <c:pt idx="30">
                  <c:v>5.506774517361155E-2</c:v>
                </c:pt>
                <c:pt idx="31">
                  <c:v>4.1005780263486391E-2</c:v>
                </c:pt>
                <c:pt idx="32">
                  <c:v>2.9429464808870279E-2</c:v>
                </c:pt>
                <c:pt idx="33">
                  <c:v>3.5445168578334678E-2</c:v>
                </c:pt>
                <c:pt idx="34">
                  <c:v>4.5449140957255198E-2</c:v>
                </c:pt>
                <c:pt idx="35">
                  <c:v>6.9388034810340171E-2</c:v>
                </c:pt>
                <c:pt idx="36">
                  <c:v>6.3961240893009752E-2</c:v>
                </c:pt>
                <c:pt idx="37">
                  <c:v>6.0032153372684721E-2</c:v>
                </c:pt>
                <c:pt idx="38">
                  <c:v>6.6108342978822385E-2</c:v>
                </c:pt>
                <c:pt idx="39">
                  <c:v>6.94865015102058E-2</c:v>
                </c:pt>
                <c:pt idx="40">
                  <c:v>6.7949021834316406E-2</c:v>
                </c:pt>
                <c:pt idx="41">
                  <c:v>6.6822353876038854E-2</c:v>
                </c:pt>
                <c:pt idx="42">
                  <c:v>7.1897160234515173E-2</c:v>
                </c:pt>
                <c:pt idx="43">
                  <c:v>5.8456085294254764E-2</c:v>
                </c:pt>
                <c:pt idx="44">
                  <c:v>7.3414582443337123E-2</c:v>
                </c:pt>
              </c:numCache>
            </c:numRef>
          </c:val>
          <c:smooth val="0"/>
          <c:extLst>
            <c:ext xmlns:c16="http://schemas.microsoft.com/office/drawing/2014/chart" uri="{C3380CC4-5D6E-409C-BE32-E72D297353CC}">
              <c16:uniqueId val="{00000000-FB35-46B5-8ADD-3118F51B2F63}"/>
            </c:ext>
          </c:extLst>
        </c:ser>
        <c:ser>
          <c:idx val="1"/>
          <c:order val="1"/>
          <c:tx>
            <c:strRef>
              <c:f>'Fig5.9'!$A$16</c:f>
              <c:strCache>
                <c:ptCount val="1"/>
                <c:pt idx="0">
                  <c:v>Net Investment Income</c:v>
                </c:pt>
              </c:strCache>
            </c:strRef>
          </c:tx>
          <c:spPr>
            <a:ln w="19050" cap="rnd">
              <a:solidFill>
                <a:srgbClr val="DC4817"/>
              </a:solidFill>
              <a:round/>
            </a:ln>
            <a:effectLst/>
          </c:spPr>
          <c:marker>
            <c:symbol val="none"/>
          </c:marker>
          <c:cat>
            <c:strRef>
              <c:f>'Fig5.9'!$B$14:$AT$14</c:f>
              <c:strCache>
                <c:ptCount val="4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strCache>
            </c:strRef>
          </c:cat>
          <c:val>
            <c:numRef>
              <c:f>'Fig5.9'!$B$16:$AT$16</c:f>
              <c:numCache>
                <c:formatCode>0%</c:formatCode>
                <c:ptCount val="45"/>
                <c:pt idx="0">
                  <c:v>-8.0435969289536276E-3</c:v>
                </c:pt>
                <c:pt idx="1">
                  <c:v>-8.0877693960800887E-3</c:v>
                </c:pt>
                <c:pt idx="2">
                  <c:v>-1.1009589196995042E-2</c:v>
                </c:pt>
                <c:pt idx="3">
                  <c:v>-1.4687116520985283E-2</c:v>
                </c:pt>
                <c:pt idx="4">
                  <c:v>-1.8403570598401132E-2</c:v>
                </c:pt>
                <c:pt idx="5">
                  <c:v>-2.3964059900534761E-2</c:v>
                </c:pt>
                <c:pt idx="6">
                  <c:v>-3.1943471370729996E-2</c:v>
                </c:pt>
                <c:pt idx="7">
                  <c:v>-3.5619307188081151E-2</c:v>
                </c:pt>
                <c:pt idx="8">
                  <c:v>-3.422138805401112E-2</c:v>
                </c:pt>
                <c:pt idx="9">
                  <c:v>-3.9587981080933421E-2</c:v>
                </c:pt>
                <c:pt idx="10">
                  <c:v>-4.0870641181680198E-2</c:v>
                </c:pt>
                <c:pt idx="11">
                  <c:v>-3.9382195341253645E-2</c:v>
                </c:pt>
                <c:pt idx="12">
                  <c:v>-3.7682390929800379E-2</c:v>
                </c:pt>
                <c:pt idx="13">
                  <c:v>-3.6337513311606513E-2</c:v>
                </c:pt>
                <c:pt idx="14">
                  <c:v>-3.8532032994017557E-2</c:v>
                </c:pt>
                <c:pt idx="15">
                  <c:v>-4.12848362055315E-2</c:v>
                </c:pt>
                <c:pt idx="16">
                  <c:v>-4.125454472377011E-2</c:v>
                </c:pt>
                <c:pt idx="17">
                  <c:v>-3.6815983790393324E-2</c:v>
                </c:pt>
                <c:pt idx="18">
                  <c:v>-3.2678055702719248E-2</c:v>
                </c:pt>
                <c:pt idx="19">
                  <c:v>-3.1253237972569438E-2</c:v>
                </c:pt>
                <c:pt idx="20">
                  <c:v>-2.6283867531246872E-2</c:v>
                </c:pt>
                <c:pt idx="21">
                  <c:v>-2.4562476556716513E-2</c:v>
                </c:pt>
                <c:pt idx="22">
                  <c:v>-2.2540703977807493E-2</c:v>
                </c:pt>
                <c:pt idx="23">
                  <c:v>-2.4098689575412544E-2</c:v>
                </c:pt>
                <c:pt idx="24">
                  <c:v>-1.4414435218560118E-2</c:v>
                </c:pt>
                <c:pt idx="25">
                  <c:v>-2.4537501327820423E-2</c:v>
                </c:pt>
                <c:pt idx="26">
                  <c:v>-1.7992758485554664E-2</c:v>
                </c:pt>
                <c:pt idx="27">
                  <c:v>-1.9396739710813429E-2</c:v>
                </c:pt>
                <c:pt idx="28">
                  <c:v>-1.1589331399691476E-2</c:v>
                </c:pt>
                <c:pt idx="29">
                  <c:v>-8.6677247123458177E-3</c:v>
                </c:pt>
                <c:pt idx="30">
                  <c:v>7.5522291463056349E-3</c:v>
                </c:pt>
                <c:pt idx="31">
                  <c:v>1.2494452267380369E-2</c:v>
                </c:pt>
                <c:pt idx="32">
                  <c:v>9.3478152716254571E-3</c:v>
                </c:pt>
                <c:pt idx="33">
                  <c:v>1.7477998826902201E-2</c:v>
                </c:pt>
                <c:pt idx="34">
                  <c:v>1.3936506179345073E-2</c:v>
                </c:pt>
                <c:pt idx="35">
                  <c:v>1.9928531421830157E-2</c:v>
                </c:pt>
                <c:pt idx="36">
                  <c:v>2.4713443385937169E-2</c:v>
                </c:pt>
                <c:pt idx="37">
                  <c:v>2.5771243016629371E-2</c:v>
                </c:pt>
                <c:pt idx="38">
                  <c:v>3.4278122109489197E-2</c:v>
                </c:pt>
                <c:pt idx="39">
                  <c:v>3.8728489245515321E-2</c:v>
                </c:pt>
                <c:pt idx="40">
                  <c:v>3.3703995675601166E-2</c:v>
                </c:pt>
                <c:pt idx="41">
                  <c:v>2.8145426292890408E-2</c:v>
                </c:pt>
                <c:pt idx="42">
                  <c:v>2.6060505364589766E-2</c:v>
                </c:pt>
                <c:pt idx="43">
                  <c:v>3.1266484160417371E-2</c:v>
                </c:pt>
                <c:pt idx="44">
                  <c:v>3.3673208735328787E-2</c:v>
                </c:pt>
              </c:numCache>
            </c:numRef>
          </c:val>
          <c:smooth val="0"/>
          <c:extLst>
            <c:ext xmlns:c16="http://schemas.microsoft.com/office/drawing/2014/chart" uri="{C3380CC4-5D6E-409C-BE32-E72D297353CC}">
              <c16:uniqueId val="{00000001-FB35-46B5-8ADD-3118F51B2F63}"/>
            </c:ext>
          </c:extLst>
        </c:ser>
        <c:ser>
          <c:idx val="2"/>
          <c:order val="2"/>
          <c:tx>
            <c:strRef>
              <c:f>'Fig5.9'!$A$17</c:f>
              <c:strCache>
                <c:ptCount val="1"/>
                <c:pt idx="0">
                  <c:v>Other Items, net</c:v>
                </c:pt>
              </c:strCache>
            </c:strRef>
          </c:tx>
          <c:spPr>
            <a:ln w="19050" cap="rnd">
              <a:solidFill>
                <a:srgbClr val="7F9C90"/>
              </a:solidFill>
              <a:round/>
            </a:ln>
            <a:effectLst/>
          </c:spPr>
          <c:marker>
            <c:symbol val="none"/>
          </c:marker>
          <c:cat>
            <c:strRef>
              <c:f>'Fig5.9'!$B$14:$AT$14</c:f>
              <c:strCache>
                <c:ptCount val="4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strCache>
            </c:strRef>
          </c:cat>
          <c:val>
            <c:numRef>
              <c:f>'Fig5.9'!$B$17:$AT$17</c:f>
              <c:numCache>
                <c:formatCode>0%</c:formatCode>
                <c:ptCount val="45"/>
                <c:pt idx="0">
                  <c:v>1.8693404504453916E-3</c:v>
                </c:pt>
                <c:pt idx="1">
                  <c:v>4.8829493281453227E-3</c:v>
                </c:pt>
                <c:pt idx="2">
                  <c:v>7.7282298011624E-3</c:v>
                </c:pt>
                <c:pt idx="3">
                  <c:v>9.1264076549773115E-3</c:v>
                </c:pt>
                <c:pt idx="4">
                  <c:v>3.6587665484422473E-3</c:v>
                </c:pt>
                <c:pt idx="5">
                  <c:v>7.0062535681279098E-4</c:v>
                </c:pt>
                <c:pt idx="6">
                  <c:v>-2.5943053767027574E-3</c:v>
                </c:pt>
                <c:pt idx="7">
                  <c:v>-3.0645656912544825E-3</c:v>
                </c:pt>
                <c:pt idx="8">
                  <c:v>-3.1022749962648158E-3</c:v>
                </c:pt>
                <c:pt idx="9">
                  <c:v>1.166493880461035E-3</c:v>
                </c:pt>
                <c:pt idx="10">
                  <c:v>-2.1537554888593075E-3</c:v>
                </c:pt>
                <c:pt idx="11">
                  <c:v>-3.1567227932962072E-3</c:v>
                </c:pt>
                <c:pt idx="12">
                  <c:v>-2.0128194410819478E-3</c:v>
                </c:pt>
                <c:pt idx="13">
                  <c:v>-1.8957033359894362E-3</c:v>
                </c:pt>
                <c:pt idx="14">
                  <c:v>-1.2685330485668611E-3</c:v>
                </c:pt>
                <c:pt idx="15">
                  <c:v>-2.9489142663585016E-3</c:v>
                </c:pt>
                <c:pt idx="16">
                  <c:v>-6.2131905190414907E-3</c:v>
                </c:pt>
                <c:pt idx="17">
                  <c:v>-3.7695841240479797E-3</c:v>
                </c:pt>
                <c:pt idx="18">
                  <c:v>-2.1296671364982242E-3</c:v>
                </c:pt>
                <c:pt idx="19">
                  <c:v>-6.1822217333751747E-3</c:v>
                </c:pt>
                <c:pt idx="20">
                  <c:v>-5.8215097098897918E-3</c:v>
                </c:pt>
                <c:pt idx="21">
                  <c:v>-8.3411659703265598E-3</c:v>
                </c:pt>
                <c:pt idx="22">
                  <c:v>-4.9126530398283692E-3</c:v>
                </c:pt>
                <c:pt idx="23">
                  <c:v>-5.9991670863424607E-3</c:v>
                </c:pt>
                <c:pt idx="24">
                  <c:v>-1.4754677570783598E-2</c:v>
                </c:pt>
                <c:pt idx="25">
                  <c:v>-1.8335049870114976E-2</c:v>
                </c:pt>
                <c:pt idx="26">
                  <c:v>-1.5888205114965262E-2</c:v>
                </c:pt>
                <c:pt idx="27">
                  <c:v>-1.734474338426616E-2</c:v>
                </c:pt>
                <c:pt idx="28">
                  <c:v>-1.6620599668382433E-2</c:v>
                </c:pt>
                <c:pt idx="29">
                  <c:v>-1.7146554566381741E-2</c:v>
                </c:pt>
                <c:pt idx="30">
                  <c:v>-2.0998945061192126E-2</c:v>
                </c:pt>
                <c:pt idx="31">
                  <c:v>-2.0053340371411918E-2</c:v>
                </c:pt>
                <c:pt idx="32">
                  <c:v>-2.3620220884339006E-2</c:v>
                </c:pt>
                <c:pt idx="33">
                  <c:v>-2.3454214484501905E-2</c:v>
                </c:pt>
                <c:pt idx="34">
                  <c:v>-2.413678330424681E-2</c:v>
                </c:pt>
                <c:pt idx="35">
                  <c:v>-2.3939796039907899E-2</c:v>
                </c:pt>
                <c:pt idx="36">
                  <c:v>-2.2739374992616936E-2</c:v>
                </c:pt>
                <c:pt idx="37">
                  <c:v>-2.3260046916148115E-2</c:v>
                </c:pt>
                <c:pt idx="38">
                  <c:v>-2.2718076800860972E-2</c:v>
                </c:pt>
                <c:pt idx="39">
                  <c:v>-1.9393749330195206E-2</c:v>
                </c:pt>
                <c:pt idx="40">
                  <c:v>-1.9210096996627062E-2</c:v>
                </c:pt>
                <c:pt idx="41">
                  <c:v>-1.7319273771143021E-2</c:v>
                </c:pt>
                <c:pt idx="42">
                  <c:v>-1.7462604963366692E-2</c:v>
                </c:pt>
                <c:pt idx="43">
                  <c:v>-2.0147656710732098E-2</c:v>
                </c:pt>
                <c:pt idx="44">
                  <c:v>-1.8722073091315843E-2</c:v>
                </c:pt>
              </c:numCache>
            </c:numRef>
          </c:val>
          <c:smooth val="0"/>
          <c:extLst>
            <c:ext xmlns:c16="http://schemas.microsoft.com/office/drawing/2014/chart" uri="{C3380CC4-5D6E-409C-BE32-E72D297353CC}">
              <c16:uniqueId val="{00000002-FB35-46B5-8ADD-3118F51B2F63}"/>
            </c:ext>
          </c:extLst>
        </c:ser>
        <c:ser>
          <c:idx val="3"/>
          <c:order val="3"/>
          <c:tx>
            <c:strRef>
              <c:f>'Fig5.9'!$A$18</c:f>
              <c:strCache>
                <c:ptCount val="1"/>
                <c:pt idx="0">
                  <c:v>Current Account</c:v>
                </c:pt>
              </c:strCache>
            </c:strRef>
          </c:tx>
          <c:spPr>
            <a:ln w="19050" cap="rnd">
              <a:solidFill>
                <a:srgbClr val="4A7EBB"/>
              </a:solidFill>
              <a:round/>
            </a:ln>
            <a:effectLst/>
          </c:spPr>
          <c:marker>
            <c:symbol val="none"/>
          </c:marker>
          <c:cat>
            <c:strRef>
              <c:f>'Fig5.9'!$B$14:$AT$14</c:f>
              <c:strCache>
                <c:ptCount val="45"/>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strCache>
            </c:strRef>
          </c:cat>
          <c:val>
            <c:numRef>
              <c:f>'Fig5.9'!$B$18:$AT$18</c:f>
              <c:numCache>
                <c:formatCode>0%</c:formatCode>
                <c:ptCount val="45"/>
                <c:pt idx="0">
                  <c:v>-1.2107096018246258E-2</c:v>
                </c:pt>
                <c:pt idx="1">
                  <c:v>-4.2935864948418133E-2</c:v>
                </c:pt>
                <c:pt idx="2">
                  <c:v>-3.4596587969958438E-2</c:v>
                </c:pt>
                <c:pt idx="3">
                  <c:v>-2.4885892692060166E-2</c:v>
                </c:pt>
                <c:pt idx="4">
                  <c:v>-4.3432940128034371E-2</c:v>
                </c:pt>
                <c:pt idx="5">
                  <c:v>-3.3586801466274921E-2</c:v>
                </c:pt>
                <c:pt idx="6">
                  <c:v>-3.0302612466303901E-2</c:v>
                </c:pt>
                <c:pt idx="7">
                  <c:v>-3.7391215748673844E-2</c:v>
                </c:pt>
                <c:pt idx="8">
                  <c:v>-2.2784930586278965E-2</c:v>
                </c:pt>
                <c:pt idx="9">
                  <c:v>-2.9068316022994058E-2</c:v>
                </c:pt>
                <c:pt idx="10">
                  <c:v>-4.4160624302581407E-2</c:v>
                </c:pt>
                <c:pt idx="11">
                  <c:v>-5.0977862201992477E-2</c:v>
                </c:pt>
                <c:pt idx="12">
                  <c:v>-2.7432508767794486E-2</c:v>
                </c:pt>
                <c:pt idx="13">
                  <c:v>-1.15954173174327E-2</c:v>
                </c:pt>
                <c:pt idx="14">
                  <c:v>-9.9427553543013809E-3</c:v>
                </c:pt>
                <c:pt idx="15">
                  <c:v>9.9208951143760181E-3</c:v>
                </c:pt>
                <c:pt idx="16">
                  <c:v>1.4245045024654072E-2</c:v>
                </c:pt>
                <c:pt idx="17">
                  <c:v>2.7458113941627962E-2</c:v>
                </c:pt>
                <c:pt idx="18">
                  <c:v>3.374219995870717E-2</c:v>
                </c:pt>
                <c:pt idx="19">
                  <c:v>2.0423370625752831E-2</c:v>
                </c:pt>
                <c:pt idx="20">
                  <c:v>1.0025427104144355E-2</c:v>
                </c:pt>
                <c:pt idx="21">
                  <c:v>1.6466549873167213E-2</c:v>
                </c:pt>
                <c:pt idx="22">
                  <c:v>5.3086865077359635E-3</c:v>
                </c:pt>
                <c:pt idx="23">
                  <c:v>-1.1345731564658798E-2</c:v>
                </c:pt>
                <c:pt idx="24">
                  <c:v>1.7122504106894854E-2</c:v>
                </c:pt>
                <c:pt idx="25">
                  <c:v>1.3778421745451668E-2</c:v>
                </c:pt>
                <c:pt idx="26">
                  <c:v>2.9419504673694179E-2</c:v>
                </c:pt>
                <c:pt idx="27">
                  <c:v>1.9371414307017745E-2</c:v>
                </c:pt>
                <c:pt idx="28">
                  <c:v>3.1926476364328479E-2</c:v>
                </c:pt>
                <c:pt idx="29">
                  <c:v>2.3633385621267156E-2</c:v>
                </c:pt>
                <c:pt idx="30">
                  <c:v>4.1621029258725059E-2</c:v>
                </c:pt>
                <c:pt idx="31">
                  <c:v>3.3446892159454844E-2</c:v>
                </c:pt>
                <c:pt idx="32">
                  <c:v>1.515705919615673E-2</c:v>
                </c:pt>
                <c:pt idx="33">
                  <c:v>2.9468952920734974E-2</c:v>
                </c:pt>
                <c:pt idx="34">
                  <c:v>3.5248863832353462E-2</c:v>
                </c:pt>
                <c:pt idx="35">
                  <c:v>6.5376770192262429E-2</c:v>
                </c:pt>
                <c:pt idx="36">
                  <c:v>6.5935309286329985E-2</c:v>
                </c:pt>
                <c:pt idx="37">
                  <c:v>6.2543349473165977E-2</c:v>
                </c:pt>
                <c:pt idx="38">
                  <c:v>7.766838828745061E-2</c:v>
                </c:pt>
                <c:pt idx="39">
                  <c:v>8.8821241425525915E-2</c:v>
                </c:pt>
                <c:pt idx="40">
                  <c:v>8.244292051329051E-2</c:v>
                </c:pt>
                <c:pt idx="41">
                  <c:v>7.7648506397786241E-2</c:v>
                </c:pt>
                <c:pt idx="42">
                  <c:v>8.0495060635738247E-2</c:v>
                </c:pt>
                <c:pt idx="43">
                  <c:v>6.9574912743940037E-2</c:v>
                </c:pt>
                <c:pt idx="44">
                  <c:v>8.8365718087350068E-2</c:v>
                </c:pt>
              </c:numCache>
            </c:numRef>
          </c:val>
          <c:smooth val="0"/>
          <c:extLst>
            <c:ext xmlns:c16="http://schemas.microsoft.com/office/drawing/2014/chart" uri="{C3380CC4-5D6E-409C-BE32-E72D297353CC}">
              <c16:uniqueId val="{00000003-FB35-46B5-8ADD-3118F51B2F63}"/>
            </c:ext>
          </c:extLst>
        </c:ser>
        <c:dLbls>
          <c:showLegendKey val="0"/>
          <c:showVal val="0"/>
          <c:showCatName val="0"/>
          <c:showSerName val="0"/>
          <c:showPercent val="0"/>
          <c:showBubbleSize val="0"/>
        </c:dLbls>
        <c:smooth val="0"/>
        <c:axId val="313600392"/>
        <c:axId val="313606624"/>
      </c:lineChart>
      <c:catAx>
        <c:axId val="313600392"/>
        <c:scaling>
          <c:orientation val="minMax"/>
        </c:scaling>
        <c:delete val="0"/>
        <c:axPos val="b"/>
        <c:numFmt formatCode="General" sourceLinked="1"/>
        <c:majorTickMark val="cross"/>
        <c:minorTickMark val="none"/>
        <c:tickLblPos val="low"/>
        <c:spPr>
          <a:noFill/>
          <a:ln w="6350" cap="flat" cmpd="sng" algn="ctr">
            <a:solidFill>
              <a:schemeClr val="tx1"/>
            </a:solidFill>
            <a:round/>
          </a:ln>
          <a:effectLst/>
        </c:spPr>
        <c:txPr>
          <a:bodyPr rot="-540000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3606624"/>
        <c:crosses val="autoZero"/>
        <c:auto val="1"/>
        <c:lblAlgn val="ctr"/>
        <c:lblOffset val="100"/>
        <c:tickMarkSkip val="1"/>
        <c:noMultiLvlLbl val="0"/>
      </c:catAx>
      <c:valAx>
        <c:axId val="313606624"/>
        <c:scaling>
          <c:orientation val="minMax"/>
        </c:scaling>
        <c:delete val="0"/>
        <c:axPos val="l"/>
        <c:numFmt formatCode="0%"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3600392"/>
        <c:crosses val="autoZero"/>
        <c:crossBetween val="between"/>
      </c:valAx>
      <c:spPr>
        <a:noFill/>
        <a:ln>
          <a:noFill/>
        </a:ln>
        <a:effectLst/>
      </c:spPr>
    </c:plotArea>
    <c:legend>
      <c:legendPos val="tr"/>
      <c:layout>
        <c:manualLayout>
          <c:xMode val="edge"/>
          <c:yMode val="edge"/>
          <c:x val="5.9947007980854498E-2"/>
          <c:y val="4.9774582035766422E-2"/>
          <c:w val="0.39043344480176068"/>
          <c:h val="0.22651165248639224"/>
        </c:manualLayout>
      </c:layout>
      <c:overlay val="1"/>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86701662292211E-2"/>
          <c:y val="6.4814814814814811E-2"/>
          <c:w val="0.87733552055993003"/>
          <c:h val="0.77878303673579263"/>
        </c:manualLayout>
      </c:layout>
      <c:lineChart>
        <c:grouping val="standard"/>
        <c:varyColors val="0"/>
        <c:ser>
          <c:idx val="0"/>
          <c:order val="0"/>
          <c:spPr>
            <a:ln w="19050" cap="rnd">
              <a:solidFill>
                <a:srgbClr val="4A7EBB"/>
              </a:solidFill>
              <a:round/>
            </a:ln>
            <a:effectLst/>
          </c:spPr>
          <c:marker>
            <c:symbol val="none"/>
          </c:marker>
          <c:cat>
            <c:strRef>
              <c:f>'[2020129123411307377898BET6.xlsx]BET6'!$B$20:$AY$20</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'[2020129123411307377898BET6.xlsx]BET6'!$B$47:$AY$47</c:f>
              <c:numCache>
                <c:formatCode>0%</c:formatCode>
                <c:ptCount val="50"/>
                <c:pt idx="0">
                  <c:v>-7.0177736814772879E-2</c:v>
                </c:pt>
                <c:pt idx="1">
                  <c:v>-7.7215108422881415E-2</c:v>
                </c:pt>
                <c:pt idx="2">
                  <c:v>-6.0944487190230601E-2</c:v>
                </c:pt>
                <c:pt idx="3">
                  <c:v>-6.1291904307207927E-2</c:v>
                </c:pt>
                <c:pt idx="4">
                  <c:v>-6.3829846281078892E-2</c:v>
                </c:pt>
                <c:pt idx="5">
                  <c:v>-6.6468794179378829E-2</c:v>
                </c:pt>
                <c:pt idx="6">
                  <c:v>-8.8048708545567414E-2</c:v>
                </c:pt>
                <c:pt idx="7">
                  <c:v>-0.11596822470643044</c:v>
                </c:pt>
                <c:pt idx="8">
                  <c:v>-0.11814938080636044</c:v>
                </c:pt>
                <c:pt idx="9">
                  <c:v>-0.14021038078530856</c:v>
                </c:pt>
                <c:pt idx="10">
                  <c:v>-0.14603277624533506</c:v>
                </c:pt>
                <c:pt idx="11">
                  <c:v>-0.16628930081335422</c:v>
                </c:pt>
                <c:pt idx="12">
                  <c:v>-0.18796131286278001</c:v>
                </c:pt>
                <c:pt idx="13">
                  <c:v>-0.2088073422287425</c:v>
                </c:pt>
                <c:pt idx="14">
                  <c:v>-0.21920488057230986</c:v>
                </c:pt>
                <c:pt idx="15">
                  <c:v>-0.21743312589199032</c:v>
                </c:pt>
                <c:pt idx="16">
                  <c:v>-0.22332673297709027</c:v>
                </c:pt>
                <c:pt idx="17">
                  <c:v>-0.22676128198997814</c:v>
                </c:pt>
                <c:pt idx="18">
                  <c:v>-0.23182837421055713</c:v>
                </c:pt>
                <c:pt idx="19">
                  <c:v>-0.21525425238486867</c:v>
                </c:pt>
                <c:pt idx="20">
                  <c:v>-0.20142727653893652</c:v>
                </c:pt>
                <c:pt idx="21">
                  <c:v>-0.24834269642049125</c:v>
                </c:pt>
                <c:pt idx="22">
                  <c:v>-0.20340079505184749</c:v>
                </c:pt>
                <c:pt idx="23">
                  <c:v>-0.18736317557116117</c:v>
                </c:pt>
                <c:pt idx="24">
                  <c:v>-0.17015502596452803</c:v>
                </c:pt>
                <c:pt idx="25">
                  <c:v>-0.16021559744080657</c:v>
                </c:pt>
                <c:pt idx="26">
                  <c:v>-0.13955175778863935</c:v>
                </c:pt>
                <c:pt idx="27">
                  <c:v>-0.14699078443966909</c:v>
                </c:pt>
                <c:pt idx="28">
                  <c:v>-0.1681711056992638</c:v>
                </c:pt>
                <c:pt idx="29">
                  <c:v>-7.6895561837317328E-2</c:v>
                </c:pt>
                <c:pt idx="30">
                  <c:v>-8.5239041174325084E-2</c:v>
                </c:pt>
                <c:pt idx="31">
                  <c:v>-9.5271718840067326E-2</c:v>
                </c:pt>
                <c:pt idx="32">
                  <c:v>-0.10694277598196088</c:v>
                </c:pt>
                <c:pt idx="33">
                  <c:v>-7.9314435660245527E-2</c:v>
                </c:pt>
                <c:pt idx="34">
                  <c:v>-5.3412622534815865E-2</c:v>
                </c:pt>
                <c:pt idx="35">
                  <c:v>2.0764698159035002E-2</c:v>
                </c:pt>
                <c:pt idx="36">
                  <c:v>-1.5880043067393026E-3</c:v>
                </c:pt>
                <c:pt idx="37">
                  <c:v>-3.4725663012824391E-2</c:v>
                </c:pt>
                <c:pt idx="38">
                  <c:v>-2.7104250957117229E-2</c:v>
                </c:pt>
                <c:pt idx="39">
                  <c:v>5.0124555177910339E-3</c:v>
                </c:pt>
                <c:pt idx="40">
                  <c:v>7.4532149363159869E-2</c:v>
                </c:pt>
                <c:pt idx="41">
                  <c:v>0.14685001827367244</c:v>
                </c:pt>
                <c:pt idx="42">
                  <c:v>0.20792314626760114</c:v>
                </c:pt>
                <c:pt idx="43">
                  <c:v>0.22017284080936772</c:v>
                </c:pt>
                <c:pt idx="44">
                  <c:v>0.22802054444786107</c:v>
                </c:pt>
                <c:pt idx="45">
                  <c:v>0.17376654035516589</c:v>
                </c:pt>
                <c:pt idx="46">
                  <c:v>0.29000589177265251</c:v>
                </c:pt>
                <c:pt idx="47">
                  <c:v>0.33833374771487579</c:v>
                </c:pt>
                <c:pt idx="48">
                  <c:v>0.36293643618975352</c:v>
                </c:pt>
                <c:pt idx="49">
                  <c:v>0.43902616576704018</c:v>
                </c:pt>
              </c:numCache>
            </c:numRef>
          </c:val>
          <c:smooth val="0"/>
          <c:extLst>
            <c:ext xmlns:c16="http://schemas.microsoft.com/office/drawing/2014/chart" uri="{C3380CC4-5D6E-409C-BE32-E72D297353CC}">
              <c16:uniqueId val="{00000000-5F8C-4E10-AA94-5FBA191119D1}"/>
            </c:ext>
          </c:extLst>
        </c:ser>
        <c:dLbls>
          <c:showLegendKey val="0"/>
          <c:showVal val="0"/>
          <c:showCatName val="0"/>
          <c:showSerName val="0"/>
          <c:showPercent val="0"/>
          <c:showBubbleSize val="0"/>
        </c:dLbls>
        <c:smooth val="0"/>
        <c:axId val="682119616"/>
        <c:axId val="682114368"/>
      </c:lineChart>
      <c:catAx>
        <c:axId val="682119616"/>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82114368"/>
        <c:crosses val="autoZero"/>
        <c:auto val="1"/>
        <c:lblAlgn val="ctr"/>
        <c:lblOffset val="100"/>
        <c:noMultiLvlLbl val="0"/>
      </c:catAx>
      <c:valAx>
        <c:axId val="682114368"/>
        <c:scaling>
          <c:orientation val="minMax"/>
        </c:scaling>
        <c:delete val="0"/>
        <c:axPos val="l"/>
        <c:numFmt formatCode="0%" sourceLinked="1"/>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82119616"/>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 6.1'!$B$3</c:f>
              <c:strCache>
                <c:ptCount val="1"/>
                <c:pt idx="0">
                  <c:v>USA</c:v>
                </c:pt>
              </c:strCache>
            </c:strRef>
          </c:tx>
          <c:spPr>
            <a:ln w="19050" cap="rnd">
              <a:solidFill>
                <a:srgbClr val="4A7EBB"/>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6.1'!$B$4:$B$52</c:f>
              <c:numCache>
                <c:formatCode>General</c:formatCode>
                <c:ptCount val="49"/>
                <c:pt idx="0">
                  <c:v>42</c:v>
                </c:pt>
                <c:pt idx="1">
                  <c:v>47.2</c:v>
                </c:pt>
                <c:pt idx="2">
                  <c:v>51.249183664170829</c:v>
                </c:pt>
                <c:pt idx="3">
                  <c:v>52.542195824441492</c:v>
                </c:pt>
                <c:pt idx="4">
                  <c:v>53.431688860210002</c:v>
                </c:pt>
                <c:pt idx="5">
                  <c:v>54.665513264129181</c:v>
                </c:pt>
                <c:pt idx="6">
                  <c:v>56.04524899706562</c:v>
                </c:pt>
                <c:pt idx="7">
                  <c:v>57.89143263717407</c:v>
                </c:pt>
                <c:pt idx="8">
                  <c:v>59.146709875865099</c:v>
                </c:pt>
                <c:pt idx="9">
                  <c:v>59.920243325447792</c:v>
                </c:pt>
                <c:pt idx="10">
                  <c:v>60.74569304882769</c:v>
                </c:pt>
                <c:pt idx="11">
                  <c:v>61.493972085407563</c:v>
                </c:pt>
                <c:pt idx="12">
                  <c:v>61.945106460990502</c:v>
                </c:pt>
                <c:pt idx="13">
                  <c:v>62.919891615780529</c:v>
                </c:pt>
                <c:pt idx="14">
                  <c:v>64.111328125</c:v>
                </c:pt>
                <c:pt idx="15">
                  <c:v>65.12417502765804</c:v>
                </c:pt>
                <c:pt idx="16">
                  <c:v>66.059865453904109</c:v>
                </c:pt>
                <c:pt idx="17">
                  <c:v>66.76791160441978</c:v>
                </c:pt>
                <c:pt idx="18">
                  <c:v>67.750741397922837</c:v>
                </c:pt>
                <c:pt idx="19">
                  <c:v>67.833462023997754</c:v>
                </c:pt>
                <c:pt idx="20">
                  <c:v>67.747351005462221</c:v>
                </c:pt>
                <c:pt idx="21">
                  <c:v>68.406314874716358</c:v>
                </c:pt>
                <c:pt idx="22">
                  <c:v>68.593133149898307</c:v>
                </c:pt>
                <c:pt idx="23">
                  <c:v>69.438287482072369</c:v>
                </c:pt>
                <c:pt idx="24">
                  <c:v>69.7219349379466</c:v>
                </c:pt>
                <c:pt idx="25">
                  <c:v>70.118539371590103</c:v>
                </c:pt>
                <c:pt idx="26">
                  <c:v>70.710151098426877</c:v>
                </c:pt>
                <c:pt idx="27">
                  <c:v>70.706300234522644</c:v>
                </c:pt>
                <c:pt idx="28">
                  <c:v>70.733045249983206</c:v>
                </c:pt>
                <c:pt idx="29">
                  <c:v>70.714935898138904</c:v>
                </c:pt>
                <c:pt idx="30">
                  <c:v>70.404359980063717</c:v>
                </c:pt>
                <c:pt idx="31">
                  <c:v>70.055347985740141</c:v>
                </c:pt>
                <c:pt idx="32">
                  <c:v>69.671604704296826</c:v>
                </c:pt>
                <c:pt idx="33">
                  <c:v>69.168007354631129</c:v>
                </c:pt>
                <c:pt idx="34">
                  <c:v>69.175782742983458</c:v>
                </c:pt>
                <c:pt idx="35">
                  <c:v>69.299187241220679</c:v>
                </c:pt>
                <c:pt idx="36">
                  <c:v>69.068207531921772</c:v>
                </c:pt>
                <c:pt idx="37">
                  <c:v>69.29639454962016</c:v>
                </c:pt>
                <c:pt idx="38">
                  <c:v>69.026398353350245</c:v>
                </c:pt>
                <c:pt idx="39">
                  <c:v>68.394245375748369</c:v>
                </c:pt>
                <c:pt idx="40">
                  <c:v>67.810381513187195</c:v>
                </c:pt>
                <c:pt idx="41">
                  <c:v>67.580224990974997</c:v>
                </c:pt>
                <c:pt idx="42">
                  <c:v>67.164556223943407</c:v>
                </c:pt>
                <c:pt idx="43">
                  <c:v>67.116571550379334</c:v>
                </c:pt>
                <c:pt idx="44" formatCode="#,#00">
                  <c:v>66.935173422643118</c:v>
                </c:pt>
                <c:pt idx="45" formatCode="#,#00">
                  <c:v>67.306826993959007</c:v>
                </c:pt>
                <c:pt idx="46" formatCode="#,#00">
                  <c:v>67.893844636204307</c:v>
                </c:pt>
                <c:pt idx="47" formatCode="#,#00">
                  <c:v>68.188366390948033</c:v>
                </c:pt>
                <c:pt idx="48" formatCode="#,#00">
                  <c:v>68.851644466527802</c:v>
                </c:pt>
              </c:numCache>
            </c:numRef>
          </c:val>
          <c:smooth val="0"/>
          <c:extLst>
            <c:ext xmlns:c16="http://schemas.microsoft.com/office/drawing/2014/chart" uri="{C3380CC4-5D6E-409C-BE32-E72D297353CC}">
              <c16:uniqueId val="{00000000-DE1A-4937-ADD4-706D22F51E98}"/>
            </c:ext>
          </c:extLst>
        </c:ser>
        <c:ser>
          <c:idx val="1"/>
          <c:order val="1"/>
          <c:tx>
            <c:strRef>
              <c:f>'figure 6.1'!$C$3</c:f>
              <c:strCache>
                <c:ptCount val="1"/>
                <c:pt idx="0">
                  <c:v>Germany</c:v>
                </c:pt>
              </c:strCache>
            </c:strRef>
          </c:tx>
          <c:spPr>
            <a:ln w="19050" cap="rnd">
              <a:solidFill>
                <a:schemeClr val="tx1"/>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6.1'!$C$4:$C$52</c:f>
              <c:numCache>
                <c:formatCode>General</c:formatCode>
                <c:ptCount val="49"/>
                <c:pt idx="0">
                  <c:v>49.2</c:v>
                </c:pt>
                <c:pt idx="1">
                  <c:v>47.7</c:v>
                </c:pt>
                <c:pt idx="2">
                  <c:v>48.755432635322002</c:v>
                </c:pt>
                <c:pt idx="3">
                  <c:v>49.218634458959833</c:v>
                </c:pt>
                <c:pt idx="4">
                  <c:v>49.573071417995173</c:v>
                </c:pt>
                <c:pt idx="5">
                  <c:v>49.839403073578097</c:v>
                </c:pt>
                <c:pt idx="6">
                  <c:v>50.128331688055269</c:v>
                </c:pt>
                <c:pt idx="7">
                  <c:v>50.62287655719139</c:v>
                </c:pt>
                <c:pt idx="8">
                  <c:v>51.210546951578131</c:v>
                </c:pt>
                <c:pt idx="9">
                  <c:v>51.856351443288943</c:v>
                </c:pt>
                <c:pt idx="10">
                  <c:v>52.254501800720291</c:v>
                </c:pt>
                <c:pt idx="11">
                  <c:v>52.077601745564941</c:v>
                </c:pt>
                <c:pt idx="12">
                  <c:v>51.679428759336687</c:v>
                </c:pt>
                <c:pt idx="13">
                  <c:v>51.01693386611673</c:v>
                </c:pt>
                <c:pt idx="14">
                  <c:v>51.891959237902171</c:v>
                </c:pt>
                <c:pt idx="15">
                  <c:v>52.502621225882017</c:v>
                </c:pt>
                <c:pt idx="16">
                  <c:v>52.93506793593118</c:v>
                </c:pt>
                <c:pt idx="17">
                  <c:v>53.873350177102722</c:v>
                </c:pt>
                <c:pt idx="18">
                  <c:v>54.470867464619992</c:v>
                </c:pt>
                <c:pt idx="19">
                  <c:v>55.48471935269076</c:v>
                </c:pt>
                <c:pt idx="20">
                  <c:v>60.597320092007742</c:v>
                </c:pt>
                <c:pt idx="21">
                  <c:v>60.794745725398101</c:v>
                </c:pt>
                <c:pt idx="22">
                  <c:v>60.948155752731537</c:v>
                </c:pt>
                <c:pt idx="23">
                  <c:v>60.889946896172873</c:v>
                </c:pt>
                <c:pt idx="24">
                  <c:v>61.066715542521997</c:v>
                </c:pt>
                <c:pt idx="25">
                  <c:v>61.412487205731843</c:v>
                </c:pt>
                <c:pt idx="26">
                  <c:v>61.94422136234212</c:v>
                </c:pt>
                <c:pt idx="27">
                  <c:v>62.542855058720548</c:v>
                </c:pt>
                <c:pt idx="28">
                  <c:v>63.01039075076833</c:v>
                </c:pt>
                <c:pt idx="29">
                  <c:v>63.278532459448577</c:v>
                </c:pt>
                <c:pt idx="30">
                  <c:v>63.827133318658753</c:v>
                </c:pt>
                <c:pt idx="31">
                  <c:v>64.234273956496182</c:v>
                </c:pt>
                <c:pt idx="32">
                  <c:v>64.476635170410674</c:v>
                </c:pt>
                <c:pt idx="33">
                  <c:v>65.806140968183996</c:v>
                </c:pt>
                <c:pt idx="34">
                  <c:v>66.920277869665895</c:v>
                </c:pt>
                <c:pt idx="35">
                  <c:v>68.514207589698117</c:v>
                </c:pt>
                <c:pt idx="36">
                  <c:v>69.362444766254498</c:v>
                </c:pt>
                <c:pt idx="37">
                  <c:v>69.714009086169654</c:v>
                </c:pt>
                <c:pt idx="38">
                  <c:v>70.386041112816869</c:v>
                </c:pt>
                <c:pt idx="39">
                  <c:v>70.819080554824637</c:v>
                </c:pt>
                <c:pt idx="40">
                  <c:v>71.897027275513338</c:v>
                </c:pt>
                <c:pt idx="41">
                  <c:v>71.858027996634291</c:v>
                </c:pt>
                <c:pt idx="42">
                  <c:v>72.589026440470732</c:v>
                </c:pt>
                <c:pt idx="43">
                  <c:v>72.90632872738378</c:v>
                </c:pt>
                <c:pt idx="44" formatCode="#,#00">
                  <c:v>73.053585970539871</c:v>
                </c:pt>
                <c:pt idx="45" formatCode="#,#00">
                  <c:v>73.601755752804706</c:v>
                </c:pt>
                <c:pt idx="46" formatCode="#,#00">
                  <c:v>73.995853124192394</c:v>
                </c:pt>
                <c:pt idx="47" formatCode="#,#00">
                  <c:v>74.280332091253968</c:v>
                </c:pt>
                <c:pt idx="48" formatCode="#,#00">
                  <c:v>74.883387376106427</c:v>
                </c:pt>
              </c:numCache>
            </c:numRef>
          </c:val>
          <c:smooth val="0"/>
          <c:extLst>
            <c:ext xmlns:c16="http://schemas.microsoft.com/office/drawing/2014/chart" uri="{C3380CC4-5D6E-409C-BE32-E72D297353CC}">
              <c16:uniqueId val="{00000001-DE1A-4937-ADD4-706D22F51E98}"/>
            </c:ext>
          </c:extLst>
        </c:ser>
        <c:ser>
          <c:idx val="2"/>
          <c:order val="2"/>
          <c:tx>
            <c:strRef>
              <c:f>'figure 6.1'!$D$3</c:f>
              <c:strCache>
                <c:ptCount val="1"/>
                <c:pt idx="0">
                  <c:v>Denmark</c:v>
                </c:pt>
              </c:strCache>
            </c:strRef>
          </c:tx>
          <c:spPr>
            <a:ln w="19050" cap="rnd">
              <a:solidFill>
                <a:srgbClr val="DC4817"/>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6.1'!$D$4:$D$52</c:f>
              <c:numCache>
                <c:formatCode>General</c:formatCode>
                <c:ptCount val="49"/>
                <c:pt idx="0">
                  <c:v>43.5</c:v>
                </c:pt>
                <c:pt idx="1">
                  <c:v>56.4</c:v>
                </c:pt>
                <c:pt idx="2">
                  <c:v>61.9</c:v>
                </c:pt>
                <c:pt idx="3">
                  <c:v>63.2</c:v>
                </c:pt>
                <c:pt idx="4">
                  <c:v>63.5</c:v>
                </c:pt>
                <c:pt idx="5">
                  <c:v>62.9</c:v>
                </c:pt>
                <c:pt idx="6">
                  <c:v>64.7</c:v>
                </c:pt>
                <c:pt idx="7">
                  <c:v>66.3</c:v>
                </c:pt>
                <c:pt idx="8">
                  <c:v>69.900000000000006</c:v>
                </c:pt>
                <c:pt idx="9">
                  <c:v>71.400000000000006</c:v>
                </c:pt>
                <c:pt idx="10">
                  <c:v>71.8</c:v>
                </c:pt>
                <c:pt idx="11">
                  <c:v>72.599999999999994</c:v>
                </c:pt>
                <c:pt idx="12">
                  <c:v>71.896156856988725</c:v>
                </c:pt>
                <c:pt idx="13">
                  <c:v>73.286252765335391</c:v>
                </c:pt>
                <c:pt idx="14">
                  <c:v>74.599329869698607</c:v>
                </c:pt>
                <c:pt idx="15">
                  <c:v>76.131506580961258</c:v>
                </c:pt>
                <c:pt idx="16">
                  <c:v>76.501164748407618</c:v>
                </c:pt>
                <c:pt idx="17">
                  <c:v>76.600742072716727</c:v>
                </c:pt>
                <c:pt idx="18">
                  <c:v>76.398797609027852</c:v>
                </c:pt>
                <c:pt idx="19">
                  <c:v>77.621265735538998</c:v>
                </c:pt>
                <c:pt idx="20">
                  <c:v>77.986101009459986</c:v>
                </c:pt>
                <c:pt idx="21">
                  <c:v>78.174755150180005</c:v>
                </c:pt>
                <c:pt idx="22">
                  <c:v>77.376259031916334</c:v>
                </c:pt>
                <c:pt idx="23">
                  <c:v>73.78770305628521</c:v>
                </c:pt>
                <c:pt idx="24">
                  <c:v>73.310665352301498</c:v>
                </c:pt>
                <c:pt idx="25">
                  <c:v>73.551074773636998</c:v>
                </c:pt>
                <c:pt idx="26">
                  <c:v>74.201881330542406</c:v>
                </c:pt>
                <c:pt idx="27">
                  <c:v>75.11217818061246</c:v>
                </c:pt>
                <c:pt idx="28">
                  <c:v>76.119635396460723</c:v>
                </c:pt>
                <c:pt idx="29">
                  <c:v>75.61384950604409</c:v>
                </c:pt>
                <c:pt idx="30">
                  <c:v>75.873224151337709</c:v>
                </c:pt>
                <c:pt idx="31">
                  <c:v>75.456298133803386</c:v>
                </c:pt>
                <c:pt idx="32">
                  <c:v>75.117607833889267</c:v>
                </c:pt>
                <c:pt idx="33">
                  <c:v>76.162012303565902</c:v>
                </c:pt>
                <c:pt idx="34">
                  <c:v>75.927756347028847</c:v>
                </c:pt>
                <c:pt idx="35">
                  <c:v>76.960107580838027</c:v>
                </c:pt>
                <c:pt idx="36">
                  <c:v>76.39867144394664</c:v>
                </c:pt>
                <c:pt idx="37">
                  <c:v>76.959129627680738</c:v>
                </c:pt>
                <c:pt idx="38">
                  <c:v>76.806305955805826</c:v>
                </c:pt>
                <c:pt idx="39">
                  <c:v>76.043418215358912</c:v>
                </c:pt>
                <c:pt idx="40">
                  <c:v>76.145569597073575</c:v>
                </c:pt>
                <c:pt idx="41">
                  <c:v>75.792597458745291</c:v>
                </c:pt>
                <c:pt idx="42">
                  <c:v>75.622372820246014</c:v>
                </c:pt>
                <c:pt idx="43">
                  <c:v>75.001730065496304</c:v>
                </c:pt>
                <c:pt idx="44" formatCode="#,#00">
                  <c:v>73.559809971767748</c:v>
                </c:pt>
                <c:pt idx="45" formatCode="#,#00">
                  <c:v>74.645196439244515</c:v>
                </c:pt>
                <c:pt idx="46" formatCode="#,#00">
                  <c:v>75.072368251269793</c:v>
                </c:pt>
                <c:pt idx="47" formatCode="#,#00">
                  <c:v>75.294393072755199</c:v>
                </c:pt>
                <c:pt idx="48" formatCode="#,#00">
                  <c:v>76.024445264986113</c:v>
                </c:pt>
              </c:numCache>
            </c:numRef>
          </c:val>
          <c:smooth val="0"/>
          <c:extLst>
            <c:ext xmlns:c16="http://schemas.microsoft.com/office/drawing/2014/chart" uri="{C3380CC4-5D6E-409C-BE32-E72D297353CC}">
              <c16:uniqueId val="{00000002-DE1A-4937-ADD4-706D22F51E98}"/>
            </c:ext>
          </c:extLst>
        </c:ser>
        <c:ser>
          <c:idx val="3"/>
          <c:order val="3"/>
          <c:tx>
            <c:strRef>
              <c:f>'figure 6.1'!$E$3</c:f>
              <c:strCache>
                <c:ptCount val="1"/>
                <c:pt idx="0">
                  <c:v>The Netherlands</c:v>
                </c:pt>
              </c:strCache>
            </c:strRef>
          </c:tx>
          <c:spPr>
            <a:ln w="19050" cap="rnd">
              <a:solidFill>
                <a:schemeClr val="accent4"/>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6.1'!$E$4:$E$52</c:f>
              <c:numCache>
                <c:formatCode>General</c:formatCode>
                <c:ptCount val="49"/>
                <c:pt idx="0">
                  <c:v>26.2</c:v>
                </c:pt>
                <c:pt idx="1">
                  <c:v>27.5</c:v>
                </c:pt>
                <c:pt idx="2">
                  <c:v>30.694246314788408</c:v>
                </c:pt>
                <c:pt idx="3">
                  <c:v>31.124568692345608</c:v>
                </c:pt>
                <c:pt idx="4">
                  <c:v>31.652745320345229</c:v>
                </c:pt>
                <c:pt idx="5">
                  <c:v>31.931393121065589</c:v>
                </c:pt>
                <c:pt idx="6">
                  <c:v>32.510806916426503</c:v>
                </c:pt>
                <c:pt idx="7">
                  <c:v>33.11847077128251</c:v>
                </c:pt>
                <c:pt idx="8">
                  <c:v>34.250630413331862</c:v>
                </c:pt>
                <c:pt idx="9">
                  <c:v>36.138849262957677</c:v>
                </c:pt>
                <c:pt idx="10">
                  <c:v>38.273000703939928</c:v>
                </c:pt>
                <c:pt idx="11">
                  <c:v>39.260853056575129</c:v>
                </c:pt>
                <c:pt idx="12">
                  <c:v>40.358856665971217</c:v>
                </c:pt>
                <c:pt idx="13">
                  <c:v>40.578335120864622</c:v>
                </c:pt>
                <c:pt idx="14">
                  <c:v>40.85852503521054</c:v>
                </c:pt>
                <c:pt idx="15">
                  <c:v>41.254272251097127</c:v>
                </c:pt>
                <c:pt idx="16">
                  <c:v>48.935742971887549</c:v>
                </c:pt>
                <c:pt idx="17">
                  <c:v>50.637958532695372</c:v>
                </c:pt>
                <c:pt idx="18">
                  <c:v>51.06045589692765</c:v>
                </c:pt>
                <c:pt idx="19">
                  <c:v>53.095425867507892</c:v>
                </c:pt>
                <c:pt idx="20">
                  <c:v>54.486677115987462</c:v>
                </c:pt>
                <c:pt idx="21">
                  <c:v>54.951951363012363</c:v>
                </c:pt>
                <c:pt idx="22">
                  <c:v>56.331707317073167</c:v>
                </c:pt>
                <c:pt idx="23">
                  <c:v>57.264791464597472</c:v>
                </c:pt>
                <c:pt idx="24">
                  <c:v>59.12168698007352</c:v>
                </c:pt>
                <c:pt idx="25">
                  <c:v>59.834328645733002</c:v>
                </c:pt>
                <c:pt idx="26">
                  <c:v>61.619650738821719</c:v>
                </c:pt>
                <c:pt idx="27">
                  <c:v>62.585943468296414</c:v>
                </c:pt>
                <c:pt idx="28">
                  <c:v>63.974919247577432</c:v>
                </c:pt>
                <c:pt idx="29">
                  <c:v>65.237915407854985</c:v>
                </c:pt>
                <c:pt idx="30">
                  <c:v>65.428625023447765</c:v>
                </c:pt>
                <c:pt idx="31">
                  <c:v>66.803355079217155</c:v>
                </c:pt>
                <c:pt idx="32">
                  <c:v>66.314227416063815</c:v>
                </c:pt>
                <c:pt idx="33">
                  <c:v>67.011834319526628</c:v>
                </c:pt>
                <c:pt idx="34">
                  <c:v>68.049410029498532</c:v>
                </c:pt>
                <c:pt idx="35">
                  <c:v>68.782192788815308</c:v>
                </c:pt>
                <c:pt idx="36">
                  <c:v>70.40029379360999</c:v>
                </c:pt>
                <c:pt idx="37">
                  <c:v>71.682225883214358</c:v>
                </c:pt>
                <c:pt idx="38">
                  <c:v>72.32061347452985</c:v>
                </c:pt>
                <c:pt idx="39">
                  <c:v>72.634457611668196</c:v>
                </c:pt>
                <c:pt idx="40">
                  <c:v>73.142231148438924</c:v>
                </c:pt>
                <c:pt idx="41">
                  <c:v>74.270781700677134</c:v>
                </c:pt>
                <c:pt idx="42">
                  <c:v>74.621674399628461</c:v>
                </c:pt>
                <c:pt idx="43">
                  <c:v>73.84781625914097</c:v>
                </c:pt>
                <c:pt idx="44" formatCode="#,#00">
                  <c:v>74.668486913928902</c:v>
                </c:pt>
                <c:pt idx="45" formatCode="#,#00">
                  <c:v>74.964285858055149</c:v>
                </c:pt>
                <c:pt idx="46" formatCode="#,#00">
                  <c:v>75.249181328466975</c:v>
                </c:pt>
                <c:pt idx="47" formatCode="#,#00">
                  <c:v>75.769482334412416</c:v>
                </c:pt>
                <c:pt idx="48" formatCode="#,#00">
                  <c:v>76.652444761068182</c:v>
                </c:pt>
              </c:numCache>
            </c:numRef>
          </c:val>
          <c:smooth val="0"/>
          <c:extLst>
            <c:ext xmlns:c16="http://schemas.microsoft.com/office/drawing/2014/chart" uri="{C3380CC4-5D6E-409C-BE32-E72D297353CC}">
              <c16:uniqueId val="{00000003-DE1A-4937-ADD4-706D22F51E98}"/>
            </c:ext>
          </c:extLst>
        </c:ser>
        <c:ser>
          <c:idx val="4"/>
          <c:order val="4"/>
          <c:tx>
            <c:strRef>
              <c:f>'figure 6.1'!$F$3</c:f>
              <c:strCache>
                <c:ptCount val="1"/>
                <c:pt idx="0">
                  <c:v>Spain</c:v>
                </c:pt>
              </c:strCache>
            </c:strRef>
          </c:tx>
          <c:spPr>
            <a:ln w="19050" cap="rnd">
              <a:solidFill>
                <a:srgbClr val="7F9C90"/>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6.1'!$F$4:$F$52</c:f>
              <c:numCache>
                <c:formatCode>General</c:formatCode>
                <c:ptCount val="49"/>
                <c:pt idx="0">
                  <c:v>26</c:v>
                </c:pt>
                <c:pt idx="1">
                  <c:v>27.7</c:v>
                </c:pt>
                <c:pt idx="2">
                  <c:v>33.127315339835192</c:v>
                </c:pt>
                <c:pt idx="3">
                  <c:v>33.97194245953601</c:v>
                </c:pt>
                <c:pt idx="4">
                  <c:v>32.342906418716261</c:v>
                </c:pt>
                <c:pt idx="5">
                  <c:v>33.147055874121413</c:v>
                </c:pt>
                <c:pt idx="6">
                  <c:v>32.80758812498302</c:v>
                </c:pt>
                <c:pt idx="7">
                  <c:v>32.887568547554729</c:v>
                </c:pt>
                <c:pt idx="8">
                  <c:v>32.972848187807443</c:v>
                </c:pt>
                <c:pt idx="9">
                  <c:v>32.897620675749117</c:v>
                </c:pt>
                <c:pt idx="10">
                  <c:v>32.533222734892078</c:v>
                </c:pt>
                <c:pt idx="11">
                  <c:v>33.219113701228792</c:v>
                </c:pt>
                <c:pt idx="12">
                  <c:v>34.07859021300704</c:v>
                </c:pt>
                <c:pt idx="13">
                  <c:v>34.288392020350791</c:v>
                </c:pt>
                <c:pt idx="14">
                  <c:v>34.593028069884902</c:v>
                </c:pt>
                <c:pt idx="15">
                  <c:v>35.192942683948537</c:v>
                </c:pt>
                <c:pt idx="16">
                  <c:v>38.860609214656293</c:v>
                </c:pt>
                <c:pt idx="17">
                  <c:v>40.860759493670898</c:v>
                </c:pt>
                <c:pt idx="18">
                  <c:v>41.278116493417599</c:v>
                </c:pt>
                <c:pt idx="19">
                  <c:v>42.193591328325567</c:v>
                </c:pt>
                <c:pt idx="20">
                  <c:v>42.868951184375227</c:v>
                </c:pt>
                <c:pt idx="21">
                  <c:v>43.832583610404853</c:v>
                </c:pt>
                <c:pt idx="22">
                  <c:v>44.843576157909887</c:v>
                </c:pt>
                <c:pt idx="23">
                  <c:v>46.260792869742843</c:v>
                </c:pt>
                <c:pt idx="24">
                  <c:v>47.142945059002713</c:v>
                </c:pt>
                <c:pt idx="25">
                  <c:v>48.126635750034438</c:v>
                </c:pt>
                <c:pt idx="26">
                  <c:v>49.230276551455958</c:v>
                </c:pt>
                <c:pt idx="27">
                  <c:v>49.880363694369109</c:v>
                </c:pt>
                <c:pt idx="28">
                  <c:v>50.919920782499602</c:v>
                </c:pt>
                <c:pt idx="29">
                  <c:v>52.877951456601963</c:v>
                </c:pt>
                <c:pt idx="30">
                  <c:v>51.635143879273812</c:v>
                </c:pt>
                <c:pt idx="31">
                  <c:v>54.674914778942913</c:v>
                </c:pt>
                <c:pt idx="32">
                  <c:v>56.657935432383617</c:v>
                </c:pt>
                <c:pt idx="33">
                  <c:v>58.216170873449059</c:v>
                </c:pt>
                <c:pt idx="34">
                  <c:v>59.731633487285592</c:v>
                </c:pt>
                <c:pt idx="35">
                  <c:v>61.555253968019073</c:v>
                </c:pt>
                <c:pt idx="36">
                  <c:v>62.788684588894483</c:v>
                </c:pt>
                <c:pt idx="37">
                  <c:v>64.515897855164326</c:v>
                </c:pt>
                <c:pt idx="38">
                  <c:v>66.034317205204303</c:v>
                </c:pt>
                <c:pt idx="39">
                  <c:v>67.143262017291107</c:v>
                </c:pt>
                <c:pt idx="40">
                  <c:v>68.265492072079397</c:v>
                </c:pt>
                <c:pt idx="41">
                  <c:v>69.264717094910452</c:v>
                </c:pt>
                <c:pt idx="42">
                  <c:v>69.669568934246755</c:v>
                </c:pt>
                <c:pt idx="43">
                  <c:v>69.765965537665082</c:v>
                </c:pt>
                <c:pt idx="44" formatCode="#,#00">
                  <c:v>70.016415879261118</c:v>
                </c:pt>
                <c:pt idx="45" formatCode="#,#00">
                  <c:v>70.201100419138641</c:v>
                </c:pt>
                <c:pt idx="46" formatCode="#,#00">
                  <c:v>69.897849573491612</c:v>
                </c:pt>
                <c:pt idx="47" formatCode="#,#00">
                  <c:v>69.704469057172432</c:v>
                </c:pt>
                <c:pt idx="48" formatCode="#,#00">
                  <c:v>70.072689539686579</c:v>
                </c:pt>
              </c:numCache>
            </c:numRef>
          </c:val>
          <c:smooth val="0"/>
          <c:extLst>
            <c:ext xmlns:c16="http://schemas.microsoft.com/office/drawing/2014/chart" uri="{C3380CC4-5D6E-409C-BE32-E72D297353CC}">
              <c16:uniqueId val="{00000004-DE1A-4937-ADD4-706D22F51E98}"/>
            </c:ext>
          </c:extLst>
        </c:ser>
        <c:ser>
          <c:idx val="5"/>
          <c:order val="5"/>
          <c:tx>
            <c:strRef>
              <c:f>'figure 6.1'!$G$3</c:f>
              <c:strCache>
                <c:ptCount val="1"/>
                <c:pt idx="0">
                  <c:v>Sweden</c:v>
                </c:pt>
              </c:strCache>
            </c:strRef>
          </c:tx>
          <c:spPr>
            <a:ln w="19050" cap="rnd">
              <a:solidFill>
                <a:schemeClr val="accent6"/>
              </a:solidFill>
              <a:round/>
            </a:ln>
            <a:effectLst/>
          </c:spPr>
          <c:marker>
            <c:symbol val="none"/>
          </c:marker>
          <c:cat>
            <c:numRef>
              <c:f>'figure 6.1'!$A$4:$A$52</c:f>
              <c:numCache>
                <c:formatCode>General</c:formatCode>
                <c:ptCount val="49"/>
                <c:pt idx="0">
                  <c:v>1960</c:v>
                </c:pt>
                <c:pt idx="1">
                  <c:v>1968</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numCache>
            </c:numRef>
          </c:cat>
          <c:val>
            <c:numRef>
              <c:f>'figure 6.1'!$G$4:$G$52</c:f>
              <c:numCache>
                <c:formatCode>General</c:formatCode>
                <c:ptCount val="49"/>
                <c:pt idx="0">
                  <c:v>50.1</c:v>
                </c:pt>
                <c:pt idx="1">
                  <c:v>56.4</c:v>
                </c:pt>
                <c:pt idx="2">
                  <c:v>62.718111594714351</c:v>
                </c:pt>
                <c:pt idx="3">
                  <c:v>65.23906728428986</c:v>
                </c:pt>
                <c:pt idx="4">
                  <c:v>67.902542372881356</c:v>
                </c:pt>
                <c:pt idx="5">
                  <c:v>69.719367588932812</c:v>
                </c:pt>
                <c:pt idx="6">
                  <c:v>70.825831702544022</c:v>
                </c:pt>
                <c:pt idx="7">
                  <c:v>72.265625</c:v>
                </c:pt>
                <c:pt idx="8">
                  <c:v>73.976608187134502</c:v>
                </c:pt>
                <c:pt idx="9">
                  <c:v>75.273573923166467</c:v>
                </c:pt>
                <c:pt idx="10">
                  <c:v>76.497873985311173</c:v>
                </c:pt>
                <c:pt idx="11">
                  <c:v>77.21601848286484</c:v>
                </c:pt>
                <c:pt idx="12">
                  <c:v>77.958557175748268</c:v>
                </c:pt>
                <c:pt idx="13">
                  <c:v>78.587830080367397</c:v>
                </c:pt>
                <c:pt idx="14">
                  <c:v>79.33792575583621</c:v>
                </c:pt>
                <c:pt idx="15">
                  <c:v>80.156967840735064</c:v>
                </c:pt>
                <c:pt idx="16">
                  <c:v>81.108986615678774</c:v>
                </c:pt>
                <c:pt idx="17">
                  <c:v>81.683168316831683</c:v>
                </c:pt>
                <c:pt idx="18">
                  <c:v>82.045454545454547</c:v>
                </c:pt>
                <c:pt idx="19">
                  <c:v>82.461422657132104</c:v>
                </c:pt>
                <c:pt idx="20">
                  <c:v>81.736526946107773</c:v>
                </c:pt>
                <c:pt idx="21">
                  <c:v>79.977628635346747</c:v>
                </c:pt>
                <c:pt idx="22">
                  <c:v>78.125</c:v>
                </c:pt>
                <c:pt idx="23">
                  <c:v>76.997041420118336</c:v>
                </c:pt>
                <c:pt idx="24">
                  <c:v>77.262693156732894</c:v>
                </c:pt>
                <c:pt idx="25">
                  <c:v>77.256052824651505</c:v>
                </c:pt>
                <c:pt idx="26">
                  <c:v>76.291681934774644</c:v>
                </c:pt>
                <c:pt idx="27">
                  <c:v>75.420014609203804</c:v>
                </c:pt>
                <c:pt idx="28">
                  <c:v>76.001456664238901</c:v>
                </c:pt>
                <c:pt idx="29">
                  <c:v>76.378809869375914</c:v>
                </c:pt>
                <c:pt idx="30">
                  <c:v>77.084085167809462</c:v>
                </c:pt>
                <c:pt idx="31">
                  <c:v>77.052707063463615</c:v>
                </c:pt>
                <c:pt idx="32">
                  <c:v>76.835352815395581</c:v>
                </c:pt>
                <c:pt idx="33">
                  <c:v>76.573129251700678</c:v>
                </c:pt>
                <c:pt idx="34">
                  <c:v>77.679954923228621</c:v>
                </c:pt>
                <c:pt idx="35">
                  <c:v>77.694051979766272</c:v>
                </c:pt>
                <c:pt idx="36">
                  <c:v>76.792009997663158</c:v>
                </c:pt>
                <c:pt idx="37">
                  <c:v>76.967994752686721</c:v>
                </c:pt>
                <c:pt idx="38">
                  <c:v>76.37599957208954</c:v>
                </c:pt>
                <c:pt idx="39">
                  <c:v>76.209193870752827</c:v>
                </c:pt>
                <c:pt idx="40">
                  <c:v>77.365145918605023</c:v>
                </c:pt>
                <c:pt idx="41">
                  <c:v>77.924195534258416</c:v>
                </c:pt>
                <c:pt idx="42">
                  <c:v>78.764709999872366</c:v>
                </c:pt>
                <c:pt idx="43">
                  <c:v>79.330702509269443</c:v>
                </c:pt>
                <c:pt idx="44" formatCode="#,#00">
                  <c:v>79.893585869559644</c:v>
                </c:pt>
                <c:pt idx="45" formatCode="#,#00">
                  <c:v>80.172810192063025</c:v>
                </c:pt>
                <c:pt idx="46" formatCode="#,#00">
                  <c:v>80.632990148558846</c:v>
                </c:pt>
                <c:pt idx="47" formatCode="#,#00">
                  <c:v>81.001064307545462</c:v>
                </c:pt>
                <c:pt idx="48" formatCode="#,#00">
                  <c:v>81.109014600786026</c:v>
                </c:pt>
              </c:numCache>
            </c:numRef>
          </c:val>
          <c:smooth val="0"/>
          <c:extLst>
            <c:ext xmlns:c16="http://schemas.microsoft.com/office/drawing/2014/chart" uri="{C3380CC4-5D6E-409C-BE32-E72D297353CC}">
              <c16:uniqueId val="{00000005-DE1A-4937-ADD4-706D22F51E98}"/>
            </c:ext>
          </c:extLst>
        </c:ser>
        <c:dLbls>
          <c:showLegendKey val="0"/>
          <c:showVal val="0"/>
          <c:showCatName val="0"/>
          <c:showSerName val="0"/>
          <c:showPercent val="0"/>
          <c:showBubbleSize val="0"/>
        </c:dLbls>
        <c:smooth val="0"/>
        <c:axId val="1132825296"/>
        <c:axId val="1132569664"/>
      </c:lineChart>
      <c:catAx>
        <c:axId val="1132825296"/>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132569664"/>
        <c:crosses val="autoZero"/>
        <c:auto val="1"/>
        <c:lblAlgn val="ctr"/>
        <c:lblOffset val="100"/>
        <c:noMultiLvlLbl val="0"/>
      </c:catAx>
      <c:valAx>
        <c:axId val="1132569664"/>
        <c:scaling>
          <c:orientation val="minMax"/>
          <c:min val="20"/>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r>
                  <a:rPr lang="en-US"/>
                  <a:t>Participation rate, %</a:t>
                </a:r>
              </a:p>
            </c:rich>
          </c:tx>
          <c:layout>
            <c:manualLayout>
              <c:xMode val="edge"/>
              <c:yMode val="edge"/>
              <c:x val="1.2099213551119177E-2"/>
              <c:y val="0.16792208827687599"/>
            </c:manualLayout>
          </c:layout>
          <c:overlay val="0"/>
          <c:spPr>
            <a:noFill/>
            <a:ln>
              <a:noFill/>
            </a:ln>
            <a:effectLst/>
          </c:spPr>
          <c:txPr>
            <a:bodyPr rot="-54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13282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 6.2'!$G$2</c:f>
              <c:strCache>
                <c:ptCount val="1"/>
                <c:pt idx="0">
                  <c:v>Usual  full time hours per week</c:v>
                </c:pt>
              </c:strCache>
            </c:strRef>
          </c:tx>
          <c:spPr>
            <a:solidFill>
              <a:srgbClr val="4A7EBB"/>
            </a:solidFill>
            <a:ln>
              <a:noFill/>
            </a:ln>
            <a:effectLst/>
          </c:spPr>
          <c:invertIfNegative val="0"/>
          <c:cat>
            <c:strRef>
              <c:f>'Figure 6.2'!$F$3:$F$13</c:f>
              <c:strCache>
                <c:ptCount val="11"/>
                <c:pt idx="0">
                  <c:v>Denmark</c:v>
                </c:pt>
                <c:pt idx="1">
                  <c:v>Netherlands</c:v>
                </c:pt>
                <c:pt idx="2">
                  <c:v>Norway</c:v>
                </c:pt>
                <c:pt idx="3">
                  <c:v>Sweden</c:v>
                </c:pt>
                <c:pt idx="4">
                  <c:v>France</c:v>
                </c:pt>
                <c:pt idx="5">
                  <c:v>Germany</c:v>
                </c:pt>
                <c:pt idx="6">
                  <c:v>European Union 28</c:v>
                </c:pt>
                <c:pt idx="7">
                  <c:v>Switzerland</c:v>
                </c:pt>
                <c:pt idx="8">
                  <c:v>United States</c:v>
                </c:pt>
                <c:pt idx="9">
                  <c:v>United Kingdom</c:v>
                </c:pt>
                <c:pt idx="10">
                  <c:v>Japan</c:v>
                </c:pt>
              </c:strCache>
            </c:strRef>
          </c:cat>
          <c:val>
            <c:numRef>
              <c:f>'Figure 6.2'!$G$3:$G$13</c:f>
              <c:numCache>
                <c:formatCode>#.##00_ ;\-#.##00\ </c:formatCode>
                <c:ptCount val="11"/>
                <c:pt idx="0">
                  <c:v>37.777163751368299</c:v>
                </c:pt>
                <c:pt idx="1">
                  <c:v>38.228121444536299</c:v>
                </c:pt>
                <c:pt idx="2">
                  <c:v>38.376999582561197</c:v>
                </c:pt>
                <c:pt idx="3">
                  <c:v>39.513953637674398</c:v>
                </c:pt>
                <c:pt idx="4">
                  <c:v>39.741126743580601</c:v>
                </c:pt>
                <c:pt idx="5">
                  <c:v>40.368204137675797</c:v>
                </c:pt>
                <c:pt idx="6">
                  <c:v>40.6708952926774</c:v>
                </c:pt>
                <c:pt idx="7">
                  <c:v>41.239195958706702</c:v>
                </c:pt>
                <c:pt idx="8">
                  <c:v>42.483141538603697</c:v>
                </c:pt>
                <c:pt idx="9">
                  <c:v>43.131748116751197</c:v>
                </c:pt>
              </c:numCache>
            </c:numRef>
          </c:val>
          <c:extLst>
            <c:ext xmlns:c16="http://schemas.microsoft.com/office/drawing/2014/chart" uri="{C3380CC4-5D6E-409C-BE32-E72D297353CC}">
              <c16:uniqueId val="{00000000-4DE7-47A7-A144-F1C9AD5BC0D8}"/>
            </c:ext>
          </c:extLst>
        </c:ser>
        <c:dLbls>
          <c:showLegendKey val="0"/>
          <c:showVal val="0"/>
          <c:showCatName val="0"/>
          <c:showSerName val="0"/>
          <c:showPercent val="0"/>
          <c:showBubbleSize val="0"/>
        </c:dLbls>
        <c:gapWidth val="219"/>
        <c:axId val="712440768"/>
        <c:axId val="738280176"/>
      </c:barChart>
      <c:lineChart>
        <c:grouping val="standard"/>
        <c:varyColors val="0"/>
        <c:ser>
          <c:idx val="1"/>
          <c:order val="1"/>
          <c:tx>
            <c:strRef>
              <c:f>'Figure 6.2'!$H$2</c:f>
              <c:strCache>
                <c:ptCount val="1"/>
                <c:pt idx="0">
                  <c:v>Actual hours worked</c:v>
                </c:pt>
              </c:strCache>
            </c:strRef>
          </c:tx>
          <c:spPr>
            <a:ln w="19050" cap="rnd">
              <a:solidFill>
                <a:srgbClr val="DC4817"/>
              </a:solidFill>
              <a:round/>
            </a:ln>
            <a:effectLst/>
          </c:spPr>
          <c:marker>
            <c:symbol val="none"/>
          </c:marker>
          <c:cat>
            <c:strRef>
              <c:f>'Figure 6.2'!$F$3:$F$13</c:f>
              <c:strCache>
                <c:ptCount val="11"/>
                <c:pt idx="0">
                  <c:v>Denmark</c:v>
                </c:pt>
                <c:pt idx="1">
                  <c:v>Netherlands</c:v>
                </c:pt>
                <c:pt idx="2">
                  <c:v>Norway</c:v>
                </c:pt>
                <c:pt idx="3">
                  <c:v>Sweden</c:v>
                </c:pt>
                <c:pt idx="4">
                  <c:v>France</c:v>
                </c:pt>
                <c:pt idx="5">
                  <c:v>Germany</c:v>
                </c:pt>
                <c:pt idx="6">
                  <c:v>European Union 28</c:v>
                </c:pt>
                <c:pt idx="7">
                  <c:v>Switzerland</c:v>
                </c:pt>
                <c:pt idx="8">
                  <c:v>United States</c:v>
                </c:pt>
                <c:pt idx="9">
                  <c:v>United Kingdom</c:v>
                </c:pt>
                <c:pt idx="10">
                  <c:v>Japan</c:v>
                </c:pt>
              </c:strCache>
            </c:strRef>
          </c:cat>
          <c:val>
            <c:numRef>
              <c:f>'Figure 6.2'!$H$3:$H$13</c:f>
              <c:numCache>
                <c:formatCode>#.##0_ ;\-#.##0\ </c:formatCode>
                <c:ptCount val="11"/>
                <c:pt idx="0">
                  <c:v>1380</c:v>
                </c:pt>
                <c:pt idx="1">
                  <c:v>1434</c:v>
                </c:pt>
                <c:pt idx="2">
                  <c:v>1384</c:v>
                </c:pt>
                <c:pt idx="3">
                  <c:v>1452</c:v>
                </c:pt>
                <c:pt idx="4">
                  <c:v>1505</c:v>
                </c:pt>
                <c:pt idx="5">
                  <c:v>1386.0999999999899</c:v>
                </c:pt>
                <c:pt idx="7">
                  <c:v>1556.9</c:v>
                </c:pt>
                <c:pt idx="8">
                  <c:v>1779</c:v>
                </c:pt>
                <c:pt idx="9">
                  <c:v>1538</c:v>
                </c:pt>
                <c:pt idx="10">
                  <c:v>1644</c:v>
                </c:pt>
              </c:numCache>
            </c:numRef>
          </c:val>
          <c:smooth val="0"/>
          <c:extLst>
            <c:ext xmlns:c16="http://schemas.microsoft.com/office/drawing/2014/chart" uri="{C3380CC4-5D6E-409C-BE32-E72D297353CC}">
              <c16:uniqueId val="{00000001-4DE7-47A7-A144-F1C9AD5BC0D8}"/>
            </c:ext>
          </c:extLst>
        </c:ser>
        <c:dLbls>
          <c:showLegendKey val="0"/>
          <c:showVal val="0"/>
          <c:showCatName val="0"/>
          <c:showSerName val="0"/>
          <c:showPercent val="0"/>
          <c:showBubbleSize val="0"/>
        </c:dLbls>
        <c:marker val="1"/>
        <c:smooth val="0"/>
        <c:axId val="767725888"/>
        <c:axId val="767724192"/>
      </c:lineChart>
      <c:catAx>
        <c:axId val="71244076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38280176"/>
        <c:crosses val="autoZero"/>
        <c:auto val="1"/>
        <c:lblAlgn val="ctr"/>
        <c:lblOffset val="100"/>
        <c:noMultiLvlLbl val="0"/>
      </c:catAx>
      <c:valAx>
        <c:axId val="738280176"/>
        <c:scaling>
          <c:orientation val="minMax"/>
        </c:scaling>
        <c:delete val="0"/>
        <c:axPos val="l"/>
        <c:majorGridlines>
          <c:spPr>
            <a:ln w="317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12440768"/>
        <c:crosses val="autoZero"/>
        <c:crossBetween val="between"/>
      </c:valAx>
      <c:valAx>
        <c:axId val="76772419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67725888"/>
        <c:crosses val="max"/>
        <c:crossBetween val="between"/>
      </c:valAx>
      <c:catAx>
        <c:axId val="767725888"/>
        <c:scaling>
          <c:orientation val="minMax"/>
        </c:scaling>
        <c:delete val="1"/>
        <c:axPos val="b"/>
        <c:numFmt formatCode="General" sourceLinked="1"/>
        <c:majorTickMark val="out"/>
        <c:minorTickMark val="none"/>
        <c:tickLblPos val="nextTo"/>
        <c:crossAx val="7677241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HFUDD16!$D$31</c:f>
              <c:strCache>
                <c:ptCount val="1"/>
                <c:pt idx="0">
                  <c:v>Primary education</c:v>
                </c:pt>
              </c:strCache>
            </c:strRef>
          </c:tx>
          <c:spPr>
            <a:solidFill>
              <a:schemeClr val="accent1"/>
            </a:solidFill>
            <a:ln>
              <a:noFill/>
            </a:ln>
            <a:effectLst/>
          </c:spPr>
          <c:invertIfNegative val="0"/>
          <c:cat>
            <c:strRef>
              <c:f>HFUDD16!$E$30:$H$30</c:f>
              <c:strCache>
                <c:ptCount val="4"/>
                <c:pt idx="0">
                  <c:v>30-39</c:v>
                </c:pt>
                <c:pt idx="1">
                  <c:v>40-49</c:v>
                </c:pt>
                <c:pt idx="2">
                  <c:v>50-59</c:v>
                </c:pt>
                <c:pt idx="3">
                  <c:v>60-69</c:v>
                </c:pt>
              </c:strCache>
            </c:strRef>
          </c:cat>
          <c:val>
            <c:numRef>
              <c:f>HFUDD16!$E$31:$H$31</c:f>
              <c:numCache>
                <c:formatCode>0%</c:formatCode>
                <c:ptCount val="4"/>
                <c:pt idx="0">
                  <c:v>0.15330213652085931</c:v>
                </c:pt>
                <c:pt idx="1">
                  <c:v>0.15983906555542773</c:v>
                </c:pt>
                <c:pt idx="2">
                  <c:v>0.19953707128625722</c:v>
                </c:pt>
                <c:pt idx="3">
                  <c:v>0.25550926044695821</c:v>
                </c:pt>
              </c:numCache>
            </c:numRef>
          </c:val>
          <c:extLst>
            <c:ext xmlns:c16="http://schemas.microsoft.com/office/drawing/2014/chart" uri="{C3380CC4-5D6E-409C-BE32-E72D297353CC}">
              <c16:uniqueId val="{00000000-B213-45F3-A283-C30D467B684A}"/>
            </c:ext>
          </c:extLst>
        </c:ser>
        <c:ser>
          <c:idx val="1"/>
          <c:order val="1"/>
          <c:tx>
            <c:strRef>
              <c:f>HFUDD16!$D$32</c:f>
              <c:strCache>
                <c:ptCount val="1"/>
                <c:pt idx="0">
                  <c:v>Upper secondary education</c:v>
                </c:pt>
              </c:strCache>
            </c:strRef>
          </c:tx>
          <c:spPr>
            <a:solidFill>
              <a:schemeClr val="accent2"/>
            </a:solidFill>
            <a:ln>
              <a:noFill/>
            </a:ln>
            <a:effectLst/>
          </c:spPr>
          <c:invertIfNegative val="0"/>
          <c:cat>
            <c:strRef>
              <c:f>HFUDD16!$E$30:$H$30</c:f>
              <c:strCache>
                <c:ptCount val="4"/>
                <c:pt idx="0">
                  <c:v>30-39</c:v>
                </c:pt>
                <c:pt idx="1">
                  <c:v>40-49</c:v>
                </c:pt>
                <c:pt idx="2">
                  <c:v>50-59</c:v>
                </c:pt>
                <c:pt idx="3">
                  <c:v>60-69</c:v>
                </c:pt>
              </c:strCache>
            </c:strRef>
          </c:cat>
          <c:val>
            <c:numRef>
              <c:f>HFUDD16!$E$32:$H$32</c:f>
              <c:numCache>
                <c:formatCode>0%</c:formatCode>
                <c:ptCount val="4"/>
                <c:pt idx="0">
                  <c:v>5.8773441728040658E-2</c:v>
                </c:pt>
                <c:pt idx="1">
                  <c:v>5.5470882263748446E-2</c:v>
                </c:pt>
                <c:pt idx="2">
                  <c:v>5.4234882405824976E-2</c:v>
                </c:pt>
                <c:pt idx="3">
                  <c:v>3.4941153568135548E-2</c:v>
                </c:pt>
              </c:numCache>
            </c:numRef>
          </c:val>
          <c:extLst>
            <c:ext xmlns:c16="http://schemas.microsoft.com/office/drawing/2014/chart" uri="{C3380CC4-5D6E-409C-BE32-E72D297353CC}">
              <c16:uniqueId val="{00000001-B213-45F3-A283-C30D467B684A}"/>
            </c:ext>
          </c:extLst>
        </c:ser>
        <c:ser>
          <c:idx val="2"/>
          <c:order val="2"/>
          <c:tx>
            <c:strRef>
              <c:f>HFUDD16!$D$33</c:f>
              <c:strCache>
                <c:ptCount val="1"/>
                <c:pt idx="0">
                  <c:v>Vocational Education and Training (VET)</c:v>
                </c:pt>
              </c:strCache>
            </c:strRef>
          </c:tx>
          <c:spPr>
            <a:solidFill>
              <a:schemeClr val="accent3"/>
            </a:solidFill>
            <a:ln>
              <a:noFill/>
            </a:ln>
            <a:effectLst/>
          </c:spPr>
          <c:invertIfNegative val="0"/>
          <c:cat>
            <c:strRef>
              <c:f>HFUDD16!$E$30:$H$30</c:f>
              <c:strCache>
                <c:ptCount val="4"/>
                <c:pt idx="0">
                  <c:v>30-39</c:v>
                </c:pt>
                <c:pt idx="1">
                  <c:v>40-49</c:v>
                </c:pt>
                <c:pt idx="2">
                  <c:v>50-59</c:v>
                </c:pt>
                <c:pt idx="3">
                  <c:v>60-69</c:v>
                </c:pt>
              </c:strCache>
            </c:strRef>
          </c:cat>
          <c:val>
            <c:numRef>
              <c:f>HFUDD16!$E$33:$H$33</c:f>
              <c:numCache>
                <c:formatCode>0%</c:formatCode>
                <c:ptCount val="4"/>
                <c:pt idx="0">
                  <c:v>0.28848767029812467</c:v>
                </c:pt>
                <c:pt idx="1">
                  <c:v>0.35728701544510555</c:v>
                </c:pt>
                <c:pt idx="2">
                  <c:v>0.40735344456829892</c:v>
                </c:pt>
                <c:pt idx="3">
                  <c:v>0.39231155786477773</c:v>
                </c:pt>
              </c:numCache>
            </c:numRef>
          </c:val>
          <c:extLst>
            <c:ext xmlns:c16="http://schemas.microsoft.com/office/drawing/2014/chart" uri="{C3380CC4-5D6E-409C-BE32-E72D297353CC}">
              <c16:uniqueId val="{00000002-B213-45F3-A283-C30D467B684A}"/>
            </c:ext>
          </c:extLst>
        </c:ser>
        <c:ser>
          <c:idx val="3"/>
          <c:order val="3"/>
          <c:tx>
            <c:strRef>
              <c:f>HFUDD16!$D$34</c:f>
              <c:strCache>
                <c:ptCount val="1"/>
                <c:pt idx="0">
                  <c:v>Short cycle higher education</c:v>
                </c:pt>
              </c:strCache>
            </c:strRef>
          </c:tx>
          <c:spPr>
            <a:solidFill>
              <a:schemeClr val="accent4"/>
            </a:solidFill>
            <a:ln>
              <a:noFill/>
            </a:ln>
            <a:effectLst/>
          </c:spPr>
          <c:invertIfNegative val="0"/>
          <c:cat>
            <c:strRef>
              <c:f>HFUDD16!$E$30:$H$30</c:f>
              <c:strCache>
                <c:ptCount val="4"/>
                <c:pt idx="0">
                  <c:v>30-39</c:v>
                </c:pt>
                <c:pt idx="1">
                  <c:v>40-49</c:v>
                </c:pt>
                <c:pt idx="2">
                  <c:v>50-59</c:v>
                </c:pt>
                <c:pt idx="3">
                  <c:v>60-69</c:v>
                </c:pt>
              </c:strCache>
            </c:strRef>
          </c:cat>
          <c:val>
            <c:numRef>
              <c:f>HFUDD16!$E$34:$H$34</c:f>
              <c:numCache>
                <c:formatCode>0%</c:formatCode>
                <c:ptCount val="4"/>
                <c:pt idx="0">
                  <c:v>5.9788171486387917E-2</c:v>
                </c:pt>
                <c:pt idx="1">
                  <c:v>6.9316054753265216E-2</c:v>
                </c:pt>
                <c:pt idx="2">
                  <c:v>5.6005346500637591E-2</c:v>
                </c:pt>
                <c:pt idx="3">
                  <c:v>4.2622352136927548E-2</c:v>
                </c:pt>
              </c:numCache>
            </c:numRef>
          </c:val>
          <c:extLst>
            <c:ext xmlns:c16="http://schemas.microsoft.com/office/drawing/2014/chart" uri="{C3380CC4-5D6E-409C-BE32-E72D297353CC}">
              <c16:uniqueId val="{00000003-B213-45F3-A283-C30D467B684A}"/>
            </c:ext>
          </c:extLst>
        </c:ser>
        <c:ser>
          <c:idx val="4"/>
          <c:order val="4"/>
          <c:tx>
            <c:strRef>
              <c:f>HFUDD16!$D$35</c:f>
              <c:strCache>
                <c:ptCount val="1"/>
                <c:pt idx="0">
                  <c:v>Vocational bachelors educations</c:v>
                </c:pt>
              </c:strCache>
            </c:strRef>
          </c:tx>
          <c:spPr>
            <a:solidFill>
              <a:schemeClr val="accent5"/>
            </a:solidFill>
            <a:ln>
              <a:noFill/>
            </a:ln>
            <a:effectLst/>
          </c:spPr>
          <c:invertIfNegative val="0"/>
          <c:cat>
            <c:strRef>
              <c:f>HFUDD16!$E$30:$H$30</c:f>
              <c:strCache>
                <c:ptCount val="4"/>
                <c:pt idx="0">
                  <c:v>30-39</c:v>
                </c:pt>
                <c:pt idx="1">
                  <c:v>40-49</c:v>
                </c:pt>
                <c:pt idx="2">
                  <c:v>50-59</c:v>
                </c:pt>
                <c:pt idx="3">
                  <c:v>60-69</c:v>
                </c:pt>
              </c:strCache>
            </c:strRef>
          </c:cat>
          <c:val>
            <c:numRef>
              <c:f>HFUDD16!$E$35:$H$35</c:f>
              <c:numCache>
                <c:formatCode>0%</c:formatCode>
                <c:ptCount val="4"/>
                <c:pt idx="0">
                  <c:v>0.19323395844608107</c:v>
                </c:pt>
                <c:pt idx="1">
                  <c:v>0.18184729527653745</c:v>
                </c:pt>
                <c:pt idx="2">
                  <c:v>0.16454156640933079</c:v>
                </c:pt>
                <c:pt idx="3">
                  <c:v>0.1769271282126349</c:v>
                </c:pt>
              </c:numCache>
            </c:numRef>
          </c:val>
          <c:extLst>
            <c:ext xmlns:c16="http://schemas.microsoft.com/office/drawing/2014/chart" uri="{C3380CC4-5D6E-409C-BE32-E72D297353CC}">
              <c16:uniqueId val="{00000004-B213-45F3-A283-C30D467B684A}"/>
            </c:ext>
          </c:extLst>
        </c:ser>
        <c:ser>
          <c:idx val="5"/>
          <c:order val="5"/>
          <c:tx>
            <c:strRef>
              <c:f>HFUDD16!$D$36</c:f>
              <c:strCache>
                <c:ptCount val="1"/>
                <c:pt idx="0">
                  <c:v>Bachelors programs</c:v>
                </c:pt>
              </c:strCache>
            </c:strRef>
          </c:tx>
          <c:spPr>
            <a:solidFill>
              <a:schemeClr val="accent6"/>
            </a:solidFill>
            <a:ln>
              <a:noFill/>
            </a:ln>
            <a:effectLst/>
          </c:spPr>
          <c:invertIfNegative val="0"/>
          <c:cat>
            <c:strRef>
              <c:f>HFUDD16!$E$30:$H$30</c:f>
              <c:strCache>
                <c:ptCount val="4"/>
                <c:pt idx="0">
                  <c:v>30-39</c:v>
                </c:pt>
                <c:pt idx="1">
                  <c:v>40-49</c:v>
                </c:pt>
                <c:pt idx="2">
                  <c:v>50-59</c:v>
                </c:pt>
                <c:pt idx="3">
                  <c:v>60-69</c:v>
                </c:pt>
              </c:strCache>
            </c:strRef>
          </c:cat>
          <c:val>
            <c:numRef>
              <c:f>HFUDD16!$E$36:$H$36</c:f>
              <c:numCache>
                <c:formatCode>0%</c:formatCode>
                <c:ptCount val="4"/>
                <c:pt idx="0">
                  <c:v>2.4577048871738158E-2</c:v>
                </c:pt>
                <c:pt idx="1">
                  <c:v>1.8122117767622792E-2</c:v>
                </c:pt>
                <c:pt idx="2">
                  <c:v>9.8830014131112143E-3</c:v>
                </c:pt>
                <c:pt idx="3">
                  <c:v>6.0031056791069893E-3</c:v>
                </c:pt>
              </c:numCache>
            </c:numRef>
          </c:val>
          <c:extLst>
            <c:ext xmlns:c16="http://schemas.microsoft.com/office/drawing/2014/chart" uri="{C3380CC4-5D6E-409C-BE32-E72D297353CC}">
              <c16:uniqueId val="{00000005-B213-45F3-A283-C30D467B684A}"/>
            </c:ext>
          </c:extLst>
        </c:ser>
        <c:ser>
          <c:idx val="6"/>
          <c:order val="6"/>
          <c:tx>
            <c:strRef>
              <c:f>HFUDD16!$D$37</c:f>
              <c:strCache>
                <c:ptCount val="1"/>
                <c:pt idx="0">
                  <c:v>Masters programs</c:v>
                </c:pt>
              </c:strCache>
            </c:strRef>
          </c:tx>
          <c:spPr>
            <a:solidFill>
              <a:schemeClr val="accent1">
                <a:lumMod val="60000"/>
              </a:schemeClr>
            </a:solidFill>
            <a:ln>
              <a:noFill/>
            </a:ln>
            <a:effectLst/>
          </c:spPr>
          <c:invertIfNegative val="0"/>
          <c:cat>
            <c:strRef>
              <c:f>HFUDD16!$E$30:$H$30</c:f>
              <c:strCache>
                <c:ptCount val="4"/>
                <c:pt idx="0">
                  <c:v>30-39</c:v>
                </c:pt>
                <c:pt idx="1">
                  <c:v>40-49</c:v>
                </c:pt>
                <c:pt idx="2">
                  <c:v>50-59</c:v>
                </c:pt>
                <c:pt idx="3">
                  <c:v>60-69</c:v>
                </c:pt>
              </c:strCache>
            </c:strRef>
          </c:cat>
          <c:val>
            <c:numRef>
              <c:f>HFUDD16!$E$37:$H$37</c:f>
              <c:numCache>
                <c:formatCode>0%</c:formatCode>
                <c:ptCount val="4"/>
                <c:pt idx="0">
                  <c:v>0.18977211228499494</c:v>
                </c:pt>
                <c:pt idx="1">
                  <c:v>0.12845867885264931</c:v>
                </c:pt>
                <c:pt idx="2">
                  <c:v>8.0434490947687301E-2</c:v>
                </c:pt>
                <c:pt idx="3">
                  <c:v>6.9071933141881842E-2</c:v>
                </c:pt>
              </c:numCache>
            </c:numRef>
          </c:val>
          <c:extLst>
            <c:ext xmlns:c16="http://schemas.microsoft.com/office/drawing/2014/chart" uri="{C3380CC4-5D6E-409C-BE32-E72D297353CC}">
              <c16:uniqueId val="{00000006-B213-45F3-A283-C30D467B684A}"/>
            </c:ext>
          </c:extLst>
        </c:ser>
        <c:ser>
          <c:idx val="7"/>
          <c:order val="7"/>
          <c:tx>
            <c:strRef>
              <c:f>HFUDD16!$D$38</c:f>
              <c:strCache>
                <c:ptCount val="1"/>
                <c:pt idx="0">
                  <c:v>PhD programs</c:v>
                </c:pt>
              </c:strCache>
            </c:strRef>
          </c:tx>
          <c:spPr>
            <a:solidFill>
              <a:schemeClr val="accent2">
                <a:lumMod val="60000"/>
              </a:schemeClr>
            </a:solidFill>
            <a:ln>
              <a:noFill/>
            </a:ln>
            <a:effectLst/>
          </c:spPr>
          <c:invertIfNegative val="0"/>
          <c:cat>
            <c:strRef>
              <c:f>HFUDD16!$E$30:$H$30</c:f>
              <c:strCache>
                <c:ptCount val="4"/>
                <c:pt idx="0">
                  <c:v>30-39</c:v>
                </c:pt>
                <c:pt idx="1">
                  <c:v>40-49</c:v>
                </c:pt>
                <c:pt idx="2">
                  <c:v>50-59</c:v>
                </c:pt>
                <c:pt idx="3">
                  <c:v>60-69</c:v>
                </c:pt>
              </c:strCache>
            </c:strRef>
          </c:cat>
          <c:val>
            <c:numRef>
              <c:f>HFUDD16!$E$38:$H$38</c:f>
              <c:numCache>
                <c:formatCode>0%</c:formatCode>
                <c:ptCount val="4"/>
                <c:pt idx="0">
                  <c:v>1.9469575754723641E-2</c:v>
                </c:pt>
                <c:pt idx="1">
                  <c:v>1.5838553158560687E-2</c:v>
                </c:pt>
                <c:pt idx="2">
                  <c:v>9.2234659217008495E-3</c:v>
                </c:pt>
                <c:pt idx="3">
                  <c:v>4.4804476524053921E-3</c:v>
                </c:pt>
              </c:numCache>
            </c:numRef>
          </c:val>
          <c:extLst>
            <c:ext xmlns:c16="http://schemas.microsoft.com/office/drawing/2014/chart" uri="{C3380CC4-5D6E-409C-BE32-E72D297353CC}">
              <c16:uniqueId val="{00000007-B213-45F3-A283-C30D467B684A}"/>
            </c:ext>
          </c:extLst>
        </c:ser>
        <c:ser>
          <c:idx val="8"/>
          <c:order val="8"/>
          <c:tx>
            <c:strRef>
              <c:f>HFUDD16!$D$39</c:f>
              <c:strCache>
                <c:ptCount val="1"/>
                <c:pt idx="0">
                  <c:v>Not stated</c:v>
                </c:pt>
              </c:strCache>
            </c:strRef>
          </c:tx>
          <c:spPr>
            <a:solidFill>
              <a:schemeClr val="accent3">
                <a:lumMod val="60000"/>
              </a:schemeClr>
            </a:solidFill>
            <a:ln>
              <a:noFill/>
            </a:ln>
            <a:effectLst/>
          </c:spPr>
          <c:invertIfNegative val="0"/>
          <c:cat>
            <c:strRef>
              <c:f>HFUDD16!$E$30:$H$30</c:f>
              <c:strCache>
                <c:ptCount val="4"/>
                <c:pt idx="0">
                  <c:v>30-39</c:v>
                </c:pt>
                <c:pt idx="1">
                  <c:v>40-49</c:v>
                </c:pt>
                <c:pt idx="2">
                  <c:v>50-59</c:v>
                </c:pt>
                <c:pt idx="3">
                  <c:v>60-69</c:v>
                </c:pt>
              </c:strCache>
            </c:strRef>
          </c:cat>
          <c:val>
            <c:numRef>
              <c:f>HFUDD16!$E$39:$H$39</c:f>
              <c:numCache>
                <c:formatCode>0%</c:formatCode>
                <c:ptCount val="4"/>
                <c:pt idx="0">
                  <c:v>1.1544389279747758E-2</c:v>
                </c:pt>
                <c:pt idx="1">
                  <c:v>1.2981156343786927E-2</c:v>
                </c:pt>
                <c:pt idx="2">
                  <c:v>1.8000554210431945E-2</c:v>
                </c:pt>
                <c:pt idx="3">
                  <c:v>1.7129525531308053E-2</c:v>
                </c:pt>
              </c:numCache>
            </c:numRef>
          </c:val>
          <c:extLst>
            <c:ext xmlns:c16="http://schemas.microsoft.com/office/drawing/2014/chart" uri="{C3380CC4-5D6E-409C-BE32-E72D297353CC}">
              <c16:uniqueId val="{00000008-B213-45F3-A283-C30D467B684A}"/>
            </c:ext>
          </c:extLst>
        </c:ser>
        <c:dLbls>
          <c:showLegendKey val="0"/>
          <c:showVal val="0"/>
          <c:showCatName val="0"/>
          <c:showSerName val="0"/>
          <c:showPercent val="0"/>
          <c:showBubbleSize val="0"/>
        </c:dLbls>
        <c:gapWidth val="219"/>
        <c:overlap val="100"/>
        <c:axId val="728232672"/>
        <c:axId val="823192592"/>
      </c:barChart>
      <c:catAx>
        <c:axId val="72823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823192592"/>
        <c:crosses val="autoZero"/>
        <c:auto val="1"/>
        <c:lblAlgn val="ctr"/>
        <c:lblOffset val="100"/>
        <c:noMultiLvlLbl val="0"/>
      </c:catAx>
      <c:valAx>
        <c:axId val="823192592"/>
        <c:scaling>
          <c:orientation val="minMax"/>
        </c:scaling>
        <c:delete val="0"/>
        <c:axPos val="l"/>
        <c:majorGridlines>
          <c:spPr>
            <a:ln w="317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282326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20" b="0" i="0" u="none" strike="noStrike" kern="1200" spc="0" baseline="0">
                <a:solidFill>
                  <a:schemeClr val="tx1">
                    <a:lumMod val="65000"/>
                    <a:lumOff val="35000"/>
                  </a:schemeClr>
                </a:solidFill>
                <a:latin typeface="FrankfurtGothic" panose="020B7200000000000000" pitchFamily="34" charset="0"/>
                <a:ea typeface="+mn-ea"/>
                <a:cs typeface="+mn-cs"/>
              </a:defRPr>
            </a:pPr>
            <a:r>
              <a:rPr lang="da-DK" sz="850" b="1">
                <a:solidFill>
                  <a:schemeClr val="tx1"/>
                </a:solidFill>
                <a:effectLst/>
              </a:rPr>
              <a:t>Frequency %</a:t>
            </a:r>
          </a:p>
        </c:rich>
      </c:tx>
      <c:overlay val="0"/>
      <c:spPr>
        <a:noFill/>
        <a:ln>
          <a:noFill/>
        </a:ln>
        <a:effectLst/>
      </c:spPr>
      <c:txPr>
        <a:bodyPr rot="0" spcFirstLastPara="1" vertOverflow="ellipsis" vert="horz" wrap="square" anchor="ctr" anchorCtr="1"/>
        <a:lstStyle/>
        <a:p>
          <a:pPr>
            <a:defRPr sz="1020" b="0" i="0" u="none" strike="noStrike" kern="1200" spc="0" baseline="0">
              <a:solidFill>
                <a:schemeClr val="tx1">
                  <a:lumMod val="65000"/>
                  <a:lumOff val="35000"/>
                </a:schemeClr>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9.1571704825906264E-2"/>
          <c:y val="0.11056942500047511"/>
          <c:w val="0.88967211188153716"/>
          <c:h val="0.71845034690997878"/>
        </c:manualLayout>
      </c:layout>
      <c:lineChart>
        <c:grouping val="standard"/>
        <c:varyColors val="0"/>
        <c:ser>
          <c:idx val="0"/>
          <c:order val="0"/>
          <c:spPr>
            <a:ln w="19050" cap="rnd">
              <a:solidFill>
                <a:srgbClr val="4A7EBB"/>
              </a:solidFill>
              <a:round/>
            </a:ln>
            <a:effectLst/>
          </c:spPr>
          <c:marker>
            <c:symbol val="none"/>
          </c:marker>
          <c:cat>
            <c:numRef>
              <c:f>'figure 6.4'!$A$87:$A$115</c:f>
              <c:numCache>
                <c:formatCode>0</c:formatCode>
                <c:ptCount val="29"/>
                <c:pt idx="0">
                  <c:v>130</c:v>
                </c:pt>
                <c:pt idx="1">
                  <c:v>140</c:v>
                </c:pt>
                <c:pt idx="2">
                  <c:v>150</c:v>
                </c:pt>
                <c:pt idx="3">
                  <c:v>160</c:v>
                </c:pt>
                <c:pt idx="4">
                  <c:v>170</c:v>
                </c:pt>
                <c:pt idx="5">
                  <c:v>180</c:v>
                </c:pt>
                <c:pt idx="6">
                  <c:v>190</c:v>
                </c:pt>
                <c:pt idx="7">
                  <c:v>200</c:v>
                </c:pt>
                <c:pt idx="8">
                  <c:v>210</c:v>
                </c:pt>
                <c:pt idx="9">
                  <c:v>220</c:v>
                </c:pt>
                <c:pt idx="10">
                  <c:v>230</c:v>
                </c:pt>
                <c:pt idx="11">
                  <c:v>240</c:v>
                </c:pt>
                <c:pt idx="12">
                  <c:v>250</c:v>
                </c:pt>
                <c:pt idx="13">
                  <c:v>260</c:v>
                </c:pt>
                <c:pt idx="14">
                  <c:v>270</c:v>
                </c:pt>
                <c:pt idx="15">
                  <c:v>280</c:v>
                </c:pt>
                <c:pt idx="16">
                  <c:v>290</c:v>
                </c:pt>
                <c:pt idx="17">
                  <c:v>300</c:v>
                </c:pt>
                <c:pt idx="18">
                  <c:v>310</c:v>
                </c:pt>
                <c:pt idx="19">
                  <c:v>320</c:v>
                </c:pt>
                <c:pt idx="20">
                  <c:v>330</c:v>
                </c:pt>
                <c:pt idx="21">
                  <c:v>340</c:v>
                </c:pt>
                <c:pt idx="22">
                  <c:v>350</c:v>
                </c:pt>
                <c:pt idx="23">
                  <c:v>360</c:v>
                </c:pt>
                <c:pt idx="24">
                  <c:v>370</c:v>
                </c:pt>
                <c:pt idx="25">
                  <c:v>380</c:v>
                </c:pt>
                <c:pt idx="26">
                  <c:v>390</c:v>
                </c:pt>
                <c:pt idx="27">
                  <c:v>400</c:v>
                </c:pt>
                <c:pt idx="28">
                  <c:v>410</c:v>
                </c:pt>
              </c:numCache>
            </c:numRef>
          </c:cat>
          <c:val>
            <c:numRef>
              <c:f>'figure 6.4'!$B$87:$B$115</c:f>
              <c:numCache>
                <c:formatCode>0.00</c:formatCode>
                <c:ptCount val="29"/>
                <c:pt idx="0">
                  <c:v>0.12</c:v>
                </c:pt>
                <c:pt idx="1">
                  <c:v>1.6</c:v>
                </c:pt>
                <c:pt idx="2">
                  <c:v>2.93</c:v>
                </c:pt>
                <c:pt idx="3">
                  <c:v>3.34</c:v>
                </c:pt>
                <c:pt idx="4">
                  <c:v>3.47</c:v>
                </c:pt>
                <c:pt idx="5">
                  <c:v>3.56</c:v>
                </c:pt>
                <c:pt idx="6">
                  <c:v>4.0599999999999996</c:v>
                </c:pt>
                <c:pt idx="7">
                  <c:v>4.97</c:v>
                </c:pt>
                <c:pt idx="8">
                  <c:v>4.9400000000000004</c:v>
                </c:pt>
                <c:pt idx="9">
                  <c:v>4.99</c:v>
                </c:pt>
                <c:pt idx="10">
                  <c:v>5.4</c:v>
                </c:pt>
                <c:pt idx="11">
                  <c:v>5.71</c:v>
                </c:pt>
                <c:pt idx="12">
                  <c:v>5.6</c:v>
                </c:pt>
                <c:pt idx="13">
                  <c:v>5.29</c:v>
                </c:pt>
                <c:pt idx="14">
                  <c:v>4.8499999999999996</c:v>
                </c:pt>
                <c:pt idx="15">
                  <c:v>4.42</c:v>
                </c:pt>
                <c:pt idx="16">
                  <c:v>3.88</c:v>
                </c:pt>
                <c:pt idx="17">
                  <c:v>3.32</c:v>
                </c:pt>
                <c:pt idx="18">
                  <c:v>2.81</c:v>
                </c:pt>
                <c:pt idx="19">
                  <c:v>2.46</c:v>
                </c:pt>
                <c:pt idx="20">
                  <c:v>2.16</c:v>
                </c:pt>
                <c:pt idx="21">
                  <c:v>1.89</c:v>
                </c:pt>
                <c:pt idx="22">
                  <c:v>1.66</c:v>
                </c:pt>
                <c:pt idx="23">
                  <c:v>1.52</c:v>
                </c:pt>
                <c:pt idx="24">
                  <c:v>1.33</c:v>
                </c:pt>
                <c:pt idx="25">
                  <c:v>1.23</c:v>
                </c:pt>
                <c:pt idx="26">
                  <c:v>1.1399999999999999</c:v>
                </c:pt>
                <c:pt idx="27">
                  <c:v>1.05</c:v>
                </c:pt>
                <c:pt idx="28">
                  <c:v>0.94</c:v>
                </c:pt>
              </c:numCache>
            </c:numRef>
          </c:val>
          <c:smooth val="0"/>
          <c:extLst>
            <c:ext xmlns:c16="http://schemas.microsoft.com/office/drawing/2014/chart" uri="{C3380CC4-5D6E-409C-BE32-E72D297353CC}">
              <c16:uniqueId val="{00000000-0E38-47BF-8786-3D57A6E6EEDE}"/>
            </c:ext>
          </c:extLst>
        </c:ser>
        <c:dLbls>
          <c:showLegendKey val="0"/>
          <c:showVal val="0"/>
          <c:showCatName val="0"/>
          <c:showSerName val="0"/>
          <c:showPercent val="0"/>
          <c:showBubbleSize val="0"/>
        </c:dLbls>
        <c:smooth val="0"/>
        <c:axId val="700914495"/>
        <c:axId val="800701935"/>
      </c:lineChart>
      <c:catAx>
        <c:axId val="700914495"/>
        <c:scaling>
          <c:orientation val="minMax"/>
        </c:scaling>
        <c:delete val="0"/>
        <c:axPos val="b"/>
        <c:title>
          <c:tx>
            <c:rich>
              <a:bodyPr rot="0" spcFirstLastPara="1" vertOverflow="ellipsis" vert="horz" wrap="square" anchor="ctr" anchorCtr="1"/>
              <a:lstStyle/>
              <a:p>
                <a:pPr>
                  <a:defRPr sz="850" b="1" i="0" u="none" strike="noStrike" kern="1200" baseline="0">
                    <a:solidFill>
                      <a:schemeClr val="tx1">
                        <a:lumMod val="65000"/>
                        <a:lumOff val="35000"/>
                      </a:schemeClr>
                    </a:solidFill>
                    <a:latin typeface="FrankfurtGothic" panose="020B7200000000000000" pitchFamily="34" charset="0"/>
                    <a:ea typeface="+mn-ea"/>
                    <a:cs typeface="+mn-cs"/>
                  </a:defRPr>
                </a:pPr>
                <a:r>
                  <a:rPr lang="da-DK" sz="800" b="1">
                    <a:solidFill>
                      <a:schemeClr val="tx1"/>
                    </a:solidFill>
                    <a:effectLst/>
                  </a:rPr>
                  <a:t>DKK per hour</a:t>
                </a:r>
              </a:p>
            </c:rich>
          </c:tx>
          <c:layout>
            <c:manualLayout>
              <c:xMode val="edge"/>
              <c:yMode val="edge"/>
              <c:x val="0.43312407183837437"/>
              <c:y val="0.93667665183156457"/>
            </c:manualLayout>
          </c:layout>
          <c:overlay val="0"/>
          <c:spPr>
            <a:noFill/>
            <a:ln>
              <a:noFill/>
            </a:ln>
            <a:effectLst/>
          </c:spPr>
          <c:txPr>
            <a:bodyPr rot="0" spcFirstLastPara="1" vertOverflow="ellipsis" vert="horz" wrap="square" anchor="ctr" anchorCtr="1"/>
            <a:lstStyle/>
            <a:p>
              <a:pPr>
                <a:defRPr sz="850" b="1" i="0" u="none" strike="noStrike" kern="1200" baseline="0">
                  <a:solidFill>
                    <a:schemeClr val="tx1">
                      <a:lumMod val="65000"/>
                      <a:lumOff val="35000"/>
                    </a:schemeClr>
                  </a:solidFill>
                  <a:latin typeface="FrankfurtGothic" panose="020B7200000000000000" pitchFamily="34" charset="0"/>
                  <a:ea typeface="+mn-ea"/>
                  <a:cs typeface="+mn-cs"/>
                </a:defRPr>
              </a:pPr>
              <a:endParaRPr lang="da-DK"/>
            </a:p>
          </c:txPr>
        </c:title>
        <c:numFmt formatCode="0"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800701935"/>
        <c:crosses val="autoZero"/>
        <c:auto val="1"/>
        <c:lblAlgn val="ctr"/>
        <c:lblOffset val="100"/>
        <c:noMultiLvlLbl val="0"/>
      </c:catAx>
      <c:valAx>
        <c:axId val="800701935"/>
        <c:scaling>
          <c:orientation val="minMax"/>
        </c:scaling>
        <c:delete val="0"/>
        <c:axPos val="l"/>
        <c:majorGridlines>
          <c:spPr>
            <a:ln w="317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009144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'Figure 6.5'!$M$3</c:f>
              <c:strCache>
                <c:ptCount val="1"/>
                <c:pt idx="0">
                  <c:v>upper quartile, earnings in DKK per hour worked</c:v>
                </c:pt>
              </c:strCache>
            </c:strRef>
          </c:tx>
          <c:spPr>
            <a:ln w="19050" cap="rnd">
              <a:noFill/>
              <a:round/>
            </a:ln>
            <a:effectLst/>
          </c:spPr>
          <c:marker>
            <c:symbol val="triangle"/>
            <c:size val="7"/>
            <c:spPr>
              <a:solidFill>
                <a:srgbClr val="7F9C90"/>
              </a:solidFill>
              <a:ln w="44450">
                <a:solidFill>
                  <a:srgbClr val="7F9C90"/>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6.5'!$N$3:$U$3</c:f>
              <c:numCache>
                <c:formatCode>General</c:formatCode>
                <c:ptCount val="8"/>
                <c:pt idx="0">
                  <c:v>300.57</c:v>
                </c:pt>
                <c:pt idx="1">
                  <c:v>329.03</c:v>
                </c:pt>
                <c:pt idx="2">
                  <c:v>312.91000000000003</c:v>
                </c:pt>
                <c:pt idx="3">
                  <c:v>340.6</c:v>
                </c:pt>
                <c:pt idx="4">
                  <c:v>369.85</c:v>
                </c:pt>
                <c:pt idx="5">
                  <c:v>371.62</c:v>
                </c:pt>
                <c:pt idx="6">
                  <c:v>407.12</c:v>
                </c:pt>
                <c:pt idx="7">
                  <c:v>437.52</c:v>
                </c:pt>
              </c:numCache>
            </c:numRef>
          </c:val>
          <c:smooth val="0"/>
          <c:extLst>
            <c:ext xmlns:c16="http://schemas.microsoft.com/office/drawing/2014/chart" uri="{C3380CC4-5D6E-409C-BE32-E72D297353CC}">
              <c16:uniqueId val="{00000000-6E40-4E6F-A3F8-584D0F3D3D69}"/>
            </c:ext>
          </c:extLst>
        </c:ser>
        <c:ser>
          <c:idx val="1"/>
          <c:order val="1"/>
          <c:tx>
            <c:strRef>
              <c:f>'Figure 6.5'!$M$4</c:f>
              <c:strCache>
                <c:ptCount val="1"/>
                <c:pt idx="0">
                  <c:v>Lower quartile, earnings in DKK per hour worked</c:v>
                </c:pt>
              </c:strCache>
            </c:strRef>
          </c:tx>
          <c:spPr>
            <a:ln w="19050" cap="rnd">
              <a:noFill/>
              <a:round/>
            </a:ln>
            <a:effectLst/>
          </c:spPr>
          <c:marker>
            <c:symbol val="diamond"/>
            <c:size val="5"/>
            <c:spPr>
              <a:solidFill>
                <a:srgbClr val="DC4817"/>
              </a:solidFill>
              <a:ln w="41275">
                <a:solidFill>
                  <a:schemeClr val="accent2"/>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6.5'!$N$4:$U$4</c:f>
              <c:numCache>
                <c:formatCode>General</c:formatCode>
                <c:ptCount val="8"/>
                <c:pt idx="0">
                  <c:v>224.15</c:v>
                </c:pt>
                <c:pt idx="1">
                  <c:v>221.96</c:v>
                </c:pt>
                <c:pt idx="2">
                  <c:v>243.81</c:v>
                </c:pt>
                <c:pt idx="3">
                  <c:v>276.44</c:v>
                </c:pt>
                <c:pt idx="4">
                  <c:v>289.89</c:v>
                </c:pt>
                <c:pt idx="5">
                  <c:v>269.81</c:v>
                </c:pt>
                <c:pt idx="6">
                  <c:v>309.27999999999997</c:v>
                </c:pt>
                <c:pt idx="7">
                  <c:v>342.85</c:v>
                </c:pt>
              </c:numCache>
            </c:numRef>
          </c:val>
          <c:smooth val="0"/>
          <c:extLst>
            <c:ext xmlns:c16="http://schemas.microsoft.com/office/drawing/2014/chart" uri="{C3380CC4-5D6E-409C-BE32-E72D297353CC}">
              <c16:uniqueId val="{00000001-6E40-4E6F-A3F8-584D0F3D3D69}"/>
            </c:ext>
          </c:extLst>
        </c:ser>
        <c:ser>
          <c:idx val="2"/>
          <c:order val="2"/>
          <c:tx>
            <c:strRef>
              <c:f>'Figure 6.5'!$M$5</c:f>
              <c:strCache>
                <c:ptCount val="1"/>
                <c:pt idx="0">
                  <c:v>Median, earnings in DKK per hour worked</c:v>
                </c:pt>
              </c:strCache>
            </c:strRef>
          </c:tx>
          <c:spPr>
            <a:ln w="19050" cap="rnd">
              <a:solidFill>
                <a:schemeClr val="tx1"/>
              </a:solidFill>
              <a:round/>
            </a:ln>
            <a:effectLst/>
          </c:spPr>
          <c:marker>
            <c:symbol val="dot"/>
            <c:size val="3"/>
            <c:spPr>
              <a:solidFill>
                <a:schemeClr val="accent3"/>
              </a:solidFill>
              <a:ln w="9525">
                <a:solidFill>
                  <a:schemeClr val="accent3"/>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6.5'!$N$5:$U$5</c:f>
              <c:numCache>
                <c:formatCode>General</c:formatCode>
                <c:ptCount val="8"/>
                <c:pt idx="0">
                  <c:v>257.92</c:v>
                </c:pt>
                <c:pt idx="1">
                  <c:v>269.5</c:v>
                </c:pt>
                <c:pt idx="2">
                  <c:v>274.26</c:v>
                </c:pt>
                <c:pt idx="3">
                  <c:v>306.89999999999998</c:v>
                </c:pt>
                <c:pt idx="4">
                  <c:v>323.97000000000003</c:v>
                </c:pt>
                <c:pt idx="5">
                  <c:v>321.27999999999997</c:v>
                </c:pt>
                <c:pt idx="6">
                  <c:v>365.52</c:v>
                </c:pt>
                <c:pt idx="7">
                  <c:v>385.65</c:v>
                </c:pt>
              </c:numCache>
            </c:numRef>
          </c:val>
          <c:smooth val="0"/>
          <c:extLst>
            <c:ext xmlns:c16="http://schemas.microsoft.com/office/drawing/2014/chart" uri="{C3380CC4-5D6E-409C-BE32-E72D297353CC}">
              <c16:uniqueId val="{00000002-6E40-4E6F-A3F8-584D0F3D3D69}"/>
            </c:ext>
          </c:extLst>
        </c:ser>
        <c:dLbls>
          <c:showLegendKey val="0"/>
          <c:showVal val="0"/>
          <c:showCatName val="0"/>
          <c:showSerName val="0"/>
          <c:showPercent val="0"/>
          <c:showBubbleSize val="0"/>
        </c:dLbls>
        <c:hiLowLines>
          <c:spPr>
            <a:ln w="6350" cap="flat" cmpd="sng" algn="ctr">
              <a:solidFill>
                <a:schemeClr val="tx1"/>
              </a:solidFill>
              <a:round/>
            </a:ln>
            <a:effectLst/>
          </c:spPr>
        </c:hiLowLines>
        <c:axId val="712459503"/>
        <c:axId val="763075375"/>
      </c:stockChart>
      <c:catAx>
        <c:axId val="71245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763075375"/>
        <c:crosses val="autoZero"/>
        <c:auto val="1"/>
        <c:lblAlgn val="ctr"/>
        <c:lblOffset val="100"/>
        <c:noMultiLvlLbl val="0"/>
      </c:catAx>
      <c:valAx>
        <c:axId val="763075375"/>
        <c:scaling>
          <c:orientation val="minMax"/>
          <c:max val="600"/>
          <c:min val="150"/>
        </c:scaling>
        <c:delete val="0"/>
        <c:axPos val="l"/>
        <c:majorGridlines>
          <c:spPr>
            <a:ln w="317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12459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tockChart>
        <c:ser>
          <c:idx val="0"/>
          <c:order val="0"/>
          <c:tx>
            <c:strRef>
              <c:f>'Figure 6.5'!$M$7</c:f>
              <c:strCache>
                <c:ptCount val="1"/>
                <c:pt idx="0">
                  <c:v>upper quartile, earnings in DKK per hour worked</c:v>
                </c:pt>
              </c:strCache>
            </c:strRef>
          </c:tx>
          <c:spPr>
            <a:ln w="19050" cap="rnd">
              <a:noFill/>
              <a:round/>
            </a:ln>
            <a:effectLst/>
          </c:spPr>
          <c:marker>
            <c:symbol val="triangle"/>
            <c:size val="10"/>
            <c:spPr>
              <a:solidFill>
                <a:srgbClr val="7F9C90"/>
              </a:solidFill>
              <a:ln w="12700">
                <a:solidFill>
                  <a:srgbClr val="7F9C90"/>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6.5'!$N$7:$U$7</c:f>
              <c:numCache>
                <c:formatCode>General</c:formatCode>
                <c:ptCount val="8"/>
                <c:pt idx="0">
                  <c:v>287.91000000000003</c:v>
                </c:pt>
                <c:pt idx="1">
                  <c:v>310.89</c:v>
                </c:pt>
                <c:pt idx="2">
                  <c:v>331.32</c:v>
                </c:pt>
                <c:pt idx="3">
                  <c:v>390.85</c:v>
                </c:pt>
                <c:pt idx="4">
                  <c:v>425.18</c:v>
                </c:pt>
                <c:pt idx="5">
                  <c:v>386.46</c:v>
                </c:pt>
                <c:pt idx="6">
                  <c:v>484.24</c:v>
                </c:pt>
                <c:pt idx="7">
                  <c:v>543.52</c:v>
                </c:pt>
              </c:numCache>
            </c:numRef>
          </c:val>
          <c:smooth val="0"/>
          <c:extLst>
            <c:ext xmlns:c16="http://schemas.microsoft.com/office/drawing/2014/chart" uri="{C3380CC4-5D6E-409C-BE32-E72D297353CC}">
              <c16:uniqueId val="{00000000-1B55-4DAA-826F-2C9A98430760}"/>
            </c:ext>
          </c:extLst>
        </c:ser>
        <c:ser>
          <c:idx val="1"/>
          <c:order val="1"/>
          <c:tx>
            <c:strRef>
              <c:f>'Figure 6.5'!$M$8</c:f>
              <c:strCache>
                <c:ptCount val="1"/>
                <c:pt idx="0">
                  <c:v>Lower quartile, earnings in DKK per hour worked</c:v>
                </c:pt>
              </c:strCache>
            </c:strRef>
          </c:tx>
          <c:spPr>
            <a:ln w="19050" cap="rnd">
              <a:noFill/>
              <a:round/>
            </a:ln>
            <a:effectLst/>
          </c:spPr>
          <c:marker>
            <c:symbol val="diamond"/>
            <c:size val="8"/>
            <c:spPr>
              <a:solidFill>
                <a:srgbClr val="DC4817"/>
              </a:solidFill>
              <a:ln w="9525">
                <a:solidFill>
                  <a:schemeClr val="accent2"/>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6.5'!$N$8:$U$8</c:f>
              <c:numCache>
                <c:formatCode>General</c:formatCode>
                <c:ptCount val="8"/>
                <c:pt idx="0">
                  <c:v>206.05</c:v>
                </c:pt>
                <c:pt idx="1">
                  <c:v>176.75</c:v>
                </c:pt>
                <c:pt idx="2">
                  <c:v>234.33</c:v>
                </c:pt>
                <c:pt idx="3">
                  <c:v>253.78</c:v>
                </c:pt>
                <c:pt idx="4">
                  <c:v>262.67</c:v>
                </c:pt>
                <c:pt idx="5">
                  <c:v>211.43</c:v>
                </c:pt>
                <c:pt idx="6">
                  <c:v>301.3</c:v>
                </c:pt>
                <c:pt idx="7">
                  <c:v>376.84</c:v>
                </c:pt>
              </c:numCache>
            </c:numRef>
          </c:val>
          <c:smooth val="0"/>
          <c:extLst>
            <c:ext xmlns:c16="http://schemas.microsoft.com/office/drawing/2014/chart" uri="{C3380CC4-5D6E-409C-BE32-E72D297353CC}">
              <c16:uniqueId val="{00000001-1B55-4DAA-826F-2C9A98430760}"/>
            </c:ext>
          </c:extLst>
        </c:ser>
        <c:ser>
          <c:idx val="2"/>
          <c:order val="2"/>
          <c:tx>
            <c:strRef>
              <c:f>'Figure 6.5'!$M$9</c:f>
              <c:strCache>
                <c:ptCount val="1"/>
                <c:pt idx="0">
                  <c:v>Median, earnings in DKK per hour worked</c:v>
                </c:pt>
              </c:strCache>
            </c:strRef>
          </c:tx>
          <c:spPr>
            <a:ln w="19050" cap="rnd">
              <a:solidFill>
                <a:srgbClr val="DC4817"/>
              </a:solidFill>
              <a:round/>
            </a:ln>
            <a:effectLst/>
          </c:spPr>
          <c:marker>
            <c:symbol val="dot"/>
            <c:size val="3"/>
            <c:spPr>
              <a:solidFill>
                <a:schemeClr val="accent3"/>
              </a:solidFill>
              <a:ln w="9525">
                <a:solidFill>
                  <a:schemeClr val="accent3"/>
                </a:solidFill>
              </a:ln>
              <a:effectLst/>
            </c:spPr>
          </c:marker>
          <c:cat>
            <c:strRef>
              <c:f>'Figure 6.5'!$N$2:$U$2</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6.5'!$N$9:$U$9</c:f>
              <c:numCache>
                <c:formatCode>General</c:formatCode>
                <c:ptCount val="8"/>
                <c:pt idx="0">
                  <c:v>242.39</c:v>
                </c:pt>
                <c:pt idx="1">
                  <c:v>224.4</c:v>
                </c:pt>
                <c:pt idx="2">
                  <c:v>276.16000000000003</c:v>
                </c:pt>
                <c:pt idx="3">
                  <c:v>316.45999999999998</c:v>
                </c:pt>
                <c:pt idx="4">
                  <c:v>331.67</c:v>
                </c:pt>
                <c:pt idx="5">
                  <c:v>292</c:v>
                </c:pt>
                <c:pt idx="6">
                  <c:v>382.21</c:v>
                </c:pt>
                <c:pt idx="7">
                  <c:v>448.95</c:v>
                </c:pt>
              </c:numCache>
            </c:numRef>
          </c:val>
          <c:smooth val="0"/>
          <c:extLst>
            <c:ext xmlns:c16="http://schemas.microsoft.com/office/drawing/2014/chart" uri="{C3380CC4-5D6E-409C-BE32-E72D297353CC}">
              <c16:uniqueId val="{00000002-1B55-4DAA-826F-2C9A98430760}"/>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axId val="734195775"/>
        <c:axId val="465522943"/>
      </c:stockChart>
      <c:catAx>
        <c:axId val="734195775"/>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465522943"/>
        <c:crosses val="autoZero"/>
        <c:auto val="1"/>
        <c:lblAlgn val="ctr"/>
        <c:lblOffset val="100"/>
        <c:noMultiLvlLbl val="0"/>
      </c:catAx>
      <c:valAx>
        <c:axId val="465522943"/>
        <c:scaling>
          <c:orientation val="minMax"/>
          <c:min val="150"/>
        </c:scaling>
        <c:delete val="0"/>
        <c:axPos val="l"/>
        <c:majorGridlines>
          <c:spPr>
            <a:ln w="317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3419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'[RED_Data chapter 1 201009.xlsx]Fig 5 Empl sectors'!$C$4</c:f>
              <c:strCache>
                <c:ptCount val="1"/>
                <c:pt idx="0">
                  <c:v>Primary sectors</c:v>
                </c:pt>
              </c:strCache>
            </c:strRef>
          </c:tx>
          <c:spPr>
            <a:solidFill>
              <a:schemeClr val="accent1"/>
            </a:solidFill>
            <a:ln>
              <a:noFill/>
            </a:ln>
            <a:effectLst/>
          </c:spPr>
          <c:cat>
            <c:numRef>
              <c:f>'[RED_Data chapter 1 201009.xlsx]Fig 5 Empl sectors'!$D$3:$BW$3</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5 Empl sectors'!$D$4:$BW$4</c:f>
              <c:numCache>
                <c:formatCode>0.00</c:formatCode>
                <c:ptCount val="72"/>
                <c:pt idx="0">
                  <c:v>28.281397544853636</c:v>
                </c:pt>
                <c:pt idx="1">
                  <c:v>27.608797379503976</c:v>
                </c:pt>
                <c:pt idx="2">
                  <c:v>26.52034750800183</c:v>
                </c:pt>
                <c:pt idx="3">
                  <c:v>26.144688644688646</c:v>
                </c:pt>
                <c:pt idx="4">
                  <c:v>25.872498836668218</c:v>
                </c:pt>
                <c:pt idx="5">
                  <c:v>25.252525252525253</c:v>
                </c:pt>
                <c:pt idx="6">
                  <c:v>24.365942028985508</c:v>
                </c:pt>
                <c:pt idx="7">
                  <c:v>24.007302601551803</c:v>
                </c:pt>
                <c:pt idx="8">
                  <c:v>23.483455882352942</c:v>
                </c:pt>
                <c:pt idx="9">
                  <c:v>22.691777675700504</c:v>
                </c:pt>
                <c:pt idx="10">
                  <c:v>22.002756086357373</c:v>
                </c:pt>
                <c:pt idx="11">
                  <c:v>20.896860986547086</c:v>
                </c:pt>
                <c:pt idx="12">
                  <c:v>19.70162351908732</c:v>
                </c:pt>
                <c:pt idx="13">
                  <c:v>18.86383347788378</c:v>
                </c:pt>
                <c:pt idx="14">
                  <c:v>17.913638306968789</c:v>
                </c:pt>
                <c:pt idx="15">
                  <c:v>17.014036580178647</c:v>
                </c:pt>
                <c:pt idx="16">
                  <c:v>16.041666666666668</c:v>
                </c:pt>
                <c:pt idx="17">
                  <c:v>15.071868583162217</c:v>
                </c:pt>
                <c:pt idx="18">
                  <c:v>12.997675219562597</c:v>
                </c:pt>
                <c:pt idx="19">
                  <c:v>12.576182294963377</c:v>
                </c:pt>
                <c:pt idx="20">
                  <c:v>11.951851900919124</c:v>
                </c:pt>
                <c:pt idx="21">
                  <c:v>11.231507569946592</c:v>
                </c:pt>
                <c:pt idx="22">
                  <c:v>10.533368836507881</c:v>
                </c:pt>
                <c:pt idx="23">
                  <c:v>9.9972158150006578</c:v>
                </c:pt>
                <c:pt idx="24">
                  <c:v>9.5185883410174252</c:v>
                </c:pt>
                <c:pt idx="25">
                  <c:v>9.3541265400667832</c:v>
                </c:pt>
                <c:pt idx="26">
                  <c:v>9.1295704379905143</c:v>
                </c:pt>
                <c:pt idx="27">
                  <c:v>9.0254042779864783</c:v>
                </c:pt>
                <c:pt idx="28">
                  <c:v>8.7836092927014313</c:v>
                </c:pt>
                <c:pt idx="29">
                  <c:v>8.5842505824822712</c:v>
                </c:pt>
                <c:pt idx="30">
                  <c:v>8.2319918057888799</c:v>
                </c:pt>
                <c:pt idx="31">
                  <c:v>7.89652919232954</c:v>
                </c:pt>
                <c:pt idx="32">
                  <c:v>7.6349374214786661</c:v>
                </c:pt>
                <c:pt idx="33">
                  <c:v>7.4900383923288043</c:v>
                </c:pt>
                <c:pt idx="34">
                  <c:v>7.4088743398971335</c:v>
                </c:pt>
                <c:pt idx="35">
                  <c:v>7.3356370795997909</c:v>
                </c:pt>
                <c:pt idx="36">
                  <c:v>7.1025606799433278</c:v>
                </c:pt>
                <c:pt idx="37">
                  <c:v>6.7710788901817516</c:v>
                </c:pt>
                <c:pt idx="38">
                  <c:v>6.3993757923035792</c:v>
                </c:pt>
                <c:pt idx="39">
                  <c:v>6.2620638859522835</c:v>
                </c:pt>
                <c:pt idx="40">
                  <c:v>5.774128866913693</c:v>
                </c:pt>
                <c:pt idx="41">
                  <c:v>5.4893774350545019</c:v>
                </c:pt>
                <c:pt idx="42">
                  <c:v>5.2099685469527373</c:v>
                </c:pt>
                <c:pt idx="43">
                  <c:v>5.1428100447185869</c:v>
                </c:pt>
                <c:pt idx="44">
                  <c:v>5.0769225418004362</c:v>
                </c:pt>
                <c:pt idx="45">
                  <c:v>4.8983685855679306</c:v>
                </c:pt>
                <c:pt idx="46">
                  <c:v>4.4817805233873989</c:v>
                </c:pt>
                <c:pt idx="47">
                  <c:v>4.3533007812350455</c:v>
                </c:pt>
                <c:pt idx="48">
                  <c:v>4.1367809856749647</c:v>
                </c:pt>
                <c:pt idx="49">
                  <c:v>3.947592277189591</c:v>
                </c:pt>
                <c:pt idx="50">
                  <c:v>3.7308042444977607</c:v>
                </c:pt>
                <c:pt idx="51">
                  <c:v>3.5355454153531798</c:v>
                </c:pt>
                <c:pt idx="52">
                  <c:v>3.4061315740092462</c:v>
                </c:pt>
                <c:pt idx="53">
                  <c:v>3.2662311548036587</c:v>
                </c:pt>
                <c:pt idx="54">
                  <c:v>3.2510954672796495</c:v>
                </c:pt>
                <c:pt idx="55">
                  <c:v>3.1808277445550419</c:v>
                </c:pt>
                <c:pt idx="56">
                  <c:v>3.0373306444647947</c:v>
                </c:pt>
                <c:pt idx="57">
                  <c:v>2.9198792884211238</c:v>
                </c:pt>
                <c:pt idx="58">
                  <c:v>2.7652755489668253</c:v>
                </c:pt>
                <c:pt idx="59">
                  <c:v>2.6586229274037652</c:v>
                </c:pt>
                <c:pt idx="60">
                  <c:v>2.6608580157448465</c:v>
                </c:pt>
                <c:pt idx="61">
                  <c:v>2.6996717638044707</c:v>
                </c:pt>
                <c:pt idx="62">
                  <c:v>2.7108645496754495</c:v>
                </c:pt>
                <c:pt idx="63">
                  <c:v>2.6879439953951514</c:v>
                </c:pt>
                <c:pt idx="64">
                  <c:v>2.7061821669914083</c:v>
                </c:pt>
                <c:pt idx="65">
                  <c:v>2.6466136712546944</c:v>
                </c:pt>
                <c:pt idx="66">
                  <c:v>2.6809775410390637</c:v>
                </c:pt>
                <c:pt idx="67" formatCode="General">
                  <c:v>2.6900690633220665</c:v>
                </c:pt>
                <c:pt idx="68" formatCode="General">
                  <c:v>2.6140189372184901</c:v>
                </c:pt>
                <c:pt idx="69" formatCode="General">
                  <c:v>2.6040540998772763</c:v>
                </c:pt>
                <c:pt idx="70" formatCode="General">
                  <c:v>2.5600304274202847</c:v>
                </c:pt>
                <c:pt idx="71" formatCode="General">
                  <c:v>2.5106125489665856</c:v>
                </c:pt>
              </c:numCache>
            </c:numRef>
          </c:val>
          <c:extLst>
            <c:ext xmlns:c16="http://schemas.microsoft.com/office/drawing/2014/chart" uri="{C3380CC4-5D6E-409C-BE32-E72D297353CC}">
              <c16:uniqueId val="{00000000-D03D-4992-8FFB-261D5C690FDB}"/>
            </c:ext>
          </c:extLst>
        </c:ser>
        <c:ser>
          <c:idx val="1"/>
          <c:order val="1"/>
          <c:tx>
            <c:strRef>
              <c:f>'[RED_Data chapter 1 201009.xlsx]Fig 5 Empl sectors'!$C$5</c:f>
              <c:strCache>
                <c:ptCount val="1"/>
                <c:pt idx="0">
                  <c:v>Industry and manufacturing</c:v>
                </c:pt>
              </c:strCache>
            </c:strRef>
          </c:tx>
          <c:spPr>
            <a:solidFill>
              <a:schemeClr val="accent2"/>
            </a:solidFill>
            <a:ln>
              <a:noFill/>
            </a:ln>
            <a:effectLst/>
          </c:spPr>
          <c:cat>
            <c:numRef>
              <c:f>'[RED_Data chapter 1 201009.xlsx]Fig 5 Empl sectors'!$D$3:$BW$3</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5 Empl sectors'!$D$5:$BW$5</c:f>
              <c:numCache>
                <c:formatCode>0.00</c:formatCode>
                <c:ptCount val="72"/>
                <c:pt idx="0">
                  <c:v>29.225684608120869</c:v>
                </c:pt>
                <c:pt idx="1">
                  <c:v>30.042115114646702</c:v>
                </c:pt>
                <c:pt idx="2">
                  <c:v>31.229995427526291</c:v>
                </c:pt>
                <c:pt idx="3">
                  <c:v>31.043956043956044</c:v>
                </c:pt>
                <c:pt idx="4">
                  <c:v>30.57235923685435</c:v>
                </c:pt>
                <c:pt idx="5">
                  <c:v>31.08356290174472</c:v>
                </c:pt>
                <c:pt idx="6">
                  <c:v>31.47644927536232</c:v>
                </c:pt>
                <c:pt idx="7">
                  <c:v>30.76220903696942</c:v>
                </c:pt>
                <c:pt idx="8">
                  <c:v>30.652573529411764</c:v>
                </c:pt>
                <c:pt idx="9">
                  <c:v>31.005971520440973</c:v>
                </c:pt>
                <c:pt idx="10">
                  <c:v>31.097841065686726</c:v>
                </c:pt>
                <c:pt idx="11">
                  <c:v>32.466367713004487</c:v>
                </c:pt>
                <c:pt idx="12">
                  <c:v>33.65511189118034</c:v>
                </c:pt>
                <c:pt idx="13">
                  <c:v>34.171725932350391</c:v>
                </c:pt>
                <c:pt idx="14">
                  <c:v>34.544677212483968</c:v>
                </c:pt>
                <c:pt idx="15">
                  <c:v>34.325818800510419</c:v>
                </c:pt>
                <c:pt idx="16">
                  <c:v>34.791666666666664</c:v>
                </c:pt>
                <c:pt idx="17">
                  <c:v>34.907597535934293</c:v>
                </c:pt>
                <c:pt idx="18">
                  <c:v>34.34135526089203</c:v>
                </c:pt>
                <c:pt idx="19">
                  <c:v>33.565507946555059</c:v>
                </c:pt>
                <c:pt idx="20">
                  <c:v>33.787816561657166</c:v>
                </c:pt>
                <c:pt idx="21">
                  <c:v>34.065116529021729</c:v>
                </c:pt>
                <c:pt idx="22">
                  <c:v>34.004741498731676</c:v>
                </c:pt>
                <c:pt idx="23">
                  <c:v>32.780894598888565</c:v>
                </c:pt>
                <c:pt idx="24">
                  <c:v>32.239937420228699</c:v>
                </c:pt>
                <c:pt idx="25">
                  <c:v>32.072779710649911</c:v>
                </c:pt>
                <c:pt idx="26">
                  <c:v>30.850841391740712</c:v>
                </c:pt>
                <c:pt idx="27">
                  <c:v>28.810948542569982</c:v>
                </c:pt>
                <c:pt idx="28">
                  <c:v>28.702442564221798</c:v>
                </c:pt>
                <c:pt idx="29">
                  <c:v>28.278501314138062</c:v>
                </c:pt>
                <c:pt idx="30">
                  <c:v>27.867674045028181</c:v>
                </c:pt>
                <c:pt idx="31">
                  <c:v>27.493233539822203</c:v>
                </c:pt>
                <c:pt idx="32">
                  <c:v>26.538342265549211</c:v>
                </c:pt>
                <c:pt idx="33">
                  <c:v>25.242885503614048</c:v>
                </c:pt>
                <c:pt idx="34">
                  <c:v>24.535299243281759</c:v>
                </c:pt>
                <c:pt idx="35">
                  <c:v>24.370112910354802</c:v>
                </c:pt>
                <c:pt idx="36">
                  <c:v>25.182508205987212</c:v>
                </c:pt>
                <c:pt idx="37">
                  <c:v>25.646295947920077</c:v>
                </c:pt>
                <c:pt idx="38">
                  <c:v>26.078127981470249</c:v>
                </c:pt>
                <c:pt idx="39">
                  <c:v>25.557606075004511</c:v>
                </c:pt>
                <c:pt idx="40">
                  <c:v>24.915711992957753</c:v>
                </c:pt>
                <c:pt idx="41">
                  <c:v>24.463806007671202</c:v>
                </c:pt>
                <c:pt idx="42">
                  <c:v>24.428672575106727</c:v>
                </c:pt>
                <c:pt idx="43">
                  <c:v>23.990630756344078</c:v>
                </c:pt>
                <c:pt idx="44">
                  <c:v>23.611608700844414</c:v>
                </c:pt>
                <c:pt idx="45">
                  <c:v>23.170060928559419</c:v>
                </c:pt>
                <c:pt idx="46">
                  <c:v>22.988295417904393</c:v>
                </c:pt>
                <c:pt idx="47">
                  <c:v>23.422350075688605</c:v>
                </c:pt>
                <c:pt idx="48">
                  <c:v>23.076351541659513</c:v>
                </c:pt>
                <c:pt idx="49">
                  <c:v>22.797060291689959</c:v>
                </c:pt>
                <c:pt idx="50">
                  <c:v>22.559301329622588</c:v>
                </c:pt>
                <c:pt idx="51">
                  <c:v>22.107022567536784</c:v>
                </c:pt>
                <c:pt idx="52">
                  <c:v>21.891737978599341</c:v>
                </c:pt>
                <c:pt idx="53">
                  <c:v>21.754281173617859</c:v>
                </c:pt>
                <c:pt idx="54">
                  <c:v>21.294770490625673</c:v>
                </c:pt>
                <c:pt idx="55">
                  <c:v>20.749981965836223</c:v>
                </c:pt>
                <c:pt idx="56">
                  <c:v>20.261807559563916</c:v>
                </c:pt>
                <c:pt idx="57">
                  <c:v>20.154981939613311</c:v>
                </c:pt>
                <c:pt idx="58">
                  <c:v>20.131225673653351</c:v>
                </c:pt>
                <c:pt idx="59">
                  <c:v>20.275991361106438</c:v>
                </c:pt>
                <c:pt idx="60">
                  <c:v>20.117521342143135</c:v>
                </c:pt>
                <c:pt idx="61">
                  <c:v>18.392157645864362</c:v>
                </c:pt>
                <c:pt idx="62">
                  <c:v>17.180586084790605</c:v>
                </c:pt>
                <c:pt idx="63">
                  <c:v>17.146601555715367</c:v>
                </c:pt>
                <c:pt idx="64">
                  <c:v>17.004004246040481</c:v>
                </c:pt>
                <c:pt idx="65">
                  <c:v>16.682276588045919</c:v>
                </c:pt>
                <c:pt idx="66">
                  <c:v>16.751979565040394</c:v>
                </c:pt>
                <c:pt idx="67" formatCode="General">
                  <c:v>16.79845655599615</c:v>
                </c:pt>
                <c:pt idx="68" formatCode="General">
                  <c:v>16.827014669460851</c:v>
                </c:pt>
                <c:pt idx="69" formatCode="General">
                  <c:v>16.890678502227903</c:v>
                </c:pt>
                <c:pt idx="70" formatCode="General">
                  <c:v>17.016292022310743</c:v>
                </c:pt>
                <c:pt idx="71" formatCode="General">
                  <c:v>17.13363436217973</c:v>
                </c:pt>
              </c:numCache>
            </c:numRef>
          </c:val>
          <c:extLst>
            <c:ext xmlns:c16="http://schemas.microsoft.com/office/drawing/2014/chart" uri="{C3380CC4-5D6E-409C-BE32-E72D297353CC}">
              <c16:uniqueId val="{00000001-D03D-4992-8FFB-261D5C690FDB}"/>
            </c:ext>
          </c:extLst>
        </c:ser>
        <c:ser>
          <c:idx val="2"/>
          <c:order val="2"/>
          <c:tx>
            <c:strRef>
              <c:f>'[RED_Data chapter 1 201009.xlsx]Fig 5 Empl sectors'!$C$6</c:f>
              <c:strCache>
                <c:ptCount val="1"/>
                <c:pt idx="0">
                  <c:v>Private services</c:v>
                </c:pt>
              </c:strCache>
            </c:strRef>
          </c:tx>
          <c:spPr>
            <a:solidFill>
              <a:schemeClr val="accent3"/>
            </a:solidFill>
            <a:ln>
              <a:noFill/>
            </a:ln>
            <a:effectLst/>
          </c:spPr>
          <c:cat>
            <c:numRef>
              <c:f>'[RED_Data chapter 1 201009.xlsx]Fig 5 Empl sectors'!$D$3:$BW$3</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5 Empl sectors'!$D$6:$BW$6</c:f>
              <c:numCache>
                <c:formatCode>0.00</c:formatCode>
                <c:ptCount val="72"/>
                <c:pt idx="0">
                  <c:v>35.977337110481585</c:v>
                </c:pt>
                <c:pt idx="1">
                  <c:v>35.797847449695837</c:v>
                </c:pt>
                <c:pt idx="2">
                  <c:v>35.665294924554182</c:v>
                </c:pt>
                <c:pt idx="3">
                  <c:v>35.989010989010985</c:v>
                </c:pt>
                <c:pt idx="4">
                  <c:v>36.52861796184272</c:v>
                </c:pt>
                <c:pt idx="5">
                  <c:v>36.317722681359044</c:v>
                </c:pt>
                <c:pt idx="6">
                  <c:v>36.639492753623188</c:v>
                </c:pt>
                <c:pt idx="7">
                  <c:v>37.380191693290733</c:v>
                </c:pt>
                <c:pt idx="8">
                  <c:v>37.729779411764703</c:v>
                </c:pt>
                <c:pt idx="9">
                  <c:v>37.850252641249426</c:v>
                </c:pt>
                <c:pt idx="10">
                  <c:v>38.263665594855304</c:v>
                </c:pt>
                <c:pt idx="11">
                  <c:v>37.892376681614351</c:v>
                </c:pt>
                <c:pt idx="12">
                  <c:v>37.691970162351907</c:v>
                </c:pt>
                <c:pt idx="13">
                  <c:v>37.814397224631399</c:v>
                </c:pt>
                <c:pt idx="14">
                  <c:v>38.050448909790511</c:v>
                </c:pt>
                <c:pt idx="15">
                  <c:v>38.664398128455979</c:v>
                </c:pt>
                <c:pt idx="16">
                  <c:v>38.708333333333336</c:v>
                </c:pt>
                <c:pt idx="17">
                  <c:v>39.055441478439427</c:v>
                </c:pt>
                <c:pt idx="18">
                  <c:v>41.085069743413122</c:v>
                </c:pt>
                <c:pt idx="19">
                  <c:v>41.236915419029536</c:v>
                </c:pt>
                <c:pt idx="20">
                  <c:v>41.095759861227627</c:v>
                </c:pt>
                <c:pt idx="21">
                  <c:v>40.687775442061294</c:v>
                </c:pt>
                <c:pt idx="22">
                  <c:v>40.576851930194792</c:v>
                </c:pt>
                <c:pt idx="23">
                  <c:v>41.0805874256911</c:v>
                </c:pt>
                <c:pt idx="24">
                  <c:v>40.800618960172969</c:v>
                </c:pt>
                <c:pt idx="25">
                  <c:v>40.421459561440315</c:v>
                </c:pt>
                <c:pt idx="26">
                  <c:v>40.735532957076217</c:v>
                </c:pt>
                <c:pt idx="27">
                  <c:v>41.012235326077615</c:v>
                </c:pt>
                <c:pt idx="28">
                  <c:v>41.092577053685574</c:v>
                </c:pt>
                <c:pt idx="29">
                  <c:v>41.381056495236734</c:v>
                </c:pt>
                <c:pt idx="30">
                  <c:v>40.973054574501518</c:v>
                </c:pt>
                <c:pt idx="31">
                  <c:v>40.492703449382695</c:v>
                </c:pt>
                <c:pt idx="32">
                  <c:v>40.123884798269756</c:v>
                </c:pt>
                <c:pt idx="33">
                  <c:v>39.884843209445208</c:v>
                </c:pt>
                <c:pt idx="34">
                  <c:v>39.789732130829947</c:v>
                </c:pt>
                <c:pt idx="35">
                  <c:v>39.879977498292277</c:v>
                </c:pt>
                <c:pt idx="36">
                  <c:v>40.197117972528012</c:v>
                </c:pt>
                <c:pt idx="37">
                  <c:v>40.495212923673861</c:v>
                </c:pt>
                <c:pt idx="38">
                  <c:v>40.835803525715519</c:v>
                </c:pt>
                <c:pt idx="39">
                  <c:v>40.962290734823071</c:v>
                </c:pt>
                <c:pt idx="40">
                  <c:v>41.057143255508628</c:v>
                </c:pt>
                <c:pt idx="41">
                  <c:v>41.523723186519973</c:v>
                </c:pt>
                <c:pt idx="42">
                  <c:v>41.720597475024533</c:v>
                </c:pt>
                <c:pt idx="43">
                  <c:v>42.119158838198459</c:v>
                </c:pt>
                <c:pt idx="44">
                  <c:v>41.734116645854854</c:v>
                </c:pt>
                <c:pt idx="45">
                  <c:v>41.88952396518097</c:v>
                </c:pt>
                <c:pt idx="46">
                  <c:v>42.061220708207529</c:v>
                </c:pt>
                <c:pt idx="47">
                  <c:v>42.897904991466376</c:v>
                </c:pt>
                <c:pt idx="48">
                  <c:v>43.564613534124177</c:v>
                </c:pt>
                <c:pt idx="49">
                  <c:v>43.80819730670072</c:v>
                </c:pt>
                <c:pt idx="50">
                  <c:v>44.334862393777868</c:v>
                </c:pt>
                <c:pt idx="51">
                  <c:v>45.097044759539095</c:v>
                </c:pt>
                <c:pt idx="52">
                  <c:v>45.614229938199351</c:v>
                </c:pt>
                <c:pt idx="53">
                  <c:v>45.912035804121004</c:v>
                </c:pt>
                <c:pt idx="54">
                  <c:v>46.091444580130727</c:v>
                </c:pt>
                <c:pt idx="55">
                  <c:v>46.541156136708743</c:v>
                </c:pt>
                <c:pt idx="56">
                  <c:v>46.945305163378279</c:v>
                </c:pt>
                <c:pt idx="57">
                  <c:v>47.369988750209743</c:v>
                </c:pt>
                <c:pt idx="58">
                  <c:v>48.080860539077293</c:v>
                </c:pt>
                <c:pt idx="59">
                  <c:v>48.745368955607212</c:v>
                </c:pt>
                <c:pt idx="60">
                  <c:v>49.425780379107451</c:v>
                </c:pt>
                <c:pt idx="61">
                  <c:v>49.472191012515296</c:v>
                </c:pt>
                <c:pt idx="62">
                  <c:v>49.679861513650636</c:v>
                </c:pt>
                <c:pt idx="63">
                  <c:v>50.278688077490081</c:v>
                </c:pt>
                <c:pt idx="64">
                  <c:v>50.567638651401452</c:v>
                </c:pt>
                <c:pt idx="65">
                  <c:v>50.892910396641412</c:v>
                </c:pt>
                <c:pt idx="66">
                  <c:v>51.103489252151562</c:v>
                </c:pt>
                <c:pt idx="67" formatCode="General">
                  <c:v>51.383316637198035</c:v>
                </c:pt>
                <c:pt idx="68" formatCode="General">
                  <c:v>52.102416449153331</c:v>
                </c:pt>
                <c:pt idx="69" formatCode="General">
                  <c:v>52.480867855908578</c:v>
                </c:pt>
                <c:pt idx="70" formatCode="General">
                  <c:v>52.636874499704277</c:v>
                </c:pt>
                <c:pt idx="71" formatCode="General">
                  <c:v>52.746741139058599</c:v>
                </c:pt>
              </c:numCache>
            </c:numRef>
          </c:val>
          <c:extLst>
            <c:ext xmlns:c16="http://schemas.microsoft.com/office/drawing/2014/chart" uri="{C3380CC4-5D6E-409C-BE32-E72D297353CC}">
              <c16:uniqueId val="{00000002-D03D-4992-8FFB-261D5C690FDB}"/>
            </c:ext>
          </c:extLst>
        </c:ser>
        <c:ser>
          <c:idx val="3"/>
          <c:order val="3"/>
          <c:tx>
            <c:strRef>
              <c:f>'[RED_Data chapter 1 201009.xlsx]Fig 5 Empl sectors'!$C$7</c:f>
              <c:strCache>
                <c:ptCount val="1"/>
                <c:pt idx="0">
                  <c:v>Public sector</c:v>
                </c:pt>
              </c:strCache>
            </c:strRef>
          </c:tx>
          <c:spPr>
            <a:solidFill>
              <a:schemeClr val="accent4"/>
            </a:solidFill>
            <a:ln>
              <a:noFill/>
            </a:ln>
            <a:effectLst/>
          </c:spPr>
          <c:cat>
            <c:numRef>
              <c:f>'[RED_Data chapter 1 201009.xlsx]Fig 5 Empl sectors'!$D$3:$BW$3</c:f>
              <c:numCache>
                <c:formatCode>General</c:formatCode>
                <c:ptCount val="72"/>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2014</c:v>
                </c:pt>
                <c:pt idx="67">
                  <c:v>2015</c:v>
                </c:pt>
                <c:pt idx="68">
                  <c:v>2016</c:v>
                </c:pt>
                <c:pt idx="69">
                  <c:v>2017</c:v>
                </c:pt>
                <c:pt idx="70">
                  <c:v>2018</c:v>
                </c:pt>
                <c:pt idx="71">
                  <c:v>2019</c:v>
                </c:pt>
              </c:numCache>
            </c:numRef>
          </c:cat>
          <c:val>
            <c:numRef>
              <c:f>'[RED_Data chapter 1 201009.xlsx]Fig 5 Empl sectors'!$D$7:$BW$7</c:f>
              <c:numCache>
                <c:formatCode>0.00</c:formatCode>
                <c:ptCount val="72"/>
                <c:pt idx="0">
                  <c:v>6.5155807365439093</c:v>
                </c:pt>
                <c:pt idx="1">
                  <c:v>6.5512400561534863</c:v>
                </c:pt>
                <c:pt idx="2">
                  <c:v>6.5386374028349339</c:v>
                </c:pt>
                <c:pt idx="3">
                  <c:v>6.7765567765567765</c:v>
                </c:pt>
                <c:pt idx="4">
                  <c:v>7.0730572359236854</c:v>
                </c:pt>
                <c:pt idx="5">
                  <c:v>7.3461891643709825</c:v>
                </c:pt>
                <c:pt idx="6">
                  <c:v>7.5181159420289854</c:v>
                </c:pt>
                <c:pt idx="7">
                  <c:v>7.8046554084892747</c:v>
                </c:pt>
                <c:pt idx="8">
                  <c:v>8.180147058823529</c:v>
                </c:pt>
                <c:pt idx="9">
                  <c:v>8.4519981626090956</c:v>
                </c:pt>
                <c:pt idx="10">
                  <c:v>8.6816720257234721</c:v>
                </c:pt>
                <c:pt idx="11">
                  <c:v>8.7443946188340806</c:v>
                </c:pt>
                <c:pt idx="12">
                  <c:v>8.9074155331285656</c:v>
                </c:pt>
                <c:pt idx="13">
                  <c:v>9.193408499566349</c:v>
                </c:pt>
                <c:pt idx="14">
                  <c:v>9.5339888841385214</c:v>
                </c:pt>
                <c:pt idx="15">
                  <c:v>9.9957464908549554</c:v>
                </c:pt>
                <c:pt idx="16">
                  <c:v>10.458333333333334</c:v>
                </c:pt>
                <c:pt idx="17">
                  <c:v>10.965092402464066</c:v>
                </c:pt>
                <c:pt idx="18">
                  <c:v>11.575899776132253</c:v>
                </c:pt>
                <c:pt idx="19">
                  <c:v>12.62139433945203</c:v>
                </c:pt>
                <c:pt idx="20">
                  <c:v>13.164571676196084</c:v>
                </c:pt>
                <c:pt idx="21">
                  <c:v>14.01560045897039</c:v>
                </c:pt>
                <c:pt idx="22">
                  <c:v>14.885037734565659</c:v>
                </c:pt>
                <c:pt idx="23">
                  <c:v>16.141302160419677</c:v>
                </c:pt>
                <c:pt idx="24">
                  <c:v>17.440855278580916</c:v>
                </c:pt>
                <c:pt idx="25">
                  <c:v>18.151634187842983</c:v>
                </c:pt>
                <c:pt idx="26">
                  <c:v>19.284055213192556</c:v>
                </c:pt>
                <c:pt idx="27">
                  <c:v>21.151411853365921</c:v>
                </c:pt>
                <c:pt idx="28">
                  <c:v>21.421371089391204</c:v>
                </c:pt>
                <c:pt idx="29">
                  <c:v>21.756191608142938</c:v>
                </c:pt>
                <c:pt idx="30">
                  <c:v>22.927279574681421</c:v>
                </c:pt>
                <c:pt idx="31">
                  <c:v>24.117533818465567</c:v>
                </c:pt>
                <c:pt idx="32">
                  <c:v>25.702835514702375</c:v>
                </c:pt>
                <c:pt idx="33">
                  <c:v>27.382232894611946</c:v>
                </c:pt>
                <c:pt idx="34">
                  <c:v>28.266094285991162</c:v>
                </c:pt>
                <c:pt idx="35">
                  <c:v>28.414272511753126</c:v>
                </c:pt>
                <c:pt idx="36">
                  <c:v>27.517813141541446</c:v>
                </c:pt>
                <c:pt idx="37">
                  <c:v>27.087412238224303</c:v>
                </c:pt>
                <c:pt idx="38">
                  <c:v>26.686692700510665</c:v>
                </c:pt>
                <c:pt idx="39">
                  <c:v>27.218039304220124</c:v>
                </c:pt>
                <c:pt idx="40">
                  <c:v>28.25301588461992</c:v>
                </c:pt>
                <c:pt idx="41">
                  <c:v>28.523093370754321</c:v>
                </c:pt>
                <c:pt idx="42">
                  <c:v>28.640761402916002</c:v>
                </c:pt>
                <c:pt idx="43">
                  <c:v>28.747400360738883</c:v>
                </c:pt>
                <c:pt idx="44">
                  <c:v>29.577352111500293</c:v>
                </c:pt>
                <c:pt idx="45">
                  <c:v>30.042046520691667</c:v>
                </c:pt>
                <c:pt idx="46">
                  <c:v>30.468703350500672</c:v>
                </c:pt>
                <c:pt idx="47">
                  <c:v>29.32644415160998</c:v>
                </c:pt>
                <c:pt idx="48">
                  <c:v>29.222253938541353</c:v>
                </c:pt>
                <c:pt idx="49">
                  <c:v>29.447150124419732</c:v>
                </c:pt>
                <c:pt idx="50">
                  <c:v>29.375032032101789</c:v>
                </c:pt>
                <c:pt idx="51">
                  <c:v>29.260387257570933</c:v>
                </c:pt>
                <c:pt idx="52">
                  <c:v>29.08790050919206</c:v>
                </c:pt>
                <c:pt idx="53">
                  <c:v>29.067451867457475</c:v>
                </c:pt>
                <c:pt idx="54">
                  <c:v>29.362689461963939</c:v>
                </c:pt>
                <c:pt idx="55">
                  <c:v>29.528034152899984</c:v>
                </c:pt>
                <c:pt idx="56">
                  <c:v>29.755556632593009</c:v>
                </c:pt>
                <c:pt idx="57">
                  <c:v>29.555150021755821</c:v>
                </c:pt>
                <c:pt idx="58">
                  <c:v>29.022638238302534</c:v>
                </c:pt>
                <c:pt idx="59">
                  <c:v>28.320016755882584</c:v>
                </c:pt>
                <c:pt idx="60">
                  <c:v>27.795840263004564</c:v>
                </c:pt>
                <c:pt idx="61">
                  <c:v>29.435979577815871</c:v>
                </c:pt>
                <c:pt idx="62">
                  <c:v>30.428687851883311</c:v>
                </c:pt>
                <c:pt idx="63">
                  <c:v>29.886766371399411</c:v>
                </c:pt>
                <c:pt idx="64">
                  <c:v>29.72217493556666</c:v>
                </c:pt>
                <c:pt idx="65">
                  <c:v>29.77819934405797</c:v>
                </c:pt>
                <c:pt idx="66">
                  <c:v>29.463553641768964</c:v>
                </c:pt>
                <c:pt idx="67" formatCode="General">
                  <c:v>29.128157743483737</c:v>
                </c:pt>
                <c:pt idx="68" formatCode="General">
                  <c:v>28.456549944167328</c:v>
                </c:pt>
                <c:pt idx="69" formatCode="General">
                  <c:v>28.024399541986249</c:v>
                </c:pt>
                <c:pt idx="70" formatCode="General">
                  <c:v>27.786803050564682</c:v>
                </c:pt>
                <c:pt idx="71" formatCode="General">
                  <c:v>27.609011949795075</c:v>
                </c:pt>
              </c:numCache>
            </c:numRef>
          </c:val>
          <c:extLst>
            <c:ext xmlns:c16="http://schemas.microsoft.com/office/drawing/2014/chart" uri="{C3380CC4-5D6E-409C-BE32-E72D297353CC}">
              <c16:uniqueId val="{00000003-D03D-4992-8FFB-261D5C690FDB}"/>
            </c:ext>
          </c:extLst>
        </c:ser>
        <c:dLbls>
          <c:showLegendKey val="0"/>
          <c:showVal val="0"/>
          <c:showCatName val="0"/>
          <c:showSerName val="0"/>
          <c:showPercent val="0"/>
          <c:showBubbleSize val="0"/>
        </c:dLbls>
        <c:axId val="312991536"/>
        <c:axId val="312991928"/>
      </c:areaChart>
      <c:catAx>
        <c:axId val="312991536"/>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540000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2991928"/>
        <c:crosses val="autoZero"/>
        <c:auto val="1"/>
        <c:lblAlgn val="ctr"/>
        <c:lblOffset val="100"/>
        <c:tickLblSkip val="5"/>
        <c:noMultiLvlLbl val="0"/>
      </c:catAx>
      <c:valAx>
        <c:axId val="3129919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 of total employment</a:t>
                </a:r>
              </a:p>
            </c:rich>
          </c:tx>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 sourceLinked="0"/>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12991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zero"/>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09155389151675E-2"/>
          <c:y val="6.4377682403433473E-2"/>
          <c:w val="0.88779241750860993"/>
          <c:h val="0.58671454158358949"/>
        </c:manualLayout>
      </c:layout>
      <c:lineChart>
        <c:grouping val="standard"/>
        <c:varyColors val="0"/>
        <c:ser>
          <c:idx val="0"/>
          <c:order val="0"/>
          <c:tx>
            <c:strRef>
              <c:f>'Figure 6.6'!$D$63</c:f>
              <c:strCache>
                <c:ptCount val="1"/>
                <c:pt idx="0">
                  <c:v>Men, State</c:v>
                </c:pt>
              </c:strCache>
            </c:strRef>
          </c:tx>
          <c:spPr>
            <a:ln w="19050" cap="rnd">
              <a:solidFill>
                <a:srgbClr val="6D98BF"/>
              </a:solidFill>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6.6'!$D$64:$D$71</c:f>
              <c:numCache>
                <c:formatCode>General</c:formatCode>
                <c:ptCount val="8"/>
                <c:pt idx="0">
                  <c:v>205.78</c:v>
                </c:pt>
                <c:pt idx="1">
                  <c:v>201.31</c:v>
                </c:pt>
                <c:pt idx="2">
                  <c:v>224.25</c:v>
                </c:pt>
                <c:pt idx="3">
                  <c:v>255.97</c:v>
                </c:pt>
                <c:pt idx="4">
                  <c:v>254.35</c:v>
                </c:pt>
                <c:pt idx="5">
                  <c:v>254.07</c:v>
                </c:pt>
                <c:pt idx="6">
                  <c:v>306.39999999999998</c:v>
                </c:pt>
                <c:pt idx="7">
                  <c:v>332.33</c:v>
                </c:pt>
              </c:numCache>
            </c:numRef>
          </c:val>
          <c:smooth val="0"/>
          <c:extLst>
            <c:ext xmlns:c16="http://schemas.microsoft.com/office/drawing/2014/chart" uri="{C3380CC4-5D6E-409C-BE32-E72D297353CC}">
              <c16:uniqueId val="{00000000-5F24-46AE-BCE0-7C86708C6049}"/>
            </c:ext>
          </c:extLst>
        </c:ser>
        <c:ser>
          <c:idx val="1"/>
          <c:order val="1"/>
          <c:tx>
            <c:strRef>
              <c:f>'Figure 6.6'!$E$63</c:f>
              <c:strCache>
                <c:ptCount val="1"/>
                <c:pt idx="0">
                  <c:v>Men Municip.</c:v>
                </c:pt>
              </c:strCache>
            </c:strRef>
          </c:tx>
          <c:spPr>
            <a:ln w="19050" cap="rnd">
              <a:solidFill>
                <a:srgbClr val="4A7EBB"/>
              </a:solidFill>
              <a:prstDash val="sysDash"/>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6.6'!$E$64:$E$71</c:f>
              <c:numCache>
                <c:formatCode>General</c:formatCode>
                <c:ptCount val="8"/>
                <c:pt idx="0">
                  <c:v>202.33</c:v>
                </c:pt>
                <c:pt idx="1">
                  <c:v>188.27</c:v>
                </c:pt>
                <c:pt idx="2">
                  <c:v>218.41</c:v>
                </c:pt>
                <c:pt idx="3">
                  <c:v>237.12</c:v>
                </c:pt>
                <c:pt idx="4">
                  <c:v>250.33</c:v>
                </c:pt>
                <c:pt idx="5">
                  <c:v>244.16</c:v>
                </c:pt>
                <c:pt idx="6">
                  <c:v>305.43</c:v>
                </c:pt>
                <c:pt idx="7">
                  <c:v>367.96</c:v>
                </c:pt>
              </c:numCache>
            </c:numRef>
          </c:val>
          <c:smooth val="0"/>
          <c:extLst>
            <c:ext xmlns:c16="http://schemas.microsoft.com/office/drawing/2014/chart" uri="{C3380CC4-5D6E-409C-BE32-E72D297353CC}">
              <c16:uniqueId val="{00000001-5F24-46AE-BCE0-7C86708C6049}"/>
            </c:ext>
          </c:extLst>
        </c:ser>
        <c:ser>
          <c:idx val="2"/>
          <c:order val="2"/>
          <c:tx>
            <c:strRef>
              <c:f>'Figure 6.6'!$F$63</c:f>
              <c:strCache>
                <c:ptCount val="1"/>
                <c:pt idx="0">
                  <c:v>Men Private</c:v>
                </c:pt>
              </c:strCache>
            </c:strRef>
          </c:tx>
          <c:spPr>
            <a:ln w="19050" cap="rnd">
              <a:solidFill>
                <a:srgbClr val="4A7EBB"/>
              </a:solidFill>
              <a:prstDash val="sysDot"/>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6.6'!$F$64:$F$71</c:f>
              <c:numCache>
                <c:formatCode>General</c:formatCode>
                <c:ptCount val="8"/>
                <c:pt idx="0">
                  <c:v>204.69</c:v>
                </c:pt>
                <c:pt idx="1">
                  <c:v>195.93</c:v>
                </c:pt>
                <c:pt idx="2">
                  <c:v>231.66</c:v>
                </c:pt>
                <c:pt idx="3">
                  <c:v>274.70999999999998</c:v>
                </c:pt>
                <c:pt idx="4">
                  <c:v>299.52999999999997</c:v>
                </c:pt>
                <c:pt idx="5">
                  <c:v>257.32</c:v>
                </c:pt>
                <c:pt idx="6">
                  <c:v>334.57</c:v>
                </c:pt>
                <c:pt idx="7">
                  <c:v>381.74</c:v>
                </c:pt>
              </c:numCache>
            </c:numRef>
          </c:val>
          <c:smooth val="0"/>
          <c:extLst>
            <c:ext xmlns:c16="http://schemas.microsoft.com/office/drawing/2014/chart" uri="{C3380CC4-5D6E-409C-BE32-E72D297353CC}">
              <c16:uniqueId val="{00000002-5F24-46AE-BCE0-7C86708C6049}"/>
            </c:ext>
          </c:extLst>
        </c:ser>
        <c:ser>
          <c:idx val="3"/>
          <c:order val="3"/>
          <c:tx>
            <c:strRef>
              <c:f>'Figure 6.6'!$G$63</c:f>
              <c:strCache>
                <c:ptCount val="1"/>
                <c:pt idx="0">
                  <c:v>Women, State</c:v>
                </c:pt>
              </c:strCache>
            </c:strRef>
          </c:tx>
          <c:spPr>
            <a:ln w="19050" cap="rnd">
              <a:solidFill>
                <a:srgbClr val="DC4817"/>
              </a:solidFill>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6.6'!$G$64:$G$71</c:f>
              <c:numCache>
                <c:formatCode>General</c:formatCode>
                <c:ptCount val="8"/>
                <c:pt idx="0">
                  <c:v>189.57</c:v>
                </c:pt>
                <c:pt idx="1">
                  <c:v>183.23</c:v>
                </c:pt>
                <c:pt idx="2">
                  <c:v>210.88</c:v>
                </c:pt>
                <c:pt idx="3">
                  <c:v>228.34</c:v>
                </c:pt>
                <c:pt idx="4">
                  <c:v>241.81</c:v>
                </c:pt>
                <c:pt idx="5">
                  <c:v>244.69</c:v>
                </c:pt>
                <c:pt idx="6">
                  <c:v>295.13</c:v>
                </c:pt>
                <c:pt idx="7">
                  <c:v>323.08</c:v>
                </c:pt>
              </c:numCache>
            </c:numRef>
          </c:val>
          <c:smooth val="0"/>
          <c:extLst>
            <c:ext xmlns:c16="http://schemas.microsoft.com/office/drawing/2014/chart" uri="{C3380CC4-5D6E-409C-BE32-E72D297353CC}">
              <c16:uniqueId val="{00000003-5F24-46AE-BCE0-7C86708C6049}"/>
            </c:ext>
          </c:extLst>
        </c:ser>
        <c:ser>
          <c:idx val="4"/>
          <c:order val="4"/>
          <c:tx>
            <c:strRef>
              <c:f>'Figure 6.6'!$H$63</c:f>
              <c:strCache>
                <c:ptCount val="1"/>
                <c:pt idx="0">
                  <c:v>Women, Muni</c:v>
                </c:pt>
              </c:strCache>
            </c:strRef>
          </c:tx>
          <c:spPr>
            <a:ln w="19050" cap="rnd">
              <a:solidFill>
                <a:srgbClr val="DC4817"/>
              </a:solidFill>
              <a:prstDash val="sysDash"/>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6.6'!$H$64:$H$71</c:f>
              <c:numCache>
                <c:formatCode>General</c:formatCode>
                <c:ptCount val="8"/>
                <c:pt idx="0">
                  <c:v>188.23</c:v>
                </c:pt>
                <c:pt idx="1">
                  <c:v>174.95</c:v>
                </c:pt>
                <c:pt idx="2">
                  <c:v>209.92</c:v>
                </c:pt>
                <c:pt idx="3">
                  <c:v>220.27</c:v>
                </c:pt>
                <c:pt idx="4">
                  <c:v>241</c:v>
                </c:pt>
                <c:pt idx="5">
                  <c:v>236.67</c:v>
                </c:pt>
                <c:pt idx="6">
                  <c:v>290.89999999999998</c:v>
                </c:pt>
                <c:pt idx="7">
                  <c:v>345.14</c:v>
                </c:pt>
              </c:numCache>
            </c:numRef>
          </c:val>
          <c:smooth val="0"/>
          <c:extLst>
            <c:ext xmlns:c16="http://schemas.microsoft.com/office/drawing/2014/chart" uri="{C3380CC4-5D6E-409C-BE32-E72D297353CC}">
              <c16:uniqueId val="{00000004-5F24-46AE-BCE0-7C86708C6049}"/>
            </c:ext>
          </c:extLst>
        </c:ser>
        <c:ser>
          <c:idx val="5"/>
          <c:order val="5"/>
          <c:tx>
            <c:strRef>
              <c:f>'Figure 6.6'!$I$63</c:f>
              <c:strCache>
                <c:ptCount val="1"/>
                <c:pt idx="0">
                  <c:v>Women, Private</c:v>
                </c:pt>
              </c:strCache>
            </c:strRef>
          </c:tx>
          <c:spPr>
            <a:ln w="19050" cap="rnd">
              <a:solidFill>
                <a:srgbClr val="DC4817"/>
              </a:solidFill>
              <a:prstDash val="sysDot"/>
              <a:round/>
            </a:ln>
            <a:effectLst/>
          </c:spPr>
          <c:marker>
            <c:symbol val="none"/>
          </c:marker>
          <c:cat>
            <c:strRef>
              <c:f>'Figure 6.6'!$C$64:$C$71</c:f>
              <c:strCache>
                <c:ptCount val="8"/>
                <c:pt idx="0">
                  <c:v>Primary education</c:v>
                </c:pt>
                <c:pt idx="1">
                  <c:v>Upper secondary education</c:v>
                </c:pt>
                <c:pt idx="2">
                  <c:v>Vocational Education and Training (VET)</c:v>
                </c:pt>
                <c:pt idx="3">
                  <c:v>Short cycle higher education</c:v>
                </c:pt>
                <c:pt idx="4">
                  <c:v>Vocational bachelors educations</c:v>
                </c:pt>
                <c:pt idx="5">
                  <c:v>Bachelors programs</c:v>
                </c:pt>
                <c:pt idx="6">
                  <c:v>Masters programs</c:v>
                </c:pt>
                <c:pt idx="7">
                  <c:v>PhD programs</c:v>
                </c:pt>
              </c:strCache>
            </c:strRef>
          </c:cat>
          <c:val>
            <c:numRef>
              <c:f>'Figure 6.6'!$I$64:$I$71</c:f>
              <c:numCache>
                <c:formatCode>General</c:formatCode>
                <c:ptCount val="8"/>
                <c:pt idx="0">
                  <c:v>183</c:v>
                </c:pt>
                <c:pt idx="1">
                  <c:v>174.4</c:v>
                </c:pt>
                <c:pt idx="2">
                  <c:v>216.86</c:v>
                </c:pt>
                <c:pt idx="3">
                  <c:v>245.51</c:v>
                </c:pt>
                <c:pt idx="4">
                  <c:v>250.74</c:v>
                </c:pt>
                <c:pt idx="5">
                  <c:v>228.99</c:v>
                </c:pt>
                <c:pt idx="6">
                  <c:v>296.02999999999997</c:v>
                </c:pt>
                <c:pt idx="7">
                  <c:v>360.24</c:v>
                </c:pt>
              </c:numCache>
            </c:numRef>
          </c:val>
          <c:smooth val="0"/>
          <c:extLst>
            <c:ext xmlns:c16="http://schemas.microsoft.com/office/drawing/2014/chart" uri="{C3380CC4-5D6E-409C-BE32-E72D297353CC}">
              <c16:uniqueId val="{00000005-5F24-46AE-BCE0-7C86708C6049}"/>
            </c:ext>
          </c:extLst>
        </c:ser>
        <c:dLbls>
          <c:showLegendKey val="0"/>
          <c:showVal val="0"/>
          <c:showCatName val="0"/>
          <c:showSerName val="0"/>
          <c:showPercent val="0"/>
          <c:showBubbleSize val="0"/>
        </c:dLbls>
        <c:smooth val="0"/>
        <c:axId val="353491231"/>
        <c:axId val="702344463"/>
      </c:lineChart>
      <c:catAx>
        <c:axId val="35349123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702344463"/>
        <c:crosses val="autoZero"/>
        <c:auto val="1"/>
        <c:lblAlgn val="ctr"/>
        <c:lblOffset val="100"/>
        <c:noMultiLvlLbl val="0"/>
      </c:catAx>
      <c:valAx>
        <c:axId val="702344463"/>
        <c:scaling>
          <c:orientation val="minMax"/>
          <c:min val="150"/>
        </c:scaling>
        <c:delete val="0"/>
        <c:axPos val="l"/>
        <c:majorGridlines>
          <c:spPr>
            <a:ln w="317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53491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da-DK"/>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6628703298111"/>
          <c:y val="0.1031434184675835"/>
          <c:w val="0.84763597901686982"/>
          <c:h val="0.5620906362637873"/>
        </c:manualLayout>
      </c:layout>
      <c:lineChart>
        <c:grouping val="standard"/>
        <c:varyColors val="0"/>
        <c:ser>
          <c:idx val="0"/>
          <c:order val="0"/>
          <c:tx>
            <c:strRef>
              <c:f>'Figure 6.7'!$B$2</c:f>
              <c:strCache>
                <c:ptCount val="1"/>
                <c:pt idx="0">
                  <c:v>13 countries</c:v>
                </c:pt>
              </c:strCache>
            </c:strRef>
          </c:tx>
          <c:spPr>
            <a:ln w="19050" cap="rnd">
              <a:solidFill>
                <a:srgbClr val="4A7EBB"/>
              </a:solidFill>
              <a:round/>
            </a:ln>
            <a:effectLst/>
          </c:spPr>
          <c:marker>
            <c:symbol val="none"/>
          </c:marker>
          <c:cat>
            <c:strRef>
              <c:f>'Figure 6.7'!$A$3:$A$87</c:f>
              <c:strCache>
                <c:ptCount val="85"/>
                <c:pt idx="2">
                  <c:v>1. q. 2000</c:v>
                </c:pt>
                <c:pt idx="3">
                  <c:v>2. q. 2000</c:v>
                </c:pt>
                <c:pt idx="4">
                  <c:v>3. q. 2000</c:v>
                </c:pt>
                <c:pt idx="5">
                  <c:v>4. q. 2000</c:v>
                </c:pt>
                <c:pt idx="6">
                  <c:v>1. q. 2001</c:v>
                </c:pt>
                <c:pt idx="7">
                  <c:v>2. q. 2001</c:v>
                </c:pt>
                <c:pt idx="8">
                  <c:v>3. q. 2001</c:v>
                </c:pt>
                <c:pt idx="9">
                  <c:v>4. q. 2001</c:v>
                </c:pt>
                <c:pt idx="10">
                  <c:v>1. q. 2002</c:v>
                </c:pt>
                <c:pt idx="11">
                  <c:v>2. q. 2002</c:v>
                </c:pt>
                <c:pt idx="12">
                  <c:v>3. q. 2002</c:v>
                </c:pt>
                <c:pt idx="13">
                  <c:v>4. q. 2002</c:v>
                </c:pt>
                <c:pt idx="14">
                  <c:v>1. q. 2003</c:v>
                </c:pt>
                <c:pt idx="15">
                  <c:v>2. q. 2003</c:v>
                </c:pt>
                <c:pt idx="16">
                  <c:v>3. q. 2003</c:v>
                </c:pt>
                <c:pt idx="17">
                  <c:v>4. q. 2003</c:v>
                </c:pt>
                <c:pt idx="18">
                  <c:v>1. q. 2004</c:v>
                </c:pt>
                <c:pt idx="19">
                  <c:v>2. q. 2004</c:v>
                </c:pt>
                <c:pt idx="20">
                  <c:v>3. q. 2004</c:v>
                </c:pt>
                <c:pt idx="21">
                  <c:v>4. q. 2004</c:v>
                </c:pt>
                <c:pt idx="22">
                  <c:v>1. q. 2005</c:v>
                </c:pt>
                <c:pt idx="23">
                  <c:v>2. q. 2005</c:v>
                </c:pt>
                <c:pt idx="24">
                  <c:v>3. q. 2005</c:v>
                </c:pt>
                <c:pt idx="25">
                  <c:v>4. q. 2005</c:v>
                </c:pt>
                <c:pt idx="26">
                  <c:v>1. q. 2006</c:v>
                </c:pt>
                <c:pt idx="27">
                  <c:v>2. q. 2006</c:v>
                </c:pt>
                <c:pt idx="28">
                  <c:v>3. q. 2006</c:v>
                </c:pt>
                <c:pt idx="29">
                  <c:v>4. q. 2006</c:v>
                </c:pt>
                <c:pt idx="30">
                  <c:v>1. q. 2007</c:v>
                </c:pt>
                <c:pt idx="31">
                  <c:v>2. q. 2007</c:v>
                </c:pt>
                <c:pt idx="32">
                  <c:v>3. q. 2007</c:v>
                </c:pt>
                <c:pt idx="33">
                  <c:v>4. q. 2007</c:v>
                </c:pt>
                <c:pt idx="34">
                  <c:v>1. q. 2008</c:v>
                </c:pt>
                <c:pt idx="35">
                  <c:v>2. q. 2008</c:v>
                </c:pt>
                <c:pt idx="36">
                  <c:v>3. q. 2008</c:v>
                </c:pt>
                <c:pt idx="37">
                  <c:v>4. q. 2008</c:v>
                </c:pt>
                <c:pt idx="38">
                  <c:v>1. q. 2009</c:v>
                </c:pt>
                <c:pt idx="39">
                  <c:v>2. q. 2009</c:v>
                </c:pt>
                <c:pt idx="40">
                  <c:v>3. q. 2009</c:v>
                </c:pt>
                <c:pt idx="41">
                  <c:v>4. q. 2009</c:v>
                </c:pt>
                <c:pt idx="42">
                  <c:v>1. q. 2010</c:v>
                </c:pt>
                <c:pt idx="43">
                  <c:v>2. q. 2010</c:v>
                </c:pt>
                <c:pt idx="44">
                  <c:v>3. q. 2010</c:v>
                </c:pt>
                <c:pt idx="45">
                  <c:v>4. q. 2010</c:v>
                </c:pt>
                <c:pt idx="46">
                  <c:v>1. q. 2011</c:v>
                </c:pt>
                <c:pt idx="47">
                  <c:v>2. q. 2011</c:v>
                </c:pt>
                <c:pt idx="48">
                  <c:v>3. q. 2011</c:v>
                </c:pt>
                <c:pt idx="49">
                  <c:v>4. q. 2011</c:v>
                </c:pt>
                <c:pt idx="50">
                  <c:v>1. q. 2012</c:v>
                </c:pt>
                <c:pt idx="51">
                  <c:v>2. q. 2012</c:v>
                </c:pt>
                <c:pt idx="52">
                  <c:v>3. q. 2012</c:v>
                </c:pt>
                <c:pt idx="53">
                  <c:v>4. q. 2012</c:v>
                </c:pt>
                <c:pt idx="54">
                  <c:v>1. q. 2013</c:v>
                </c:pt>
                <c:pt idx="55">
                  <c:v>2. q. 2013</c:v>
                </c:pt>
                <c:pt idx="56">
                  <c:v>3. q. 2013</c:v>
                </c:pt>
                <c:pt idx="57">
                  <c:v>4. q. 2013</c:v>
                </c:pt>
                <c:pt idx="58">
                  <c:v>1. q. 2014</c:v>
                </c:pt>
                <c:pt idx="59">
                  <c:v>2. q. 2014</c:v>
                </c:pt>
                <c:pt idx="60">
                  <c:v>3. q. 2014</c:v>
                </c:pt>
                <c:pt idx="61">
                  <c:v>4. q. 2014</c:v>
                </c:pt>
                <c:pt idx="62">
                  <c:v>1. q. 2015</c:v>
                </c:pt>
                <c:pt idx="63">
                  <c:v>2. q. 2015</c:v>
                </c:pt>
                <c:pt idx="64">
                  <c:v>3. q. 2015</c:v>
                </c:pt>
                <c:pt idx="65">
                  <c:v>4. q. 2015</c:v>
                </c:pt>
                <c:pt idx="66">
                  <c:v>1. q. 2016</c:v>
                </c:pt>
                <c:pt idx="67">
                  <c:v>2. q. 2016</c:v>
                </c:pt>
                <c:pt idx="68">
                  <c:v>3. q. 2016</c:v>
                </c:pt>
                <c:pt idx="69">
                  <c:v>4. q. 2016</c:v>
                </c:pt>
                <c:pt idx="70">
                  <c:v>1. q. 2017</c:v>
                </c:pt>
                <c:pt idx="71">
                  <c:v>2. q. 2017</c:v>
                </c:pt>
                <c:pt idx="72">
                  <c:v>3. q. 2017</c:v>
                </c:pt>
                <c:pt idx="73">
                  <c:v>4. q. 2017</c:v>
                </c:pt>
                <c:pt idx="74">
                  <c:v>1. q. 2018</c:v>
                </c:pt>
                <c:pt idx="75">
                  <c:v>2. q. 2018</c:v>
                </c:pt>
                <c:pt idx="76">
                  <c:v>3. q. 2018</c:v>
                </c:pt>
                <c:pt idx="77">
                  <c:v>4. q. 2018</c:v>
                </c:pt>
                <c:pt idx="78">
                  <c:v>1. q. 2019</c:v>
                </c:pt>
                <c:pt idx="79">
                  <c:v>2. q. 2019</c:v>
                </c:pt>
                <c:pt idx="80">
                  <c:v>3. q. 2019</c:v>
                </c:pt>
                <c:pt idx="81">
                  <c:v>4. q. 2019</c:v>
                </c:pt>
                <c:pt idx="82">
                  <c:v>1. q. 2020</c:v>
                </c:pt>
                <c:pt idx="83">
                  <c:v>2. q. 2020</c:v>
                </c:pt>
                <c:pt idx="84">
                  <c:v>3. q. 2020</c:v>
                </c:pt>
              </c:strCache>
            </c:strRef>
          </c:cat>
          <c:val>
            <c:numRef>
              <c:f>'Figure 6.7'!$B$5:$B$88</c:f>
              <c:numCache>
                <c:formatCode>#,#00</c:formatCode>
                <c:ptCount val="84"/>
                <c:pt idx="0">
                  <c:v>3.6</c:v>
                </c:pt>
                <c:pt idx="1">
                  <c:v>3.3</c:v>
                </c:pt>
                <c:pt idx="2">
                  <c:v>3.2</c:v>
                </c:pt>
                <c:pt idx="3">
                  <c:v>3</c:v>
                </c:pt>
                <c:pt idx="4">
                  <c:v>3</c:v>
                </c:pt>
                <c:pt idx="5">
                  <c:v>3.2</c:v>
                </c:pt>
                <c:pt idx="6">
                  <c:v>2.9</c:v>
                </c:pt>
                <c:pt idx="7">
                  <c:v>2.6</c:v>
                </c:pt>
                <c:pt idx="8">
                  <c:v>2.7</c:v>
                </c:pt>
                <c:pt idx="9">
                  <c:v>2.7</c:v>
                </c:pt>
                <c:pt idx="10">
                  <c:v>2.6</c:v>
                </c:pt>
                <c:pt idx="11">
                  <c:v>3.1</c:v>
                </c:pt>
                <c:pt idx="12">
                  <c:v>3.4</c:v>
                </c:pt>
                <c:pt idx="13">
                  <c:v>3.3</c:v>
                </c:pt>
                <c:pt idx="14">
                  <c:v>2.8</c:v>
                </c:pt>
                <c:pt idx="15">
                  <c:v>2.7</c:v>
                </c:pt>
                <c:pt idx="16">
                  <c:v>3.1</c:v>
                </c:pt>
                <c:pt idx="17">
                  <c:v>3.1</c:v>
                </c:pt>
                <c:pt idx="18">
                  <c:v>2.9</c:v>
                </c:pt>
                <c:pt idx="19">
                  <c:v>2.6</c:v>
                </c:pt>
                <c:pt idx="20">
                  <c:v>2.5</c:v>
                </c:pt>
                <c:pt idx="21">
                  <c:v>1.9</c:v>
                </c:pt>
                <c:pt idx="22">
                  <c:v>2.2000000000000002</c:v>
                </c:pt>
                <c:pt idx="23">
                  <c:v>2.8</c:v>
                </c:pt>
                <c:pt idx="24">
                  <c:v>1.9</c:v>
                </c:pt>
                <c:pt idx="25">
                  <c:v>2.9</c:v>
                </c:pt>
                <c:pt idx="26">
                  <c:v>2.7</c:v>
                </c:pt>
                <c:pt idx="27">
                  <c:v>2.8</c:v>
                </c:pt>
                <c:pt idx="28">
                  <c:v>2.1</c:v>
                </c:pt>
                <c:pt idx="29">
                  <c:v>2.2999999999999998</c:v>
                </c:pt>
                <c:pt idx="30">
                  <c:v>2.1</c:v>
                </c:pt>
                <c:pt idx="31">
                  <c:v>2.8</c:v>
                </c:pt>
                <c:pt idx="32">
                  <c:v>4</c:v>
                </c:pt>
                <c:pt idx="33">
                  <c:v>3.2</c:v>
                </c:pt>
                <c:pt idx="34">
                  <c:v>3.2</c:v>
                </c:pt>
                <c:pt idx="35">
                  <c:v>2.7</c:v>
                </c:pt>
                <c:pt idx="36">
                  <c:v>1.7</c:v>
                </c:pt>
                <c:pt idx="37">
                  <c:v>1.8</c:v>
                </c:pt>
                <c:pt idx="38">
                  <c:v>1.9</c:v>
                </c:pt>
                <c:pt idx="39">
                  <c:v>1.7</c:v>
                </c:pt>
                <c:pt idx="40">
                  <c:v>3.1</c:v>
                </c:pt>
                <c:pt idx="41">
                  <c:v>2.4</c:v>
                </c:pt>
                <c:pt idx="42">
                  <c:v>1.9</c:v>
                </c:pt>
                <c:pt idx="43">
                  <c:v>2.1</c:v>
                </c:pt>
                <c:pt idx="44">
                  <c:v>2.2000000000000002</c:v>
                </c:pt>
                <c:pt idx="45">
                  <c:v>2.4</c:v>
                </c:pt>
                <c:pt idx="46">
                  <c:v>2.7</c:v>
                </c:pt>
                <c:pt idx="47">
                  <c:v>2.8</c:v>
                </c:pt>
                <c:pt idx="48">
                  <c:v>2.2999999999999998</c:v>
                </c:pt>
                <c:pt idx="49">
                  <c:v>2.8</c:v>
                </c:pt>
                <c:pt idx="50">
                  <c:v>2.7</c:v>
                </c:pt>
                <c:pt idx="51">
                  <c:v>2.7</c:v>
                </c:pt>
                <c:pt idx="52">
                  <c:v>2.4</c:v>
                </c:pt>
                <c:pt idx="53">
                  <c:v>2</c:v>
                </c:pt>
                <c:pt idx="54">
                  <c:v>1.8</c:v>
                </c:pt>
                <c:pt idx="55">
                  <c:v>2.2000000000000002</c:v>
                </c:pt>
                <c:pt idx="56">
                  <c:v>2.2000000000000002</c:v>
                </c:pt>
                <c:pt idx="57">
                  <c:v>2.4</c:v>
                </c:pt>
                <c:pt idx="58">
                  <c:v>2.2000000000000002</c:v>
                </c:pt>
                <c:pt idx="59">
                  <c:v>2</c:v>
                </c:pt>
                <c:pt idx="60">
                  <c:v>2.1</c:v>
                </c:pt>
                <c:pt idx="61">
                  <c:v>2.1</c:v>
                </c:pt>
                <c:pt idx="62">
                  <c:v>2.2999999999999998</c:v>
                </c:pt>
                <c:pt idx="63">
                  <c:v>1.9</c:v>
                </c:pt>
                <c:pt idx="64">
                  <c:v>1.896833773087071</c:v>
                </c:pt>
                <c:pt idx="65">
                  <c:v>1.5022427440633244</c:v>
                </c:pt>
                <c:pt idx="66">
                  <c:v>1.6354881266490766</c:v>
                </c:pt>
                <c:pt idx="67">
                  <c:v>1.6381266490765167</c:v>
                </c:pt>
                <c:pt idx="68">
                  <c:v>1.8662269129287599</c:v>
                </c:pt>
                <c:pt idx="69">
                  <c:v>2.1546174142480203</c:v>
                </c:pt>
                <c:pt idx="70">
                  <c:v>2.1895778364116092</c:v>
                </c:pt>
                <c:pt idx="71">
                  <c:v>2.3786279683377303</c:v>
                </c:pt>
                <c:pt idx="72">
                  <c:v>2.7977572559366752</c:v>
                </c:pt>
                <c:pt idx="73">
                  <c:v>2.9378627968337727</c:v>
                </c:pt>
                <c:pt idx="74">
                  <c:v>2.6168865435356197</c:v>
                </c:pt>
                <c:pt idx="75">
                  <c:v>2.4802110817941951</c:v>
                </c:pt>
                <c:pt idx="76">
                  <c:v>2.355540897097625</c:v>
                </c:pt>
                <c:pt idx="77">
                  <c:v>2.2000000000000002</c:v>
                </c:pt>
                <c:pt idx="78">
                  <c:v>2.2000000000000002</c:v>
                </c:pt>
                <c:pt idx="79">
                  <c:v>2</c:v>
                </c:pt>
                <c:pt idx="80">
                  <c:v>1.9</c:v>
                </c:pt>
                <c:pt idx="81">
                  <c:v>1.5</c:v>
                </c:pt>
                <c:pt idx="82">
                  <c:v>1.7</c:v>
                </c:pt>
              </c:numCache>
            </c:numRef>
          </c:val>
          <c:smooth val="0"/>
          <c:extLst>
            <c:ext xmlns:c16="http://schemas.microsoft.com/office/drawing/2014/chart" uri="{C3380CC4-5D6E-409C-BE32-E72D297353CC}">
              <c16:uniqueId val="{00000000-DA2D-436E-9973-9BEAD90C11BD}"/>
            </c:ext>
          </c:extLst>
        </c:ser>
        <c:ser>
          <c:idx val="3"/>
          <c:order val="1"/>
          <c:tx>
            <c:strRef>
              <c:f>'Figure 6.7'!$E$2</c:f>
              <c:strCache>
                <c:ptCount val="1"/>
                <c:pt idx="0">
                  <c:v>Denmark</c:v>
                </c:pt>
              </c:strCache>
            </c:strRef>
          </c:tx>
          <c:spPr>
            <a:ln w="19050" cap="rnd">
              <a:solidFill>
                <a:srgbClr val="DC4817"/>
              </a:solidFill>
              <a:round/>
            </a:ln>
            <a:effectLst/>
          </c:spPr>
          <c:marker>
            <c:symbol val="none"/>
          </c:marker>
          <c:cat>
            <c:strRef>
              <c:f>'Figure 6.7'!$A$3:$A$87</c:f>
              <c:strCache>
                <c:ptCount val="85"/>
                <c:pt idx="2">
                  <c:v>1. q. 2000</c:v>
                </c:pt>
                <c:pt idx="3">
                  <c:v>2. q. 2000</c:v>
                </c:pt>
                <c:pt idx="4">
                  <c:v>3. q. 2000</c:v>
                </c:pt>
                <c:pt idx="5">
                  <c:v>4. q. 2000</c:v>
                </c:pt>
                <c:pt idx="6">
                  <c:v>1. q. 2001</c:v>
                </c:pt>
                <c:pt idx="7">
                  <c:v>2. q. 2001</c:v>
                </c:pt>
                <c:pt idx="8">
                  <c:v>3. q. 2001</c:v>
                </c:pt>
                <c:pt idx="9">
                  <c:v>4. q. 2001</c:v>
                </c:pt>
                <c:pt idx="10">
                  <c:v>1. q. 2002</c:v>
                </c:pt>
                <c:pt idx="11">
                  <c:v>2. q. 2002</c:v>
                </c:pt>
                <c:pt idx="12">
                  <c:v>3. q. 2002</c:v>
                </c:pt>
                <c:pt idx="13">
                  <c:v>4. q. 2002</c:v>
                </c:pt>
                <c:pt idx="14">
                  <c:v>1. q. 2003</c:v>
                </c:pt>
                <c:pt idx="15">
                  <c:v>2. q. 2003</c:v>
                </c:pt>
                <c:pt idx="16">
                  <c:v>3. q. 2003</c:v>
                </c:pt>
                <c:pt idx="17">
                  <c:v>4. q. 2003</c:v>
                </c:pt>
                <c:pt idx="18">
                  <c:v>1. q. 2004</c:v>
                </c:pt>
                <c:pt idx="19">
                  <c:v>2. q. 2004</c:v>
                </c:pt>
                <c:pt idx="20">
                  <c:v>3. q. 2004</c:v>
                </c:pt>
                <c:pt idx="21">
                  <c:v>4. q. 2004</c:v>
                </c:pt>
                <c:pt idx="22">
                  <c:v>1. q. 2005</c:v>
                </c:pt>
                <c:pt idx="23">
                  <c:v>2. q. 2005</c:v>
                </c:pt>
                <c:pt idx="24">
                  <c:v>3. q. 2005</c:v>
                </c:pt>
                <c:pt idx="25">
                  <c:v>4. q. 2005</c:v>
                </c:pt>
                <c:pt idx="26">
                  <c:v>1. q. 2006</c:v>
                </c:pt>
                <c:pt idx="27">
                  <c:v>2. q. 2006</c:v>
                </c:pt>
                <c:pt idx="28">
                  <c:v>3. q. 2006</c:v>
                </c:pt>
                <c:pt idx="29">
                  <c:v>4. q. 2006</c:v>
                </c:pt>
                <c:pt idx="30">
                  <c:v>1. q. 2007</c:v>
                </c:pt>
                <c:pt idx="31">
                  <c:v>2. q. 2007</c:v>
                </c:pt>
                <c:pt idx="32">
                  <c:v>3. q. 2007</c:v>
                </c:pt>
                <c:pt idx="33">
                  <c:v>4. q. 2007</c:v>
                </c:pt>
                <c:pt idx="34">
                  <c:v>1. q. 2008</c:v>
                </c:pt>
                <c:pt idx="35">
                  <c:v>2. q. 2008</c:v>
                </c:pt>
                <c:pt idx="36">
                  <c:v>3. q. 2008</c:v>
                </c:pt>
                <c:pt idx="37">
                  <c:v>4. q. 2008</c:v>
                </c:pt>
                <c:pt idx="38">
                  <c:v>1. q. 2009</c:v>
                </c:pt>
                <c:pt idx="39">
                  <c:v>2. q. 2009</c:v>
                </c:pt>
                <c:pt idx="40">
                  <c:v>3. q. 2009</c:v>
                </c:pt>
                <c:pt idx="41">
                  <c:v>4. q. 2009</c:v>
                </c:pt>
                <c:pt idx="42">
                  <c:v>1. q. 2010</c:v>
                </c:pt>
                <c:pt idx="43">
                  <c:v>2. q. 2010</c:v>
                </c:pt>
                <c:pt idx="44">
                  <c:v>3. q. 2010</c:v>
                </c:pt>
                <c:pt idx="45">
                  <c:v>4. q. 2010</c:v>
                </c:pt>
                <c:pt idx="46">
                  <c:v>1. q. 2011</c:v>
                </c:pt>
                <c:pt idx="47">
                  <c:v>2. q. 2011</c:v>
                </c:pt>
                <c:pt idx="48">
                  <c:v>3. q. 2011</c:v>
                </c:pt>
                <c:pt idx="49">
                  <c:v>4. q. 2011</c:v>
                </c:pt>
                <c:pt idx="50">
                  <c:v>1. q. 2012</c:v>
                </c:pt>
                <c:pt idx="51">
                  <c:v>2. q. 2012</c:v>
                </c:pt>
                <c:pt idx="52">
                  <c:v>3. q. 2012</c:v>
                </c:pt>
                <c:pt idx="53">
                  <c:v>4. q. 2012</c:v>
                </c:pt>
                <c:pt idx="54">
                  <c:v>1. q. 2013</c:v>
                </c:pt>
                <c:pt idx="55">
                  <c:v>2. q. 2013</c:v>
                </c:pt>
                <c:pt idx="56">
                  <c:v>3. q. 2013</c:v>
                </c:pt>
                <c:pt idx="57">
                  <c:v>4. q. 2013</c:v>
                </c:pt>
                <c:pt idx="58">
                  <c:v>1. q. 2014</c:v>
                </c:pt>
                <c:pt idx="59">
                  <c:v>2. q. 2014</c:v>
                </c:pt>
                <c:pt idx="60">
                  <c:v>3. q. 2014</c:v>
                </c:pt>
                <c:pt idx="61">
                  <c:v>4. q. 2014</c:v>
                </c:pt>
                <c:pt idx="62">
                  <c:v>1. q. 2015</c:v>
                </c:pt>
                <c:pt idx="63">
                  <c:v>2. q. 2015</c:v>
                </c:pt>
                <c:pt idx="64">
                  <c:v>3. q. 2015</c:v>
                </c:pt>
                <c:pt idx="65">
                  <c:v>4. q. 2015</c:v>
                </c:pt>
                <c:pt idx="66">
                  <c:v>1. q. 2016</c:v>
                </c:pt>
                <c:pt idx="67">
                  <c:v>2. q. 2016</c:v>
                </c:pt>
                <c:pt idx="68">
                  <c:v>3. q. 2016</c:v>
                </c:pt>
                <c:pt idx="69">
                  <c:v>4. q. 2016</c:v>
                </c:pt>
                <c:pt idx="70">
                  <c:v>1. q. 2017</c:v>
                </c:pt>
                <c:pt idx="71">
                  <c:v>2. q. 2017</c:v>
                </c:pt>
                <c:pt idx="72">
                  <c:v>3. q. 2017</c:v>
                </c:pt>
                <c:pt idx="73">
                  <c:v>4. q. 2017</c:v>
                </c:pt>
                <c:pt idx="74">
                  <c:v>1. q. 2018</c:v>
                </c:pt>
                <c:pt idx="75">
                  <c:v>2. q. 2018</c:v>
                </c:pt>
                <c:pt idx="76">
                  <c:v>3. q. 2018</c:v>
                </c:pt>
                <c:pt idx="77">
                  <c:v>4. q. 2018</c:v>
                </c:pt>
                <c:pt idx="78">
                  <c:v>1. q. 2019</c:v>
                </c:pt>
                <c:pt idx="79">
                  <c:v>2. q. 2019</c:v>
                </c:pt>
                <c:pt idx="80">
                  <c:v>3. q. 2019</c:v>
                </c:pt>
                <c:pt idx="81">
                  <c:v>4. q. 2019</c:v>
                </c:pt>
                <c:pt idx="82">
                  <c:v>1. q. 2020</c:v>
                </c:pt>
                <c:pt idx="83">
                  <c:v>2. q. 2020</c:v>
                </c:pt>
                <c:pt idx="84">
                  <c:v>3. q. 2020</c:v>
                </c:pt>
              </c:strCache>
            </c:strRef>
          </c:cat>
          <c:val>
            <c:numRef>
              <c:f>'Figure 6.7'!$E$5:$E$88</c:f>
              <c:numCache>
                <c:formatCode>#,#00</c:formatCode>
                <c:ptCount val="84"/>
                <c:pt idx="0">
                  <c:v>3.5</c:v>
                </c:pt>
                <c:pt idx="1">
                  <c:v>3.8</c:v>
                </c:pt>
                <c:pt idx="2">
                  <c:v>4.0999999999999996</c:v>
                </c:pt>
                <c:pt idx="3">
                  <c:v>3.8</c:v>
                </c:pt>
                <c:pt idx="4">
                  <c:v>3.8</c:v>
                </c:pt>
                <c:pt idx="5">
                  <c:v>5.3</c:v>
                </c:pt>
                <c:pt idx="6">
                  <c:v>4.5</c:v>
                </c:pt>
                <c:pt idx="7">
                  <c:v>4.4000000000000004</c:v>
                </c:pt>
                <c:pt idx="8">
                  <c:v>4.3</c:v>
                </c:pt>
                <c:pt idx="9">
                  <c:v>3.6</c:v>
                </c:pt>
                <c:pt idx="10">
                  <c:v>4.2</c:v>
                </c:pt>
                <c:pt idx="11">
                  <c:v>4.5999999999999996</c:v>
                </c:pt>
                <c:pt idx="12">
                  <c:v>4.5</c:v>
                </c:pt>
                <c:pt idx="13">
                  <c:v>4.5</c:v>
                </c:pt>
                <c:pt idx="14">
                  <c:v>4.3</c:v>
                </c:pt>
                <c:pt idx="15">
                  <c:v>4.2</c:v>
                </c:pt>
                <c:pt idx="16">
                  <c:v>4.0999999999999996</c:v>
                </c:pt>
                <c:pt idx="17">
                  <c:v>3.9</c:v>
                </c:pt>
                <c:pt idx="18">
                  <c:v>2.9</c:v>
                </c:pt>
                <c:pt idx="19">
                  <c:v>2.6</c:v>
                </c:pt>
                <c:pt idx="20">
                  <c:v>2.9</c:v>
                </c:pt>
                <c:pt idx="21">
                  <c:v>2.2999999999999998</c:v>
                </c:pt>
                <c:pt idx="22">
                  <c:v>2.9</c:v>
                </c:pt>
                <c:pt idx="23">
                  <c:v>2.8</c:v>
                </c:pt>
                <c:pt idx="24">
                  <c:v>2.6</c:v>
                </c:pt>
                <c:pt idx="25">
                  <c:v>3.1</c:v>
                </c:pt>
                <c:pt idx="26">
                  <c:v>3</c:v>
                </c:pt>
                <c:pt idx="27">
                  <c:v>3.2</c:v>
                </c:pt>
                <c:pt idx="28">
                  <c:v>3.6</c:v>
                </c:pt>
                <c:pt idx="29">
                  <c:v>3.9</c:v>
                </c:pt>
                <c:pt idx="30">
                  <c:v>4.4000000000000004</c:v>
                </c:pt>
                <c:pt idx="31">
                  <c:v>4.5</c:v>
                </c:pt>
                <c:pt idx="32">
                  <c:v>4.3</c:v>
                </c:pt>
                <c:pt idx="33">
                  <c:v>4.7</c:v>
                </c:pt>
                <c:pt idx="34">
                  <c:v>4</c:v>
                </c:pt>
                <c:pt idx="35">
                  <c:v>3.7</c:v>
                </c:pt>
                <c:pt idx="36">
                  <c:v>3.7</c:v>
                </c:pt>
                <c:pt idx="37">
                  <c:v>2.2999999999999998</c:v>
                </c:pt>
                <c:pt idx="38">
                  <c:v>2.2999999999999998</c:v>
                </c:pt>
                <c:pt idx="39">
                  <c:v>2.2999999999999998</c:v>
                </c:pt>
                <c:pt idx="40">
                  <c:v>2.5</c:v>
                </c:pt>
                <c:pt idx="41">
                  <c:v>2.5</c:v>
                </c:pt>
                <c:pt idx="42">
                  <c:v>2.6</c:v>
                </c:pt>
                <c:pt idx="43">
                  <c:v>2.6</c:v>
                </c:pt>
                <c:pt idx="44">
                  <c:v>2.2000000000000002</c:v>
                </c:pt>
                <c:pt idx="45">
                  <c:v>2.2999999999999998</c:v>
                </c:pt>
                <c:pt idx="46">
                  <c:v>2.1</c:v>
                </c:pt>
                <c:pt idx="47">
                  <c:v>2.1</c:v>
                </c:pt>
                <c:pt idx="48">
                  <c:v>1.8</c:v>
                </c:pt>
                <c:pt idx="49">
                  <c:v>1.7</c:v>
                </c:pt>
                <c:pt idx="50">
                  <c:v>1.1000000000000001</c:v>
                </c:pt>
                <c:pt idx="51">
                  <c:v>1.2</c:v>
                </c:pt>
                <c:pt idx="52">
                  <c:v>1.5</c:v>
                </c:pt>
                <c:pt idx="53">
                  <c:v>1.5</c:v>
                </c:pt>
                <c:pt idx="54">
                  <c:v>1.7</c:v>
                </c:pt>
                <c:pt idx="55">
                  <c:v>1.7</c:v>
                </c:pt>
                <c:pt idx="56">
                  <c:v>1.6</c:v>
                </c:pt>
                <c:pt idx="57">
                  <c:v>1.9</c:v>
                </c:pt>
                <c:pt idx="58">
                  <c:v>1.9</c:v>
                </c:pt>
                <c:pt idx="59">
                  <c:v>1.6</c:v>
                </c:pt>
                <c:pt idx="60">
                  <c:v>1.5</c:v>
                </c:pt>
                <c:pt idx="61">
                  <c:v>1.6</c:v>
                </c:pt>
                <c:pt idx="62">
                  <c:v>1.7</c:v>
                </c:pt>
                <c:pt idx="63">
                  <c:v>2</c:v>
                </c:pt>
                <c:pt idx="64">
                  <c:v>2.2000000000000002</c:v>
                </c:pt>
                <c:pt idx="65">
                  <c:v>2.2000000000000002</c:v>
                </c:pt>
                <c:pt idx="66">
                  <c:v>2.2000000000000002</c:v>
                </c:pt>
                <c:pt idx="67">
                  <c:v>2.2000000000000002</c:v>
                </c:pt>
                <c:pt idx="68">
                  <c:v>1.9</c:v>
                </c:pt>
                <c:pt idx="69">
                  <c:v>2.2000000000000002</c:v>
                </c:pt>
                <c:pt idx="70">
                  <c:v>2</c:v>
                </c:pt>
                <c:pt idx="71">
                  <c:v>1.9</c:v>
                </c:pt>
                <c:pt idx="72">
                  <c:v>2.2000000000000002</c:v>
                </c:pt>
                <c:pt idx="73">
                  <c:v>2.5</c:v>
                </c:pt>
                <c:pt idx="74">
                  <c:v>2.6</c:v>
                </c:pt>
                <c:pt idx="75">
                  <c:v>2.5</c:v>
                </c:pt>
                <c:pt idx="76" formatCode="General">
                  <c:v>2.4</c:v>
                </c:pt>
                <c:pt idx="77" formatCode="General">
                  <c:v>2.5</c:v>
                </c:pt>
                <c:pt idx="78" formatCode="General">
                  <c:v>2.6</c:v>
                </c:pt>
                <c:pt idx="79" formatCode="General">
                  <c:v>2.5</c:v>
                </c:pt>
                <c:pt idx="80" formatCode="General">
                  <c:v>2.4</c:v>
                </c:pt>
                <c:pt idx="81" formatCode="General">
                  <c:v>1.6</c:v>
                </c:pt>
                <c:pt idx="82">
                  <c:v>2</c:v>
                </c:pt>
              </c:numCache>
            </c:numRef>
          </c:val>
          <c:smooth val="0"/>
          <c:extLst>
            <c:ext xmlns:c16="http://schemas.microsoft.com/office/drawing/2014/chart" uri="{C3380CC4-5D6E-409C-BE32-E72D297353CC}">
              <c16:uniqueId val="{00000001-DA2D-436E-9973-9BEAD90C11BD}"/>
            </c:ext>
          </c:extLst>
        </c:ser>
        <c:dLbls>
          <c:showLegendKey val="0"/>
          <c:showVal val="0"/>
          <c:showCatName val="0"/>
          <c:showSerName val="0"/>
          <c:showPercent val="0"/>
          <c:showBubbleSize val="0"/>
        </c:dLbls>
        <c:smooth val="0"/>
        <c:axId val="402088351"/>
        <c:axId val="734176095"/>
      </c:lineChart>
      <c:catAx>
        <c:axId val="402088351"/>
        <c:scaling>
          <c:orientation val="minMax"/>
        </c:scaling>
        <c:delete val="0"/>
        <c:axPos val="b"/>
        <c:numFmt formatCode="General" sourceLinked="1"/>
        <c:majorTickMark val="out"/>
        <c:minorTickMark val="out"/>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34176095"/>
        <c:crosses val="autoZero"/>
        <c:auto val="1"/>
        <c:lblAlgn val="ctr"/>
        <c:lblOffset val="100"/>
        <c:tickLblSkip val="4"/>
        <c:tickMarkSkip val="4"/>
        <c:noMultiLvlLbl val="0"/>
      </c:catAx>
      <c:valAx>
        <c:axId val="734176095"/>
        <c:scaling>
          <c:orientation val="minMax"/>
        </c:scaling>
        <c:delete val="0"/>
        <c:axPos val="l"/>
        <c:majorGridlines>
          <c:spPr>
            <a:ln w="3175" cap="flat" cmpd="sng" algn="ctr">
              <a:noFill/>
              <a:round/>
            </a:ln>
            <a:effectLst/>
          </c:spPr>
        </c:majorGridlines>
        <c:title>
          <c:tx>
            <c:rich>
              <a:bodyPr rot="0" spcFirstLastPara="1" vertOverflow="ellipsis" wrap="square" anchor="t" anchorCtr="0"/>
              <a:lstStyle/>
              <a:p>
                <a:pPr>
                  <a:defRPr sz="850" b="1" i="0" u="none" strike="noStrike" kern="1200" baseline="0">
                    <a:solidFill>
                      <a:schemeClr val="tx1"/>
                    </a:solidFill>
                    <a:latin typeface="FrankfurtGothic" panose="020B7200000000000000" pitchFamily="34" charset="0"/>
                    <a:ea typeface="+mn-ea"/>
                    <a:cs typeface="+mn-cs"/>
                  </a:defRPr>
                </a:pPr>
                <a:r>
                  <a:rPr lang="en-US" sz="850" b="1">
                    <a:solidFill>
                      <a:schemeClr val="tx1"/>
                    </a:solidFill>
                    <a:latin typeface="FrankfurtGothic" panose="020B7200000000000000" pitchFamily="34" charset="0"/>
                  </a:rPr>
                  <a:t> %</a:t>
                </a:r>
              </a:p>
            </c:rich>
          </c:tx>
          <c:layout>
            <c:manualLayout>
              <c:xMode val="edge"/>
              <c:yMode val="edge"/>
              <c:x val="0.47909657154456781"/>
              <c:y val="3.1255735660215687E-2"/>
            </c:manualLayout>
          </c:layout>
          <c:overlay val="0"/>
          <c:spPr>
            <a:noFill/>
            <a:ln>
              <a:noFill/>
            </a:ln>
            <a:effectLst/>
          </c:spPr>
          <c:txPr>
            <a:bodyPr rot="0" spcFirstLastPara="1" vertOverflow="ellipsis" wrap="square" anchor="t" anchorCtr="0"/>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0208835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da-DK"/>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17576042479086E-2"/>
          <c:y val="6.9260541861886335E-2"/>
          <c:w val="0.89671321274799942"/>
          <c:h val="0.71043896555098063"/>
        </c:manualLayout>
      </c:layout>
      <c:lineChart>
        <c:grouping val="standard"/>
        <c:varyColors val="0"/>
        <c:ser>
          <c:idx val="0"/>
          <c:order val="0"/>
          <c:tx>
            <c:strRef>
              <c:f>'Figure 6.8'!$B$3</c:f>
              <c:strCache>
                <c:ptCount val="1"/>
                <c:pt idx="0">
                  <c:v>Denmark</c:v>
                </c:pt>
              </c:strCache>
            </c:strRef>
          </c:tx>
          <c:spPr>
            <a:ln w="19050" cap="rnd">
              <a:solidFill>
                <a:srgbClr val="FF0000"/>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6.8'!$B$4:$B$53</c:f>
              <c:numCache>
                <c:formatCode>General</c:formatCode>
                <c:ptCount val="50"/>
                <c:pt idx="0">
                  <c:v>1.3</c:v>
                </c:pt>
                <c:pt idx="1">
                  <c:v>1.7</c:v>
                </c:pt>
                <c:pt idx="2">
                  <c:v>1.7</c:v>
                </c:pt>
                <c:pt idx="3">
                  <c:v>1.1000000000000001</c:v>
                </c:pt>
                <c:pt idx="4">
                  <c:v>2.5</c:v>
                </c:pt>
                <c:pt idx="5">
                  <c:v>6</c:v>
                </c:pt>
                <c:pt idx="6">
                  <c:v>6.1</c:v>
                </c:pt>
                <c:pt idx="7">
                  <c:v>6.4</c:v>
                </c:pt>
                <c:pt idx="8">
                  <c:v>7.1</c:v>
                </c:pt>
                <c:pt idx="9">
                  <c:v>5.8</c:v>
                </c:pt>
                <c:pt idx="10">
                  <c:v>6.7</c:v>
                </c:pt>
                <c:pt idx="11">
                  <c:v>8.6999999999999993</c:v>
                </c:pt>
                <c:pt idx="12">
                  <c:v>9.3000000000000007</c:v>
                </c:pt>
                <c:pt idx="13">
                  <c:v>10.1</c:v>
                </c:pt>
                <c:pt idx="14">
                  <c:v>9.9</c:v>
                </c:pt>
                <c:pt idx="15">
                  <c:v>8.6999999999999993</c:v>
                </c:pt>
                <c:pt idx="16">
                  <c:v>7.6</c:v>
                </c:pt>
                <c:pt idx="17">
                  <c:v>7.9</c:v>
                </c:pt>
                <c:pt idx="18">
                  <c:v>8.6999999999999993</c:v>
                </c:pt>
                <c:pt idx="19">
                  <c:v>9.5</c:v>
                </c:pt>
                <c:pt idx="20">
                  <c:v>9.6999999999999993</c:v>
                </c:pt>
                <c:pt idx="21">
                  <c:v>8.4</c:v>
                </c:pt>
                <c:pt idx="22">
                  <c:v>9.1999999999999993</c:v>
                </c:pt>
                <c:pt idx="23">
                  <c:v>9.6</c:v>
                </c:pt>
                <c:pt idx="24">
                  <c:v>7.7</c:v>
                </c:pt>
                <c:pt idx="25">
                  <c:v>6.7</c:v>
                </c:pt>
                <c:pt idx="26">
                  <c:v>6.3</c:v>
                </c:pt>
                <c:pt idx="27">
                  <c:v>5.2</c:v>
                </c:pt>
                <c:pt idx="28">
                  <c:v>5</c:v>
                </c:pt>
                <c:pt idx="29">
                  <c:v>5.0999999999999996</c:v>
                </c:pt>
                <c:pt idx="30">
                  <c:v>4.5</c:v>
                </c:pt>
                <c:pt idx="31">
                  <c:v>4.2</c:v>
                </c:pt>
                <c:pt idx="32">
                  <c:v>4.3</c:v>
                </c:pt>
                <c:pt idx="33">
                  <c:v>5.4</c:v>
                </c:pt>
                <c:pt idx="34">
                  <c:v>5.2</c:v>
                </c:pt>
                <c:pt idx="35" formatCode="#.##00_ ;\-#.##00\ ">
                  <c:v>4.8307820000000001</c:v>
                </c:pt>
                <c:pt idx="36" formatCode="#.##00_ ;\-#.##00\ ">
                  <c:v>3.8985820000000002</c:v>
                </c:pt>
                <c:pt idx="37" formatCode="#.##00_ ;\-#.##00\ ">
                  <c:v>3.7989700000000002</c:v>
                </c:pt>
                <c:pt idx="38" formatCode="#.##00_ ;\-#.##00\ ">
                  <c:v>3.683691</c:v>
                </c:pt>
                <c:pt idx="39" formatCode="#.##00_ ;\-#.##00\ ">
                  <c:v>6.4115510000000002</c:v>
                </c:pt>
                <c:pt idx="40" formatCode="#.##00_ ;\-#.##00\ ">
                  <c:v>7.7479339999999999</c:v>
                </c:pt>
                <c:pt idx="41" formatCode="#.##00_ ;\-#.##00\ ">
                  <c:v>7.7695980000000002</c:v>
                </c:pt>
                <c:pt idx="42" formatCode="#.##00_ ;\-#.##00\ ">
                  <c:v>7.7976530000000004</c:v>
                </c:pt>
                <c:pt idx="43" formatCode="#.##00_ ;\-#.##00\ ">
                  <c:v>7.382339</c:v>
                </c:pt>
                <c:pt idx="44" formatCode="#.##00_ ;\-#.##00\ ">
                  <c:v>6.9278839999999997</c:v>
                </c:pt>
                <c:pt idx="45" formatCode="#.##00_ ;\-#.##00\ ">
                  <c:v>6.2782749999999998</c:v>
                </c:pt>
                <c:pt idx="46" formatCode="#.##00_ ;\-#.##00\ ">
                  <c:v>5.9885359999999999</c:v>
                </c:pt>
                <c:pt idx="47" formatCode="#.##00_ ;\-#.##00\ ">
                  <c:v>5.8332540000000002</c:v>
                </c:pt>
                <c:pt idx="48" formatCode="#.##00_ ;\-#.##00\ ">
                  <c:v>5.1326770000000002</c:v>
                </c:pt>
                <c:pt idx="49" formatCode="#.##00_ ;\-#.##00\ ">
                  <c:v>5.0179850000000004</c:v>
                </c:pt>
              </c:numCache>
            </c:numRef>
          </c:val>
          <c:smooth val="0"/>
          <c:extLst>
            <c:ext xmlns:c16="http://schemas.microsoft.com/office/drawing/2014/chart" uri="{C3380CC4-5D6E-409C-BE32-E72D297353CC}">
              <c16:uniqueId val="{00000000-54D4-410A-81E7-4CB2CFCC5119}"/>
            </c:ext>
          </c:extLst>
        </c:ser>
        <c:ser>
          <c:idx val="1"/>
          <c:order val="1"/>
          <c:tx>
            <c:strRef>
              <c:f>'Figure 6.8'!$C$3</c:f>
              <c:strCache>
                <c:ptCount val="1"/>
                <c:pt idx="0">
                  <c:v>Germany</c:v>
                </c:pt>
              </c:strCache>
            </c:strRef>
          </c:tx>
          <c:spPr>
            <a:ln w="19050" cap="rnd">
              <a:solidFill>
                <a:schemeClr val="tx1"/>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6.8'!$C$4:$C$53</c:f>
              <c:numCache>
                <c:formatCode>General</c:formatCode>
                <c:ptCount val="50"/>
                <c:pt idx="0">
                  <c:v>0.7</c:v>
                </c:pt>
                <c:pt idx="1">
                  <c:v>0.8</c:v>
                </c:pt>
                <c:pt idx="2">
                  <c:v>1.1000000000000001</c:v>
                </c:pt>
                <c:pt idx="3">
                  <c:v>1.2</c:v>
                </c:pt>
                <c:pt idx="4">
                  <c:v>2.6</c:v>
                </c:pt>
                <c:pt idx="5">
                  <c:v>4.7</c:v>
                </c:pt>
                <c:pt idx="6">
                  <c:v>4.5999999999999996</c:v>
                </c:pt>
                <c:pt idx="7">
                  <c:v>4.5</c:v>
                </c:pt>
                <c:pt idx="8">
                  <c:v>3.8</c:v>
                </c:pt>
                <c:pt idx="9">
                  <c:v>3.3</c:v>
                </c:pt>
                <c:pt idx="10">
                  <c:v>3.4</c:v>
                </c:pt>
                <c:pt idx="11">
                  <c:v>4.8</c:v>
                </c:pt>
                <c:pt idx="12">
                  <c:v>6.9</c:v>
                </c:pt>
                <c:pt idx="13">
                  <c:v>8.4</c:v>
                </c:pt>
                <c:pt idx="14">
                  <c:v>8.4</c:v>
                </c:pt>
                <c:pt idx="15">
                  <c:v>8.4</c:v>
                </c:pt>
                <c:pt idx="16">
                  <c:v>7.8</c:v>
                </c:pt>
                <c:pt idx="17">
                  <c:v>7.7</c:v>
                </c:pt>
                <c:pt idx="18">
                  <c:v>7.7</c:v>
                </c:pt>
                <c:pt idx="19">
                  <c:v>5.6</c:v>
                </c:pt>
                <c:pt idx="20">
                  <c:v>7.2</c:v>
                </c:pt>
                <c:pt idx="21">
                  <c:v>5.6</c:v>
                </c:pt>
                <c:pt idx="22">
                  <c:v>6.6</c:v>
                </c:pt>
                <c:pt idx="23">
                  <c:v>7.7</c:v>
                </c:pt>
                <c:pt idx="24">
                  <c:v>8.1999999999999993</c:v>
                </c:pt>
                <c:pt idx="25">
                  <c:v>8</c:v>
                </c:pt>
                <c:pt idx="26">
                  <c:v>8.6999999999999993</c:v>
                </c:pt>
                <c:pt idx="27">
                  <c:v>9.6999999999999993</c:v>
                </c:pt>
                <c:pt idx="28">
                  <c:v>9.8000000000000007</c:v>
                </c:pt>
                <c:pt idx="29">
                  <c:v>8.9</c:v>
                </c:pt>
                <c:pt idx="30">
                  <c:v>7.9</c:v>
                </c:pt>
                <c:pt idx="31">
                  <c:v>7.8</c:v>
                </c:pt>
                <c:pt idx="32">
                  <c:v>8.5</c:v>
                </c:pt>
                <c:pt idx="33">
                  <c:v>9.8000000000000007</c:v>
                </c:pt>
                <c:pt idx="34">
                  <c:v>10.7</c:v>
                </c:pt>
                <c:pt idx="35" formatCode="#.##00_ ;\-#.##00\ ">
                  <c:v>11.167680000000001</c:v>
                </c:pt>
                <c:pt idx="36" formatCode="#.##00_ ;\-#.##00\ ">
                  <c:v>10.25272</c:v>
                </c:pt>
                <c:pt idx="37" formatCode="#.##00_ ;\-#.##00\ ">
                  <c:v>8.6615300000000008</c:v>
                </c:pt>
                <c:pt idx="38" formatCode="#.##00_ ;\-#.##00\ ">
                  <c:v>7.5277640000000003</c:v>
                </c:pt>
                <c:pt idx="39" formatCode="#.##00_ ;\-#.##00\ ">
                  <c:v>7.7431549999999998</c:v>
                </c:pt>
                <c:pt idx="40" formatCode="#.##00_ ;\-#.##00\ ">
                  <c:v>6.9676369999999999</c:v>
                </c:pt>
                <c:pt idx="41" formatCode="#.##00_ ;\-#.##00\ ">
                  <c:v>5.8274239999999997</c:v>
                </c:pt>
                <c:pt idx="42" formatCode="#.##00_ ;\-#.##00\ ">
                  <c:v>5.380757</c:v>
                </c:pt>
                <c:pt idx="43" formatCode="#.##00_ ;\-#.##00\ ">
                  <c:v>5.2319620000000002</c:v>
                </c:pt>
                <c:pt idx="44" formatCode="#.##00_ ;\-#.##00\ ">
                  <c:v>4.981592</c:v>
                </c:pt>
                <c:pt idx="45" formatCode="#.##00_ ;\-#.##00\ ">
                  <c:v>4.6249549999999999</c:v>
                </c:pt>
                <c:pt idx="46" formatCode="#.##00_ ;\-#.##00\ ">
                  <c:v>4.1227330000000002</c:v>
                </c:pt>
                <c:pt idx="47" formatCode="#.##00_ ;\-#.##00\ ">
                  <c:v>3.7466309999999998</c:v>
                </c:pt>
                <c:pt idx="48" formatCode="#.##00_ ;\-#.##00\ ">
                  <c:v>3.38409</c:v>
                </c:pt>
                <c:pt idx="49" formatCode="#.##00_ ;\-#.##00\ ">
                  <c:v>3.1366740000000002</c:v>
                </c:pt>
              </c:numCache>
            </c:numRef>
          </c:val>
          <c:smooth val="0"/>
          <c:extLst>
            <c:ext xmlns:c16="http://schemas.microsoft.com/office/drawing/2014/chart" uri="{C3380CC4-5D6E-409C-BE32-E72D297353CC}">
              <c16:uniqueId val="{00000001-54D4-410A-81E7-4CB2CFCC5119}"/>
            </c:ext>
          </c:extLst>
        </c:ser>
        <c:ser>
          <c:idx val="2"/>
          <c:order val="2"/>
          <c:tx>
            <c:strRef>
              <c:f>'Figure 6.8'!$D$3</c:f>
              <c:strCache>
                <c:ptCount val="1"/>
                <c:pt idx="0">
                  <c:v>Netherlands</c:v>
                </c:pt>
              </c:strCache>
            </c:strRef>
          </c:tx>
          <c:spPr>
            <a:ln w="19050" cap="rnd">
              <a:solidFill>
                <a:schemeClr val="accent3"/>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6.8'!$D$4:$D$53</c:f>
              <c:numCache>
                <c:formatCode>General</c:formatCode>
                <c:ptCount val="50"/>
                <c:pt idx="0">
                  <c:v>1.1000000000000001</c:v>
                </c:pt>
                <c:pt idx="1">
                  <c:v>1.6</c:v>
                </c:pt>
                <c:pt idx="2">
                  <c:v>2.7</c:v>
                </c:pt>
                <c:pt idx="3">
                  <c:v>2.7</c:v>
                </c:pt>
                <c:pt idx="4">
                  <c:v>3.6</c:v>
                </c:pt>
                <c:pt idx="5">
                  <c:v>5</c:v>
                </c:pt>
                <c:pt idx="6">
                  <c:v>5.3</c:v>
                </c:pt>
                <c:pt idx="7">
                  <c:v>5.0999999999999996</c:v>
                </c:pt>
                <c:pt idx="8">
                  <c:v>5.4</c:v>
                </c:pt>
                <c:pt idx="9">
                  <c:v>5.5</c:v>
                </c:pt>
                <c:pt idx="10">
                  <c:v>6.2</c:v>
                </c:pt>
                <c:pt idx="11">
                  <c:v>8.8000000000000007</c:v>
                </c:pt>
                <c:pt idx="12">
                  <c:v>11.8</c:v>
                </c:pt>
                <c:pt idx="13">
                  <c:v>14.3</c:v>
                </c:pt>
                <c:pt idx="14">
                  <c:v>14.5</c:v>
                </c:pt>
                <c:pt idx="15">
                  <c:v>13.3</c:v>
                </c:pt>
                <c:pt idx="16">
                  <c:v>12.3</c:v>
                </c:pt>
                <c:pt idx="17">
                  <c:v>10</c:v>
                </c:pt>
                <c:pt idx="18">
                  <c:v>9</c:v>
                </c:pt>
                <c:pt idx="19">
                  <c:v>8</c:v>
                </c:pt>
                <c:pt idx="20">
                  <c:v>7.5</c:v>
                </c:pt>
                <c:pt idx="21">
                  <c:v>5.8</c:v>
                </c:pt>
                <c:pt idx="22">
                  <c:v>5.6</c:v>
                </c:pt>
                <c:pt idx="23">
                  <c:v>6.2</c:v>
                </c:pt>
                <c:pt idx="24">
                  <c:v>6.8</c:v>
                </c:pt>
                <c:pt idx="25">
                  <c:v>6.6</c:v>
                </c:pt>
                <c:pt idx="26">
                  <c:v>6</c:v>
                </c:pt>
                <c:pt idx="27">
                  <c:v>4.9000000000000004</c:v>
                </c:pt>
                <c:pt idx="28">
                  <c:v>4.4000000000000004</c:v>
                </c:pt>
                <c:pt idx="29">
                  <c:v>3.6</c:v>
                </c:pt>
                <c:pt idx="30">
                  <c:v>2.7</c:v>
                </c:pt>
                <c:pt idx="31">
                  <c:v>2.1</c:v>
                </c:pt>
                <c:pt idx="32">
                  <c:v>2.6</c:v>
                </c:pt>
                <c:pt idx="33">
                  <c:v>3.6</c:v>
                </c:pt>
                <c:pt idx="34">
                  <c:v>4.7</c:v>
                </c:pt>
                <c:pt idx="35" formatCode="#.##00_ ;\-#.##00\ ">
                  <c:v>5.8737120000000003</c:v>
                </c:pt>
                <c:pt idx="36" formatCode="#.##00_ ;\-#.##00\ ">
                  <c:v>5.0041529999999996</c:v>
                </c:pt>
                <c:pt idx="37" formatCode="#.##00_ ;\-#.##00\ ">
                  <c:v>4.1543929999999998</c:v>
                </c:pt>
                <c:pt idx="38" formatCode="#.##00_ ;\-#.##00\ ">
                  <c:v>3.6550210000000001</c:v>
                </c:pt>
                <c:pt idx="39" formatCode="#.##00_ ;\-#.##00\ ">
                  <c:v>4.347569</c:v>
                </c:pt>
                <c:pt idx="40" formatCode="#.##00_ ;\-#.##00\ ">
                  <c:v>4.989325</c:v>
                </c:pt>
                <c:pt idx="41" formatCode="#.##00_ ;\-#.##00\ ">
                  <c:v>4.976648</c:v>
                </c:pt>
                <c:pt idx="42" formatCode="#.##00_ ;\-#.##00\ ">
                  <c:v>5.8206990000000003</c:v>
                </c:pt>
                <c:pt idx="43" formatCode="#.##00_ ;\-#.##00\ ">
                  <c:v>7.2426959999999996</c:v>
                </c:pt>
                <c:pt idx="44" formatCode="#.##00_ ;\-#.##00\ ">
                  <c:v>7.4163189999999997</c:v>
                </c:pt>
                <c:pt idx="45" formatCode="#.##00_ ;\-#.##00\ ">
                  <c:v>6.8722799999999999</c:v>
                </c:pt>
                <c:pt idx="46" formatCode="#.##00_ ;\-#.##00\ ">
                  <c:v>6.0079099999999999</c:v>
                </c:pt>
                <c:pt idx="47" formatCode="#.##00_ ;\-#.##00\ ">
                  <c:v>4.8404179999999997</c:v>
                </c:pt>
                <c:pt idx="48" formatCode="#.##00_ ;\-#.##00\ ">
                  <c:v>3.8323520000000002</c:v>
                </c:pt>
                <c:pt idx="49" formatCode="#.##00_ ;\-#.##00\ ">
                  <c:v>3.3807510000000001</c:v>
                </c:pt>
              </c:numCache>
            </c:numRef>
          </c:val>
          <c:smooth val="0"/>
          <c:extLst>
            <c:ext xmlns:c16="http://schemas.microsoft.com/office/drawing/2014/chart" uri="{C3380CC4-5D6E-409C-BE32-E72D297353CC}">
              <c16:uniqueId val="{00000002-54D4-410A-81E7-4CB2CFCC5119}"/>
            </c:ext>
          </c:extLst>
        </c:ser>
        <c:ser>
          <c:idx val="3"/>
          <c:order val="3"/>
          <c:tx>
            <c:strRef>
              <c:f>'Figure 6.8'!$E$3</c:f>
              <c:strCache>
                <c:ptCount val="1"/>
                <c:pt idx="0">
                  <c:v>USA</c:v>
                </c:pt>
              </c:strCache>
            </c:strRef>
          </c:tx>
          <c:spPr>
            <a:ln w="19050" cap="rnd">
              <a:solidFill>
                <a:schemeClr val="accent4"/>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6.8'!$E$4:$E$53</c:f>
              <c:numCache>
                <c:formatCode>General</c:formatCode>
                <c:ptCount val="50"/>
                <c:pt idx="0">
                  <c:v>4.9000000000000004</c:v>
                </c:pt>
                <c:pt idx="1">
                  <c:v>5.9</c:v>
                </c:pt>
                <c:pt idx="2">
                  <c:v>5.6</c:v>
                </c:pt>
                <c:pt idx="3">
                  <c:v>4.9000000000000004</c:v>
                </c:pt>
                <c:pt idx="4">
                  <c:v>5.6</c:v>
                </c:pt>
                <c:pt idx="5">
                  <c:v>8.5</c:v>
                </c:pt>
                <c:pt idx="6">
                  <c:v>7.7</c:v>
                </c:pt>
                <c:pt idx="7">
                  <c:v>7.1</c:v>
                </c:pt>
                <c:pt idx="8">
                  <c:v>6</c:v>
                </c:pt>
                <c:pt idx="9">
                  <c:v>5.8</c:v>
                </c:pt>
                <c:pt idx="10">
                  <c:v>7</c:v>
                </c:pt>
                <c:pt idx="11">
                  <c:v>7.5</c:v>
                </c:pt>
                <c:pt idx="12">
                  <c:v>9.5</c:v>
                </c:pt>
                <c:pt idx="13">
                  <c:v>9.5</c:v>
                </c:pt>
                <c:pt idx="14">
                  <c:v>7.4</c:v>
                </c:pt>
                <c:pt idx="15">
                  <c:v>7.1</c:v>
                </c:pt>
                <c:pt idx="16">
                  <c:v>6.9</c:v>
                </c:pt>
                <c:pt idx="17">
                  <c:v>6.2</c:v>
                </c:pt>
                <c:pt idx="18">
                  <c:v>5.5</c:v>
                </c:pt>
                <c:pt idx="19">
                  <c:v>5.3</c:v>
                </c:pt>
                <c:pt idx="20">
                  <c:v>5.6</c:v>
                </c:pt>
                <c:pt idx="21">
                  <c:v>6.8</c:v>
                </c:pt>
                <c:pt idx="22">
                  <c:v>7.5</c:v>
                </c:pt>
                <c:pt idx="23">
                  <c:v>6.8</c:v>
                </c:pt>
                <c:pt idx="24">
                  <c:v>6.1</c:v>
                </c:pt>
                <c:pt idx="25">
                  <c:v>5.6</c:v>
                </c:pt>
                <c:pt idx="26">
                  <c:v>5.4</c:v>
                </c:pt>
                <c:pt idx="27">
                  <c:v>4.9000000000000004</c:v>
                </c:pt>
                <c:pt idx="28">
                  <c:v>4.5</c:v>
                </c:pt>
                <c:pt idx="29">
                  <c:v>4.2</c:v>
                </c:pt>
                <c:pt idx="30">
                  <c:v>4</c:v>
                </c:pt>
                <c:pt idx="31">
                  <c:v>4.8</c:v>
                </c:pt>
                <c:pt idx="32">
                  <c:v>5.8</c:v>
                </c:pt>
                <c:pt idx="33">
                  <c:v>6</c:v>
                </c:pt>
                <c:pt idx="34">
                  <c:v>5.5</c:v>
                </c:pt>
                <c:pt idx="35" formatCode="#.##00_ ;\-#.##00\ ">
                  <c:v>5.0666669999999998</c:v>
                </c:pt>
                <c:pt idx="36" formatCode="#.##00_ ;\-#.##00\ ">
                  <c:v>4.6166669999999996</c:v>
                </c:pt>
                <c:pt idx="37" formatCode="#.##00_ ;\-#.##00\ ">
                  <c:v>4.6166669999999996</c:v>
                </c:pt>
                <c:pt idx="38" formatCode="#.##00_ ;\-#.##00\ ">
                  <c:v>5.7750000000000004</c:v>
                </c:pt>
                <c:pt idx="39" formatCode="#.##00_ ;\-#.##00\ ">
                  <c:v>9.2666660000000007</c:v>
                </c:pt>
                <c:pt idx="40" formatCode="#.##00_ ;\-#.##00\ ">
                  <c:v>9.6166669999999996</c:v>
                </c:pt>
                <c:pt idx="41" formatCode="#.##00_ ;\-#.##00\ ">
                  <c:v>8.9499999999999993</c:v>
                </c:pt>
                <c:pt idx="42" formatCode="#.##00_ ;\-#.##00\ ">
                  <c:v>8.0666670000000007</c:v>
                </c:pt>
                <c:pt idx="43" formatCode="#.##00_ ;\-#.##00\ ">
                  <c:v>7.375</c:v>
                </c:pt>
                <c:pt idx="44" formatCode="#.##00_ ;\-#.##00\ ">
                  <c:v>6.1666670000000003</c:v>
                </c:pt>
                <c:pt idx="45" formatCode="#.##00_ ;\-#.##00\ ">
                  <c:v>5.2916670000000003</c:v>
                </c:pt>
                <c:pt idx="46" formatCode="#.##00_ ;\-#.##00\ ">
                  <c:v>4.8666669999999996</c:v>
                </c:pt>
                <c:pt idx="47" formatCode="#.##00_ ;\-#.##00\ ">
                  <c:v>4.3499999999999996</c:v>
                </c:pt>
                <c:pt idx="48" formatCode="#.##00_ ;\-#.##00\ ">
                  <c:v>3.9</c:v>
                </c:pt>
                <c:pt idx="49" formatCode="#.##00_ ;\-#.##00\ ">
                  <c:v>3.6666669999999999</c:v>
                </c:pt>
              </c:numCache>
            </c:numRef>
          </c:val>
          <c:smooth val="0"/>
          <c:extLst>
            <c:ext xmlns:c16="http://schemas.microsoft.com/office/drawing/2014/chart" uri="{C3380CC4-5D6E-409C-BE32-E72D297353CC}">
              <c16:uniqueId val="{00000003-54D4-410A-81E7-4CB2CFCC5119}"/>
            </c:ext>
          </c:extLst>
        </c:ser>
        <c:ser>
          <c:idx val="4"/>
          <c:order val="4"/>
          <c:tx>
            <c:strRef>
              <c:f>'Figure 6.8'!$F$3</c:f>
              <c:strCache>
                <c:ptCount val="1"/>
                <c:pt idx="0">
                  <c:v>UK</c:v>
                </c:pt>
              </c:strCache>
            </c:strRef>
          </c:tx>
          <c:spPr>
            <a:ln w="19050" cap="rnd">
              <a:solidFill>
                <a:schemeClr val="accent5"/>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6.8'!$F$4:$F$53</c:f>
              <c:numCache>
                <c:formatCode>General</c:formatCode>
                <c:ptCount val="50"/>
                <c:pt idx="0">
                  <c:v>2.6</c:v>
                </c:pt>
                <c:pt idx="1">
                  <c:v>3.5</c:v>
                </c:pt>
                <c:pt idx="2">
                  <c:v>3.8</c:v>
                </c:pt>
                <c:pt idx="3">
                  <c:v>2.7</c:v>
                </c:pt>
                <c:pt idx="4">
                  <c:v>2.6</c:v>
                </c:pt>
                <c:pt idx="5">
                  <c:v>4.0999999999999996</c:v>
                </c:pt>
                <c:pt idx="6">
                  <c:v>5.7</c:v>
                </c:pt>
                <c:pt idx="7">
                  <c:v>6.2</c:v>
                </c:pt>
                <c:pt idx="8">
                  <c:v>6.1</c:v>
                </c:pt>
                <c:pt idx="9">
                  <c:v>5.7</c:v>
                </c:pt>
                <c:pt idx="10">
                  <c:v>7.4</c:v>
                </c:pt>
                <c:pt idx="11">
                  <c:v>9.1999999999999993</c:v>
                </c:pt>
                <c:pt idx="12">
                  <c:v>10.6</c:v>
                </c:pt>
                <c:pt idx="13">
                  <c:v>11.6</c:v>
                </c:pt>
                <c:pt idx="14">
                  <c:v>11.8</c:v>
                </c:pt>
                <c:pt idx="15">
                  <c:v>12</c:v>
                </c:pt>
                <c:pt idx="16">
                  <c:v>12</c:v>
                </c:pt>
                <c:pt idx="17">
                  <c:v>10.8</c:v>
                </c:pt>
                <c:pt idx="18">
                  <c:v>8.8000000000000007</c:v>
                </c:pt>
                <c:pt idx="19">
                  <c:v>7.2</c:v>
                </c:pt>
                <c:pt idx="20">
                  <c:v>6.8</c:v>
                </c:pt>
                <c:pt idx="21">
                  <c:v>8.8000000000000007</c:v>
                </c:pt>
                <c:pt idx="22">
                  <c:v>10.1</c:v>
                </c:pt>
                <c:pt idx="23">
                  <c:v>10</c:v>
                </c:pt>
                <c:pt idx="24">
                  <c:v>9.3000000000000007</c:v>
                </c:pt>
                <c:pt idx="25">
                  <c:v>8.5</c:v>
                </c:pt>
                <c:pt idx="26">
                  <c:v>8</c:v>
                </c:pt>
                <c:pt idx="27">
                  <c:v>6.9</c:v>
                </c:pt>
                <c:pt idx="28">
                  <c:v>6.2</c:v>
                </c:pt>
                <c:pt idx="29">
                  <c:v>6.1</c:v>
                </c:pt>
                <c:pt idx="30">
                  <c:v>5.6</c:v>
                </c:pt>
                <c:pt idx="31">
                  <c:v>4.7</c:v>
                </c:pt>
                <c:pt idx="32">
                  <c:v>5</c:v>
                </c:pt>
                <c:pt idx="33">
                  <c:v>4.8</c:v>
                </c:pt>
                <c:pt idx="34">
                  <c:v>4.5999999999999996</c:v>
                </c:pt>
                <c:pt idx="35" formatCode="#.##00_ ;\-#.##00\ ">
                  <c:v>4.7492599999999996</c:v>
                </c:pt>
                <c:pt idx="36" formatCode="#.##00_ ;\-#.##00\ ">
                  <c:v>5.348789</c:v>
                </c:pt>
                <c:pt idx="37" formatCode="#.##00_ ;\-#.##00\ ">
                  <c:v>5.2624779999999998</c:v>
                </c:pt>
                <c:pt idx="38" formatCode="#.##00_ ;\-#.##00\ ">
                  <c:v>5.6125800000000003</c:v>
                </c:pt>
                <c:pt idx="39" formatCode="#.##00_ ;\-#.##00\ ">
                  <c:v>7.5367230000000003</c:v>
                </c:pt>
                <c:pt idx="40" formatCode="#.##00_ ;\-#.##00\ ">
                  <c:v>7.7866479999999996</c:v>
                </c:pt>
                <c:pt idx="41" formatCode="#.##00_ ;\-#.##00\ ">
                  <c:v>8.0366859999999996</c:v>
                </c:pt>
                <c:pt idx="42" formatCode="#.##00_ ;\-#.##00\ ">
                  <c:v>7.8853439999999999</c:v>
                </c:pt>
                <c:pt idx="43" formatCode="#.##00_ ;\-#.##00\ ">
                  <c:v>7.5250750000000002</c:v>
                </c:pt>
                <c:pt idx="44" formatCode="#.##00_ ;\-#.##00\ ">
                  <c:v>6.1104719999999997</c:v>
                </c:pt>
                <c:pt idx="45" formatCode="#.##00_ ;\-#.##00\ ">
                  <c:v>5.3010529999999996</c:v>
                </c:pt>
                <c:pt idx="46" formatCode="#.##00_ ;\-#.##00\ ">
                  <c:v>4.8099509999999999</c:v>
                </c:pt>
                <c:pt idx="47" formatCode="#.##00_ ;\-#.##00\ ">
                  <c:v>4.330292</c:v>
                </c:pt>
                <c:pt idx="48" formatCode="#.##00_ ;\-#.##00\ ">
                  <c:v>3.9960930000000001</c:v>
                </c:pt>
                <c:pt idx="49" formatCode="#.##00_ ;\-#.##00\ ">
                  <c:v>3.7372130000000001</c:v>
                </c:pt>
              </c:numCache>
            </c:numRef>
          </c:val>
          <c:smooth val="0"/>
          <c:extLst>
            <c:ext xmlns:c16="http://schemas.microsoft.com/office/drawing/2014/chart" uri="{C3380CC4-5D6E-409C-BE32-E72D297353CC}">
              <c16:uniqueId val="{00000004-54D4-410A-81E7-4CB2CFCC5119}"/>
            </c:ext>
          </c:extLst>
        </c:ser>
        <c:ser>
          <c:idx val="5"/>
          <c:order val="5"/>
          <c:tx>
            <c:strRef>
              <c:f>'Figure 6.8'!$G$3</c:f>
              <c:strCache>
                <c:ptCount val="1"/>
                <c:pt idx="0">
                  <c:v>Sweden</c:v>
                </c:pt>
              </c:strCache>
            </c:strRef>
          </c:tx>
          <c:spPr>
            <a:ln w="19050" cap="rnd">
              <a:solidFill>
                <a:schemeClr val="accent6"/>
              </a:solidFill>
              <a:round/>
            </a:ln>
            <a:effectLst/>
          </c:spPr>
          <c:marker>
            <c:symbol val="none"/>
          </c:marker>
          <c:cat>
            <c:strRef>
              <c:f>'Figure 6.8'!$A$4:$A$53</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'Figure 6.8'!$G$4:$G$53</c:f>
              <c:numCache>
                <c:formatCode>General</c:formatCode>
                <c:ptCount val="50"/>
                <c:pt idx="0">
                  <c:v>1.5</c:v>
                </c:pt>
                <c:pt idx="1">
                  <c:v>2.5</c:v>
                </c:pt>
                <c:pt idx="2">
                  <c:v>2.7</c:v>
                </c:pt>
                <c:pt idx="3">
                  <c:v>2.5</c:v>
                </c:pt>
                <c:pt idx="4">
                  <c:v>2</c:v>
                </c:pt>
                <c:pt idx="5">
                  <c:v>1.6</c:v>
                </c:pt>
                <c:pt idx="6">
                  <c:v>1.6</c:v>
                </c:pt>
                <c:pt idx="7">
                  <c:v>1.8</c:v>
                </c:pt>
                <c:pt idx="8">
                  <c:v>2.2000000000000002</c:v>
                </c:pt>
                <c:pt idx="9">
                  <c:v>2.1</c:v>
                </c:pt>
                <c:pt idx="10">
                  <c:v>2</c:v>
                </c:pt>
                <c:pt idx="11">
                  <c:v>2.5</c:v>
                </c:pt>
                <c:pt idx="12">
                  <c:v>3.2</c:v>
                </c:pt>
                <c:pt idx="13">
                  <c:v>3.5</c:v>
                </c:pt>
                <c:pt idx="14">
                  <c:v>3.1</c:v>
                </c:pt>
                <c:pt idx="15">
                  <c:v>2.8</c:v>
                </c:pt>
                <c:pt idx="16">
                  <c:v>2.7</c:v>
                </c:pt>
                <c:pt idx="17">
                  <c:v>2.1</c:v>
                </c:pt>
                <c:pt idx="18">
                  <c:v>1.7</c:v>
                </c:pt>
                <c:pt idx="19">
                  <c:v>1.5</c:v>
                </c:pt>
                <c:pt idx="20">
                  <c:v>1.6</c:v>
                </c:pt>
                <c:pt idx="21">
                  <c:v>3</c:v>
                </c:pt>
                <c:pt idx="22">
                  <c:v>5.2</c:v>
                </c:pt>
                <c:pt idx="23">
                  <c:v>9.1</c:v>
                </c:pt>
                <c:pt idx="24">
                  <c:v>9.4</c:v>
                </c:pt>
                <c:pt idx="25">
                  <c:v>8.8000000000000007</c:v>
                </c:pt>
                <c:pt idx="26">
                  <c:v>9.6</c:v>
                </c:pt>
                <c:pt idx="27">
                  <c:v>9.9</c:v>
                </c:pt>
                <c:pt idx="28">
                  <c:v>8.9</c:v>
                </c:pt>
                <c:pt idx="29">
                  <c:v>7.6</c:v>
                </c:pt>
                <c:pt idx="30">
                  <c:v>5.5</c:v>
                </c:pt>
                <c:pt idx="31">
                  <c:v>4.7</c:v>
                </c:pt>
                <c:pt idx="32">
                  <c:v>5</c:v>
                </c:pt>
                <c:pt idx="33">
                  <c:v>5.6</c:v>
                </c:pt>
                <c:pt idx="34">
                  <c:v>6.7</c:v>
                </c:pt>
                <c:pt idx="35" formatCode="#.##00_ ;\-#.##00\ ">
                  <c:v>7.4758149999999999</c:v>
                </c:pt>
                <c:pt idx="36" formatCode="#.##00_ ;\-#.##00\ ">
                  <c:v>7.068759</c:v>
                </c:pt>
                <c:pt idx="37" formatCode="#.##00_ ;\-#.##00\ ">
                  <c:v>6.1634659999999997</c:v>
                </c:pt>
                <c:pt idx="38" formatCode="#.##00_ ;\-#.##00\ ">
                  <c:v>6.2342969999999998</c:v>
                </c:pt>
                <c:pt idx="39" formatCode="#.##00_ ;\-#.##00\ ">
                  <c:v>8.3468649999999993</c:v>
                </c:pt>
                <c:pt idx="40" formatCode="#.##00_ ;\-#.##00\ ">
                  <c:v>8.6107530000000008</c:v>
                </c:pt>
                <c:pt idx="41" formatCode="#.##00_ ;\-#.##00\ ">
                  <c:v>7.8038699999999999</c:v>
                </c:pt>
                <c:pt idx="42" formatCode="#.##00_ ;\-#.##00\ ">
                  <c:v>7.9754230000000002</c:v>
                </c:pt>
                <c:pt idx="43" formatCode="#.##00_ ;\-#.##00\ ">
                  <c:v>8.0529030000000006</c:v>
                </c:pt>
                <c:pt idx="44" formatCode="#.##00_ ;\-#.##00\ ">
                  <c:v>7.955972</c:v>
                </c:pt>
                <c:pt idx="45" formatCode="#.##00_ ;\-#.##00\ ">
                  <c:v>7.4320820000000003</c:v>
                </c:pt>
                <c:pt idx="46" formatCode="#.##00_ ;\-#.##00\ ">
                  <c:v>6.9910959999999998</c:v>
                </c:pt>
                <c:pt idx="47" formatCode="#.##00_ ;\-#.##00\ ">
                  <c:v>6.7187039999999998</c:v>
                </c:pt>
                <c:pt idx="48" formatCode="#.##00_ ;\-#.##00\ ">
                  <c:v>6.3643520000000002</c:v>
                </c:pt>
                <c:pt idx="49" formatCode="#.##00_ ;\-#.##00\ ">
                  <c:v>6.8332389999999998</c:v>
                </c:pt>
              </c:numCache>
            </c:numRef>
          </c:val>
          <c:smooth val="0"/>
          <c:extLst>
            <c:ext xmlns:c16="http://schemas.microsoft.com/office/drawing/2014/chart" uri="{C3380CC4-5D6E-409C-BE32-E72D297353CC}">
              <c16:uniqueId val="{00000005-54D4-410A-81E7-4CB2CFCC5119}"/>
            </c:ext>
          </c:extLst>
        </c:ser>
        <c:dLbls>
          <c:showLegendKey val="0"/>
          <c:showVal val="0"/>
          <c:showCatName val="0"/>
          <c:showSerName val="0"/>
          <c:showPercent val="0"/>
          <c:showBubbleSize val="0"/>
        </c:dLbls>
        <c:smooth val="0"/>
        <c:axId val="530496639"/>
        <c:axId val="530498319"/>
      </c:lineChart>
      <c:catAx>
        <c:axId val="530496639"/>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30498319"/>
        <c:crosses val="autoZero"/>
        <c:auto val="1"/>
        <c:lblAlgn val="ctr"/>
        <c:lblOffset val="100"/>
        <c:noMultiLvlLbl val="0"/>
      </c:catAx>
      <c:valAx>
        <c:axId val="530498319"/>
        <c:scaling>
          <c:orientation val="minMax"/>
        </c:scaling>
        <c:delete val="0"/>
        <c:axPos val="l"/>
        <c:majorGridlines>
          <c:spPr>
            <a:ln w="317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530496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'Fig 7.1'!$B$99</c:f>
              <c:strCache>
                <c:ptCount val="1"/>
                <c:pt idx="0">
                  <c:v>Public consumption</c:v>
                </c:pt>
              </c:strCache>
            </c:strRef>
          </c:tx>
          <c:spPr>
            <a:solidFill>
              <a:schemeClr val="accent1"/>
            </a:solidFill>
            <a:ln>
              <a:noFill/>
            </a:ln>
            <a:effectLst/>
          </c:spPr>
          <c:cat>
            <c:strRef>
              <c:f>'Fig 7.1'!$C$87:$AY$87</c:f>
              <c:strCache>
                <c:ptCount val="49"/>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strCache>
            </c:strRef>
          </c:cat>
          <c:val>
            <c:numRef>
              <c:f>'Fig 7.1'!$C$99:$AY$99</c:f>
              <c:numCache>
                <c:formatCode>General</c:formatCode>
                <c:ptCount val="49"/>
                <c:pt idx="0">
                  <c:v>22.077628793225124</c:v>
                </c:pt>
                <c:pt idx="1">
                  <c:v>22.175960346964064</c:v>
                </c:pt>
                <c:pt idx="2">
                  <c:v>21.714900484131253</c:v>
                </c:pt>
                <c:pt idx="3">
                  <c:v>23.363592699327569</c:v>
                </c:pt>
                <c:pt idx="4">
                  <c:v>24.303525365434222</c:v>
                </c:pt>
                <c:pt idx="5">
                  <c:v>23.814471243042671</c:v>
                </c:pt>
                <c:pt idx="6">
                  <c:v>23.570424891267983</c:v>
                </c:pt>
                <c:pt idx="7">
                  <c:v>24.198257735055574</c:v>
                </c:pt>
                <c:pt idx="8">
                  <c:v>24.544840626688277</c:v>
                </c:pt>
                <c:pt idx="9">
                  <c:v>25.748066849588426</c:v>
                </c:pt>
                <c:pt idx="10">
                  <c:v>26.728448275862068</c:v>
                </c:pt>
                <c:pt idx="11">
                  <c:v>26.958283671036948</c:v>
                </c:pt>
                <c:pt idx="12">
                  <c:v>26.240353407861523</c:v>
                </c:pt>
                <c:pt idx="13">
                  <c:v>24.723574579317106</c:v>
                </c:pt>
                <c:pt idx="14">
                  <c:v>24.058283132530121</c:v>
                </c:pt>
                <c:pt idx="15">
                  <c:v>23.232248105529049</c:v>
                </c:pt>
                <c:pt idx="16">
                  <c:v>24.103554249064672</c:v>
                </c:pt>
                <c:pt idx="17">
                  <c:v>24.741450244278735</c:v>
                </c:pt>
                <c:pt idx="18">
                  <c:v>24.440184982353657</c:v>
                </c:pt>
                <c:pt idx="19">
                  <c:v>24.111617578307619</c:v>
                </c:pt>
                <c:pt idx="20">
                  <c:v>24.374578935549067</c:v>
                </c:pt>
                <c:pt idx="21">
                  <c:v>24.469014084507041</c:v>
                </c:pt>
                <c:pt idx="22">
                  <c:v>25.756704361873989</c:v>
                </c:pt>
                <c:pt idx="23">
                  <c:v>24.930534581697373</c:v>
                </c:pt>
                <c:pt idx="24">
                  <c:v>24.638880849011095</c:v>
                </c:pt>
                <c:pt idx="25">
                  <c:v>24.660845588235293</c:v>
                </c:pt>
                <c:pt idx="26">
                  <c:v>24.158188639734753</c:v>
                </c:pt>
                <c:pt idx="27">
                  <c:v>24.601096121416525</c:v>
                </c:pt>
                <c:pt idx="28">
                  <c:v>24.9356423681031</c:v>
                </c:pt>
                <c:pt idx="29">
                  <c:v>24.370864420830507</c:v>
                </c:pt>
                <c:pt idx="30">
                  <c:v>24.996062705067445</c:v>
                </c:pt>
                <c:pt idx="31">
                  <c:v>25.510671488335817</c:v>
                </c:pt>
                <c:pt idx="32">
                  <c:v>25.72974665924276</c:v>
                </c:pt>
                <c:pt idx="33">
                  <c:v>25.66801753919745</c:v>
                </c:pt>
                <c:pt idx="34">
                  <c:v>25.336148755121336</c:v>
                </c:pt>
                <c:pt idx="35">
                  <c:v>25.070125393712487</c:v>
                </c:pt>
                <c:pt idx="36">
                  <c:v>25.035129074915197</c:v>
                </c:pt>
                <c:pt idx="37">
                  <c:v>25.964728789986093</c:v>
                </c:pt>
                <c:pt idx="38">
                  <c:v>29.151849259129623</c:v>
                </c:pt>
                <c:pt idx="39">
                  <c:v>28.712832202824419</c:v>
                </c:pt>
                <c:pt idx="40">
                  <c:v>27.981073415512164</c:v>
                </c:pt>
                <c:pt idx="41">
                  <c:v>27.919951131414003</c:v>
                </c:pt>
                <c:pt idx="42">
                  <c:v>27.702232729183084</c:v>
                </c:pt>
                <c:pt idx="43">
                  <c:v>27.562236178317718</c:v>
                </c:pt>
                <c:pt idx="44">
                  <c:v>27.284994711126782</c:v>
                </c:pt>
                <c:pt idx="45">
                  <c:v>27.541861753008106</c:v>
                </c:pt>
                <c:pt idx="46">
                  <c:v>28.053942535097871</c:v>
                </c:pt>
                <c:pt idx="47">
                  <c:v>28.680380224312227</c:v>
                </c:pt>
                <c:pt idx="48">
                  <c:v>29.226210224702157</c:v>
                </c:pt>
              </c:numCache>
            </c:numRef>
          </c:val>
          <c:extLst>
            <c:ext xmlns:c16="http://schemas.microsoft.com/office/drawing/2014/chart" uri="{C3380CC4-5D6E-409C-BE32-E72D297353CC}">
              <c16:uniqueId val="{00000000-F8E9-418B-9F9B-09C0B9E5ECC1}"/>
            </c:ext>
          </c:extLst>
        </c:ser>
        <c:ser>
          <c:idx val="1"/>
          <c:order val="1"/>
          <c:tx>
            <c:strRef>
              <c:f>'Fig 7.1'!$B$100</c:f>
              <c:strCache>
                <c:ptCount val="1"/>
                <c:pt idx="0">
                  <c:v>Transfers</c:v>
                </c:pt>
              </c:strCache>
            </c:strRef>
          </c:tx>
          <c:spPr>
            <a:solidFill>
              <a:srgbClr val="DC4817"/>
            </a:solidFill>
            <a:ln>
              <a:noFill/>
            </a:ln>
            <a:effectLst/>
          </c:spPr>
          <c:cat>
            <c:strRef>
              <c:f>'Fig 7.1'!$C$87:$AY$87</c:f>
              <c:strCache>
                <c:ptCount val="49"/>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strCache>
            </c:strRef>
          </c:cat>
          <c:val>
            <c:numRef>
              <c:f>'Fig 7.1'!$C$100:$AY$100</c:f>
              <c:numCache>
                <c:formatCode>General</c:formatCode>
                <c:ptCount val="49"/>
                <c:pt idx="0">
                  <c:v>14.444601270289343</c:v>
                </c:pt>
                <c:pt idx="1">
                  <c:v>14.232961586121437</c:v>
                </c:pt>
                <c:pt idx="2">
                  <c:v>13.1301775147929</c:v>
                </c:pt>
                <c:pt idx="3">
                  <c:v>15.346301633045149</c:v>
                </c:pt>
                <c:pt idx="4">
                  <c:v>15.717970765262253</c:v>
                </c:pt>
                <c:pt idx="5">
                  <c:v>16.091280148423007</c:v>
                </c:pt>
                <c:pt idx="6">
                  <c:v>16.753094680495149</c:v>
                </c:pt>
                <c:pt idx="7">
                  <c:v>17.397116251126466</c:v>
                </c:pt>
                <c:pt idx="8">
                  <c:v>18.072123176661265</c:v>
                </c:pt>
                <c:pt idx="9">
                  <c:v>19.299575954103268</c:v>
                </c:pt>
                <c:pt idx="10">
                  <c:v>20.849137931034484</c:v>
                </c:pt>
                <c:pt idx="11">
                  <c:v>21.427691696464045</c:v>
                </c:pt>
                <c:pt idx="12">
                  <c:v>20.832311575910566</c:v>
                </c:pt>
                <c:pt idx="13">
                  <c:v>19.964548276425422</c:v>
                </c:pt>
                <c:pt idx="14">
                  <c:v>19.067319277108435</c:v>
                </c:pt>
                <c:pt idx="15">
                  <c:v>18.357142857142858</c:v>
                </c:pt>
                <c:pt idx="16">
                  <c:v>18.93572955638696</c:v>
                </c:pt>
                <c:pt idx="17">
                  <c:v>20.501285677552069</c:v>
                </c:pt>
                <c:pt idx="18">
                  <c:v>21.398807350614579</c:v>
                </c:pt>
                <c:pt idx="19">
                  <c:v>21.396563814866759</c:v>
                </c:pt>
                <c:pt idx="20">
                  <c:v>21.792724006287894</c:v>
                </c:pt>
                <c:pt idx="21">
                  <c:v>22.884507042253521</c:v>
                </c:pt>
                <c:pt idx="22">
                  <c:v>24.010016155088852</c:v>
                </c:pt>
                <c:pt idx="23">
                  <c:v>25.518876472364845</c:v>
                </c:pt>
                <c:pt idx="24">
                  <c:v>25.242450554751567</c:v>
                </c:pt>
                <c:pt idx="25">
                  <c:v>24.795220588235296</c:v>
                </c:pt>
                <c:pt idx="26">
                  <c:v>23.94215164470814</c:v>
                </c:pt>
                <c:pt idx="27">
                  <c:v>23.696795952782463</c:v>
                </c:pt>
                <c:pt idx="28">
                  <c:v>22.883930728956908</c:v>
                </c:pt>
                <c:pt idx="29">
                  <c:v>21.966915366644059</c:v>
                </c:pt>
                <c:pt idx="30">
                  <c:v>22.016915785636165</c:v>
                </c:pt>
                <c:pt idx="31">
                  <c:v>22.024321066439764</c:v>
                </c:pt>
                <c:pt idx="32">
                  <c:v>22.661121937639198</c:v>
                </c:pt>
                <c:pt idx="33">
                  <c:v>22.239635928780228</c:v>
                </c:pt>
                <c:pt idx="34">
                  <c:v>21.453829183737788</c:v>
                </c:pt>
                <c:pt idx="35">
                  <c:v>20.41480953229928</c:v>
                </c:pt>
                <c:pt idx="36">
                  <c:v>20.085551658713275</c:v>
                </c:pt>
                <c:pt idx="37">
                  <c:v>20.212239221140472</c:v>
                </c:pt>
                <c:pt idx="38">
                  <c:v>22.653541010383851</c:v>
                </c:pt>
                <c:pt idx="39">
                  <c:v>23.275214055376402</c:v>
                </c:pt>
                <c:pt idx="40">
                  <c:v>23.64290389440384</c:v>
                </c:pt>
                <c:pt idx="41">
                  <c:v>24.878412833315629</c:v>
                </c:pt>
                <c:pt idx="42">
                  <c:v>23.600682952456001</c:v>
                </c:pt>
                <c:pt idx="43">
                  <c:v>23.401111911870689</c:v>
                </c:pt>
                <c:pt idx="44">
                  <c:v>23.518762907369162</c:v>
                </c:pt>
                <c:pt idx="45">
                  <c:v>22.857926798570205</c:v>
                </c:pt>
                <c:pt idx="46">
                  <c:v>23.276807729079657</c:v>
                </c:pt>
                <c:pt idx="47">
                  <c:v>23.957652265754664</c:v>
                </c:pt>
                <c:pt idx="48">
                  <c:v>24.079424923339868</c:v>
                </c:pt>
              </c:numCache>
            </c:numRef>
          </c:val>
          <c:extLst>
            <c:ext xmlns:c16="http://schemas.microsoft.com/office/drawing/2014/chart" uri="{C3380CC4-5D6E-409C-BE32-E72D297353CC}">
              <c16:uniqueId val="{00000001-F8E9-418B-9F9B-09C0B9E5ECC1}"/>
            </c:ext>
          </c:extLst>
        </c:ser>
        <c:ser>
          <c:idx val="2"/>
          <c:order val="2"/>
          <c:tx>
            <c:strRef>
              <c:f>'Fig 7.1'!$B$101</c:f>
              <c:strCache>
                <c:ptCount val="1"/>
                <c:pt idx="0">
                  <c:v>Interest rate payments</c:v>
                </c:pt>
              </c:strCache>
            </c:strRef>
          </c:tx>
          <c:spPr>
            <a:solidFill>
              <a:srgbClr val="7F9C90"/>
            </a:solidFill>
            <a:ln>
              <a:noFill/>
            </a:ln>
            <a:effectLst/>
          </c:spPr>
          <c:cat>
            <c:strRef>
              <c:f>'Fig 7.1'!$C$87:$AY$87</c:f>
              <c:strCache>
                <c:ptCount val="49"/>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strCache>
            </c:strRef>
          </c:cat>
          <c:val>
            <c:numRef>
              <c:f>'Fig 7.1'!$C$101:$AY$101</c:f>
              <c:numCache>
                <c:formatCode>General</c:formatCode>
                <c:ptCount val="49"/>
                <c:pt idx="0">
                  <c:v>1.2067748764996471</c:v>
                </c:pt>
                <c:pt idx="1">
                  <c:v>1.1821561338289963</c:v>
                </c:pt>
                <c:pt idx="2">
                  <c:v>1.1097364174287252</c:v>
                </c:pt>
                <c:pt idx="3">
                  <c:v>1.0672430355427474</c:v>
                </c:pt>
                <c:pt idx="4">
                  <c:v>1.0382631126397248</c:v>
                </c:pt>
                <c:pt idx="5">
                  <c:v>1.1743970315398886</c:v>
                </c:pt>
                <c:pt idx="6">
                  <c:v>1.6406825025092004</c:v>
                </c:pt>
                <c:pt idx="7">
                  <c:v>1.9660558726344248</c:v>
                </c:pt>
                <c:pt idx="8">
                  <c:v>3.1777417612101568</c:v>
                </c:pt>
                <c:pt idx="9">
                  <c:v>3.5532551758543276</c:v>
                </c:pt>
                <c:pt idx="10">
                  <c:v>4.7477313974591651</c:v>
                </c:pt>
                <c:pt idx="11">
                  <c:v>5.3937226857369884</c:v>
                </c:pt>
                <c:pt idx="12">
                  <c:v>7.3038225748287058</c:v>
                </c:pt>
                <c:pt idx="13">
                  <c:v>8.6935141316778299</c:v>
                </c:pt>
                <c:pt idx="14">
                  <c:v>8.9670180722891573</c:v>
                </c:pt>
                <c:pt idx="15">
                  <c:v>8.0749368509682853</c:v>
                </c:pt>
                <c:pt idx="16">
                  <c:v>7.535408872260823</c:v>
                </c:pt>
                <c:pt idx="17">
                  <c:v>7.1545384417588069</c:v>
                </c:pt>
                <c:pt idx="18">
                  <c:v>6.7693805525130823</c:v>
                </c:pt>
                <c:pt idx="19">
                  <c:v>6.8129967274427301</c:v>
                </c:pt>
                <c:pt idx="20">
                  <c:v>6.7561194700202112</c:v>
                </c:pt>
                <c:pt idx="21">
                  <c:v>6.1541711809317441</c:v>
                </c:pt>
                <c:pt idx="22">
                  <c:v>6.8039849219170705</c:v>
                </c:pt>
                <c:pt idx="23">
                  <c:v>6.1611799053659517</c:v>
                </c:pt>
                <c:pt idx="24">
                  <c:v>5.8449589966232516</c:v>
                </c:pt>
                <c:pt idx="25">
                  <c:v>5.6284926470588239</c:v>
                </c:pt>
                <c:pt idx="26">
                  <c:v>5.0288805514353028</c:v>
                </c:pt>
                <c:pt idx="27">
                  <c:v>4.5340640809443506</c:v>
                </c:pt>
                <c:pt idx="28">
                  <c:v>4.1362062021747885</c:v>
                </c:pt>
                <c:pt idx="29">
                  <c:v>3.7316301153063534</c:v>
                </c:pt>
                <c:pt idx="30">
                  <c:v>3.3819905213270141</c:v>
                </c:pt>
                <c:pt idx="31">
                  <c:v>3.0981351485499538</c:v>
                </c:pt>
                <c:pt idx="32">
                  <c:v>2.7653118040089089</c:v>
                </c:pt>
                <c:pt idx="33">
                  <c:v>2.5087031623704492</c:v>
                </c:pt>
                <c:pt idx="34">
                  <c:v>2.0548376930349828</c:v>
                </c:pt>
                <c:pt idx="35">
                  <c:v>1.7900992452605931</c:v>
                </c:pt>
                <c:pt idx="36">
                  <c:v>1.6186971770252401</c:v>
                </c:pt>
                <c:pt idx="37">
                  <c:v>1.437941585535466</c:v>
                </c:pt>
                <c:pt idx="38">
                  <c:v>1.92678800606697</c:v>
                </c:pt>
                <c:pt idx="39">
                  <c:v>1.9132102746580675</c:v>
                </c:pt>
                <c:pt idx="40">
                  <c:v>1.9854368932038835</c:v>
                </c:pt>
                <c:pt idx="41">
                  <c:v>1.8212578349091681</c:v>
                </c:pt>
                <c:pt idx="42">
                  <c:v>1.686314683477804</c:v>
                </c:pt>
                <c:pt idx="43">
                  <c:v>1.5010295480284155</c:v>
                </c:pt>
                <c:pt idx="44">
                  <c:v>1.5902886213670477</c:v>
                </c:pt>
                <c:pt idx="45">
                  <c:v>1.4135326989880683</c:v>
                </c:pt>
                <c:pt idx="46">
                  <c:v>0.86630101142253313</c:v>
                </c:pt>
                <c:pt idx="47">
                  <c:v>0.90534627571292059</c:v>
                </c:pt>
                <c:pt idx="48">
                  <c:v>0.87040667571507568</c:v>
                </c:pt>
              </c:numCache>
            </c:numRef>
          </c:val>
          <c:extLst>
            <c:ext xmlns:c16="http://schemas.microsoft.com/office/drawing/2014/chart" uri="{C3380CC4-5D6E-409C-BE32-E72D297353CC}">
              <c16:uniqueId val="{00000002-F8E9-418B-9F9B-09C0B9E5ECC1}"/>
            </c:ext>
          </c:extLst>
        </c:ser>
        <c:ser>
          <c:idx val="3"/>
          <c:order val="3"/>
          <c:tx>
            <c:strRef>
              <c:f>'Fig 7.1'!$B$102</c:f>
              <c:strCache>
                <c:ptCount val="1"/>
                <c:pt idx="0">
                  <c:v>Public investments</c:v>
                </c:pt>
              </c:strCache>
            </c:strRef>
          </c:tx>
          <c:spPr>
            <a:solidFill>
              <a:schemeClr val="accent4"/>
            </a:solidFill>
            <a:ln>
              <a:noFill/>
            </a:ln>
            <a:effectLst/>
          </c:spPr>
          <c:cat>
            <c:strRef>
              <c:f>'Fig 7.1'!$C$87:$AY$87</c:f>
              <c:strCache>
                <c:ptCount val="49"/>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strCache>
            </c:strRef>
          </c:cat>
          <c:val>
            <c:numRef>
              <c:f>'Fig 7.1'!$C$102:$AY$102</c:f>
              <c:numCache>
                <c:formatCode>General</c:formatCode>
                <c:ptCount val="49"/>
                <c:pt idx="0">
                  <c:v>4.6372618207480594</c:v>
                </c:pt>
                <c:pt idx="1">
                  <c:v>4.2218091697645601</c:v>
                </c:pt>
                <c:pt idx="2">
                  <c:v>3.7891339429800968</c:v>
                </c:pt>
                <c:pt idx="3">
                  <c:v>4.2478386167146978</c:v>
                </c:pt>
                <c:pt idx="4">
                  <c:v>4.1380051590713673</c:v>
                </c:pt>
                <c:pt idx="5">
                  <c:v>3.9410018552875696</c:v>
                </c:pt>
                <c:pt idx="6">
                  <c:v>3.9106724657075946</c:v>
                </c:pt>
                <c:pt idx="7">
                  <c:v>3.707419645539201</c:v>
                </c:pt>
                <c:pt idx="8">
                  <c:v>3.9184224743381955</c:v>
                </c:pt>
                <c:pt idx="9">
                  <c:v>3.7458219007233726</c:v>
                </c:pt>
                <c:pt idx="10">
                  <c:v>3.5206442831215972</c:v>
                </c:pt>
                <c:pt idx="11">
                  <c:v>3.3792212951926897</c:v>
                </c:pt>
                <c:pt idx="12">
                  <c:v>2.921204471691309</c:v>
                </c:pt>
                <c:pt idx="13">
                  <c:v>2.4208462669498449</c:v>
                </c:pt>
                <c:pt idx="14">
                  <c:v>2.7965361445783135</c:v>
                </c:pt>
                <c:pt idx="15">
                  <c:v>2.2596126859388157</c:v>
                </c:pt>
                <c:pt idx="16">
                  <c:v>2.484366648850882</c:v>
                </c:pt>
                <c:pt idx="17">
                  <c:v>2.7418359475443559</c:v>
                </c:pt>
                <c:pt idx="18">
                  <c:v>2.5937690154557624</c:v>
                </c:pt>
                <c:pt idx="19">
                  <c:v>2.6284478728377745</c:v>
                </c:pt>
                <c:pt idx="20">
                  <c:v>2.4507073882775656</c:v>
                </c:pt>
                <c:pt idx="21">
                  <c:v>2.8347778981581797</c:v>
                </c:pt>
                <c:pt idx="22">
                  <c:v>2.7218093699515347</c:v>
                </c:pt>
                <c:pt idx="23">
                  <c:v>2.6815664955199838</c:v>
                </c:pt>
                <c:pt idx="24">
                  <c:v>2.7988422575976846</c:v>
                </c:pt>
                <c:pt idx="25">
                  <c:v>2.9151654411764705</c:v>
                </c:pt>
                <c:pt idx="26">
                  <c:v>2.7796003839106533</c:v>
                </c:pt>
                <c:pt idx="27">
                  <c:v>2.5627318718381114</c:v>
                </c:pt>
                <c:pt idx="28">
                  <c:v>2.5783326621022957</c:v>
                </c:pt>
                <c:pt idx="29">
                  <c:v>2.6176049438540958</c:v>
                </c:pt>
                <c:pt idx="30">
                  <c:v>2.4433831571272329</c:v>
                </c:pt>
                <c:pt idx="31">
                  <c:v>2.5800893426930442</c:v>
                </c:pt>
                <c:pt idx="32">
                  <c:v>2.4813474387527839</c:v>
                </c:pt>
                <c:pt idx="33">
                  <c:v>2.6092213659314378</c:v>
                </c:pt>
                <c:pt idx="34">
                  <c:v>2.3801449732114719</c:v>
                </c:pt>
                <c:pt idx="35">
                  <c:v>2.5417483805788317</c:v>
                </c:pt>
                <c:pt idx="36">
                  <c:v>2.8390731903639397</c:v>
                </c:pt>
                <c:pt idx="37">
                  <c:v>2.9072044506258692</c:v>
                </c:pt>
                <c:pt idx="38">
                  <c:v>3.0661533076653833</c:v>
                </c:pt>
                <c:pt idx="39">
                  <c:v>3.1603469365061714</c:v>
                </c:pt>
                <c:pt idx="40">
                  <c:v>3.2340460346896478</c:v>
                </c:pt>
                <c:pt idx="41">
                  <c:v>3.7170933814936791</c:v>
                </c:pt>
                <c:pt idx="42">
                  <c:v>3.5987916995009193</c:v>
                </c:pt>
                <c:pt idx="43">
                  <c:v>3.8494800782456502</c:v>
                </c:pt>
                <c:pt idx="44">
                  <c:v>3.5358887825517553</c:v>
                </c:pt>
                <c:pt idx="45">
                  <c:v>3.8755475003775866</c:v>
                </c:pt>
                <c:pt idx="46">
                  <c:v>3.5837065365068184</c:v>
                </c:pt>
                <c:pt idx="47">
                  <c:v>3.7468691847306745</c:v>
                </c:pt>
                <c:pt idx="48">
                  <c:v>3.6265017845473282</c:v>
                </c:pt>
              </c:numCache>
            </c:numRef>
          </c:val>
          <c:extLst>
            <c:ext xmlns:c16="http://schemas.microsoft.com/office/drawing/2014/chart" uri="{C3380CC4-5D6E-409C-BE32-E72D297353CC}">
              <c16:uniqueId val="{00000003-F8E9-418B-9F9B-09C0B9E5ECC1}"/>
            </c:ext>
          </c:extLst>
        </c:ser>
        <c:dLbls>
          <c:showLegendKey val="0"/>
          <c:showVal val="0"/>
          <c:showCatName val="0"/>
          <c:showSerName val="0"/>
          <c:showPercent val="0"/>
          <c:showBubbleSize val="0"/>
        </c:dLbls>
        <c:axId val="169469192"/>
        <c:axId val="234117496"/>
      </c:areaChart>
      <c:catAx>
        <c:axId val="169469192"/>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34117496"/>
        <c:crosses val="autoZero"/>
        <c:auto val="1"/>
        <c:lblAlgn val="ctr"/>
        <c:lblOffset val="100"/>
        <c:noMultiLvlLbl val="0"/>
      </c:catAx>
      <c:valAx>
        <c:axId val="234117496"/>
        <c:scaling>
          <c:orientation val="minMax"/>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 of GDP</a:t>
                </a:r>
              </a:p>
            </c:rich>
          </c:tx>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694691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5"/>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55-4E6A-931A-D78C0B17B5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55-4E6A-931A-D78C0B17B5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55-4E6A-931A-D78C0B17B5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55-4E6A-931A-D78C0B17B5C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455-4E6A-931A-D78C0B17B5C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455-4E6A-931A-D78C0B17B5C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455-4E6A-931A-D78C0B17B5C2}"/>
              </c:ext>
            </c:extLst>
          </c:dPt>
          <c:dLbls>
            <c:dLbl>
              <c:idx val="1"/>
              <c:layout>
                <c:manualLayout>
                  <c:x val="4.7222222222222221E-2"/>
                  <c:y val="3.10593509608833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455-4E6A-931A-D78C0B17B5C2}"/>
                </c:ext>
              </c:extLst>
            </c:dLbl>
            <c:dLbl>
              <c:idx val="2"/>
              <c:layout>
                <c:manualLayout>
                  <c:x val="1.6666666666666566E-2"/>
                  <c:y val="9.761510301991917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455-4E6A-931A-D78C0B17B5C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FrankfurtGothic" panose="020B7200000000000000" pitchFamily="34" charset="0"/>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'Fig 7.2'!$N$8:$N$14</c:f>
              <c:strCache>
                <c:ptCount val="7"/>
                <c:pt idx="0">
                  <c:v>General public services</c:v>
                </c:pt>
                <c:pt idx="1">
                  <c:v>Defence and military</c:v>
                </c:pt>
                <c:pt idx="2">
                  <c:v>Economic affairs, environment and housing</c:v>
                </c:pt>
                <c:pt idx="3">
                  <c:v>Health</c:v>
                </c:pt>
                <c:pt idx="4">
                  <c:v>Culture and religion</c:v>
                </c:pt>
                <c:pt idx="5">
                  <c:v>Education</c:v>
                </c:pt>
                <c:pt idx="6">
                  <c:v>Social protection</c:v>
                </c:pt>
              </c:strCache>
            </c:strRef>
          </c:cat>
          <c:val>
            <c:numRef>
              <c:f>'Fig 7.2'!$M$8:$M$14</c:f>
              <c:numCache>
                <c:formatCode>0.0</c:formatCode>
                <c:ptCount val="7"/>
                <c:pt idx="0">
                  <c:v>13.097523855712975</c:v>
                </c:pt>
                <c:pt idx="1">
                  <c:v>4.2212708078412549</c:v>
                </c:pt>
                <c:pt idx="2">
                  <c:v>7.3730266196003535</c:v>
                </c:pt>
                <c:pt idx="3">
                  <c:v>15.69391939456345</c:v>
                </c:pt>
                <c:pt idx="4">
                  <c:v>3.2260633051812091</c:v>
                </c:pt>
                <c:pt idx="5">
                  <c:v>12.822818964409612</c:v>
                </c:pt>
                <c:pt idx="6">
                  <c:v>43.256610199550124</c:v>
                </c:pt>
              </c:numCache>
            </c:numRef>
          </c:val>
          <c:extLst>
            <c:ext xmlns:c16="http://schemas.microsoft.com/office/drawing/2014/chart" uri="{C3380CC4-5D6E-409C-BE32-E72D297353CC}">
              <c16:uniqueId val="{0000000E-0455-4E6A-931A-D78C0B17B5C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6350" cap="flat" cmpd="sng" algn="ctr">
      <a:solidFill>
        <a:sysClr val="windowText" lastClr="000000"/>
      </a:solidFill>
      <a:round/>
    </a:ln>
    <a:effectLst/>
  </c:spPr>
  <c:txPr>
    <a:bodyPr/>
    <a:lstStyle/>
    <a:p>
      <a:pPr>
        <a:defRPr sz="850">
          <a:solidFill>
            <a:schemeClr val="tx1"/>
          </a:solidFill>
          <a:latin typeface="FrankfurtGothic" panose="020B7200000000000000" pitchFamily="34" charset="0"/>
        </a:defRPr>
      </a:pPr>
      <a:endParaRPr lang="da-DK"/>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2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47-4453-82E9-FAA5205556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47-4453-82E9-FAA52055563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247-4453-82E9-FAA52055563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47-4453-82E9-FAA52055563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47-4453-82E9-FAA52055563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247-4453-82E9-FAA52055563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247-4453-82E9-FAA52055563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247-4453-82E9-FAA52055563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247-4453-82E9-FAA52055563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247-4453-82E9-FAA520555636}"/>
              </c:ext>
            </c:extLst>
          </c:dPt>
          <c:dLbls>
            <c:dLbl>
              <c:idx val="0"/>
              <c:layout>
                <c:manualLayout>
                  <c:x val="5.6830489938757653E-2"/>
                  <c:y val="-3.79906678331875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47-4453-82E9-FAA520555636}"/>
                </c:ext>
              </c:extLst>
            </c:dLbl>
            <c:dLbl>
              <c:idx val="1"/>
              <c:layout>
                <c:manualLayout>
                  <c:x val="0.19445341207349076"/>
                  <c:y val="3.81876601707970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47-4453-82E9-FAA520555636}"/>
                </c:ext>
              </c:extLst>
            </c:dLbl>
            <c:dLbl>
              <c:idx val="2"/>
              <c:layout>
                <c:manualLayout>
                  <c:x val="4.6556867891513538E-2"/>
                  <c:y val="6.730773697535581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247-4453-82E9-FAA520555636}"/>
                </c:ext>
              </c:extLst>
            </c:dLbl>
            <c:dLbl>
              <c:idx val="3"/>
              <c:layout>
                <c:manualLayout>
                  <c:x val="-6.7766749644761162E-2"/>
                  <c:y val="4.57577215498663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247-4453-82E9-FAA520555636}"/>
                </c:ext>
              </c:extLst>
            </c:dLbl>
            <c:dLbl>
              <c:idx val="4"/>
              <c:layout>
                <c:manualLayout>
                  <c:x val="-5.1170204809880458E-2"/>
                  <c:y val="4.46731809126268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247-4453-82E9-FAA520555636}"/>
                </c:ext>
              </c:extLst>
            </c:dLbl>
            <c:dLbl>
              <c:idx val="5"/>
              <c:layout>
                <c:manualLayout>
                  <c:x val="-8.0853674540682416E-2"/>
                  <c:y val="4.39288009352813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247-4453-82E9-FAA520555636}"/>
                </c:ext>
              </c:extLst>
            </c:dLbl>
            <c:dLbl>
              <c:idx val="7"/>
              <c:layout>
                <c:manualLayout>
                  <c:x val="2.6743219597550306E-3"/>
                  <c:y val="3.617370837494872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247-4453-82E9-FAA520555636}"/>
                </c:ext>
              </c:extLst>
            </c:dLbl>
            <c:dLbl>
              <c:idx val="8"/>
              <c:layout>
                <c:manualLayout>
                  <c:x val="2.2270997375328085E-2"/>
                  <c:y val="-1.19146168675818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247-4453-82E9-FAA520555636}"/>
                </c:ext>
              </c:extLst>
            </c:dLbl>
            <c:dLbl>
              <c:idx val="9"/>
              <c:layout>
                <c:manualLayout>
                  <c:x val="0.44895570866141732"/>
                  <c:y val="4.976851851851851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247-4453-82E9-FAA52055563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ysClr val="windowText" lastClr="000000"/>
                    </a:solidFill>
                    <a:latin typeface="FrankfurtGothic" panose="020B7200000000000000" pitchFamily="34" charset="0"/>
                    <a:ea typeface="+mn-ea"/>
                    <a:cs typeface="+mn-cs"/>
                  </a:defRPr>
                </a:pPr>
                <a:endParaRPr lang="da-DK"/>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'Fig 7.3'!$J$6:$J$15</c:f>
              <c:strCache>
                <c:ptCount val="10"/>
                <c:pt idx="0">
                  <c:v>Pensions</c:v>
                </c:pt>
                <c:pt idx="1">
                  <c:v>Early retirement</c:v>
                </c:pt>
                <c:pt idx="2">
                  <c:v>Unemployment benefits</c:v>
                </c:pt>
                <c:pt idx="3">
                  <c:v>Social assistance</c:v>
                </c:pt>
                <c:pt idx="4">
                  <c:v>Sickness and Rehabilitation</c:v>
                </c:pt>
                <c:pt idx="5">
                  <c:v>Maternity benefits</c:v>
                </c:pt>
                <c:pt idx="6">
                  <c:v>Education subsidies</c:v>
                </c:pt>
                <c:pt idx="7">
                  <c:v>Child and family allowances</c:v>
                </c:pt>
                <c:pt idx="8">
                  <c:v>Rent subsidies a.o.</c:v>
                </c:pt>
                <c:pt idx="9">
                  <c:v>Other benefits and allowances</c:v>
                </c:pt>
              </c:strCache>
            </c:strRef>
          </c:cat>
          <c:val>
            <c:numRef>
              <c:f>'Fig 7.3'!$K$6:$K$15</c:f>
              <c:numCache>
                <c:formatCode>0.0</c:formatCode>
                <c:ptCount val="10"/>
                <c:pt idx="0">
                  <c:v>54.090340497959588</c:v>
                </c:pt>
                <c:pt idx="1">
                  <c:v>2.5536614589589077</c:v>
                </c:pt>
                <c:pt idx="2">
                  <c:v>5.6410812267652544</c:v>
                </c:pt>
                <c:pt idx="3">
                  <c:v>4.2917449092288624</c:v>
                </c:pt>
                <c:pt idx="4">
                  <c:v>5.6952773228886233</c:v>
                </c:pt>
                <c:pt idx="5">
                  <c:v>3.2570389010789418</c:v>
                </c:pt>
                <c:pt idx="6">
                  <c:v>6.3570555993355855</c:v>
                </c:pt>
                <c:pt idx="7">
                  <c:v>4.9816465652857893</c:v>
                </c:pt>
                <c:pt idx="8">
                  <c:v>4.4314829516658705</c:v>
                </c:pt>
                <c:pt idx="9">
                  <c:v>8.7003776149616385</c:v>
                </c:pt>
              </c:numCache>
            </c:numRef>
          </c:val>
          <c:extLst>
            <c:ext xmlns:c16="http://schemas.microsoft.com/office/drawing/2014/chart" uri="{C3380CC4-5D6E-409C-BE32-E72D297353CC}">
              <c16:uniqueId val="{00000014-2247-4453-82E9-FAA520555636}"/>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6350" cap="flat" cmpd="sng" algn="ctr">
      <a:solidFill>
        <a:sysClr val="windowText" lastClr="000000"/>
      </a:solidFill>
      <a:round/>
    </a:ln>
    <a:effectLst/>
  </c:spPr>
  <c:txPr>
    <a:bodyPr/>
    <a:lstStyle/>
    <a:p>
      <a:pPr>
        <a:defRPr sz="800">
          <a:solidFill>
            <a:sysClr val="windowText" lastClr="000000"/>
          </a:solidFill>
          <a:latin typeface="FrankfurtGothic" panose="020B7200000000000000" pitchFamily="34" charset="0"/>
        </a:defRPr>
      </a:pPr>
      <a:endParaRPr lang="da-DK"/>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'Fig 7.4'!$L$5</c:f>
              <c:strCache>
                <c:ptCount val="1"/>
                <c:pt idx="0">
                  <c:v>Unemployment benefits</c:v>
                </c:pt>
              </c:strCache>
            </c:strRef>
          </c:tx>
          <c:spPr>
            <a:solidFill>
              <a:schemeClr val="accent5">
                <a:lumMod val="40000"/>
                <a:lumOff val="60000"/>
              </a:schemeClr>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7.4'!$B$5:$B$64</c:f>
              <c:numCache>
                <c:formatCode>0</c:formatCode>
                <c:ptCount val="60"/>
                <c:pt idx="0">
                  <c:v>30.9</c:v>
                </c:pt>
                <c:pt idx="1">
                  <c:v>24.5</c:v>
                </c:pt>
                <c:pt idx="2">
                  <c:v>22.6</c:v>
                </c:pt>
                <c:pt idx="3">
                  <c:v>32.200000000000003</c:v>
                </c:pt>
                <c:pt idx="4">
                  <c:v>18.5</c:v>
                </c:pt>
                <c:pt idx="5">
                  <c:v>16.100000000000001</c:v>
                </c:pt>
                <c:pt idx="6">
                  <c:v>18.3</c:v>
                </c:pt>
                <c:pt idx="7">
                  <c:v>21.8</c:v>
                </c:pt>
                <c:pt idx="8">
                  <c:v>38.700000000000003</c:v>
                </c:pt>
                <c:pt idx="9">
                  <c:v>31.2</c:v>
                </c:pt>
                <c:pt idx="10">
                  <c:v>23.9</c:v>
                </c:pt>
                <c:pt idx="11">
                  <c:v>30</c:v>
                </c:pt>
                <c:pt idx="12">
                  <c:v>29.9</c:v>
                </c:pt>
                <c:pt idx="13">
                  <c:v>20.100000000000001</c:v>
                </c:pt>
                <c:pt idx="14">
                  <c:v>44.5</c:v>
                </c:pt>
                <c:pt idx="15">
                  <c:v>104.2</c:v>
                </c:pt>
                <c:pt idx="16">
                  <c:v>108.1</c:v>
                </c:pt>
                <c:pt idx="17">
                  <c:v>133.80000000000001</c:v>
                </c:pt>
                <c:pt idx="18">
                  <c:v>157.05000000000001</c:v>
                </c:pt>
                <c:pt idx="19">
                  <c:v>134.995</c:v>
                </c:pt>
                <c:pt idx="20">
                  <c:v>157</c:v>
                </c:pt>
                <c:pt idx="21">
                  <c:v>208</c:v>
                </c:pt>
                <c:pt idx="22">
                  <c:v>223</c:v>
                </c:pt>
                <c:pt idx="23">
                  <c:v>245</c:v>
                </c:pt>
                <c:pt idx="24">
                  <c:v>240</c:v>
                </c:pt>
                <c:pt idx="25">
                  <c:v>209</c:v>
                </c:pt>
                <c:pt idx="26">
                  <c:v>181</c:v>
                </c:pt>
                <c:pt idx="27">
                  <c:v>181</c:v>
                </c:pt>
                <c:pt idx="28">
                  <c:v>196</c:v>
                </c:pt>
                <c:pt idx="29">
                  <c:v>222</c:v>
                </c:pt>
                <c:pt idx="30">
                  <c:v>236</c:v>
                </c:pt>
                <c:pt idx="31">
                  <c:v>261</c:v>
                </c:pt>
                <c:pt idx="32">
                  <c:v>274</c:v>
                </c:pt>
                <c:pt idx="33">
                  <c:v>303</c:v>
                </c:pt>
                <c:pt idx="34">
                  <c:v>289</c:v>
                </c:pt>
                <c:pt idx="35">
                  <c:v>224</c:v>
                </c:pt>
                <c:pt idx="36">
                  <c:v>197</c:v>
                </c:pt>
                <c:pt idx="37">
                  <c:v>179</c:v>
                </c:pt>
                <c:pt idx="38">
                  <c:v>153</c:v>
                </c:pt>
                <c:pt idx="39">
                  <c:v>149</c:v>
                </c:pt>
                <c:pt idx="40">
                  <c:v>146</c:v>
                </c:pt>
                <c:pt idx="41">
                  <c:v>138</c:v>
                </c:pt>
                <c:pt idx="42">
                  <c:v>139</c:v>
                </c:pt>
                <c:pt idx="43">
                  <c:v>153</c:v>
                </c:pt>
                <c:pt idx="44">
                  <c:v>150</c:v>
                </c:pt>
                <c:pt idx="45">
                  <c:v>134</c:v>
                </c:pt>
                <c:pt idx="46">
                  <c:v>102</c:v>
                </c:pt>
                <c:pt idx="47">
                  <c:v>71</c:v>
                </c:pt>
                <c:pt idx="48">
                  <c:v>48</c:v>
                </c:pt>
                <c:pt idx="49">
                  <c:v>94</c:v>
                </c:pt>
                <c:pt idx="50">
                  <c:v>115</c:v>
                </c:pt>
                <c:pt idx="51">
                  <c:v>110</c:v>
                </c:pt>
                <c:pt idx="52">
                  <c:v>115</c:v>
                </c:pt>
                <c:pt idx="53">
                  <c:v>100</c:v>
                </c:pt>
                <c:pt idx="54">
                  <c:v>89.775999999999996</c:v>
                </c:pt>
                <c:pt idx="55" formatCode="General">
                  <c:v>84.070999999999998</c:v>
                </c:pt>
                <c:pt idx="56" formatCode="General">
                  <c:v>77.638999999999996</c:v>
                </c:pt>
                <c:pt idx="57" formatCode="General">
                  <c:v>79.572000000000003</c:v>
                </c:pt>
                <c:pt idx="58" formatCode="General">
                  <c:v>79.266000000000005</c:v>
                </c:pt>
                <c:pt idx="59" formatCode="General">
                  <c:v>79.153000000000006</c:v>
                </c:pt>
              </c:numCache>
            </c:numRef>
          </c:val>
          <c:extLst>
            <c:ext xmlns:c16="http://schemas.microsoft.com/office/drawing/2014/chart" uri="{C3380CC4-5D6E-409C-BE32-E72D297353CC}">
              <c16:uniqueId val="{00000000-F1AB-4141-A3FF-E39BF505AE22}"/>
            </c:ext>
          </c:extLst>
        </c:ser>
        <c:ser>
          <c:idx val="1"/>
          <c:order val="1"/>
          <c:tx>
            <c:strRef>
              <c:f>'Fig 7.4'!$M$5</c:f>
              <c:strCache>
                <c:ptCount val="1"/>
                <c:pt idx="0">
                  <c:v>Social assistance</c:v>
                </c:pt>
              </c:strCache>
            </c:strRef>
          </c:tx>
          <c:spPr>
            <a:solidFill>
              <a:schemeClr val="accent5">
                <a:lumMod val="60000"/>
                <a:lumOff val="40000"/>
              </a:schemeClr>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7.4'!$C$5:$C$64</c:f>
              <c:numCache>
                <c:formatCode>0</c:formatCode>
                <c:ptCount val="60"/>
                <c:pt idx="0">
                  <c:v>39</c:v>
                </c:pt>
                <c:pt idx="1">
                  <c:v>33</c:v>
                </c:pt>
                <c:pt idx="2">
                  <c:v>30</c:v>
                </c:pt>
                <c:pt idx="3">
                  <c:v>30</c:v>
                </c:pt>
                <c:pt idx="4">
                  <c:v>23</c:v>
                </c:pt>
                <c:pt idx="5">
                  <c:v>21</c:v>
                </c:pt>
                <c:pt idx="6">
                  <c:v>22</c:v>
                </c:pt>
                <c:pt idx="7">
                  <c:v>27</c:v>
                </c:pt>
                <c:pt idx="8">
                  <c:v>30</c:v>
                </c:pt>
                <c:pt idx="9">
                  <c:v>34</c:v>
                </c:pt>
                <c:pt idx="10">
                  <c:v>41</c:v>
                </c:pt>
                <c:pt idx="11">
                  <c:v>51</c:v>
                </c:pt>
                <c:pt idx="12">
                  <c:v>56</c:v>
                </c:pt>
                <c:pt idx="13">
                  <c:v>53</c:v>
                </c:pt>
                <c:pt idx="14">
                  <c:v>64</c:v>
                </c:pt>
                <c:pt idx="15">
                  <c:v>77</c:v>
                </c:pt>
                <c:pt idx="16">
                  <c:v>86</c:v>
                </c:pt>
                <c:pt idx="17">
                  <c:v>88</c:v>
                </c:pt>
                <c:pt idx="18">
                  <c:v>100</c:v>
                </c:pt>
                <c:pt idx="19">
                  <c:v>100</c:v>
                </c:pt>
                <c:pt idx="20">
                  <c:v>107</c:v>
                </c:pt>
                <c:pt idx="21">
                  <c:v>109</c:v>
                </c:pt>
                <c:pt idx="22">
                  <c:v>110</c:v>
                </c:pt>
                <c:pt idx="23">
                  <c:v>108</c:v>
                </c:pt>
                <c:pt idx="24">
                  <c:v>105.5</c:v>
                </c:pt>
                <c:pt idx="25">
                  <c:v>103</c:v>
                </c:pt>
                <c:pt idx="26">
                  <c:v>97</c:v>
                </c:pt>
                <c:pt idx="27">
                  <c:v>95</c:v>
                </c:pt>
                <c:pt idx="28">
                  <c:v>110</c:v>
                </c:pt>
                <c:pt idx="29">
                  <c:v>114</c:v>
                </c:pt>
                <c:pt idx="30">
                  <c:v>116</c:v>
                </c:pt>
                <c:pt idx="31">
                  <c:v>141</c:v>
                </c:pt>
                <c:pt idx="32">
                  <c:v>146</c:v>
                </c:pt>
                <c:pt idx="33">
                  <c:v>156</c:v>
                </c:pt>
                <c:pt idx="34">
                  <c:v>138</c:v>
                </c:pt>
                <c:pt idx="35">
                  <c:v>117</c:v>
                </c:pt>
                <c:pt idx="36">
                  <c:v>116</c:v>
                </c:pt>
                <c:pt idx="37">
                  <c:v>124</c:v>
                </c:pt>
                <c:pt idx="38">
                  <c:v>121</c:v>
                </c:pt>
                <c:pt idx="39">
                  <c:v>121</c:v>
                </c:pt>
                <c:pt idx="40">
                  <c:v>124</c:v>
                </c:pt>
                <c:pt idx="41">
                  <c:v>126</c:v>
                </c:pt>
                <c:pt idx="42">
                  <c:v>131</c:v>
                </c:pt>
                <c:pt idx="43">
                  <c:v>130</c:v>
                </c:pt>
                <c:pt idx="44">
                  <c:v>136</c:v>
                </c:pt>
                <c:pt idx="45">
                  <c:v>128</c:v>
                </c:pt>
                <c:pt idx="46">
                  <c:v>109</c:v>
                </c:pt>
                <c:pt idx="47">
                  <c:v>111</c:v>
                </c:pt>
                <c:pt idx="48">
                  <c:v>108</c:v>
                </c:pt>
                <c:pt idx="49">
                  <c:v>125</c:v>
                </c:pt>
                <c:pt idx="50">
                  <c:v>139</c:v>
                </c:pt>
                <c:pt idx="51">
                  <c:v>143</c:v>
                </c:pt>
                <c:pt idx="52">
                  <c:v>151</c:v>
                </c:pt>
                <c:pt idx="53">
                  <c:v>166</c:v>
                </c:pt>
                <c:pt idx="54">
                  <c:v>169.22399999999999</c:v>
                </c:pt>
                <c:pt idx="55" formatCode="General">
                  <c:v>168.95599999999999</c:v>
                </c:pt>
                <c:pt idx="56" formatCode="General">
                  <c:v>163.03299999999999</c:v>
                </c:pt>
                <c:pt idx="57" formatCode="General">
                  <c:v>150.392</c:v>
                </c:pt>
                <c:pt idx="58" formatCode="General">
                  <c:v>136.423</c:v>
                </c:pt>
                <c:pt idx="59" formatCode="General">
                  <c:v>125.526</c:v>
                </c:pt>
              </c:numCache>
            </c:numRef>
          </c:val>
          <c:extLst>
            <c:ext xmlns:c16="http://schemas.microsoft.com/office/drawing/2014/chart" uri="{C3380CC4-5D6E-409C-BE32-E72D297353CC}">
              <c16:uniqueId val="{00000001-F1AB-4141-A3FF-E39BF505AE22}"/>
            </c:ext>
          </c:extLst>
        </c:ser>
        <c:ser>
          <c:idx val="2"/>
          <c:order val="2"/>
          <c:tx>
            <c:strRef>
              <c:f>'Fig 7.4'!$N$5</c:f>
              <c:strCache>
                <c:ptCount val="1"/>
                <c:pt idx="0">
                  <c:v>Early retirement</c:v>
                </c:pt>
              </c:strCache>
            </c:strRef>
          </c:tx>
          <c:spPr>
            <a:solidFill>
              <a:schemeClr val="tx2">
                <a:lumMod val="60000"/>
                <a:lumOff val="40000"/>
              </a:schemeClr>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7.4'!$D$5:$D$64</c:f>
              <c:numCache>
                <c:formatCode>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35</c:v>
                </c:pt>
                <c:pt idx="20">
                  <c:v>53.671999999999997</c:v>
                </c:pt>
                <c:pt idx="21">
                  <c:v>63.44</c:v>
                </c:pt>
                <c:pt idx="22">
                  <c:v>69.256</c:v>
                </c:pt>
                <c:pt idx="23">
                  <c:v>72.668999999999997</c:v>
                </c:pt>
                <c:pt idx="24">
                  <c:v>85</c:v>
                </c:pt>
                <c:pt idx="25">
                  <c:v>93</c:v>
                </c:pt>
                <c:pt idx="26">
                  <c:v>97</c:v>
                </c:pt>
                <c:pt idx="27">
                  <c:v>96</c:v>
                </c:pt>
                <c:pt idx="28">
                  <c:v>97</c:v>
                </c:pt>
                <c:pt idx="29">
                  <c:v>97</c:v>
                </c:pt>
                <c:pt idx="30">
                  <c:v>97</c:v>
                </c:pt>
                <c:pt idx="31">
                  <c:v>100</c:v>
                </c:pt>
                <c:pt idx="32">
                  <c:v>107</c:v>
                </c:pt>
                <c:pt idx="33">
                  <c:v>117</c:v>
                </c:pt>
                <c:pt idx="34">
                  <c:v>119</c:v>
                </c:pt>
                <c:pt idx="35">
                  <c:v>138</c:v>
                </c:pt>
                <c:pt idx="36">
                  <c:v>167</c:v>
                </c:pt>
                <c:pt idx="37">
                  <c:v>171</c:v>
                </c:pt>
                <c:pt idx="38">
                  <c:v>177</c:v>
                </c:pt>
                <c:pt idx="39">
                  <c:v>181</c:v>
                </c:pt>
                <c:pt idx="40">
                  <c:v>181</c:v>
                </c:pt>
                <c:pt idx="41">
                  <c:v>179</c:v>
                </c:pt>
                <c:pt idx="42">
                  <c:v>181</c:v>
                </c:pt>
                <c:pt idx="43">
                  <c:v>186</c:v>
                </c:pt>
                <c:pt idx="44">
                  <c:v>188</c:v>
                </c:pt>
                <c:pt idx="45">
                  <c:v>167</c:v>
                </c:pt>
                <c:pt idx="46">
                  <c:v>147</c:v>
                </c:pt>
                <c:pt idx="47">
                  <c:v>143</c:v>
                </c:pt>
                <c:pt idx="48">
                  <c:v>141</c:v>
                </c:pt>
                <c:pt idx="49">
                  <c:v>137</c:v>
                </c:pt>
                <c:pt idx="50">
                  <c:v>129</c:v>
                </c:pt>
                <c:pt idx="51">
                  <c:v>120</c:v>
                </c:pt>
                <c:pt idx="52">
                  <c:v>110</c:v>
                </c:pt>
                <c:pt idx="53">
                  <c:v>104</c:v>
                </c:pt>
                <c:pt idx="54">
                  <c:v>89.302000000000007</c:v>
                </c:pt>
                <c:pt idx="55" formatCode="General">
                  <c:v>80.194000000000003</c:v>
                </c:pt>
                <c:pt idx="56" formatCode="General">
                  <c:v>70.251999999999995</c:v>
                </c:pt>
                <c:pt idx="57" formatCode="General">
                  <c:v>60.512</c:v>
                </c:pt>
                <c:pt idx="58" formatCode="General">
                  <c:v>48.704000000000001</c:v>
                </c:pt>
                <c:pt idx="59" formatCode="General">
                  <c:v>45.561</c:v>
                </c:pt>
              </c:numCache>
            </c:numRef>
          </c:val>
          <c:extLst>
            <c:ext xmlns:c16="http://schemas.microsoft.com/office/drawing/2014/chart" uri="{C3380CC4-5D6E-409C-BE32-E72D297353CC}">
              <c16:uniqueId val="{00000002-F1AB-4141-A3FF-E39BF505AE22}"/>
            </c:ext>
          </c:extLst>
        </c:ser>
        <c:ser>
          <c:idx val="3"/>
          <c:order val="3"/>
          <c:tx>
            <c:strRef>
              <c:f>'Fig 7.4'!$O$5</c:f>
              <c:strCache>
                <c:ptCount val="1"/>
                <c:pt idx="0">
                  <c:v>Disability pension</c:v>
                </c:pt>
              </c:strCache>
            </c:strRef>
          </c:tx>
          <c:spPr>
            <a:solidFill>
              <a:schemeClr val="accent5"/>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7.4'!$E$5:$E$64</c:f>
              <c:numCache>
                <c:formatCode>0</c:formatCode>
                <c:ptCount val="60"/>
                <c:pt idx="0">
                  <c:v>103</c:v>
                </c:pt>
                <c:pt idx="1">
                  <c:v>118</c:v>
                </c:pt>
                <c:pt idx="2">
                  <c:v>156</c:v>
                </c:pt>
                <c:pt idx="3">
                  <c:v>163</c:v>
                </c:pt>
                <c:pt idx="4">
                  <c:v>168</c:v>
                </c:pt>
                <c:pt idx="5">
                  <c:v>170</c:v>
                </c:pt>
                <c:pt idx="6">
                  <c:v>170</c:v>
                </c:pt>
                <c:pt idx="7">
                  <c:v>178</c:v>
                </c:pt>
                <c:pt idx="8">
                  <c:v>185</c:v>
                </c:pt>
                <c:pt idx="9">
                  <c:v>194</c:v>
                </c:pt>
                <c:pt idx="10">
                  <c:v>205</c:v>
                </c:pt>
                <c:pt idx="11">
                  <c:v>223</c:v>
                </c:pt>
                <c:pt idx="12">
                  <c:v>239</c:v>
                </c:pt>
                <c:pt idx="13">
                  <c:v>254</c:v>
                </c:pt>
                <c:pt idx="14">
                  <c:v>259</c:v>
                </c:pt>
                <c:pt idx="15">
                  <c:v>259</c:v>
                </c:pt>
                <c:pt idx="16">
                  <c:v>255</c:v>
                </c:pt>
                <c:pt idx="17">
                  <c:v>258</c:v>
                </c:pt>
                <c:pt idx="18">
                  <c:v>254</c:v>
                </c:pt>
                <c:pt idx="19">
                  <c:v>250</c:v>
                </c:pt>
                <c:pt idx="20">
                  <c:v>245</c:v>
                </c:pt>
                <c:pt idx="21">
                  <c:v>240</c:v>
                </c:pt>
                <c:pt idx="22">
                  <c:v>235</c:v>
                </c:pt>
                <c:pt idx="23">
                  <c:v>220</c:v>
                </c:pt>
                <c:pt idx="24">
                  <c:v>238.23</c:v>
                </c:pt>
                <c:pt idx="25">
                  <c:v>233</c:v>
                </c:pt>
                <c:pt idx="26">
                  <c:v>238</c:v>
                </c:pt>
                <c:pt idx="27">
                  <c:v>243</c:v>
                </c:pt>
                <c:pt idx="28">
                  <c:v>251</c:v>
                </c:pt>
                <c:pt idx="29">
                  <c:v>260</c:v>
                </c:pt>
                <c:pt idx="30">
                  <c:v>257</c:v>
                </c:pt>
                <c:pt idx="31">
                  <c:v>258</c:v>
                </c:pt>
                <c:pt idx="32">
                  <c:v>263</c:v>
                </c:pt>
                <c:pt idx="33">
                  <c:v>274</c:v>
                </c:pt>
                <c:pt idx="34">
                  <c:v>272</c:v>
                </c:pt>
                <c:pt idx="35">
                  <c:v>285</c:v>
                </c:pt>
                <c:pt idx="36">
                  <c:v>285</c:v>
                </c:pt>
                <c:pt idx="37">
                  <c:v>289</c:v>
                </c:pt>
                <c:pt idx="38">
                  <c:v>289</c:v>
                </c:pt>
                <c:pt idx="39">
                  <c:v>286</c:v>
                </c:pt>
                <c:pt idx="40">
                  <c:v>278</c:v>
                </c:pt>
                <c:pt idx="41">
                  <c:v>274</c:v>
                </c:pt>
                <c:pt idx="42">
                  <c:v>278</c:v>
                </c:pt>
                <c:pt idx="43">
                  <c:v>281</c:v>
                </c:pt>
                <c:pt idx="44">
                  <c:v>280</c:v>
                </c:pt>
                <c:pt idx="45">
                  <c:v>271</c:v>
                </c:pt>
                <c:pt idx="46">
                  <c:v>262</c:v>
                </c:pt>
                <c:pt idx="47">
                  <c:v>259</c:v>
                </c:pt>
                <c:pt idx="48">
                  <c:v>258</c:v>
                </c:pt>
                <c:pt idx="49">
                  <c:v>260</c:v>
                </c:pt>
                <c:pt idx="50">
                  <c:v>262</c:v>
                </c:pt>
                <c:pt idx="51">
                  <c:v>263</c:v>
                </c:pt>
                <c:pt idx="52">
                  <c:v>259</c:v>
                </c:pt>
                <c:pt idx="53">
                  <c:v>255</c:v>
                </c:pt>
                <c:pt idx="54">
                  <c:v>234.71299999999999</c:v>
                </c:pt>
                <c:pt idx="55" formatCode="General">
                  <c:v>240.34800000000001</c:v>
                </c:pt>
                <c:pt idx="56" formatCode="General">
                  <c:v>240.94499999999999</c:v>
                </c:pt>
                <c:pt idx="57" formatCode="General">
                  <c:v>240.14</c:v>
                </c:pt>
                <c:pt idx="58" formatCode="General">
                  <c:v>239.22300000000001</c:v>
                </c:pt>
                <c:pt idx="59" formatCode="General">
                  <c:v>244.303</c:v>
                </c:pt>
              </c:numCache>
            </c:numRef>
          </c:val>
          <c:extLst>
            <c:ext xmlns:c16="http://schemas.microsoft.com/office/drawing/2014/chart" uri="{C3380CC4-5D6E-409C-BE32-E72D297353CC}">
              <c16:uniqueId val="{00000003-F1AB-4141-A3FF-E39BF505AE22}"/>
            </c:ext>
          </c:extLst>
        </c:ser>
        <c:ser>
          <c:idx val="4"/>
          <c:order val="4"/>
          <c:tx>
            <c:strRef>
              <c:f>'Fig 7.4'!$P$5</c:f>
              <c:strCache>
                <c:ptCount val="1"/>
                <c:pt idx="0">
                  <c:v>Sickness pay</c:v>
                </c:pt>
              </c:strCache>
            </c:strRef>
          </c:tx>
          <c:spPr>
            <a:solidFill>
              <a:schemeClr val="tx2">
                <a:lumMod val="75000"/>
              </a:schemeClr>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7.4'!$F$5:$F$64</c:f>
              <c:numCache>
                <c:formatCode>0</c:formatCode>
                <c:ptCount val="60"/>
                <c:pt idx="0">
                  <c:v>10</c:v>
                </c:pt>
                <c:pt idx="1">
                  <c:v>10</c:v>
                </c:pt>
                <c:pt idx="2">
                  <c:v>11</c:v>
                </c:pt>
                <c:pt idx="3">
                  <c:v>11</c:v>
                </c:pt>
                <c:pt idx="4">
                  <c:v>11</c:v>
                </c:pt>
                <c:pt idx="5">
                  <c:v>11</c:v>
                </c:pt>
                <c:pt idx="6">
                  <c:v>13</c:v>
                </c:pt>
                <c:pt idx="7">
                  <c:v>14</c:v>
                </c:pt>
                <c:pt idx="8">
                  <c:v>16</c:v>
                </c:pt>
                <c:pt idx="9">
                  <c:v>21</c:v>
                </c:pt>
                <c:pt idx="10">
                  <c:v>28</c:v>
                </c:pt>
                <c:pt idx="11">
                  <c:v>29</c:v>
                </c:pt>
                <c:pt idx="12">
                  <c:v>30</c:v>
                </c:pt>
                <c:pt idx="13">
                  <c:v>35</c:v>
                </c:pt>
                <c:pt idx="14">
                  <c:v>37</c:v>
                </c:pt>
                <c:pt idx="15">
                  <c:v>37</c:v>
                </c:pt>
                <c:pt idx="16">
                  <c:v>39</c:v>
                </c:pt>
                <c:pt idx="17">
                  <c:v>42</c:v>
                </c:pt>
                <c:pt idx="18">
                  <c:v>51</c:v>
                </c:pt>
                <c:pt idx="19">
                  <c:v>53</c:v>
                </c:pt>
                <c:pt idx="20">
                  <c:v>54</c:v>
                </c:pt>
                <c:pt idx="21">
                  <c:v>47</c:v>
                </c:pt>
                <c:pt idx="22">
                  <c:v>44</c:v>
                </c:pt>
                <c:pt idx="23">
                  <c:v>33</c:v>
                </c:pt>
                <c:pt idx="24">
                  <c:v>28.786000000000001</c:v>
                </c:pt>
                <c:pt idx="25">
                  <c:v>44</c:v>
                </c:pt>
                <c:pt idx="26">
                  <c:v>48</c:v>
                </c:pt>
                <c:pt idx="27">
                  <c:v>55</c:v>
                </c:pt>
                <c:pt idx="28">
                  <c:v>58</c:v>
                </c:pt>
                <c:pt idx="29">
                  <c:v>56</c:v>
                </c:pt>
                <c:pt idx="30">
                  <c:v>53</c:v>
                </c:pt>
                <c:pt idx="31">
                  <c:v>47</c:v>
                </c:pt>
                <c:pt idx="32">
                  <c:v>46</c:v>
                </c:pt>
                <c:pt idx="33">
                  <c:v>49</c:v>
                </c:pt>
                <c:pt idx="34">
                  <c:v>49</c:v>
                </c:pt>
                <c:pt idx="35">
                  <c:v>53</c:v>
                </c:pt>
                <c:pt idx="36">
                  <c:v>58</c:v>
                </c:pt>
                <c:pt idx="37">
                  <c:v>61</c:v>
                </c:pt>
                <c:pt idx="38">
                  <c:v>61</c:v>
                </c:pt>
                <c:pt idx="39">
                  <c:v>60</c:v>
                </c:pt>
                <c:pt idx="40">
                  <c:v>66</c:v>
                </c:pt>
                <c:pt idx="41">
                  <c:v>72</c:v>
                </c:pt>
                <c:pt idx="42">
                  <c:v>75</c:v>
                </c:pt>
                <c:pt idx="43">
                  <c:v>80</c:v>
                </c:pt>
                <c:pt idx="44">
                  <c:v>81</c:v>
                </c:pt>
                <c:pt idx="45">
                  <c:v>82</c:v>
                </c:pt>
                <c:pt idx="46">
                  <c:v>83</c:v>
                </c:pt>
                <c:pt idx="47">
                  <c:v>92</c:v>
                </c:pt>
                <c:pt idx="48">
                  <c:v>91</c:v>
                </c:pt>
                <c:pt idx="49">
                  <c:v>89</c:v>
                </c:pt>
                <c:pt idx="50">
                  <c:v>88</c:v>
                </c:pt>
                <c:pt idx="51">
                  <c:v>85</c:v>
                </c:pt>
                <c:pt idx="52">
                  <c:v>79</c:v>
                </c:pt>
                <c:pt idx="53">
                  <c:v>74</c:v>
                </c:pt>
                <c:pt idx="54">
                  <c:v>57.33</c:v>
                </c:pt>
                <c:pt idx="55" formatCode="General">
                  <c:v>55.72</c:v>
                </c:pt>
                <c:pt idx="56" formatCode="General">
                  <c:v>54.107999999999997</c:v>
                </c:pt>
                <c:pt idx="57" formatCode="General">
                  <c:v>52.975999999999999</c:v>
                </c:pt>
                <c:pt idx="58" formatCode="General">
                  <c:v>53.677</c:v>
                </c:pt>
                <c:pt idx="59" formatCode="General">
                  <c:v>56.11</c:v>
                </c:pt>
              </c:numCache>
            </c:numRef>
          </c:val>
          <c:extLst>
            <c:ext xmlns:c16="http://schemas.microsoft.com/office/drawing/2014/chart" uri="{C3380CC4-5D6E-409C-BE32-E72D297353CC}">
              <c16:uniqueId val="{00000004-F1AB-4141-A3FF-E39BF505AE22}"/>
            </c:ext>
          </c:extLst>
        </c:ser>
        <c:ser>
          <c:idx val="5"/>
          <c:order val="5"/>
          <c:tx>
            <c:strRef>
              <c:f>'Fig 7.4'!$Q$5</c:f>
              <c:strCache>
                <c:ptCount val="1"/>
                <c:pt idx="0">
                  <c:v>Maternity</c:v>
                </c:pt>
              </c:strCache>
            </c:strRef>
          </c:tx>
          <c:spPr>
            <a:solidFill>
              <a:srgbClr val="7030A0"/>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7.4'!$G$5:$G$64</c:f>
              <c:numCache>
                <c:formatCode>0</c:formatCode>
                <c:ptCount val="60"/>
                <c:pt idx="0">
                  <c:v>2</c:v>
                </c:pt>
                <c:pt idx="1">
                  <c:v>3</c:v>
                </c:pt>
                <c:pt idx="2">
                  <c:v>4</c:v>
                </c:pt>
                <c:pt idx="3">
                  <c:v>5</c:v>
                </c:pt>
                <c:pt idx="4">
                  <c:v>5</c:v>
                </c:pt>
                <c:pt idx="5">
                  <c:v>6</c:v>
                </c:pt>
                <c:pt idx="6">
                  <c:v>6</c:v>
                </c:pt>
                <c:pt idx="7">
                  <c:v>6</c:v>
                </c:pt>
                <c:pt idx="8">
                  <c:v>6</c:v>
                </c:pt>
                <c:pt idx="9">
                  <c:v>7</c:v>
                </c:pt>
                <c:pt idx="10">
                  <c:v>9</c:v>
                </c:pt>
                <c:pt idx="11">
                  <c:v>9</c:v>
                </c:pt>
                <c:pt idx="12">
                  <c:v>12</c:v>
                </c:pt>
                <c:pt idx="13">
                  <c:v>14</c:v>
                </c:pt>
                <c:pt idx="14">
                  <c:v>15</c:v>
                </c:pt>
                <c:pt idx="15">
                  <c:v>16</c:v>
                </c:pt>
                <c:pt idx="16">
                  <c:v>16</c:v>
                </c:pt>
                <c:pt idx="17">
                  <c:v>16</c:v>
                </c:pt>
                <c:pt idx="18">
                  <c:v>16</c:v>
                </c:pt>
                <c:pt idx="19">
                  <c:v>16</c:v>
                </c:pt>
                <c:pt idx="20">
                  <c:v>16</c:v>
                </c:pt>
                <c:pt idx="21">
                  <c:v>16</c:v>
                </c:pt>
                <c:pt idx="22">
                  <c:v>16</c:v>
                </c:pt>
                <c:pt idx="23">
                  <c:v>16</c:v>
                </c:pt>
                <c:pt idx="24">
                  <c:v>16.335000000000001</c:v>
                </c:pt>
                <c:pt idx="25">
                  <c:v>27</c:v>
                </c:pt>
                <c:pt idx="26">
                  <c:v>30</c:v>
                </c:pt>
                <c:pt idx="27">
                  <c:v>32</c:v>
                </c:pt>
                <c:pt idx="28">
                  <c:v>33</c:v>
                </c:pt>
                <c:pt idx="29">
                  <c:v>33</c:v>
                </c:pt>
                <c:pt idx="30">
                  <c:v>35</c:v>
                </c:pt>
                <c:pt idx="31">
                  <c:v>35</c:v>
                </c:pt>
                <c:pt idx="32">
                  <c:v>37</c:v>
                </c:pt>
                <c:pt idx="33">
                  <c:v>38</c:v>
                </c:pt>
                <c:pt idx="34">
                  <c:v>38</c:v>
                </c:pt>
                <c:pt idx="35">
                  <c:v>39</c:v>
                </c:pt>
                <c:pt idx="36">
                  <c:v>38</c:v>
                </c:pt>
                <c:pt idx="37">
                  <c:v>37</c:v>
                </c:pt>
                <c:pt idx="38">
                  <c:v>36</c:v>
                </c:pt>
                <c:pt idx="39">
                  <c:v>37</c:v>
                </c:pt>
                <c:pt idx="40">
                  <c:v>37</c:v>
                </c:pt>
                <c:pt idx="41">
                  <c:v>37</c:v>
                </c:pt>
                <c:pt idx="42">
                  <c:v>40</c:v>
                </c:pt>
                <c:pt idx="43">
                  <c:v>57</c:v>
                </c:pt>
                <c:pt idx="44">
                  <c:v>60</c:v>
                </c:pt>
                <c:pt idx="45">
                  <c:v>60</c:v>
                </c:pt>
                <c:pt idx="46">
                  <c:v>59</c:v>
                </c:pt>
                <c:pt idx="47">
                  <c:v>58</c:v>
                </c:pt>
                <c:pt idx="48">
                  <c:v>60</c:v>
                </c:pt>
                <c:pt idx="49">
                  <c:v>59</c:v>
                </c:pt>
                <c:pt idx="50">
                  <c:v>60</c:v>
                </c:pt>
                <c:pt idx="51">
                  <c:v>57</c:v>
                </c:pt>
                <c:pt idx="52">
                  <c:v>54</c:v>
                </c:pt>
                <c:pt idx="53">
                  <c:v>52</c:v>
                </c:pt>
                <c:pt idx="54">
                  <c:v>45.094000000000001</c:v>
                </c:pt>
                <c:pt idx="55" formatCode="General">
                  <c:v>46.442999999999998</c:v>
                </c:pt>
                <c:pt idx="56" formatCode="General">
                  <c:v>49.237000000000002</c:v>
                </c:pt>
                <c:pt idx="57" formatCode="General">
                  <c:v>48.542000000000002</c:v>
                </c:pt>
                <c:pt idx="58" formatCode="General">
                  <c:v>49.454999999999998</c:v>
                </c:pt>
                <c:pt idx="59" formatCode="General">
                  <c:v>49.418999999999997</c:v>
                </c:pt>
              </c:numCache>
            </c:numRef>
          </c:val>
          <c:extLst>
            <c:ext xmlns:c16="http://schemas.microsoft.com/office/drawing/2014/chart" uri="{C3380CC4-5D6E-409C-BE32-E72D297353CC}">
              <c16:uniqueId val="{00000005-F1AB-4141-A3FF-E39BF505AE22}"/>
            </c:ext>
          </c:extLst>
        </c:ser>
        <c:ser>
          <c:idx val="6"/>
          <c:order val="6"/>
          <c:tx>
            <c:strRef>
              <c:f>'Fig 7.4'!$R$5</c:f>
              <c:strCache>
                <c:ptCount val="1"/>
                <c:pt idx="0">
                  <c:v>Subsidised employment</c:v>
                </c:pt>
              </c:strCache>
            </c:strRef>
          </c:tx>
          <c:spPr>
            <a:solidFill>
              <a:srgbClr val="DC4817"/>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7.4'!$H$5:$H$64</c:f>
              <c:numCache>
                <c:formatCode>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33.756</c:v>
                </c:pt>
                <c:pt idx="36">
                  <c:v>34.524000000000001</c:v>
                </c:pt>
                <c:pt idx="37">
                  <c:v>34.716999999999999</c:v>
                </c:pt>
                <c:pt idx="38">
                  <c:v>30.645</c:v>
                </c:pt>
                <c:pt idx="39">
                  <c:v>25.239000000000001</c:v>
                </c:pt>
                <c:pt idx="40">
                  <c:v>33.124000000000002</c:v>
                </c:pt>
                <c:pt idx="41">
                  <c:v>45.856999999999999</c:v>
                </c:pt>
                <c:pt idx="42">
                  <c:v>52.18</c:v>
                </c:pt>
                <c:pt idx="43">
                  <c:v>55.110999999999997</c:v>
                </c:pt>
                <c:pt idx="44">
                  <c:v>64.247</c:v>
                </c:pt>
                <c:pt idx="45">
                  <c:v>66.662000000000006</c:v>
                </c:pt>
                <c:pt idx="46">
                  <c:v>69.739999999999995</c:v>
                </c:pt>
                <c:pt idx="47">
                  <c:v>67.116</c:v>
                </c:pt>
                <c:pt idx="48">
                  <c:v>71.296999999999997</c:v>
                </c:pt>
                <c:pt idx="49">
                  <c:v>73.811999999999998</c:v>
                </c:pt>
                <c:pt idx="50">
                  <c:v>80.667000000000002</c:v>
                </c:pt>
                <c:pt idx="51">
                  <c:v>83.790999999999997</c:v>
                </c:pt>
                <c:pt idx="52">
                  <c:v>81.45</c:v>
                </c:pt>
                <c:pt idx="53">
                  <c:v>81.259</c:v>
                </c:pt>
                <c:pt idx="54">
                  <c:v>91.935000000000002</c:v>
                </c:pt>
                <c:pt idx="55" formatCode="General">
                  <c:v>90.078000000000003</c:v>
                </c:pt>
                <c:pt idx="56" formatCode="General">
                  <c:v>93.54</c:v>
                </c:pt>
                <c:pt idx="57" formatCode="General">
                  <c:v>94.89</c:v>
                </c:pt>
                <c:pt idx="58" formatCode="General">
                  <c:v>97.325000000000003</c:v>
                </c:pt>
                <c:pt idx="59" formatCode="General">
                  <c:v>100.89100000000001</c:v>
                </c:pt>
              </c:numCache>
            </c:numRef>
          </c:val>
          <c:extLst>
            <c:ext xmlns:c16="http://schemas.microsoft.com/office/drawing/2014/chart" uri="{C3380CC4-5D6E-409C-BE32-E72D297353CC}">
              <c16:uniqueId val="{00000006-F1AB-4141-A3FF-E39BF505AE22}"/>
            </c:ext>
          </c:extLst>
        </c:ser>
        <c:ser>
          <c:idx val="7"/>
          <c:order val="7"/>
          <c:tx>
            <c:strRef>
              <c:f>'Fig 7.4'!$S$5</c:f>
              <c:strCache>
                <c:ptCount val="1"/>
                <c:pt idx="0">
                  <c:v>Paid leave scheme</c:v>
                </c:pt>
              </c:strCache>
            </c:strRef>
          </c:tx>
          <c:spPr>
            <a:solidFill>
              <a:srgbClr val="660033"/>
            </a:solidFill>
            <a:ln>
              <a:noFill/>
            </a:ln>
            <a:effectLst/>
          </c:spPr>
          <c:cat>
            <c:numRef>
              <c:f>'Fig 7.4'!$A$5:$A$64</c:f>
              <c:numCache>
                <c:formatCode>0</c:formatCode>
                <c:ptCount val="60"/>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numCache>
            </c:numRef>
          </c:cat>
          <c:val>
            <c:numRef>
              <c:f>'Fig 7.4'!$I$5:$I$64</c:f>
              <c:numCache>
                <c:formatCode>0</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c:v>
                </c:pt>
                <c:pt idx="33">
                  <c:v>8</c:v>
                </c:pt>
                <c:pt idx="34">
                  <c:v>51</c:v>
                </c:pt>
                <c:pt idx="35">
                  <c:v>85</c:v>
                </c:pt>
                <c:pt idx="36">
                  <c:v>65</c:v>
                </c:pt>
                <c:pt idx="37">
                  <c:v>48</c:v>
                </c:pt>
                <c:pt idx="38">
                  <c:v>44</c:v>
                </c:pt>
                <c:pt idx="39">
                  <c:v>35</c:v>
                </c:pt>
                <c:pt idx="40">
                  <c:v>29</c:v>
                </c:pt>
                <c:pt idx="41">
                  <c:v>24</c:v>
                </c:pt>
                <c:pt idx="42">
                  <c:v>18</c:v>
                </c:pt>
                <c:pt idx="43">
                  <c:v>5</c:v>
                </c:pt>
                <c:pt idx="44">
                  <c:v>4</c:v>
                </c:pt>
                <c:pt idx="45">
                  <c:v>4</c:v>
                </c:pt>
                <c:pt idx="46">
                  <c:v>3</c:v>
                </c:pt>
                <c:pt idx="47">
                  <c:v>3</c:v>
                </c:pt>
                <c:pt idx="48">
                  <c:v>2</c:v>
                </c:pt>
                <c:pt idx="49">
                  <c:v>2</c:v>
                </c:pt>
                <c:pt idx="50">
                  <c:v>0</c:v>
                </c:pt>
                <c:pt idx="51">
                  <c:v>0</c:v>
                </c:pt>
                <c:pt idx="52">
                  <c:v>0</c:v>
                </c:pt>
                <c:pt idx="53">
                  <c:v>0</c:v>
                </c:pt>
                <c:pt idx="54">
                  <c:v>0</c:v>
                </c:pt>
                <c:pt idx="55" formatCode="General">
                  <c:v>0</c:v>
                </c:pt>
                <c:pt idx="56" formatCode="General">
                  <c:v>0</c:v>
                </c:pt>
                <c:pt idx="57" formatCode="General">
                  <c:v>0</c:v>
                </c:pt>
                <c:pt idx="58" formatCode="General">
                  <c:v>1E-3</c:v>
                </c:pt>
                <c:pt idx="59" formatCode="General">
                  <c:v>2E-3</c:v>
                </c:pt>
              </c:numCache>
            </c:numRef>
          </c:val>
          <c:extLst>
            <c:ext xmlns:c16="http://schemas.microsoft.com/office/drawing/2014/chart" uri="{C3380CC4-5D6E-409C-BE32-E72D297353CC}">
              <c16:uniqueId val="{00000007-F1AB-4141-A3FF-E39BF505AE22}"/>
            </c:ext>
          </c:extLst>
        </c:ser>
        <c:dLbls>
          <c:showLegendKey val="0"/>
          <c:showVal val="0"/>
          <c:showCatName val="0"/>
          <c:showSerName val="0"/>
          <c:showPercent val="0"/>
          <c:showBubbleSize val="0"/>
        </c:dLbls>
        <c:axId val="232408744"/>
        <c:axId val="445102840"/>
      </c:areaChart>
      <c:catAx>
        <c:axId val="232408744"/>
        <c:scaling>
          <c:orientation val="minMax"/>
        </c:scaling>
        <c:delete val="0"/>
        <c:axPos val="b"/>
        <c:numFmt formatCode="0"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445102840"/>
        <c:crosses val="autoZero"/>
        <c:auto val="1"/>
        <c:lblAlgn val="ctr"/>
        <c:lblOffset val="100"/>
        <c:tickLblSkip val="5"/>
        <c:noMultiLvlLbl val="0"/>
      </c:catAx>
      <c:valAx>
        <c:axId val="445102840"/>
        <c:scaling>
          <c:orientation val="minMax"/>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1.000 persons</a:t>
                </a:r>
              </a:p>
            </c:rich>
          </c:tx>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324087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zero"/>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41-4116-ABD9-6071D39754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41-4116-ABD9-6071D39754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41-4116-ABD9-6071D39754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41-4116-ABD9-6071D39754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41-4116-ABD9-6071D39754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41-4116-ABD9-6071D397544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41-4116-ABD9-6071D3975440}"/>
              </c:ext>
            </c:extLst>
          </c:dPt>
          <c:dLbls>
            <c:dLbl>
              <c:idx val="1"/>
              <c:layout>
                <c:manualLayout>
                  <c:x val="0.21944444444444444"/>
                  <c:y val="-3.2407407407407406E-2"/>
                </c:manualLayout>
              </c:layout>
              <c:tx>
                <c:rich>
                  <a:bodyPr/>
                  <a:lstStyle/>
                  <a:p>
                    <a:fld id="{51534BA8-DE6E-4A5D-B366-04300F261FBA}" type="CATEGORYNAME">
                      <a:rPr lang="en-US"/>
                      <a:pPr/>
                      <a:t>[KATEGORINAVN]</a:t>
                    </a:fld>
                    <a:r>
                      <a:rPr lang="en-US"/>
                      <a:t>s</a:t>
                    </a:r>
                    <a:r>
                      <a:rPr lang="en-US" baseline="0"/>
                      <a:t>
</a:t>
                    </a:r>
                    <a:fld id="{45736B77-E256-45DA-99C8-D6ADBAE8F54A}" type="PERCENTAGE">
                      <a:rPr lang="en-US" baseline="0"/>
                      <a:pPr/>
                      <a:t>[PROCENTDEL]</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641-4116-ABD9-6071D3975440}"/>
                </c:ext>
              </c:extLst>
            </c:dLbl>
            <c:dLbl>
              <c:idx val="3"/>
              <c:layout>
                <c:manualLayout>
                  <c:x val="-7.0666726512606123E-2"/>
                  <c:y val="0.1514271983607682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641-4116-ABD9-6071D3975440}"/>
                </c:ext>
              </c:extLst>
            </c:dLbl>
            <c:dLbl>
              <c:idx val="4"/>
              <c:layout>
                <c:manualLayout>
                  <c:x val="-0.10179163781237444"/>
                  <c:y val="0.1207245221107924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9228030128155801"/>
                      <c:h val="0.15963462313689661"/>
                    </c:manualLayout>
                  </c15:layout>
                </c:ext>
                <c:ext xmlns:c16="http://schemas.microsoft.com/office/drawing/2014/chart" uri="{C3380CC4-5D6E-409C-BE32-E72D297353CC}">
                  <c16:uniqueId val="{00000009-0641-4116-ABD9-6071D3975440}"/>
                </c:ext>
              </c:extLst>
            </c:dLbl>
            <c:dLbl>
              <c:idx val="5"/>
              <c:layout>
                <c:manualLayout>
                  <c:x val="-5.6885702805064678E-2"/>
                  <c:y val="4.275521897790930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641-4116-ABD9-6071D3975440}"/>
                </c:ext>
              </c:extLst>
            </c:dLbl>
            <c:dLbl>
              <c:idx val="6"/>
              <c:layout>
                <c:manualLayout>
                  <c:x val="0.29722222222222222"/>
                  <c:y val="5.55555555555555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641-4116-ABD9-6071D397544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FrankfurtGothic" panose="020B7200000000000000" pitchFamily="34" charset="0"/>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'[Til kap 7.xlsx]4.5 skattestruktur'!$L$27:$L$33</c:f>
              <c:strCache>
                <c:ptCount val="7"/>
                <c:pt idx="0">
                  <c:v>Income taxes</c:v>
                </c:pt>
                <c:pt idx="1">
                  <c:v>Labour market contribution</c:v>
                </c:pt>
                <c:pt idx="2">
                  <c:v>VAT and excise taxes</c:v>
                </c:pt>
                <c:pt idx="3">
                  <c:v>Property taxation</c:v>
                </c:pt>
                <c:pt idx="4">
                  <c:v>Taxation of return pension funds</c:v>
                </c:pt>
                <c:pt idx="5">
                  <c:v>Corporate taxes</c:v>
                </c:pt>
                <c:pt idx="6">
                  <c:v>Other taxes</c:v>
                </c:pt>
              </c:strCache>
            </c:strRef>
          </c:cat>
          <c:val>
            <c:numRef>
              <c:f>'[Til kap 7.xlsx]4.5 skattestruktur'!$J$27:$J$33</c:f>
              <c:numCache>
                <c:formatCode>General</c:formatCode>
                <c:ptCount val="7"/>
                <c:pt idx="0" formatCode="0.0">
                  <c:v>41</c:v>
                </c:pt>
                <c:pt idx="1">
                  <c:v>10</c:v>
                </c:pt>
                <c:pt idx="2" formatCode="0.0">
                  <c:v>30</c:v>
                </c:pt>
                <c:pt idx="3" formatCode="0.0">
                  <c:v>6</c:v>
                </c:pt>
                <c:pt idx="4" formatCode="0.0">
                  <c:v>6</c:v>
                </c:pt>
                <c:pt idx="5" formatCode="0.0">
                  <c:v>6</c:v>
                </c:pt>
                <c:pt idx="6" formatCode="0.0">
                  <c:v>1</c:v>
                </c:pt>
              </c:numCache>
            </c:numRef>
          </c:val>
          <c:extLst>
            <c:ext xmlns:c16="http://schemas.microsoft.com/office/drawing/2014/chart" uri="{C3380CC4-5D6E-409C-BE32-E72D297353CC}">
              <c16:uniqueId val="{0000000E-0641-4116-ABD9-6071D397544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6350" cap="flat" cmpd="sng" algn="ctr">
      <a:solidFill>
        <a:schemeClr val="tx1"/>
      </a:solidFill>
      <a:round/>
    </a:ln>
    <a:effectLst/>
  </c:spPr>
  <c:txPr>
    <a:bodyPr/>
    <a:lstStyle/>
    <a:p>
      <a:pPr>
        <a:defRPr sz="800">
          <a:latin typeface="FrankfurtGothic" panose="020B7200000000000000" pitchFamily="34" charset="0"/>
        </a:defRPr>
      </a:pPr>
      <a:endParaRPr lang="da-DK"/>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44077393989252"/>
          <c:y val="8.6208169291338579E-2"/>
          <c:w val="0.85300355773031777"/>
          <c:h val="0.55611621463983674"/>
        </c:manualLayout>
      </c:layout>
      <c:lineChart>
        <c:grouping val="standard"/>
        <c:varyColors val="0"/>
        <c:ser>
          <c:idx val="0"/>
          <c:order val="0"/>
          <c:tx>
            <c:v>Single – low wage</c:v>
          </c:tx>
          <c:spPr>
            <a:ln w="19050" cap="rnd">
              <a:solidFill>
                <a:srgbClr val="4A7EBB"/>
              </a:solidFill>
              <a:round/>
            </a:ln>
            <a:effectLst/>
          </c:spPr>
          <c:marker>
            <c:symbol val="none"/>
          </c:marker>
          <c:cat>
            <c:strRef>
              <c:f>'Fig 7.7 and 7.8.'!$E$7:$W$7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7.8.'!$E$9:$W$9</c:f>
              <c:numCache>
                <c:formatCode>General</c:formatCode>
                <c:ptCount val="19"/>
                <c:pt idx="0">
                  <c:v>87</c:v>
                </c:pt>
                <c:pt idx="1">
                  <c:v>86</c:v>
                </c:pt>
                <c:pt idx="2">
                  <c:v>87</c:v>
                </c:pt>
                <c:pt idx="3">
                  <c:v>85</c:v>
                </c:pt>
                <c:pt idx="4">
                  <c:v>86</c:v>
                </c:pt>
                <c:pt idx="5">
                  <c:v>85</c:v>
                </c:pt>
                <c:pt idx="6">
                  <c:v>85</c:v>
                </c:pt>
                <c:pt idx="7">
                  <c:v>84</c:v>
                </c:pt>
                <c:pt idx="8">
                  <c:v>84</c:v>
                </c:pt>
                <c:pt idx="9">
                  <c:v>84</c:v>
                </c:pt>
                <c:pt idx="10">
                  <c:v>84</c:v>
                </c:pt>
                <c:pt idx="11">
                  <c:v>84</c:v>
                </c:pt>
                <c:pt idx="12">
                  <c:v>83</c:v>
                </c:pt>
                <c:pt idx="13">
                  <c:v>83</c:v>
                </c:pt>
                <c:pt idx="14">
                  <c:v>84</c:v>
                </c:pt>
                <c:pt idx="15">
                  <c:v>83</c:v>
                </c:pt>
                <c:pt idx="16">
                  <c:v>83</c:v>
                </c:pt>
                <c:pt idx="17">
                  <c:v>83</c:v>
                </c:pt>
                <c:pt idx="18">
                  <c:v>83</c:v>
                </c:pt>
              </c:numCache>
            </c:numRef>
          </c:val>
          <c:smooth val="0"/>
          <c:extLst>
            <c:ext xmlns:c16="http://schemas.microsoft.com/office/drawing/2014/chart" uri="{C3380CC4-5D6E-409C-BE32-E72D297353CC}">
              <c16:uniqueId val="{00000000-D09F-4118-8BC3-AE5EF7D0062E}"/>
            </c:ext>
          </c:extLst>
        </c:ser>
        <c:ser>
          <c:idx val="1"/>
          <c:order val="1"/>
          <c:tx>
            <c:v>Single – average wage</c:v>
          </c:tx>
          <c:spPr>
            <a:ln w="19050" cap="rnd">
              <a:solidFill>
                <a:srgbClr val="4A7EBB"/>
              </a:solidFill>
              <a:prstDash val="sysDash"/>
              <a:round/>
            </a:ln>
            <a:effectLst/>
          </c:spPr>
          <c:marker>
            <c:symbol val="none"/>
          </c:marker>
          <c:cat>
            <c:strRef>
              <c:f>'Fig 7.7 and 7.8.'!$E$7:$W$7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7.8.'!$E$17:$W$17</c:f>
              <c:numCache>
                <c:formatCode>General</c:formatCode>
                <c:ptCount val="19"/>
                <c:pt idx="0">
                  <c:v>76</c:v>
                </c:pt>
                <c:pt idx="1">
                  <c:v>76</c:v>
                </c:pt>
                <c:pt idx="2">
                  <c:v>76</c:v>
                </c:pt>
                <c:pt idx="3">
                  <c:v>74</c:v>
                </c:pt>
                <c:pt idx="4">
                  <c:v>74</c:v>
                </c:pt>
                <c:pt idx="5">
                  <c:v>74</c:v>
                </c:pt>
                <c:pt idx="6">
                  <c:v>74</c:v>
                </c:pt>
                <c:pt idx="7">
                  <c:v>74</c:v>
                </c:pt>
                <c:pt idx="8">
                  <c:v>73</c:v>
                </c:pt>
                <c:pt idx="9">
                  <c:v>72</c:v>
                </c:pt>
                <c:pt idx="10">
                  <c:v>72</c:v>
                </c:pt>
                <c:pt idx="11">
                  <c:v>72</c:v>
                </c:pt>
                <c:pt idx="12">
                  <c:v>71</c:v>
                </c:pt>
                <c:pt idx="13">
                  <c:v>71</c:v>
                </c:pt>
                <c:pt idx="14">
                  <c:v>71</c:v>
                </c:pt>
                <c:pt idx="15">
                  <c:v>71</c:v>
                </c:pt>
                <c:pt idx="16">
                  <c:v>71</c:v>
                </c:pt>
                <c:pt idx="17">
                  <c:v>72</c:v>
                </c:pt>
                <c:pt idx="18">
                  <c:v>69</c:v>
                </c:pt>
              </c:numCache>
            </c:numRef>
          </c:val>
          <c:smooth val="0"/>
          <c:extLst>
            <c:ext xmlns:c16="http://schemas.microsoft.com/office/drawing/2014/chart" uri="{C3380CC4-5D6E-409C-BE32-E72D297353CC}">
              <c16:uniqueId val="{00000001-D09F-4118-8BC3-AE5EF7D0062E}"/>
            </c:ext>
          </c:extLst>
        </c:ser>
        <c:ser>
          <c:idx val="2"/>
          <c:order val="2"/>
          <c:tx>
            <c:v>Couple with children – low wage</c:v>
          </c:tx>
          <c:spPr>
            <a:ln w="19050" cap="rnd">
              <a:solidFill>
                <a:srgbClr val="DC4817"/>
              </a:solidFill>
              <a:round/>
            </a:ln>
            <a:effectLst/>
          </c:spPr>
          <c:marker>
            <c:symbol val="none"/>
          </c:marker>
          <c:cat>
            <c:strRef>
              <c:f>'Fig 7.7 and 7.8.'!$E$7:$W$7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7.8.'!$E$15:$W$15</c:f>
              <c:numCache>
                <c:formatCode>General</c:formatCode>
                <c:ptCount val="19"/>
                <c:pt idx="0">
                  <c:v>53</c:v>
                </c:pt>
                <c:pt idx="1">
                  <c:v>52</c:v>
                </c:pt>
                <c:pt idx="2">
                  <c:v>52</c:v>
                </c:pt>
                <c:pt idx="3">
                  <c:v>48</c:v>
                </c:pt>
                <c:pt idx="4">
                  <c:v>49</c:v>
                </c:pt>
                <c:pt idx="5">
                  <c:v>48</c:v>
                </c:pt>
                <c:pt idx="6">
                  <c:v>48</c:v>
                </c:pt>
                <c:pt idx="7">
                  <c:v>47</c:v>
                </c:pt>
                <c:pt idx="8">
                  <c:v>47</c:v>
                </c:pt>
                <c:pt idx="9">
                  <c:v>45</c:v>
                </c:pt>
                <c:pt idx="10">
                  <c:v>45</c:v>
                </c:pt>
                <c:pt idx="11">
                  <c:v>45</c:v>
                </c:pt>
                <c:pt idx="12">
                  <c:v>46</c:v>
                </c:pt>
                <c:pt idx="13">
                  <c:v>49</c:v>
                </c:pt>
                <c:pt idx="14">
                  <c:v>49</c:v>
                </c:pt>
                <c:pt idx="15">
                  <c:v>49</c:v>
                </c:pt>
                <c:pt idx="16">
                  <c:v>48</c:v>
                </c:pt>
                <c:pt idx="17">
                  <c:v>48</c:v>
                </c:pt>
                <c:pt idx="18">
                  <c:v>55</c:v>
                </c:pt>
              </c:numCache>
            </c:numRef>
          </c:val>
          <c:smooth val="0"/>
          <c:extLst>
            <c:ext xmlns:c16="http://schemas.microsoft.com/office/drawing/2014/chart" uri="{C3380CC4-5D6E-409C-BE32-E72D297353CC}">
              <c16:uniqueId val="{00000002-D09F-4118-8BC3-AE5EF7D0062E}"/>
            </c:ext>
          </c:extLst>
        </c:ser>
        <c:ser>
          <c:idx val="3"/>
          <c:order val="3"/>
          <c:tx>
            <c:v>Couple with children – average wage</c:v>
          </c:tx>
          <c:spPr>
            <a:ln w="19050" cap="rnd">
              <a:solidFill>
                <a:srgbClr val="DC4817"/>
              </a:solidFill>
              <a:prstDash val="sysDash"/>
              <a:round/>
            </a:ln>
            <a:effectLst/>
          </c:spPr>
          <c:marker>
            <c:symbol val="none"/>
          </c:marker>
          <c:cat>
            <c:strRef>
              <c:f>'Fig 7.7 and 7.8.'!$E$7:$W$7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7.8.'!$E$23:$W$23</c:f>
              <c:numCache>
                <c:formatCode>General</c:formatCode>
                <c:ptCount val="19"/>
                <c:pt idx="0">
                  <c:v>52</c:v>
                </c:pt>
                <c:pt idx="1">
                  <c:v>51</c:v>
                </c:pt>
                <c:pt idx="2">
                  <c:v>51</c:v>
                </c:pt>
                <c:pt idx="3">
                  <c:v>48</c:v>
                </c:pt>
                <c:pt idx="4">
                  <c:v>48</c:v>
                </c:pt>
                <c:pt idx="5">
                  <c:v>48</c:v>
                </c:pt>
                <c:pt idx="6">
                  <c:v>48</c:v>
                </c:pt>
                <c:pt idx="7">
                  <c:v>47</c:v>
                </c:pt>
                <c:pt idx="8">
                  <c:v>45</c:v>
                </c:pt>
                <c:pt idx="9">
                  <c:v>44</c:v>
                </c:pt>
                <c:pt idx="10">
                  <c:v>44</c:v>
                </c:pt>
                <c:pt idx="11">
                  <c:v>44</c:v>
                </c:pt>
                <c:pt idx="12">
                  <c:v>44</c:v>
                </c:pt>
                <c:pt idx="13">
                  <c:v>47</c:v>
                </c:pt>
                <c:pt idx="14">
                  <c:v>47</c:v>
                </c:pt>
                <c:pt idx="15">
                  <c:v>47</c:v>
                </c:pt>
                <c:pt idx="16">
                  <c:v>46</c:v>
                </c:pt>
                <c:pt idx="17">
                  <c:v>46</c:v>
                </c:pt>
                <c:pt idx="18">
                  <c:v>51</c:v>
                </c:pt>
              </c:numCache>
            </c:numRef>
          </c:val>
          <c:smooth val="0"/>
          <c:extLst>
            <c:ext xmlns:c16="http://schemas.microsoft.com/office/drawing/2014/chart" uri="{C3380CC4-5D6E-409C-BE32-E72D297353CC}">
              <c16:uniqueId val="{00000003-D09F-4118-8BC3-AE5EF7D0062E}"/>
            </c:ext>
          </c:extLst>
        </c:ser>
        <c:dLbls>
          <c:showLegendKey val="0"/>
          <c:showVal val="0"/>
          <c:showCatName val="0"/>
          <c:showSerName val="0"/>
          <c:showPercent val="0"/>
          <c:showBubbleSize val="0"/>
        </c:dLbls>
        <c:smooth val="0"/>
        <c:axId val="511665832"/>
        <c:axId val="511667472"/>
      </c:lineChart>
      <c:catAx>
        <c:axId val="51166583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1667472"/>
        <c:crosses val="autoZero"/>
        <c:auto val="1"/>
        <c:lblAlgn val="ctr"/>
        <c:lblOffset val="100"/>
        <c:tickLblSkip val="2"/>
        <c:noMultiLvlLbl val="0"/>
      </c:catAx>
      <c:valAx>
        <c:axId val="511667472"/>
        <c:scaling>
          <c:orientation val="minMax"/>
        </c:scaling>
        <c:delete val="0"/>
        <c:axPos val="l"/>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a:t>
                </a:r>
              </a:p>
            </c:rich>
          </c:tx>
          <c:layout>
            <c:manualLayout>
              <c:xMode val="edge"/>
              <c:yMode val="edge"/>
              <c:x val="2.2381435699099349E-2"/>
              <c:y val="0.33417537147574294"/>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511665832"/>
        <c:crosses val="autoZero"/>
        <c:crossBetween val="between"/>
      </c:valAx>
      <c:spPr>
        <a:noFill/>
        <a:ln>
          <a:noFill/>
        </a:ln>
        <a:effectLst/>
      </c:spPr>
    </c:plotArea>
    <c:legend>
      <c:legendPos val="b"/>
      <c:layout>
        <c:manualLayout>
          <c:xMode val="edge"/>
          <c:yMode val="edge"/>
          <c:x val="2.9929571303587071E-2"/>
          <c:y val="0.77314596092155152"/>
          <c:w val="0.92902974628171475"/>
          <c:h val="0.19907626130067074"/>
        </c:manualLayout>
      </c:layout>
      <c:overlay val="0"/>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81452318461"/>
          <c:y val="9.5713079408243903E-2"/>
          <c:w val="0.84396062992125986"/>
          <c:h val="0.61169993710975235"/>
        </c:manualLayout>
      </c:layout>
      <c:lineChart>
        <c:grouping val="standard"/>
        <c:varyColors val="0"/>
        <c:ser>
          <c:idx val="1"/>
          <c:order val="0"/>
          <c:tx>
            <c:v>Single – low wage</c:v>
          </c:tx>
          <c:spPr>
            <a:ln w="19050" cap="rnd">
              <a:solidFill>
                <a:srgbClr val="4A7EBB"/>
              </a:solidFill>
              <a:round/>
            </a:ln>
            <a:effectLst/>
          </c:spPr>
          <c:marker>
            <c:symbol val="none"/>
          </c:marker>
          <c:cat>
            <c:strRef>
              <c:f>'Fig 7.7 and 7.8.'!$E$37:$W$37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7.8.'!$E$40:$W$40</c:f>
              <c:numCache>
                <c:formatCode>General</c:formatCode>
                <c:ptCount val="19"/>
                <c:pt idx="0">
                  <c:v>79</c:v>
                </c:pt>
                <c:pt idx="1">
                  <c:v>78</c:v>
                </c:pt>
                <c:pt idx="2">
                  <c:v>79</c:v>
                </c:pt>
                <c:pt idx="3">
                  <c:v>78</c:v>
                </c:pt>
                <c:pt idx="4">
                  <c:v>78</c:v>
                </c:pt>
                <c:pt idx="5">
                  <c:v>77</c:v>
                </c:pt>
                <c:pt idx="6">
                  <c:v>76</c:v>
                </c:pt>
                <c:pt idx="7">
                  <c:v>76</c:v>
                </c:pt>
                <c:pt idx="8">
                  <c:v>76</c:v>
                </c:pt>
                <c:pt idx="9">
                  <c:v>75</c:v>
                </c:pt>
                <c:pt idx="10">
                  <c:v>76</c:v>
                </c:pt>
                <c:pt idx="11">
                  <c:v>76</c:v>
                </c:pt>
                <c:pt idx="12">
                  <c:v>76</c:v>
                </c:pt>
                <c:pt idx="13">
                  <c:v>81</c:v>
                </c:pt>
                <c:pt idx="14">
                  <c:v>81</c:v>
                </c:pt>
                <c:pt idx="15">
                  <c:v>81</c:v>
                </c:pt>
                <c:pt idx="16">
                  <c:v>81</c:v>
                </c:pt>
                <c:pt idx="17">
                  <c:v>80</c:v>
                </c:pt>
                <c:pt idx="18">
                  <c:v>79</c:v>
                </c:pt>
              </c:numCache>
            </c:numRef>
          </c:val>
          <c:smooth val="0"/>
          <c:extLst>
            <c:ext xmlns:c16="http://schemas.microsoft.com/office/drawing/2014/chart" uri="{C3380CC4-5D6E-409C-BE32-E72D297353CC}">
              <c16:uniqueId val="{00000000-E666-4D69-944E-6630879553AD}"/>
            </c:ext>
          </c:extLst>
        </c:ser>
        <c:ser>
          <c:idx val="0"/>
          <c:order val="1"/>
          <c:tx>
            <c:v>Single – average wage</c:v>
          </c:tx>
          <c:spPr>
            <a:ln w="19050" cap="rnd">
              <a:solidFill>
                <a:srgbClr val="4A7EBB"/>
              </a:solidFill>
              <a:prstDash val="sysDash"/>
              <a:round/>
            </a:ln>
            <a:effectLst/>
          </c:spPr>
          <c:marker>
            <c:symbol val="none"/>
          </c:marker>
          <c:cat>
            <c:strRef>
              <c:f>'Fig 7.7 and 7.8.'!$E$37:$W$37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7.8.'!$E$39:$W$39</c:f>
              <c:numCache>
                <c:formatCode>General</c:formatCode>
                <c:ptCount val="19"/>
                <c:pt idx="0">
                  <c:v>51</c:v>
                </c:pt>
                <c:pt idx="1">
                  <c:v>50</c:v>
                </c:pt>
                <c:pt idx="2">
                  <c:v>50</c:v>
                </c:pt>
                <c:pt idx="3">
                  <c:v>47</c:v>
                </c:pt>
                <c:pt idx="4">
                  <c:v>47</c:v>
                </c:pt>
                <c:pt idx="5">
                  <c:v>47</c:v>
                </c:pt>
                <c:pt idx="6">
                  <c:v>48</c:v>
                </c:pt>
                <c:pt idx="7">
                  <c:v>50</c:v>
                </c:pt>
                <c:pt idx="8">
                  <c:v>47</c:v>
                </c:pt>
                <c:pt idx="9">
                  <c:v>45</c:v>
                </c:pt>
                <c:pt idx="10">
                  <c:v>46</c:v>
                </c:pt>
                <c:pt idx="11">
                  <c:v>46</c:v>
                </c:pt>
                <c:pt idx="12">
                  <c:v>45</c:v>
                </c:pt>
                <c:pt idx="13">
                  <c:v>44</c:v>
                </c:pt>
                <c:pt idx="14">
                  <c:v>45</c:v>
                </c:pt>
                <c:pt idx="15">
                  <c:v>45</c:v>
                </c:pt>
                <c:pt idx="16">
                  <c:v>45</c:v>
                </c:pt>
                <c:pt idx="17">
                  <c:v>46</c:v>
                </c:pt>
                <c:pt idx="18">
                  <c:v>40</c:v>
                </c:pt>
              </c:numCache>
            </c:numRef>
          </c:val>
          <c:smooth val="0"/>
          <c:extLst>
            <c:ext xmlns:c16="http://schemas.microsoft.com/office/drawing/2014/chart" uri="{C3380CC4-5D6E-409C-BE32-E72D297353CC}">
              <c16:uniqueId val="{00000001-E666-4D69-944E-6630879553AD}"/>
            </c:ext>
          </c:extLst>
        </c:ser>
        <c:ser>
          <c:idx val="2"/>
          <c:order val="2"/>
          <c:tx>
            <c:v>Couple with children – low wage</c:v>
          </c:tx>
          <c:spPr>
            <a:ln w="19050" cap="rnd">
              <a:solidFill>
                <a:srgbClr val="DC4817"/>
              </a:solidFill>
              <a:round/>
            </a:ln>
            <a:effectLst/>
          </c:spPr>
          <c:marker>
            <c:symbol val="none"/>
          </c:marker>
          <c:cat>
            <c:strRef>
              <c:f>'Fig 7.7 and 7.8.'!$E$37:$W$37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7.8.'!$E$52:$W$52</c:f>
              <c:numCache>
                <c:formatCode>General</c:formatCode>
                <c:ptCount val="19"/>
                <c:pt idx="0">
                  <c:v>50</c:v>
                </c:pt>
                <c:pt idx="1">
                  <c:v>48</c:v>
                </c:pt>
                <c:pt idx="2">
                  <c:v>48</c:v>
                </c:pt>
                <c:pt idx="3">
                  <c:v>42</c:v>
                </c:pt>
                <c:pt idx="4">
                  <c:v>42</c:v>
                </c:pt>
                <c:pt idx="5">
                  <c:v>42</c:v>
                </c:pt>
                <c:pt idx="6">
                  <c:v>42</c:v>
                </c:pt>
                <c:pt idx="7">
                  <c:v>42</c:v>
                </c:pt>
                <c:pt idx="8">
                  <c:v>41</c:v>
                </c:pt>
                <c:pt idx="9">
                  <c:v>40</c:v>
                </c:pt>
                <c:pt idx="10">
                  <c:v>40</c:v>
                </c:pt>
                <c:pt idx="11">
                  <c:v>40</c:v>
                </c:pt>
                <c:pt idx="12">
                  <c:v>40</c:v>
                </c:pt>
                <c:pt idx="13">
                  <c:v>40</c:v>
                </c:pt>
                <c:pt idx="14">
                  <c:v>40</c:v>
                </c:pt>
                <c:pt idx="15">
                  <c:v>40</c:v>
                </c:pt>
                <c:pt idx="16">
                  <c:v>40</c:v>
                </c:pt>
                <c:pt idx="17">
                  <c:v>40</c:v>
                </c:pt>
                <c:pt idx="18">
                  <c:v>50</c:v>
                </c:pt>
              </c:numCache>
            </c:numRef>
          </c:val>
          <c:smooth val="0"/>
          <c:extLst>
            <c:ext xmlns:c16="http://schemas.microsoft.com/office/drawing/2014/chart" uri="{C3380CC4-5D6E-409C-BE32-E72D297353CC}">
              <c16:uniqueId val="{00000002-E666-4D69-944E-6630879553AD}"/>
            </c:ext>
          </c:extLst>
        </c:ser>
        <c:ser>
          <c:idx val="3"/>
          <c:order val="3"/>
          <c:tx>
            <c:v>Couple with children – average wage</c:v>
          </c:tx>
          <c:spPr>
            <a:ln w="19050" cap="rnd">
              <a:solidFill>
                <a:srgbClr val="DC4817"/>
              </a:solidFill>
              <a:prstDash val="sysDash"/>
              <a:round/>
            </a:ln>
            <a:effectLst/>
          </c:spPr>
          <c:marker>
            <c:symbol val="none"/>
          </c:marker>
          <c:cat>
            <c:strRef>
              <c:f>'Fig 7.7 and 7.8.'!$E$37:$W$37</c:f>
              <c:strCach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strCache>
            </c:strRef>
          </c:cat>
          <c:val>
            <c:numRef>
              <c:f>'Fig 7.7 and 7.8.'!$E$51:$W$51</c:f>
              <c:numCache>
                <c:formatCode>General</c:formatCode>
                <c:ptCount val="19"/>
                <c:pt idx="0">
                  <c:v>50</c:v>
                </c:pt>
                <c:pt idx="1">
                  <c:v>49</c:v>
                </c:pt>
                <c:pt idx="2">
                  <c:v>49</c:v>
                </c:pt>
                <c:pt idx="3">
                  <c:v>45</c:v>
                </c:pt>
                <c:pt idx="4">
                  <c:v>45</c:v>
                </c:pt>
                <c:pt idx="5">
                  <c:v>45</c:v>
                </c:pt>
                <c:pt idx="6">
                  <c:v>46</c:v>
                </c:pt>
                <c:pt idx="7">
                  <c:v>46</c:v>
                </c:pt>
                <c:pt idx="8">
                  <c:v>42</c:v>
                </c:pt>
                <c:pt idx="9">
                  <c:v>41</c:v>
                </c:pt>
                <c:pt idx="10">
                  <c:v>41</c:v>
                </c:pt>
                <c:pt idx="11">
                  <c:v>41</c:v>
                </c:pt>
                <c:pt idx="12">
                  <c:v>41</c:v>
                </c:pt>
                <c:pt idx="13">
                  <c:v>41</c:v>
                </c:pt>
                <c:pt idx="14">
                  <c:v>42</c:v>
                </c:pt>
                <c:pt idx="15">
                  <c:v>42</c:v>
                </c:pt>
                <c:pt idx="16">
                  <c:v>41</c:v>
                </c:pt>
                <c:pt idx="17">
                  <c:v>42</c:v>
                </c:pt>
                <c:pt idx="18">
                  <c:v>45</c:v>
                </c:pt>
              </c:numCache>
            </c:numRef>
          </c:val>
          <c:smooth val="0"/>
          <c:extLst>
            <c:ext xmlns:c16="http://schemas.microsoft.com/office/drawing/2014/chart" uri="{C3380CC4-5D6E-409C-BE32-E72D297353CC}">
              <c16:uniqueId val="{00000003-E666-4D69-944E-6630879553AD}"/>
            </c:ext>
          </c:extLst>
        </c:ser>
        <c:dLbls>
          <c:showLegendKey val="0"/>
          <c:showVal val="0"/>
          <c:showCatName val="0"/>
          <c:showSerName val="0"/>
          <c:showPercent val="0"/>
          <c:showBubbleSize val="0"/>
        </c:dLbls>
        <c:smooth val="0"/>
        <c:axId val="340258560"/>
        <c:axId val="340257248"/>
      </c:lineChart>
      <c:catAx>
        <c:axId val="340258560"/>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crossAx val="340257248"/>
        <c:crosses val="autoZero"/>
        <c:auto val="1"/>
        <c:lblAlgn val="ctr"/>
        <c:lblOffset val="100"/>
        <c:tickLblSkip val="2"/>
        <c:noMultiLvlLbl val="0"/>
      </c:catAx>
      <c:valAx>
        <c:axId val="340257248"/>
        <c:scaling>
          <c:orientation val="minMax"/>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GB" b="1"/>
                  <a:t>%</a:t>
                </a:r>
              </a:p>
            </c:rich>
          </c:tx>
          <c:layout>
            <c:manualLayout>
              <c:xMode val="edge"/>
              <c:yMode val="edge"/>
              <c:x val="2.0370730456521973E-2"/>
              <c:y val="0.3461012944419518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crossAx val="340258560"/>
        <c:crosses val="autoZero"/>
        <c:crossBetween val="between"/>
      </c:valAx>
      <c:spPr>
        <a:noFill/>
        <a:ln>
          <a:noFill/>
        </a:ln>
        <a:effectLst/>
      </c:spPr>
    </c:plotArea>
    <c:legend>
      <c:legendPos val="b"/>
      <c:layout>
        <c:manualLayout>
          <c:xMode val="edge"/>
          <c:yMode val="edge"/>
          <c:x val="4.3818460192475962E-2"/>
          <c:y val="0.78703484981044036"/>
          <c:w val="0.92902974628171475"/>
          <c:h val="0.1851873724117818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a:solidFill>
            <a:sysClr val="windowText" lastClr="000000"/>
          </a:solidFill>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429897755317897"/>
          <c:y val="5.5527511357900051E-2"/>
          <c:w val="0.81228175514695677"/>
          <c:h val="0.79874675559547992"/>
        </c:manualLayout>
      </c:layout>
      <c:barChart>
        <c:barDir val="col"/>
        <c:grouping val="clustered"/>
        <c:varyColors val="0"/>
        <c:ser>
          <c:idx val="0"/>
          <c:order val="0"/>
          <c:spPr>
            <a:solidFill>
              <a:srgbClr val="6D98BF"/>
            </a:solidFill>
            <a:ln w="25388">
              <a:noFill/>
            </a:ln>
          </c:spPr>
          <c:invertIfNegative val="0"/>
          <c:cat>
            <c:strRef>
              <c:f>'1.6 Trade share'!$W$8:$W$30</c:f>
              <c:strCache>
                <c:ptCount val="23"/>
                <c:pt idx="0">
                  <c:v>BEL</c:v>
                </c:pt>
                <c:pt idx="1">
                  <c:v>NLD</c:v>
                </c:pt>
                <c:pt idx="2">
                  <c:v>AUT</c:v>
                </c:pt>
                <c:pt idx="3">
                  <c:v>DEU</c:v>
                </c:pt>
                <c:pt idx="4">
                  <c:v>IRE</c:v>
                </c:pt>
                <c:pt idx="5">
                  <c:v>PRT</c:v>
                </c:pt>
                <c:pt idx="6">
                  <c:v>CHE</c:v>
                </c:pt>
                <c:pt idx="7">
                  <c:v>KOR</c:v>
                </c:pt>
                <c:pt idx="8">
                  <c:v>SWE</c:v>
                </c:pt>
                <c:pt idx="9">
                  <c:v>DNK</c:v>
                </c:pt>
                <c:pt idx="10">
                  <c:v>LUX</c:v>
                </c:pt>
                <c:pt idx="11">
                  <c:v>FIN</c:v>
                </c:pt>
                <c:pt idx="12">
                  <c:v>CAN</c:v>
                </c:pt>
                <c:pt idx="13">
                  <c:v>ESP</c:v>
                </c:pt>
                <c:pt idx="14">
                  <c:v>ITA</c:v>
                </c:pt>
                <c:pt idx="15">
                  <c:v>ICE</c:v>
                </c:pt>
                <c:pt idx="16">
                  <c:v>GRC</c:v>
                </c:pt>
                <c:pt idx="17">
                  <c:v>NOR</c:v>
                </c:pt>
                <c:pt idx="18">
                  <c:v>FRA</c:v>
                </c:pt>
                <c:pt idx="19">
                  <c:v>GBR</c:v>
                </c:pt>
                <c:pt idx="20">
                  <c:v>AUT</c:v>
                </c:pt>
                <c:pt idx="21">
                  <c:v>JPN</c:v>
                </c:pt>
                <c:pt idx="22">
                  <c:v>USA</c:v>
                </c:pt>
              </c:strCache>
            </c:strRef>
          </c:cat>
          <c:val>
            <c:numRef>
              <c:f>'1.6 Trade share'!$X$8:$X$30</c:f>
              <c:numCache>
                <c:formatCode>General</c:formatCode>
                <c:ptCount val="23"/>
                <c:pt idx="0">
                  <c:v>82.025240060285185</c:v>
                </c:pt>
                <c:pt idx="1">
                  <c:v>74.144106673643961</c:v>
                </c:pt>
                <c:pt idx="2">
                  <c:v>40.822067710044749</c:v>
                </c:pt>
                <c:pt idx="3">
                  <c:v>35.267102535480788</c:v>
                </c:pt>
                <c:pt idx="4">
                  <c:v>34.658363154645272</c:v>
                </c:pt>
                <c:pt idx="5">
                  <c:v>32.789267086907458</c:v>
                </c:pt>
                <c:pt idx="6">
                  <c:v>32.023058485019163</c:v>
                </c:pt>
                <c:pt idx="7">
                  <c:v>31.745100766273797</c:v>
                </c:pt>
                <c:pt idx="8">
                  <c:v>30.071983565959709</c:v>
                </c:pt>
                <c:pt idx="9">
                  <c:v>29.593619774194945</c:v>
                </c:pt>
                <c:pt idx="10">
                  <c:v>28.445595476414127</c:v>
                </c:pt>
                <c:pt idx="11">
                  <c:v>27.324864064916277</c:v>
                </c:pt>
                <c:pt idx="12">
                  <c:v>25.924907916130973</c:v>
                </c:pt>
                <c:pt idx="13">
                  <c:v>25.365010620418836</c:v>
                </c:pt>
                <c:pt idx="14">
                  <c:v>25.108655022190288</c:v>
                </c:pt>
                <c:pt idx="15">
                  <c:v>24.415516664377279</c:v>
                </c:pt>
                <c:pt idx="16">
                  <c:v>23.873566734731707</c:v>
                </c:pt>
                <c:pt idx="17">
                  <c:v>23.561346270877003</c:v>
                </c:pt>
                <c:pt idx="18">
                  <c:v>22.55692977060718</c:v>
                </c:pt>
                <c:pt idx="19">
                  <c:v>18.836980831067322</c:v>
                </c:pt>
                <c:pt idx="20">
                  <c:v>17.55830703324331</c:v>
                </c:pt>
                <c:pt idx="21">
                  <c:v>13.934786371288329</c:v>
                </c:pt>
                <c:pt idx="22">
                  <c:v>9.8626613820329716</c:v>
                </c:pt>
              </c:numCache>
            </c:numRef>
          </c:val>
          <c:extLst>
            <c:ext xmlns:c16="http://schemas.microsoft.com/office/drawing/2014/chart" uri="{C3380CC4-5D6E-409C-BE32-E72D297353CC}">
              <c16:uniqueId val="{00000000-3682-4031-8CFA-B657E1080FB2}"/>
            </c:ext>
          </c:extLst>
        </c:ser>
        <c:dLbls>
          <c:showLegendKey val="0"/>
          <c:showVal val="0"/>
          <c:showCatName val="0"/>
          <c:showSerName val="0"/>
          <c:showPercent val="0"/>
          <c:showBubbleSize val="0"/>
        </c:dLbls>
        <c:gapWidth val="219"/>
        <c:overlap val="-27"/>
        <c:axId val="248914160"/>
        <c:axId val="1"/>
      </c:barChart>
      <c:catAx>
        <c:axId val="248914160"/>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crossAx val="1"/>
        <c:crosses val="autoZero"/>
        <c:auto val="1"/>
        <c:lblAlgn val="ctr"/>
        <c:lblOffset val="100"/>
        <c:noMultiLvlLbl val="0"/>
      </c:catAx>
      <c:valAx>
        <c:axId val="1"/>
        <c:scaling>
          <c:orientation val="minMax"/>
        </c:scaling>
        <c:delete val="0"/>
        <c:axPos val="l"/>
        <c:title>
          <c:tx>
            <c:rich>
              <a:bodyPr/>
              <a:lstStyle/>
              <a:p>
                <a:pPr>
                  <a:defRPr sz="1000" b="1" i="0" u="none" strike="noStrike" baseline="0">
                    <a:solidFill>
                      <a:srgbClr val="000000"/>
                    </a:solidFill>
                    <a:latin typeface="Calibri"/>
                    <a:ea typeface="Calibri"/>
                    <a:cs typeface="Calibri"/>
                  </a:defRPr>
                </a:pPr>
                <a:r>
                  <a:rPr lang="da-DK" b="1"/>
                  <a:t>% of GDP</a:t>
                </a:r>
              </a:p>
            </c:rich>
          </c:tx>
          <c:layout>
            <c:manualLayout>
              <c:xMode val="edge"/>
              <c:yMode val="edge"/>
              <c:x val="1.6282225237449117E-2"/>
              <c:y val="0.34802314904983167"/>
            </c:manualLayout>
          </c:layout>
          <c:overlay val="0"/>
          <c:spPr>
            <a:noFill/>
            <a:ln w="25388">
              <a:noFill/>
            </a:ln>
          </c:spPr>
        </c:title>
        <c:numFmt formatCode="General" sourceLinked="1"/>
        <c:majorTickMark val="none"/>
        <c:minorTickMark val="none"/>
        <c:tickLblPos val="nextTo"/>
        <c:spPr>
          <a:ln w="9521">
            <a:noFill/>
          </a:ln>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a-DK"/>
          </a:p>
        </c:txPr>
        <c:crossAx val="248914160"/>
        <c:crosses val="autoZero"/>
        <c:crossBetween val="between"/>
      </c:valAx>
      <c:spPr>
        <a:noFill/>
        <a:ln w="25388">
          <a:noFill/>
        </a:ln>
      </c:spPr>
    </c:plotArea>
    <c:plotVisOnly val="1"/>
    <c:dispBlanksAs val="gap"/>
    <c:showDLblsOverMax val="0"/>
  </c:chart>
  <c:spPr>
    <a:noFill/>
    <a:ln w="6350">
      <a:solidFill>
        <a:sysClr val="windowText" lastClr="000000"/>
      </a:solidFill>
    </a:ln>
    <a:effectLst/>
  </c:spPr>
  <c:txPr>
    <a:bodyPr/>
    <a:lstStyle/>
    <a:p>
      <a:pPr>
        <a:defRPr>
          <a:solidFill>
            <a:sysClr val="windowText" lastClr="000000"/>
          </a:solidFill>
        </a:defRPr>
      </a:pPr>
      <a:endParaRPr lang="da-DK"/>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v>Gini coefficient (left scale)</c:v>
          </c:tx>
          <c:spPr>
            <a:ln w="19050" cap="rnd">
              <a:solidFill>
                <a:srgbClr val="4A7EBB"/>
              </a:solidFill>
              <a:round/>
            </a:ln>
            <a:effectLst/>
          </c:spPr>
          <c:marker>
            <c:symbol val="none"/>
          </c:marker>
          <c:cat>
            <c:strRef>
              <c:f>'Fig 7.8'!$C$3:$AG$3</c:f>
              <c:strCach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strCache>
            </c:strRef>
          </c:cat>
          <c:val>
            <c:numRef>
              <c:f>'Fig 7.8'!$C$4:$AG$4</c:f>
              <c:numCache>
                <c:formatCode>General</c:formatCode>
                <c:ptCount val="31"/>
                <c:pt idx="0">
                  <c:v>22.06</c:v>
                </c:pt>
                <c:pt idx="1">
                  <c:v>21.93</c:v>
                </c:pt>
                <c:pt idx="2">
                  <c:v>22.16</c:v>
                </c:pt>
                <c:pt idx="3">
                  <c:v>21.99</c:v>
                </c:pt>
                <c:pt idx="4">
                  <c:v>22.34</c:v>
                </c:pt>
                <c:pt idx="5">
                  <c:v>22.79</c:v>
                </c:pt>
                <c:pt idx="6">
                  <c:v>22.5</c:v>
                </c:pt>
                <c:pt idx="7">
                  <c:v>22.41</c:v>
                </c:pt>
                <c:pt idx="8">
                  <c:v>22.83</c:v>
                </c:pt>
                <c:pt idx="9">
                  <c:v>23.47</c:v>
                </c:pt>
                <c:pt idx="10">
                  <c:v>23.81</c:v>
                </c:pt>
                <c:pt idx="11">
                  <c:v>23.83</c:v>
                </c:pt>
                <c:pt idx="12">
                  <c:v>24.38</c:v>
                </c:pt>
                <c:pt idx="13">
                  <c:v>24.4</c:v>
                </c:pt>
                <c:pt idx="14">
                  <c:v>24.03</c:v>
                </c:pt>
                <c:pt idx="15">
                  <c:v>24.14</c:v>
                </c:pt>
                <c:pt idx="16">
                  <c:v>24.68</c:v>
                </c:pt>
                <c:pt idx="17">
                  <c:v>25.66</c:v>
                </c:pt>
                <c:pt idx="18">
                  <c:v>26.28</c:v>
                </c:pt>
                <c:pt idx="19">
                  <c:v>27.02</c:v>
                </c:pt>
                <c:pt idx="20">
                  <c:v>27.94</c:v>
                </c:pt>
                <c:pt idx="21">
                  <c:v>26.74</c:v>
                </c:pt>
                <c:pt idx="22">
                  <c:v>27.47</c:v>
                </c:pt>
                <c:pt idx="23">
                  <c:v>27.68</c:v>
                </c:pt>
                <c:pt idx="24">
                  <c:v>27.37</c:v>
                </c:pt>
                <c:pt idx="25">
                  <c:v>27.88</c:v>
                </c:pt>
                <c:pt idx="26">
                  <c:v>28.33</c:v>
                </c:pt>
                <c:pt idx="27">
                  <c:v>28.77</c:v>
                </c:pt>
                <c:pt idx="28">
                  <c:v>28.97</c:v>
                </c:pt>
                <c:pt idx="29">
                  <c:v>29.32</c:v>
                </c:pt>
                <c:pt idx="30">
                  <c:v>29.1</c:v>
                </c:pt>
              </c:numCache>
            </c:numRef>
          </c:val>
          <c:smooth val="0"/>
          <c:extLst>
            <c:ext xmlns:c16="http://schemas.microsoft.com/office/drawing/2014/chart" uri="{C3380CC4-5D6E-409C-BE32-E72D297353CC}">
              <c16:uniqueId val="{00000000-9350-428A-96F6-90D4F28C5B59}"/>
            </c:ext>
          </c:extLst>
        </c:ser>
        <c:dLbls>
          <c:showLegendKey val="0"/>
          <c:showVal val="0"/>
          <c:showCatName val="0"/>
          <c:showSerName val="0"/>
          <c:showPercent val="0"/>
          <c:showBubbleSize val="0"/>
        </c:dLbls>
        <c:marker val="1"/>
        <c:smooth val="0"/>
        <c:axId val="447185520"/>
        <c:axId val="447185912"/>
      </c:lineChart>
      <c:lineChart>
        <c:grouping val="standard"/>
        <c:varyColors val="0"/>
        <c:ser>
          <c:idx val="1"/>
          <c:order val="1"/>
          <c:tx>
            <c:v>Ratio high-to-low income (right scale)</c:v>
          </c:tx>
          <c:spPr>
            <a:ln w="19050" cap="rnd">
              <a:solidFill>
                <a:srgbClr val="DC4817"/>
              </a:solidFill>
              <a:prstDash val="sysDash"/>
              <a:round/>
            </a:ln>
            <a:effectLst/>
          </c:spPr>
          <c:marker>
            <c:symbol val="none"/>
          </c:marker>
          <c:val>
            <c:numRef>
              <c:f>'Fig 7.8'!$C$7:$AG$7</c:f>
              <c:numCache>
                <c:formatCode>General</c:formatCode>
                <c:ptCount val="31"/>
                <c:pt idx="0">
                  <c:v>2.4900000000000002</c:v>
                </c:pt>
                <c:pt idx="1">
                  <c:v>2.46</c:v>
                </c:pt>
                <c:pt idx="2">
                  <c:v>2.4900000000000002</c:v>
                </c:pt>
                <c:pt idx="3">
                  <c:v>2.5</c:v>
                </c:pt>
                <c:pt idx="4">
                  <c:v>2.5099999999999998</c:v>
                </c:pt>
                <c:pt idx="5">
                  <c:v>2.5499999999999998</c:v>
                </c:pt>
                <c:pt idx="6">
                  <c:v>2.5299999999999998</c:v>
                </c:pt>
                <c:pt idx="7">
                  <c:v>2.54</c:v>
                </c:pt>
                <c:pt idx="8">
                  <c:v>2.6</c:v>
                </c:pt>
                <c:pt idx="9">
                  <c:v>2.62</c:v>
                </c:pt>
                <c:pt idx="10">
                  <c:v>2.66</c:v>
                </c:pt>
                <c:pt idx="11">
                  <c:v>2.66</c:v>
                </c:pt>
                <c:pt idx="12">
                  <c:v>2.68</c:v>
                </c:pt>
                <c:pt idx="13">
                  <c:v>2.71</c:v>
                </c:pt>
                <c:pt idx="14">
                  <c:v>2.67</c:v>
                </c:pt>
                <c:pt idx="15">
                  <c:v>2.67</c:v>
                </c:pt>
                <c:pt idx="16">
                  <c:v>2.75</c:v>
                </c:pt>
                <c:pt idx="17">
                  <c:v>2.8</c:v>
                </c:pt>
                <c:pt idx="18">
                  <c:v>2.78</c:v>
                </c:pt>
                <c:pt idx="19">
                  <c:v>2.78</c:v>
                </c:pt>
                <c:pt idx="20">
                  <c:v>2.82</c:v>
                </c:pt>
                <c:pt idx="21">
                  <c:v>2.83</c:v>
                </c:pt>
                <c:pt idx="22">
                  <c:v>2.96</c:v>
                </c:pt>
                <c:pt idx="23">
                  <c:v>3</c:v>
                </c:pt>
                <c:pt idx="24">
                  <c:v>2.99</c:v>
                </c:pt>
                <c:pt idx="25">
                  <c:v>3.07</c:v>
                </c:pt>
                <c:pt idx="26">
                  <c:v>3.12</c:v>
                </c:pt>
                <c:pt idx="27">
                  <c:v>3.17</c:v>
                </c:pt>
                <c:pt idx="28">
                  <c:v>3.24</c:v>
                </c:pt>
                <c:pt idx="29">
                  <c:v>3.33</c:v>
                </c:pt>
                <c:pt idx="30">
                  <c:v>3.31</c:v>
                </c:pt>
              </c:numCache>
            </c:numRef>
          </c:val>
          <c:smooth val="0"/>
          <c:extLst>
            <c:ext xmlns:c16="http://schemas.microsoft.com/office/drawing/2014/chart" uri="{C3380CC4-5D6E-409C-BE32-E72D297353CC}">
              <c16:uniqueId val="{00000001-9350-428A-96F6-90D4F28C5B59}"/>
            </c:ext>
          </c:extLst>
        </c:ser>
        <c:dLbls>
          <c:showLegendKey val="0"/>
          <c:showVal val="0"/>
          <c:showCatName val="0"/>
          <c:showSerName val="0"/>
          <c:showPercent val="0"/>
          <c:showBubbleSize val="0"/>
        </c:dLbls>
        <c:marker val="1"/>
        <c:smooth val="0"/>
        <c:axId val="447186696"/>
        <c:axId val="447186304"/>
      </c:lineChart>
      <c:catAx>
        <c:axId val="447185520"/>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447185912"/>
        <c:crosses val="autoZero"/>
        <c:auto val="1"/>
        <c:lblAlgn val="ctr"/>
        <c:lblOffset val="100"/>
        <c:noMultiLvlLbl val="0"/>
      </c:catAx>
      <c:valAx>
        <c:axId val="447185912"/>
        <c:scaling>
          <c:orientation val="minMax"/>
        </c:scaling>
        <c:delete val="0"/>
        <c:axPos val="l"/>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Gini-coefficient</a:t>
                </a:r>
              </a:p>
            </c:rich>
          </c:tx>
          <c:layout>
            <c:manualLayout>
              <c:xMode val="edge"/>
              <c:yMode val="edge"/>
              <c:x val="1.8995929443690638E-2"/>
              <c:y val="0.23196369724348351"/>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447185520"/>
        <c:crosses val="autoZero"/>
        <c:crossBetween val="between"/>
      </c:valAx>
      <c:valAx>
        <c:axId val="447186304"/>
        <c:scaling>
          <c:orientation val="minMax"/>
        </c:scaling>
        <c:delete val="0"/>
        <c:axPos val="r"/>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da-DK" b="1"/>
                  <a:t>Ratio high-to-low income</a:t>
                </a:r>
              </a:p>
            </c:rich>
          </c:tx>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447186696"/>
        <c:crosses val="max"/>
        <c:crossBetween val="between"/>
      </c:valAx>
      <c:catAx>
        <c:axId val="447186696"/>
        <c:scaling>
          <c:orientation val="minMax"/>
        </c:scaling>
        <c:delete val="1"/>
        <c:axPos val="b"/>
        <c:majorTickMark val="out"/>
        <c:minorTickMark val="none"/>
        <c:tickLblPos val="nextTo"/>
        <c:crossAx val="4471863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ysClr val="windowText" lastClr="000000"/>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437130738576266"/>
          <c:y val="4.0597896290828564E-2"/>
          <c:w val="0.81577794634558054"/>
          <c:h val="0.72911060965137242"/>
        </c:manualLayout>
      </c:layout>
      <c:lineChart>
        <c:grouping val="standard"/>
        <c:varyColors val="0"/>
        <c:ser>
          <c:idx val="0"/>
          <c:order val="0"/>
          <c:tx>
            <c:strRef>
              <c:f>NABP69!$BG$42</c:f>
              <c:strCache>
                <c:ptCount val="1"/>
                <c:pt idx="0">
                  <c:v>GVA in constant prices</c:v>
                </c:pt>
              </c:strCache>
            </c:strRef>
          </c:tx>
          <c:spPr>
            <a:ln w="19050" cap="rnd">
              <a:solidFill>
                <a:srgbClr val="4A7EBB"/>
              </a:solidFill>
              <a:round/>
            </a:ln>
            <a:effectLst/>
          </c:spPr>
          <c:marker>
            <c:symbol val="none"/>
          </c:marker>
          <c:cat>
            <c:strRef>
              <c:f>NABP69!$AB$41:$BE$41</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strCache>
            </c:strRef>
          </c:cat>
          <c:val>
            <c:numRef>
              <c:f>NABP69!$AB$42:$BE$42</c:f>
              <c:numCache>
                <c:formatCode>0.0</c:formatCode>
                <c:ptCount val="30"/>
                <c:pt idx="0">
                  <c:v>65.996967572254434</c:v>
                </c:pt>
                <c:pt idx="1">
                  <c:v>69.739113545051751</c:v>
                </c:pt>
                <c:pt idx="2">
                  <c:v>73.746611766368829</c:v>
                </c:pt>
                <c:pt idx="3">
                  <c:v>77.932343417521764</c:v>
                </c:pt>
                <c:pt idx="4">
                  <c:v>82.102618817158941</c:v>
                </c:pt>
                <c:pt idx="5">
                  <c:v>86.097907414235308</c:v>
                </c:pt>
                <c:pt idx="6">
                  <c:v>89.780999562678858</c:v>
                </c:pt>
                <c:pt idx="7">
                  <c:v>93.055592645401177</c:v>
                </c:pt>
                <c:pt idx="8">
                  <c:v>95.866918319222904</c:v>
                </c:pt>
                <c:pt idx="9">
                  <c:v>98.18611060206976</c:v>
                </c:pt>
                <c:pt idx="10">
                  <c:v>100</c:v>
                </c:pt>
                <c:pt idx="11">
                  <c:v>101.26746409889481</c:v>
                </c:pt>
                <c:pt idx="12">
                  <c:v>101.9853287009519</c:v>
                </c:pt>
                <c:pt idx="13">
                  <c:v>102.20272426619175</c:v>
                </c:pt>
                <c:pt idx="14">
                  <c:v>101.96398193418095</c:v>
                </c:pt>
                <c:pt idx="15">
                  <c:v>101.35332477802108</c:v>
                </c:pt>
                <c:pt idx="16">
                  <c:v>100.51465259080925</c:v>
                </c:pt>
                <c:pt idx="17">
                  <c:v>99.558307813469</c:v>
                </c:pt>
                <c:pt idx="18">
                  <c:v>98.611227262259561</c:v>
                </c:pt>
                <c:pt idx="19">
                  <c:v>97.961547648910468</c:v>
                </c:pt>
                <c:pt idx="20">
                  <c:v>97.716955663686818</c:v>
                </c:pt>
                <c:pt idx="21">
                  <c:v>97.777183410760287</c:v>
                </c:pt>
                <c:pt idx="22">
                  <c:v>98.099454855686304</c:v>
                </c:pt>
                <c:pt idx="23">
                  <c:v>98.583582306180531</c:v>
                </c:pt>
                <c:pt idx="24">
                  <c:v>99.181231533799561</c:v>
                </c:pt>
                <c:pt idx="25">
                  <c:v>99.829424697744955</c:v>
                </c:pt>
                <c:pt idx="26">
                  <c:v>100.64046836184886</c:v>
                </c:pt>
                <c:pt idx="27">
                  <c:v>101.72693814951428</c:v>
                </c:pt>
                <c:pt idx="28">
                  <c:v>103.04458567652065</c:v>
                </c:pt>
                <c:pt idx="29">
                  <c:v>104.53419663356325</c:v>
                </c:pt>
              </c:numCache>
            </c:numRef>
          </c:val>
          <c:smooth val="0"/>
          <c:extLst>
            <c:ext xmlns:c16="http://schemas.microsoft.com/office/drawing/2014/chart" uri="{C3380CC4-5D6E-409C-BE32-E72D297353CC}">
              <c16:uniqueId val="{00000000-6530-4472-B7F6-3A9107D600BE}"/>
            </c:ext>
          </c:extLst>
        </c:ser>
        <c:ser>
          <c:idx val="1"/>
          <c:order val="1"/>
          <c:tx>
            <c:strRef>
              <c:f>NABP69!$BG$43</c:f>
              <c:strCache>
                <c:ptCount val="1"/>
                <c:pt idx="0">
                  <c:v>Total labour input (hours)</c:v>
                </c:pt>
              </c:strCache>
            </c:strRef>
          </c:tx>
          <c:spPr>
            <a:ln w="19050" cap="rnd">
              <a:solidFill>
                <a:srgbClr val="DC4817"/>
              </a:solidFill>
              <a:round/>
            </a:ln>
            <a:effectLst/>
          </c:spPr>
          <c:marker>
            <c:symbol val="none"/>
          </c:marker>
          <c:cat>
            <c:strRef>
              <c:f>NABP69!$AB$41:$BE$41</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strCache>
            </c:strRef>
          </c:cat>
          <c:val>
            <c:numRef>
              <c:f>NABP69!$AB$43:$BE$43</c:f>
              <c:numCache>
                <c:formatCode>0.0</c:formatCode>
                <c:ptCount val="30"/>
                <c:pt idx="0">
                  <c:v>154.76280598489669</c:v>
                </c:pt>
                <c:pt idx="1">
                  <c:v>148.07861245111832</c:v>
                </c:pt>
                <c:pt idx="2">
                  <c:v>141.55757542910644</c:v>
                </c:pt>
                <c:pt idx="3">
                  <c:v>135.21962033843292</c:v>
                </c:pt>
                <c:pt idx="4">
                  <c:v>129.12025151032782</c:v>
                </c:pt>
                <c:pt idx="5">
                  <c:v>123.34150991779578</c:v>
                </c:pt>
                <c:pt idx="6">
                  <c:v>117.92828242481197</c:v>
                </c:pt>
                <c:pt idx="7">
                  <c:v>112.90312619765945</c:v>
                </c:pt>
                <c:pt idx="8">
                  <c:v>108.26791072554045</c:v>
                </c:pt>
                <c:pt idx="9">
                  <c:v>103.98231708050862</c:v>
                </c:pt>
                <c:pt idx="10">
                  <c:v>100</c:v>
                </c:pt>
                <c:pt idx="11">
                  <c:v>96.254333891236001</c:v>
                </c:pt>
                <c:pt idx="12">
                  <c:v>92.676409697537594</c:v>
                </c:pt>
                <c:pt idx="13">
                  <c:v>89.20787336253008</c:v>
                </c:pt>
                <c:pt idx="14">
                  <c:v>85.838673456516517</c:v>
                </c:pt>
                <c:pt idx="15">
                  <c:v>82.566452484252821</c:v>
                </c:pt>
                <c:pt idx="16">
                  <c:v>79.422941132045054</c:v>
                </c:pt>
                <c:pt idx="17">
                  <c:v>76.455040511683791</c:v>
                </c:pt>
                <c:pt idx="18">
                  <c:v>73.705139533537562</c:v>
                </c:pt>
                <c:pt idx="19">
                  <c:v>71.219489832085912</c:v>
                </c:pt>
                <c:pt idx="20">
                  <c:v>69.039724849708932</c:v>
                </c:pt>
                <c:pt idx="21">
                  <c:v>67.177776944900387</c:v>
                </c:pt>
                <c:pt idx="22">
                  <c:v>65.615286342166456</c:v>
                </c:pt>
                <c:pt idx="23">
                  <c:v>64.31245233544341</c:v>
                </c:pt>
                <c:pt idx="24">
                  <c:v>63.214063993399542</c:v>
                </c:pt>
                <c:pt idx="25">
                  <c:v>62.256583174886416</c:v>
                </c:pt>
                <c:pt idx="26">
                  <c:v>61.384913052341602</c:v>
                </c:pt>
                <c:pt idx="27">
                  <c:v>60.569705859535986</c:v>
                </c:pt>
                <c:pt idx="28">
                  <c:v>59.781673034493309</c:v>
                </c:pt>
                <c:pt idx="29">
                  <c:v>59.004892584221757</c:v>
                </c:pt>
              </c:numCache>
            </c:numRef>
          </c:val>
          <c:smooth val="0"/>
          <c:extLst>
            <c:ext xmlns:c16="http://schemas.microsoft.com/office/drawing/2014/chart" uri="{C3380CC4-5D6E-409C-BE32-E72D297353CC}">
              <c16:uniqueId val="{00000001-6530-4472-B7F6-3A9107D600BE}"/>
            </c:ext>
          </c:extLst>
        </c:ser>
        <c:ser>
          <c:idx val="2"/>
          <c:order val="2"/>
          <c:tx>
            <c:strRef>
              <c:f>NABP69!$BG$47</c:f>
              <c:strCache>
                <c:ptCount val="1"/>
                <c:pt idx="0">
                  <c:v>Labour productivity</c:v>
                </c:pt>
              </c:strCache>
            </c:strRef>
          </c:tx>
          <c:spPr>
            <a:ln w="19050" cap="rnd">
              <a:solidFill>
                <a:srgbClr val="7F9C90"/>
              </a:solidFill>
              <a:round/>
            </a:ln>
            <a:effectLst/>
          </c:spPr>
          <c:marker>
            <c:symbol val="none"/>
          </c:marker>
          <c:cat>
            <c:strRef>
              <c:f>NABP69!$AB$41:$BE$41</c:f>
              <c:strCach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strCache>
            </c:strRef>
          </c:cat>
          <c:val>
            <c:numRef>
              <c:f>NABP69!$AB$47:$BE$47</c:f>
              <c:numCache>
                <c:formatCode>General</c:formatCode>
                <c:ptCount val="30"/>
                <c:pt idx="0">
                  <c:v>42.64394610336484</c:v>
                </c:pt>
                <c:pt idx="1">
                  <c:v>47.096006905165375</c:v>
                </c:pt>
                <c:pt idx="2">
                  <c:v>52.096549084582144</c:v>
                </c:pt>
                <c:pt idx="3">
                  <c:v>57.633901960728529</c:v>
                </c:pt>
                <c:pt idx="4">
                  <c:v>63.586167047228749</c:v>
                </c:pt>
                <c:pt idx="5">
                  <c:v>69.804486317394321</c:v>
                </c:pt>
                <c:pt idx="6">
                  <c:v>76.131863974124187</c:v>
                </c:pt>
                <c:pt idx="7">
                  <c:v>82.420740487281805</c:v>
                </c:pt>
                <c:pt idx="8">
                  <c:v>88.546013012337426</c:v>
                </c:pt>
                <c:pt idx="9">
                  <c:v>94.425776765533001</c:v>
                </c:pt>
                <c:pt idx="10">
                  <c:v>100</c:v>
                </c:pt>
                <c:pt idx="11">
                  <c:v>105.2082124565149</c:v>
                </c:pt>
                <c:pt idx="12">
                  <c:v>110.04453995768206</c:v>
                </c:pt>
                <c:pt idx="13">
                  <c:v>114.56693273120877</c:v>
                </c:pt>
                <c:pt idx="14">
                  <c:v>118.78559841192451</c:v>
                </c:pt>
                <c:pt idx="15">
                  <c:v>122.75363870980325</c:v>
                </c:pt>
                <c:pt idx="16">
                  <c:v>126.55619542431455</c:v>
                </c:pt>
                <c:pt idx="17">
                  <c:v>130.2181087697607</c:v>
                </c:pt>
                <c:pt idx="18">
                  <c:v>133.791521034146</c:v>
                </c:pt>
                <c:pt idx="19">
                  <c:v>137.54879160167292</c:v>
                </c:pt>
                <c:pt idx="20">
                  <c:v>141.53729012739365</c:v>
                </c:pt>
                <c:pt idx="21">
                  <c:v>145.54989441070327</c:v>
                </c:pt>
                <c:pt idx="22">
                  <c:v>149.50701326535932</c:v>
                </c:pt>
                <c:pt idx="23">
                  <c:v>153.28848259740496</c:v>
                </c:pt>
                <c:pt idx="24">
                  <c:v>156.89741375298306</c:v>
                </c:pt>
                <c:pt idx="25">
                  <c:v>160.35159593855607</c:v>
                </c:pt>
                <c:pt idx="26">
                  <c:v>163.94984265276207</c:v>
                </c:pt>
                <c:pt idx="27">
                  <c:v>167.950193427427</c:v>
                </c:pt>
                <c:pt idx="28">
                  <c:v>172.36818651272131</c:v>
                </c:pt>
                <c:pt idx="29">
                  <c:v>177.16191328431685</c:v>
                </c:pt>
              </c:numCache>
            </c:numRef>
          </c:val>
          <c:smooth val="0"/>
          <c:extLst>
            <c:ext xmlns:c16="http://schemas.microsoft.com/office/drawing/2014/chart" uri="{C3380CC4-5D6E-409C-BE32-E72D297353CC}">
              <c16:uniqueId val="{00000002-6530-4472-B7F6-3A9107D600BE}"/>
            </c:ext>
          </c:extLst>
        </c:ser>
        <c:dLbls>
          <c:showLegendKey val="0"/>
          <c:showVal val="0"/>
          <c:showCatName val="0"/>
          <c:showSerName val="0"/>
          <c:showPercent val="0"/>
          <c:showBubbleSize val="0"/>
        </c:dLbls>
        <c:smooth val="0"/>
        <c:axId val="296985567"/>
        <c:axId val="296989311"/>
      </c:lineChart>
      <c:catAx>
        <c:axId val="296985567"/>
        <c:scaling>
          <c:orientation val="minMax"/>
        </c:scaling>
        <c:delete val="0"/>
        <c:axPos val="b"/>
        <c:numFmt formatCode="General" sourceLinked="1"/>
        <c:majorTickMark val="none"/>
        <c:minorTickMark val="none"/>
        <c:tickLblPos val="nextTo"/>
        <c:spPr>
          <a:noFill/>
          <a:ln w="6350" cap="flat" cmpd="sng" algn="ctr">
            <a:solidFill>
              <a:sysClr val="windowText" lastClr="000000"/>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96989311"/>
        <c:crosses val="autoZero"/>
        <c:auto val="1"/>
        <c:lblAlgn val="ctr"/>
        <c:lblOffset val="100"/>
        <c:noMultiLvlLbl val="0"/>
      </c:catAx>
      <c:valAx>
        <c:axId val="296989311"/>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Index 2000 = 100</a:t>
                </a:r>
              </a:p>
              <a:p>
                <a:pPr>
                  <a:defRPr b="1"/>
                </a:pPr>
                <a:endParaRPr lang="da-DK" b="1">
                  <a:solidFill>
                    <a:schemeClr val="tx1"/>
                  </a:solidFill>
                </a:endParaRPr>
              </a:p>
            </c:rich>
          </c:tx>
          <c:layout>
            <c:manualLayout>
              <c:xMode val="edge"/>
              <c:yMode val="edge"/>
              <c:x val="1.2645861601085481E-2"/>
              <c:y val="0.26295488504913822"/>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0" sourceLinked="0"/>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96985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NABP10!$C$16</c:f>
              <c:strCache>
                <c:ptCount val="1"/>
                <c:pt idx="0">
                  <c:v>Total GVA</c:v>
                </c:pt>
              </c:strCache>
            </c:strRef>
          </c:tx>
          <c:spPr>
            <a:ln w="19050">
              <a:solidFill>
                <a:srgbClr val="7F9C90"/>
              </a:solidFill>
            </a:ln>
          </c:spPr>
          <c:marker>
            <c:symbol val="none"/>
          </c:marker>
          <c:cat>
            <c:strRef>
              <c:f>NABP10!$E$15:$BE$15</c:f>
              <c:strCache>
                <c:ptCount val="5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strCache>
            </c:strRef>
          </c:cat>
          <c:val>
            <c:numRef>
              <c:f>NABP10!$E$7:$BD$7</c:f>
              <c:numCache>
                <c:formatCode>0.00</c:formatCode>
                <c:ptCount val="52"/>
                <c:pt idx="0">
                  <c:v>4.2298367411109483</c:v>
                </c:pt>
                <c:pt idx="1">
                  <c:v>5.1500919319036997</c:v>
                </c:pt>
                <c:pt idx="2">
                  <c:v>6.6530766326915902</c:v>
                </c:pt>
                <c:pt idx="3">
                  <c:v>1.5828743752743124</c:v>
                </c:pt>
                <c:pt idx="4">
                  <c:v>3.7002606308101926</c:v>
                </c:pt>
                <c:pt idx="5">
                  <c:v>4.2825712093048862</c:v>
                </c:pt>
                <c:pt idx="6">
                  <c:v>3.3964297083527217</c:v>
                </c:pt>
                <c:pt idx="7">
                  <c:v>-0.22935322390857937</c:v>
                </c:pt>
                <c:pt idx="8">
                  <c:v>-1.9569823691680366</c:v>
                </c:pt>
                <c:pt idx="9">
                  <c:v>5.3818276347177285</c:v>
                </c:pt>
                <c:pt idx="10">
                  <c:v>2.0001547789200824</c:v>
                </c:pt>
                <c:pt idx="11">
                  <c:v>2.237272784392208</c:v>
                </c:pt>
                <c:pt idx="12">
                  <c:v>4.1318461640145632</c:v>
                </c:pt>
                <c:pt idx="13">
                  <c:v>-3.8974112281076057E-2</c:v>
                </c:pt>
                <c:pt idx="14">
                  <c:v>-0.13022428877932368</c:v>
                </c:pt>
                <c:pt idx="15">
                  <c:v>3.8462353585502873</c:v>
                </c:pt>
                <c:pt idx="16">
                  <c:v>2.3536109216483414</c:v>
                </c:pt>
                <c:pt idx="17">
                  <c:v>4.2601219216565678</c:v>
                </c:pt>
                <c:pt idx="18">
                  <c:v>3.76254904368587</c:v>
                </c:pt>
                <c:pt idx="19">
                  <c:v>3.5386168944487428</c:v>
                </c:pt>
                <c:pt idx="20">
                  <c:v>0.67268649249270229</c:v>
                </c:pt>
                <c:pt idx="21">
                  <c:v>1.3692345203817124</c:v>
                </c:pt>
                <c:pt idx="22">
                  <c:v>1.2637995694304793</c:v>
                </c:pt>
                <c:pt idx="23">
                  <c:v>2.0021377652827965</c:v>
                </c:pt>
                <c:pt idx="24">
                  <c:v>1.1664689073464185</c:v>
                </c:pt>
                <c:pt idx="25">
                  <c:v>1.726629702810234</c:v>
                </c:pt>
                <c:pt idx="26">
                  <c:v>0.50367826773367597</c:v>
                </c:pt>
                <c:pt idx="27">
                  <c:v>4.6164263728029287</c:v>
                </c:pt>
                <c:pt idx="28">
                  <c:v>3.1392204600488194</c:v>
                </c:pt>
                <c:pt idx="29">
                  <c:v>2.5524547367347994</c:v>
                </c:pt>
                <c:pt idx="30">
                  <c:v>3.1205929312947633</c:v>
                </c:pt>
                <c:pt idx="31">
                  <c:v>1.9416547178677801</c:v>
                </c:pt>
                <c:pt idx="32">
                  <c:v>3.2832202211615646</c:v>
                </c:pt>
                <c:pt idx="33">
                  <c:v>4.6822328635341082</c:v>
                </c:pt>
                <c:pt idx="34">
                  <c:v>0.84122609112735613</c:v>
                </c:pt>
                <c:pt idx="35">
                  <c:v>0.31235390171353572</c:v>
                </c:pt>
                <c:pt idx="36">
                  <c:v>0.38169537318473168</c:v>
                </c:pt>
                <c:pt idx="37">
                  <c:v>1.9774169271308928</c:v>
                </c:pt>
                <c:pt idx="38">
                  <c:v>1.6184381437645667</c:v>
                </c:pt>
                <c:pt idx="39">
                  <c:v>3.8371864706960856</c:v>
                </c:pt>
                <c:pt idx="40">
                  <c:v>0.50054099001171082</c:v>
                </c:pt>
                <c:pt idx="41">
                  <c:v>5.4514892222501388E-2</c:v>
                </c:pt>
                <c:pt idx="42">
                  <c:v>-4.447423660022376</c:v>
                </c:pt>
                <c:pt idx="43">
                  <c:v>1.8393397796572009</c:v>
                </c:pt>
                <c:pt idx="44">
                  <c:v>1.546447496485337</c:v>
                </c:pt>
                <c:pt idx="45">
                  <c:v>0.21828585111947074</c:v>
                </c:pt>
                <c:pt idx="46">
                  <c:v>0.91915486545932623</c:v>
                </c:pt>
                <c:pt idx="47">
                  <c:v>1.5465497647340287</c:v>
                </c:pt>
                <c:pt idx="48">
                  <c:v>2.1735609094043928</c:v>
                </c:pt>
                <c:pt idx="49">
                  <c:v>3.1755201505609731</c:v>
                </c:pt>
                <c:pt idx="50">
                  <c:v>2.0028298389110466</c:v>
                </c:pt>
                <c:pt idx="51">
                  <c:v>2.3628696798343007</c:v>
                </c:pt>
              </c:numCache>
            </c:numRef>
          </c:val>
          <c:smooth val="0"/>
          <c:extLst>
            <c:ext xmlns:c16="http://schemas.microsoft.com/office/drawing/2014/chart" uri="{C3380CC4-5D6E-409C-BE32-E72D297353CC}">
              <c16:uniqueId val="{00000000-0CE8-4C2C-9DD3-89B4090E11B8}"/>
            </c:ext>
          </c:extLst>
        </c:ser>
        <c:ser>
          <c:idx val="1"/>
          <c:order val="1"/>
          <c:tx>
            <c:strRef>
              <c:f>NABP10!$C$17</c:f>
              <c:strCache>
                <c:ptCount val="1"/>
                <c:pt idx="0">
                  <c:v>GVA Construction</c:v>
                </c:pt>
              </c:strCache>
            </c:strRef>
          </c:tx>
          <c:spPr>
            <a:ln w="19050">
              <a:solidFill>
                <a:srgbClr val="DC4817"/>
              </a:solidFill>
            </a:ln>
          </c:spPr>
          <c:marker>
            <c:symbol val="none"/>
          </c:marker>
          <c:cat>
            <c:strRef>
              <c:f>NABP10!$E$15:$BE$15</c:f>
              <c:strCache>
                <c:ptCount val="53"/>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pt idx="50">
                  <c:v>2017</c:v>
                </c:pt>
                <c:pt idx="51">
                  <c:v>2018</c:v>
                </c:pt>
                <c:pt idx="52">
                  <c:v>2019</c:v>
                </c:pt>
              </c:strCache>
            </c:strRef>
          </c:cat>
          <c:val>
            <c:numRef>
              <c:f>NABP10!$E$8:$BD$8</c:f>
              <c:numCache>
                <c:formatCode>0.00</c:formatCode>
                <c:ptCount val="52"/>
                <c:pt idx="0">
                  <c:v>9.0970272976477631</c:v>
                </c:pt>
                <c:pt idx="1">
                  <c:v>4.8192227254261866</c:v>
                </c:pt>
                <c:pt idx="2">
                  <c:v>3.7134326644274074</c:v>
                </c:pt>
                <c:pt idx="3">
                  <c:v>4.5783566080301208</c:v>
                </c:pt>
                <c:pt idx="4">
                  <c:v>7.1994812138536979</c:v>
                </c:pt>
                <c:pt idx="5">
                  <c:v>5.341909359143715</c:v>
                </c:pt>
                <c:pt idx="6">
                  <c:v>-11.350318769923117</c:v>
                </c:pt>
                <c:pt idx="7">
                  <c:v>-5.1267136417117225</c:v>
                </c:pt>
                <c:pt idx="8">
                  <c:v>-9.6202884414408167</c:v>
                </c:pt>
                <c:pt idx="9">
                  <c:v>4.7686591326066452</c:v>
                </c:pt>
                <c:pt idx="10">
                  <c:v>-0.32522000176590238</c:v>
                </c:pt>
                <c:pt idx="11">
                  <c:v>1.1058125286049547</c:v>
                </c:pt>
                <c:pt idx="12">
                  <c:v>-9.0257293887444856</c:v>
                </c:pt>
                <c:pt idx="13">
                  <c:v>9.8152517616089554</c:v>
                </c:pt>
                <c:pt idx="14">
                  <c:v>-15.256665107577172</c:v>
                </c:pt>
                <c:pt idx="15">
                  <c:v>-2.6872261892441962</c:v>
                </c:pt>
                <c:pt idx="16">
                  <c:v>1.5756823821339916</c:v>
                </c:pt>
                <c:pt idx="17">
                  <c:v>10.513182920658192</c:v>
                </c:pt>
                <c:pt idx="18">
                  <c:v>4.4620582941232279</c:v>
                </c:pt>
                <c:pt idx="19">
                  <c:v>10.231257557436525</c:v>
                </c:pt>
                <c:pt idx="20">
                  <c:v>9.5613541938049273</c:v>
                </c:pt>
                <c:pt idx="21">
                  <c:v>0.15393857475407557</c:v>
                </c:pt>
                <c:pt idx="22">
                  <c:v>-3.4864104967197718</c:v>
                </c:pt>
                <c:pt idx="23">
                  <c:v>-10.167670097753611</c:v>
                </c:pt>
                <c:pt idx="24">
                  <c:v>-4.9076129255426482</c:v>
                </c:pt>
                <c:pt idx="25">
                  <c:v>0.63203843763735001</c:v>
                </c:pt>
                <c:pt idx="26">
                  <c:v>-12.071873964514868</c:v>
                </c:pt>
                <c:pt idx="27">
                  <c:v>6.0809537676219216</c:v>
                </c:pt>
                <c:pt idx="28">
                  <c:v>5.1946583991344886</c:v>
                </c:pt>
                <c:pt idx="29">
                  <c:v>5.8330519141620352</c:v>
                </c:pt>
                <c:pt idx="30">
                  <c:v>-3.5578568734952021</c:v>
                </c:pt>
                <c:pt idx="31">
                  <c:v>9.3333132810972543</c:v>
                </c:pt>
                <c:pt idx="32">
                  <c:v>7.0950081844316948</c:v>
                </c:pt>
                <c:pt idx="33">
                  <c:v>2.2181692076499226</c:v>
                </c:pt>
                <c:pt idx="34">
                  <c:v>-7.3306192199437126</c:v>
                </c:pt>
                <c:pt idx="35">
                  <c:v>0.80271186440676878</c:v>
                </c:pt>
                <c:pt idx="36">
                  <c:v>3.6829786661644937</c:v>
                </c:pt>
                <c:pt idx="37">
                  <c:v>1.1314737001974384</c:v>
                </c:pt>
                <c:pt idx="38">
                  <c:v>0.93484844692512947</c:v>
                </c:pt>
                <c:pt idx="39">
                  <c:v>8.1298897747138952</c:v>
                </c:pt>
                <c:pt idx="40">
                  <c:v>-3.1384015594541959</c:v>
                </c:pt>
                <c:pt idx="41">
                  <c:v>2.7168444355001098</c:v>
                </c:pt>
                <c:pt idx="42">
                  <c:v>-9.3121888253734131</c:v>
                </c:pt>
                <c:pt idx="43">
                  <c:v>-12.320811305408707</c:v>
                </c:pt>
                <c:pt idx="44">
                  <c:v>3.4322322554461993</c:v>
                </c:pt>
                <c:pt idx="45">
                  <c:v>2.323397934445981</c:v>
                </c:pt>
                <c:pt idx="46">
                  <c:v>1.9775674824360712</c:v>
                </c:pt>
                <c:pt idx="47">
                  <c:v>2.8980836119952169</c:v>
                </c:pt>
                <c:pt idx="48">
                  <c:v>10.591091215202098</c:v>
                </c:pt>
                <c:pt idx="49">
                  <c:v>8.375424848942604</c:v>
                </c:pt>
                <c:pt idx="50">
                  <c:v>1.1161565014754959</c:v>
                </c:pt>
                <c:pt idx="51">
                  <c:v>9.5694501281526669</c:v>
                </c:pt>
              </c:numCache>
            </c:numRef>
          </c:val>
          <c:smooth val="0"/>
          <c:extLst>
            <c:ext xmlns:c16="http://schemas.microsoft.com/office/drawing/2014/chart" uri="{C3380CC4-5D6E-409C-BE32-E72D297353CC}">
              <c16:uniqueId val="{00000001-0CE8-4C2C-9DD3-89B4090E11B8}"/>
            </c:ext>
          </c:extLst>
        </c:ser>
        <c:dLbls>
          <c:showLegendKey val="0"/>
          <c:showVal val="0"/>
          <c:showCatName val="0"/>
          <c:showSerName val="0"/>
          <c:showPercent val="0"/>
          <c:showBubbleSize val="0"/>
        </c:dLbls>
        <c:smooth val="0"/>
        <c:axId val="43249664"/>
        <c:axId val="43251200"/>
      </c:lineChart>
      <c:catAx>
        <c:axId val="43249664"/>
        <c:scaling>
          <c:orientation val="minMax"/>
        </c:scaling>
        <c:delete val="0"/>
        <c:axPos val="b"/>
        <c:numFmt formatCode="General" sourceLinked="0"/>
        <c:majorTickMark val="out"/>
        <c:minorTickMark val="none"/>
        <c:tickLblPos val="nextTo"/>
        <c:spPr>
          <a:ln w="6350">
            <a:solidFill>
              <a:schemeClr val="tx1"/>
            </a:solidFill>
          </a:ln>
        </c:spPr>
        <c:txPr>
          <a:bodyPr rot="-5400000" vert="horz"/>
          <a:lstStyle/>
          <a:p>
            <a:pPr>
              <a:defRPr/>
            </a:pPr>
            <a:endParaRPr lang="da-DK"/>
          </a:p>
        </c:txPr>
        <c:crossAx val="43251200"/>
        <c:crossesAt val="-20"/>
        <c:auto val="1"/>
        <c:lblAlgn val="ctr"/>
        <c:lblOffset val="100"/>
        <c:noMultiLvlLbl val="0"/>
      </c:catAx>
      <c:valAx>
        <c:axId val="43251200"/>
        <c:scaling>
          <c:orientation val="minMax"/>
        </c:scaling>
        <c:delete val="0"/>
        <c:axPos val="l"/>
        <c:majorGridlines>
          <c:spPr>
            <a:ln>
              <a:noFill/>
            </a:ln>
          </c:spPr>
        </c:majorGridlines>
        <c:title>
          <c:tx>
            <c:rich>
              <a:bodyPr/>
              <a:lstStyle/>
              <a:p>
                <a:pPr>
                  <a:defRPr/>
                </a:pPr>
                <a:r>
                  <a:rPr lang="da-DK"/>
                  <a:t>Percent</a:t>
                </a:r>
              </a:p>
            </c:rich>
          </c:tx>
          <c:overlay val="0"/>
        </c:title>
        <c:numFmt formatCode="0" sourceLinked="0"/>
        <c:majorTickMark val="out"/>
        <c:minorTickMark val="none"/>
        <c:tickLblPos val="nextTo"/>
        <c:spPr>
          <a:ln w="6350">
            <a:solidFill>
              <a:schemeClr val="tx1"/>
            </a:solidFill>
          </a:ln>
        </c:spPr>
        <c:crossAx val="43249664"/>
        <c:crosses val="autoZero"/>
        <c:crossBetween val="between"/>
      </c:valAx>
    </c:plotArea>
    <c:legend>
      <c:legendPos val="b"/>
      <c:overlay val="0"/>
    </c:legend>
    <c:plotVisOnly val="1"/>
    <c:dispBlanksAs val="gap"/>
    <c:showDLblsOverMax val="0"/>
  </c:chart>
  <c:spPr>
    <a:ln w="6350">
      <a:solidFill>
        <a:schemeClr val="tx1"/>
      </a:solidFill>
    </a:ln>
  </c:spPr>
  <c:txPr>
    <a:bodyPr/>
    <a:lstStyle/>
    <a:p>
      <a:pPr>
        <a:defRPr sz="850">
          <a:solidFill>
            <a:schemeClr val="tx1"/>
          </a:solidFill>
          <a:latin typeface="FrankfurtGothic" panose="020B7200000000000000" pitchFamily="34" charset="0"/>
        </a:defRPr>
      </a:pPr>
      <a:endParaRPr lang="da-DK"/>
    </a:p>
  </c:txPr>
  <c:externalData r:id="rId1">
    <c:autoUpdate val="0"/>
  </c:externalData>
  <c:userShapes r:id="rId2"/>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36431623931623"/>
          <c:y val="5.5436507936507937E-2"/>
          <c:w val="0.82378525641025646"/>
          <c:h val="0.48930714285714283"/>
        </c:manualLayout>
      </c:layout>
      <c:barChart>
        <c:barDir val="col"/>
        <c:grouping val="clustered"/>
        <c:varyColors val="0"/>
        <c:ser>
          <c:idx val="0"/>
          <c:order val="0"/>
          <c:tx>
            <c:strRef>
              <c:f>'firm structure Table 8.8fig8.3'!$K$26</c:f>
              <c:strCache>
                <c:ptCount val="1"/>
                <c:pt idx="0">
                  <c:v>Trade and Transport</c:v>
                </c:pt>
              </c:strCache>
            </c:strRef>
          </c:tx>
          <c:spPr>
            <a:solidFill>
              <a:srgbClr val="6D98BF"/>
            </a:solidFill>
            <a:ln>
              <a:noFill/>
            </a:ln>
            <a:effectLst/>
          </c:spPr>
          <c:invertIfNegative val="0"/>
          <c:cat>
            <c:strRef>
              <c:f>'firm structure Table 8.8fig8.3'!$L$21:$Q$21</c:f>
              <c:strCache>
                <c:ptCount val="6"/>
                <c:pt idx="0">
                  <c:v>No employees</c:v>
                </c:pt>
                <c:pt idx="1">
                  <c:v>Less than 10 employees</c:v>
                </c:pt>
                <c:pt idx="2">
                  <c:v>10-19 employees</c:v>
                </c:pt>
                <c:pt idx="3">
                  <c:v>20-49 employees</c:v>
                </c:pt>
                <c:pt idx="4">
                  <c:v>50-99 employees</c:v>
                </c:pt>
                <c:pt idx="5">
                  <c:v>100 employees and more</c:v>
                </c:pt>
              </c:strCache>
            </c:strRef>
          </c:cat>
          <c:val>
            <c:numRef>
              <c:f>'firm structure Table 8.8fig8.3'!$L$26:$Q$26</c:f>
              <c:numCache>
                <c:formatCode>#,#00%</c:formatCode>
                <c:ptCount val="6"/>
                <c:pt idx="0">
                  <c:v>3.450383171530276E-2</c:v>
                </c:pt>
                <c:pt idx="1">
                  <c:v>0.14226955487092086</c:v>
                </c:pt>
                <c:pt idx="2">
                  <c:v>9.2267550749568841E-2</c:v>
                </c:pt>
                <c:pt idx="3">
                  <c:v>0.13326803009147029</c:v>
                </c:pt>
                <c:pt idx="4">
                  <c:v>0.11044300965217788</c:v>
                </c:pt>
                <c:pt idx="5">
                  <c:v>0.48724802292055935</c:v>
                </c:pt>
              </c:numCache>
            </c:numRef>
          </c:val>
          <c:extLst>
            <c:ext xmlns:c16="http://schemas.microsoft.com/office/drawing/2014/chart" uri="{C3380CC4-5D6E-409C-BE32-E72D297353CC}">
              <c16:uniqueId val="{00000000-DB89-433D-ACB0-3D2035ED96D5}"/>
            </c:ext>
          </c:extLst>
        </c:ser>
        <c:ser>
          <c:idx val="1"/>
          <c:order val="1"/>
          <c:tx>
            <c:strRef>
              <c:f>'firm structure Table 8.8fig8.3'!$K$27</c:f>
              <c:strCache>
                <c:ptCount val="1"/>
                <c:pt idx="0">
                  <c:v>Accomodation and food service and real estate</c:v>
                </c:pt>
              </c:strCache>
            </c:strRef>
          </c:tx>
          <c:spPr>
            <a:solidFill>
              <a:srgbClr val="DC4817"/>
            </a:solidFill>
            <a:ln>
              <a:noFill/>
            </a:ln>
            <a:effectLst/>
          </c:spPr>
          <c:invertIfNegative val="0"/>
          <c:cat>
            <c:strRef>
              <c:f>'firm structure Table 8.8fig8.3'!$L$21:$Q$21</c:f>
              <c:strCache>
                <c:ptCount val="6"/>
                <c:pt idx="0">
                  <c:v>No employees</c:v>
                </c:pt>
                <c:pt idx="1">
                  <c:v>Less than 10 employees</c:v>
                </c:pt>
                <c:pt idx="2">
                  <c:v>10-19 employees</c:v>
                </c:pt>
                <c:pt idx="3">
                  <c:v>20-49 employees</c:v>
                </c:pt>
                <c:pt idx="4">
                  <c:v>50-99 employees</c:v>
                </c:pt>
                <c:pt idx="5">
                  <c:v>100 employees and more</c:v>
                </c:pt>
              </c:strCache>
            </c:strRef>
          </c:cat>
          <c:val>
            <c:numRef>
              <c:f>'firm structure Table 8.8fig8.3'!$L$27:$Q$27</c:f>
              <c:numCache>
                <c:formatCode>#,#00%</c:formatCode>
                <c:ptCount val="6"/>
                <c:pt idx="0">
                  <c:v>0.27580250182010724</c:v>
                </c:pt>
                <c:pt idx="1">
                  <c:v>0.34069097888675626</c:v>
                </c:pt>
                <c:pt idx="2">
                  <c:v>9.9291812826791975E-2</c:v>
                </c:pt>
                <c:pt idx="3">
                  <c:v>0.10336223442981005</c:v>
                </c:pt>
                <c:pt idx="4">
                  <c:v>6.4729631345555635E-2</c:v>
                </c:pt>
                <c:pt idx="5">
                  <c:v>0.11612284069097889</c:v>
                </c:pt>
              </c:numCache>
            </c:numRef>
          </c:val>
          <c:extLst>
            <c:ext xmlns:c16="http://schemas.microsoft.com/office/drawing/2014/chart" uri="{C3380CC4-5D6E-409C-BE32-E72D297353CC}">
              <c16:uniqueId val="{00000001-DB89-433D-ACB0-3D2035ED96D5}"/>
            </c:ext>
          </c:extLst>
        </c:ser>
        <c:ser>
          <c:idx val="2"/>
          <c:order val="2"/>
          <c:tx>
            <c:strRef>
              <c:f>'firm structure Table 8.8fig8.3'!$K$28</c:f>
              <c:strCache>
                <c:ptCount val="1"/>
                <c:pt idx="0">
                  <c:v>Information, knowledge, and travel</c:v>
                </c:pt>
              </c:strCache>
            </c:strRef>
          </c:tx>
          <c:spPr>
            <a:solidFill>
              <a:srgbClr val="7F9C90"/>
            </a:solidFill>
            <a:ln>
              <a:noFill/>
            </a:ln>
            <a:effectLst/>
          </c:spPr>
          <c:invertIfNegative val="0"/>
          <c:cat>
            <c:strRef>
              <c:f>'firm structure Table 8.8fig8.3'!$L$21:$Q$21</c:f>
              <c:strCache>
                <c:ptCount val="6"/>
                <c:pt idx="0">
                  <c:v>No employees</c:v>
                </c:pt>
                <c:pt idx="1">
                  <c:v>Less than 10 employees</c:v>
                </c:pt>
                <c:pt idx="2">
                  <c:v>10-19 employees</c:v>
                </c:pt>
                <c:pt idx="3">
                  <c:v>20-49 employees</c:v>
                </c:pt>
                <c:pt idx="4">
                  <c:v>50-99 employees</c:v>
                </c:pt>
                <c:pt idx="5">
                  <c:v>100 employees and more</c:v>
                </c:pt>
              </c:strCache>
            </c:strRef>
          </c:cat>
          <c:val>
            <c:numRef>
              <c:f>'firm structure Table 8.8fig8.3'!$L$28:$Q$28</c:f>
              <c:numCache>
                <c:formatCode>#,#00%</c:formatCode>
                <c:ptCount val="6"/>
                <c:pt idx="0">
                  <c:v>7.1370856162488241E-2</c:v>
                </c:pt>
                <c:pt idx="1">
                  <c:v>0.17084140424668401</c:v>
                </c:pt>
                <c:pt idx="2">
                  <c:v>7.8233438485804413E-2</c:v>
                </c:pt>
                <c:pt idx="3">
                  <c:v>0.11951777445717343</c:v>
                </c:pt>
                <c:pt idx="4">
                  <c:v>9.8954009629752621E-2</c:v>
                </c:pt>
                <c:pt idx="5">
                  <c:v>0.46108251701809727</c:v>
                </c:pt>
              </c:numCache>
            </c:numRef>
          </c:val>
          <c:extLst>
            <c:ext xmlns:c16="http://schemas.microsoft.com/office/drawing/2014/chart" uri="{C3380CC4-5D6E-409C-BE32-E72D297353CC}">
              <c16:uniqueId val="{00000002-DB89-433D-ACB0-3D2035ED96D5}"/>
            </c:ext>
          </c:extLst>
        </c:ser>
        <c:dLbls>
          <c:showLegendKey val="0"/>
          <c:showVal val="0"/>
          <c:showCatName val="0"/>
          <c:showSerName val="0"/>
          <c:showPercent val="0"/>
          <c:showBubbleSize val="0"/>
        </c:dLbls>
        <c:gapWidth val="219"/>
        <c:overlap val="-27"/>
        <c:axId val="1847052912"/>
        <c:axId val="1455833120"/>
      </c:barChart>
      <c:catAx>
        <c:axId val="184705291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455833120"/>
        <c:crosses val="autoZero"/>
        <c:auto val="1"/>
        <c:lblAlgn val="ctr"/>
        <c:lblOffset val="100"/>
        <c:noMultiLvlLbl val="0"/>
      </c:catAx>
      <c:valAx>
        <c:axId val="1455833120"/>
        <c:scaling>
          <c:orientation val="minMax"/>
        </c:scaling>
        <c:delete val="0"/>
        <c:axPos val="l"/>
        <c:majorGridlines>
          <c:spPr>
            <a:ln w="317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84705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'OECD fig 8.4'!$H$54:$L$54</c:f>
              <c:strCache>
                <c:ptCount val="5"/>
                <c:pt idx="0">
                  <c:v>Denmark</c:v>
                </c:pt>
                <c:pt idx="1">
                  <c:v>Germany</c:v>
                </c:pt>
                <c:pt idx="2">
                  <c:v>Sweden</c:v>
                </c:pt>
                <c:pt idx="3">
                  <c:v>UK</c:v>
                </c:pt>
                <c:pt idx="4">
                  <c:v>USA</c:v>
                </c:pt>
              </c:strCache>
            </c:strRef>
          </c:cat>
          <c:val>
            <c:numRef>
              <c:f>'OECD fig 8.4'!$H$65:$L$65</c:f>
              <c:numCache>
                <c:formatCode>0.00%</c:formatCode>
                <c:ptCount val="5"/>
                <c:pt idx="0">
                  <c:v>0.50135049738537485</c:v>
                </c:pt>
                <c:pt idx="1">
                  <c:v>0.46743840641286166</c:v>
                </c:pt>
                <c:pt idx="2">
                  <c:v>0.49341842961234594</c:v>
                </c:pt>
                <c:pt idx="3">
                  <c:v>0.57230661793998372</c:v>
                </c:pt>
                <c:pt idx="4">
                  <c:v>0.55394609604811562</c:v>
                </c:pt>
              </c:numCache>
            </c:numRef>
          </c:val>
          <c:extLst>
            <c:ext xmlns:c16="http://schemas.microsoft.com/office/drawing/2014/chart" uri="{C3380CC4-5D6E-409C-BE32-E72D297353CC}">
              <c16:uniqueId val="{00000000-09B4-433F-B77E-8489C517FF8F}"/>
            </c:ext>
          </c:extLst>
        </c:ser>
        <c:ser>
          <c:idx val="1"/>
          <c:order val="1"/>
          <c:tx>
            <c:v>2007</c:v>
          </c:tx>
          <c:spPr>
            <a:solidFill>
              <a:srgbClr val="D7E3ED"/>
            </a:solidFill>
            <a:ln>
              <a:noFill/>
            </a:ln>
            <a:effectLst>
              <a:outerShdw blurRad="50800" dist="50800" dir="5400000" sx="1000" sy="1000" algn="ctr" rotWithShape="0">
                <a:srgbClr val="000000"/>
              </a:outerShdw>
            </a:effectLst>
          </c:spPr>
          <c:invertIfNegative val="0"/>
          <c:val>
            <c:numRef>
              <c:f>'OECD fig 8.4'!$H$84:$L$84</c:f>
              <c:numCache>
                <c:formatCode>0.00%</c:formatCode>
                <c:ptCount val="5"/>
                <c:pt idx="0">
                  <c:v>0.47537407756760602</c:v>
                </c:pt>
                <c:pt idx="1">
                  <c:v>0.48244217756680891</c:v>
                </c:pt>
                <c:pt idx="2">
                  <c:v>0.46609845712669179</c:v>
                </c:pt>
                <c:pt idx="3">
                  <c:v>0.56187096060235442</c:v>
                </c:pt>
                <c:pt idx="4">
                  <c:v>0.52954492783021923</c:v>
                </c:pt>
              </c:numCache>
            </c:numRef>
          </c:val>
          <c:extLst>
            <c:ext xmlns:c16="http://schemas.microsoft.com/office/drawing/2014/chart" uri="{C3380CC4-5D6E-409C-BE32-E72D297353CC}">
              <c16:uniqueId val="{00000001-09B4-433F-B77E-8489C517FF8F}"/>
            </c:ext>
          </c:extLst>
        </c:ser>
        <c:dLbls>
          <c:showLegendKey val="0"/>
          <c:showVal val="0"/>
          <c:showCatName val="0"/>
          <c:showSerName val="0"/>
          <c:showPercent val="0"/>
          <c:showBubbleSize val="0"/>
        </c:dLbls>
        <c:gapWidth val="129"/>
        <c:axId val="1247370464"/>
        <c:axId val="903213088"/>
      </c:barChart>
      <c:catAx>
        <c:axId val="124737046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03213088"/>
        <c:crosses val="autoZero"/>
        <c:auto val="1"/>
        <c:lblAlgn val="ctr"/>
        <c:lblOffset val="100"/>
        <c:noMultiLvlLbl val="0"/>
      </c:catAx>
      <c:valAx>
        <c:axId val="903213088"/>
        <c:scaling>
          <c:orientation val="minMax"/>
        </c:scaling>
        <c:delete val="0"/>
        <c:axPos val="l"/>
        <c:majorGridlines>
          <c:spPr>
            <a:ln w="317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47370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da-DK"/>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'C:\JBB\DanishEconomy2020\Chp9\[Figur_9_1_2020.xls]Fig8.1_2011'!$M$3</c:f>
              <c:strCache>
                <c:ptCount val="1"/>
                <c:pt idx="0">
                  <c:v>Raw material/Wage </c:v>
                </c:pt>
              </c:strCache>
            </c:strRef>
          </c:tx>
          <c:spPr>
            <a:ln w="19050">
              <a:solidFill>
                <a:srgbClr val="7F9C90"/>
              </a:solidFill>
            </a:ln>
          </c:spPr>
          <c:marker>
            <c:symbol val="none"/>
          </c:marker>
          <c:cat>
            <c:numRef>
              <c:f>'[2]Fig8.1_2011'!$L$4:$L$64</c:f>
              <c:numCache>
                <c:formatCode>General</c:formatCode>
                <c:ptCount val="61"/>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numCache>
            </c:numRef>
          </c:cat>
          <c:val>
            <c:numRef>
              <c:f>'[2]Fig8.1_2011'!$M$4:$M$64</c:f>
              <c:numCache>
                <c:formatCode>General</c:formatCode>
                <c:ptCount val="61"/>
                <c:pt idx="0">
                  <c:v>100</c:v>
                </c:pt>
                <c:pt idx="1">
                  <c:v>90.756521739130434</c:v>
                </c:pt>
                <c:pt idx="2">
                  <c:v>82.666216216216213</c:v>
                </c:pt>
                <c:pt idx="3">
                  <c:v>71.728915662650593</c:v>
                </c:pt>
                <c:pt idx="4">
                  <c:v>65.099999999999994</c:v>
                </c:pt>
                <c:pt idx="5">
                  <c:v>60.428571428571423</c:v>
                </c:pt>
                <c:pt idx="6">
                  <c:v>58.245283018867923</c:v>
                </c:pt>
                <c:pt idx="7">
                  <c:v>51.788135593220332</c:v>
                </c:pt>
                <c:pt idx="8">
                  <c:v>45.687022900763353</c:v>
                </c:pt>
                <c:pt idx="9">
                  <c:v>42.591549295774648</c:v>
                </c:pt>
                <c:pt idx="10">
                  <c:v>40.528662420382162</c:v>
                </c:pt>
                <c:pt idx="11">
                  <c:v>37.44</c:v>
                </c:pt>
                <c:pt idx="12">
                  <c:v>37.345360824742272</c:v>
                </c:pt>
                <c:pt idx="13">
                  <c:v>34.20814479638009</c:v>
                </c:pt>
                <c:pt idx="14">
                  <c:v>30.342857142857142</c:v>
                </c:pt>
                <c:pt idx="15">
                  <c:v>34.875</c:v>
                </c:pt>
                <c:pt idx="16">
                  <c:v>47.249999999999993</c:v>
                </c:pt>
                <c:pt idx="17">
                  <c:v>37.864450127877241</c:v>
                </c:pt>
                <c:pt idx="18">
                  <c:v>37.944827586206898</c:v>
                </c:pt>
                <c:pt idx="19">
                  <c:v>37.231578947368419</c:v>
                </c:pt>
                <c:pt idx="20">
                  <c:v>32.562857142857141</c:v>
                </c:pt>
                <c:pt idx="21">
                  <c:v>36.215017064846407</c:v>
                </c:pt>
                <c:pt idx="22">
                  <c:v>45.137825421133222</c:v>
                </c:pt>
                <c:pt idx="23">
                  <c:v>51.523996326516453</c:v>
                </c:pt>
                <c:pt idx="24">
                  <c:v>51.241953547262362</c:v>
                </c:pt>
                <c:pt idx="25">
                  <c:v>48.892324968358238</c:v>
                </c:pt>
                <c:pt idx="26">
                  <c:v>51.16190323201134</c:v>
                </c:pt>
                <c:pt idx="27">
                  <c:v>48.851447094309613</c:v>
                </c:pt>
                <c:pt idx="28">
                  <c:v>33.308375757219082</c:v>
                </c:pt>
                <c:pt idx="29">
                  <c:v>27.926164081752489</c:v>
                </c:pt>
                <c:pt idx="30">
                  <c:v>27.060225532788738</c:v>
                </c:pt>
                <c:pt idx="31">
                  <c:v>28.85404325371854</c:v>
                </c:pt>
                <c:pt idx="32">
                  <c:v>26.910322496425636</c:v>
                </c:pt>
                <c:pt idx="33">
                  <c:v>24.993373419406822</c:v>
                </c:pt>
                <c:pt idx="34">
                  <c:v>22.34518326486964</c:v>
                </c:pt>
                <c:pt idx="35">
                  <c:v>21.427928052809719</c:v>
                </c:pt>
                <c:pt idx="36">
                  <c:v>21.087250311544615</c:v>
                </c:pt>
                <c:pt idx="37">
                  <c:v>21.320625103962247</c:v>
                </c:pt>
                <c:pt idx="38">
                  <c:v>20.968404535358431</c:v>
                </c:pt>
                <c:pt idx="39">
                  <c:v>21.381348231403457</c:v>
                </c:pt>
                <c:pt idx="40">
                  <c:v>18.543767617516831</c:v>
                </c:pt>
                <c:pt idx="41">
                  <c:v>17.53164903664722</c:v>
                </c:pt>
                <c:pt idx="42">
                  <c:v>21.596943732298612</c:v>
                </c:pt>
                <c:pt idx="43">
                  <c:v>20.500696108320991</c:v>
                </c:pt>
                <c:pt idx="44">
                  <c:v>18.677822862336381</c:v>
                </c:pt>
                <c:pt idx="45">
                  <c:v>17.95838875413321</c:v>
                </c:pt>
                <c:pt idx="46">
                  <c:v>19.643395323835747</c:v>
                </c:pt>
                <c:pt idx="47">
                  <c:v>23.088146932261882</c:v>
                </c:pt>
                <c:pt idx="48">
                  <c:v>25.207191061628066</c:v>
                </c:pt>
                <c:pt idx="49">
                  <c:v>26.359174912976673</c:v>
                </c:pt>
                <c:pt idx="50">
                  <c:v>28.376028906250667</c:v>
                </c:pt>
                <c:pt idx="51">
                  <c:v>22.042787654641565</c:v>
                </c:pt>
                <c:pt idx="52">
                  <c:v>26.526540889035324</c:v>
                </c:pt>
                <c:pt idx="53">
                  <c:v>31.287067752397505</c:v>
                </c:pt>
                <c:pt idx="54">
                  <c:v>32.336593188492778</c:v>
                </c:pt>
                <c:pt idx="55">
                  <c:v>30.151836804564393</c:v>
                </c:pt>
              </c:numCache>
            </c:numRef>
          </c:val>
          <c:smooth val="0"/>
          <c:extLst>
            <c:ext xmlns:c16="http://schemas.microsoft.com/office/drawing/2014/chart" uri="{C3380CC4-5D6E-409C-BE32-E72D297353CC}">
              <c16:uniqueId val="{00000000-53D7-4826-8B80-34285B3B3D1E}"/>
            </c:ext>
          </c:extLst>
        </c:ser>
        <c:ser>
          <c:idx val="1"/>
          <c:order val="1"/>
          <c:tx>
            <c:strRef>
              <c:f>'C:\JBB\DanishEconomy2020\Chp9\[Figur_9_1_2020.xls]Fig8.1_2011'!$N$3</c:f>
              <c:strCache>
                <c:ptCount val="1"/>
                <c:pt idx="0">
                  <c:v>Oil/Wage</c:v>
                </c:pt>
              </c:strCache>
            </c:strRef>
          </c:tx>
          <c:spPr>
            <a:ln w="19050">
              <a:solidFill>
                <a:srgbClr val="DC4817"/>
              </a:solidFill>
            </a:ln>
          </c:spPr>
          <c:marker>
            <c:symbol val="none"/>
          </c:marker>
          <c:cat>
            <c:numRef>
              <c:f>'[2]Fig8.1_2011'!$L$4:$L$64</c:f>
              <c:numCache>
                <c:formatCode>General</c:formatCode>
                <c:ptCount val="61"/>
                <c:pt idx="0">
                  <c:v>1958</c:v>
                </c:pt>
                <c:pt idx="1">
                  <c:v>1959</c:v>
                </c:pt>
                <c:pt idx="2">
                  <c:v>1960</c:v>
                </c:pt>
                <c:pt idx="3">
                  <c:v>1961</c:v>
                </c:pt>
                <c:pt idx="4">
                  <c:v>1962</c:v>
                </c:pt>
                <c:pt idx="5">
                  <c:v>1963</c:v>
                </c:pt>
                <c:pt idx="6">
                  <c:v>1964</c:v>
                </c:pt>
                <c:pt idx="7">
                  <c:v>1965</c:v>
                </c:pt>
                <c:pt idx="8">
                  <c:v>1966</c:v>
                </c:pt>
                <c:pt idx="9">
                  <c:v>1967</c:v>
                </c:pt>
                <c:pt idx="10">
                  <c:v>1968</c:v>
                </c:pt>
                <c:pt idx="11">
                  <c:v>1969</c:v>
                </c:pt>
                <c:pt idx="12">
                  <c:v>1970</c:v>
                </c:pt>
                <c:pt idx="13">
                  <c:v>1971</c:v>
                </c:pt>
                <c:pt idx="14">
                  <c:v>1972</c:v>
                </c:pt>
                <c:pt idx="15">
                  <c:v>1973</c:v>
                </c:pt>
                <c:pt idx="16">
                  <c:v>1974</c:v>
                </c:pt>
                <c:pt idx="17">
                  <c:v>1975</c:v>
                </c:pt>
                <c:pt idx="18">
                  <c:v>1976</c:v>
                </c:pt>
                <c:pt idx="19">
                  <c:v>1977</c:v>
                </c:pt>
                <c:pt idx="20">
                  <c:v>1978</c:v>
                </c:pt>
                <c:pt idx="21">
                  <c:v>1979</c:v>
                </c:pt>
                <c:pt idx="22">
                  <c:v>1980</c:v>
                </c:pt>
                <c:pt idx="23">
                  <c:v>1981</c:v>
                </c:pt>
                <c:pt idx="24">
                  <c:v>1982</c:v>
                </c:pt>
                <c:pt idx="25">
                  <c:v>1983</c:v>
                </c:pt>
                <c:pt idx="26">
                  <c:v>1984</c:v>
                </c:pt>
                <c:pt idx="27">
                  <c:v>1985</c:v>
                </c:pt>
                <c:pt idx="28">
                  <c:v>1986</c:v>
                </c:pt>
                <c:pt idx="29">
                  <c:v>1987</c:v>
                </c:pt>
                <c:pt idx="30">
                  <c:v>1988</c:v>
                </c:pt>
                <c:pt idx="31">
                  <c:v>1989</c:v>
                </c:pt>
                <c:pt idx="32">
                  <c:v>1990</c:v>
                </c:pt>
                <c:pt idx="33">
                  <c:v>1991</c:v>
                </c:pt>
                <c:pt idx="34">
                  <c:v>1992</c:v>
                </c:pt>
                <c:pt idx="35">
                  <c:v>1993</c:v>
                </c:pt>
                <c:pt idx="36">
                  <c:v>1994</c:v>
                </c:pt>
                <c:pt idx="37">
                  <c:v>1995</c:v>
                </c:pt>
                <c:pt idx="38">
                  <c:v>1996</c:v>
                </c:pt>
                <c:pt idx="39">
                  <c:v>1997</c:v>
                </c:pt>
                <c:pt idx="40">
                  <c:v>1998</c:v>
                </c:pt>
                <c:pt idx="41">
                  <c:v>1999</c:v>
                </c:pt>
                <c:pt idx="42">
                  <c:v>2000</c:v>
                </c:pt>
                <c:pt idx="43">
                  <c:v>2001</c:v>
                </c:pt>
                <c:pt idx="44">
                  <c:v>2002</c:v>
                </c:pt>
                <c:pt idx="45">
                  <c:v>2003</c:v>
                </c:pt>
                <c:pt idx="46">
                  <c:v>2004</c:v>
                </c:pt>
                <c:pt idx="47">
                  <c:v>2005</c:v>
                </c:pt>
                <c:pt idx="48">
                  <c:v>2006</c:v>
                </c:pt>
                <c:pt idx="49">
                  <c:v>2007</c:v>
                </c:pt>
                <c:pt idx="50">
                  <c:v>2008</c:v>
                </c:pt>
                <c:pt idx="51">
                  <c:v>2009</c:v>
                </c:pt>
                <c:pt idx="52">
                  <c:v>2010</c:v>
                </c:pt>
                <c:pt idx="53">
                  <c:v>2011</c:v>
                </c:pt>
                <c:pt idx="54">
                  <c:v>2012</c:v>
                </c:pt>
                <c:pt idx="55">
                  <c:v>2013</c:v>
                </c:pt>
                <c:pt idx="56">
                  <c:v>2014</c:v>
                </c:pt>
                <c:pt idx="57">
                  <c:v>2015</c:v>
                </c:pt>
                <c:pt idx="58">
                  <c:v>2016</c:v>
                </c:pt>
                <c:pt idx="59">
                  <c:v>2017</c:v>
                </c:pt>
                <c:pt idx="60">
                  <c:v>2018</c:v>
                </c:pt>
              </c:numCache>
            </c:numRef>
          </c:cat>
          <c:val>
            <c:numRef>
              <c:f>'[2]Fig8.1_2011'!$N$4:$N$64</c:f>
              <c:numCache>
                <c:formatCode>General</c:formatCode>
                <c:ptCount val="61"/>
                <c:pt idx="0">
                  <c:v>100</c:v>
                </c:pt>
                <c:pt idx="1">
                  <c:v>91.304347826086953</c:v>
                </c:pt>
                <c:pt idx="2">
                  <c:v>85.13513513513513</c:v>
                </c:pt>
                <c:pt idx="3">
                  <c:v>77.3774710492455</c:v>
                </c:pt>
                <c:pt idx="4">
                  <c:v>68.640776699029132</c:v>
                </c:pt>
                <c:pt idx="5">
                  <c:v>60.540915395284316</c:v>
                </c:pt>
                <c:pt idx="6">
                  <c:v>56.548818464920316</c:v>
                </c:pt>
                <c:pt idx="7">
                  <c:v>51.3164390324173</c:v>
                </c:pt>
                <c:pt idx="8">
                  <c:v>46.223967983398794</c:v>
                </c:pt>
                <c:pt idx="9">
                  <c:v>44.366197183098592</c:v>
                </c:pt>
                <c:pt idx="10">
                  <c:v>41.684331210191083</c:v>
                </c:pt>
                <c:pt idx="11">
                  <c:v>34.405055999999995</c:v>
                </c:pt>
                <c:pt idx="12">
                  <c:v>33.059542268041241</c:v>
                </c:pt>
                <c:pt idx="13">
                  <c:v>34.943163800904976</c:v>
                </c:pt>
                <c:pt idx="14">
                  <c:v>30.985919999999997</c:v>
                </c:pt>
                <c:pt idx="15">
                  <c:v>32.48847</c:v>
                </c:pt>
                <c:pt idx="16">
                  <c:v>75.694727710843352</c:v>
                </c:pt>
                <c:pt idx="17">
                  <c:v>66.281284910485937</c:v>
                </c:pt>
                <c:pt idx="18">
                  <c:v>66.497528275862066</c:v>
                </c:pt>
                <c:pt idx="19">
                  <c:v>64.893289263157882</c:v>
                </c:pt>
                <c:pt idx="20">
                  <c:v>55.222607999999994</c:v>
                </c:pt>
                <c:pt idx="21">
                  <c:v>67.901356996587012</c:v>
                </c:pt>
                <c:pt idx="22">
                  <c:v>110.24324655436446</c:v>
                </c:pt>
                <c:pt idx="23">
                  <c:v>141.43970678171246</c:v>
                </c:pt>
                <c:pt idx="24">
                  <c:v>137.97386519948705</c:v>
                </c:pt>
                <c:pt idx="25">
                  <c:v>127.82055339314616</c:v>
                </c:pt>
                <c:pt idx="26">
                  <c:v>132.59173903342324</c:v>
                </c:pt>
                <c:pt idx="27">
                  <c:v>124.15648132176636</c:v>
                </c:pt>
                <c:pt idx="28">
                  <c:v>51.151034579089625</c:v>
                </c:pt>
                <c:pt idx="29">
                  <c:v>46.04154271679284</c:v>
                </c:pt>
                <c:pt idx="30">
                  <c:v>35.420760314576917</c:v>
                </c:pt>
                <c:pt idx="31">
                  <c:v>39.674172688739361</c:v>
                </c:pt>
                <c:pt idx="32">
                  <c:v>44.799858948176279</c:v>
                </c:pt>
                <c:pt idx="33">
                  <c:v>39.812847663004263</c:v>
                </c:pt>
                <c:pt idx="34">
                  <c:v>35.386641433899136</c:v>
                </c:pt>
                <c:pt idx="35">
                  <c:v>33.741748916314002</c:v>
                </c:pt>
                <c:pt idx="36">
                  <c:v>30.755800840419614</c:v>
                </c:pt>
                <c:pt idx="37">
                  <c:v>27.895122389980024</c:v>
                </c:pt>
                <c:pt idx="38">
                  <c:v>32.35835194908389</c:v>
                </c:pt>
                <c:pt idx="39">
                  <c:v>34.830421891127052</c:v>
                </c:pt>
                <c:pt idx="40">
                  <c:v>24.087126357442461</c:v>
                </c:pt>
                <c:pt idx="41">
                  <c:v>31.950771248697599</c:v>
                </c:pt>
                <c:pt idx="42">
                  <c:v>56.893077024163865</c:v>
                </c:pt>
                <c:pt idx="43">
                  <c:v>49.998894733144809</c:v>
                </c:pt>
                <c:pt idx="44">
                  <c:v>45.885734481772275</c:v>
                </c:pt>
                <c:pt idx="45">
                  <c:v>41.808008448762465</c:v>
                </c:pt>
                <c:pt idx="46">
                  <c:v>50.351905620711925</c:v>
                </c:pt>
                <c:pt idx="47">
                  <c:v>70.825577640918695</c:v>
                </c:pt>
                <c:pt idx="48">
                  <c:v>82.806065495938668</c:v>
                </c:pt>
                <c:pt idx="49">
                  <c:v>80.041308656553852</c:v>
                </c:pt>
                <c:pt idx="50">
                  <c:v>94.966802965484987</c:v>
                </c:pt>
                <c:pt idx="51">
                  <c:v>69.168269116554072</c:v>
                </c:pt>
                <c:pt idx="52">
                  <c:v>89.899944247553606</c:v>
                </c:pt>
                <c:pt idx="53">
                  <c:v>116.26859607115667</c:v>
                </c:pt>
                <c:pt idx="54">
                  <c:v>124.45534255571191</c:v>
                </c:pt>
                <c:pt idx="55">
                  <c:v>115.38091430239058</c:v>
                </c:pt>
                <c:pt idx="56">
                  <c:v>102.51175319004896</c:v>
                </c:pt>
                <c:pt idx="57">
                  <c:v>64.270989932862619</c:v>
                </c:pt>
                <c:pt idx="58">
                  <c:v>52.514942709379653</c:v>
                </c:pt>
                <c:pt idx="59">
                  <c:v>63.355816806377483</c:v>
                </c:pt>
                <c:pt idx="60">
                  <c:v>76.693922922842248</c:v>
                </c:pt>
              </c:numCache>
            </c:numRef>
          </c:val>
          <c:smooth val="0"/>
          <c:extLst>
            <c:ext xmlns:c16="http://schemas.microsoft.com/office/drawing/2014/chart" uri="{C3380CC4-5D6E-409C-BE32-E72D297353CC}">
              <c16:uniqueId val="{00000001-53D7-4826-8B80-34285B3B3D1E}"/>
            </c:ext>
          </c:extLst>
        </c:ser>
        <c:dLbls>
          <c:showLegendKey val="0"/>
          <c:showVal val="0"/>
          <c:showCatName val="0"/>
          <c:showSerName val="0"/>
          <c:showPercent val="0"/>
          <c:showBubbleSize val="0"/>
        </c:dLbls>
        <c:smooth val="0"/>
        <c:axId val="368760528"/>
        <c:axId val="1"/>
      </c:lineChart>
      <c:catAx>
        <c:axId val="368760528"/>
        <c:scaling>
          <c:orientation val="minMax"/>
        </c:scaling>
        <c:delete val="0"/>
        <c:axPos val="b"/>
        <c:numFmt formatCode="General" sourceLinked="1"/>
        <c:majorTickMark val="out"/>
        <c:minorTickMark val="none"/>
        <c:tickLblPos val="nextTo"/>
        <c:spPr>
          <a:ln w="6350">
            <a:solidFill>
              <a:schemeClr val="tx1"/>
            </a:solidFill>
          </a:ln>
        </c:spPr>
        <c:crossAx val="1"/>
        <c:crosses val="autoZero"/>
        <c:auto val="1"/>
        <c:lblAlgn val="ctr"/>
        <c:lblOffset val="100"/>
        <c:noMultiLvlLbl val="0"/>
      </c:catAx>
      <c:valAx>
        <c:axId val="1"/>
        <c:scaling>
          <c:orientation val="minMax"/>
        </c:scaling>
        <c:delete val="0"/>
        <c:axPos val="l"/>
        <c:majorGridlines>
          <c:spPr>
            <a:ln w="3175">
              <a:noFill/>
            </a:ln>
          </c:spPr>
        </c:majorGridlines>
        <c:numFmt formatCode="General" sourceLinked="1"/>
        <c:majorTickMark val="out"/>
        <c:minorTickMark val="none"/>
        <c:tickLblPos val="nextTo"/>
        <c:spPr>
          <a:ln w="6350">
            <a:solidFill>
              <a:schemeClr val="tx1"/>
            </a:solidFill>
          </a:ln>
        </c:spPr>
        <c:crossAx val="368760528"/>
        <c:crosses val="autoZero"/>
        <c:crossBetween val="between"/>
      </c:valAx>
    </c:plotArea>
    <c:legend>
      <c:legendPos val="b"/>
      <c:overlay val="0"/>
    </c:legend>
    <c:plotVisOnly val="1"/>
    <c:dispBlanksAs val="gap"/>
    <c:showDLblsOverMax val="0"/>
  </c:chart>
  <c:txPr>
    <a:bodyPr/>
    <a:lstStyle/>
    <a:p>
      <a:pPr>
        <a:defRPr sz="850">
          <a:latin typeface="FrankfurtGothic" panose="020B7200000000000000" pitchFamily="34" charset="0"/>
        </a:defRPr>
      </a:pPr>
      <a:endParaRPr lang="da-DK"/>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20757208767716"/>
          <c:y val="7.7220222799949473E-2"/>
          <c:w val="0.86697513331013554"/>
          <c:h val="0.74622047275813175"/>
        </c:manualLayout>
      </c:layout>
      <c:barChart>
        <c:barDir val="col"/>
        <c:grouping val="clustered"/>
        <c:varyColors val="0"/>
        <c:ser>
          <c:idx val="0"/>
          <c:order val="0"/>
          <c:tx>
            <c:strRef>
              <c:f>Sheet1!$O$15</c:f>
              <c:strCache>
                <c:ptCount val="1"/>
                <c:pt idx="0">
                  <c:v>Owner occupied</c:v>
                </c:pt>
              </c:strCache>
            </c:strRef>
          </c:tx>
          <c:spPr>
            <a:solidFill>
              <a:srgbClr val="4A7EBB"/>
            </a:solidFill>
            <a:ln w="12700">
              <a:noFill/>
              <a:prstDash val="solid"/>
            </a:ln>
          </c:spPr>
          <c:invertIfNegative val="0"/>
          <c:cat>
            <c:numRef>
              <c:f>Sheet1!$N$1:$S$1</c:f>
              <c:numCache>
                <c:formatCode>General</c:formatCode>
                <c:ptCount val="6"/>
                <c:pt idx="0">
                  <c:v>1970</c:v>
                </c:pt>
                <c:pt idx="1">
                  <c:v>1980</c:v>
                </c:pt>
                <c:pt idx="2">
                  <c:v>1990</c:v>
                </c:pt>
                <c:pt idx="3">
                  <c:v>2010</c:v>
                </c:pt>
                <c:pt idx="4">
                  <c:v>2015</c:v>
                </c:pt>
                <c:pt idx="5">
                  <c:v>2019</c:v>
                </c:pt>
              </c:numCache>
            </c:numRef>
          </c:cat>
          <c:val>
            <c:numRef>
              <c:f>Sheet1!$N$2:$S$2</c:f>
              <c:numCache>
                <c:formatCode>#,#00</c:formatCode>
                <c:ptCount val="6"/>
                <c:pt idx="0">
                  <c:v>49.100406268136972</c:v>
                </c:pt>
                <c:pt idx="1">
                  <c:v>51.611253196930953</c:v>
                </c:pt>
                <c:pt idx="2">
                  <c:v>51.508712282192946</c:v>
                </c:pt>
                <c:pt idx="3">
                  <c:v>49.869005327728999</c:v>
                </c:pt>
                <c:pt idx="4">
                  <c:v>48.971251033923338</c:v>
                </c:pt>
                <c:pt idx="5">
                  <c:v>49.284396091767555</c:v>
                </c:pt>
              </c:numCache>
            </c:numRef>
          </c:val>
          <c:extLst>
            <c:ext xmlns:c16="http://schemas.microsoft.com/office/drawing/2014/chart" uri="{C3380CC4-5D6E-409C-BE32-E72D297353CC}">
              <c16:uniqueId val="{00000000-DD34-48E5-80E4-A3A3C00827B8}"/>
            </c:ext>
          </c:extLst>
        </c:ser>
        <c:ser>
          <c:idx val="1"/>
          <c:order val="1"/>
          <c:tx>
            <c:strRef>
              <c:f>Sheet1!$O$16</c:f>
              <c:strCache>
                <c:ptCount val="1"/>
                <c:pt idx="0">
                  <c:v>Cooperative ownership</c:v>
                </c:pt>
              </c:strCache>
            </c:strRef>
          </c:tx>
          <c:spPr>
            <a:solidFill>
              <a:schemeClr val="bg1">
                <a:lumMod val="65000"/>
              </a:schemeClr>
            </a:solidFill>
            <a:ln w="3175">
              <a:noFill/>
              <a:prstDash val="solid"/>
            </a:ln>
          </c:spPr>
          <c:invertIfNegative val="0"/>
          <c:cat>
            <c:numRef>
              <c:f>Sheet1!$N$1:$S$1</c:f>
              <c:numCache>
                <c:formatCode>General</c:formatCode>
                <c:ptCount val="6"/>
                <c:pt idx="0">
                  <c:v>1970</c:v>
                </c:pt>
                <c:pt idx="1">
                  <c:v>1980</c:v>
                </c:pt>
                <c:pt idx="2">
                  <c:v>1990</c:v>
                </c:pt>
                <c:pt idx="3">
                  <c:v>2010</c:v>
                </c:pt>
                <c:pt idx="4">
                  <c:v>2015</c:v>
                </c:pt>
                <c:pt idx="5">
                  <c:v>2019</c:v>
                </c:pt>
              </c:numCache>
            </c:numRef>
          </c:cat>
          <c:val>
            <c:numRef>
              <c:f>Sheet1!$N$3:$S$3</c:f>
              <c:numCache>
                <c:formatCode>#,#00</c:formatCode>
                <c:ptCount val="6"/>
                <c:pt idx="0">
                  <c:v>1.2188044109112013</c:v>
                </c:pt>
                <c:pt idx="1">
                  <c:v>2.3017902813299234</c:v>
                </c:pt>
                <c:pt idx="2">
                  <c:v>4.6748831279218024</c:v>
                </c:pt>
                <c:pt idx="3">
                  <c:v>7.783463832924042</c:v>
                </c:pt>
                <c:pt idx="4">
                  <c:v>7.7336704792153821</c:v>
                </c:pt>
                <c:pt idx="5">
                  <c:v>7.5044834540083194</c:v>
                </c:pt>
              </c:numCache>
            </c:numRef>
          </c:val>
          <c:extLst>
            <c:ext xmlns:c16="http://schemas.microsoft.com/office/drawing/2014/chart" uri="{C3380CC4-5D6E-409C-BE32-E72D297353CC}">
              <c16:uniqueId val="{00000001-DD34-48E5-80E4-A3A3C00827B8}"/>
            </c:ext>
          </c:extLst>
        </c:ser>
        <c:ser>
          <c:idx val="2"/>
          <c:order val="2"/>
          <c:tx>
            <c:strRef>
              <c:f>Sheet1!$O$17</c:f>
              <c:strCache>
                <c:ptCount val="1"/>
                <c:pt idx="0">
                  <c:v>Private rental</c:v>
                </c:pt>
              </c:strCache>
            </c:strRef>
          </c:tx>
          <c:spPr>
            <a:solidFill>
              <a:srgbClr val="DC4817"/>
            </a:solidFill>
            <a:ln w="3175">
              <a:noFill/>
              <a:prstDash val="solid"/>
            </a:ln>
          </c:spPr>
          <c:invertIfNegative val="0"/>
          <c:cat>
            <c:numRef>
              <c:f>Sheet1!$N$1:$S$1</c:f>
              <c:numCache>
                <c:formatCode>General</c:formatCode>
                <c:ptCount val="6"/>
                <c:pt idx="0">
                  <c:v>1970</c:v>
                </c:pt>
                <c:pt idx="1">
                  <c:v>1980</c:v>
                </c:pt>
                <c:pt idx="2">
                  <c:v>1990</c:v>
                </c:pt>
                <c:pt idx="3">
                  <c:v>2010</c:v>
                </c:pt>
                <c:pt idx="4">
                  <c:v>2015</c:v>
                </c:pt>
                <c:pt idx="5">
                  <c:v>2019</c:v>
                </c:pt>
              </c:numCache>
            </c:numRef>
          </c:cat>
          <c:val>
            <c:numRef>
              <c:f>Sheet1!$N$4:$S$4</c:f>
              <c:numCache>
                <c:formatCode>#,#00</c:formatCode>
                <c:ptCount val="6"/>
                <c:pt idx="0">
                  <c:v>32.617527568195008</c:v>
                </c:pt>
                <c:pt idx="1">
                  <c:v>23.836317135549873</c:v>
                </c:pt>
                <c:pt idx="2">
                  <c:v>20.781980450488739</c:v>
                </c:pt>
                <c:pt idx="3">
                  <c:v>17.045058805918014</c:v>
                </c:pt>
                <c:pt idx="4">
                  <c:v>18.162884682259282</c:v>
                </c:pt>
                <c:pt idx="5">
                  <c:v>18.408243602241356</c:v>
                </c:pt>
              </c:numCache>
            </c:numRef>
          </c:val>
          <c:extLst>
            <c:ext xmlns:c16="http://schemas.microsoft.com/office/drawing/2014/chart" uri="{C3380CC4-5D6E-409C-BE32-E72D297353CC}">
              <c16:uniqueId val="{00000002-DD34-48E5-80E4-A3A3C00827B8}"/>
            </c:ext>
          </c:extLst>
        </c:ser>
        <c:ser>
          <c:idx val="3"/>
          <c:order val="3"/>
          <c:tx>
            <c:strRef>
              <c:f>Sheet1!$O$18</c:f>
              <c:strCache>
                <c:ptCount val="1"/>
                <c:pt idx="0">
                  <c:v>Social rental</c:v>
                </c:pt>
              </c:strCache>
            </c:strRef>
          </c:tx>
          <c:spPr>
            <a:solidFill>
              <a:srgbClr val="FFCC00"/>
            </a:solidFill>
            <a:ln w="3175">
              <a:noFill/>
              <a:prstDash val="solid"/>
            </a:ln>
          </c:spPr>
          <c:invertIfNegative val="0"/>
          <c:cat>
            <c:numRef>
              <c:f>Sheet1!$N$1:$S$1</c:f>
              <c:numCache>
                <c:formatCode>General</c:formatCode>
                <c:ptCount val="6"/>
                <c:pt idx="0">
                  <c:v>1970</c:v>
                </c:pt>
                <c:pt idx="1">
                  <c:v>1980</c:v>
                </c:pt>
                <c:pt idx="2">
                  <c:v>1990</c:v>
                </c:pt>
                <c:pt idx="3">
                  <c:v>2010</c:v>
                </c:pt>
                <c:pt idx="4">
                  <c:v>2015</c:v>
                </c:pt>
                <c:pt idx="5">
                  <c:v>2019</c:v>
                </c:pt>
              </c:numCache>
            </c:numRef>
          </c:cat>
          <c:val>
            <c:numRef>
              <c:f>Sheet1!$N$5:$S$5</c:f>
              <c:numCache>
                <c:formatCode>#,#00</c:formatCode>
                <c:ptCount val="6"/>
                <c:pt idx="0">
                  <c:v>14.683691236215902</c:v>
                </c:pt>
                <c:pt idx="1">
                  <c:v>15.549872122762148</c:v>
                </c:pt>
                <c:pt idx="2">
                  <c:v>17.467063323416916</c:v>
                </c:pt>
                <c:pt idx="3">
                  <c:v>20.610427746559409</c:v>
                </c:pt>
                <c:pt idx="4">
                  <c:v>20.683146535947813</c:v>
                </c:pt>
                <c:pt idx="5">
                  <c:v>20.611461271142929</c:v>
                </c:pt>
              </c:numCache>
            </c:numRef>
          </c:val>
          <c:extLst>
            <c:ext xmlns:c16="http://schemas.microsoft.com/office/drawing/2014/chart" uri="{C3380CC4-5D6E-409C-BE32-E72D297353CC}">
              <c16:uniqueId val="{00000003-DD34-48E5-80E4-A3A3C00827B8}"/>
            </c:ext>
          </c:extLst>
        </c:ser>
        <c:ser>
          <c:idx val="4"/>
          <c:order val="4"/>
          <c:tx>
            <c:strRef>
              <c:f>Sheet1!$O$19</c:f>
              <c:strCache>
                <c:ptCount val="1"/>
                <c:pt idx="0">
                  <c:v>Other</c:v>
                </c:pt>
              </c:strCache>
            </c:strRef>
          </c:tx>
          <c:spPr>
            <a:solidFill>
              <a:srgbClr val="7F9C90"/>
            </a:solidFill>
            <a:ln w="12700">
              <a:noFill/>
              <a:prstDash val="solid"/>
            </a:ln>
          </c:spPr>
          <c:invertIfNegative val="0"/>
          <c:cat>
            <c:numRef>
              <c:f>Sheet1!$N$1:$S$1</c:f>
              <c:numCache>
                <c:formatCode>General</c:formatCode>
                <c:ptCount val="6"/>
                <c:pt idx="0">
                  <c:v>1970</c:v>
                </c:pt>
                <c:pt idx="1">
                  <c:v>1980</c:v>
                </c:pt>
                <c:pt idx="2">
                  <c:v>1990</c:v>
                </c:pt>
                <c:pt idx="3">
                  <c:v>2010</c:v>
                </c:pt>
                <c:pt idx="4">
                  <c:v>2015</c:v>
                </c:pt>
                <c:pt idx="5">
                  <c:v>2019</c:v>
                </c:pt>
              </c:numCache>
            </c:numRef>
          </c:cat>
          <c:val>
            <c:numRef>
              <c:f>Sheet1!$N$6:$S$6</c:f>
              <c:numCache>
                <c:formatCode>#,#00</c:formatCode>
                <c:ptCount val="6"/>
                <c:pt idx="0">
                  <c:v>2.3795705165409169</c:v>
                </c:pt>
                <c:pt idx="1">
                  <c:v>6.7007672634271103</c:v>
                </c:pt>
                <c:pt idx="2">
                  <c:v>5.5673608159796002</c:v>
                </c:pt>
                <c:pt idx="3">
                  <c:v>4.692044286869538</c:v>
                </c:pt>
                <c:pt idx="4">
                  <c:v>4.4490472686541835</c:v>
                </c:pt>
                <c:pt idx="5">
                  <c:v>4.1914155808398386</c:v>
                </c:pt>
              </c:numCache>
            </c:numRef>
          </c:val>
          <c:extLst>
            <c:ext xmlns:c16="http://schemas.microsoft.com/office/drawing/2014/chart" uri="{C3380CC4-5D6E-409C-BE32-E72D297353CC}">
              <c16:uniqueId val="{00000004-DD34-48E5-80E4-A3A3C00827B8}"/>
            </c:ext>
          </c:extLst>
        </c:ser>
        <c:dLbls>
          <c:showLegendKey val="0"/>
          <c:showVal val="0"/>
          <c:showCatName val="0"/>
          <c:showSerName val="0"/>
          <c:showPercent val="0"/>
          <c:showBubbleSize val="0"/>
        </c:dLbls>
        <c:gapWidth val="150"/>
        <c:axId val="1513420239"/>
        <c:axId val="1"/>
      </c:barChart>
      <c:catAx>
        <c:axId val="1513420239"/>
        <c:scaling>
          <c:orientation val="minMax"/>
        </c:scaling>
        <c:delete val="0"/>
        <c:axPos val="b"/>
        <c:numFmt formatCode="General" sourceLinked="1"/>
        <c:majorTickMark val="out"/>
        <c:minorTickMark val="none"/>
        <c:tickLblPos val="nextTo"/>
        <c:spPr>
          <a:ln w="6350">
            <a:solidFill>
              <a:schemeClr val="tx1"/>
            </a:solidFill>
            <a:prstDash val="solid"/>
          </a:ln>
        </c:spPr>
        <c:txPr>
          <a:bodyPr rot="0" vert="horz"/>
          <a:lstStyle/>
          <a:p>
            <a:pPr>
              <a:defRPr sz="850">
                <a:solidFill>
                  <a:schemeClr val="tx1"/>
                </a:solidFill>
              </a:defRPr>
            </a:pPr>
            <a:endParaRPr lang="da-DK"/>
          </a:p>
        </c:txPr>
        <c:crossAx val="1"/>
        <c:crosses val="autoZero"/>
        <c:auto val="1"/>
        <c:lblAlgn val="ctr"/>
        <c:lblOffset val="100"/>
        <c:tickLblSkip val="1"/>
        <c:tickMarkSkip val="1"/>
        <c:noMultiLvlLbl val="0"/>
      </c:catAx>
      <c:valAx>
        <c:axId val="1"/>
        <c:scaling>
          <c:orientation val="minMax"/>
        </c:scaling>
        <c:delete val="0"/>
        <c:axPos val="l"/>
        <c:title>
          <c:tx>
            <c:rich>
              <a:bodyPr/>
              <a:lstStyle/>
              <a:p>
                <a:pPr>
                  <a:defRPr sz="850" b="1">
                    <a:solidFill>
                      <a:schemeClr val="tx1"/>
                    </a:solidFill>
                  </a:defRPr>
                </a:pPr>
                <a:r>
                  <a:rPr lang="da-DK" sz="850" b="1">
                    <a:solidFill>
                      <a:schemeClr val="tx1"/>
                    </a:solidFill>
                  </a:rPr>
                  <a:t>Percent</a:t>
                </a:r>
              </a:p>
            </c:rich>
          </c:tx>
          <c:layout>
            <c:manualLayout>
              <c:xMode val="edge"/>
              <c:yMode val="edge"/>
              <c:x val="1.0460532394337278E-2"/>
              <c:y val="0.32818620338305377"/>
            </c:manualLayout>
          </c:layout>
          <c:overlay val="0"/>
          <c:spPr>
            <a:noFill/>
            <a:ln w="25400">
              <a:noFill/>
            </a:ln>
          </c:spPr>
        </c:title>
        <c:numFmt formatCode="0" sourceLinked="0"/>
        <c:majorTickMark val="out"/>
        <c:minorTickMark val="out"/>
        <c:tickLblPos val="nextTo"/>
        <c:spPr>
          <a:ln w="6350">
            <a:solidFill>
              <a:schemeClr val="tx1"/>
            </a:solidFill>
            <a:prstDash val="solid"/>
          </a:ln>
        </c:spPr>
        <c:txPr>
          <a:bodyPr rot="0" vert="horz"/>
          <a:lstStyle/>
          <a:p>
            <a:pPr>
              <a:defRPr sz="850">
                <a:solidFill>
                  <a:schemeClr val="tx1"/>
                </a:solidFill>
              </a:defRPr>
            </a:pPr>
            <a:endParaRPr lang="da-DK"/>
          </a:p>
        </c:txPr>
        <c:crossAx val="1513420239"/>
        <c:crosses val="autoZero"/>
        <c:crossBetween val="between"/>
        <c:minorUnit val="5"/>
      </c:valAx>
      <c:spPr>
        <a:noFill/>
        <a:ln w="25400">
          <a:noFill/>
        </a:ln>
      </c:spPr>
    </c:plotArea>
    <c:legend>
      <c:legendPos val="r"/>
      <c:layout>
        <c:manualLayout>
          <c:xMode val="edge"/>
          <c:yMode val="edge"/>
          <c:x val="2.9703963015053365E-2"/>
          <c:y val="0.90795623827119898"/>
          <c:w val="0.93779510449068715"/>
          <c:h val="5.8825217486634829E-2"/>
        </c:manualLayout>
      </c:layout>
      <c:overlay val="0"/>
      <c:spPr>
        <a:solidFill>
          <a:srgbClr val="FFFFFF"/>
        </a:solidFill>
        <a:ln w="25400">
          <a:noFill/>
        </a:ln>
      </c:spPr>
      <c:txPr>
        <a:bodyPr/>
        <a:lstStyle/>
        <a:p>
          <a:pPr>
            <a:defRPr sz="800">
              <a:solidFill>
                <a:schemeClr val="tx1"/>
              </a:solidFill>
            </a:defRPr>
          </a:pPr>
          <a:endParaRPr lang="da-DK"/>
        </a:p>
      </c:txPr>
    </c:legend>
    <c:plotVisOnly val="1"/>
    <c:dispBlanksAs val="gap"/>
    <c:showDLblsOverMax val="0"/>
  </c:chart>
  <c:spPr>
    <a:solidFill>
      <a:srgbClr val="FFFFFF"/>
    </a:solidFill>
    <a:ln w="6350">
      <a:solidFill>
        <a:schemeClr val="tx1"/>
      </a:solidFill>
    </a:ln>
  </c:spPr>
  <c:txPr>
    <a:bodyPr/>
    <a:lstStyle/>
    <a:p>
      <a:pPr>
        <a:defRPr sz="900" b="0" i="0" u="none" strike="noStrike" baseline="0">
          <a:solidFill>
            <a:srgbClr val="000000"/>
          </a:solidFill>
          <a:latin typeface="FrankfurtGothic" panose="020B7200000000000000" pitchFamily="34" charset="0"/>
          <a:ea typeface="Times New Roman"/>
          <a:cs typeface="Times New Roman"/>
        </a:defRPr>
      </a:pPr>
      <a:endParaRPr lang="da-DK"/>
    </a:p>
  </c:txPr>
  <c:externalData r:id="rId1">
    <c:autoUpdate val="0"/>
  </c:externalData>
  <c:userShapes r:id="rId2"/>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Construction costs for one-family houses</c:v>
          </c:tx>
          <c:spPr>
            <a:ln w="19050">
              <a:solidFill>
                <a:srgbClr val="7F9C90"/>
              </a:solidFill>
              <a:prstDash val="solid"/>
            </a:ln>
          </c:spPr>
          <c:marker>
            <c:symbol val="none"/>
          </c:marker>
          <c:cat>
            <c:numRef>
              <c:f>Sheet1!$E$11:$E$40</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Sheet1!$H$11:$H$40</c:f>
              <c:numCache>
                <c:formatCode>General</c:formatCode>
                <c:ptCount val="30"/>
                <c:pt idx="0">
                  <c:v>93.297313394737401</c:v>
                </c:pt>
                <c:pt idx="1">
                  <c:v>94.125710013395505</c:v>
                </c:pt>
                <c:pt idx="2">
                  <c:v>95.17164217057416</c:v>
                </c:pt>
                <c:pt idx="3">
                  <c:v>95.474913095022799</c:v>
                </c:pt>
                <c:pt idx="4">
                  <c:v>95.740930397447499</c:v>
                </c:pt>
                <c:pt idx="5">
                  <c:v>97.308716286607236</c:v>
                </c:pt>
                <c:pt idx="6">
                  <c:v>98.073525382413223</c:v>
                </c:pt>
                <c:pt idx="7">
                  <c:v>98.662327937655434</c:v>
                </c:pt>
                <c:pt idx="8">
                  <c:v>99.512646682457998</c:v>
                </c:pt>
                <c:pt idx="9">
                  <c:v>101.01514748870582</c:v>
                </c:pt>
                <c:pt idx="10">
                  <c:v>100</c:v>
                </c:pt>
                <c:pt idx="11">
                  <c:v>101.46704463127864</c:v>
                </c:pt>
                <c:pt idx="12">
                  <c:v>100.85660058391581</c:v>
                </c:pt>
                <c:pt idx="13">
                  <c:v>102.00116814728469</c:v>
                </c:pt>
                <c:pt idx="14">
                  <c:v>102.77235714427513</c:v>
                </c:pt>
                <c:pt idx="15">
                  <c:v>103.05965181523418</c:v>
                </c:pt>
                <c:pt idx="16">
                  <c:v>105.84746912826681</c:v>
                </c:pt>
                <c:pt idx="17">
                  <c:v>110.45685991989842</c:v>
                </c:pt>
                <c:pt idx="18">
                  <c:v>109.47094945677847</c:v>
                </c:pt>
                <c:pt idx="19">
                  <c:v>107.7730353548373</c:v>
                </c:pt>
                <c:pt idx="20">
                  <c:v>106.84772942733154</c:v>
                </c:pt>
                <c:pt idx="21">
                  <c:v>107.69837564512544</c:v>
                </c:pt>
                <c:pt idx="22">
                  <c:v>107.99770029950758</c:v>
                </c:pt>
                <c:pt idx="23">
                  <c:v>108.57229810446918</c:v>
                </c:pt>
                <c:pt idx="24">
                  <c:v>109.77625324242051</c:v>
                </c:pt>
                <c:pt idx="25">
                  <c:v>114.18211656032192</c:v>
                </c:pt>
                <c:pt idx="26">
                  <c:v>118.35619248109599</c:v>
                </c:pt>
                <c:pt idx="27">
                  <c:v>121.77394633429842</c:v>
                </c:pt>
                <c:pt idx="28">
                  <c:v>125.48561850040892</c:v>
                </c:pt>
                <c:pt idx="29">
                  <c:v>126.43930920101205</c:v>
                </c:pt>
              </c:numCache>
            </c:numRef>
          </c:val>
          <c:smooth val="0"/>
          <c:extLst>
            <c:ext xmlns:c16="http://schemas.microsoft.com/office/drawing/2014/chart" uri="{C3380CC4-5D6E-409C-BE32-E72D297353CC}">
              <c16:uniqueId val="{00000000-E22D-4028-A66F-7BEBE9C77F15}"/>
            </c:ext>
          </c:extLst>
        </c:ser>
        <c:ser>
          <c:idx val="2"/>
          <c:order val="1"/>
          <c:tx>
            <c:v>Real price on owner occupied houses</c:v>
          </c:tx>
          <c:spPr>
            <a:ln w="19050">
              <a:solidFill>
                <a:srgbClr val="DC4817"/>
              </a:solidFill>
              <a:prstDash val="solid"/>
            </a:ln>
          </c:spPr>
          <c:marker>
            <c:symbol val="none"/>
          </c:marker>
          <c:cat>
            <c:numRef>
              <c:f>Sheet1!$E$11:$E$40</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Sheet1!$F$11:$F$40</c:f>
              <c:numCache>
                <c:formatCode>General</c:formatCode>
                <c:ptCount val="30"/>
                <c:pt idx="0">
                  <c:v>65.716965361738517</c:v>
                </c:pt>
                <c:pt idx="1">
                  <c:v>65.66463603641219</c:v>
                </c:pt>
                <c:pt idx="2">
                  <c:v>64.779498916908494</c:v>
                </c:pt>
                <c:pt idx="3">
                  <c:v>63.575709783424891</c:v>
                </c:pt>
                <c:pt idx="4">
                  <c:v>69.573615795056938</c:v>
                </c:pt>
                <c:pt idx="5">
                  <c:v>73.261656156311389</c:v>
                </c:pt>
                <c:pt idx="6">
                  <c:v>79.38804668040612</c:v>
                </c:pt>
                <c:pt idx="7">
                  <c:v>86.575905344191696</c:v>
                </c:pt>
                <c:pt idx="8">
                  <c:v>92.613524491537163</c:v>
                </c:pt>
                <c:pt idx="9">
                  <c:v>96.508541869748058</c:v>
                </c:pt>
                <c:pt idx="10">
                  <c:v>100</c:v>
                </c:pt>
                <c:pt idx="11">
                  <c:v>103.3581181560092</c:v>
                </c:pt>
                <c:pt idx="12">
                  <c:v>104.75528505535259</c:v>
                </c:pt>
                <c:pt idx="13">
                  <c:v>105.69109893518041</c:v>
                </c:pt>
                <c:pt idx="14">
                  <c:v>113.7907013899984</c:v>
                </c:pt>
                <c:pt idx="15">
                  <c:v>131.2088877730354</c:v>
                </c:pt>
                <c:pt idx="16">
                  <c:v>156.44761263406863</c:v>
                </c:pt>
                <c:pt idx="17">
                  <c:v>161.28725037782564</c:v>
                </c:pt>
                <c:pt idx="18">
                  <c:v>150.26888694264721</c:v>
                </c:pt>
                <c:pt idx="19">
                  <c:v>129.36707982610304</c:v>
                </c:pt>
                <c:pt idx="20">
                  <c:v>129.90014636158659</c:v>
                </c:pt>
                <c:pt idx="21">
                  <c:v>123.02687883358286</c:v>
                </c:pt>
                <c:pt idx="22">
                  <c:v>116.05417730036976</c:v>
                </c:pt>
                <c:pt idx="23">
                  <c:v>118.22761889545721</c:v>
                </c:pt>
                <c:pt idx="24">
                  <c:v>121.54911385436297</c:v>
                </c:pt>
                <c:pt idx="25">
                  <c:v>128.29455184534271</c:v>
                </c:pt>
                <c:pt idx="26">
                  <c:v>132.98452621047227</c:v>
                </c:pt>
                <c:pt idx="27">
                  <c:v>136.82470024230196</c:v>
                </c:pt>
                <c:pt idx="28">
                  <c:v>140.9951196695545</c:v>
                </c:pt>
                <c:pt idx="29">
                  <c:v>144.06060709471564</c:v>
                </c:pt>
              </c:numCache>
            </c:numRef>
          </c:val>
          <c:smooth val="0"/>
          <c:extLst>
            <c:ext xmlns:c16="http://schemas.microsoft.com/office/drawing/2014/chart" uri="{C3380CC4-5D6E-409C-BE32-E72D297353CC}">
              <c16:uniqueId val="{00000001-E22D-4028-A66F-7BEBE9C77F15}"/>
            </c:ext>
          </c:extLst>
        </c:ser>
        <c:ser>
          <c:idx val="3"/>
          <c:order val="2"/>
          <c:tx>
            <c:v>Buildingplots for one- family houses</c:v>
          </c:tx>
          <c:spPr>
            <a:ln w="19050">
              <a:solidFill>
                <a:srgbClr val="6D98BF"/>
              </a:solidFill>
              <a:prstDash val="solid"/>
            </a:ln>
          </c:spPr>
          <c:marker>
            <c:symbol val="none"/>
          </c:marker>
          <c:cat>
            <c:numRef>
              <c:f>Sheet1!$E$11:$E$40</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Sheet1!$G$11:$G$39</c:f>
              <c:numCache>
                <c:formatCode>General</c:formatCode>
                <c:ptCount val="29"/>
                <c:pt idx="0">
                  <c:v>65.226074000215291</c:v>
                </c:pt>
                <c:pt idx="1">
                  <c:v>66.714972772503145</c:v>
                </c:pt>
                <c:pt idx="2">
                  <c:v>60.001625377561666</c:v>
                </c:pt>
                <c:pt idx="3">
                  <c:v>66.308378955480279</c:v>
                </c:pt>
                <c:pt idx="4">
                  <c:v>79.372331385528895</c:v>
                </c:pt>
                <c:pt idx="5">
                  <c:v>83.383173536393613</c:v>
                </c:pt>
                <c:pt idx="6">
                  <c:v>79.463919497336448</c:v>
                </c:pt>
                <c:pt idx="7">
                  <c:v>69.651786615586502</c:v>
                </c:pt>
                <c:pt idx="8">
                  <c:v>83.220576185400319</c:v>
                </c:pt>
                <c:pt idx="9">
                  <c:v>74.502087904310272</c:v>
                </c:pt>
                <c:pt idx="10">
                  <c:v>100</c:v>
                </c:pt>
                <c:pt idx="11">
                  <c:v>87.67163898769104</c:v>
                </c:pt>
                <c:pt idx="12">
                  <c:v>96.192305084289998</c:v>
                </c:pt>
                <c:pt idx="13">
                  <c:v>80.852517168328447</c:v>
                </c:pt>
                <c:pt idx="14">
                  <c:v>96.802803601778578</c:v>
                </c:pt>
                <c:pt idx="15">
                  <c:v>109.82925320336356</c:v>
                </c:pt>
                <c:pt idx="16">
                  <c:v>120.80583216429407</c:v>
                </c:pt>
                <c:pt idx="17">
                  <c:v>124.59246389735587</c:v>
                </c:pt>
                <c:pt idx="18">
                  <c:v>120.3814055500827</c:v>
                </c:pt>
                <c:pt idx="19">
                  <c:v>109.62836237425593</c:v>
                </c:pt>
                <c:pt idx="20">
                  <c:v>112.80758488310934</c:v>
                </c:pt>
              </c:numCache>
            </c:numRef>
          </c:val>
          <c:smooth val="0"/>
          <c:extLst>
            <c:ext xmlns:c16="http://schemas.microsoft.com/office/drawing/2014/chart" uri="{C3380CC4-5D6E-409C-BE32-E72D297353CC}">
              <c16:uniqueId val="{00000002-E22D-4028-A66F-7BEBE9C77F15}"/>
            </c:ext>
          </c:extLst>
        </c:ser>
        <c:dLbls>
          <c:showLegendKey val="0"/>
          <c:showVal val="0"/>
          <c:showCatName val="0"/>
          <c:showSerName val="0"/>
          <c:showPercent val="0"/>
          <c:showBubbleSize val="0"/>
        </c:dLbls>
        <c:smooth val="0"/>
        <c:axId val="28541423"/>
        <c:axId val="1"/>
      </c:lineChart>
      <c:catAx>
        <c:axId val="28541423"/>
        <c:scaling>
          <c:orientation val="minMax"/>
        </c:scaling>
        <c:delete val="0"/>
        <c:axPos val="b"/>
        <c:numFmt formatCode="General" sourceLinked="1"/>
        <c:majorTickMark val="none"/>
        <c:minorTickMark val="none"/>
        <c:tickLblPos val="nextTo"/>
        <c:spPr>
          <a:ln w="6350">
            <a:solidFill>
              <a:schemeClr val="tx1"/>
            </a:solidFill>
            <a:prstDash val="solid"/>
          </a:ln>
        </c:spPr>
        <c:txPr>
          <a:bodyPr rot="-5400000" vert="horz"/>
          <a:lstStyle/>
          <a:p>
            <a:pPr>
              <a:defRPr/>
            </a:pPr>
            <a:endParaRPr lang="da-DK"/>
          </a:p>
        </c:txPr>
        <c:crossAx val="1"/>
        <c:crosses val="autoZero"/>
        <c:auto val="1"/>
        <c:lblAlgn val="ctr"/>
        <c:lblOffset val="100"/>
        <c:tickLblSkip val="2"/>
        <c:tickMarkSkip val="1"/>
        <c:noMultiLvlLbl val="0"/>
      </c:catAx>
      <c:valAx>
        <c:axId val="1"/>
        <c:scaling>
          <c:orientation val="minMax"/>
          <c:max val="180"/>
          <c:min val="40"/>
        </c:scaling>
        <c:delete val="0"/>
        <c:axPos val="l"/>
        <c:majorGridlines>
          <c:spPr>
            <a:ln>
              <a:noFill/>
            </a:ln>
          </c:spPr>
        </c:majorGridlines>
        <c:title>
          <c:tx>
            <c:rich>
              <a:bodyPr/>
              <a:lstStyle/>
              <a:p>
                <a:pPr>
                  <a:defRPr/>
                </a:pPr>
                <a:r>
                  <a:rPr lang="en-GB" sz="850" b="1">
                    <a:effectLst/>
                  </a:rPr>
                  <a:t>Index 2000=100</a:t>
                </a:r>
                <a:endParaRPr lang="da-DK" sz="850">
                  <a:effectLst/>
                </a:endParaRPr>
              </a:p>
            </c:rich>
          </c:tx>
          <c:layout>
            <c:manualLayout>
              <c:xMode val="edge"/>
              <c:yMode val="edge"/>
              <c:x val="1.8995929443690638E-2"/>
              <c:y val="0.1923445451415593"/>
            </c:manualLayout>
          </c:layout>
          <c:overlay val="0"/>
        </c:title>
        <c:numFmt formatCode="General" sourceLinked="1"/>
        <c:majorTickMark val="none"/>
        <c:minorTickMark val="none"/>
        <c:tickLblPos val="nextTo"/>
        <c:spPr>
          <a:ln w="6350">
            <a:solidFill>
              <a:schemeClr val="tx1"/>
            </a:solidFill>
            <a:prstDash val="solid"/>
          </a:ln>
        </c:spPr>
        <c:txPr>
          <a:bodyPr rot="0" vert="horz"/>
          <a:lstStyle/>
          <a:p>
            <a:pPr>
              <a:defRPr/>
            </a:pPr>
            <a:endParaRPr lang="da-DK"/>
          </a:p>
        </c:txPr>
        <c:crossAx val="28541423"/>
        <c:crosses val="autoZero"/>
        <c:crossBetween val="between"/>
      </c:valAx>
      <c:spPr>
        <a:solidFill>
          <a:srgbClr val="FFFFFF"/>
        </a:solidFill>
        <a:ln w="25400">
          <a:noFill/>
        </a:ln>
      </c:spPr>
    </c:plotArea>
    <c:legend>
      <c:legendPos val="b"/>
      <c:overlay val="0"/>
      <c:spPr>
        <a:solidFill>
          <a:srgbClr val="FFFFFF"/>
        </a:solidFill>
        <a:ln w="25400">
          <a:noFill/>
        </a:ln>
      </c:spPr>
    </c:legend>
    <c:plotVisOnly val="1"/>
    <c:dispBlanksAs val="gap"/>
    <c:showDLblsOverMax val="0"/>
  </c:chart>
  <c:spPr>
    <a:solidFill>
      <a:srgbClr val="FFFFFF"/>
    </a:solidFill>
    <a:ln w="6350">
      <a:solidFill>
        <a:schemeClr val="tx1"/>
      </a:solidFill>
    </a:ln>
  </c:spPr>
  <c:txPr>
    <a:bodyPr/>
    <a:lstStyle/>
    <a:p>
      <a:pPr>
        <a:defRPr sz="850" b="0" i="0" u="none" strike="noStrike" baseline="0">
          <a:solidFill>
            <a:schemeClr val="tx1"/>
          </a:solidFill>
          <a:latin typeface="FrankfurtGothic" panose="020B7200000000000000" pitchFamily="34" charset="0"/>
          <a:ea typeface="Times New Roman"/>
          <a:cs typeface="Times New Roman"/>
        </a:defRPr>
      </a:pPr>
      <a:endParaRPr lang="da-DK"/>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44468423807947"/>
          <c:y val="5.7471264367816091E-2"/>
          <c:w val="0.66942916056795476"/>
          <c:h val="0.76145928467405521"/>
        </c:manualLayout>
      </c:layout>
      <c:scatterChart>
        <c:scatterStyle val="lineMarker"/>
        <c:varyColors val="0"/>
        <c:ser>
          <c:idx val="0"/>
          <c:order val="0"/>
          <c:tx>
            <c:v>1990-2000</c:v>
          </c:tx>
          <c:spPr>
            <a:ln w="28575">
              <a:noFill/>
            </a:ln>
          </c:spPr>
          <c:xVal>
            <c:numRef>
              <c:f>Sheet1!$E$5:$E$22</c:f>
              <c:numCache>
                <c:formatCode>General</c:formatCode>
                <c:ptCount val="18"/>
                <c:pt idx="0">
                  <c:v>0.7029957272727273</c:v>
                </c:pt>
                <c:pt idx="1">
                  <c:v>1.006668818181818</c:v>
                </c:pt>
                <c:pt idx="2">
                  <c:v>2.0454545454545459</c:v>
                </c:pt>
                <c:pt idx="3">
                  <c:v>1.4030468181818181</c:v>
                </c:pt>
                <c:pt idx="4">
                  <c:v>0.8174795454545456</c:v>
                </c:pt>
                <c:pt idx="5">
                  <c:v>0.94260790909090919</c:v>
                </c:pt>
                <c:pt idx="6">
                  <c:v>2.7674874545454542</c:v>
                </c:pt>
                <c:pt idx="7">
                  <c:v>0.86971854545454552</c:v>
                </c:pt>
                <c:pt idx="8">
                  <c:v>1.0199329090909091</c:v>
                </c:pt>
                <c:pt idx="9">
                  <c:v>0.12698115789473685</c:v>
                </c:pt>
                <c:pt idx="10">
                  <c:v>0.45156047368421059</c:v>
                </c:pt>
                <c:pt idx="11">
                  <c:v>0.76800000000000002</c:v>
                </c:pt>
                <c:pt idx="12">
                  <c:v>0.65953884210526326</c:v>
                </c:pt>
                <c:pt idx="13">
                  <c:v>0.62138947368421038</c:v>
                </c:pt>
                <c:pt idx="14">
                  <c:v>0.3183803</c:v>
                </c:pt>
                <c:pt idx="15">
                  <c:v>7.1395111111111104E-2</c:v>
                </c:pt>
                <c:pt idx="16">
                  <c:v>0.68578773684210526</c:v>
                </c:pt>
                <c:pt idx="17">
                  <c:v>0.83213919999999997</c:v>
                </c:pt>
              </c:numCache>
            </c:numRef>
          </c:xVal>
          <c:yVal>
            <c:numRef>
              <c:f>Sheet1!$F$5:$F$22</c:f>
              <c:numCache>
                <c:formatCode>General</c:formatCode>
                <c:ptCount val="18"/>
                <c:pt idx="0">
                  <c:v>2.3170330000000003</c:v>
                </c:pt>
                <c:pt idx="1">
                  <c:v>2.570059727272727</c:v>
                </c:pt>
                <c:pt idx="2">
                  <c:v>2.238343</c:v>
                </c:pt>
                <c:pt idx="3">
                  <c:v>2.2415649090909091</c:v>
                </c:pt>
                <c:pt idx="4">
                  <c:v>1.631898090909091</c:v>
                </c:pt>
                <c:pt idx="5">
                  <c:v>3.3985747272727269</c:v>
                </c:pt>
                <c:pt idx="6">
                  <c:v>3.5275079090909101</c:v>
                </c:pt>
                <c:pt idx="7">
                  <c:v>2.0204553636363638</c:v>
                </c:pt>
                <c:pt idx="8">
                  <c:v>3.3043598181818186</c:v>
                </c:pt>
              </c:numCache>
            </c:numRef>
          </c:yVal>
          <c:smooth val="0"/>
          <c:extLst>
            <c:ext xmlns:c16="http://schemas.microsoft.com/office/drawing/2014/chart" uri="{C3380CC4-5D6E-409C-BE32-E72D297353CC}">
              <c16:uniqueId val="{00000000-9CD5-4F15-B91E-35014E089A01}"/>
            </c:ext>
          </c:extLst>
        </c:ser>
        <c:ser>
          <c:idx val="1"/>
          <c:order val="1"/>
          <c:tx>
            <c:v>2000-2019</c:v>
          </c:tx>
          <c:spPr>
            <a:ln w="28575">
              <a:noFill/>
            </a:ln>
          </c:spPr>
          <c:xVal>
            <c:numRef>
              <c:f>Sheet1!$E$5:$E$22</c:f>
              <c:numCache>
                <c:formatCode>General</c:formatCode>
                <c:ptCount val="18"/>
                <c:pt idx="0">
                  <c:v>0.7029957272727273</c:v>
                </c:pt>
                <c:pt idx="1">
                  <c:v>1.006668818181818</c:v>
                </c:pt>
                <c:pt idx="2">
                  <c:v>2.0454545454545459</c:v>
                </c:pt>
                <c:pt idx="3">
                  <c:v>1.4030468181818181</c:v>
                </c:pt>
                <c:pt idx="4">
                  <c:v>0.8174795454545456</c:v>
                </c:pt>
                <c:pt idx="5">
                  <c:v>0.94260790909090919</c:v>
                </c:pt>
                <c:pt idx="6">
                  <c:v>2.7674874545454542</c:v>
                </c:pt>
                <c:pt idx="7">
                  <c:v>0.86971854545454552</c:v>
                </c:pt>
                <c:pt idx="8">
                  <c:v>1.0199329090909091</c:v>
                </c:pt>
                <c:pt idx="9">
                  <c:v>0.12698115789473685</c:v>
                </c:pt>
                <c:pt idx="10">
                  <c:v>0.45156047368421059</c:v>
                </c:pt>
                <c:pt idx="11">
                  <c:v>0.76800000000000002</c:v>
                </c:pt>
                <c:pt idx="12">
                  <c:v>0.65953884210526326</c:v>
                </c:pt>
                <c:pt idx="13">
                  <c:v>0.62138947368421038</c:v>
                </c:pt>
                <c:pt idx="14">
                  <c:v>0.3183803</c:v>
                </c:pt>
                <c:pt idx="15">
                  <c:v>7.1395111111111104E-2</c:v>
                </c:pt>
                <c:pt idx="16">
                  <c:v>0.68578773684210526</c:v>
                </c:pt>
                <c:pt idx="17">
                  <c:v>0.83213919999999997</c:v>
                </c:pt>
              </c:numCache>
            </c:numRef>
          </c:xVal>
          <c:yVal>
            <c:numRef>
              <c:f>Sheet1!$G$5:$G$22</c:f>
              <c:numCache>
                <c:formatCode>General</c:formatCode>
                <c:ptCount val="18"/>
                <c:pt idx="9">
                  <c:v>1.6876166500000001</c:v>
                </c:pt>
                <c:pt idx="10">
                  <c:v>1.4091644999999997</c:v>
                </c:pt>
                <c:pt idx="11">
                  <c:v>1.6604096500000001</c:v>
                </c:pt>
                <c:pt idx="12">
                  <c:v>1.3489838000000001</c:v>
                </c:pt>
                <c:pt idx="13">
                  <c:v>0.90503434999999999</c:v>
                </c:pt>
                <c:pt idx="14">
                  <c:v>1.5462762999999999</c:v>
                </c:pt>
                <c:pt idx="15">
                  <c:v>1.6785307</c:v>
                </c:pt>
                <c:pt idx="16">
                  <c:v>2.2986698500000009</c:v>
                </c:pt>
                <c:pt idx="17">
                  <c:v>2.1054052999999997</c:v>
                </c:pt>
              </c:numCache>
            </c:numRef>
          </c:yVal>
          <c:smooth val="0"/>
          <c:extLst>
            <c:ext xmlns:c16="http://schemas.microsoft.com/office/drawing/2014/chart" uri="{C3380CC4-5D6E-409C-BE32-E72D297353CC}">
              <c16:uniqueId val="{00000001-9CD5-4F15-B91E-35014E089A01}"/>
            </c:ext>
          </c:extLst>
        </c:ser>
        <c:ser>
          <c:idx val="2"/>
          <c:order val="2"/>
          <c:tx>
            <c:v>1990-2019</c:v>
          </c:tx>
          <c:spPr>
            <a:ln w="28575">
              <a:noFill/>
            </a:ln>
          </c:spPr>
          <c:marker>
            <c:spPr>
              <a:solidFill>
                <a:srgbClr val="7F9C90"/>
              </a:solidFill>
              <a:ln>
                <a:solidFill>
                  <a:srgbClr val="7F9C90"/>
                </a:solidFill>
              </a:ln>
            </c:spPr>
          </c:marker>
          <c:xVal>
            <c:numRef>
              <c:f>Sheet1!$E$5:$E$31</c:f>
              <c:numCache>
                <c:formatCode>General</c:formatCode>
                <c:ptCount val="27"/>
                <c:pt idx="0">
                  <c:v>0.7029957272727273</c:v>
                </c:pt>
                <c:pt idx="1">
                  <c:v>1.006668818181818</c:v>
                </c:pt>
                <c:pt idx="2">
                  <c:v>2.0454545454545459</c:v>
                </c:pt>
                <c:pt idx="3">
                  <c:v>1.4030468181818181</c:v>
                </c:pt>
                <c:pt idx="4">
                  <c:v>0.8174795454545456</c:v>
                </c:pt>
                <c:pt idx="5">
                  <c:v>0.94260790909090919</c:v>
                </c:pt>
                <c:pt idx="6">
                  <c:v>2.7674874545454542</c:v>
                </c:pt>
                <c:pt idx="7">
                  <c:v>0.86971854545454552</c:v>
                </c:pt>
                <c:pt idx="8">
                  <c:v>1.0199329090909091</c:v>
                </c:pt>
                <c:pt idx="9">
                  <c:v>0.12698115789473685</c:v>
                </c:pt>
                <c:pt idx="10">
                  <c:v>0.45156047368421059</c:v>
                </c:pt>
                <c:pt idx="11">
                  <c:v>0.76800000000000002</c:v>
                </c:pt>
                <c:pt idx="12">
                  <c:v>0.65953884210526326</c:v>
                </c:pt>
                <c:pt idx="13">
                  <c:v>0.62138947368421038</c:v>
                </c:pt>
                <c:pt idx="14">
                  <c:v>0.3183803</c:v>
                </c:pt>
                <c:pt idx="15">
                  <c:v>7.1395111111111104E-2</c:v>
                </c:pt>
                <c:pt idx="16">
                  <c:v>0.68578773684210526</c:v>
                </c:pt>
                <c:pt idx="17">
                  <c:v>0.83213919999999997</c:v>
                </c:pt>
                <c:pt idx="18">
                  <c:v>0.28573048097797482</c:v>
                </c:pt>
                <c:pt idx="19">
                  <c:v>0.50200746168265198</c:v>
                </c:pt>
                <c:pt idx="20">
                  <c:v>0.96667063455917468</c:v>
                </c:pt>
                <c:pt idx="21">
                  <c:v>0.70963315904120083</c:v>
                </c:pt>
                <c:pt idx="22">
                  <c:v>0.4955767292524671</c:v>
                </c:pt>
                <c:pt idx="23">
                  <c:v>0.43406611699072783</c:v>
                </c:pt>
                <c:pt idx="24">
                  <c:v>0.97063012785949532</c:v>
                </c:pt>
                <c:pt idx="25">
                  <c:v>0.53570745973641198</c:v>
                </c:pt>
                <c:pt idx="26">
                  <c:v>0.63770150654305358</c:v>
                </c:pt>
              </c:numCache>
            </c:numRef>
          </c:xVal>
          <c:yVal>
            <c:numRef>
              <c:f>Sheet1!$H$23:$H$31</c:f>
              <c:numCache>
                <c:formatCode>General</c:formatCode>
                <c:ptCount val="9"/>
                <c:pt idx="0">
                  <c:v>1.9042181834316718</c:v>
                </c:pt>
                <c:pt idx="1">
                  <c:v>1.8079814163052488</c:v>
                </c:pt>
                <c:pt idx="2">
                  <c:v>1.8593270373162607</c:v>
                </c:pt>
                <c:pt idx="3">
                  <c:v>1.6558866981755127</c:v>
                </c:pt>
                <c:pt idx="4">
                  <c:v>1.1550879049776475</c:v>
                </c:pt>
                <c:pt idx="5">
                  <c:v>2.181221169525327</c:v>
                </c:pt>
                <c:pt idx="6">
                  <c:v>2.3123486424902362</c:v>
                </c:pt>
                <c:pt idx="7">
                  <c:v>2.2026482210712572</c:v>
                </c:pt>
                <c:pt idx="8">
                  <c:v>2.5172577966051213</c:v>
                </c:pt>
              </c:numCache>
            </c:numRef>
          </c:yVal>
          <c:smooth val="0"/>
          <c:extLst>
            <c:ext xmlns:c16="http://schemas.microsoft.com/office/drawing/2014/chart" uri="{C3380CC4-5D6E-409C-BE32-E72D297353CC}">
              <c16:uniqueId val="{00000002-9CD5-4F15-B91E-35014E089A01}"/>
            </c:ext>
          </c:extLst>
        </c:ser>
        <c:dLbls>
          <c:showLegendKey val="0"/>
          <c:showVal val="0"/>
          <c:showCatName val="0"/>
          <c:showSerName val="0"/>
          <c:showPercent val="0"/>
          <c:showBubbleSize val="0"/>
        </c:dLbls>
        <c:axId val="142302208"/>
        <c:axId val="144691968"/>
      </c:scatterChart>
      <c:valAx>
        <c:axId val="142302208"/>
        <c:scaling>
          <c:orientation val="minMax"/>
        </c:scaling>
        <c:delete val="0"/>
        <c:axPos val="b"/>
        <c:title>
          <c:tx>
            <c:rich>
              <a:bodyPr/>
              <a:lstStyle/>
              <a:p>
                <a:pPr>
                  <a:defRPr/>
                </a:pPr>
                <a:r>
                  <a:rPr lang="da-DK"/>
                  <a:t>TFP growth rate (%)</a:t>
                </a:r>
              </a:p>
            </c:rich>
          </c:tx>
          <c:layout>
            <c:manualLayout>
              <c:xMode val="edge"/>
              <c:yMode val="edge"/>
              <c:x val="0.34568018889090696"/>
              <c:y val="0.9082286344301006"/>
            </c:manualLayout>
          </c:layout>
          <c:overlay val="0"/>
        </c:title>
        <c:numFmt formatCode="General" sourceLinked="1"/>
        <c:majorTickMark val="out"/>
        <c:minorTickMark val="none"/>
        <c:tickLblPos val="nextTo"/>
        <c:spPr>
          <a:ln w="6350">
            <a:solidFill>
              <a:schemeClr val="tx1"/>
            </a:solidFill>
          </a:ln>
        </c:spPr>
        <c:crossAx val="144691968"/>
        <c:crosses val="autoZero"/>
        <c:crossBetween val="midCat"/>
      </c:valAx>
      <c:valAx>
        <c:axId val="144691968"/>
        <c:scaling>
          <c:orientation val="minMax"/>
        </c:scaling>
        <c:delete val="0"/>
        <c:axPos val="l"/>
        <c:majorGridlines>
          <c:spPr>
            <a:ln w="3175">
              <a:noFill/>
            </a:ln>
          </c:spPr>
        </c:majorGridlines>
        <c:title>
          <c:tx>
            <c:rich>
              <a:bodyPr/>
              <a:lstStyle/>
              <a:p>
                <a:pPr>
                  <a:defRPr/>
                </a:pPr>
                <a:r>
                  <a:rPr lang="da-DK"/>
                  <a:t>GDP growth rate (%)</a:t>
                </a:r>
              </a:p>
            </c:rich>
          </c:tx>
          <c:layout>
            <c:manualLayout>
              <c:xMode val="edge"/>
              <c:yMode val="edge"/>
              <c:x val="1.3568521031207599E-2"/>
              <c:y val="0.21819045738404957"/>
            </c:manualLayout>
          </c:layout>
          <c:overlay val="0"/>
        </c:title>
        <c:numFmt formatCode="General" sourceLinked="1"/>
        <c:majorTickMark val="out"/>
        <c:minorTickMark val="none"/>
        <c:tickLblPos val="nextTo"/>
        <c:spPr>
          <a:ln w="6350">
            <a:solidFill>
              <a:schemeClr val="tx1"/>
            </a:solidFill>
          </a:ln>
        </c:spPr>
        <c:crossAx val="142302208"/>
        <c:crosses val="autoZero"/>
        <c:crossBetween val="midCat"/>
      </c:valAx>
    </c:plotArea>
    <c:legend>
      <c:legendPos val="r"/>
      <c:overlay val="0"/>
    </c:legend>
    <c:plotVisOnly val="1"/>
    <c:dispBlanksAs val="gap"/>
    <c:showDLblsOverMax val="0"/>
  </c:chart>
  <c:spPr>
    <a:ln w="6350">
      <a:solidFill>
        <a:schemeClr val="tx1"/>
      </a:solidFill>
    </a:ln>
  </c:spPr>
  <c:txPr>
    <a:bodyPr/>
    <a:lstStyle/>
    <a:p>
      <a:pPr>
        <a:defRPr sz="850">
          <a:solidFill>
            <a:schemeClr val="tx1"/>
          </a:solidFill>
          <a:latin typeface="FrankfurtGothic" panose="020B7200000000000000" pitchFamily="34" charset="0"/>
        </a:defRPr>
      </a:pPr>
      <a:endParaRPr lang="da-DK"/>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10186006260753"/>
          <c:y val="5.0925925925925923E-2"/>
          <c:w val="0.83154264468637473"/>
          <c:h val="0.7827826528495927"/>
        </c:manualLayout>
      </c:layout>
      <c:scatterChart>
        <c:scatterStyle val="lineMarker"/>
        <c:varyColors val="0"/>
        <c:ser>
          <c:idx val="0"/>
          <c:order val="0"/>
          <c:spPr>
            <a:ln w="28575" cap="rnd" cmpd="sng" algn="ctr">
              <a:noFill/>
              <a:prstDash val="solid"/>
              <a:round/>
            </a:ln>
            <a:effectLst/>
          </c:spPr>
          <c:marker>
            <c:spPr>
              <a:solidFill>
                <a:srgbClr val="6D98BF"/>
              </a:solidFill>
              <a:ln w="9525" cap="flat" cmpd="sng" algn="ctr">
                <a:solidFill>
                  <a:srgbClr val="6D98BF"/>
                </a:solidFill>
                <a:prstDash val="solid"/>
                <a:round/>
              </a:ln>
              <a:effectLst/>
            </c:spPr>
          </c:marker>
          <c:xVal>
            <c:numRef>
              <c:f>Sheet1!$W$5:$W$41</c:f>
              <c:numCache>
                <c:formatCode>0.000</c:formatCode>
                <c:ptCount val="37"/>
                <c:pt idx="0">
                  <c:v>5.3330276520029924</c:v>
                </c:pt>
                <c:pt idx="1">
                  <c:v>4.638342016919645</c:v>
                </c:pt>
                <c:pt idx="2">
                  <c:v>3.8659535248656356</c:v>
                </c:pt>
                <c:pt idx="3">
                  <c:v>3.7468385717950405</c:v>
                </c:pt>
                <c:pt idx="4">
                  <c:v>5.1166603789651957</c:v>
                </c:pt>
                <c:pt idx="5">
                  <c:v>4.7086222311229458</c:v>
                </c:pt>
                <c:pt idx="6">
                  <c:v>8.0232681983260647</c:v>
                </c:pt>
                <c:pt idx="7">
                  <c:v>4.170635774994655</c:v>
                </c:pt>
                <c:pt idx="8">
                  <c:v>6.8939511245883445</c:v>
                </c:pt>
                <c:pt idx="9">
                  <c:v>5.1247044642562987</c:v>
                </c:pt>
                <c:pt idx="10">
                  <c:v>4.3380318613796254</c:v>
                </c:pt>
                <c:pt idx="11">
                  <c:v>5.3895797105979772</c:v>
                </c:pt>
                <c:pt idx="12">
                  <c:v>4.9458495442078121</c:v>
                </c:pt>
                <c:pt idx="13">
                  <c:v>9.538536707586454</c:v>
                </c:pt>
                <c:pt idx="14">
                  <c:v>4.1108341820456884</c:v>
                </c:pt>
                <c:pt idx="15">
                  <c:v>10.310071890342901</c:v>
                </c:pt>
                <c:pt idx="16">
                  <c:v>5.7223203405908851</c:v>
                </c:pt>
                <c:pt idx="17">
                  <c:v>3.376080112141024</c:v>
                </c:pt>
                <c:pt idx="18">
                  <c:v>4.6109395301824945</c:v>
                </c:pt>
                <c:pt idx="19">
                  <c:v>9.6500028114828904</c:v>
                </c:pt>
                <c:pt idx="20">
                  <c:v>7.1853114720666325</c:v>
                </c:pt>
                <c:pt idx="21">
                  <c:v>9.4827527187175082</c:v>
                </c:pt>
                <c:pt idx="22">
                  <c:v>6.2498374203651705</c:v>
                </c:pt>
                <c:pt idx="23">
                  <c:v>7.8246818686465041</c:v>
                </c:pt>
                <c:pt idx="24">
                  <c:v>5.0074927520069137</c:v>
                </c:pt>
                <c:pt idx="25">
                  <c:v>4.1394297570134047</c:v>
                </c:pt>
                <c:pt idx="26">
                  <c:v>2.4636168476166933</c:v>
                </c:pt>
                <c:pt idx="27">
                  <c:v>8.4979895144381583</c:v>
                </c:pt>
                <c:pt idx="28">
                  <c:v>4.7090090742304875</c:v>
                </c:pt>
                <c:pt idx="29">
                  <c:v>7.8055398508422158</c:v>
                </c:pt>
                <c:pt idx="30">
                  <c:v>4.2925474381461424</c:v>
                </c:pt>
                <c:pt idx="31">
                  <c:v>5.596681785987351</c:v>
                </c:pt>
                <c:pt idx="32">
                  <c:v>4.9382948340872481</c:v>
                </c:pt>
                <c:pt idx="33">
                  <c:v>3.6138112902516726</c:v>
                </c:pt>
                <c:pt idx="34">
                  <c:v>7.7579979820579181</c:v>
                </c:pt>
                <c:pt idx="35">
                  <c:v>3.9628239331283148</c:v>
                </c:pt>
                <c:pt idx="36">
                  <c:v>4.8414957639817384</c:v>
                </c:pt>
              </c:numCache>
            </c:numRef>
          </c:xVal>
          <c:yVal>
            <c:numRef>
              <c:f>Sheet1!$U$5:$U$41</c:f>
              <c:numCache>
                <c:formatCode>0.000</c:formatCode>
                <c:ptCount val="37"/>
                <c:pt idx="0">
                  <c:v>2.9742460574165053</c:v>
                </c:pt>
                <c:pt idx="1">
                  <c:v>1.989349823119777</c:v>
                </c:pt>
                <c:pt idx="2">
                  <c:v>1.8562772671937462</c:v>
                </c:pt>
                <c:pt idx="3">
                  <c:v>2.2115455282261087</c:v>
                </c:pt>
                <c:pt idx="4">
                  <c:v>4.7094056416878232</c:v>
                </c:pt>
                <c:pt idx="5">
                  <c:v>3.4722574806361846</c:v>
                </c:pt>
                <c:pt idx="6">
                  <c:v>2.0807744858055313</c:v>
                </c:pt>
                <c:pt idx="7">
                  <c:v>1.7927068289925487</c:v>
                </c:pt>
                <c:pt idx="8">
                  <c:v>4.1058653958852025</c:v>
                </c:pt>
                <c:pt idx="9">
                  <c:v>1.7368459508161216</c:v>
                </c:pt>
                <c:pt idx="10">
                  <c:v>1.6190311118371812</c:v>
                </c:pt>
                <c:pt idx="11">
                  <c:v>1.6241462555135842</c:v>
                </c:pt>
                <c:pt idx="12">
                  <c:v>0.95337048417697057</c:v>
                </c:pt>
                <c:pt idx="13">
                  <c:v>2.2892325763489971</c:v>
                </c:pt>
                <c:pt idx="14">
                  <c:v>2.9212558496240706</c:v>
                </c:pt>
                <c:pt idx="15">
                  <c:v>5.6416406167860691</c:v>
                </c:pt>
                <c:pt idx="16">
                  <c:v>4.3360268834224467</c:v>
                </c:pt>
                <c:pt idx="17">
                  <c:v>0.77015132322801749</c:v>
                </c:pt>
                <c:pt idx="18">
                  <c:v>1.1090644565417789</c:v>
                </c:pt>
                <c:pt idx="19">
                  <c:v>5.1765808621248555</c:v>
                </c:pt>
                <c:pt idx="20">
                  <c:v>4.0452554394811928</c:v>
                </c:pt>
                <c:pt idx="21">
                  <c:v>4.3193653156022913</c:v>
                </c:pt>
                <c:pt idx="22">
                  <c:v>3.7757751697555944</c:v>
                </c:pt>
                <c:pt idx="23">
                  <c:v>2.6122260562480246</c:v>
                </c:pt>
                <c:pt idx="24">
                  <c:v>2.1371402595556064</c:v>
                </c:pt>
                <c:pt idx="25">
                  <c:v>2.9048853347640247</c:v>
                </c:pt>
                <c:pt idx="26">
                  <c:v>2.3056074612906334</c:v>
                </c:pt>
                <c:pt idx="27">
                  <c:v>3.7882603080677182</c:v>
                </c:pt>
                <c:pt idx="28">
                  <c:v>1.5662904658418451</c:v>
                </c:pt>
                <c:pt idx="29">
                  <c:v>3.9348856347823324</c:v>
                </c:pt>
                <c:pt idx="30">
                  <c:v>2.2085464479949675</c:v>
                </c:pt>
                <c:pt idx="31">
                  <c:v>2.1222818554885965</c:v>
                </c:pt>
                <c:pt idx="32">
                  <c:v>2.1144018629760457</c:v>
                </c:pt>
                <c:pt idx="33">
                  <c:v>1.660607088315571</c:v>
                </c:pt>
                <c:pt idx="34">
                  <c:v>4.6366192292287485</c:v>
                </c:pt>
                <c:pt idx="35">
                  <c:v>1.9756500799657504</c:v>
                </c:pt>
                <c:pt idx="36">
                  <c:v>2.4776193600269232</c:v>
                </c:pt>
              </c:numCache>
            </c:numRef>
          </c:yVal>
          <c:smooth val="0"/>
          <c:extLst>
            <c:ext xmlns:c16="http://schemas.microsoft.com/office/drawing/2014/chart" uri="{C3380CC4-5D6E-409C-BE32-E72D297353CC}">
              <c16:uniqueId val="{00000000-52BC-42DF-8FC3-3486B2BFAD27}"/>
            </c:ext>
          </c:extLst>
        </c:ser>
        <c:dLbls>
          <c:showLegendKey val="0"/>
          <c:showVal val="0"/>
          <c:showCatName val="0"/>
          <c:showSerName val="0"/>
          <c:showPercent val="0"/>
          <c:showBubbleSize val="0"/>
        </c:dLbls>
        <c:axId val="80642048"/>
        <c:axId val="80643968"/>
      </c:scatterChart>
      <c:valAx>
        <c:axId val="80642048"/>
        <c:scaling>
          <c:orientation val="minMax"/>
        </c:scaling>
        <c:delete val="0"/>
        <c:axPos val="b"/>
        <c:title>
          <c:tx>
            <c:rich>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Times New Roman" pitchFamily="18" charset="0"/>
                  </a:defRPr>
                </a:pPr>
                <a:r>
                  <a:rPr lang="da-DK" sz="850" b="1" i="0" u="none" strike="noStrike" baseline="0">
                    <a:solidFill>
                      <a:schemeClr val="tx1"/>
                    </a:solidFill>
                    <a:effectLst/>
                  </a:rPr>
                  <a:t>Export growth (percent per year)</a:t>
                </a:r>
                <a:endParaRPr lang="da-DK" b="1">
                  <a:solidFill>
                    <a:schemeClr val="tx1"/>
                  </a:solidFill>
                </a:endParaRPr>
              </a:p>
            </c:rich>
          </c:tx>
          <c:layout>
            <c:manualLayout>
              <c:xMode val="edge"/>
              <c:yMode val="edge"/>
              <c:x val="0.37458989946473786"/>
              <c:y val="0.91708033839021985"/>
            </c:manualLayout>
          </c:layout>
          <c:overlay val="0"/>
          <c:spPr>
            <a:noFill/>
            <a:ln>
              <a:noFill/>
            </a:ln>
            <a:effectLst/>
          </c:spPr>
          <c:txPr>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Times New Roman" pitchFamily="18" charset="0"/>
                </a:defRPr>
              </a:pPr>
              <a:endParaRPr lang="da-DK"/>
            </a:p>
          </c:txPr>
        </c:title>
        <c:numFmt formatCode="0" sourceLinked="0"/>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Times New Roman" pitchFamily="18" charset="0"/>
              </a:defRPr>
            </a:pPr>
            <a:endParaRPr lang="da-DK"/>
          </a:p>
        </c:txPr>
        <c:crossAx val="80643968"/>
        <c:crosses val="autoZero"/>
        <c:crossBetween val="midCat"/>
      </c:valAx>
      <c:valAx>
        <c:axId val="80643968"/>
        <c:scaling>
          <c:orientation val="minMax"/>
        </c:scaling>
        <c:delete val="0"/>
        <c:axPos val="l"/>
        <c:majorGridlines>
          <c:spPr>
            <a:ln w="3175" cap="flat" cmpd="sng" algn="ctr">
              <a:noFill/>
              <a:prstDash val="solid"/>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Times New Roman" pitchFamily="18" charset="0"/>
                  </a:defRPr>
                </a:pPr>
                <a:r>
                  <a:rPr lang="en-GB" sz="850" b="1" i="0" u="none" strike="noStrike" baseline="0">
                    <a:effectLst/>
                  </a:rPr>
                  <a:t>GDP growth (percent per year)</a:t>
                </a:r>
                <a:endParaRPr lang="da-DK" b="1"/>
              </a:p>
            </c:rich>
          </c:tx>
          <c:layout>
            <c:manualLayout>
              <c:xMode val="edge"/>
              <c:yMode val="edge"/>
              <c:x val="1.8685669718693579E-2"/>
              <c:y val="0.16385082045403196"/>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Times New Roman" pitchFamily="18" charset="0"/>
                </a:defRPr>
              </a:pPr>
              <a:endParaRPr lang="da-DK"/>
            </a:p>
          </c:txPr>
        </c:title>
        <c:numFmt formatCode="0" sourceLinked="0"/>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Times New Roman" pitchFamily="18" charset="0"/>
              </a:defRPr>
            </a:pPr>
            <a:endParaRPr lang="da-DK"/>
          </a:p>
        </c:txPr>
        <c:crossAx val="80642048"/>
        <c:crosses val="autoZero"/>
        <c:crossBetween val="midCat"/>
      </c:valAx>
      <c:spPr>
        <a:noFill/>
        <a:ln>
          <a:noFill/>
        </a:ln>
        <a:effectLst/>
      </c:spPr>
    </c:plotArea>
    <c:plotVisOnly val="1"/>
    <c:dispBlanksAs val="gap"/>
    <c:showDLblsOverMax val="0"/>
  </c:chart>
  <c:spPr>
    <a:solidFill>
      <a:schemeClr val="bg1"/>
    </a:solidFill>
    <a:ln w="6350" cap="flat" cmpd="sng" algn="ctr">
      <a:solidFill>
        <a:schemeClr val="tx1"/>
      </a:solidFill>
      <a:prstDash val="solid"/>
      <a:round/>
    </a:ln>
    <a:effectLst/>
  </c:spPr>
  <c:txPr>
    <a:bodyPr/>
    <a:lstStyle/>
    <a:p>
      <a:pPr>
        <a:defRPr sz="850" b="0">
          <a:solidFill>
            <a:schemeClr val="tx1"/>
          </a:solidFill>
          <a:latin typeface="FrankfurtGothic" panose="020B7200000000000000" pitchFamily="34" charset="0"/>
          <a:cs typeface="Times New Roman" pitchFamily="18" charset="0"/>
        </a:defRPr>
      </a:pPr>
      <a:endParaRPr lang="da-DK"/>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49760147010117"/>
          <c:y val="6.4391500321957507E-2"/>
          <c:w val="0.85465165226124207"/>
          <c:h val="0.8052895673939019"/>
        </c:manualLayout>
      </c:layout>
      <c:barChart>
        <c:barDir val="col"/>
        <c:grouping val="clustered"/>
        <c:varyColors val="0"/>
        <c:ser>
          <c:idx val="0"/>
          <c:order val="0"/>
          <c:spPr>
            <a:solidFill>
              <a:srgbClr val="6D98BF"/>
            </a:solidFill>
            <a:ln>
              <a:noFill/>
            </a:ln>
            <a:effectLst/>
          </c:spPr>
          <c:invertIfNegative val="0"/>
          <c:cat>
            <c:strRef>
              <c:f>'[RED_Data chapter 1 201009.xlsx]1.7 Public sector exp'!$F$39:$F$58</c:f>
              <c:strCache>
                <c:ptCount val="20"/>
                <c:pt idx="0">
                  <c:v>FRA</c:v>
                </c:pt>
                <c:pt idx="1">
                  <c:v>FIN</c:v>
                </c:pt>
                <c:pt idx="2">
                  <c:v>BEL</c:v>
                </c:pt>
                <c:pt idx="3">
                  <c:v>DNK</c:v>
                </c:pt>
                <c:pt idx="4">
                  <c:v>NOR</c:v>
                </c:pt>
                <c:pt idx="5">
                  <c:v>SWE</c:v>
                </c:pt>
                <c:pt idx="6">
                  <c:v>AUT</c:v>
                </c:pt>
                <c:pt idx="7">
                  <c:v>ITA</c:v>
                </c:pt>
                <c:pt idx="8">
                  <c:v>GRC</c:v>
                </c:pt>
                <c:pt idx="9">
                  <c:v>HUN</c:v>
                </c:pt>
                <c:pt idx="10">
                  <c:v>PRT</c:v>
                </c:pt>
                <c:pt idx="11">
                  <c:v>DEU</c:v>
                </c:pt>
                <c:pt idx="12">
                  <c:v>ISL</c:v>
                </c:pt>
                <c:pt idx="13">
                  <c:v>SVN</c:v>
                </c:pt>
                <c:pt idx="14">
                  <c:v>LUX</c:v>
                </c:pt>
                <c:pt idx="15">
                  <c:v>NLD</c:v>
                </c:pt>
                <c:pt idx="16">
                  <c:v>POL</c:v>
                </c:pt>
                <c:pt idx="17">
                  <c:v>CAN</c:v>
                </c:pt>
                <c:pt idx="18">
                  <c:v>ESP</c:v>
                </c:pt>
                <c:pt idx="19">
                  <c:v>GBR</c:v>
                </c:pt>
              </c:strCache>
            </c:strRef>
          </c:cat>
          <c:val>
            <c:numRef>
              <c:f>'[RED_Data chapter 1 201009.xlsx]1.7 Public sector exp'!$G$39:$G$58</c:f>
              <c:numCache>
                <c:formatCode>0.0</c:formatCode>
                <c:ptCount val="20"/>
                <c:pt idx="0">
                  <c:v>56.129759543566003</c:v>
                </c:pt>
                <c:pt idx="1">
                  <c:v>53.141658281775001</c:v>
                </c:pt>
                <c:pt idx="2">
                  <c:v>52.380336142250997</c:v>
                </c:pt>
                <c:pt idx="3">
                  <c:v>51.412846551201</c:v>
                </c:pt>
                <c:pt idx="4">
                  <c:v>48.692645007426997</c:v>
                </c:pt>
                <c:pt idx="5">
                  <c:v>49.876332321680998</c:v>
                </c:pt>
                <c:pt idx="6">
                  <c:v>48.48970905569</c:v>
                </c:pt>
                <c:pt idx="7">
                  <c:v>48.584347643956001</c:v>
                </c:pt>
                <c:pt idx="8">
                  <c:v>46.744255233190003</c:v>
                </c:pt>
                <c:pt idx="9">
                  <c:v>46.469907317286001</c:v>
                </c:pt>
                <c:pt idx="10">
                  <c:v>43.958843685257001</c:v>
                </c:pt>
                <c:pt idx="11">
                  <c:v>43.873272297695998</c:v>
                </c:pt>
                <c:pt idx="12">
                  <c:v>41.666493588461002</c:v>
                </c:pt>
                <c:pt idx="13">
                  <c:v>42.360788351883997</c:v>
                </c:pt>
                <c:pt idx="14">
                  <c:v>43.109267574646999</c:v>
                </c:pt>
                <c:pt idx="15">
                  <c:v>42.158311707286998</c:v>
                </c:pt>
                <c:pt idx="16">
                  <c:v>41.548500901841003</c:v>
                </c:pt>
                <c:pt idx="17">
                  <c:v>41.318010641526001</c:v>
                </c:pt>
                <c:pt idx="18">
                  <c:v>41.342505843170997</c:v>
                </c:pt>
                <c:pt idx="19">
                  <c:v>40.840921668735</c:v>
                </c:pt>
              </c:numCache>
            </c:numRef>
          </c:val>
          <c:extLst>
            <c:ext xmlns:c16="http://schemas.microsoft.com/office/drawing/2014/chart" uri="{C3380CC4-5D6E-409C-BE32-E72D297353CC}">
              <c16:uniqueId val="{00000000-39E2-4885-A2B8-0817CE7305B3}"/>
            </c:ext>
          </c:extLst>
        </c:ser>
        <c:dLbls>
          <c:showLegendKey val="0"/>
          <c:showVal val="0"/>
          <c:showCatName val="0"/>
          <c:showSerName val="0"/>
          <c:showPercent val="0"/>
          <c:showBubbleSize val="0"/>
        </c:dLbls>
        <c:gapWidth val="219"/>
        <c:axId val="637966704"/>
        <c:axId val="637967032"/>
      </c:barChart>
      <c:lineChart>
        <c:grouping val="standard"/>
        <c:varyColors val="0"/>
        <c:ser>
          <c:idx val="1"/>
          <c:order val="1"/>
          <c:spPr>
            <a:ln w="19050" cap="rnd">
              <a:solidFill>
                <a:srgbClr val="DC4817"/>
              </a:solidFill>
              <a:round/>
            </a:ln>
            <a:effectLst/>
          </c:spPr>
          <c:marker>
            <c:symbol val="none"/>
          </c:marker>
          <c:val>
            <c:numRef>
              <c:f>'[RED_Data chapter 1 201009.xlsx]1.7 Public sector exp'!$H$39:$H$58</c:f>
              <c:numCache>
                <c:formatCode>0.0</c:formatCode>
                <c:ptCount val="20"/>
                <c:pt idx="0">
                  <c:v>43.35</c:v>
                </c:pt>
                <c:pt idx="1">
                  <c:v>43.35</c:v>
                </c:pt>
                <c:pt idx="2">
                  <c:v>43.35</c:v>
                </c:pt>
                <c:pt idx="3">
                  <c:v>43.35</c:v>
                </c:pt>
                <c:pt idx="4">
                  <c:v>43.35</c:v>
                </c:pt>
                <c:pt idx="5">
                  <c:v>43.35</c:v>
                </c:pt>
                <c:pt idx="6">
                  <c:v>43.35</c:v>
                </c:pt>
                <c:pt idx="7">
                  <c:v>43.35</c:v>
                </c:pt>
                <c:pt idx="8">
                  <c:v>43.35</c:v>
                </c:pt>
                <c:pt idx="9">
                  <c:v>43.35</c:v>
                </c:pt>
                <c:pt idx="10">
                  <c:v>43.35</c:v>
                </c:pt>
                <c:pt idx="11">
                  <c:v>43.35</c:v>
                </c:pt>
                <c:pt idx="12">
                  <c:v>43.35</c:v>
                </c:pt>
                <c:pt idx="13">
                  <c:v>43.35</c:v>
                </c:pt>
                <c:pt idx="14">
                  <c:v>43.35</c:v>
                </c:pt>
                <c:pt idx="15">
                  <c:v>43.35</c:v>
                </c:pt>
                <c:pt idx="16">
                  <c:v>43.35</c:v>
                </c:pt>
                <c:pt idx="17">
                  <c:v>43.35</c:v>
                </c:pt>
                <c:pt idx="18">
                  <c:v>43.35</c:v>
                </c:pt>
                <c:pt idx="19">
                  <c:v>43.35</c:v>
                </c:pt>
              </c:numCache>
            </c:numRef>
          </c:val>
          <c:smooth val="0"/>
          <c:extLst>
            <c:ext xmlns:c16="http://schemas.microsoft.com/office/drawing/2014/chart" uri="{C3380CC4-5D6E-409C-BE32-E72D297353CC}">
              <c16:uniqueId val="{00000001-39E2-4885-A2B8-0817CE7305B3}"/>
            </c:ext>
          </c:extLst>
        </c:ser>
        <c:dLbls>
          <c:showLegendKey val="0"/>
          <c:showVal val="0"/>
          <c:showCatName val="0"/>
          <c:showSerName val="0"/>
          <c:showPercent val="0"/>
          <c:showBubbleSize val="0"/>
        </c:dLbls>
        <c:marker val="1"/>
        <c:smooth val="0"/>
        <c:axId val="637966704"/>
        <c:axId val="637967032"/>
      </c:lineChart>
      <c:catAx>
        <c:axId val="63796670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637967032"/>
        <c:crosses val="autoZero"/>
        <c:auto val="1"/>
        <c:lblAlgn val="ctr"/>
        <c:lblOffset val="100"/>
        <c:noMultiLvlLbl val="0"/>
      </c:catAx>
      <c:valAx>
        <c:axId val="637967032"/>
        <c:scaling>
          <c:orientation val="minMax"/>
        </c:scaling>
        <c:delete val="0"/>
        <c:axPos val="l"/>
        <c:title>
          <c:tx>
            <c:rich>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r>
                  <a:rPr lang="en-GB" b="1"/>
                  <a:t>% of GDP</a:t>
                </a:r>
              </a:p>
            </c:rich>
          </c:tx>
          <c:overlay val="0"/>
          <c:spPr>
            <a:noFill/>
            <a:ln>
              <a:noFill/>
            </a:ln>
            <a:effectLst/>
          </c:spPr>
          <c:txPr>
            <a:bodyPr rot="-5400000" spcFirstLastPara="1" vertOverflow="ellipsis" vert="horz" wrap="square" anchor="ctr" anchorCtr="1"/>
            <a:lstStyle/>
            <a:p>
              <a:pPr>
                <a:defRPr sz="850" b="1" i="0" u="none" strike="noStrike" kern="1200" baseline="0">
                  <a:solidFill>
                    <a:sysClr val="windowText" lastClr="000000"/>
                  </a:solidFill>
                  <a:latin typeface="FrankfurtGothic" panose="020B7200000000000000" pitchFamily="34" charset="0"/>
                  <a:ea typeface="+mn-ea"/>
                  <a:cs typeface="+mn-cs"/>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637966704"/>
        <c:crosses val="autoZero"/>
        <c:crossBetween val="between"/>
      </c:valAx>
      <c:spPr>
        <a:noFill/>
        <a:ln>
          <a:noFill/>
        </a:ln>
        <a:effectLst/>
      </c:spPr>
    </c:plotArea>
    <c:plotVisOnly val="1"/>
    <c:dispBlanksAs val="gap"/>
    <c:showDLblsOverMax val="0"/>
  </c:chart>
  <c:spPr>
    <a:noFill/>
    <a:ln w="6350" cap="flat" cmpd="sng" algn="ctr">
      <a:solidFill>
        <a:schemeClr val="tx1"/>
      </a:solidFill>
      <a:round/>
    </a:ln>
    <a:effectLst/>
  </c:spPr>
  <c:txPr>
    <a:bodyPr/>
    <a:lstStyle/>
    <a:p>
      <a:pPr>
        <a:defRPr sz="850">
          <a:solidFill>
            <a:sysClr val="windowText" lastClr="000000"/>
          </a:solidFill>
          <a:latin typeface="FrankfurtGothic" panose="020B7200000000000000" pitchFamily="34" charset="0"/>
        </a:defRPr>
      </a:pPr>
      <a:endParaRPr lang="da-DK"/>
    </a:p>
  </c:txPr>
  <c:externalData r:id="rId3">
    <c:autoUpdate val="0"/>
  </c:externalData>
  <c:userShapes r:id="rId4"/>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68171668500733"/>
          <c:y val="5.0925925925925923E-2"/>
          <c:w val="0.84146753704633592"/>
          <c:h val="0.68366506270049565"/>
        </c:manualLayout>
      </c:layout>
      <c:lineChart>
        <c:grouping val="standard"/>
        <c:varyColors val="0"/>
        <c:ser>
          <c:idx val="1"/>
          <c:order val="0"/>
          <c:tx>
            <c:v>Denmark, total</c:v>
          </c:tx>
          <c:spPr>
            <a:ln w="19050" cap="rnd">
              <a:solidFill>
                <a:srgbClr val="DC4817"/>
              </a:solidFill>
              <a:round/>
            </a:ln>
            <a:effectLst/>
          </c:spPr>
          <c:marker>
            <c:symbol val="none"/>
          </c:marker>
          <c:cat>
            <c:strRef>
              <c:f>CFABNP!$B$3:$W$3</c:f>
              <c:strCache>
                <c:ptCount val="22"/>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strCache>
            </c:strRef>
          </c:cat>
          <c:val>
            <c:numRef>
              <c:f>CFABNP!$B$4:$W$4</c:f>
              <c:numCache>
                <c:formatCode>General</c:formatCode>
                <c:ptCount val="22"/>
                <c:pt idx="0">
                  <c:v>1.9</c:v>
                </c:pt>
                <c:pt idx="1">
                  <c:v>2</c:v>
                </c:pt>
                <c:pt idx="2">
                  <c:v>2.1</c:v>
                </c:pt>
                <c:pt idx="3">
                  <c:v>2.2000000000000002</c:v>
                </c:pt>
                <c:pt idx="4">
                  <c:v>2.2999999999999998</c:v>
                </c:pt>
                <c:pt idx="5">
                  <c:v>2.4</c:v>
                </c:pt>
                <c:pt idx="6">
                  <c:v>2.5</c:v>
                </c:pt>
                <c:pt idx="7">
                  <c:v>2.4</c:v>
                </c:pt>
                <c:pt idx="8">
                  <c:v>2.4</c:v>
                </c:pt>
                <c:pt idx="9">
                  <c:v>2.4</c:v>
                </c:pt>
                <c:pt idx="10">
                  <c:v>2.2999999999999998</c:v>
                </c:pt>
                <c:pt idx="11">
                  <c:v>2.7</c:v>
                </c:pt>
                <c:pt idx="12">
                  <c:v>3.1</c:v>
                </c:pt>
                <c:pt idx="13">
                  <c:v>2.9</c:v>
                </c:pt>
                <c:pt idx="14">
                  <c:v>2.9</c:v>
                </c:pt>
                <c:pt idx="15">
                  <c:v>3</c:v>
                </c:pt>
                <c:pt idx="16">
                  <c:v>3</c:v>
                </c:pt>
                <c:pt idx="17">
                  <c:v>2.9</c:v>
                </c:pt>
                <c:pt idx="18">
                  <c:v>3.1</c:v>
                </c:pt>
                <c:pt idx="19">
                  <c:v>3.1</c:v>
                </c:pt>
                <c:pt idx="20">
                  <c:v>3</c:v>
                </c:pt>
                <c:pt idx="21">
                  <c:v>3</c:v>
                </c:pt>
              </c:numCache>
            </c:numRef>
          </c:val>
          <c:smooth val="0"/>
          <c:extLst>
            <c:ext xmlns:c16="http://schemas.microsoft.com/office/drawing/2014/chart" uri="{C3380CC4-5D6E-409C-BE32-E72D297353CC}">
              <c16:uniqueId val="{00000000-8C74-4F7A-8252-955184C0AC2C}"/>
            </c:ext>
          </c:extLst>
        </c:ser>
        <c:ser>
          <c:idx val="0"/>
          <c:order val="1"/>
          <c:tx>
            <c:strRef>
              <c:f>CFABNP!$A$12</c:f>
              <c:strCache>
                <c:ptCount val="1"/>
                <c:pt idx="0">
                  <c:v>The Business Enterprise Sector</c:v>
                </c:pt>
              </c:strCache>
            </c:strRef>
          </c:tx>
          <c:spPr>
            <a:ln w="19050" cap="rnd">
              <a:solidFill>
                <a:srgbClr val="6D98BF"/>
              </a:solidFill>
              <a:round/>
            </a:ln>
            <a:effectLst/>
          </c:spPr>
          <c:marker>
            <c:symbol val="none"/>
          </c:marker>
          <c:val>
            <c:numRef>
              <c:f>CFABNP!$B$5:$W$5</c:f>
              <c:numCache>
                <c:formatCode>General</c:formatCode>
                <c:ptCount val="22"/>
                <c:pt idx="0">
                  <c:v>1.2</c:v>
                </c:pt>
                <c:pt idx="1">
                  <c:v>1.3</c:v>
                </c:pt>
                <c:pt idx="2">
                  <c:v>1.4</c:v>
                </c:pt>
                <c:pt idx="3">
                  <c:v>1.5</c:v>
                </c:pt>
                <c:pt idx="4">
                  <c:v>1.6</c:v>
                </c:pt>
                <c:pt idx="5">
                  <c:v>1.7</c:v>
                </c:pt>
                <c:pt idx="6">
                  <c:v>1.7</c:v>
                </c:pt>
                <c:pt idx="7">
                  <c:v>1.7</c:v>
                </c:pt>
                <c:pt idx="8">
                  <c:v>1.6</c:v>
                </c:pt>
                <c:pt idx="9">
                  <c:v>1.6</c:v>
                </c:pt>
                <c:pt idx="10">
                  <c:v>1.6</c:v>
                </c:pt>
                <c:pt idx="11">
                  <c:v>1.9</c:v>
                </c:pt>
                <c:pt idx="12">
                  <c:v>2.1</c:v>
                </c:pt>
                <c:pt idx="13">
                  <c:v>2</c:v>
                </c:pt>
                <c:pt idx="14">
                  <c:v>2</c:v>
                </c:pt>
                <c:pt idx="15">
                  <c:v>2</c:v>
                </c:pt>
                <c:pt idx="16">
                  <c:v>1.9</c:v>
                </c:pt>
                <c:pt idx="17">
                  <c:v>1.9</c:v>
                </c:pt>
                <c:pt idx="18">
                  <c:v>1.9</c:v>
                </c:pt>
                <c:pt idx="19">
                  <c:v>2</c:v>
                </c:pt>
                <c:pt idx="20">
                  <c:v>1.9</c:v>
                </c:pt>
                <c:pt idx="21">
                  <c:v>1.9</c:v>
                </c:pt>
              </c:numCache>
            </c:numRef>
          </c:val>
          <c:smooth val="0"/>
          <c:extLst>
            <c:ext xmlns:c16="http://schemas.microsoft.com/office/drawing/2014/chart" uri="{C3380CC4-5D6E-409C-BE32-E72D297353CC}">
              <c16:uniqueId val="{00000001-8C74-4F7A-8252-955184C0AC2C}"/>
            </c:ext>
          </c:extLst>
        </c:ser>
        <c:ser>
          <c:idx val="2"/>
          <c:order val="2"/>
          <c:tx>
            <c:strRef>
              <c:f>CFABNP!$A$13</c:f>
              <c:strCache>
                <c:ptCount val="1"/>
                <c:pt idx="0">
                  <c:v>The Public Sektor</c:v>
                </c:pt>
              </c:strCache>
            </c:strRef>
          </c:tx>
          <c:spPr>
            <a:ln w="19050" cap="rnd">
              <a:solidFill>
                <a:srgbClr val="7F9C90"/>
              </a:solidFill>
              <a:round/>
            </a:ln>
            <a:effectLst/>
          </c:spPr>
          <c:marker>
            <c:symbol val="none"/>
          </c:marker>
          <c:val>
            <c:numRef>
              <c:f>CFABNP!$B$6:$W$6</c:f>
              <c:numCache>
                <c:formatCode>General</c:formatCode>
                <c:ptCount val="22"/>
                <c:pt idx="0">
                  <c:v>0.7</c:v>
                </c:pt>
                <c:pt idx="1">
                  <c:v>0.7</c:v>
                </c:pt>
                <c:pt idx="2">
                  <c:v>0.8</c:v>
                </c:pt>
                <c:pt idx="3">
                  <c:v>0.7</c:v>
                </c:pt>
                <c:pt idx="4">
                  <c:v>0.7</c:v>
                </c:pt>
                <c:pt idx="5">
                  <c:v>0.8</c:v>
                </c:pt>
                <c:pt idx="6">
                  <c:v>0.8</c:v>
                </c:pt>
                <c:pt idx="7">
                  <c:v>0.8</c:v>
                </c:pt>
                <c:pt idx="8">
                  <c:v>0.8</c:v>
                </c:pt>
                <c:pt idx="9">
                  <c:v>0.8</c:v>
                </c:pt>
                <c:pt idx="10">
                  <c:v>0.7</c:v>
                </c:pt>
                <c:pt idx="11">
                  <c:v>0.8</c:v>
                </c:pt>
                <c:pt idx="12">
                  <c:v>0.9</c:v>
                </c:pt>
                <c:pt idx="13">
                  <c:v>1</c:v>
                </c:pt>
                <c:pt idx="14">
                  <c:v>1</c:v>
                </c:pt>
                <c:pt idx="15">
                  <c:v>1</c:v>
                </c:pt>
                <c:pt idx="16">
                  <c:v>1.1000000000000001</c:v>
                </c:pt>
                <c:pt idx="17">
                  <c:v>1.1000000000000001</c:v>
                </c:pt>
                <c:pt idx="18">
                  <c:v>1.1000000000000001</c:v>
                </c:pt>
                <c:pt idx="19">
                  <c:v>1.1000000000000001</c:v>
                </c:pt>
                <c:pt idx="20">
                  <c:v>1.1000000000000001</c:v>
                </c:pt>
                <c:pt idx="21">
                  <c:v>1.1000000000000001</c:v>
                </c:pt>
              </c:numCache>
            </c:numRef>
          </c:val>
          <c:smooth val="0"/>
          <c:extLst>
            <c:ext xmlns:c16="http://schemas.microsoft.com/office/drawing/2014/chart" uri="{C3380CC4-5D6E-409C-BE32-E72D297353CC}">
              <c16:uniqueId val="{00000002-8C74-4F7A-8252-955184C0AC2C}"/>
            </c:ext>
          </c:extLst>
        </c:ser>
        <c:dLbls>
          <c:showLegendKey val="0"/>
          <c:showVal val="0"/>
          <c:showCatName val="0"/>
          <c:showSerName val="0"/>
          <c:showPercent val="0"/>
          <c:showBubbleSize val="0"/>
        </c:dLbls>
        <c:smooth val="0"/>
        <c:axId val="289741935"/>
        <c:axId val="289753583"/>
      </c:lineChart>
      <c:catAx>
        <c:axId val="289741935"/>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289753583"/>
        <c:crosses val="autoZero"/>
        <c:auto val="1"/>
        <c:lblAlgn val="ctr"/>
        <c:lblOffset val="100"/>
        <c:noMultiLvlLbl val="0"/>
      </c:catAx>
      <c:valAx>
        <c:axId val="289753583"/>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0" i="0" u="none" strike="noStrike" kern="1200" baseline="0">
                    <a:solidFill>
                      <a:schemeClr val="tx1">
                        <a:lumMod val="65000"/>
                        <a:lumOff val="35000"/>
                      </a:schemeClr>
                    </a:solidFill>
                    <a:latin typeface="FrankfurtGothic" panose="020B7200000000000000" pitchFamily="34" charset="0"/>
                    <a:ea typeface="+mn-ea"/>
                    <a:cs typeface="+mn-cs"/>
                  </a:defRPr>
                </a:pPr>
                <a:r>
                  <a:rPr lang="da-DK"/>
                  <a:t>%</a:t>
                </a:r>
              </a:p>
            </c:rich>
          </c:tx>
          <c:overlay val="0"/>
          <c:spPr>
            <a:noFill/>
            <a:ln>
              <a:noFill/>
            </a:ln>
            <a:effectLst/>
          </c:spPr>
          <c:txPr>
            <a:bodyPr rot="-5400000" spcFirstLastPara="1" vertOverflow="ellipsis" vert="horz" wrap="square" anchor="ctr" anchorCtr="1"/>
            <a:lstStyle/>
            <a:p>
              <a:pPr>
                <a:defRPr sz="850" b="0" i="0" u="none" strike="noStrike" kern="1200" baseline="0">
                  <a:solidFill>
                    <a:schemeClr val="tx1">
                      <a:lumMod val="65000"/>
                      <a:lumOff val="35000"/>
                    </a:schemeClr>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ysClr val="windowText" lastClr="000000"/>
                </a:solidFill>
                <a:latin typeface="FrankfurtGothic" panose="020B7200000000000000" pitchFamily="34" charset="0"/>
                <a:ea typeface="+mn-ea"/>
                <a:cs typeface="+mn-cs"/>
              </a:defRPr>
            </a:pPr>
            <a:endParaRPr lang="da-DK"/>
          </a:p>
        </c:txPr>
        <c:crossAx val="289741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'[62240529-87d8-49ec-86a3-c676a4083c00.xls]Sheet3'!$A$2</c:f>
              <c:strCache>
                <c:ptCount val="1"/>
                <c:pt idx="0">
                  <c:v>Denmark</c:v>
                </c:pt>
              </c:strCache>
            </c:strRef>
          </c:tx>
          <c:spPr>
            <a:ln w="28575" cap="rnd">
              <a:solidFill>
                <a:srgbClr val="FF0000"/>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'[62240529-87d8-49ec-86a3-c676a4083c00.xls]Sheet3'!$D$2:$W$2</c:f>
              <c:numCache>
                <c:formatCode>General</c:formatCode>
                <c:ptCount val="20"/>
                <c:pt idx="0">
                  <c:v>2.1276414063018501</c:v>
                </c:pt>
                <c:pt idx="1">
                  <c:v>2.22615284648003</c:v>
                </c:pt>
                <c:pt idx="2">
                  <c:v>2.3246642866582099</c:v>
                </c:pt>
                <c:pt idx="3">
                  <c:v>2.4414456044838002</c:v>
                </c:pt>
                <c:pt idx="4">
                  <c:v>2.5108450374471198</c:v>
                </c:pt>
                <c:pt idx="5">
                  <c:v>2.4191633146133298</c:v>
                </c:pt>
                <c:pt idx="6">
                  <c:v>2.3933729068052401</c:v>
                </c:pt>
                <c:pt idx="7">
                  <c:v>2.4030025992286901</c:v>
                </c:pt>
                <c:pt idx="8">
                  <c:v>2.5154123889351498</c:v>
                </c:pt>
                <c:pt idx="9">
                  <c:v>2.7734573676299101</c:v>
                </c:pt>
                <c:pt idx="10">
                  <c:v>3.0551420598029999</c:v>
                </c:pt>
                <c:pt idx="11">
                  <c:v>2.91706627653998</c:v>
                </c:pt>
                <c:pt idx="12">
                  <c:v>2.9446513582449301</c:v>
                </c:pt>
                <c:pt idx="13">
                  <c:v>2.9812471135984202</c:v>
                </c:pt>
                <c:pt idx="14">
                  <c:v>2.9704815360309702</c:v>
                </c:pt>
                <c:pt idx="15">
                  <c:v>2.9140934885417602</c:v>
                </c:pt>
                <c:pt idx="16">
                  <c:v>3.0549665027244401</c:v>
                </c:pt>
                <c:pt idx="17">
                  <c:v>3.0928335625267001</c:v>
                </c:pt>
                <c:pt idx="18">
                  <c:v>3.0501504800364199</c:v>
                </c:pt>
                <c:pt idx="19">
                  <c:v>3.0329203764699399</c:v>
                </c:pt>
              </c:numCache>
            </c:numRef>
          </c:val>
          <c:smooth val="0"/>
          <c:extLst>
            <c:ext xmlns:c16="http://schemas.microsoft.com/office/drawing/2014/chart" uri="{C3380CC4-5D6E-409C-BE32-E72D297353CC}">
              <c16:uniqueId val="{00000000-05AC-4031-A167-55E10BAC5D8C}"/>
            </c:ext>
          </c:extLst>
        </c:ser>
        <c:ser>
          <c:idx val="1"/>
          <c:order val="1"/>
          <c:tx>
            <c:strRef>
              <c:f>'[62240529-87d8-49ec-86a3-c676a4083c00.xls]Sheet3'!$A$3</c:f>
              <c:strCache>
                <c:ptCount val="1"/>
                <c:pt idx="0">
                  <c:v>Finland</c:v>
                </c:pt>
              </c:strCache>
            </c:strRef>
          </c:tx>
          <c:spPr>
            <a:ln w="28575" cap="rnd">
              <a:solidFill>
                <a:schemeClr val="accent2"/>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'[62240529-87d8-49ec-86a3-c676a4083c00.xls]Sheet3'!$D$3:$W$3</c:f>
              <c:numCache>
                <c:formatCode>General</c:formatCode>
                <c:ptCount val="20"/>
                <c:pt idx="0">
                  <c:v>3.0561949765199001</c:v>
                </c:pt>
                <c:pt idx="1">
                  <c:v>3.2413820061271501</c:v>
                </c:pt>
                <c:pt idx="2">
                  <c:v>3.1937233342091398</c:v>
                </c:pt>
                <c:pt idx="3">
                  <c:v>3.2530776264429</c:v>
                </c:pt>
                <c:pt idx="4">
                  <c:v>3.2982214050834</c:v>
                </c:pt>
                <c:pt idx="5">
                  <c:v>3.3090722079517301</c:v>
                </c:pt>
                <c:pt idx="6">
                  <c:v>3.3236988954805202</c:v>
                </c:pt>
                <c:pt idx="7">
                  <c:v>3.3321550981220001</c:v>
                </c:pt>
                <c:pt idx="8">
                  <c:v>3.33704156688334</c:v>
                </c:pt>
                <c:pt idx="9">
                  <c:v>3.5369683164749199</c:v>
                </c:pt>
                <c:pt idx="10">
                  <c:v>3.7340216894914402</c:v>
                </c:pt>
                <c:pt idx="11">
                  <c:v>3.7053202617158201</c:v>
                </c:pt>
                <c:pt idx="12">
                  <c:v>3.6180628087152402</c:v>
                </c:pt>
                <c:pt idx="13">
                  <c:v>3.3983236916587498</c:v>
                </c:pt>
                <c:pt idx="14">
                  <c:v>3.27137200777209</c:v>
                </c:pt>
                <c:pt idx="15">
                  <c:v>3.14750818039894</c:v>
                </c:pt>
                <c:pt idx="16">
                  <c:v>2.8719634789601902</c:v>
                </c:pt>
                <c:pt idx="17">
                  <c:v>2.72441820906776</c:v>
                </c:pt>
                <c:pt idx="18">
                  <c:v>2.73231444720337</c:v>
                </c:pt>
                <c:pt idx="19">
                  <c:v>2.75513348340766</c:v>
                </c:pt>
              </c:numCache>
            </c:numRef>
          </c:val>
          <c:smooth val="0"/>
          <c:extLst>
            <c:ext xmlns:c16="http://schemas.microsoft.com/office/drawing/2014/chart" uri="{C3380CC4-5D6E-409C-BE32-E72D297353CC}">
              <c16:uniqueId val="{00000001-05AC-4031-A167-55E10BAC5D8C}"/>
            </c:ext>
          </c:extLst>
        </c:ser>
        <c:ser>
          <c:idx val="2"/>
          <c:order val="2"/>
          <c:tx>
            <c:strRef>
              <c:f>'[62240529-87d8-49ec-86a3-c676a4083c00.xls]Sheet3'!$A$4</c:f>
              <c:strCache>
                <c:ptCount val="1"/>
                <c:pt idx="0">
                  <c:v>Norway</c:v>
                </c:pt>
              </c:strCache>
            </c:strRef>
          </c:tx>
          <c:spPr>
            <a:ln w="28575" cap="rnd">
              <a:solidFill>
                <a:schemeClr val="accent3"/>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'[62240529-87d8-49ec-86a3-c676a4083c00.xls]Sheet3'!$D$4:$W$4</c:f>
              <c:numCache>
                <c:formatCode>General</c:formatCode>
                <c:ptCount val="20"/>
                <c:pt idx="0">
                  <c:v>1.6053469691211699</c:v>
                </c:pt>
                <c:pt idx="1">
                  <c:v>1.5839688321460299</c:v>
                </c:pt>
                <c:pt idx="2">
                  <c:v>1.5625906951708901</c:v>
                </c:pt>
                <c:pt idx="3">
                  <c:v>1.6296973913310899</c:v>
                </c:pt>
                <c:pt idx="4">
                  <c:v>1.6795794031464499</c:v>
                </c:pt>
                <c:pt idx="5">
                  <c:v>1.5441610301623101</c:v>
                </c:pt>
                <c:pt idx="6">
                  <c:v>1.4823865683544699</c:v>
                </c:pt>
                <c:pt idx="7">
                  <c:v>1.4553152820648001</c:v>
                </c:pt>
                <c:pt idx="8">
                  <c:v>1.56457418241125</c:v>
                </c:pt>
                <c:pt idx="9">
                  <c:v>1.5544802826139501</c:v>
                </c:pt>
                <c:pt idx="10">
                  <c:v>1.72472010281324</c:v>
                </c:pt>
                <c:pt idx="11">
                  <c:v>1.64998828854102</c:v>
                </c:pt>
                <c:pt idx="12">
                  <c:v>1.6271234508177299</c:v>
                </c:pt>
                <c:pt idx="13">
                  <c:v>1.6208718265159201</c:v>
                </c:pt>
                <c:pt idx="14">
                  <c:v>1.65237703274004</c:v>
                </c:pt>
                <c:pt idx="15">
                  <c:v>1.7150617642432799</c:v>
                </c:pt>
                <c:pt idx="16">
                  <c:v>1.9352603266683099</c:v>
                </c:pt>
                <c:pt idx="17">
                  <c:v>2.0446021300467301</c:v>
                </c:pt>
                <c:pt idx="18">
                  <c:v>2.0991860731168601</c:v>
                </c:pt>
                <c:pt idx="19">
                  <c:v>2.0611720657290298</c:v>
                </c:pt>
              </c:numCache>
            </c:numRef>
          </c:val>
          <c:smooth val="0"/>
          <c:extLst>
            <c:ext xmlns:c16="http://schemas.microsoft.com/office/drawing/2014/chart" uri="{C3380CC4-5D6E-409C-BE32-E72D297353CC}">
              <c16:uniqueId val="{00000002-05AC-4031-A167-55E10BAC5D8C}"/>
            </c:ext>
          </c:extLst>
        </c:ser>
        <c:ser>
          <c:idx val="3"/>
          <c:order val="3"/>
          <c:tx>
            <c:strRef>
              <c:f>'[62240529-87d8-49ec-86a3-c676a4083c00.xls]Sheet3'!$A$5</c:f>
              <c:strCache>
                <c:ptCount val="1"/>
                <c:pt idx="0">
                  <c:v>Sweden</c:v>
                </c:pt>
              </c:strCache>
            </c:strRef>
          </c:tx>
          <c:spPr>
            <a:ln w="28575" cap="rnd">
              <a:solidFill>
                <a:schemeClr val="accent4"/>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'[62240529-87d8-49ec-86a3-c676a4083c00.xls]Sheet3'!$D$5:$W$5</c:f>
              <c:numCache>
                <c:formatCode>General</c:formatCode>
                <c:ptCount val="20"/>
                <c:pt idx="0">
                  <c:v>3.38131723908299</c:v>
                </c:pt>
                <c:pt idx="1">
                  <c:v>3.6275600079094952</c:v>
                </c:pt>
                <c:pt idx="2">
                  <c:v>3.8738027767359999</c:v>
                </c:pt>
                <c:pt idx="3">
                  <c:v>3.7266401430650649</c:v>
                </c:pt>
                <c:pt idx="4">
                  <c:v>3.5794775093941298</c:v>
                </c:pt>
                <c:pt idx="5">
                  <c:v>3.3612890141099898</c:v>
                </c:pt>
                <c:pt idx="6">
                  <c:v>3.3595750379125802</c:v>
                </c:pt>
                <c:pt idx="7">
                  <c:v>3.4749957234401601</c:v>
                </c:pt>
                <c:pt idx="8">
                  <c:v>3.23382560135025</c:v>
                </c:pt>
                <c:pt idx="9">
                  <c:v>3.4699947512684401</c:v>
                </c:pt>
                <c:pt idx="10">
                  <c:v>3.39528075070776</c:v>
                </c:pt>
                <c:pt idx="11">
                  <c:v>3.1678867779966402</c:v>
                </c:pt>
                <c:pt idx="12">
                  <c:v>3.1870179095229099</c:v>
                </c:pt>
                <c:pt idx="13">
                  <c:v>3.2302490511839701</c:v>
                </c:pt>
                <c:pt idx="14">
                  <c:v>3.2604166039923399</c:v>
                </c:pt>
                <c:pt idx="15">
                  <c:v>3.1018375898195001</c:v>
                </c:pt>
                <c:pt idx="16">
                  <c:v>3.2190345196656698</c:v>
                </c:pt>
                <c:pt idx="17">
                  <c:v>3.2473611170567098</c:v>
                </c:pt>
                <c:pt idx="18">
                  <c:v>3.3627857077067</c:v>
                </c:pt>
                <c:pt idx="19">
                  <c:v>3.3210612583378101</c:v>
                </c:pt>
              </c:numCache>
            </c:numRef>
          </c:val>
          <c:smooth val="0"/>
          <c:extLst>
            <c:ext xmlns:c16="http://schemas.microsoft.com/office/drawing/2014/chart" uri="{C3380CC4-5D6E-409C-BE32-E72D297353CC}">
              <c16:uniqueId val="{00000003-05AC-4031-A167-55E10BAC5D8C}"/>
            </c:ext>
          </c:extLst>
        </c:ser>
        <c:ser>
          <c:idx val="4"/>
          <c:order val="4"/>
          <c:tx>
            <c:strRef>
              <c:f>'[62240529-87d8-49ec-86a3-c676a4083c00.xls]Sheet3'!$A$6</c:f>
              <c:strCache>
                <c:ptCount val="1"/>
                <c:pt idx="0">
                  <c:v>United States</c:v>
                </c:pt>
              </c:strCache>
            </c:strRef>
          </c:tx>
          <c:spPr>
            <a:ln w="28575" cap="rnd">
              <a:solidFill>
                <a:schemeClr val="accent5"/>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'[62240529-87d8-49ec-86a3-c676a4083c00.xls]Sheet3'!$D$6:$W$6</c:f>
              <c:numCache>
                <c:formatCode>General</c:formatCode>
                <c:ptCount val="20"/>
                <c:pt idx="0">
                  <c:v>2.54964793181944</c:v>
                </c:pt>
                <c:pt idx="1">
                  <c:v>2.62879319242706</c:v>
                </c:pt>
                <c:pt idx="2">
                  <c:v>2.6482962952882798</c:v>
                </c:pt>
                <c:pt idx="3">
                  <c:v>2.5592566048591099</c:v>
                </c:pt>
                <c:pt idx="4">
                  <c:v>2.5645460919585799</c:v>
                </c:pt>
                <c:pt idx="5">
                  <c:v>2.5024296427053798</c:v>
                </c:pt>
                <c:pt idx="6">
                  <c:v>2.51696814140027</c:v>
                </c:pt>
                <c:pt idx="7">
                  <c:v>2.5576402488119601</c:v>
                </c:pt>
                <c:pt idx="8">
                  <c:v>2.6316058970956</c:v>
                </c:pt>
                <c:pt idx="9">
                  <c:v>2.7679079063226699</c:v>
                </c:pt>
                <c:pt idx="10">
                  <c:v>2.8126992361788399</c:v>
                </c:pt>
                <c:pt idx="11">
                  <c:v>2.73540273206096</c:v>
                </c:pt>
                <c:pt idx="12">
                  <c:v>2.7652548334633198</c:v>
                </c:pt>
                <c:pt idx="13">
                  <c:v>2.6816621120185999</c:v>
                </c:pt>
                <c:pt idx="14">
                  <c:v>2.7097231902743699</c:v>
                </c:pt>
                <c:pt idx="15">
                  <c:v>2.7183886949116598</c:v>
                </c:pt>
                <c:pt idx="16">
                  <c:v>2.7165979507022899</c:v>
                </c:pt>
                <c:pt idx="17">
                  <c:v>2.7602933255819901</c:v>
                </c:pt>
                <c:pt idx="18">
                  <c:v>2.8125010246204001</c:v>
                </c:pt>
                <c:pt idx="19">
                  <c:v>2.8257857069867498</c:v>
                </c:pt>
              </c:numCache>
            </c:numRef>
          </c:val>
          <c:smooth val="0"/>
          <c:extLst>
            <c:ext xmlns:c16="http://schemas.microsoft.com/office/drawing/2014/chart" uri="{C3380CC4-5D6E-409C-BE32-E72D297353CC}">
              <c16:uniqueId val="{00000004-05AC-4031-A167-55E10BAC5D8C}"/>
            </c:ext>
          </c:extLst>
        </c:ser>
        <c:ser>
          <c:idx val="5"/>
          <c:order val="5"/>
          <c:tx>
            <c:strRef>
              <c:f>'[62240529-87d8-49ec-86a3-c676a4083c00.xls]Sheet3'!$A$7</c:f>
              <c:strCache>
                <c:ptCount val="1"/>
                <c:pt idx="0">
                  <c:v>European Union (28)</c:v>
                </c:pt>
              </c:strCache>
            </c:strRef>
          </c:tx>
          <c:spPr>
            <a:ln w="28575" cap="rnd">
              <a:solidFill>
                <a:schemeClr val="accent6"/>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'[62240529-87d8-49ec-86a3-c676a4083c00.xls]Sheet3'!$D$7:$W$7</c:f>
              <c:numCache>
                <c:formatCode>General</c:formatCode>
                <c:ptCount val="20"/>
                <c:pt idx="0">
                  <c:v>1.64938847704223</c:v>
                </c:pt>
                <c:pt idx="1">
                  <c:v>1.6719637839986601</c:v>
                </c:pt>
                <c:pt idx="2">
                  <c:v>1.69012443048814</c:v>
                </c:pt>
                <c:pt idx="3">
                  <c:v>1.6959285139122999</c:v>
                </c:pt>
                <c:pt idx="4">
                  <c:v>1.6858342876022301</c:v>
                </c:pt>
                <c:pt idx="5">
                  <c:v>1.6599703648862401</c:v>
                </c:pt>
                <c:pt idx="6">
                  <c:v>1.66231613732023</c:v>
                </c:pt>
                <c:pt idx="7">
                  <c:v>1.68378760115266</c:v>
                </c:pt>
                <c:pt idx="8">
                  <c:v>1.69121148463681</c:v>
                </c:pt>
                <c:pt idx="9">
                  <c:v>1.75651112854208</c:v>
                </c:pt>
                <c:pt idx="10">
                  <c:v>1.8333318554973601</c:v>
                </c:pt>
                <c:pt idx="11">
                  <c:v>1.8333315127980301</c:v>
                </c:pt>
                <c:pt idx="12">
                  <c:v>1.87250245143905</c:v>
                </c:pt>
                <c:pt idx="13">
                  <c:v>1.90860322716359</c:v>
                </c:pt>
                <c:pt idx="14">
                  <c:v>1.91721479551373</c:v>
                </c:pt>
                <c:pt idx="15">
                  <c:v>1.942493918936</c:v>
                </c:pt>
                <c:pt idx="16">
                  <c:v>1.9532363995522299</c:v>
                </c:pt>
                <c:pt idx="17">
                  <c:v>1.9400287490621599</c:v>
                </c:pt>
                <c:pt idx="18">
                  <c:v>1.9798539618408399</c:v>
                </c:pt>
                <c:pt idx="19">
                  <c:v>2.0252100934300099</c:v>
                </c:pt>
              </c:numCache>
            </c:numRef>
          </c:val>
          <c:smooth val="0"/>
          <c:extLst>
            <c:ext xmlns:c16="http://schemas.microsoft.com/office/drawing/2014/chart" uri="{C3380CC4-5D6E-409C-BE32-E72D297353CC}">
              <c16:uniqueId val="{00000005-05AC-4031-A167-55E10BAC5D8C}"/>
            </c:ext>
          </c:extLst>
        </c:ser>
        <c:ser>
          <c:idx val="6"/>
          <c:order val="6"/>
          <c:tx>
            <c:strRef>
              <c:f>'[62240529-87d8-49ec-86a3-c676a4083c00.xls]Sheet3'!$A$8</c:f>
              <c:strCache>
                <c:ptCount val="1"/>
                <c:pt idx="0">
                  <c:v>OECD - Total</c:v>
                </c:pt>
              </c:strCache>
            </c:strRef>
          </c:tx>
          <c:spPr>
            <a:ln w="28575" cap="rnd">
              <a:solidFill>
                <a:schemeClr val="tx1"/>
              </a:solidFill>
              <a:round/>
            </a:ln>
            <a:effectLst/>
          </c:spPr>
          <c:marker>
            <c:symbol val="none"/>
          </c:marker>
          <c:cat>
            <c:numRef>
              <c:f>'[62240529-87d8-49ec-86a3-c676a4083c00.xls]Sheet3'!$D$1:$W$1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'[62240529-87d8-49ec-86a3-c676a4083c00.xls]Sheet3'!$D$8:$W$8</c:f>
              <c:numCache>
                <c:formatCode>General</c:formatCode>
                <c:ptCount val="20"/>
                <c:pt idx="0">
                  <c:v>2.0723729058128</c:v>
                </c:pt>
                <c:pt idx="1">
                  <c:v>2.0984948472133098</c:v>
                </c:pt>
                <c:pt idx="2">
                  <c:v>2.1353963150277799</c:v>
                </c:pt>
                <c:pt idx="3">
                  <c:v>2.1117751054157199</c:v>
                </c:pt>
                <c:pt idx="4">
                  <c:v>2.1171109376153199</c:v>
                </c:pt>
                <c:pt idx="5">
                  <c:v>2.08970748606361</c:v>
                </c:pt>
                <c:pt idx="6">
                  <c:v>2.11947861855533</c:v>
                </c:pt>
                <c:pt idx="7">
                  <c:v>2.1482209636248699</c:v>
                </c:pt>
                <c:pt idx="8">
                  <c:v>2.1797025023132499</c:v>
                </c:pt>
                <c:pt idx="9">
                  <c:v>2.24771675630946</c:v>
                </c:pt>
                <c:pt idx="10">
                  <c:v>2.29204174623368</c:v>
                </c:pt>
                <c:pt idx="11">
                  <c:v>2.2537189556598798</c:v>
                </c:pt>
                <c:pt idx="12">
                  <c:v>2.2832868003712399</c:v>
                </c:pt>
                <c:pt idx="13">
                  <c:v>2.2762497525737801</c:v>
                </c:pt>
                <c:pt idx="14">
                  <c:v>2.2977251834252401</c:v>
                </c:pt>
                <c:pt idx="15">
                  <c:v>2.3185167906712199</c:v>
                </c:pt>
                <c:pt idx="16">
                  <c:v>2.3103045455437901</c:v>
                </c:pt>
                <c:pt idx="17">
                  <c:v>2.3021103747064999</c:v>
                </c:pt>
                <c:pt idx="18">
                  <c:v>2.34224093483575</c:v>
                </c:pt>
                <c:pt idx="19">
                  <c:v>2.3786073449166798</c:v>
                </c:pt>
              </c:numCache>
            </c:numRef>
          </c:val>
          <c:smooth val="0"/>
          <c:extLst>
            <c:ext xmlns:c16="http://schemas.microsoft.com/office/drawing/2014/chart" uri="{C3380CC4-5D6E-409C-BE32-E72D297353CC}">
              <c16:uniqueId val="{00000006-05AC-4031-A167-55E10BAC5D8C}"/>
            </c:ext>
          </c:extLst>
        </c:ser>
        <c:dLbls>
          <c:showLegendKey val="0"/>
          <c:showVal val="0"/>
          <c:showCatName val="0"/>
          <c:showSerName val="0"/>
          <c:showPercent val="0"/>
          <c:showBubbleSize val="0"/>
        </c:dLbls>
        <c:smooth val="0"/>
        <c:axId val="152980895"/>
        <c:axId val="152977983"/>
      </c:lineChart>
      <c:catAx>
        <c:axId val="152980895"/>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52977983"/>
        <c:crosses val="autoZero"/>
        <c:auto val="1"/>
        <c:lblAlgn val="ctr"/>
        <c:lblOffset val="100"/>
        <c:noMultiLvlLbl val="0"/>
      </c:catAx>
      <c:valAx>
        <c:axId val="152977983"/>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r>
                  <a:rPr lang="da-DK"/>
                  <a:t>%</a:t>
                </a:r>
              </a:p>
            </c:rich>
          </c:tx>
          <c:layout>
            <c:manualLayout>
              <c:xMode val="edge"/>
              <c:yMode val="edge"/>
              <c:x val="1.3568521031207599E-2"/>
              <c:y val="0.43462044533460331"/>
            </c:manualLayout>
          </c:layout>
          <c:overlay val="0"/>
          <c:spPr>
            <a:noFill/>
            <a:ln>
              <a:noFill/>
            </a:ln>
            <a:effectLst/>
          </c:spPr>
          <c:txPr>
            <a:bodyPr rot="-54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529808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19148936170213"/>
          <c:y val="8.664132500678795E-2"/>
          <c:w val="0.80425531914893622"/>
          <c:h val="0.72697215898410572"/>
        </c:manualLayout>
      </c:layout>
      <c:scatterChart>
        <c:scatterStyle val="lineMarker"/>
        <c:varyColors val="0"/>
        <c:ser>
          <c:idx val="0"/>
          <c:order val="0"/>
          <c:spPr>
            <a:ln w="28575">
              <a:noFill/>
            </a:ln>
          </c:spPr>
          <c:marker>
            <c:symbol val="diamond"/>
            <c:size val="6"/>
            <c:spPr>
              <a:solidFill>
                <a:srgbClr val="DC4817"/>
              </a:solidFill>
              <a:ln>
                <a:solidFill>
                  <a:srgbClr val="DC4817"/>
                </a:solidFill>
                <a:prstDash val="solid"/>
              </a:ln>
            </c:spPr>
          </c:marker>
          <c:xVal>
            <c:numRef>
              <c:f>Sheet1!$E$12:$AM$12</c:f>
              <c:numCache>
                <c:formatCode>General</c:formatCode>
                <c:ptCount val="35"/>
                <c:pt idx="0">
                  <c:v>1.0137473892329401</c:v>
                </c:pt>
                <c:pt idx="1">
                  <c:v>1.05140412422376</c:v>
                </c:pt>
                <c:pt idx="2">
                  <c:v>1.09935775599232</c:v>
                </c:pt>
                <c:pt idx="3">
                  <c:v>1.12655937970334</c:v>
                </c:pt>
                <c:pt idx="4">
                  <c:v>1.1585118071202301</c:v>
                </c:pt>
                <c:pt idx="5">
                  <c:v>1.2366601790628899</c:v>
                </c:pt>
                <c:pt idx="6">
                  <c:v>1.32718268801577</c:v>
                </c:pt>
                <c:pt idx="7">
                  <c:v>1.4029805696755999</c:v>
                </c:pt>
                <c:pt idx="8">
                  <c:v>1.4471838216589801</c:v>
                </c:pt>
                <c:pt idx="9">
                  <c:v>1.5190101508040299</c:v>
                </c:pt>
                <c:pt idx="10">
                  <c:v>1.5832899408957</c:v>
                </c:pt>
                <c:pt idx="11">
                  <c:v>1.6139513661340501</c:v>
                </c:pt>
                <c:pt idx="12">
                  <c:v>1.6904224678197901</c:v>
                </c:pt>
                <c:pt idx="13">
                  <c:v>1.78903156124809</c:v>
                </c:pt>
                <c:pt idx="14">
                  <c:v>1.80667022555365</c:v>
                </c:pt>
                <c:pt idx="15">
                  <c:v>1.8891409808451001</c:v>
                </c:pt>
                <c:pt idx="16">
                  <c:v>2.0061879940902401</c:v>
                </c:pt>
                <c:pt idx="17">
                  <c:v>2.1276414063018501</c:v>
                </c:pt>
                <c:pt idx="18">
                  <c:v>2.3246642866582099</c:v>
                </c:pt>
                <c:pt idx="19">
                  <c:v>2.4414456044838002</c:v>
                </c:pt>
                <c:pt idx="20">
                  <c:v>2.5108450374471198</c:v>
                </c:pt>
                <c:pt idx="21">
                  <c:v>2.4191633146133298</c:v>
                </c:pt>
                <c:pt idx="22">
                  <c:v>2.3933729068052401</c:v>
                </c:pt>
                <c:pt idx="23">
                  <c:v>2.4030025992286901</c:v>
                </c:pt>
                <c:pt idx="24">
                  <c:v>2.5154123889351498</c:v>
                </c:pt>
                <c:pt idx="25">
                  <c:v>2.7734573676299101</c:v>
                </c:pt>
                <c:pt idx="26">
                  <c:v>3.0551420598029999</c:v>
                </c:pt>
                <c:pt idx="27">
                  <c:v>2.91706627653998</c:v>
                </c:pt>
                <c:pt idx="28">
                  <c:v>2.9446513582449301</c:v>
                </c:pt>
                <c:pt idx="29">
                  <c:v>2.9812471135984202</c:v>
                </c:pt>
                <c:pt idx="30">
                  <c:v>2.9704815360309702</c:v>
                </c:pt>
                <c:pt idx="31">
                  <c:v>2.9140934885417602</c:v>
                </c:pt>
                <c:pt idx="32">
                  <c:v>3.0549665027244401</c:v>
                </c:pt>
                <c:pt idx="33">
                  <c:v>3.0928335625267001</c:v>
                </c:pt>
                <c:pt idx="34">
                  <c:v>3.0501504800364199</c:v>
                </c:pt>
              </c:numCache>
            </c:numRef>
          </c:xVal>
          <c:yVal>
            <c:numRef>
              <c:f>Sheet1!$E$13:$AM$13</c:f>
              <c:numCache>
                <c:formatCode>General</c:formatCode>
                <c:ptCount val="35"/>
                <c:pt idx="0">
                  <c:v>153.1429</c:v>
                </c:pt>
                <c:pt idx="1">
                  <c:v>186.5667</c:v>
                </c:pt>
                <c:pt idx="2">
                  <c:v>219.04759999999999</c:v>
                </c:pt>
                <c:pt idx="3">
                  <c:v>230.81309999999999</c:v>
                </c:pt>
                <c:pt idx="4">
                  <c:v>222.61359999999999</c:v>
                </c:pt>
                <c:pt idx="5">
                  <c:v>236.93450000000001</c:v>
                </c:pt>
                <c:pt idx="6">
                  <c:v>307.32380000000001</c:v>
                </c:pt>
                <c:pt idx="7">
                  <c:v>316.40129999999999</c:v>
                </c:pt>
                <c:pt idx="8">
                  <c:v>328.89440000000002</c:v>
                </c:pt>
                <c:pt idx="9">
                  <c:v>366.1952</c:v>
                </c:pt>
                <c:pt idx="10">
                  <c:v>391.79880000000003</c:v>
                </c:pt>
                <c:pt idx="11">
                  <c:v>433.09879999999998</c:v>
                </c:pt>
                <c:pt idx="12">
                  <c:v>478.83409999999998</c:v>
                </c:pt>
                <c:pt idx="13">
                  <c:v>626.56150000000002</c:v>
                </c:pt>
                <c:pt idx="14">
                  <c:v>638.25040000000001</c:v>
                </c:pt>
                <c:pt idx="15">
                  <c:v>803.41809999999998</c:v>
                </c:pt>
                <c:pt idx="16">
                  <c:v>873.16430000000003</c:v>
                </c:pt>
                <c:pt idx="17">
                  <c:v>985.66279999999995</c:v>
                </c:pt>
                <c:pt idx="18">
                  <c:v>966.36919999999998</c:v>
                </c:pt>
                <c:pt idx="19">
                  <c:v>1127.5363</c:v>
                </c:pt>
                <c:pt idx="20">
                  <c:v>1121.0897</c:v>
                </c:pt>
                <c:pt idx="21">
                  <c:v>1202.6048000000001</c:v>
                </c:pt>
                <c:pt idx="22">
                  <c:v>1158.3363999999999</c:v>
                </c:pt>
                <c:pt idx="23">
                  <c:v>1356.8157000000001</c:v>
                </c:pt>
                <c:pt idx="24">
                  <c:v>1348.0336</c:v>
                </c:pt>
                <c:pt idx="25">
                  <c:v>1243.4861000000001</c:v>
                </c:pt>
                <c:pt idx="26">
                  <c:v>1339.4285</c:v>
                </c:pt>
                <c:pt idx="27">
                  <c:v>1526.4908</c:v>
                </c:pt>
                <c:pt idx="28">
                  <c:v>1393.2483</c:v>
                </c:pt>
                <c:pt idx="29">
                  <c:v>1422.4511</c:v>
                </c:pt>
                <c:pt idx="30">
                  <c:v>1454.7009</c:v>
                </c:pt>
                <c:pt idx="31">
                  <c:v>1409.0872999999999</c:v>
                </c:pt>
                <c:pt idx="32">
                  <c:v>1440.2057</c:v>
                </c:pt>
                <c:pt idx="33">
                  <c:v>1427.7521999999999</c:v>
                </c:pt>
                <c:pt idx="34">
                  <c:v>1388.9557</c:v>
                </c:pt>
              </c:numCache>
            </c:numRef>
          </c:yVal>
          <c:smooth val="0"/>
          <c:extLst>
            <c:ext xmlns:c16="http://schemas.microsoft.com/office/drawing/2014/chart" uri="{C3380CC4-5D6E-409C-BE32-E72D297353CC}">
              <c16:uniqueId val="{00000000-4996-4C31-B8C0-63D700C36AAB}"/>
            </c:ext>
          </c:extLst>
        </c:ser>
        <c:dLbls>
          <c:showLegendKey val="0"/>
          <c:showVal val="0"/>
          <c:showCatName val="0"/>
          <c:showSerName val="0"/>
          <c:showPercent val="0"/>
          <c:showBubbleSize val="0"/>
        </c:dLbls>
        <c:axId val="1933154304"/>
        <c:axId val="1"/>
      </c:scatterChart>
      <c:valAx>
        <c:axId val="1933154304"/>
        <c:scaling>
          <c:orientation val="minMax"/>
          <c:min val="0.5"/>
        </c:scaling>
        <c:delete val="0"/>
        <c:axPos val="b"/>
        <c:title>
          <c:tx>
            <c:rich>
              <a:bodyPr/>
              <a:lstStyle/>
              <a:p>
                <a:pPr>
                  <a:defRPr/>
                </a:pPr>
                <a:r>
                  <a:rPr lang="da-DK"/>
                  <a:t>R&amp;D-intensity (percent)</a:t>
                </a:r>
              </a:p>
            </c:rich>
          </c:tx>
          <c:layout>
            <c:manualLayout>
              <c:xMode val="edge"/>
              <c:yMode val="edge"/>
              <c:x val="0.36664924331267107"/>
              <c:y val="0.91337888931284472"/>
            </c:manualLayout>
          </c:layout>
          <c:overlay val="0"/>
          <c:spPr>
            <a:noFill/>
            <a:ln w="25400">
              <a:noFill/>
            </a:ln>
          </c:spPr>
        </c:title>
        <c:numFmt formatCode="General" sourceLinked="1"/>
        <c:majorTickMark val="out"/>
        <c:minorTickMark val="none"/>
        <c:tickLblPos val="nextTo"/>
        <c:spPr>
          <a:ln w="6350">
            <a:solidFill>
              <a:schemeClr val="tx1"/>
            </a:solidFill>
            <a:prstDash val="solid"/>
          </a:ln>
        </c:spPr>
        <c:txPr>
          <a:bodyPr rot="0" vert="horz"/>
          <a:lstStyle/>
          <a:p>
            <a:pPr>
              <a:defRPr/>
            </a:pPr>
            <a:endParaRPr lang="da-DK"/>
          </a:p>
        </c:txPr>
        <c:crossAx val="1"/>
        <c:crosses val="autoZero"/>
        <c:crossBetween val="midCat"/>
      </c:valAx>
      <c:valAx>
        <c:axId val="1"/>
        <c:scaling>
          <c:orientation val="minMax"/>
        </c:scaling>
        <c:delete val="0"/>
        <c:axPos val="l"/>
        <c:majorGridlines>
          <c:spPr>
            <a:ln w="3175">
              <a:solidFill>
                <a:schemeClr val="bg1"/>
              </a:solidFill>
              <a:prstDash val="solid"/>
            </a:ln>
          </c:spPr>
        </c:majorGridlines>
        <c:title>
          <c:tx>
            <c:rich>
              <a:bodyPr/>
              <a:lstStyle/>
              <a:p>
                <a:pPr>
                  <a:defRPr/>
                </a:pPr>
                <a:r>
                  <a:rPr lang="da-DK"/>
                  <a:t>Patent applications to EPO</a:t>
                </a:r>
              </a:p>
            </c:rich>
          </c:tx>
          <c:layout>
            <c:manualLayout>
              <c:xMode val="edge"/>
              <c:yMode val="edge"/>
              <c:x val="1.8623703244692789E-2"/>
              <c:y val="0.18033459345433281"/>
            </c:manualLayout>
          </c:layout>
          <c:overlay val="0"/>
          <c:spPr>
            <a:noFill/>
            <a:ln w="25400">
              <a:noFill/>
            </a:ln>
          </c:spPr>
        </c:title>
        <c:numFmt formatCode="General" sourceLinked="1"/>
        <c:majorTickMark val="out"/>
        <c:minorTickMark val="none"/>
        <c:tickLblPos val="nextTo"/>
        <c:spPr>
          <a:ln w="6350">
            <a:solidFill>
              <a:schemeClr val="tx1"/>
            </a:solidFill>
            <a:prstDash val="solid"/>
          </a:ln>
        </c:spPr>
        <c:txPr>
          <a:bodyPr rot="0" vert="horz"/>
          <a:lstStyle/>
          <a:p>
            <a:pPr>
              <a:defRPr/>
            </a:pPr>
            <a:endParaRPr lang="da-DK"/>
          </a:p>
        </c:txPr>
        <c:crossAx val="1933154304"/>
        <c:crosses val="autoZero"/>
        <c:crossBetween val="midCat"/>
      </c:valAx>
      <c:spPr>
        <a:noFill/>
        <a:ln w="25400">
          <a:noFill/>
        </a:ln>
      </c:spPr>
    </c:plotArea>
    <c:plotVisOnly val="1"/>
    <c:dispBlanksAs val="gap"/>
    <c:showDLblsOverMax val="0"/>
  </c:chart>
  <c:spPr>
    <a:solidFill>
      <a:schemeClr val="bg1"/>
    </a:solidFill>
    <a:ln w="6350">
      <a:solidFill>
        <a:schemeClr val="tx1"/>
      </a:solidFill>
      <a:prstDash val="solid"/>
    </a:ln>
  </c:spPr>
  <c:txPr>
    <a:bodyPr/>
    <a:lstStyle/>
    <a:p>
      <a:pPr>
        <a:defRPr sz="850" b="0" i="0" u="none" strike="noStrike" baseline="0">
          <a:solidFill>
            <a:srgbClr val="000000"/>
          </a:solidFill>
          <a:latin typeface="FrankfurtGothic" panose="020B7200000000000000" pitchFamily="34" charset="0"/>
          <a:ea typeface="Times New Roman"/>
          <a:cs typeface="Times New Roman"/>
        </a:defRPr>
      </a:pPr>
      <a:endParaRPr lang="da-DK"/>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360003846195"/>
          <c:y val="4.3052837573385516E-2"/>
          <c:w val="0.85210077030737519"/>
          <c:h val="0.8023612801824429"/>
        </c:manualLayout>
      </c:layout>
      <c:scatterChart>
        <c:scatterStyle val="lineMarker"/>
        <c:varyColors val="0"/>
        <c:ser>
          <c:idx val="0"/>
          <c:order val="0"/>
          <c:spPr>
            <a:ln w="19050" cap="rnd">
              <a:noFill/>
              <a:round/>
            </a:ln>
            <a:effectLst/>
          </c:spPr>
          <c:marker>
            <c:symbol val="circle"/>
            <c:size val="5"/>
            <c:spPr>
              <a:solidFill>
                <a:srgbClr val="DC4817"/>
              </a:solidFill>
              <a:ln w="6350">
                <a:solidFill>
                  <a:schemeClr val="tx1"/>
                </a:solidFill>
              </a:ln>
              <a:effectLst/>
            </c:spPr>
          </c:marker>
          <c:dPt>
            <c:idx val="6"/>
            <c:marker>
              <c:symbol val="circle"/>
              <c:size val="5"/>
              <c:spPr>
                <a:solidFill>
                  <a:srgbClr val="DC4817"/>
                </a:solidFill>
                <a:ln w="12700">
                  <a:solidFill>
                    <a:schemeClr val="tx1"/>
                  </a:solidFill>
                </a:ln>
                <a:effectLst/>
              </c:spPr>
            </c:marker>
            <c:bubble3D val="0"/>
            <c:extLst>
              <c:ext xmlns:c16="http://schemas.microsoft.com/office/drawing/2014/chart" uri="{C3380CC4-5D6E-409C-BE32-E72D297353CC}">
                <c16:uniqueId val="{00000000-ED4A-4FEB-878A-B98981280815}"/>
              </c:ext>
            </c:extLst>
          </c:dPt>
          <c:dLbls>
            <c:dLbl>
              <c:idx val="6"/>
              <c:layout>
                <c:manualLayout>
                  <c:x val="-0.14111261872455902"/>
                  <c:y val="-7.8277886497064575E-2"/>
                </c:manualLayout>
              </c:layout>
              <c:tx>
                <c:rich>
                  <a:bodyPr/>
                  <a:lstStyle/>
                  <a:p>
                    <a:r>
                      <a:rPr lang="en-US"/>
                      <a:t>Denmark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D4A-4FEB-878A-B98981280815}"/>
                </c:ext>
              </c:extLst>
            </c:dLbl>
            <c:dLbl>
              <c:idx val="14"/>
              <c:layout>
                <c:manualLayout>
                  <c:x val="-0.12754409769335143"/>
                  <c:y val="3.9138943248532287E-3"/>
                </c:manualLayout>
              </c:layout>
              <c:tx>
                <c:rich>
                  <a:bodyPr/>
                  <a:lstStyle/>
                  <a:p>
                    <a:r>
                      <a:rPr lang="en-US"/>
                      <a:t>Norway</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D4A-4FEB-878A-B98981280815}"/>
                </c:ext>
              </c:extLst>
            </c:dLbl>
            <c:dLbl>
              <c:idx val="17"/>
              <c:layout>
                <c:manualLayout>
                  <c:x val="-0.10312075983717785"/>
                  <c:y val="-2.7397260273972622E-2"/>
                </c:manualLayout>
              </c:layout>
              <c:tx>
                <c:rich>
                  <a:bodyPr/>
                  <a:lstStyle/>
                  <a:p>
                    <a:r>
                      <a:rPr lang="en-US"/>
                      <a:t>Japan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D4A-4FEB-878A-B98981280815}"/>
                </c:ext>
              </c:extLst>
            </c:dLbl>
            <c:dLbl>
              <c:idx val="23"/>
              <c:layout>
                <c:manualLayout>
                  <c:x val="2.9850746268656615E-2"/>
                  <c:y val="0.10567514677103711"/>
                </c:manualLayout>
              </c:layout>
              <c:tx>
                <c:rich>
                  <a:bodyPr/>
                  <a:lstStyle/>
                  <a:p>
                    <a:r>
                      <a:rPr lang="en-US"/>
                      <a:t>Sweden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D4A-4FEB-878A-B98981280815}"/>
                </c:ext>
              </c:extLst>
            </c:dLbl>
            <c:dLbl>
              <c:idx val="33"/>
              <c:layout>
                <c:manualLayout>
                  <c:x val="-1.8995929443690638E-2"/>
                  <c:y val="5.8708414872798431E-2"/>
                </c:manualLayout>
              </c:layout>
              <c:tx>
                <c:rich>
                  <a:bodyPr/>
                  <a:lstStyle/>
                  <a:p>
                    <a:r>
                      <a:rPr lang="en-US"/>
                      <a:t>USA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D4A-4FEB-878A-B98981280815}"/>
                </c:ext>
              </c:extLst>
            </c:dLbl>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round/>
                    </a:ln>
                    <a:effectLst/>
                  </c:spPr>
                </c15:leaderLines>
              </c:ext>
            </c:extLst>
          </c:dLbls>
          <c:xVal>
            <c:numRef>
              <c:f>'Figur 10-6'!$C$11:$C$44</c:f>
              <c:numCache>
                <c:formatCode>General</c:formatCode>
                <c:ptCount val="34"/>
                <c:pt idx="0">
                  <c:v>9.4989302458765881</c:v>
                </c:pt>
                <c:pt idx="1">
                  <c:v>9.4491060811364083</c:v>
                </c:pt>
                <c:pt idx="2">
                  <c:v>10.21602549643019</c:v>
                </c:pt>
                <c:pt idx="3">
                  <c:v>7.3304619104204374</c:v>
                </c:pt>
                <c:pt idx="4">
                  <c:v>7.5664616141910459</c:v>
                </c:pt>
                <c:pt idx="5">
                  <c:v>8.7860590418902156</c:v>
                </c:pt>
                <c:pt idx="6">
                  <c:v>9.0423394282155236</c:v>
                </c:pt>
                <c:pt idx="7">
                  <c:v>6.2775922111588089</c:v>
                </c:pt>
                <c:pt idx="8">
                  <c:v>8.8296986950466554</c:v>
                </c:pt>
                <c:pt idx="9">
                  <c:v>11.023781882796719</c:v>
                </c:pt>
                <c:pt idx="10">
                  <c:v>11.642246676355024</c:v>
                </c:pt>
                <c:pt idx="11">
                  <c:v>7.9037873270038332</c:v>
                </c:pt>
                <c:pt idx="12">
                  <c:v>8.1253758790779056</c:v>
                </c:pt>
                <c:pt idx="13">
                  <c:v>5.8312793347797092</c:v>
                </c:pt>
                <c:pt idx="14">
                  <c:v>8.2709343194307365</c:v>
                </c:pt>
                <c:pt idx="15">
                  <c:v>9.4653237065250622</c:v>
                </c:pt>
                <c:pt idx="16">
                  <c:v>10.317766131076791</c:v>
                </c:pt>
                <c:pt idx="17">
                  <c:v>12.031931858618659</c:v>
                </c:pt>
                <c:pt idx="18">
                  <c:v>11.260236570178041</c:v>
                </c:pt>
                <c:pt idx="19">
                  <c:v>5.6505052266754294</c:v>
                </c:pt>
                <c:pt idx="20">
                  <c:v>6.7026587468778454</c:v>
                </c:pt>
                <c:pt idx="21">
                  <c:v>6.6367358123502314</c:v>
                </c:pt>
                <c:pt idx="22">
                  <c:v>9.1366572832695372</c:v>
                </c:pt>
                <c:pt idx="23">
                  <c:v>9.7372994928880772</c:v>
                </c:pt>
                <c:pt idx="24">
                  <c:v>8.691560539458866</c:v>
                </c:pt>
                <c:pt idx="25">
                  <c:v>9.1970635152426237</c:v>
                </c:pt>
                <c:pt idx="26">
                  <c:v>8.2713339200863185</c:v>
                </c:pt>
                <c:pt idx="27">
                  <c:v>7.3258791856611651</c:v>
                </c:pt>
                <c:pt idx="28">
                  <c:v>7.2673867071558593</c:v>
                </c:pt>
                <c:pt idx="29">
                  <c:v>9.8884865631560483</c:v>
                </c:pt>
                <c:pt idx="30">
                  <c:v>9.6319871356525759</c:v>
                </c:pt>
                <c:pt idx="31">
                  <c:v>9.7922200577581346</c:v>
                </c:pt>
                <c:pt idx="32">
                  <c:v>10.728962925346663</c:v>
                </c:pt>
                <c:pt idx="33">
                  <c:v>13.114204331849786</c:v>
                </c:pt>
              </c:numCache>
            </c:numRef>
          </c:xVal>
          <c:yVal>
            <c:numRef>
              <c:f>'Figur 10-6'!$D$11:$D$44</c:f>
              <c:numCache>
                <c:formatCode>General</c:formatCode>
                <c:ptCount val="34"/>
                <c:pt idx="0">
                  <c:v>5.9075191923375847</c:v>
                </c:pt>
                <c:pt idx="1">
                  <c:v>5.9321632212241502</c:v>
                </c:pt>
                <c:pt idx="2">
                  <c:v>6.3551154440747073</c:v>
                </c:pt>
                <c:pt idx="3">
                  <c:v>2.2388142770953823</c:v>
                </c:pt>
                <c:pt idx="4">
                  <c:v>1.3507189956059706</c:v>
                </c:pt>
                <c:pt idx="5">
                  <c:v>3.8533198697076787</c:v>
                </c:pt>
                <c:pt idx="6">
                  <c:v>5.664546836947105</c:v>
                </c:pt>
                <c:pt idx="7">
                  <c:v>1.5550450826035549</c:v>
                </c:pt>
                <c:pt idx="8">
                  <c:v>5.5907949222678583</c:v>
                </c:pt>
                <c:pt idx="9">
                  <c:v>7.6687551390348982</c:v>
                </c:pt>
                <c:pt idx="10">
                  <c:v>8.3997525971201181</c:v>
                </c:pt>
                <c:pt idx="11">
                  <c:v>2.6999508228455604</c:v>
                </c:pt>
                <c:pt idx="12">
                  <c:v>3.5639282886911059</c:v>
                </c:pt>
                <c:pt idx="13">
                  <c:v>0.77318219589620341</c:v>
                </c:pt>
                <c:pt idx="14">
                  <c:v>4.5789836246785107</c:v>
                </c:pt>
                <c:pt idx="15">
                  <c:v>6.143260098653661</c:v>
                </c:pt>
                <c:pt idx="16">
                  <c:v>6.6749115830155814</c:v>
                </c:pt>
                <c:pt idx="17">
                  <c:v>9.746544345843752</c:v>
                </c:pt>
                <c:pt idx="18">
                  <c:v>7.6688598328635917</c:v>
                </c:pt>
                <c:pt idx="19">
                  <c:v>1.5187798945242732</c:v>
                </c:pt>
                <c:pt idx="20">
                  <c:v>1.379261354069834</c:v>
                </c:pt>
                <c:pt idx="21">
                  <c:v>3.2243070490320607</c:v>
                </c:pt>
                <c:pt idx="22">
                  <c:v>3.2489432356105885</c:v>
                </c:pt>
                <c:pt idx="23">
                  <c:v>6.9572913870884223</c:v>
                </c:pt>
                <c:pt idx="24">
                  <c:v>4.7084238838630945</c:v>
                </c:pt>
                <c:pt idx="25">
                  <c:v>4.2322240575766168</c:v>
                </c:pt>
                <c:pt idx="26">
                  <c:v>3.5602815859054506</c:v>
                </c:pt>
                <c:pt idx="27">
                  <c:v>2.1471527588653498</c:v>
                </c:pt>
                <c:pt idx="28">
                  <c:v>1.6406070678461298</c:v>
                </c:pt>
                <c:pt idx="29">
                  <c:v>5.5876458329492031</c:v>
                </c:pt>
                <c:pt idx="30">
                  <c:v>6.5044448977817053</c:v>
                </c:pt>
                <c:pt idx="31">
                  <c:v>3.7563005354300985</c:v>
                </c:pt>
                <c:pt idx="32">
                  <c:v>7.3502777148033678</c:v>
                </c:pt>
                <c:pt idx="33">
                  <c:v>9.4677831354442201</c:v>
                </c:pt>
              </c:numCache>
            </c:numRef>
          </c:yVal>
          <c:smooth val="0"/>
          <c:extLst>
            <c:ext xmlns:c16="http://schemas.microsoft.com/office/drawing/2014/chart" uri="{C3380CC4-5D6E-409C-BE32-E72D297353CC}">
              <c16:uniqueId val="{00000005-ED4A-4FEB-878A-B98981280815}"/>
            </c:ext>
          </c:extLst>
        </c:ser>
        <c:dLbls>
          <c:showLegendKey val="0"/>
          <c:showVal val="0"/>
          <c:showCatName val="0"/>
          <c:showSerName val="0"/>
          <c:showPercent val="0"/>
          <c:showBubbleSize val="0"/>
        </c:dLbls>
        <c:axId val="398955592"/>
        <c:axId val="398951984"/>
      </c:scatterChart>
      <c:valAx>
        <c:axId val="39895559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Gross expenditure on R&amp;D (log)</a:t>
                </a:r>
              </a:p>
            </c:rich>
          </c:tx>
          <c:layout>
            <c:manualLayout>
              <c:xMode val="edge"/>
              <c:yMode val="edge"/>
              <c:x val="0.36057094627079345"/>
              <c:y val="0.93187851518560161"/>
            </c:manualLayout>
          </c:layout>
          <c:overlay val="0"/>
          <c:spPr>
            <a:noFill/>
            <a:ln>
              <a:noFill/>
            </a:ln>
            <a:effectLst/>
          </c:spPr>
          <c:txPr>
            <a:bodyPr rot="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8951984"/>
        <c:crosses val="autoZero"/>
        <c:crossBetween val="midCat"/>
      </c:valAx>
      <c:valAx>
        <c:axId val="39895198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t>Triadic patent families (log)</a:t>
                </a:r>
              </a:p>
            </c:rich>
          </c:tx>
          <c:layout>
            <c:manualLayout>
              <c:xMode val="edge"/>
              <c:yMode val="edge"/>
              <c:x val="1.3568521031207599E-2"/>
              <c:y val="0.29756013375040452"/>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398955592"/>
        <c:crosses val="autoZero"/>
        <c:crossBetween val="midCat"/>
      </c:valAx>
      <c:spPr>
        <a:noFill/>
        <a:ln>
          <a:noFill/>
        </a:ln>
        <a:effectLst/>
      </c:spPr>
    </c:plotArea>
    <c:plotVisOnly val="1"/>
    <c:dispBlanksAs val="gap"/>
    <c:showDLblsOverMax val="0"/>
  </c:chart>
  <c:spPr>
    <a:no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92908043889358"/>
          <c:y val="5.9347181008902079E-2"/>
          <c:w val="0.88450239852989876"/>
          <c:h val="0.64229283182062458"/>
        </c:manualLayout>
      </c:layout>
      <c:barChart>
        <c:barDir val="col"/>
        <c:grouping val="stacked"/>
        <c:varyColors val="0"/>
        <c:ser>
          <c:idx val="0"/>
          <c:order val="0"/>
          <c:tx>
            <c:strRef>
              <c:f>Sheet1!$B$25</c:f>
              <c:strCache>
                <c:ptCount val="1"/>
                <c:pt idx="0">
                  <c:v>Product- and process innovation</c:v>
                </c:pt>
              </c:strCache>
            </c:strRef>
          </c:tx>
          <c:spPr>
            <a:solidFill>
              <a:srgbClr val="6D98BF"/>
            </a:solidFill>
            <a:ln>
              <a:noFill/>
            </a:ln>
            <a:effectLst/>
          </c:spPr>
          <c:invertIfNegative val="0"/>
          <c:cat>
            <c:strRef>
              <c:f>Sheet1!$B$2:$G$2</c:f>
              <c:strCache>
                <c:ptCount val="6"/>
                <c:pt idx="0">
                  <c:v>Communication and information</c:v>
                </c:pt>
                <c:pt idx="1">
                  <c:v>Finance, insurance and business service</c:v>
                </c:pt>
                <c:pt idx="2">
                  <c:v>Manufacturing</c:v>
                </c:pt>
                <c:pt idx="3">
                  <c:v>Wholesale</c:v>
                </c:pt>
                <c:pt idx="4">
                  <c:v>Transport</c:v>
                </c:pt>
                <c:pt idx="5">
                  <c:v>All industries</c:v>
                </c:pt>
              </c:strCache>
            </c:strRef>
          </c:cat>
          <c:val>
            <c:numRef>
              <c:f>Sheet1!$B$5:$G$5</c:f>
              <c:numCache>
                <c:formatCode>General</c:formatCode>
                <c:ptCount val="6"/>
                <c:pt idx="0">
                  <c:v>41</c:v>
                </c:pt>
                <c:pt idx="1">
                  <c:v>31</c:v>
                </c:pt>
                <c:pt idx="2">
                  <c:v>28</c:v>
                </c:pt>
                <c:pt idx="3">
                  <c:v>21</c:v>
                </c:pt>
                <c:pt idx="4">
                  <c:v>11</c:v>
                </c:pt>
                <c:pt idx="5">
                  <c:v>25</c:v>
                </c:pt>
              </c:numCache>
            </c:numRef>
          </c:val>
          <c:extLst>
            <c:ext xmlns:c16="http://schemas.microsoft.com/office/drawing/2014/chart" uri="{C3380CC4-5D6E-409C-BE32-E72D297353CC}">
              <c16:uniqueId val="{00000000-ED5F-44EA-B033-31F504BEE103}"/>
            </c:ext>
          </c:extLst>
        </c:ser>
        <c:ser>
          <c:idx val="1"/>
          <c:order val="1"/>
          <c:tx>
            <c:strRef>
              <c:f>Sheet1!$B$26</c:f>
              <c:strCache>
                <c:ptCount val="1"/>
                <c:pt idx="0">
                  <c:v>Only process innovation</c:v>
                </c:pt>
              </c:strCache>
            </c:strRef>
          </c:tx>
          <c:spPr>
            <a:solidFill>
              <a:srgbClr val="DC4817"/>
            </a:solidFill>
            <a:ln>
              <a:noFill/>
            </a:ln>
            <a:effectLst/>
          </c:spPr>
          <c:invertIfNegative val="0"/>
          <c:cat>
            <c:strRef>
              <c:f>Sheet1!$B$2:$G$2</c:f>
              <c:strCache>
                <c:ptCount val="6"/>
                <c:pt idx="0">
                  <c:v>Communication and information</c:v>
                </c:pt>
                <c:pt idx="1">
                  <c:v>Finance, insurance and business service</c:v>
                </c:pt>
                <c:pt idx="2">
                  <c:v>Manufacturing</c:v>
                </c:pt>
                <c:pt idx="3">
                  <c:v>Wholesale</c:v>
                </c:pt>
                <c:pt idx="4">
                  <c:v>Transport</c:v>
                </c:pt>
                <c:pt idx="5">
                  <c:v>All industries</c:v>
                </c:pt>
              </c:strCache>
            </c:strRef>
          </c:cat>
          <c:val>
            <c:numRef>
              <c:f>Sheet1!$B$4:$G$4</c:f>
              <c:numCache>
                <c:formatCode>General</c:formatCode>
                <c:ptCount val="6"/>
                <c:pt idx="0">
                  <c:v>13</c:v>
                </c:pt>
                <c:pt idx="1">
                  <c:v>21</c:v>
                </c:pt>
                <c:pt idx="2">
                  <c:v>19</c:v>
                </c:pt>
                <c:pt idx="3">
                  <c:v>26</c:v>
                </c:pt>
                <c:pt idx="4">
                  <c:v>22</c:v>
                </c:pt>
                <c:pt idx="5">
                  <c:v>21</c:v>
                </c:pt>
              </c:numCache>
            </c:numRef>
          </c:val>
          <c:extLst>
            <c:ext xmlns:c16="http://schemas.microsoft.com/office/drawing/2014/chart" uri="{C3380CC4-5D6E-409C-BE32-E72D297353CC}">
              <c16:uniqueId val="{00000001-ED5F-44EA-B033-31F504BEE103}"/>
            </c:ext>
          </c:extLst>
        </c:ser>
        <c:ser>
          <c:idx val="2"/>
          <c:order val="2"/>
          <c:tx>
            <c:strRef>
              <c:f>Sheet1!$B$27</c:f>
              <c:strCache>
                <c:ptCount val="1"/>
                <c:pt idx="0">
                  <c:v>Only product innovation</c:v>
                </c:pt>
              </c:strCache>
            </c:strRef>
          </c:tx>
          <c:spPr>
            <a:solidFill>
              <a:srgbClr val="7F9C90"/>
            </a:solidFill>
            <a:ln>
              <a:noFill/>
            </a:ln>
            <a:effectLst/>
          </c:spPr>
          <c:invertIfNegative val="0"/>
          <c:cat>
            <c:strRef>
              <c:f>Sheet1!$B$2:$G$2</c:f>
              <c:strCache>
                <c:ptCount val="6"/>
                <c:pt idx="0">
                  <c:v>Communication and information</c:v>
                </c:pt>
                <c:pt idx="1">
                  <c:v>Finance, insurance and business service</c:v>
                </c:pt>
                <c:pt idx="2">
                  <c:v>Manufacturing</c:v>
                </c:pt>
                <c:pt idx="3">
                  <c:v>Wholesale</c:v>
                </c:pt>
                <c:pt idx="4">
                  <c:v>Transport</c:v>
                </c:pt>
                <c:pt idx="5">
                  <c:v>All industries</c:v>
                </c:pt>
              </c:strCache>
            </c:strRef>
          </c:cat>
          <c:val>
            <c:numRef>
              <c:f>Sheet1!$B$3:$G$3</c:f>
              <c:numCache>
                <c:formatCode>General</c:formatCode>
                <c:ptCount val="6"/>
                <c:pt idx="0">
                  <c:v>9</c:v>
                </c:pt>
                <c:pt idx="1">
                  <c:v>4</c:v>
                </c:pt>
                <c:pt idx="2">
                  <c:v>8</c:v>
                </c:pt>
                <c:pt idx="3">
                  <c:v>7</c:v>
                </c:pt>
                <c:pt idx="4">
                  <c:v>2</c:v>
                </c:pt>
                <c:pt idx="5">
                  <c:v>6</c:v>
                </c:pt>
              </c:numCache>
            </c:numRef>
          </c:val>
          <c:extLst>
            <c:ext xmlns:c16="http://schemas.microsoft.com/office/drawing/2014/chart" uri="{C3380CC4-5D6E-409C-BE32-E72D297353CC}">
              <c16:uniqueId val="{00000002-ED5F-44EA-B033-31F504BEE103}"/>
            </c:ext>
          </c:extLst>
        </c:ser>
        <c:dLbls>
          <c:showLegendKey val="0"/>
          <c:showVal val="0"/>
          <c:showCatName val="0"/>
          <c:showSerName val="0"/>
          <c:showPercent val="0"/>
          <c:showBubbleSize val="0"/>
        </c:dLbls>
        <c:gapWidth val="150"/>
        <c:overlap val="100"/>
        <c:axId val="1933150560"/>
        <c:axId val="1933153472"/>
      </c:barChart>
      <c:catAx>
        <c:axId val="1933150560"/>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FrankfurtGothic" panose="020B7200000000000000" pitchFamily="34" charset="0"/>
                <a:ea typeface="+mn-ea"/>
                <a:cs typeface="+mn-cs"/>
              </a:defRPr>
            </a:pPr>
            <a:endParaRPr lang="da-DK"/>
          </a:p>
        </c:txPr>
        <c:crossAx val="1933153472"/>
        <c:crosses val="autoZero"/>
        <c:auto val="1"/>
        <c:lblAlgn val="ctr"/>
        <c:lblOffset val="100"/>
        <c:noMultiLvlLbl val="0"/>
      </c:catAx>
      <c:valAx>
        <c:axId val="1933153472"/>
        <c:scaling>
          <c:orientation val="minMax"/>
        </c:scaling>
        <c:delete val="0"/>
        <c:axPos val="l"/>
        <c:majorGridlines>
          <c:spPr>
            <a:ln w="3175" cap="flat" cmpd="sng" algn="ctr">
              <a:noFill/>
              <a:round/>
            </a:ln>
            <a:effectLst/>
          </c:spPr>
        </c:majorGridlines>
        <c:title>
          <c:tx>
            <c:rich>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r>
                  <a:rPr lang="da-DK" b="1">
                    <a:solidFill>
                      <a:schemeClr val="tx1"/>
                    </a:solidFill>
                  </a:rPr>
                  <a:t>%</a:t>
                </a:r>
              </a:p>
            </c:rich>
          </c:tx>
          <c:layout>
            <c:manualLayout>
              <c:xMode val="edge"/>
              <c:yMode val="edge"/>
              <c:x val="1.1686663319052555E-2"/>
              <c:y val="0.32646812053807545"/>
            </c:manualLayout>
          </c:layout>
          <c:overlay val="0"/>
          <c:spPr>
            <a:noFill/>
            <a:ln>
              <a:noFill/>
            </a:ln>
            <a:effectLst/>
          </c:spPr>
          <c:txPr>
            <a:bodyPr rot="-5400000" spcFirstLastPara="1" vertOverflow="ellipsis" vert="horz" wrap="square" anchor="ctr" anchorCtr="1"/>
            <a:lstStyle/>
            <a:p>
              <a:pPr>
                <a:defRPr sz="850" b="1" i="0" u="none" strike="noStrike" kern="1200" baseline="0">
                  <a:solidFill>
                    <a:schemeClr val="tx1"/>
                  </a:solidFill>
                  <a:latin typeface="FrankfurtGothic" panose="020B7200000000000000" pitchFamily="34" charset="0"/>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93315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5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20" b="0" i="0" u="none" strike="noStrike" kern="1200" spc="0" baseline="0">
                <a:solidFill>
                  <a:schemeClr val="tx1">
                    <a:lumMod val="65000"/>
                    <a:lumOff val="35000"/>
                  </a:schemeClr>
                </a:solidFill>
                <a:latin typeface="FrankfurtGothic" panose="020B7200000000000000" pitchFamily="34" charset="0"/>
                <a:ea typeface="+mn-ea"/>
                <a:cs typeface="+mn-cs"/>
              </a:defRPr>
            </a:pPr>
            <a:endParaRPr lang="da-DK"/>
          </a:p>
        </c:rich>
      </c:tx>
      <c:overlay val="0"/>
      <c:spPr>
        <a:noFill/>
        <a:ln>
          <a:noFill/>
        </a:ln>
        <a:effectLst/>
      </c:spPr>
      <c:txPr>
        <a:bodyPr rot="0" spcFirstLastPara="1" vertOverflow="ellipsis" vert="horz" wrap="square" anchor="ctr" anchorCtr="1"/>
        <a:lstStyle/>
        <a:p>
          <a:pPr>
            <a:defRPr sz="1020" b="0" i="0" u="none" strike="noStrike" kern="1200" spc="0" baseline="0">
              <a:solidFill>
                <a:schemeClr val="tx1">
                  <a:lumMod val="65000"/>
                  <a:lumOff val="35000"/>
                </a:schemeClr>
              </a:solidFill>
              <a:latin typeface="FrankfurtGothic" panose="020B7200000000000000" pitchFamily="34" charset="0"/>
              <a:ea typeface="+mn-ea"/>
              <a:cs typeface="+mn-cs"/>
            </a:defRPr>
          </a:pPr>
          <a:endParaRPr lang="da-DK"/>
        </a:p>
      </c:txPr>
    </c:title>
    <c:autoTitleDeleted val="0"/>
    <c:plotArea>
      <c:layout>
        <c:manualLayout>
          <c:layoutTarget val="inner"/>
          <c:xMode val="edge"/>
          <c:yMode val="edge"/>
          <c:x val="0.19145589162277374"/>
          <c:y val="0.17073588749167548"/>
          <c:w val="0.48607057767711193"/>
          <c:h val="0.74260782700669881"/>
        </c:manualLayout>
      </c:layout>
      <c:radarChart>
        <c:radarStyle val="marker"/>
        <c:varyColors val="0"/>
        <c:ser>
          <c:idx val="0"/>
          <c:order val="0"/>
          <c:tx>
            <c:strRef>
              <c:f>Sheet3!$D$2</c:f>
              <c:strCache>
                <c:ptCount val="1"/>
                <c:pt idx="0">
                  <c:v>25-34</c:v>
                </c:pt>
              </c:strCache>
            </c:strRef>
          </c:tx>
          <c:spPr>
            <a:ln w="28575" cap="rnd">
              <a:solidFill>
                <a:srgbClr val="6D98BF"/>
              </a:solidFill>
              <a:round/>
            </a:ln>
            <a:effectLst/>
          </c:spPr>
          <c:marker>
            <c:symbol val="none"/>
          </c:marker>
          <c:val>
            <c:numRef>
              <c:f>Sheet3!$D$3:$D$28</c:f>
              <c:numCache>
                <c:formatCode>#,##0.0_ ;\-#,##0.0\ </c:formatCode>
                <c:ptCount val="26"/>
                <c:pt idx="0">
                  <c:v>41.610401000000003</c:v>
                </c:pt>
                <c:pt idx="1">
                  <c:v>47.282981999999997</c:v>
                </c:pt>
                <c:pt idx="2">
                  <c:v>32.580390999999999</c:v>
                </c:pt>
                <c:pt idx="3">
                  <c:v>47.097672000000003</c:v>
                </c:pt>
                <c:pt idx="4">
                  <c:v>42.760071000000003</c:v>
                </c:pt>
                <c:pt idx="5">
                  <c:v>41.820765999999999</c:v>
                </c:pt>
                <c:pt idx="6">
                  <c:v>48.052528000000002</c:v>
                </c:pt>
                <c:pt idx="7">
                  <c:v>33.260235000000002</c:v>
                </c:pt>
                <c:pt idx="8">
                  <c:v>42.406635000000001</c:v>
                </c:pt>
                <c:pt idx="9">
                  <c:v>30.589085000000001</c:v>
                </c:pt>
                <c:pt idx="10">
                  <c:v>55.44894</c:v>
                </c:pt>
                <c:pt idx="11">
                  <c:v>27.744523999999998</c:v>
                </c:pt>
                <c:pt idx="12">
                  <c:v>43.811146000000001</c:v>
                </c:pt>
                <c:pt idx="13">
                  <c:v>55.187373999999998</c:v>
                </c:pt>
                <c:pt idx="14">
                  <c:v>54.989531999999997</c:v>
                </c:pt>
                <c:pt idx="15">
                  <c:v>49.103264000000003</c:v>
                </c:pt>
                <c:pt idx="16">
                  <c:v>48.658932</c:v>
                </c:pt>
                <c:pt idx="17">
                  <c:v>43.484363999999999</c:v>
                </c:pt>
                <c:pt idx="18">
                  <c:v>37.36721</c:v>
                </c:pt>
                <c:pt idx="19">
                  <c:v>39.158154000000003</c:v>
                </c:pt>
                <c:pt idx="20">
                  <c:v>44.105736</c:v>
                </c:pt>
                <c:pt idx="21">
                  <c:v>46.508265999999999</c:v>
                </c:pt>
                <c:pt idx="22">
                  <c:v>48.373196</c:v>
                </c:pt>
                <c:pt idx="23">
                  <c:v>51.809520999999997</c:v>
                </c:pt>
                <c:pt idx="24">
                  <c:v>50.380187999999997</c:v>
                </c:pt>
                <c:pt idx="25">
                  <c:v>44.893937999999999</c:v>
                </c:pt>
              </c:numCache>
            </c:numRef>
          </c:val>
          <c:extLst>
            <c:ext xmlns:c16="http://schemas.microsoft.com/office/drawing/2014/chart" uri="{C3380CC4-5D6E-409C-BE32-E72D297353CC}">
              <c16:uniqueId val="{00000000-5E6B-4096-9DAB-B9AAE41F7FEC}"/>
            </c:ext>
          </c:extLst>
        </c:ser>
        <c:ser>
          <c:idx val="1"/>
          <c:order val="1"/>
          <c:tx>
            <c:strRef>
              <c:f>Sheet3!$F$2</c:f>
              <c:strCache>
                <c:ptCount val="1"/>
                <c:pt idx="0">
                  <c:v>55-64</c:v>
                </c:pt>
              </c:strCache>
            </c:strRef>
          </c:tx>
          <c:spPr>
            <a:ln w="28575" cap="rnd">
              <a:solidFill>
                <a:srgbClr val="DC4817"/>
              </a:solidFill>
              <a:round/>
            </a:ln>
            <a:effectLst/>
          </c:spPr>
          <c:marker>
            <c:symbol val="none"/>
          </c:marker>
          <c:cat>
            <c:strRef>
              <c:f>Sheet3!$G$3:$H$28</c:f>
              <c:strCache>
                <c:ptCount val="26"/>
                <c:pt idx="0">
                  <c:v>Austria</c:v>
                </c:pt>
                <c:pt idx="1">
                  <c:v>Belgium</c:v>
                </c:pt>
                <c:pt idx="2">
                  <c:v>Czech Republic</c:v>
                </c:pt>
                <c:pt idx="3">
                  <c:v>Denmark</c:v>
                </c:pt>
                <c:pt idx="4">
                  <c:v>Estonia</c:v>
                </c:pt>
                <c:pt idx="5">
                  <c:v>Finland</c:v>
                </c:pt>
                <c:pt idx="6">
                  <c:v>France</c:v>
                </c:pt>
                <c:pt idx="7">
                  <c:v>Germany</c:v>
                </c:pt>
                <c:pt idx="8">
                  <c:v>Greece</c:v>
                </c:pt>
                <c:pt idx="9">
                  <c:v>Hungary</c:v>
                </c:pt>
                <c:pt idx="10">
                  <c:v>Ireland</c:v>
                </c:pt>
                <c:pt idx="11">
                  <c:v>Italy</c:v>
                </c:pt>
                <c:pt idx="12">
                  <c:v>Latvia</c:v>
                </c:pt>
                <c:pt idx="13">
                  <c:v>Lithuania</c:v>
                </c:pt>
                <c:pt idx="14">
                  <c:v>Luxembourg</c:v>
                </c:pt>
                <c:pt idx="15">
                  <c:v>Netherlands</c:v>
                </c:pt>
                <c:pt idx="16">
                  <c:v>Norway</c:v>
                </c:pt>
                <c:pt idx="17">
                  <c:v>Poland</c:v>
                </c:pt>
                <c:pt idx="18">
                  <c:v>Portugal</c:v>
                </c:pt>
                <c:pt idx="19">
                  <c:v>Slovak Republic</c:v>
                </c:pt>
                <c:pt idx="20">
                  <c:v>Slovenia</c:v>
                </c:pt>
                <c:pt idx="21">
                  <c:v>Spain</c:v>
                </c:pt>
                <c:pt idx="22">
                  <c:v>Sweden</c:v>
                </c:pt>
                <c:pt idx="23">
                  <c:v>United Kingdom</c:v>
                </c:pt>
                <c:pt idx="24">
                  <c:v>United States</c:v>
                </c:pt>
                <c:pt idx="25">
                  <c:v>OECD - Average</c:v>
                </c:pt>
              </c:strCache>
            </c:strRef>
          </c:cat>
          <c:val>
            <c:numRef>
              <c:f>Sheet3!$F$3:$F$28</c:f>
              <c:numCache>
                <c:formatCode>#,##0.0_ ;\-#,##0.0\ </c:formatCode>
                <c:ptCount val="26"/>
                <c:pt idx="0">
                  <c:v>25.15774</c:v>
                </c:pt>
                <c:pt idx="1">
                  <c:v>30.803073999999999</c:v>
                </c:pt>
                <c:pt idx="2">
                  <c:v>17.722079999999998</c:v>
                </c:pt>
                <c:pt idx="3">
                  <c:v>30.750969000000001</c:v>
                </c:pt>
                <c:pt idx="4">
                  <c:v>39.696219999999997</c:v>
                </c:pt>
                <c:pt idx="5">
                  <c:v>41.015090999999998</c:v>
                </c:pt>
                <c:pt idx="6">
                  <c:v>24.419941000000001</c:v>
                </c:pt>
                <c:pt idx="7">
                  <c:v>26.91873</c:v>
                </c:pt>
                <c:pt idx="8">
                  <c:v>23.115686</c:v>
                </c:pt>
                <c:pt idx="9">
                  <c:v>19.154903000000001</c:v>
                </c:pt>
                <c:pt idx="10">
                  <c:v>32.167580000000001</c:v>
                </c:pt>
                <c:pt idx="11">
                  <c:v>12.802745</c:v>
                </c:pt>
                <c:pt idx="12">
                  <c:v>27.810316</c:v>
                </c:pt>
                <c:pt idx="13">
                  <c:v>30.421672999999998</c:v>
                </c:pt>
                <c:pt idx="14">
                  <c:v>35.729529999999997</c:v>
                </c:pt>
                <c:pt idx="15">
                  <c:v>30.980169</c:v>
                </c:pt>
                <c:pt idx="16">
                  <c:v>34.234402000000003</c:v>
                </c:pt>
                <c:pt idx="17">
                  <c:v>15.962821</c:v>
                </c:pt>
                <c:pt idx="18">
                  <c:v>15.112890999999999</c:v>
                </c:pt>
                <c:pt idx="19">
                  <c:v>16.076308999999998</c:v>
                </c:pt>
                <c:pt idx="20">
                  <c:v>21.742760000000001</c:v>
                </c:pt>
                <c:pt idx="21">
                  <c:v>26.662974999999999</c:v>
                </c:pt>
                <c:pt idx="22">
                  <c:v>32.130310000000001</c:v>
                </c:pt>
                <c:pt idx="23">
                  <c:v>38.661788999999999</c:v>
                </c:pt>
                <c:pt idx="24">
                  <c:v>43.367798000000001</c:v>
                </c:pt>
                <c:pt idx="25">
                  <c:v>28.395201</c:v>
                </c:pt>
              </c:numCache>
            </c:numRef>
          </c:val>
          <c:extLst>
            <c:ext xmlns:c16="http://schemas.microsoft.com/office/drawing/2014/chart" uri="{C3380CC4-5D6E-409C-BE32-E72D297353CC}">
              <c16:uniqueId val="{00000001-5E6B-4096-9DAB-B9AAE41F7FEC}"/>
            </c:ext>
          </c:extLst>
        </c:ser>
        <c:dLbls>
          <c:showLegendKey val="0"/>
          <c:showVal val="0"/>
          <c:showCatName val="0"/>
          <c:showSerName val="0"/>
          <c:showPercent val="0"/>
          <c:showBubbleSize val="0"/>
        </c:dLbls>
        <c:axId val="772602000"/>
        <c:axId val="772607408"/>
      </c:radarChart>
      <c:catAx>
        <c:axId val="772602000"/>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800" b="0" i="0" u="none" strike="noStrike" kern="1200" spc="-10" baseline="0">
                <a:solidFill>
                  <a:schemeClr val="tx1"/>
                </a:solidFill>
                <a:latin typeface="FrankfurtGothic" panose="020B7200000000000000" pitchFamily="34" charset="0"/>
                <a:ea typeface="+mn-ea"/>
                <a:cs typeface="+mn-cs"/>
              </a:defRPr>
            </a:pPr>
            <a:endParaRPr lang="da-DK"/>
          </a:p>
        </c:txPr>
        <c:crossAx val="772607408"/>
        <c:crosses val="autoZero"/>
        <c:auto val="1"/>
        <c:lblAlgn val="ctr"/>
        <c:lblOffset val="100"/>
        <c:noMultiLvlLbl val="0"/>
      </c:catAx>
      <c:valAx>
        <c:axId val="772607408"/>
        <c:scaling>
          <c:orientation val="minMax"/>
        </c:scaling>
        <c:delete val="0"/>
        <c:axPos val="l"/>
        <c:majorGridlines>
          <c:spPr>
            <a:ln w="9525" cap="flat" cmpd="sng" algn="ctr">
              <a:solidFill>
                <a:schemeClr val="tx1">
                  <a:lumMod val="15000"/>
                  <a:lumOff val="85000"/>
                </a:schemeClr>
              </a:solidFill>
              <a:round/>
            </a:ln>
            <a:effectLst/>
          </c:spPr>
        </c:majorGridlines>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7726020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50" b="0" i="0" u="none" strike="noStrike"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noFill/>
    <a:ln w="6350" cap="flat" cmpd="sng" algn="ctr">
      <a:solidFill>
        <a:schemeClr val="tx1"/>
      </a:solidFill>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261113900789538E-2"/>
          <c:y val="6.8669527896995708E-2"/>
          <c:w val="0.90988813983055372"/>
          <c:h val="0.67427630022642027"/>
        </c:manualLayout>
      </c:layout>
      <c:barChart>
        <c:barDir val="col"/>
        <c:grouping val="clustered"/>
        <c:varyColors val="0"/>
        <c:ser>
          <c:idx val="0"/>
          <c:order val="0"/>
          <c:spPr>
            <a:solidFill>
              <a:srgbClr val="6D98BF"/>
            </a:solidFill>
            <a:ln>
              <a:noFill/>
            </a:ln>
            <a:effectLst/>
          </c:spPr>
          <c:invertIfNegative val="0"/>
          <c:cat>
            <c:strRef>
              <c:f>Figur10_9!$R$8:$R$26</c:f>
              <c:strCache>
                <c:ptCount val="19"/>
                <c:pt idx="0">
                  <c:v>Sweden</c:v>
                </c:pt>
                <c:pt idx="1">
                  <c:v>Bulgaria</c:v>
                </c:pt>
                <c:pt idx="2">
                  <c:v>United Kingdom</c:v>
                </c:pt>
                <c:pt idx="3">
                  <c:v>Estonia</c:v>
                </c:pt>
                <c:pt idx="4">
                  <c:v>Netherlands</c:v>
                </c:pt>
                <c:pt idx="5">
                  <c:v>Finland</c:v>
                </c:pt>
                <c:pt idx="6">
                  <c:v>Denmark</c:v>
                </c:pt>
                <c:pt idx="7">
                  <c:v>Czechia</c:v>
                </c:pt>
                <c:pt idx="8">
                  <c:v>Croatia</c:v>
                </c:pt>
                <c:pt idx="9">
                  <c:v>Germany</c:v>
                </c:pt>
                <c:pt idx="10">
                  <c:v>France</c:v>
                </c:pt>
                <c:pt idx="11">
                  <c:v>Belgium</c:v>
                </c:pt>
                <c:pt idx="12">
                  <c:v>Portugal</c:v>
                </c:pt>
                <c:pt idx="13">
                  <c:v>Poland</c:v>
                </c:pt>
                <c:pt idx="14">
                  <c:v>Austria</c:v>
                </c:pt>
                <c:pt idx="15">
                  <c:v>Norway</c:v>
                </c:pt>
                <c:pt idx="16">
                  <c:v>Italy</c:v>
                </c:pt>
                <c:pt idx="17">
                  <c:v>Spain</c:v>
                </c:pt>
                <c:pt idx="18">
                  <c:v>Greece</c:v>
                </c:pt>
              </c:strCache>
            </c:strRef>
          </c:cat>
          <c:val>
            <c:numRef>
              <c:f>Figur10_9!$S$8:$S$26</c:f>
              <c:numCache>
                <c:formatCode>General</c:formatCode>
                <c:ptCount val="19"/>
                <c:pt idx="0">
                  <c:v>6.31</c:v>
                </c:pt>
                <c:pt idx="1">
                  <c:v>6.1</c:v>
                </c:pt>
                <c:pt idx="2">
                  <c:v>5.97</c:v>
                </c:pt>
                <c:pt idx="3">
                  <c:v>5.38</c:v>
                </c:pt>
                <c:pt idx="4">
                  <c:v>4.9000000000000004</c:v>
                </c:pt>
                <c:pt idx="5">
                  <c:v>4.8499999999999996</c:v>
                </c:pt>
                <c:pt idx="6">
                  <c:v>4.5599999999999996</c:v>
                </c:pt>
                <c:pt idx="7">
                  <c:v>4.5599999999999996</c:v>
                </c:pt>
                <c:pt idx="8">
                  <c:v>4.45</c:v>
                </c:pt>
                <c:pt idx="9">
                  <c:v>4.4000000000000004</c:v>
                </c:pt>
                <c:pt idx="10">
                  <c:v>4.3099999999999996</c:v>
                </c:pt>
                <c:pt idx="11">
                  <c:v>3.95</c:v>
                </c:pt>
                <c:pt idx="12">
                  <c:v>3.59</c:v>
                </c:pt>
                <c:pt idx="13">
                  <c:v>3.59</c:v>
                </c:pt>
                <c:pt idx="14">
                  <c:v>3.58</c:v>
                </c:pt>
                <c:pt idx="15">
                  <c:v>3.43</c:v>
                </c:pt>
                <c:pt idx="16">
                  <c:v>3.29</c:v>
                </c:pt>
                <c:pt idx="17">
                  <c:v>3.28</c:v>
                </c:pt>
                <c:pt idx="18">
                  <c:v>2.4900000000000002</c:v>
                </c:pt>
              </c:numCache>
            </c:numRef>
          </c:val>
          <c:extLst>
            <c:ext xmlns:c16="http://schemas.microsoft.com/office/drawing/2014/chart" uri="{C3380CC4-5D6E-409C-BE32-E72D297353CC}">
              <c16:uniqueId val="{00000000-F8F7-4F04-98B1-A7C275AC5F71}"/>
            </c:ext>
          </c:extLst>
        </c:ser>
        <c:dLbls>
          <c:showLegendKey val="0"/>
          <c:showVal val="0"/>
          <c:showCatName val="0"/>
          <c:showSerName val="0"/>
          <c:showPercent val="0"/>
          <c:showBubbleSize val="0"/>
        </c:dLbls>
        <c:gapWidth val="150"/>
        <c:axId val="1909037600"/>
        <c:axId val="1"/>
      </c:barChart>
      <c:catAx>
        <c:axId val="1909037600"/>
        <c:scaling>
          <c:orientation val="minMax"/>
        </c:scaling>
        <c:delete val="0"/>
        <c:axPos val="b"/>
        <c:numFmt formatCode="General" sourceLinked="1"/>
        <c:majorTickMark val="out"/>
        <c:minorTickMark val="none"/>
        <c:tickLblPos val="nextTo"/>
        <c:spPr>
          <a:noFill/>
          <a:ln w="6350" cap="flat" cmpd="sng" algn="ctr">
            <a:solidFill>
              <a:schemeClr val="tx1"/>
            </a:solidFill>
            <a:prstDash val="solid"/>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
        <c:crosses val="autoZero"/>
        <c:auto val="1"/>
        <c:lblAlgn val="ctr"/>
        <c:lblOffset val="100"/>
        <c:noMultiLvlLbl val="0"/>
      </c:catAx>
      <c:valAx>
        <c:axId val="1"/>
        <c:scaling>
          <c:orientation val="minMax"/>
        </c:scaling>
        <c:delete val="0"/>
        <c:axPos val="l"/>
        <c:majorGridlines>
          <c:spPr>
            <a:ln w="3175" cap="flat" cmpd="sng" algn="ctr">
              <a:no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1909037600"/>
        <c:crosses val="autoZero"/>
        <c:crossBetween val="between"/>
      </c:valAx>
      <c:spPr>
        <a:noFill/>
        <a:ln>
          <a:noFill/>
        </a:ln>
        <a:effectLst/>
      </c:spPr>
    </c:plotArea>
    <c:plotVisOnly val="1"/>
    <c:dispBlanksAs val="gap"/>
    <c:showDLblsOverMax val="0"/>
  </c:chart>
  <c:spPr>
    <a:solidFill>
      <a:schemeClr val="bg1"/>
    </a:solidFill>
    <a:ln w="6350" cap="flat" cmpd="sng" algn="ctr">
      <a:solidFill>
        <a:schemeClr val="tx1"/>
      </a:solidFill>
      <a:prstDash val="solid"/>
      <a:round/>
    </a:ln>
    <a:effectLst/>
  </c:spPr>
  <c:txPr>
    <a:bodyPr/>
    <a:lstStyle/>
    <a:p>
      <a:pPr>
        <a:defRPr sz="850">
          <a:latin typeface="FrankfurtGothic" panose="020B7200000000000000" pitchFamily="34" charset="0"/>
        </a:defRPr>
      </a:pPr>
      <a:endParaRPr lang="da-DK"/>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NAHO3!$N$37:$O$37</c:f>
              <c:strCache>
                <c:ptCount val="1"/>
                <c:pt idx="0">
                  <c:v>Gross saving</c:v>
                </c:pt>
              </c:strCache>
            </c:strRef>
          </c:tx>
          <c:spPr>
            <a:ln w="19050">
              <a:solidFill>
                <a:srgbClr val="4A7EBB"/>
              </a:solidFill>
            </a:ln>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NAHO3!$H$18:$H$63</c:f>
              <c:numCache>
                <c:formatCode>0.00</c:formatCode>
                <c:ptCount val="46"/>
                <c:pt idx="0">
                  <c:v>23.535542074972781</c:v>
                </c:pt>
                <c:pt idx="1">
                  <c:v>23.716316048687823</c:v>
                </c:pt>
                <c:pt idx="2">
                  <c:v>26.079660431370613</c:v>
                </c:pt>
                <c:pt idx="3">
                  <c:v>25.569838008314619</c:v>
                </c:pt>
                <c:pt idx="4">
                  <c:v>23.597994748149915</c:v>
                </c:pt>
                <c:pt idx="5">
                  <c:v>20.946716741223067</c:v>
                </c:pt>
                <c:pt idx="6">
                  <c:v>20.717712333356651</c:v>
                </c:pt>
                <c:pt idx="7">
                  <c:v>20.789868090639299</c:v>
                </c:pt>
                <c:pt idx="8">
                  <c:v>20.924606708222026</c:v>
                </c:pt>
                <c:pt idx="9">
                  <c:v>19.459689450695045</c:v>
                </c:pt>
                <c:pt idx="10">
                  <c:v>17.899577037154039</c:v>
                </c:pt>
                <c:pt idx="11">
                  <c:v>15.71563928725841</c:v>
                </c:pt>
                <c:pt idx="12">
                  <c:v>15.570972851183438</c:v>
                </c:pt>
                <c:pt idx="13">
                  <c:v>17.007774804344194</c:v>
                </c:pt>
                <c:pt idx="14">
                  <c:v>18.857923488130609</c:v>
                </c:pt>
                <c:pt idx="15">
                  <c:v>19.192358799372183</c:v>
                </c:pt>
                <c:pt idx="16">
                  <c:v>19.866258050545451</c:v>
                </c:pt>
                <c:pt idx="17">
                  <c:v>20.379379086523741</c:v>
                </c:pt>
                <c:pt idx="18">
                  <c:v>21.245448153550704</c:v>
                </c:pt>
                <c:pt idx="19">
                  <c:v>21.550756644382744</c:v>
                </c:pt>
                <c:pt idx="20">
                  <c:v>22.816110286340603</c:v>
                </c:pt>
                <c:pt idx="21">
                  <c:v>21.926242266460363</c:v>
                </c:pt>
                <c:pt idx="22">
                  <c:v>22.282049918457066</c:v>
                </c:pt>
                <c:pt idx="23">
                  <c:v>21.52163662203278</c:v>
                </c:pt>
                <c:pt idx="24">
                  <c:v>21.428308744659855</c:v>
                </c:pt>
                <c:pt idx="25">
                  <c:v>22.653351658527551</c:v>
                </c:pt>
                <c:pt idx="26">
                  <c:v>22.821481011409716</c:v>
                </c:pt>
                <c:pt idx="27">
                  <c:v>23.949931369219449</c:v>
                </c:pt>
                <c:pt idx="28">
                  <c:v>23.282707880711559</c:v>
                </c:pt>
                <c:pt idx="29">
                  <c:v>24.049685990259686</c:v>
                </c:pt>
                <c:pt idx="30">
                  <c:v>25.123734476929954</c:v>
                </c:pt>
                <c:pt idx="31">
                  <c:v>25.98977212059906</c:v>
                </c:pt>
                <c:pt idx="32">
                  <c:v>25.253962445558976</c:v>
                </c:pt>
                <c:pt idx="33">
                  <c:v>25.1470695344759</c:v>
                </c:pt>
                <c:pt idx="34">
                  <c:v>25.26032192472195</c:v>
                </c:pt>
                <c:pt idx="35">
                  <c:v>26.181767683117926</c:v>
                </c:pt>
                <c:pt idx="36">
                  <c:v>27.316215046641666</c:v>
                </c:pt>
                <c:pt idx="37">
                  <c:v>26.622722868050765</c:v>
                </c:pt>
                <c:pt idx="38">
                  <c:v>26.455062259406031</c:v>
                </c:pt>
                <c:pt idx="39">
                  <c:v>21.991188623297475</c:v>
                </c:pt>
                <c:pt idx="40">
                  <c:v>23.754600663250322</c:v>
                </c:pt>
                <c:pt idx="41">
                  <c:v>24.676115403698777</c:v>
                </c:pt>
                <c:pt idx="42">
                  <c:v>24.786539636109808</c:v>
                </c:pt>
                <c:pt idx="43">
                  <c:v>25.744469668434608</c:v>
                </c:pt>
                <c:pt idx="44">
                  <c:v>26.684134714860971</c:v>
                </c:pt>
                <c:pt idx="45">
                  <c:v>25.860311161749106</c:v>
                </c:pt>
              </c:numCache>
            </c:numRef>
          </c:val>
          <c:smooth val="0"/>
          <c:extLst>
            <c:ext xmlns:c16="http://schemas.microsoft.com/office/drawing/2014/chart" uri="{C3380CC4-5D6E-409C-BE32-E72D297353CC}">
              <c16:uniqueId val="{00000000-5AA4-423F-8A55-D53EBAA89777}"/>
            </c:ext>
          </c:extLst>
        </c:ser>
        <c:ser>
          <c:idx val="1"/>
          <c:order val="1"/>
          <c:tx>
            <c:strRef>
              <c:f>NAHO3!$N$39:$P$39</c:f>
              <c:strCache>
                <c:ptCount val="1"/>
                <c:pt idx="0">
                  <c:v>Gross fixed capital formation</c:v>
                </c:pt>
              </c:strCache>
            </c:strRef>
          </c:tx>
          <c:spPr>
            <a:ln w="19050">
              <a:solidFill>
                <a:srgbClr val="DC4817"/>
              </a:solidFill>
            </a:ln>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NAHO3!$I$18:$I$63</c:f>
              <c:numCache>
                <c:formatCode>0.00</c:formatCode>
                <c:ptCount val="46"/>
                <c:pt idx="0">
                  <c:v>25.120547519054281</c:v>
                </c:pt>
                <c:pt idx="1">
                  <c:v>24.625342995848872</c:v>
                </c:pt>
                <c:pt idx="2">
                  <c:v>25.726765707516904</c:v>
                </c:pt>
                <c:pt idx="3">
                  <c:v>25.379228322794052</c:v>
                </c:pt>
                <c:pt idx="4">
                  <c:v>24.683695392695153</c:v>
                </c:pt>
                <c:pt idx="5">
                  <c:v>22.174654242024175</c:v>
                </c:pt>
                <c:pt idx="6">
                  <c:v>24.004742041065782</c:v>
                </c:pt>
                <c:pt idx="7">
                  <c:v>23.159406192825216</c:v>
                </c:pt>
                <c:pt idx="8">
                  <c:v>22.736717126743841</c:v>
                </c:pt>
                <c:pt idx="9">
                  <c:v>22.270575372567606</c:v>
                </c:pt>
                <c:pt idx="10">
                  <c:v>20.558952797145814</c:v>
                </c:pt>
                <c:pt idx="11">
                  <c:v>17.455177679450266</c:v>
                </c:pt>
                <c:pt idx="12">
                  <c:v>18.251986931577356</c:v>
                </c:pt>
                <c:pt idx="13">
                  <c:v>18.458961412505442</c:v>
                </c:pt>
                <c:pt idx="14">
                  <c:v>19.463223036162468</c:v>
                </c:pt>
                <c:pt idx="15">
                  <c:v>21.174113874137486</c:v>
                </c:pt>
                <c:pt idx="16">
                  <c:v>23.074286582926174</c:v>
                </c:pt>
                <c:pt idx="17">
                  <c:v>22.792681848180326</c:v>
                </c:pt>
                <c:pt idx="18">
                  <c:v>21.263812951905216</c:v>
                </c:pt>
                <c:pt idx="19">
                  <c:v>21.262523028171909</c:v>
                </c:pt>
                <c:pt idx="20">
                  <c:v>20.949703922043597</c:v>
                </c:pt>
                <c:pt idx="21">
                  <c:v>20.096249852996451</c:v>
                </c:pt>
                <c:pt idx="22">
                  <c:v>19.11162518613061</c:v>
                </c:pt>
                <c:pt idx="23">
                  <c:v>18.34733908880353</c:v>
                </c:pt>
                <c:pt idx="24">
                  <c:v>18.571752548252846</c:v>
                </c:pt>
                <c:pt idx="25">
                  <c:v>19.680088896686843</c:v>
                </c:pt>
                <c:pt idx="26">
                  <c:v>19.847436209986434</c:v>
                </c:pt>
                <c:pt idx="27">
                  <c:v>21.102196184977643</c:v>
                </c:pt>
                <c:pt idx="28">
                  <c:v>21.802554768477837</c:v>
                </c:pt>
                <c:pt idx="29">
                  <c:v>21.093722079449499</c:v>
                </c:pt>
                <c:pt idx="30">
                  <c:v>21.95791681380933</c:v>
                </c:pt>
                <c:pt idx="31">
                  <c:v>21.606321290877872</c:v>
                </c:pt>
                <c:pt idx="32">
                  <c:v>21.231102596666453</c:v>
                </c:pt>
                <c:pt idx="33">
                  <c:v>20.827847406253678</c:v>
                </c:pt>
                <c:pt idx="34">
                  <c:v>20.7172727284754</c:v>
                </c:pt>
                <c:pt idx="35">
                  <c:v>20.912034960568647</c:v>
                </c:pt>
                <c:pt idx="36">
                  <c:v>23.175508531252881</c:v>
                </c:pt>
                <c:pt idx="37">
                  <c:v>23.567879497203318</c:v>
                </c:pt>
                <c:pt idx="38">
                  <c:v>22.743815184219951</c:v>
                </c:pt>
                <c:pt idx="39">
                  <c:v>19.712394261746866</c:v>
                </c:pt>
                <c:pt idx="40">
                  <c:v>17.962345803598922</c:v>
                </c:pt>
                <c:pt idx="41">
                  <c:v>17.924008825277767</c:v>
                </c:pt>
                <c:pt idx="42">
                  <c:v>18.53106030073501</c:v>
                </c:pt>
                <c:pt idx="43">
                  <c:v>18.313974203662795</c:v>
                </c:pt>
                <c:pt idx="44">
                  <c:v>18.437942669786246</c:v>
                </c:pt>
                <c:pt idx="45">
                  <c:v>18.583271127175578</c:v>
                </c:pt>
              </c:numCache>
            </c:numRef>
          </c:val>
          <c:smooth val="0"/>
          <c:extLst>
            <c:ext xmlns:c16="http://schemas.microsoft.com/office/drawing/2014/chart" uri="{C3380CC4-5D6E-409C-BE32-E72D297353CC}">
              <c16:uniqueId val="{00000001-5AA4-423F-8A55-D53EBAA89777}"/>
            </c:ext>
          </c:extLst>
        </c:ser>
        <c:ser>
          <c:idx val="2"/>
          <c:order val="2"/>
          <c:tx>
            <c:strRef>
              <c:f>NAHO3!$N$41:$Q$41</c:f>
              <c:strCache>
                <c:ptCount val="1"/>
                <c:pt idx="0">
                  <c:v>Government consumption expenditure</c:v>
                </c:pt>
              </c:strCache>
            </c:strRef>
          </c:tx>
          <c:spPr>
            <a:ln w="19050">
              <a:solidFill>
                <a:srgbClr val="7F9C90"/>
              </a:solidFill>
            </a:ln>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NAHO3!$J$18:$J$63</c:f>
              <c:numCache>
                <c:formatCode>0.00</c:formatCode>
                <c:ptCount val="46"/>
                <c:pt idx="0">
                  <c:v>20.843054907450615</c:v>
                </c:pt>
                <c:pt idx="1">
                  <c:v>22.303524941954549</c:v>
                </c:pt>
                <c:pt idx="2">
                  <c:v>22.333547208923548</c:v>
                </c:pt>
                <c:pt idx="3">
                  <c:v>21.662604928242622</c:v>
                </c:pt>
                <c:pt idx="4">
                  <c:v>23.490093100978754</c:v>
                </c:pt>
                <c:pt idx="5">
                  <c:v>24.439117970015083</c:v>
                </c:pt>
                <c:pt idx="6">
                  <c:v>23.894290774005665</c:v>
                </c:pt>
                <c:pt idx="7">
                  <c:v>23.523339718712471</c:v>
                </c:pt>
                <c:pt idx="8">
                  <c:v>24.161472246957555</c:v>
                </c:pt>
                <c:pt idx="9">
                  <c:v>24.828863958291816</c:v>
                </c:pt>
                <c:pt idx="10">
                  <c:v>26.400704018773833</c:v>
                </c:pt>
                <c:pt idx="11">
                  <c:v>27.643114058892252</c:v>
                </c:pt>
                <c:pt idx="12">
                  <c:v>28.270299758465374</c:v>
                </c:pt>
                <c:pt idx="13">
                  <c:v>27.477220172246906</c:v>
                </c:pt>
                <c:pt idx="14">
                  <c:v>25.716870300358998</c:v>
                </c:pt>
                <c:pt idx="15">
                  <c:v>25.202134079057227</c:v>
                </c:pt>
                <c:pt idx="16">
                  <c:v>24.049458421110749</c:v>
                </c:pt>
                <c:pt idx="17">
                  <c:v>24.752172108561204</c:v>
                </c:pt>
                <c:pt idx="18">
                  <c:v>25.199126885015374</c:v>
                </c:pt>
                <c:pt idx="19">
                  <c:v>24.9370656721735</c:v>
                </c:pt>
                <c:pt idx="20">
                  <c:v>24.523265323743079</c:v>
                </c:pt>
                <c:pt idx="21">
                  <c:v>24.892600936672025</c:v>
                </c:pt>
                <c:pt idx="22">
                  <c:v>24.706622704389137</c:v>
                </c:pt>
                <c:pt idx="23">
                  <c:v>25.699403410613886</c:v>
                </c:pt>
                <c:pt idx="24">
                  <c:v>24.762336731003796</c:v>
                </c:pt>
                <c:pt idx="25">
                  <c:v>24.300377226072463</c:v>
                </c:pt>
                <c:pt idx="26">
                  <c:v>24.406856623907366</c:v>
                </c:pt>
                <c:pt idx="27">
                  <c:v>23.958863983698421</c:v>
                </c:pt>
                <c:pt idx="28">
                  <c:v>24.393632426655028</c:v>
                </c:pt>
                <c:pt idx="29">
                  <c:v>24.570084439867053</c:v>
                </c:pt>
                <c:pt idx="30">
                  <c:v>24.37374928736789</c:v>
                </c:pt>
                <c:pt idx="31">
                  <c:v>24.66758652510903</c:v>
                </c:pt>
                <c:pt idx="32">
                  <c:v>25.163054006931141</c:v>
                </c:pt>
                <c:pt idx="33">
                  <c:v>25.19091026237205</c:v>
                </c:pt>
                <c:pt idx="34">
                  <c:v>24.838237259075715</c:v>
                </c:pt>
                <c:pt idx="35">
                  <c:v>24.302499497998564</c:v>
                </c:pt>
                <c:pt idx="36">
                  <c:v>23.909468137639152</c:v>
                </c:pt>
                <c:pt idx="37">
                  <c:v>24.208559716544766</c:v>
                </c:pt>
                <c:pt idx="38">
                  <c:v>24.878454828989508</c:v>
                </c:pt>
                <c:pt idx="39">
                  <c:v>27.786794255278103</c:v>
                </c:pt>
                <c:pt idx="40">
                  <c:v>27.107608344286316</c:v>
                </c:pt>
                <c:pt idx="41">
                  <c:v>26.202380005009751</c:v>
                </c:pt>
                <c:pt idx="42">
                  <c:v>26.051513023679039</c:v>
                </c:pt>
                <c:pt idx="43">
                  <c:v>25.648725962272604</c:v>
                </c:pt>
                <c:pt idx="44">
                  <c:v>25.451025800187811</c:v>
                </c:pt>
                <c:pt idx="45">
                  <c:v>25.522531725140457</c:v>
                </c:pt>
              </c:numCache>
            </c:numRef>
          </c:val>
          <c:smooth val="0"/>
          <c:extLst>
            <c:ext xmlns:c16="http://schemas.microsoft.com/office/drawing/2014/chart" uri="{C3380CC4-5D6E-409C-BE32-E72D297353CC}">
              <c16:uniqueId val="{00000002-5AA4-423F-8A55-D53EBAA89777}"/>
            </c:ext>
          </c:extLst>
        </c:ser>
        <c:dLbls>
          <c:showLegendKey val="0"/>
          <c:showVal val="0"/>
          <c:showCatName val="0"/>
          <c:showSerName val="0"/>
          <c:showPercent val="0"/>
          <c:showBubbleSize val="0"/>
        </c:dLbls>
        <c:smooth val="0"/>
        <c:axId val="454521984"/>
        <c:axId val="454523520"/>
      </c:lineChart>
      <c:catAx>
        <c:axId val="454521984"/>
        <c:scaling>
          <c:orientation val="minMax"/>
        </c:scaling>
        <c:delete val="0"/>
        <c:axPos val="b"/>
        <c:numFmt formatCode="General" sourceLinked="0"/>
        <c:majorTickMark val="out"/>
        <c:minorTickMark val="none"/>
        <c:tickLblPos val="nextTo"/>
        <c:spPr>
          <a:ln w="6350">
            <a:solidFill>
              <a:schemeClr val="tx1"/>
            </a:solidFill>
          </a:ln>
        </c:spPr>
        <c:crossAx val="454523520"/>
        <c:crosses val="autoZero"/>
        <c:auto val="1"/>
        <c:lblAlgn val="ctr"/>
        <c:lblOffset val="100"/>
        <c:noMultiLvlLbl val="0"/>
      </c:catAx>
      <c:valAx>
        <c:axId val="454523520"/>
        <c:scaling>
          <c:orientation val="minMax"/>
        </c:scaling>
        <c:delete val="0"/>
        <c:axPos val="l"/>
        <c:majorGridlines>
          <c:spPr>
            <a:ln w="6350">
              <a:noFill/>
            </a:ln>
          </c:spPr>
        </c:majorGridlines>
        <c:numFmt formatCode="0" sourceLinked="0"/>
        <c:majorTickMark val="out"/>
        <c:minorTickMark val="none"/>
        <c:tickLblPos val="nextTo"/>
        <c:spPr>
          <a:ln w="6350">
            <a:solidFill>
              <a:schemeClr val="tx1"/>
            </a:solidFill>
          </a:ln>
        </c:spPr>
        <c:crossAx val="454521984"/>
        <c:crosses val="autoZero"/>
        <c:crossBetween val="between"/>
      </c:valAx>
      <c:spPr>
        <a:solidFill>
          <a:schemeClr val="bg1">
            <a:lumMod val="85000"/>
          </a:schemeClr>
        </a:solidFill>
      </c:spPr>
    </c:plotArea>
    <c:legend>
      <c:legendPos val="r"/>
      <c:overlay val="0"/>
    </c:legend>
    <c:plotVisOnly val="1"/>
    <c:dispBlanksAs val="gap"/>
    <c:showDLblsOverMax val="0"/>
  </c:chart>
  <c:spPr>
    <a:ln w="6350">
      <a:solidFill>
        <a:schemeClr val="tx1"/>
      </a:solidFill>
    </a:ln>
  </c:spPr>
  <c:txPr>
    <a:bodyPr/>
    <a:lstStyle/>
    <a:p>
      <a:pPr>
        <a:defRPr sz="850" baseline="0">
          <a:latin typeface="FrankfurtGothic" panose="020B7200000000000000" pitchFamily="34" charset="0"/>
        </a:defRPr>
      </a:pPr>
      <a:endParaRPr lang="da-DK"/>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94854909318979E-2"/>
          <c:y val="9.8066591253729268E-2"/>
          <c:w val="0.51711268516134135"/>
          <c:h val="0.6985613083043356"/>
        </c:manualLayout>
      </c:layout>
      <c:lineChart>
        <c:grouping val="standard"/>
        <c:varyColors val="0"/>
        <c:ser>
          <c:idx val="0"/>
          <c:order val="0"/>
          <c:tx>
            <c:strRef>
              <c:f>NAHO3!$N$37:$O$37</c:f>
              <c:strCache>
                <c:ptCount val="1"/>
                <c:pt idx="0">
                  <c:v>Gross saving</c:v>
                </c:pt>
              </c:strCache>
            </c:strRef>
          </c:tx>
          <c:spPr>
            <a:ln w="19050"/>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NAHO3!$H$18:$H$63</c:f>
              <c:numCache>
                <c:formatCode>0.00</c:formatCode>
                <c:ptCount val="46"/>
                <c:pt idx="0">
                  <c:v>23.535542074972781</c:v>
                </c:pt>
                <c:pt idx="1">
                  <c:v>23.716316048687823</c:v>
                </c:pt>
                <c:pt idx="2">
                  <c:v>26.079660431370613</c:v>
                </c:pt>
                <c:pt idx="3">
                  <c:v>25.569838008314619</c:v>
                </c:pt>
                <c:pt idx="4">
                  <c:v>23.597994748149915</c:v>
                </c:pt>
                <c:pt idx="5">
                  <c:v>20.946716741223067</c:v>
                </c:pt>
                <c:pt idx="6">
                  <c:v>20.717712333356651</c:v>
                </c:pt>
                <c:pt idx="7">
                  <c:v>20.789868090639299</c:v>
                </c:pt>
                <c:pt idx="8">
                  <c:v>20.924606708222026</c:v>
                </c:pt>
                <c:pt idx="9">
                  <c:v>19.459689450695045</c:v>
                </c:pt>
                <c:pt idx="10">
                  <c:v>17.899577037154039</c:v>
                </c:pt>
                <c:pt idx="11">
                  <c:v>15.71563928725841</c:v>
                </c:pt>
                <c:pt idx="12">
                  <c:v>15.570972851183438</c:v>
                </c:pt>
                <c:pt idx="13">
                  <c:v>17.007774804344194</c:v>
                </c:pt>
                <c:pt idx="14">
                  <c:v>18.857923488130609</c:v>
                </c:pt>
                <c:pt idx="15">
                  <c:v>19.192358799372183</c:v>
                </c:pt>
                <c:pt idx="16">
                  <c:v>19.866258050545451</c:v>
                </c:pt>
                <c:pt idx="17">
                  <c:v>20.379379086523741</c:v>
                </c:pt>
                <c:pt idx="18">
                  <c:v>21.245448153550704</c:v>
                </c:pt>
                <c:pt idx="19">
                  <c:v>21.550756644382744</c:v>
                </c:pt>
                <c:pt idx="20">
                  <c:v>22.816110286340603</c:v>
                </c:pt>
                <c:pt idx="21">
                  <c:v>21.926242266460363</c:v>
                </c:pt>
                <c:pt idx="22">
                  <c:v>22.282049918457066</c:v>
                </c:pt>
                <c:pt idx="23">
                  <c:v>21.52163662203278</c:v>
                </c:pt>
                <c:pt idx="24">
                  <c:v>21.428308744659855</c:v>
                </c:pt>
                <c:pt idx="25">
                  <c:v>22.653351658527551</c:v>
                </c:pt>
                <c:pt idx="26">
                  <c:v>22.821481011409716</c:v>
                </c:pt>
                <c:pt idx="27">
                  <c:v>23.949931369219449</c:v>
                </c:pt>
                <c:pt idx="28">
                  <c:v>23.282707880711559</c:v>
                </c:pt>
                <c:pt idx="29">
                  <c:v>24.049685990259686</c:v>
                </c:pt>
                <c:pt idx="30">
                  <c:v>25.123734476929954</c:v>
                </c:pt>
                <c:pt idx="31">
                  <c:v>25.98977212059906</c:v>
                </c:pt>
                <c:pt idx="32">
                  <c:v>25.253962445558976</c:v>
                </c:pt>
                <c:pt idx="33">
                  <c:v>25.1470695344759</c:v>
                </c:pt>
                <c:pt idx="34">
                  <c:v>25.26032192472195</c:v>
                </c:pt>
                <c:pt idx="35">
                  <c:v>26.181767683117926</c:v>
                </c:pt>
                <c:pt idx="36">
                  <c:v>27.316215046641666</c:v>
                </c:pt>
                <c:pt idx="37">
                  <c:v>26.622722868050765</c:v>
                </c:pt>
                <c:pt idx="38">
                  <c:v>26.455062259406031</c:v>
                </c:pt>
                <c:pt idx="39">
                  <c:v>21.991188623297475</c:v>
                </c:pt>
                <c:pt idx="40">
                  <c:v>23.754600663250322</c:v>
                </c:pt>
                <c:pt idx="41">
                  <c:v>24.676115403698777</c:v>
                </c:pt>
                <c:pt idx="42">
                  <c:v>24.786539636109808</c:v>
                </c:pt>
                <c:pt idx="43">
                  <c:v>25.744469668434608</c:v>
                </c:pt>
                <c:pt idx="44">
                  <c:v>26.684134714860971</c:v>
                </c:pt>
                <c:pt idx="45">
                  <c:v>25.860311161749106</c:v>
                </c:pt>
              </c:numCache>
            </c:numRef>
          </c:val>
          <c:smooth val="0"/>
          <c:extLst>
            <c:ext xmlns:c16="http://schemas.microsoft.com/office/drawing/2014/chart" uri="{C3380CC4-5D6E-409C-BE32-E72D297353CC}">
              <c16:uniqueId val="{00000000-6FF4-48B6-8463-6B88C4A338D5}"/>
            </c:ext>
          </c:extLst>
        </c:ser>
        <c:ser>
          <c:idx val="1"/>
          <c:order val="1"/>
          <c:tx>
            <c:strRef>
              <c:f>NAHO3!$N$39:$P$39</c:f>
              <c:strCache>
                <c:ptCount val="1"/>
                <c:pt idx="0">
                  <c:v>Gross fixed capital formation</c:v>
                </c:pt>
              </c:strCache>
            </c:strRef>
          </c:tx>
          <c:spPr>
            <a:ln w="19050">
              <a:solidFill>
                <a:srgbClr val="DC4817"/>
              </a:solidFill>
            </a:ln>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NAHO3!$I$18:$I$63</c:f>
              <c:numCache>
                <c:formatCode>0.00</c:formatCode>
                <c:ptCount val="46"/>
                <c:pt idx="0">
                  <c:v>25.120547519054281</c:v>
                </c:pt>
                <c:pt idx="1">
                  <c:v>24.625342995848872</c:v>
                </c:pt>
                <c:pt idx="2">
                  <c:v>25.726765707516904</c:v>
                </c:pt>
                <c:pt idx="3">
                  <c:v>25.379228322794052</c:v>
                </c:pt>
                <c:pt idx="4">
                  <c:v>24.683695392695153</c:v>
                </c:pt>
                <c:pt idx="5">
                  <c:v>22.174654242024175</c:v>
                </c:pt>
                <c:pt idx="6">
                  <c:v>24.004742041065782</c:v>
                </c:pt>
                <c:pt idx="7">
                  <c:v>23.159406192825216</c:v>
                </c:pt>
                <c:pt idx="8">
                  <c:v>22.736717126743841</c:v>
                </c:pt>
                <c:pt idx="9">
                  <c:v>22.270575372567606</c:v>
                </c:pt>
                <c:pt idx="10">
                  <c:v>20.558952797145814</c:v>
                </c:pt>
                <c:pt idx="11">
                  <c:v>17.455177679450266</c:v>
                </c:pt>
                <c:pt idx="12">
                  <c:v>18.251986931577356</c:v>
                </c:pt>
                <c:pt idx="13">
                  <c:v>18.458961412505442</c:v>
                </c:pt>
                <c:pt idx="14">
                  <c:v>19.463223036162468</c:v>
                </c:pt>
                <c:pt idx="15">
                  <c:v>21.174113874137486</c:v>
                </c:pt>
                <c:pt idx="16">
                  <c:v>23.074286582926174</c:v>
                </c:pt>
                <c:pt idx="17">
                  <c:v>22.792681848180326</c:v>
                </c:pt>
                <c:pt idx="18">
                  <c:v>21.263812951905216</c:v>
                </c:pt>
                <c:pt idx="19">
                  <c:v>21.262523028171909</c:v>
                </c:pt>
                <c:pt idx="20">
                  <c:v>20.949703922043597</c:v>
                </c:pt>
                <c:pt idx="21">
                  <c:v>20.096249852996451</c:v>
                </c:pt>
                <c:pt idx="22">
                  <c:v>19.11162518613061</c:v>
                </c:pt>
                <c:pt idx="23">
                  <c:v>18.34733908880353</c:v>
                </c:pt>
                <c:pt idx="24">
                  <c:v>18.571752548252846</c:v>
                </c:pt>
                <c:pt idx="25">
                  <c:v>19.680088896686843</c:v>
                </c:pt>
                <c:pt idx="26">
                  <c:v>19.847436209986434</c:v>
                </c:pt>
                <c:pt idx="27">
                  <c:v>21.102196184977643</c:v>
                </c:pt>
                <c:pt idx="28">
                  <c:v>21.802554768477837</c:v>
                </c:pt>
                <c:pt idx="29">
                  <c:v>21.093722079449499</c:v>
                </c:pt>
                <c:pt idx="30">
                  <c:v>21.95791681380933</c:v>
                </c:pt>
                <c:pt idx="31">
                  <c:v>21.606321290877872</c:v>
                </c:pt>
                <c:pt idx="32">
                  <c:v>21.231102596666453</c:v>
                </c:pt>
                <c:pt idx="33">
                  <c:v>20.827847406253678</c:v>
                </c:pt>
                <c:pt idx="34">
                  <c:v>20.7172727284754</c:v>
                </c:pt>
                <c:pt idx="35">
                  <c:v>20.912034960568647</c:v>
                </c:pt>
                <c:pt idx="36">
                  <c:v>23.175508531252881</c:v>
                </c:pt>
                <c:pt idx="37">
                  <c:v>23.567879497203318</c:v>
                </c:pt>
                <c:pt idx="38">
                  <c:v>22.743815184219951</c:v>
                </c:pt>
                <c:pt idx="39">
                  <c:v>19.712394261746866</c:v>
                </c:pt>
                <c:pt idx="40">
                  <c:v>17.962345803598922</c:v>
                </c:pt>
                <c:pt idx="41">
                  <c:v>17.924008825277767</c:v>
                </c:pt>
                <c:pt idx="42">
                  <c:v>18.53106030073501</c:v>
                </c:pt>
                <c:pt idx="43">
                  <c:v>18.313974203662795</c:v>
                </c:pt>
                <c:pt idx="44">
                  <c:v>18.437942669786246</c:v>
                </c:pt>
                <c:pt idx="45">
                  <c:v>18.583271127175578</c:v>
                </c:pt>
              </c:numCache>
            </c:numRef>
          </c:val>
          <c:smooth val="0"/>
          <c:extLst>
            <c:ext xmlns:c16="http://schemas.microsoft.com/office/drawing/2014/chart" uri="{C3380CC4-5D6E-409C-BE32-E72D297353CC}">
              <c16:uniqueId val="{00000001-6FF4-48B6-8463-6B88C4A338D5}"/>
            </c:ext>
          </c:extLst>
        </c:ser>
        <c:ser>
          <c:idx val="2"/>
          <c:order val="2"/>
          <c:tx>
            <c:strRef>
              <c:f>NAHO3!$N$41:$Q$41</c:f>
              <c:strCache>
                <c:ptCount val="1"/>
                <c:pt idx="0">
                  <c:v>Government consumption expenditure</c:v>
                </c:pt>
              </c:strCache>
            </c:strRef>
          </c:tx>
          <c:spPr>
            <a:ln w="19050">
              <a:solidFill>
                <a:srgbClr val="7F9C90"/>
              </a:solidFill>
            </a:ln>
          </c:spPr>
          <c:marker>
            <c:symbol val="none"/>
          </c:marker>
          <c:cat>
            <c:strRef>
              <c:f>NAHO3!$G$18:$G$63</c:f>
              <c:strCach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strCache>
            </c:strRef>
          </c:cat>
          <c:val>
            <c:numRef>
              <c:f>NAHO3!$J$18:$J$63</c:f>
              <c:numCache>
                <c:formatCode>0.00</c:formatCode>
                <c:ptCount val="46"/>
                <c:pt idx="0">
                  <c:v>20.843054907450615</c:v>
                </c:pt>
                <c:pt idx="1">
                  <c:v>22.303524941954549</c:v>
                </c:pt>
                <c:pt idx="2">
                  <c:v>22.333547208923548</c:v>
                </c:pt>
                <c:pt idx="3">
                  <c:v>21.662604928242622</c:v>
                </c:pt>
                <c:pt idx="4">
                  <c:v>23.490093100978754</c:v>
                </c:pt>
                <c:pt idx="5">
                  <c:v>24.439117970015083</c:v>
                </c:pt>
                <c:pt idx="6">
                  <c:v>23.894290774005665</c:v>
                </c:pt>
                <c:pt idx="7">
                  <c:v>23.523339718712471</c:v>
                </c:pt>
                <c:pt idx="8">
                  <c:v>24.161472246957555</c:v>
                </c:pt>
                <c:pt idx="9">
                  <c:v>24.828863958291816</c:v>
                </c:pt>
                <c:pt idx="10">
                  <c:v>26.400704018773833</c:v>
                </c:pt>
                <c:pt idx="11">
                  <c:v>27.643114058892252</c:v>
                </c:pt>
                <c:pt idx="12">
                  <c:v>28.270299758465374</c:v>
                </c:pt>
                <c:pt idx="13">
                  <c:v>27.477220172246906</c:v>
                </c:pt>
                <c:pt idx="14">
                  <c:v>25.716870300358998</c:v>
                </c:pt>
                <c:pt idx="15">
                  <c:v>25.202134079057227</c:v>
                </c:pt>
                <c:pt idx="16">
                  <c:v>24.049458421110749</c:v>
                </c:pt>
                <c:pt idx="17">
                  <c:v>24.752172108561204</c:v>
                </c:pt>
                <c:pt idx="18">
                  <c:v>25.199126885015374</c:v>
                </c:pt>
                <c:pt idx="19">
                  <c:v>24.9370656721735</c:v>
                </c:pt>
                <c:pt idx="20">
                  <c:v>24.523265323743079</c:v>
                </c:pt>
                <c:pt idx="21">
                  <c:v>24.892600936672025</c:v>
                </c:pt>
                <c:pt idx="22">
                  <c:v>24.706622704389137</c:v>
                </c:pt>
                <c:pt idx="23">
                  <c:v>25.699403410613886</c:v>
                </c:pt>
                <c:pt idx="24">
                  <c:v>24.762336731003796</c:v>
                </c:pt>
                <c:pt idx="25">
                  <c:v>24.300377226072463</c:v>
                </c:pt>
                <c:pt idx="26">
                  <c:v>24.406856623907366</c:v>
                </c:pt>
                <c:pt idx="27">
                  <c:v>23.958863983698421</c:v>
                </c:pt>
                <c:pt idx="28">
                  <c:v>24.393632426655028</c:v>
                </c:pt>
                <c:pt idx="29">
                  <c:v>24.570084439867053</c:v>
                </c:pt>
                <c:pt idx="30">
                  <c:v>24.37374928736789</c:v>
                </c:pt>
                <c:pt idx="31">
                  <c:v>24.66758652510903</c:v>
                </c:pt>
                <c:pt idx="32">
                  <c:v>25.163054006931141</c:v>
                </c:pt>
                <c:pt idx="33">
                  <c:v>25.19091026237205</c:v>
                </c:pt>
                <c:pt idx="34">
                  <c:v>24.838237259075715</c:v>
                </c:pt>
                <c:pt idx="35">
                  <c:v>24.302499497998564</c:v>
                </c:pt>
                <c:pt idx="36">
                  <c:v>23.909468137639152</c:v>
                </c:pt>
                <c:pt idx="37">
                  <c:v>24.208559716544766</c:v>
                </c:pt>
                <c:pt idx="38">
                  <c:v>24.878454828989508</c:v>
                </c:pt>
                <c:pt idx="39">
                  <c:v>27.786794255278103</c:v>
                </c:pt>
                <c:pt idx="40">
                  <c:v>27.107608344286316</c:v>
                </c:pt>
                <c:pt idx="41">
                  <c:v>26.202380005009751</c:v>
                </c:pt>
                <c:pt idx="42">
                  <c:v>26.051513023679039</c:v>
                </c:pt>
                <c:pt idx="43">
                  <c:v>25.648725962272604</c:v>
                </c:pt>
                <c:pt idx="44">
                  <c:v>25.451025800187811</c:v>
                </c:pt>
                <c:pt idx="45">
                  <c:v>25.522531725140457</c:v>
                </c:pt>
              </c:numCache>
            </c:numRef>
          </c:val>
          <c:smooth val="0"/>
          <c:extLst>
            <c:ext xmlns:c16="http://schemas.microsoft.com/office/drawing/2014/chart" uri="{C3380CC4-5D6E-409C-BE32-E72D297353CC}">
              <c16:uniqueId val="{00000002-6FF4-48B6-8463-6B88C4A338D5}"/>
            </c:ext>
          </c:extLst>
        </c:ser>
        <c:dLbls>
          <c:showLegendKey val="0"/>
          <c:showVal val="0"/>
          <c:showCatName val="0"/>
          <c:showSerName val="0"/>
          <c:showPercent val="0"/>
          <c:showBubbleSize val="0"/>
        </c:dLbls>
        <c:smooth val="0"/>
        <c:axId val="454886528"/>
        <c:axId val="454888064"/>
      </c:lineChart>
      <c:catAx>
        <c:axId val="454886528"/>
        <c:scaling>
          <c:orientation val="minMax"/>
        </c:scaling>
        <c:delete val="0"/>
        <c:axPos val="b"/>
        <c:numFmt formatCode="General" sourceLinked="0"/>
        <c:majorTickMark val="out"/>
        <c:minorTickMark val="none"/>
        <c:tickLblPos val="nextTo"/>
        <c:spPr>
          <a:ln w="6350">
            <a:solidFill>
              <a:schemeClr val="tx1"/>
            </a:solidFill>
          </a:ln>
        </c:spPr>
        <c:crossAx val="454888064"/>
        <c:crosses val="autoZero"/>
        <c:auto val="1"/>
        <c:lblAlgn val="ctr"/>
        <c:lblOffset val="100"/>
        <c:noMultiLvlLbl val="0"/>
      </c:catAx>
      <c:valAx>
        <c:axId val="454888064"/>
        <c:scaling>
          <c:orientation val="minMax"/>
          <c:max val="30"/>
          <c:min val="10"/>
        </c:scaling>
        <c:delete val="0"/>
        <c:axPos val="l"/>
        <c:majorGridlines>
          <c:spPr>
            <a:ln w="6350">
              <a:noFill/>
            </a:ln>
          </c:spPr>
        </c:majorGridlines>
        <c:title>
          <c:tx>
            <c:rich>
              <a:bodyPr/>
              <a:lstStyle/>
              <a:p>
                <a:pPr>
                  <a:defRPr/>
                </a:pPr>
                <a:r>
                  <a:rPr lang="da-DK" b="1"/>
                  <a:t>%</a:t>
                </a:r>
              </a:p>
            </c:rich>
          </c:tx>
          <c:overlay val="0"/>
        </c:title>
        <c:numFmt formatCode="0" sourceLinked="0"/>
        <c:majorTickMark val="out"/>
        <c:minorTickMark val="none"/>
        <c:tickLblPos val="nextTo"/>
        <c:spPr>
          <a:ln w="6350">
            <a:solidFill>
              <a:schemeClr val="tx1"/>
            </a:solidFill>
          </a:ln>
        </c:spPr>
        <c:crossAx val="454886528"/>
        <c:crosses val="autoZero"/>
        <c:crossBetween val="between"/>
        <c:majorUnit val="5"/>
      </c:valAx>
      <c:spPr>
        <a:noFill/>
      </c:spPr>
    </c:plotArea>
    <c:legend>
      <c:legendPos val="r"/>
      <c:overlay val="0"/>
    </c:legend>
    <c:plotVisOnly val="1"/>
    <c:dispBlanksAs val="gap"/>
    <c:showDLblsOverMax val="0"/>
  </c:chart>
  <c:spPr>
    <a:ln w="6350">
      <a:solidFill>
        <a:schemeClr val="tx1"/>
      </a:solidFill>
    </a:ln>
  </c:spPr>
  <c:txPr>
    <a:bodyPr/>
    <a:lstStyle/>
    <a:p>
      <a:pPr>
        <a:defRPr sz="850" baseline="0">
          <a:latin typeface="FrankfurtGothic" panose="020B7200000000000000" pitchFamily="34" charset="0"/>
        </a:defRPr>
      </a:pPr>
      <a:endParaRPr lang="da-DK"/>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05908182779734E-2"/>
          <c:y val="9.1152951735955279E-2"/>
          <c:w val="0.88169738954532029"/>
          <c:h val="0.5714285714285714"/>
        </c:manualLayout>
      </c:layout>
      <c:barChart>
        <c:barDir val="col"/>
        <c:grouping val="clustered"/>
        <c:varyColors val="0"/>
        <c:ser>
          <c:idx val="0"/>
          <c:order val="0"/>
          <c:spPr>
            <a:solidFill>
              <a:srgbClr val="7F9C90"/>
            </a:solidFill>
            <a:ln w="12700">
              <a:solidFill>
                <a:srgbClr val="7F9C90"/>
              </a:solidFill>
              <a:prstDash val="solid"/>
            </a:ln>
          </c:spPr>
          <c:invertIfNegative val="0"/>
          <c:cat>
            <c:strRef>
              <c:f>[2]Sheet1!$D$58:$K$58</c:f>
              <c:strCache>
                <c:ptCount val="8"/>
                <c:pt idx="0">
                  <c:v>Saudi Arabia</c:v>
                </c:pt>
                <c:pt idx="1">
                  <c:v>Iran</c:v>
                </c:pt>
                <c:pt idx="2">
                  <c:v>Iraq</c:v>
                </c:pt>
                <c:pt idx="3">
                  <c:v>Kuwait</c:v>
                </c:pt>
                <c:pt idx="4">
                  <c:v>Emirates</c:v>
                </c:pt>
                <c:pt idx="5">
                  <c:v>Venezuela</c:v>
                </c:pt>
                <c:pt idx="6">
                  <c:v>Non-OPEC</c:v>
                </c:pt>
                <c:pt idx="7">
                  <c:v>Other OPEC countries</c:v>
                </c:pt>
              </c:strCache>
            </c:strRef>
          </c:cat>
          <c:val>
            <c:numRef>
              <c:f>[2]Sheet1!$D$59:$K$59</c:f>
              <c:numCache>
                <c:formatCode>General</c:formatCode>
                <c:ptCount val="8"/>
                <c:pt idx="0">
                  <c:v>21.94095244738752</c:v>
                </c:pt>
                <c:pt idx="1">
                  <c:v>11.306430423308104</c:v>
                </c:pt>
                <c:pt idx="2">
                  <c:v>9.5500514041897322</c:v>
                </c:pt>
                <c:pt idx="3">
                  <c:v>8.4289584132631106</c:v>
                </c:pt>
                <c:pt idx="4">
                  <c:v>8.1216958898239628</c:v>
                </c:pt>
                <c:pt idx="5">
                  <c:v>8.2526561599492432</c:v>
                </c:pt>
                <c:pt idx="6">
                  <c:v>22.02042548385543</c:v>
                </c:pt>
                <c:pt idx="7">
                  <c:v>10.378829778222894</c:v>
                </c:pt>
              </c:numCache>
            </c:numRef>
          </c:val>
          <c:extLst>
            <c:ext xmlns:c16="http://schemas.microsoft.com/office/drawing/2014/chart" uri="{C3380CC4-5D6E-409C-BE32-E72D297353CC}">
              <c16:uniqueId val="{00000000-9724-4F88-9C9A-778A6F631B92}"/>
            </c:ext>
          </c:extLst>
        </c:ser>
        <c:dLbls>
          <c:showLegendKey val="0"/>
          <c:showVal val="0"/>
          <c:showCatName val="0"/>
          <c:showSerName val="0"/>
          <c:showPercent val="0"/>
          <c:showBubbleSize val="0"/>
        </c:dLbls>
        <c:gapWidth val="150"/>
        <c:axId val="451397480"/>
        <c:axId val="1"/>
      </c:barChart>
      <c:catAx>
        <c:axId val="451397480"/>
        <c:scaling>
          <c:orientation val="minMax"/>
        </c:scaling>
        <c:delete val="0"/>
        <c:axPos val="b"/>
        <c:numFmt formatCode="General" sourceLinked="1"/>
        <c:majorTickMark val="out"/>
        <c:minorTickMark val="none"/>
        <c:tickLblPos val="nextTo"/>
        <c:spPr>
          <a:ln w="6350">
            <a:solidFill>
              <a:schemeClr val="tx1"/>
            </a:solidFill>
            <a:prstDash val="solid"/>
          </a:ln>
        </c:spPr>
        <c:txPr>
          <a:bodyPr rot="-2700000" vert="horz"/>
          <a:lstStyle/>
          <a:p>
            <a:pPr>
              <a:defRPr/>
            </a:pPr>
            <a:endParaRPr lang="da-DK"/>
          </a:p>
        </c:txPr>
        <c:crossAx val="1"/>
        <c:crosses val="autoZero"/>
        <c:auto val="1"/>
        <c:lblAlgn val="ctr"/>
        <c:lblOffset val="100"/>
        <c:tickLblSkip val="1"/>
        <c:tickMarkSkip val="1"/>
        <c:noMultiLvlLbl val="0"/>
      </c:catAx>
      <c:valAx>
        <c:axId val="1"/>
        <c:scaling>
          <c:orientation val="minMax"/>
        </c:scaling>
        <c:delete val="0"/>
        <c:axPos val="l"/>
        <c:majorGridlines>
          <c:spPr>
            <a:ln w="3175">
              <a:noFill/>
              <a:prstDash val="sysDash"/>
            </a:ln>
          </c:spPr>
        </c:majorGridlines>
        <c:numFmt formatCode="General" sourceLinked="1"/>
        <c:majorTickMark val="out"/>
        <c:minorTickMark val="none"/>
        <c:tickLblPos val="nextTo"/>
        <c:spPr>
          <a:ln w="6350">
            <a:solidFill>
              <a:schemeClr val="tx1"/>
            </a:solidFill>
            <a:prstDash val="solid"/>
          </a:ln>
        </c:spPr>
        <c:txPr>
          <a:bodyPr rot="0" vert="horz"/>
          <a:lstStyle/>
          <a:p>
            <a:pPr>
              <a:defRPr/>
            </a:pPr>
            <a:endParaRPr lang="da-DK"/>
          </a:p>
        </c:txPr>
        <c:crossAx val="451397480"/>
        <c:crosses val="autoZero"/>
        <c:crossBetween val="between"/>
      </c:valAx>
      <c:spPr>
        <a:solidFill>
          <a:srgbClr val="FFFFFF"/>
        </a:solidFill>
        <a:ln w="3175">
          <a:noFill/>
          <a:prstDash val="solid"/>
        </a:ln>
      </c:spPr>
    </c:plotArea>
    <c:plotVisOnly val="1"/>
    <c:dispBlanksAs val="gap"/>
    <c:showDLblsOverMax val="0"/>
  </c:chart>
  <c:spPr>
    <a:solidFill>
      <a:srgbClr val="FFFFFF"/>
    </a:solidFill>
    <a:ln w="6350">
      <a:solidFill>
        <a:schemeClr val="tx1"/>
      </a:solidFill>
    </a:ln>
  </c:spPr>
  <c:txPr>
    <a:bodyPr/>
    <a:lstStyle/>
    <a:p>
      <a:pPr>
        <a:defRPr sz="850" b="0" i="0" u="none" strike="noStrike" baseline="0">
          <a:solidFill>
            <a:srgbClr val="000000"/>
          </a:solidFill>
          <a:latin typeface="FrankfurtGothic" panose="020B7200000000000000" pitchFamily="34" charset="0"/>
          <a:ea typeface="Times New Roman"/>
          <a:cs typeface="Times New Roman"/>
        </a:defRPr>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05764293050325"/>
          <c:y val="4.8997772828507792E-2"/>
          <c:w val="0.8490510527216707"/>
          <c:h val="0.87714395945495682"/>
        </c:manualLayout>
      </c:layout>
      <c:barChart>
        <c:barDir val="col"/>
        <c:grouping val="stacked"/>
        <c:varyColors val="0"/>
        <c:ser>
          <c:idx val="1"/>
          <c:order val="1"/>
          <c:tx>
            <c:strRef>
              <c:f>GraphNominalGDPGNP!$B$14</c:f>
              <c:strCache>
                <c:ptCount val="1"/>
                <c:pt idx="0">
                  <c:v>Net wages from abroad</c:v>
                </c:pt>
              </c:strCache>
            </c:strRef>
          </c:tx>
          <c:spPr>
            <a:solidFill>
              <a:schemeClr val="accent2"/>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GraphNominalGDPGNP!$C$14:$AZ$14</c:f>
              <c:numCache>
                <c:formatCode>0.00%</c:formatCode>
                <c:ptCount val="50"/>
                <c:pt idx="0">
                  <c:v>2.8969437633720114E-3</c:v>
                </c:pt>
                <c:pt idx="1">
                  <c:v>2.5893209911384547E-3</c:v>
                </c:pt>
                <c:pt idx="2">
                  <c:v>2.112122094283644E-3</c:v>
                </c:pt>
                <c:pt idx="3">
                  <c:v>1.812753825878809E-3</c:v>
                </c:pt>
                <c:pt idx="4">
                  <c:v>2.3342491018424239E-3</c:v>
                </c:pt>
                <c:pt idx="5">
                  <c:v>2.2702451692794552E-3</c:v>
                </c:pt>
                <c:pt idx="6">
                  <c:v>2.3788229094377296E-3</c:v>
                </c:pt>
                <c:pt idx="7">
                  <c:v>2.2786207819584093E-3</c:v>
                </c:pt>
                <c:pt idx="8">
                  <c:v>2.3552243020695334E-3</c:v>
                </c:pt>
                <c:pt idx="9">
                  <c:v>2.2528545612201072E-3</c:v>
                </c:pt>
                <c:pt idx="10">
                  <c:v>2.5893810431363942E-3</c:v>
                </c:pt>
                <c:pt idx="11">
                  <c:v>2.7791642089024004E-3</c:v>
                </c:pt>
                <c:pt idx="12">
                  <c:v>3.1308106733626815E-3</c:v>
                </c:pt>
                <c:pt idx="13">
                  <c:v>3.584584842687573E-3</c:v>
                </c:pt>
                <c:pt idx="14">
                  <c:v>3.1954048901457048E-3</c:v>
                </c:pt>
                <c:pt idx="15">
                  <c:v>3.3179959485206078E-3</c:v>
                </c:pt>
                <c:pt idx="16">
                  <c:v>2.8695914515642429E-3</c:v>
                </c:pt>
                <c:pt idx="17">
                  <c:v>2.9996245458808941E-3</c:v>
                </c:pt>
                <c:pt idx="18">
                  <c:v>2.9581767038120753E-3</c:v>
                </c:pt>
                <c:pt idx="19">
                  <c:v>3.423248885892515E-3</c:v>
                </c:pt>
                <c:pt idx="20">
                  <c:v>2.4931126739656155E-3</c:v>
                </c:pt>
                <c:pt idx="21">
                  <c:v>3.1654559929751355E-3</c:v>
                </c:pt>
                <c:pt idx="22">
                  <c:v>3.3932313052673089E-3</c:v>
                </c:pt>
                <c:pt idx="23">
                  <c:v>4.5914443824545004E-3</c:v>
                </c:pt>
                <c:pt idx="24">
                  <c:v>3.6273540551261169E-3</c:v>
                </c:pt>
                <c:pt idx="25">
                  <c:v>3.8785006604063936E-3</c:v>
                </c:pt>
                <c:pt idx="26">
                  <c:v>3.4355859797210358E-3</c:v>
                </c:pt>
                <c:pt idx="27">
                  <c:v>2.1428652446626863E-3</c:v>
                </c:pt>
                <c:pt idx="28">
                  <c:v>2.1003585196477537E-3</c:v>
                </c:pt>
                <c:pt idx="29">
                  <c:v>1.7720199658322332E-5</c:v>
                </c:pt>
                <c:pt idx="30">
                  <c:v>-6.0968624897506389E-4</c:v>
                </c:pt>
                <c:pt idx="31">
                  <c:v>-1.0032620599244929E-3</c:v>
                </c:pt>
                <c:pt idx="32">
                  <c:v>-1.2423144204199051E-3</c:v>
                </c:pt>
                <c:pt idx="33">
                  <c:v>-1.2061936967505155E-3</c:v>
                </c:pt>
                <c:pt idx="34">
                  <c:v>-1.428949914375887E-3</c:v>
                </c:pt>
                <c:pt idx="35">
                  <c:v>-3.2062114119688471E-3</c:v>
                </c:pt>
                <c:pt idx="36">
                  <c:v>-3.637368777715692E-3</c:v>
                </c:pt>
                <c:pt idx="37">
                  <c:v>-6.931612650926333E-3</c:v>
                </c:pt>
                <c:pt idx="38">
                  <c:v>-8.3914802910956057E-3</c:v>
                </c:pt>
                <c:pt idx="39">
                  <c:v>-7.3704680737894587E-3</c:v>
                </c:pt>
                <c:pt idx="40">
                  <c:v>-5.9229366633424003E-3</c:v>
                </c:pt>
                <c:pt idx="41">
                  <c:v>-5.8033824005579221E-3</c:v>
                </c:pt>
                <c:pt idx="42">
                  <c:v>-5.4907593765072546E-3</c:v>
                </c:pt>
                <c:pt idx="43">
                  <c:v>-4.9122210608303881E-3</c:v>
                </c:pt>
                <c:pt idx="44">
                  <c:v>-4.7860728409799286E-3</c:v>
                </c:pt>
                <c:pt idx="45">
                  <c:v>-5.034974238296251E-3</c:v>
                </c:pt>
                <c:pt idx="46">
                  <c:v>-5.3240143314761115E-3</c:v>
                </c:pt>
                <c:pt idx="47">
                  <c:v>-5.4820881365825183E-3</c:v>
                </c:pt>
                <c:pt idx="48">
                  <c:v>-5.6586074110362367E-3</c:v>
                </c:pt>
                <c:pt idx="49">
                  <c:v>-5.6466761056307444E-3</c:v>
                </c:pt>
              </c:numCache>
            </c:numRef>
          </c:val>
          <c:extLst>
            <c:ext xmlns:c16="http://schemas.microsoft.com/office/drawing/2014/chart" uri="{C3380CC4-5D6E-409C-BE32-E72D297353CC}">
              <c16:uniqueId val="{00000000-659F-4191-B55E-3A5CFACBED79}"/>
            </c:ext>
          </c:extLst>
        </c:ser>
        <c:ser>
          <c:idx val="2"/>
          <c:order val="2"/>
          <c:tx>
            <c:strRef>
              <c:f>GraphNominalGDPGNP!$B$15</c:f>
              <c:strCache>
                <c:ptCount val="1"/>
                <c:pt idx="0">
                  <c:v>Net interests, dividends, profits etc. from abroad</c:v>
                </c:pt>
              </c:strCache>
            </c:strRef>
          </c:tx>
          <c:spPr>
            <a:solidFill>
              <a:schemeClr val="accent3"/>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GraphNominalGDPGNP!$C$15:$AZ$15</c:f>
              <c:numCache>
                <c:formatCode>0.00%</c:formatCode>
                <c:ptCount val="50"/>
                <c:pt idx="0">
                  <c:v>1.7178642262583355E-4</c:v>
                </c:pt>
                <c:pt idx="1">
                  <c:v>-7.1259242535417957E-4</c:v>
                </c:pt>
                <c:pt idx="2">
                  <c:v>-8.4237127513951779E-4</c:v>
                </c:pt>
                <c:pt idx="3">
                  <c:v>2.1892902288803422E-3</c:v>
                </c:pt>
                <c:pt idx="4">
                  <c:v>-2.6224280033044513E-3</c:v>
                </c:pt>
                <c:pt idx="5">
                  <c:v>-3.1473853483192445E-3</c:v>
                </c:pt>
                <c:pt idx="6">
                  <c:v>-2.18955618809401E-3</c:v>
                </c:pt>
                <c:pt idx="7">
                  <c:v>-3.6571696250815586E-3</c:v>
                </c:pt>
                <c:pt idx="8">
                  <c:v>-4.9177323756222271E-3</c:v>
                </c:pt>
                <c:pt idx="9">
                  <c:v>-1.2442024111486587E-2</c:v>
                </c:pt>
                <c:pt idx="10">
                  <c:v>-1.837762056337747E-2</c:v>
                </c:pt>
                <c:pt idx="11">
                  <c:v>-2.4973909887018468E-2</c:v>
                </c:pt>
                <c:pt idx="12">
                  <c:v>-3.1868315242439174E-2</c:v>
                </c:pt>
                <c:pt idx="13">
                  <c:v>-3.0867458713263865E-2</c:v>
                </c:pt>
                <c:pt idx="14">
                  <c:v>-3.6943193346500494E-2</c:v>
                </c:pt>
                <c:pt idx="15">
                  <c:v>-3.6592841382322598E-2</c:v>
                </c:pt>
                <c:pt idx="16">
                  <c:v>-3.5535224410470849E-2</c:v>
                </c:pt>
                <c:pt idx="17">
                  <c:v>-3.3828282517867472E-2</c:v>
                </c:pt>
                <c:pt idx="18">
                  <c:v>-3.4242084531088499E-2</c:v>
                </c:pt>
                <c:pt idx="19">
                  <c:v>-3.6885415475080743E-2</c:v>
                </c:pt>
                <c:pt idx="20">
                  <c:v>-3.9246946725934102E-2</c:v>
                </c:pt>
                <c:pt idx="21">
                  <c:v>-4.1530468215745082E-2</c:v>
                </c:pt>
                <c:pt idx="22">
                  <c:v>-3.9144585022545704E-2</c:v>
                </c:pt>
                <c:pt idx="23">
                  <c:v>-3.8068168355114777E-2</c:v>
                </c:pt>
                <c:pt idx="24">
                  <c:v>-3.4359690965139952E-2</c:v>
                </c:pt>
                <c:pt idx="25">
                  <c:v>-2.9904011932660738E-2</c:v>
                </c:pt>
                <c:pt idx="26">
                  <c:v>-2.9872502812437959E-2</c:v>
                </c:pt>
                <c:pt idx="27">
                  <c:v>-2.5905460903615563E-2</c:v>
                </c:pt>
                <c:pt idx="28">
                  <c:v>-2.1655362448861203E-2</c:v>
                </c:pt>
                <c:pt idx="29">
                  <c:v>-1.6481396609481433E-2</c:v>
                </c:pt>
                <c:pt idx="30">
                  <c:v>-2.7019877731153233E-2</c:v>
                </c:pt>
                <c:pt idx="31">
                  <c:v>-1.8477229013522164E-2</c:v>
                </c:pt>
                <c:pt idx="32">
                  <c:v>-1.5861490451126059E-2</c:v>
                </c:pt>
                <c:pt idx="33">
                  <c:v>-1.2517826679779586E-2</c:v>
                </c:pt>
                <c:pt idx="34">
                  <c:v>-1.6726416516323695E-3</c:v>
                </c:pt>
                <c:pt idx="35">
                  <c:v>7.7850722327589689E-3</c:v>
                </c:pt>
                <c:pt idx="36">
                  <c:v>1.2385719211061311E-2</c:v>
                </c:pt>
                <c:pt idx="37">
                  <c:v>9.2302649172295408E-3</c:v>
                </c:pt>
                <c:pt idx="38">
                  <c:v>1.7249246448733536E-2</c:v>
                </c:pt>
                <c:pt idx="39">
                  <c:v>1.3946577026414183E-2</c:v>
                </c:pt>
                <c:pt idx="40">
                  <c:v>2.0002473872482919E-2</c:v>
                </c:pt>
                <c:pt idx="41">
                  <c:v>2.4673309314109292E-2</c:v>
                </c:pt>
                <c:pt idx="42">
                  <c:v>2.5813165368690903E-2</c:v>
                </c:pt>
                <c:pt idx="43">
                  <c:v>3.4250809850560483E-2</c:v>
                </c:pt>
                <c:pt idx="44">
                  <c:v>3.8902867757102513E-2</c:v>
                </c:pt>
                <c:pt idx="45">
                  <c:v>3.376619805181412E-2</c:v>
                </c:pt>
                <c:pt idx="46">
                  <c:v>2.8116412880110523E-2</c:v>
                </c:pt>
                <c:pt idx="47">
                  <c:v>2.5868688895374289E-2</c:v>
                </c:pt>
                <c:pt idx="48">
                  <c:v>3.148088489402092E-2</c:v>
                </c:pt>
                <c:pt idx="49">
                  <c:v>3.3753718412232625E-2</c:v>
                </c:pt>
              </c:numCache>
            </c:numRef>
          </c:val>
          <c:extLst>
            <c:ext xmlns:c16="http://schemas.microsoft.com/office/drawing/2014/chart" uri="{C3380CC4-5D6E-409C-BE32-E72D297353CC}">
              <c16:uniqueId val="{00000001-659F-4191-B55E-3A5CFACBED79}"/>
            </c:ext>
          </c:extLst>
        </c:ser>
        <c:ser>
          <c:idx val="3"/>
          <c:order val="3"/>
          <c:tx>
            <c:strRef>
              <c:f>GraphNominalGDPGNP!$B$16</c:f>
              <c:strCache>
                <c:ptCount val="1"/>
                <c:pt idx="0">
                  <c:v>Net indirect taxes and subsidies from abroad</c:v>
                </c:pt>
              </c:strCache>
            </c:strRef>
          </c:tx>
          <c:spPr>
            <a:solidFill>
              <a:schemeClr val="accent4"/>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GraphNominalGDPGNP!$C$16:$AZ$16</c:f>
              <c:numCache>
                <c:formatCode>0.00%</c:formatCode>
                <c:ptCount val="50"/>
                <c:pt idx="0">
                  <c:v>0</c:v>
                </c:pt>
                <c:pt idx="1">
                  <c:v>0</c:v>
                </c:pt>
                <c:pt idx="2">
                  <c:v>1.7652633339320777E-3</c:v>
                </c:pt>
                <c:pt idx="3">
                  <c:v>8.1708399451332677E-3</c:v>
                </c:pt>
                <c:pt idx="4">
                  <c:v>5.1295844460240913E-3</c:v>
                </c:pt>
                <c:pt idx="5">
                  <c:v>6.1270821329985296E-3</c:v>
                </c:pt>
                <c:pt idx="6">
                  <c:v>6.6688685932287045E-3</c:v>
                </c:pt>
                <c:pt idx="7">
                  <c:v>1.1513559633948438E-2</c:v>
                </c:pt>
                <c:pt idx="8">
                  <c:v>1.3332251852786465E-2</c:v>
                </c:pt>
                <c:pt idx="9">
                  <c:v>1.1731591558008304E-2</c:v>
                </c:pt>
                <c:pt idx="10">
                  <c:v>8.8582775377430978E-3</c:v>
                </c:pt>
                <c:pt idx="11">
                  <c:v>6.3001951086709921E-3</c:v>
                </c:pt>
                <c:pt idx="12">
                  <c:v>5.8404716876182001E-3</c:v>
                </c:pt>
                <c:pt idx="13">
                  <c:v>6.6138114703108743E-3</c:v>
                </c:pt>
                <c:pt idx="14">
                  <c:v>7.9689085143817718E-3</c:v>
                </c:pt>
                <c:pt idx="15">
                  <c:v>6.3046441400396109E-3</c:v>
                </c:pt>
                <c:pt idx="16">
                  <c:v>8.3590006244343255E-3</c:v>
                </c:pt>
                <c:pt idx="17">
                  <c:v>9.9488660884762305E-3</c:v>
                </c:pt>
                <c:pt idx="18">
                  <c:v>8.1623050380281899E-3</c:v>
                </c:pt>
                <c:pt idx="19">
                  <c:v>6.7394071560870064E-3</c:v>
                </c:pt>
                <c:pt idx="20">
                  <c:v>7.4454419752278339E-3</c:v>
                </c:pt>
                <c:pt idx="21">
                  <c:v>7.412264990999954E-3</c:v>
                </c:pt>
                <c:pt idx="22">
                  <c:v>7.2068245985434671E-3</c:v>
                </c:pt>
                <c:pt idx="23">
                  <c:v>9.8032668939950409E-3</c:v>
                </c:pt>
                <c:pt idx="24">
                  <c:v>8.2352917488014536E-3</c:v>
                </c:pt>
                <c:pt idx="25">
                  <c:v>7.9817999909308698E-3</c:v>
                </c:pt>
                <c:pt idx="26">
                  <c:v>6.8472754277479177E-3</c:v>
                </c:pt>
                <c:pt idx="27">
                  <c:v>5.6756263910955921E-3</c:v>
                </c:pt>
                <c:pt idx="28">
                  <c:v>5.3305767006074263E-3</c:v>
                </c:pt>
                <c:pt idx="29">
                  <c:v>5.9298231765713182E-3</c:v>
                </c:pt>
                <c:pt idx="30">
                  <c:v>4.8654319201273336E-3</c:v>
                </c:pt>
                <c:pt idx="31">
                  <c:v>4.7304972709230446E-3</c:v>
                </c:pt>
                <c:pt idx="32">
                  <c:v>4.6608063272945413E-3</c:v>
                </c:pt>
                <c:pt idx="33">
                  <c:v>4.7725736749095705E-3</c:v>
                </c:pt>
                <c:pt idx="34">
                  <c:v>4.3306744152228314E-3</c:v>
                </c:pt>
                <c:pt idx="35">
                  <c:v>3.4817501311488639E-3</c:v>
                </c:pt>
                <c:pt idx="36">
                  <c:v>3.3651159749384756E-3</c:v>
                </c:pt>
                <c:pt idx="37">
                  <c:v>2.7219217354048234E-3</c:v>
                </c:pt>
                <c:pt idx="38">
                  <c:v>2.2942374838326477E-3</c:v>
                </c:pt>
                <c:pt idx="39">
                  <c:v>3.4021564991989633E-3</c:v>
                </c:pt>
                <c:pt idx="40">
                  <c:v>2.2772879731143073E-3</c:v>
                </c:pt>
                <c:pt idx="41">
                  <c:v>2.2172840950069688E-3</c:v>
                </c:pt>
                <c:pt idx="42">
                  <c:v>2.2585728141711722E-3</c:v>
                </c:pt>
                <c:pt idx="43">
                  <c:v>2.3247413945442683E-3</c:v>
                </c:pt>
                <c:pt idx="44">
                  <c:v>2.2577624781378635E-3</c:v>
                </c:pt>
                <c:pt idx="45">
                  <c:v>1.9657663001950544E-3</c:v>
                </c:pt>
                <c:pt idx="46">
                  <c:v>1.7885879548801408E-3</c:v>
                </c:pt>
                <c:pt idx="47">
                  <c:v>1.50299139063184E-3</c:v>
                </c:pt>
                <c:pt idx="48">
                  <c:v>1.8930065256807236E-3</c:v>
                </c:pt>
                <c:pt idx="49">
                  <c:v>1.4334034831661815E-3</c:v>
                </c:pt>
              </c:numCache>
            </c:numRef>
          </c:val>
          <c:extLst>
            <c:ext xmlns:c16="http://schemas.microsoft.com/office/drawing/2014/chart" uri="{C3380CC4-5D6E-409C-BE32-E72D297353CC}">
              <c16:uniqueId val="{00000002-659F-4191-B55E-3A5CFACBED79}"/>
            </c:ext>
          </c:extLst>
        </c:ser>
        <c:ser>
          <c:idx val="4"/>
          <c:order val="4"/>
          <c:tx>
            <c:strRef>
              <c:f>GraphNominalGDPGNP!$B$17</c:f>
              <c:strCache>
                <c:ptCount val="1"/>
                <c:pt idx="0">
                  <c:v>Net transfers</c:v>
                </c:pt>
              </c:strCache>
            </c:strRef>
          </c:tx>
          <c:spPr>
            <a:solidFill>
              <a:schemeClr val="accent5"/>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GraphNominalGDPGNP!$C$17:$AZ$17</c:f>
              <c:numCache>
                <c:formatCode>0.00%</c:formatCode>
                <c:ptCount val="50"/>
                <c:pt idx="0">
                  <c:v>-8.5658957100245188E-3</c:v>
                </c:pt>
                <c:pt idx="1">
                  <c:v>-5.086922165152114E-3</c:v>
                </c:pt>
                <c:pt idx="2">
                  <c:v>-6.6088981659843046E-3</c:v>
                </c:pt>
                <c:pt idx="3">
                  <c:v>-1.163497485274737E-2</c:v>
                </c:pt>
                <c:pt idx="4">
                  <c:v>-6.3687537223108106E-3</c:v>
                </c:pt>
                <c:pt idx="5">
                  <c:v>-1.2112273942917093E-2</c:v>
                </c:pt>
                <c:pt idx="6">
                  <c:v>-9.9346473144536693E-3</c:v>
                </c:pt>
                <c:pt idx="7">
                  <c:v>-1.1871580814079935E-2</c:v>
                </c:pt>
                <c:pt idx="8">
                  <c:v>-1.192031891659682E-2</c:v>
                </c:pt>
                <c:pt idx="9">
                  <c:v>-2.3087707355813256E-2</c:v>
                </c:pt>
                <c:pt idx="10">
                  <c:v>-2.126635201612501E-2</c:v>
                </c:pt>
                <c:pt idx="11">
                  <c:v>-2.2578156903670765E-2</c:v>
                </c:pt>
                <c:pt idx="12">
                  <c:v>-2.4083006213944026E-2</c:v>
                </c:pt>
                <c:pt idx="13">
                  <c:v>-2.498030101136501E-2</c:v>
                </c:pt>
                <c:pt idx="14">
                  <c:v>-2.1608190430448485E-2</c:v>
                </c:pt>
                <c:pt idx="15">
                  <c:v>-2.3305796326558277E-2</c:v>
                </c:pt>
                <c:pt idx="16">
                  <c:v>-2.6251499694798952E-2</c:v>
                </c:pt>
                <c:pt idx="17">
                  <c:v>-2.7477629748793135E-2</c:v>
                </c:pt>
                <c:pt idx="18">
                  <c:v>-2.3297730650361771E-2</c:v>
                </c:pt>
                <c:pt idx="19">
                  <c:v>-2.3578189535786519E-2</c:v>
                </c:pt>
                <c:pt idx="20">
                  <c:v>-1.9465681421576821E-2</c:v>
                </c:pt>
                <c:pt idx="21">
                  <c:v>-2.2897060359260726E-2</c:v>
                </c:pt>
                <c:pt idx="22">
                  <c:v>-1.908313416697905E-2</c:v>
                </c:pt>
                <c:pt idx="23">
                  <c:v>-2.2389619005973294E-2</c:v>
                </c:pt>
                <c:pt idx="24">
                  <c:v>-2.1537603469695535E-2</c:v>
                </c:pt>
                <c:pt idx="25">
                  <c:v>-2.1607686763796416E-2</c:v>
                </c:pt>
                <c:pt idx="26">
                  <c:v>-2.4211782093042065E-2</c:v>
                </c:pt>
                <c:pt idx="27">
                  <c:v>-1.9050211625392954E-2</c:v>
                </c:pt>
                <c:pt idx="28">
                  <c:v>-2.3471569695477527E-2</c:v>
                </c:pt>
                <c:pt idx="29">
                  <c:v>-2.7324547873133036E-2</c:v>
                </c:pt>
                <c:pt idx="30">
                  <c:v>-2.7885044373703757E-2</c:v>
                </c:pt>
                <c:pt idx="31">
                  <c:v>-2.4502634292022173E-2</c:v>
                </c:pt>
                <c:pt idx="32">
                  <c:v>-2.5919131854799538E-2</c:v>
                </c:pt>
                <c:pt idx="33">
                  <c:v>-2.3720185334828375E-2</c:v>
                </c:pt>
                <c:pt idx="34">
                  <c:v>-2.617793746484896E-2</c:v>
                </c:pt>
                <c:pt idx="35">
                  <c:v>-2.1182433114079333E-2</c:v>
                </c:pt>
                <c:pt idx="36">
                  <c:v>-1.9797772044749324E-2</c:v>
                </c:pt>
                <c:pt idx="37">
                  <c:v>-1.9523304262312052E-2</c:v>
                </c:pt>
                <c:pt idx="38">
                  <c:v>-1.7214830110964936E-2</c:v>
                </c:pt>
                <c:pt idx="39">
                  <c:v>-2.0295062605137901E-2</c:v>
                </c:pt>
                <c:pt idx="40">
                  <c:v>-2.0188014308701735E-2</c:v>
                </c:pt>
                <c:pt idx="41">
                  <c:v>-1.917585255791741E-2</c:v>
                </c:pt>
                <c:pt idx="42">
                  <c:v>-1.9966205840415998E-2</c:v>
                </c:pt>
                <c:pt idx="43">
                  <c:v>-2.0148449714641362E-2</c:v>
                </c:pt>
                <c:pt idx="44">
                  <c:v>-1.6754788218043423E-2</c:v>
                </c:pt>
                <c:pt idx="45">
                  <c:v>-1.6128319409769214E-2</c:v>
                </c:pt>
                <c:pt idx="46">
                  <c:v>-1.3691000318814617E-2</c:v>
                </c:pt>
                <c:pt idx="47">
                  <c:v>-1.3555650809864293E-2</c:v>
                </c:pt>
                <c:pt idx="48">
                  <c:v>-1.6311539352437347E-2</c:v>
                </c:pt>
                <c:pt idx="49">
                  <c:v>-1.4474934068578957E-2</c:v>
                </c:pt>
              </c:numCache>
            </c:numRef>
          </c:val>
          <c:extLst>
            <c:ext xmlns:c16="http://schemas.microsoft.com/office/drawing/2014/chart" uri="{C3380CC4-5D6E-409C-BE32-E72D297353CC}">
              <c16:uniqueId val="{00000003-659F-4191-B55E-3A5CFACBED79}"/>
            </c:ext>
          </c:extLst>
        </c:ser>
        <c:dLbls>
          <c:showLegendKey val="0"/>
          <c:showVal val="0"/>
          <c:showCatName val="0"/>
          <c:showSerName val="0"/>
          <c:showPercent val="0"/>
          <c:showBubbleSize val="0"/>
        </c:dLbls>
        <c:gapWidth val="150"/>
        <c:overlap val="100"/>
        <c:axId val="627798688"/>
        <c:axId val="627789504"/>
      </c:barChart>
      <c:lineChart>
        <c:grouping val="standard"/>
        <c:varyColors val="0"/>
        <c:ser>
          <c:idx val="0"/>
          <c:order val="0"/>
          <c:tx>
            <c:strRef>
              <c:f>GraphNominalGDPGNP!$B$13</c:f>
              <c:strCache>
                <c:ptCount val="1"/>
                <c:pt idx="0">
                  <c:v>GNIdisp-GDP</c:v>
                </c:pt>
              </c:strCache>
            </c:strRef>
          </c:tx>
          <c:spPr>
            <a:ln w="22225" cap="rnd">
              <a:solidFill>
                <a:schemeClr val="accent1"/>
              </a:solidFill>
              <a:round/>
            </a:ln>
            <a:effectLst/>
          </c:spPr>
          <c:marker>
            <c:symbol val="none"/>
          </c:marker>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GraphNominalGDPGNP!$C$13:$AZ$13</c:f>
              <c:numCache>
                <c:formatCode>0.00%</c:formatCode>
                <c:ptCount val="50"/>
                <c:pt idx="0">
                  <c:v>-5.5049739977823808E-3</c:v>
                </c:pt>
                <c:pt idx="1">
                  <c:v>-3.2172489699159312E-3</c:v>
                </c:pt>
                <c:pt idx="2">
                  <c:v>-3.5738840129081462E-3</c:v>
                </c:pt>
                <c:pt idx="3">
                  <c:v>5.3790914714513249E-4</c:v>
                </c:pt>
                <c:pt idx="4">
                  <c:v>-1.5273481777487996E-3</c:v>
                </c:pt>
                <c:pt idx="5">
                  <c:v>-6.8623319889583589E-3</c:v>
                </c:pt>
                <c:pt idx="6">
                  <c:v>-3.0765119998812374E-3</c:v>
                </c:pt>
                <c:pt idx="7">
                  <c:v>-1.7332240309170244E-3</c:v>
                </c:pt>
                <c:pt idx="8">
                  <c:v>-1.1475710247328408E-3</c:v>
                </c:pt>
                <c:pt idx="9">
                  <c:v>-2.1542584083609539E-2</c:v>
                </c:pt>
                <c:pt idx="10">
                  <c:v>-2.819631399862299E-2</c:v>
                </c:pt>
                <c:pt idx="11">
                  <c:v>-3.8472707473115819E-2</c:v>
                </c:pt>
                <c:pt idx="12">
                  <c:v>-4.6980039095402271E-2</c:v>
                </c:pt>
                <c:pt idx="13">
                  <c:v>-4.5649363411630395E-2</c:v>
                </c:pt>
                <c:pt idx="14">
                  <c:v>-4.7388704015003391E-2</c:v>
                </c:pt>
                <c:pt idx="15">
                  <c:v>-5.0275997620320645E-2</c:v>
                </c:pt>
                <c:pt idx="16">
                  <c:v>-5.0558132029271285E-2</c:v>
                </c:pt>
                <c:pt idx="17">
                  <c:v>-4.8357421632303499E-2</c:v>
                </c:pt>
                <c:pt idx="18">
                  <c:v>-4.6420619044435618E-2</c:v>
                </c:pt>
                <c:pt idx="19">
                  <c:v>-5.0300948968887704E-2</c:v>
                </c:pt>
                <c:pt idx="20">
                  <c:v>-4.8774073498317416E-2</c:v>
                </c:pt>
                <c:pt idx="21">
                  <c:v>-5.3849807591030752E-2</c:v>
                </c:pt>
                <c:pt idx="22">
                  <c:v>-4.7627663285713995E-2</c:v>
                </c:pt>
                <c:pt idx="23">
                  <c:v>-4.6064153130001562E-2</c:v>
                </c:pt>
                <c:pt idx="24">
                  <c:v>-4.4033641871525475E-2</c:v>
                </c:pt>
                <c:pt idx="25">
                  <c:v>-3.9651398045119857E-2</c:v>
                </c:pt>
                <c:pt idx="26">
                  <c:v>-4.3801423498011083E-2</c:v>
                </c:pt>
                <c:pt idx="27">
                  <c:v>-3.7137180893250243E-2</c:v>
                </c:pt>
                <c:pt idx="28">
                  <c:v>-3.7695996924083541E-2</c:v>
                </c:pt>
                <c:pt idx="29">
                  <c:v>-3.7858401106384831E-2</c:v>
                </c:pt>
                <c:pt idx="30">
                  <c:v>-5.0649176433704701E-2</c:v>
                </c:pt>
                <c:pt idx="31">
                  <c:v>-3.9251898979676625E-2</c:v>
                </c:pt>
                <c:pt idx="32">
                  <c:v>-3.8361421315477706E-2</c:v>
                </c:pt>
                <c:pt idx="33">
                  <c:v>-3.267163203644885E-2</c:v>
                </c:pt>
                <c:pt idx="34">
                  <c:v>-2.4948854615634342E-2</c:v>
                </c:pt>
                <c:pt idx="35">
                  <c:v>-1.3121822162140306E-2</c:v>
                </c:pt>
                <c:pt idx="36">
                  <c:v>-7.6843056364652718E-3</c:v>
                </c:pt>
                <c:pt idx="37">
                  <c:v>-1.4503305354991336E-2</c:v>
                </c:pt>
                <c:pt idx="38">
                  <c:v>-6.0622713672723316E-3</c:v>
                </c:pt>
                <c:pt idx="39">
                  <c:v>-1.0316797153314239E-2</c:v>
                </c:pt>
                <c:pt idx="40">
                  <c:v>-3.8311891264468656E-3</c:v>
                </c:pt>
                <c:pt idx="41">
                  <c:v>1.9113584506409431E-3</c:v>
                </c:pt>
                <c:pt idx="42">
                  <c:v>2.6153006698672598E-3</c:v>
                </c:pt>
                <c:pt idx="43">
                  <c:v>1.1514362248189691E-2</c:v>
                </c:pt>
                <c:pt idx="44">
                  <c:v>1.9619769176216995E-2</c:v>
                </c:pt>
                <c:pt idx="45">
                  <c:v>1.4568670703943631E-2</c:v>
                </c:pt>
                <c:pt idx="46">
                  <c:v>1.0889986184699829E-2</c:v>
                </c:pt>
                <c:pt idx="47">
                  <c:v>8.3339413395593365E-3</c:v>
                </c:pt>
                <c:pt idx="48">
                  <c:v>1.1403744656228065E-2</c:v>
                </c:pt>
                <c:pt idx="49">
                  <c:v>1.5065939986346866E-2</c:v>
                </c:pt>
              </c:numCache>
            </c:numRef>
          </c:val>
          <c:smooth val="0"/>
          <c:extLst>
            <c:ext xmlns:c16="http://schemas.microsoft.com/office/drawing/2014/chart" uri="{C3380CC4-5D6E-409C-BE32-E72D297353CC}">
              <c16:uniqueId val="{00000004-659F-4191-B55E-3A5CFACBED79}"/>
            </c:ext>
          </c:extLst>
        </c:ser>
        <c:dLbls>
          <c:showLegendKey val="0"/>
          <c:showVal val="0"/>
          <c:showCatName val="0"/>
          <c:showSerName val="0"/>
          <c:showPercent val="0"/>
          <c:showBubbleSize val="0"/>
        </c:dLbls>
        <c:marker val="1"/>
        <c:smooth val="0"/>
        <c:axId val="627798688"/>
        <c:axId val="627789504"/>
      </c:lineChart>
      <c:dateAx>
        <c:axId val="627798688"/>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7789504"/>
        <c:crossesAt val="-0.1"/>
        <c:auto val="0"/>
        <c:lblOffset val="100"/>
        <c:baseTimeUnit val="days"/>
        <c:majorUnit val="5"/>
        <c:minorUnit val="5"/>
      </c:dateAx>
      <c:valAx>
        <c:axId val="627789504"/>
        <c:scaling>
          <c:orientation val="minMax"/>
        </c:scaling>
        <c:delete val="0"/>
        <c:axPos val="l"/>
        <c:majorGridlines>
          <c:spPr>
            <a:ln w="9525" cap="flat" cmpd="sng" algn="ctr">
              <a:noFill/>
              <a:round/>
            </a:ln>
            <a:effectLst/>
          </c:spPr>
        </c:majorGridlines>
        <c:numFmt formatCode="0%" sourceLinked="0"/>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7798688"/>
        <c:crosses val="autoZero"/>
        <c:crossBetween val="between"/>
      </c:valAx>
      <c:spPr>
        <a:noFill/>
        <a:ln>
          <a:noFill/>
        </a:ln>
        <a:effectLst/>
      </c:spPr>
    </c:plotArea>
    <c:legend>
      <c:legendPos val="b"/>
      <c:legendEntry>
        <c:idx val="4"/>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Entry>
      <c:layout>
        <c:manualLayout>
          <c:xMode val="edge"/>
          <c:yMode val="edge"/>
          <c:x val="0.11902045532351935"/>
          <c:y val="4.1862272603855555E-2"/>
          <c:w val="0.85706778500513536"/>
          <c:h val="0.1984319103839182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44524236983799"/>
          <c:y val="5.9895833333333301E-2"/>
          <c:w val="0.82944344703770201"/>
          <c:h val="0.77083333333333304"/>
        </c:manualLayout>
      </c:layout>
      <c:scatterChart>
        <c:scatterStyle val="lineMarker"/>
        <c:varyColors val="0"/>
        <c:ser>
          <c:idx val="0"/>
          <c:order val="0"/>
          <c:tx>
            <c:strRef>
              <c:f>skilsmisser!$F$5</c:f>
              <c:strCache>
                <c:ptCount val="1"/>
                <c:pt idx="0">
                  <c:v>Skilsmisser</c:v>
                </c:pt>
              </c:strCache>
            </c:strRef>
          </c:tx>
          <c:spPr>
            <a:ln w="28616">
              <a:noFill/>
            </a:ln>
          </c:spPr>
          <c:marker>
            <c:symbol val="none"/>
          </c:marker>
          <c:xVal>
            <c:numRef>
              <c:f>skilsmisser!$E$6:$E$30</c:f>
              <c:numCache>
                <c:formatCode>General</c:formatCode>
                <c:ptCount val="25"/>
                <c:pt idx="0">
                  <c:v>0</c:v>
                </c:pt>
                <c:pt idx="1">
                  <c:v>1</c:v>
                </c:pt>
                <c:pt idx="2">
                  <c:v>2</c:v>
                </c:pt>
                <c:pt idx="3">
                  <c:v>3</c:v>
                </c:pt>
                <c:pt idx="4">
                  <c:v>4</c:v>
                </c:pt>
                <c:pt idx="5">
                  <c:v>5</c:v>
                </c:pt>
                <c:pt idx="6" formatCode="0">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xVal>
          <c:yVal>
            <c:numRef>
              <c:f>skilsmisser!$F$6:$F$30</c:f>
              <c:numCache>
                <c:formatCode>General</c:formatCode>
                <c:ptCount val="25"/>
                <c:pt idx="0">
                  <c:v>169</c:v>
                </c:pt>
                <c:pt idx="1">
                  <c:v>568</c:v>
                </c:pt>
                <c:pt idx="2">
                  <c:v>872</c:v>
                </c:pt>
                <c:pt idx="3">
                  <c:v>1088</c:v>
                </c:pt>
                <c:pt idx="4">
                  <c:v>1277</c:v>
                </c:pt>
                <c:pt idx="5">
                  <c:v>1107</c:v>
                </c:pt>
                <c:pt idx="6">
                  <c:v>1763</c:v>
                </c:pt>
                <c:pt idx="7">
                  <c:v>1763</c:v>
                </c:pt>
                <c:pt idx="8">
                  <c:v>1416</c:v>
                </c:pt>
                <c:pt idx="9">
                  <c:v>1416</c:v>
                </c:pt>
                <c:pt idx="10">
                  <c:v>2816</c:v>
                </c:pt>
                <c:pt idx="11">
                  <c:v>2816</c:v>
                </c:pt>
                <c:pt idx="12">
                  <c:v>2816</c:v>
                </c:pt>
                <c:pt idx="13">
                  <c:v>2816</c:v>
                </c:pt>
                <c:pt idx="14">
                  <c:v>2816</c:v>
                </c:pt>
                <c:pt idx="15">
                  <c:v>1832</c:v>
                </c:pt>
                <c:pt idx="16">
                  <c:v>1832</c:v>
                </c:pt>
                <c:pt idx="17">
                  <c:v>1832</c:v>
                </c:pt>
                <c:pt idx="18">
                  <c:v>1832</c:v>
                </c:pt>
                <c:pt idx="19">
                  <c:v>1832</c:v>
                </c:pt>
                <c:pt idx="20">
                  <c:v>1008</c:v>
                </c:pt>
                <c:pt idx="21">
                  <c:v>1008</c:v>
                </c:pt>
                <c:pt idx="22">
                  <c:v>1008</c:v>
                </c:pt>
                <c:pt idx="23">
                  <c:v>1008</c:v>
                </c:pt>
                <c:pt idx="24">
                  <c:v>1008</c:v>
                </c:pt>
              </c:numCache>
            </c:numRef>
          </c:yVal>
          <c:smooth val="0"/>
          <c:extLst>
            <c:ext xmlns:c16="http://schemas.microsoft.com/office/drawing/2014/chart" uri="{C3380CC4-5D6E-409C-BE32-E72D297353CC}">
              <c16:uniqueId val="{00000000-1EB3-419D-9B52-0690A2649200}"/>
            </c:ext>
          </c:extLst>
        </c:ser>
        <c:dLbls>
          <c:showLegendKey val="0"/>
          <c:showVal val="0"/>
          <c:showCatName val="0"/>
          <c:showSerName val="0"/>
          <c:showPercent val="0"/>
          <c:showBubbleSize val="0"/>
        </c:dLbls>
        <c:axId val="454929024"/>
        <c:axId val="454939392"/>
      </c:scatterChart>
      <c:valAx>
        <c:axId val="454929024"/>
        <c:scaling>
          <c:orientation val="minMax"/>
        </c:scaling>
        <c:delete val="0"/>
        <c:axPos val="b"/>
        <c:title>
          <c:tx>
            <c:rich>
              <a:bodyPr/>
              <a:lstStyle/>
              <a:p>
                <a:pPr>
                  <a:defRPr b="1"/>
                </a:pPr>
                <a:r>
                  <a:rPr lang="en-GB" b="1"/>
                  <a:t>Duration of marriage, years</a:t>
                </a:r>
              </a:p>
            </c:rich>
          </c:tx>
          <c:layout>
            <c:manualLayout>
              <c:xMode val="edge"/>
              <c:yMode val="edge"/>
              <c:x val="0.38942050373552223"/>
              <c:y val="0.91883867597119084"/>
            </c:manualLayout>
          </c:layout>
          <c:overlay val="0"/>
          <c:spPr>
            <a:noFill/>
            <a:ln w="25437">
              <a:noFill/>
            </a:ln>
          </c:spPr>
        </c:title>
        <c:numFmt formatCode="General" sourceLinked="1"/>
        <c:majorTickMark val="out"/>
        <c:minorTickMark val="none"/>
        <c:tickLblPos val="nextTo"/>
        <c:spPr>
          <a:ln w="6350">
            <a:solidFill>
              <a:srgbClr val="000000"/>
            </a:solidFill>
            <a:prstDash val="solid"/>
          </a:ln>
        </c:spPr>
        <c:txPr>
          <a:bodyPr rot="0" vert="horz"/>
          <a:lstStyle/>
          <a:p>
            <a:pPr>
              <a:defRPr/>
            </a:pPr>
            <a:endParaRPr lang="da-DK"/>
          </a:p>
        </c:txPr>
        <c:crossAx val="454939392"/>
        <c:crosses val="autoZero"/>
        <c:crossBetween val="midCat"/>
      </c:valAx>
      <c:valAx>
        <c:axId val="454939392"/>
        <c:scaling>
          <c:orientation val="minMax"/>
        </c:scaling>
        <c:delete val="0"/>
        <c:axPos val="l"/>
        <c:title>
          <c:tx>
            <c:rich>
              <a:bodyPr/>
              <a:lstStyle/>
              <a:p>
                <a:pPr>
                  <a:defRPr b="1"/>
                </a:pPr>
                <a:r>
                  <a:rPr lang="en-GB" b="1"/>
                  <a:t>Number of divorces</a:t>
                </a:r>
              </a:p>
            </c:rich>
          </c:tx>
          <c:layout>
            <c:manualLayout>
              <c:xMode val="edge"/>
              <c:yMode val="edge"/>
              <c:x val="7.9755125588948598E-3"/>
              <c:y val="0.28973763861684698"/>
            </c:manualLayout>
          </c:layout>
          <c:overlay val="0"/>
          <c:spPr>
            <a:noFill/>
            <a:ln w="25437">
              <a:noFill/>
            </a:ln>
          </c:spPr>
        </c:title>
        <c:numFmt formatCode="General" sourceLinked="1"/>
        <c:majorTickMark val="out"/>
        <c:minorTickMark val="none"/>
        <c:tickLblPos val="nextTo"/>
        <c:spPr>
          <a:ln w="3180">
            <a:solidFill>
              <a:srgbClr val="000000"/>
            </a:solidFill>
            <a:prstDash val="solid"/>
          </a:ln>
        </c:spPr>
        <c:txPr>
          <a:bodyPr rot="0" vert="horz"/>
          <a:lstStyle/>
          <a:p>
            <a:pPr>
              <a:defRPr/>
            </a:pPr>
            <a:endParaRPr lang="da-DK"/>
          </a:p>
        </c:txPr>
        <c:crossAx val="454929024"/>
        <c:crosses val="autoZero"/>
        <c:crossBetween val="midCat"/>
      </c:valAx>
      <c:spPr>
        <a:solidFill>
          <a:srgbClr val="FFFFFF"/>
        </a:solidFill>
        <a:ln w="6350">
          <a:solidFill>
            <a:schemeClr val="tx1"/>
          </a:solidFill>
          <a:prstDash val="solid"/>
        </a:ln>
      </c:spPr>
    </c:plotArea>
    <c:plotVisOnly val="1"/>
    <c:dispBlanksAs val="gap"/>
    <c:showDLblsOverMax val="0"/>
  </c:chart>
  <c:spPr>
    <a:noFill/>
    <a:ln w="6350">
      <a:solidFill>
        <a:schemeClr val="tx1"/>
      </a:solidFill>
    </a:ln>
  </c:spPr>
  <c:txPr>
    <a:bodyPr/>
    <a:lstStyle/>
    <a:p>
      <a:pPr>
        <a:defRPr sz="850" b="0" i="0" u="none" strike="noStrike" baseline="0">
          <a:solidFill>
            <a:srgbClr val="000000"/>
          </a:solidFill>
          <a:latin typeface="FrankfurtGothic" panose="020B7200000000000000" pitchFamily="34" charset="0"/>
          <a:ea typeface="Arial"/>
          <a:cs typeface="Arial"/>
        </a:defRPr>
      </a:pPr>
      <a:endParaRPr lang="da-DK"/>
    </a:p>
  </c:txPr>
  <c:externalData r:id="rId1">
    <c:autoUpdate val="0"/>
  </c:externalData>
  <c:userShapes r:id="rId2"/>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93693693693701"/>
          <c:y val="5.7356608478803001E-2"/>
          <c:w val="0.82882882882882902"/>
          <c:h val="0.78054862842892803"/>
        </c:manualLayout>
      </c:layout>
      <c:scatterChart>
        <c:scatterStyle val="lineMarker"/>
        <c:varyColors val="0"/>
        <c:ser>
          <c:idx val="0"/>
          <c:order val="0"/>
          <c:spPr>
            <a:ln w="28600">
              <a:noFill/>
            </a:ln>
          </c:spPr>
          <c:marker>
            <c:symbol val="none"/>
          </c:marker>
          <c:xVal>
            <c:strRef>
              <c:f>skilsmisser!$G$6:$G$30</c:f>
              <c:strCache>
                <c:ptCount val="25"/>
                <c:pt idx="0">
                  <c:v>Under 1 år</c:v>
                </c:pt>
                <c:pt idx="1">
                  <c:v>1</c:v>
                </c:pt>
                <c:pt idx="2">
                  <c:v>2</c:v>
                </c:pt>
                <c:pt idx="3">
                  <c:v>3</c:v>
                </c:pt>
                <c:pt idx="4">
                  <c:v>4</c:v>
                </c:pt>
                <c:pt idx="5">
                  <c:v>5</c:v>
                </c:pt>
                <c:pt idx="6">
                  <c:v>6 og 7</c:v>
                </c:pt>
                <c:pt idx="7">
                  <c:v>6 og 7</c:v>
                </c:pt>
                <c:pt idx="8">
                  <c:v>8 og 9</c:v>
                </c:pt>
                <c:pt idx="9">
                  <c:v>8 og 9</c:v>
                </c:pt>
                <c:pt idx="10">
                  <c:v>10 til 14</c:v>
                </c:pt>
                <c:pt idx="11">
                  <c:v>10 til 14</c:v>
                </c:pt>
                <c:pt idx="12">
                  <c:v>10 til 14</c:v>
                </c:pt>
                <c:pt idx="13">
                  <c:v>10 til 14</c:v>
                </c:pt>
                <c:pt idx="14">
                  <c:v>10 til 14</c:v>
                </c:pt>
                <c:pt idx="15">
                  <c:v>15 til 19</c:v>
                </c:pt>
                <c:pt idx="16">
                  <c:v>15 til 19 </c:v>
                </c:pt>
                <c:pt idx="17">
                  <c:v>15 til 19</c:v>
                </c:pt>
                <c:pt idx="18">
                  <c:v>15 til 19</c:v>
                </c:pt>
                <c:pt idx="19">
                  <c:v>15 til 19</c:v>
                </c:pt>
                <c:pt idx="20">
                  <c:v>20 til 24</c:v>
                </c:pt>
                <c:pt idx="21">
                  <c:v>20 til 24</c:v>
                </c:pt>
                <c:pt idx="22">
                  <c:v>20 til 24</c:v>
                </c:pt>
                <c:pt idx="23">
                  <c:v>20 til 24</c:v>
                </c:pt>
                <c:pt idx="24">
                  <c:v>20 til 24</c:v>
                </c:pt>
              </c:strCache>
            </c:strRef>
          </c:xVal>
          <c:yVal>
            <c:numRef>
              <c:f>skilsmisser!$H$6:$H$30</c:f>
              <c:numCache>
                <c:formatCode>General</c:formatCode>
                <c:ptCount val="25"/>
                <c:pt idx="0">
                  <c:v>169</c:v>
                </c:pt>
                <c:pt idx="1">
                  <c:v>568</c:v>
                </c:pt>
                <c:pt idx="2">
                  <c:v>872</c:v>
                </c:pt>
                <c:pt idx="3">
                  <c:v>1088</c:v>
                </c:pt>
                <c:pt idx="4">
                  <c:v>1277</c:v>
                </c:pt>
                <c:pt idx="5">
                  <c:v>1107</c:v>
                </c:pt>
                <c:pt idx="6">
                  <c:v>881.5</c:v>
                </c:pt>
                <c:pt idx="7">
                  <c:v>881.5</c:v>
                </c:pt>
                <c:pt idx="8">
                  <c:v>708</c:v>
                </c:pt>
                <c:pt idx="9">
                  <c:v>708</c:v>
                </c:pt>
                <c:pt idx="10">
                  <c:v>563.20000000000005</c:v>
                </c:pt>
                <c:pt idx="11">
                  <c:v>563.20000000000005</c:v>
                </c:pt>
                <c:pt idx="12">
                  <c:v>563.20000000000005</c:v>
                </c:pt>
                <c:pt idx="13">
                  <c:v>563.20000000000005</c:v>
                </c:pt>
                <c:pt idx="14">
                  <c:v>563.20000000000005</c:v>
                </c:pt>
                <c:pt idx="15">
                  <c:v>366.4</c:v>
                </c:pt>
                <c:pt idx="16">
                  <c:v>366.4</c:v>
                </c:pt>
                <c:pt idx="17">
                  <c:v>366.4</c:v>
                </c:pt>
                <c:pt idx="18">
                  <c:v>366.4</c:v>
                </c:pt>
                <c:pt idx="19">
                  <c:v>366.4</c:v>
                </c:pt>
                <c:pt idx="20">
                  <c:v>201.6</c:v>
                </c:pt>
                <c:pt idx="21">
                  <c:v>201.6</c:v>
                </c:pt>
                <c:pt idx="22">
                  <c:v>201.6</c:v>
                </c:pt>
                <c:pt idx="23">
                  <c:v>201.6</c:v>
                </c:pt>
                <c:pt idx="24">
                  <c:v>201.6</c:v>
                </c:pt>
              </c:numCache>
            </c:numRef>
          </c:yVal>
          <c:smooth val="0"/>
          <c:extLst>
            <c:ext xmlns:c16="http://schemas.microsoft.com/office/drawing/2014/chart" uri="{C3380CC4-5D6E-409C-BE32-E72D297353CC}">
              <c16:uniqueId val="{00000000-01EE-42B5-8508-EF5DAB064FE8}"/>
            </c:ext>
          </c:extLst>
        </c:ser>
        <c:dLbls>
          <c:showLegendKey val="0"/>
          <c:showVal val="0"/>
          <c:showCatName val="0"/>
          <c:showSerName val="0"/>
          <c:showPercent val="0"/>
          <c:showBubbleSize val="0"/>
        </c:dLbls>
        <c:axId val="455044096"/>
        <c:axId val="455058560"/>
      </c:scatterChart>
      <c:valAx>
        <c:axId val="455044096"/>
        <c:scaling>
          <c:orientation val="minMax"/>
        </c:scaling>
        <c:delete val="0"/>
        <c:axPos val="b"/>
        <c:title>
          <c:tx>
            <c:rich>
              <a:bodyPr/>
              <a:lstStyle/>
              <a:p>
                <a:pPr>
                  <a:defRPr b="1"/>
                </a:pPr>
                <a:r>
                  <a:rPr lang="en-GB" b="1"/>
                  <a:t>Duration of marriage, years</a:t>
                </a:r>
              </a:p>
            </c:rich>
          </c:tx>
          <c:layout>
            <c:manualLayout>
              <c:xMode val="edge"/>
              <c:yMode val="edge"/>
              <c:x val="0.40540540540540498"/>
              <c:y val="0.91271820448877805"/>
            </c:manualLayout>
          </c:layout>
          <c:overlay val="0"/>
          <c:spPr>
            <a:noFill/>
            <a:ln w="25422">
              <a:noFill/>
            </a:ln>
          </c:spPr>
        </c:title>
        <c:numFmt formatCode="General" sourceLinked="1"/>
        <c:majorTickMark val="out"/>
        <c:minorTickMark val="none"/>
        <c:tickLblPos val="nextTo"/>
        <c:spPr>
          <a:ln w="3178">
            <a:solidFill>
              <a:srgbClr val="000000"/>
            </a:solidFill>
            <a:prstDash val="solid"/>
          </a:ln>
        </c:spPr>
        <c:txPr>
          <a:bodyPr rot="0" vert="horz"/>
          <a:lstStyle/>
          <a:p>
            <a:pPr>
              <a:defRPr/>
            </a:pPr>
            <a:endParaRPr lang="da-DK"/>
          </a:p>
        </c:txPr>
        <c:crossAx val="455058560"/>
        <c:crosses val="autoZero"/>
        <c:crossBetween val="midCat"/>
      </c:valAx>
      <c:valAx>
        <c:axId val="455058560"/>
        <c:scaling>
          <c:orientation val="minMax"/>
        </c:scaling>
        <c:delete val="0"/>
        <c:axPos val="l"/>
        <c:title>
          <c:tx>
            <c:rich>
              <a:bodyPr/>
              <a:lstStyle/>
              <a:p>
                <a:pPr>
                  <a:defRPr b="1"/>
                </a:pPr>
                <a:r>
                  <a:rPr lang="en-GB" b="1"/>
                  <a:t>No. of divorces pr. year of marriage</a:t>
                </a:r>
              </a:p>
            </c:rich>
          </c:tx>
          <c:layout>
            <c:manualLayout>
              <c:xMode val="edge"/>
              <c:yMode val="edge"/>
              <c:x val="1.3473933629018804E-2"/>
              <c:y val="0.17881396319836027"/>
            </c:manualLayout>
          </c:layout>
          <c:overlay val="0"/>
          <c:spPr>
            <a:noFill/>
            <a:ln w="25422">
              <a:noFill/>
            </a:ln>
          </c:spPr>
        </c:title>
        <c:numFmt formatCode="General" sourceLinked="1"/>
        <c:majorTickMark val="out"/>
        <c:minorTickMark val="none"/>
        <c:tickLblPos val="nextTo"/>
        <c:spPr>
          <a:ln w="3178">
            <a:solidFill>
              <a:srgbClr val="000000"/>
            </a:solidFill>
            <a:prstDash val="solid"/>
          </a:ln>
        </c:spPr>
        <c:txPr>
          <a:bodyPr rot="0" vert="horz"/>
          <a:lstStyle/>
          <a:p>
            <a:pPr>
              <a:defRPr/>
            </a:pPr>
            <a:endParaRPr lang="da-DK"/>
          </a:p>
        </c:txPr>
        <c:crossAx val="455044096"/>
        <c:crosses val="autoZero"/>
        <c:crossBetween val="midCat"/>
      </c:valAx>
      <c:spPr>
        <a:solidFill>
          <a:srgbClr val="FFFFFF"/>
        </a:solidFill>
        <a:ln w="6350">
          <a:solidFill>
            <a:schemeClr val="tx1"/>
          </a:solidFill>
          <a:prstDash val="solid"/>
        </a:ln>
      </c:spPr>
    </c:plotArea>
    <c:plotVisOnly val="1"/>
    <c:dispBlanksAs val="gap"/>
    <c:showDLblsOverMax val="0"/>
  </c:chart>
  <c:spPr>
    <a:noFill/>
    <a:ln w="6350">
      <a:solidFill>
        <a:schemeClr val="tx1"/>
      </a:solidFill>
    </a:ln>
  </c:spPr>
  <c:txPr>
    <a:bodyPr/>
    <a:lstStyle/>
    <a:p>
      <a:pPr>
        <a:defRPr sz="850" b="0" i="0" u="none" strike="noStrike" baseline="0">
          <a:solidFill>
            <a:srgbClr val="000000"/>
          </a:solidFill>
          <a:latin typeface="FrankfurtGothic" panose="020B7200000000000000" pitchFamily="34" charset="0"/>
          <a:ea typeface="Arial"/>
          <a:cs typeface="Arial"/>
        </a:defRPr>
      </a:pPr>
      <a:endParaRPr lang="da-DK"/>
    </a:p>
  </c:txPr>
  <c:externalData r:id="rId1">
    <c:autoUpdate val="0"/>
  </c:externalData>
  <c:userShapes r:id="rId2"/>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133339748010097E-2"/>
          <c:y val="5.1883225788112199E-2"/>
          <c:w val="0.84358152786909801"/>
          <c:h val="0.766906393018562"/>
        </c:manualLayout>
      </c:layout>
      <c:scatterChart>
        <c:scatterStyle val="lineMarker"/>
        <c:varyColors val="0"/>
        <c:ser>
          <c:idx val="0"/>
          <c:order val="0"/>
          <c:spPr>
            <a:ln w="28552">
              <a:noFill/>
            </a:ln>
          </c:spPr>
          <c:marker>
            <c:symbol val="diamond"/>
            <c:size val="4"/>
            <c:spPr>
              <a:solidFill>
                <a:srgbClr val="6D98BF"/>
              </a:solidFill>
              <a:ln>
                <a:noFill/>
                <a:prstDash val="solid"/>
              </a:ln>
            </c:spPr>
          </c:marker>
          <c:trendline>
            <c:spPr>
              <a:ln w="9525">
                <a:solidFill>
                  <a:srgbClr val="000000"/>
                </a:solidFill>
                <a:prstDash val="solid"/>
              </a:ln>
            </c:spPr>
            <c:trendlineType val="log"/>
            <c:dispRSqr val="0"/>
            <c:dispEq val="0"/>
          </c:trendline>
          <c:xVal>
            <c:numRef>
              <c:f>fertilitet!$N$2:$N$84</c:f>
              <c:numCache>
                <c:formatCode>General</c:formatCode>
                <c:ptCount val="83"/>
                <c:pt idx="0">
                  <c:v>5040</c:v>
                </c:pt>
                <c:pt idx="1">
                  <c:v>4240</c:v>
                </c:pt>
                <c:pt idx="2">
                  <c:v>29390</c:v>
                </c:pt>
                <c:pt idx="3">
                  <c:v>31970</c:v>
                </c:pt>
                <c:pt idx="4">
                  <c:v>2020</c:v>
                </c:pt>
                <c:pt idx="5">
                  <c:v>7000</c:v>
                </c:pt>
                <c:pt idx="6">
                  <c:v>31250</c:v>
                </c:pt>
                <c:pt idx="7">
                  <c:v>8370</c:v>
                </c:pt>
                <c:pt idx="8">
                  <c:v>1160</c:v>
                </c:pt>
                <c:pt idx="9">
                  <c:v>2170</c:v>
                </c:pt>
                <c:pt idx="10">
                  <c:v>31130</c:v>
                </c:pt>
                <c:pt idx="11">
                  <c:v>1140</c:v>
                </c:pt>
                <c:pt idx="12">
                  <c:v>5980</c:v>
                </c:pt>
                <c:pt idx="13">
                  <c:v>6540</c:v>
                </c:pt>
                <c:pt idx="14">
                  <c:v>1880</c:v>
                </c:pt>
                <c:pt idx="15">
                  <c:v>9090</c:v>
                </c:pt>
                <c:pt idx="16">
                  <c:v>11870</c:v>
                </c:pt>
                <c:pt idx="17">
                  <c:v>21480</c:v>
                </c:pt>
                <c:pt idx="18">
                  <c:v>17770</c:v>
                </c:pt>
                <c:pt idx="19">
                  <c:v>31990</c:v>
                </c:pt>
                <c:pt idx="20">
                  <c:v>4080</c:v>
                </c:pt>
                <c:pt idx="21">
                  <c:v>12890</c:v>
                </c:pt>
                <c:pt idx="22">
                  <c:v>950</c:v>
                </c:pt>
                <c:pt idx="23">
                  <c:v>30570</c:v>
                </c:pt>
                <c:pt idx="24">
                  <c:v>29500</c:v>
                </c:pt>
                <c:pt idx="25">
                  <c:v>3010</c:v>
                </c:pt>
                <c:pt idx="26">
                  <c:v>28310</c:v>
                </c:pt>
                <c:pt idx="27">
                  <c:v>21810</c:v>
                </c:pt>
                <c:pt idx="28">
                  <c:v>2190</c:v>
                </c:pt>
                <c:pt idx="29">
                  <c:v>32380</c:v>
                </c:pt>
                <c:pt idx="30">
                  <c:v>15630</c:v>
                </c:pt>
                <c:pt idx="31">
                  <c:v>32920</c:v>
                </c:pt>
                <c:pt idx="32">
                  <c:v>3090</c:v>
                </c:pt>
                <c:pt idx="33">
                  <c:v>3460</c:v>
                </c:pt>
                <c:pt idx="34">
                  <c:v>30650</c:v>
                </c:pt>
                <c:pt idx="35">
                  <c:v>23690</c:v>
                </c:pt>
                <c:pt idx="36">
                  <c:v>27750</c:v>
                </c:pt>
                <c:pt idx="37">
                  <c:v>3900</c:v>
                </c:pt>
                <c:pt idx="38">
                  <c:v>30160</c:v>
                </c:pt>
                <c:pt idx="39">
                  <c:v>6550</c:v>
                </c:pt>
                <c:pt idx="40">
                  <c:v>20710</c:v>
                </c:pt>
                <c:pt idx="41">
                  <c:v>26790</c:v>
                </c:pt>
                <c:pt idx="42">
                  <c:v>1820</c:v>
                </c:pt>
                <c:pt idx="43">
                  <c:v>11710</c:v>
                </c:pt>
                <c:pt idx="44">
                  <c:v>12650</c:v>
                </c:pt>
                <c:pt idx="45">
                  <c:v>48700</c:v>
                </c:pt>
                <c:pt idx="46">
                  <c:v>6690</c:v>
                </c:pt>
                <c:pt idx="47">
                  <c:v>860</c:v>
                </c:pt>
                <c:pt idx="48">
                  <c:v>18010</c:v>
                </c:pt>
                <c:pt idx="49">
                  <c:v>11830</c:v>
                </c:pt>
                <c:pt idx="50">
                  <c:v>10080</c:v>
                </c:pt>
                <c:pt idx="51">
                  <c:v>2140</c:v>
                </c:pt>
                <c:pt idx="52">
                  <c:v>4340</c:v>
                </c:pt>
                <c:pt idx="53">
                  <c:v>31520</c:v>
                </c:pt>
                <c:pt idx="54">
                  <c:v>22420</c:v>
                </c:pt>
                <c:pt idx="55">
                  <c:v>39760</c:v>
                </c:pt>
                <c:pt idx="56">
                  <c:v>2140</c:v>
                </c:pt>
                <c:pt idx="57">
                  <c:v>12410</c:v>
                </c:pt>
                <c:pt idx="58">
                  <c:v>19590</c:v>
                </c:pt>
                <c:pt idx="59">
                  <c:v>8280</c:v>
                </c:pt>
                <c:pt idx="60">
                  <c:v>9630</c:v>
                </c:pt>
                <c:pt idx="61">
                  <c:v>1100</c:v>
                </c:pt>
                <c:pt idx="62">
                  <c:v>5710</c:v>
                </c:pt>
                <c:pt idx="63">
                  <c:v>14710</c:v>
                </c:pt>
                <c:pt idx="64">
                  <c:v>27140</c:v>
                </c:pt>
                <c:pt idx="65">
                  <c:v>14400</c:v>
                </c:pt>
                <c:pt idx="66">
                  <c:v>20630</c:v>
                </c:pt>
                <c:pt idx="67">
                  <c:v>10190</c:v>
                </c:pt>
                <c:pt idx="68">
                  <c:v>25510</c:v>
                </c:pt>
                <c:pt idx="69">
                  <c:v>4090</c:v>
                </c:pt>
                <c:pt idx="70">
                  <c:v>6060</c:v>
                </c:pt>
                <c:pt idx="71">
                  <c:v>5910</c:v>
                </c:pt>
                <c:pt idx="72">
                  <c:v>4700</c:v>
                </c:pt>
                <c:pt idx="73">
                  <c:v>30790</c:v>
                </c:pt>
                <c:pt idx="74">
                  <c:v>37010</c:v>
                </c:pt>
                <c:pt idx="75">
                  <c:v>7530</c:v>
                </c:pt>
                <c:pt idx="76">
                  <c:v>7670</c:v>
                </c:pt>
                <c:pt idx="77">
                  <c:v>6370</c:v>
                </c:pt>
                <c:pt idx="78">
                  <c:v>32590</c:v>
                </c:pt>
                <c:pt idx="79">
                  <c:v>39690</c:v>
                </c:pt>
                <c:pt idx="80">
                  <c:v>8740</c:v>
                </c:pt>
                <c:pt idx="81">
                  <c:v>1890</c:v>
                </c:pt>
                <c:pt idx="82">
                  <c:v>5780</c:v>
                </c:pt>
              </c:numCache>
            </c:numRef>
          </c:xVal>
          <c:yVal>
            <c:numRef>
              <c:f>fertilitet!$O$2:$O$84</c:f>
              <c:numCache>
                <c:formatCode>General</c:formatCode>
                <c:ptCount val="83"/>
                <c:pt idx="0">
                  <c:v>1.79</c:v>
                </c:pt>
                <c:pt idx="1">
                  <c:v>1.38</c:v>
                </c:pt>
                <c:pt idx="2">
                  <c:v>1.78</c:v>
                </c:pt>
                <c:pt idx="3">
                  <c:v>1.42</c:v>
                </c:pt>
                <c:pt idx="4">
                  <c:v>2.99</c:v>
                </c:pt>
                <c:pt idx="5">
                  <c:v>1.24</c:v>
                </c:pt>
                <c:pt idx="6">
                  <c:v>1.68</c:v>
                </c:pt>
                <c:pt idx="7">
                  <c:v>1.29</c:v>
                </c:pt>
                <c:pt idx="8">
                  <c:v>5.9</c:v>
                </c:pt>
                <c:pt idx="9">
                  <c:v>5</c:v>
                </c:pt>
                <c:pt idx="10">
                  <c:v>1.53</c:v>
                </c:pt>
                <c:pt idx="11">
                  <c:v>6.39</c:v>
                </c:pt>
                <c:pt idx="12">
                  <c:v>1.85</c:v>
                </c:pt>
                <c:pt idx="13">
                  <c:v>2.4</c:v>
                </c:pt>
                <c:pt idx="14">
                  <c:v>4.1099999999999994</c:v>
                </c:pt>
                <c:pt idx="15">
                  <c:v>2.02</c:v>
                </c:pt>
                <c:pt idx="16">
                  <c:v>1.35</c:v>
                </c:pt>
                <c:pt idx="17">
                  <c:v>1.49</c:v>
                </c:pt>
                <c:pt idx="18">
                  <c:v>1.23</c:v>
                </c:pt>
                <c:pt idx="19">
                  <c:v>1.78</c:v>
                </c:pt>
                <c:pt idx="20">
                  <c:v>3.1</c:v>
                </c:pt>
                <c:pt idx="21">
                  <c:v>1.47</c:v>
                </c:pt>
                <c:pt idx="22">
                  <c:v>5.4</c:v>
                </c:pt>
                <c:pt idx="23">
                  <c:v>1.8</c:v>
                </c:pt>
                <c:pt idx="24">
                  <c:v>1.9</c:v>
                </c:pt>
                <c:pt idx="25">
                  <c:v>1.44</c:v>
                </c:pt>
                <c:pt idx="26">
                  <c:v>1.37</c:v>
                </c:pt>
                <c:pt idx="27">
                  <c:v>1.31</c:v>
                </c:pt>
                <c:pt idx="28">
                  <c:v>5.7</c:v>
                </c:pt>
                <c:pt idx="29">
                  <c:v>0.93</c:v>
                </c:pt>
                <c:pt idx="30">
                  <c:v>1.28</c:v>
                </c:pt>
                <c:pt idx="31">
                  <c:v>2.0299999999999998</c:v>
                </c:pt>
                <c:pt idx="32">
                  <c:v>2.88</c:v>
                </c:pt>
                <c:pt idx="33">
                  <c:v>2.33</c:v>
                </c:pt>
                <c:pt idx="34">
                  <c:v>1.99</c:v>
                </c:pt>
                <c:pt idx="35">
                  <c:v>2.9</c:v>
                </c:pt>
                <c:pt idx="36">
                  <c:v>1.33</c:v>
                </c:pt>
                <c:pt idx="37">
                  <c:v>2.41</c:v>
                </c:pt>
                <c:pt idx="38">
                  <c:v>1.29</c:v>
                </c:pt>
                <c:pt idx="39">
                  <c:v>1.76</c:v>
                </c:pt>
                <c:pt idx="40">
                  <c:v>1.1599999999999999</c:v>
                </c:pt>
                <c:pt idx="41">
                  <c:v>2.46</c:v>
                </c:pt>
                <c:pt idx="42">
                  <c:v>2.4500000000000002</c:v>
                </c:pt>
                <c:pt idx="43">
                  <c:v>1.24</c:v>
                </c:pt>
                <c:pt idx="44">
                  <c:v>1.26</c:v>
                </c:pt>
                <c:pt idx="45">
                  <c:v>1.7</c:v>
                </c:pt>
                <c:pt idx="46">
                  <c:v>1.67</c:v>
                </c:pt>
                <c:pt idx="47">
                  <c:v>5.1199999999999974</c:v>
                </c:pt>
                <c:pt idx="48">
                  <c:v>1.37</c:v>
                </c:pt>
                <c:pt idx="49">
                  <c:v>1.98</c:v>
                </c:pt>
                <c:pt idx="50">
                  <c:v>2.16</c:v>
                </c:pt>
                <c:pt idx="51">
                  <c:v>1.26</c:v>
                </c:pt>
                <c:pt idx="52">
                  <c:v>2.4300000000000002</c:v>
                </c:pt>
                <c:pt idx="53">
                  <c:v>1.73</c:v>
                </c:pt>
                <c:pt idx="54">
                  <c:v>2.0099999999999998</c:v>
                </c:pt>
                <c:pt idx="55">
                  <c:v>1.81</c:v>
                </c:pt>
                <c:pt idx="56">
                  <c:v>4.3099999999999996</c:v>
                </c:pt>
                <c:pt idx="57">
                  <c:v>1.23</c:v>
                </c:pt>
                <c:pt idx="58">
                  <c:v>1.42</c:v>
                </c:pt>
                <c:pt idx="59">
                  <c:v>1.29</c:v>
                </c:pt>
                <c:pt idx="60">
                  <c:v>1.34</c:v>
                </c:pt>
                <c:pt idx="61">
                  <c:v>6.1</c:v>
                </c:pt>
                <c:pt idx="62">
                  <c:v>3.98</c:v>
                </c:pt>
                <c:pt idx="63">
                  <c:v>3.96</c:v>
                </c:pt>
                <c:pt idx="64">
                  <c:v>1.24</c:v>
                </c:pt>
                <c:pt idx="65">
                  <c:v>1.24</c:v>
                </c:pt>
                <c:pt idx="66">
                  <c:v>1.25</c:v>
                </c:pt>
                <c:pt idx="67">
                  <c:v>2.8</c:v>
                </c:pt>
                <c:pt idx="68">
                  <c:v>1.33</c:v>
                </c:pt>
                <c:pt idx="69">
                  <c:v>1.94</c:v>
                </c:pt>
                <c:pt idx="70">
                  <c:v>2.08</c:v>
                </c:pt>
                <c:pt idx="71">
                  <c:v>2.12</c:v>
                </c:pt>
                <c:pt idx="72">
                  <c:v>4</c:v>
                </c:pt>
                <c:pt idx="73">
                  <c:v>1.75</c:v>
                </c:pt>
                <c:pt idx="74">
                  <c:v>1.42</c:v>
                </c:pt>
                <c:pt idx="75">
                  <c:v>2.02</c:v>
                </c:pt>
                <c:pt idx="76">
                  <c:v>2.21</c:v>
                </c:pt>
                <c:pt idx="77">
                  <c:v>1.2</c:v>
                </c:pt>
                <c:pt idx="78">
                  <c:v>1.77</c:v>
                </c:pt>
                <c:pt idx="79">
                  <c:v>2.0499999999999998</c:v>
                </c:pt>
                <c:pt idx="80">
                  <c:v>2.08</c:v>
                </c:pt>
                <c:pt idx="81">
                  <c:v>2.2599999999999998</c:v>
                </c:pt>
                <c:pt idx="82">
                  <c:v>2.69</c:v>
                </c:pt>
              </c:numCache>
            </c:numRef>
          </c:yVal>
          <c:smooth val="0"/>
          <c:extLst>
            <c:ext xmlns:c16="http://schemas.microsoft.com/office/drawing/2014/chart" uri="{C3380CC4-5D6E-409C-BE32-E72D297353CC}">
              <c16:uniqueId val="{00000001-4E1F-4B1F-818A-64561339E478}"/>
            </c:ext>
          </c:extLst>
        </c:ser>
        <c:dLbls>
          <c:showLegendKey val="0"/>
          <c:showVal val="0"/>
          <c:showCatName val="0"/>
          <c:showSerName val="0"/>
          <c:showPercent val="0"/>
          <c:showBubbleSize val="0"/>
        </c:dLbls>
        <c:axId val="455677824"/>
        <c:axId val="455684096"/>
      </c:scatterChart>
      <c:valAx>
        <c:axId val="455677824"/>
        <c:scaling>
          <c:logBase val="10"/>
          <c:orientation val="minMax"/>
          <c:min val="100"/>
        </c:scaling>
        <c:delete val="0"/>
        <c:axPos val="b"/>
        <c:title>
          <c:tx>
            <c:rich>
              <a:bodyPr/>
              <a:lstStyle/>
              <a:p>
                <a:pPr>
                  <a:defRPr b="1"/>
                </a:pPr>
                <a:r>
                  <a:rPr lang="en-GB" b="1"/>
                  <a:t>GNI $ (PPP) per capita (log scale)</a:t>
                </a:r>
              </a:p>
            </c:rich>
          </c:tx>
          <c:layout>
            <c:manualLayout>
              <c:xMode val="edge"/>
              <c:yMode val="edge"/>
              <c:x val="0.37826685006877597"/>
              <c:y val="0.91686460807601"/>
            </c:manualLayout>
          </c:layout>
          <c:overlay val="0"/>
          <c:spPr>
            <a:noFill/>
            <a:ln w="25380">
              <a:noFill/>
            </a:ln>
          </c:spPr>
        </c:title>
        <c:numFmt formatCode="General" sourceLinked="1"/>
        <c:majorTickMark val="out"/>
        <c:minorTickMark val="none"/>
        <c:tickLblPos val="nextTo"/>
        <c:spPr>
          <a:ln w="6350">
            <a:solidFill>
              <a:srgbClr val="000000"/>
            </a:solidFill>
            <a:prstDash val="solid"/>
          </a:ln>
        </c:spPr>
        <c:txPr>
          <a:bodyPr rot="0" vert="horz"/>
          <a:lstStyle/>
          <a:p>
            <a:pPr>
              <a:defRPr/>
            </a:pPr>
            <a:endParaRPr lang="da-DK"/>
          </a:p>
        </c:txPr>
        <c:crossAx val="455684096"/>
        <c:crosses val="autoZero"/>
        <c:crossBetween val="midCat"/>
      </c:valAx>
      <c:valAx>
        <c:axId val="455684096"/>
        <c:scaling>
          <c:orientation val="minMax"/>
        </c:scaling>
        <c:delete val="0"/>
        <c:axPos val="l"/>
        <c:title>
          <c:tx>
            <c:rich>
              <a:bodyPr/>
              <a:lstStyle/>
              <a:p>
                <a:pPr>
                  <a:defRPr b="1"/>
                </a:pPr>
                <a:r>
                  <a:rPr lang="en-GB" b="1"/>
                  <a:t>Fertility rate, total</a:t>
                </a:r>
              </a:p>
            </c:rich>
          </c:tx>
          <c:layout>
            <c:manualLayout>
              <c:xMode val="edge"/>
              <c:yMode val="edge"/>
              <c:x val="1.65061898211829E-2"/>
              <c:y val="0.32066508313539199"/>
            </c:manualLayout>
          </c:layout>
          <c:overlay val="0"/>
          <c:spPr>
            <a:noFill/>
            <a:ln w="25380">
              <a:noFill/>
            </a:ln>
          </c:spPr>
        </c:title>
        <c:numFmt formatCode="General" sourceLinked="1"/>
        <c:majorTickMark val="out"/>
        <c:minorTickMark val="none"/>
        <c:tickLblPos val="nextTo"/>
        <c:spPr>
          <a:ln w="6350">
            <a:solidFill>
              <a:srgbClr val="000000"/>
            </a:solidFill>
            <a:prstDash val="solid"/>
          </a:ln>
        </c:spPr>
        <c:txPr>
          <a:bodyPr rot="0" vert="horz"/>
          <a:lstStyle/>
          <a:p>
            <a:pPr>
              <a:defRPr/>
            </a:pPr>
            <a:endParaRPr lang="da-DK"/>
          </a:p>
        </c:txPr>
        <c:crossAx val="455677824"/>
        <c:crosses val="autoZero"/>
        <c:crossBetween val="midCat"/>
      </c:valAx>
      <c:spPr>
        <a:noFill/>
        <a:ln w="25380">
          <a:noFill/>
        </a:ln>
      </c:spPr>
    </c:plotArea>
    <c:plotVisOnly val="1"/>
    <c:dispBlanksAs val="gap"/>
    <c:showDLblsOverMax val="0"/>
  </c:chart>
  <c:spPr>
    <a:noFill/>
    <a:ln w="6350">
      <a:solidFill>
        <a:srgbClr val="000000"/>
      </a:solidFill>
    </a:ln>
  </c:spPr>
  <c:txPr>
    <a:bodyPr/>
    <a:lstStyle/>
    <a:p>
      <a:pPr>
        <a:defRPr sz="850" b="0" i="0" u="none" strike="noStrike" baseline="0">
          <a:solidFill>
            <a:srgbClr val="000000"/>
          </a:solidFill>
          <a:latin typeface="FrankfurtGothic" panose="020B7200000000000000" pitchFamily="34" charset="0"/>
          <a:ea typeface="Arial"/>
          <a:cs typeface="Arial"/>
        </a:defRPr>
      </a:pPr>
      <a:endParaRPr lang="da-DK"/>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57908847184999"/>
          <c:y val="7.5289844137757994E-2"/>
          <c:w val="0.85522788203753297"/>
          <c:h val="0.78834245603826103"/>
        </c:manualLayout>
      </c:layout>
      <c:scatterChart>
        <c:scatterStyle val="lineMarker"/>
        <c:varyColors val="0"/>
        <c:ser>
          <c:idx val="0"/>
          <c:order val="0"/>
          <c:spPr>
            <a:ln w="19050">
              <a:solidFill>
                <a:srgbClr val="C00000"/>
              </a:solidFill>
            </a:ln>
          </c:spPr>
          <c:marker>
            <c:symbol val="diamond"/>
            <c:size val="5"/>
            <c:spPr>
              <a:solidFill>
                <a:srgbClr val="C00000"/>
              </a:solidFill>
              <a:ln>
                <a:solidFill>
                  <a:srgbClr val="C00000"/>
                </a:solidFill>
                <a:prstDash val="solid"/>
              </a:ln>
            </c:spPr>
          </c:marker>
          <c:xVal>
            <c:numRef>
              <c:f>'if13'!$H$5:$H$18</c:f>
              <c:numCache>
                <c:formatCode>General</c:formatCode>
                <c:ptCount val="14"/>
                <c:pt idx="0">
                  <c:v>7.1410247109571614</c:v>
                </c:pt>
                <c:pt idx="1">
                  <c:v>10.009494972287451</c:v>
                </c:pt>
                <c:pt idx="2">
                  <c:v>14.051094347619429</c:v>
                </c:pt>
                <c:pt idx="3">
                  <c:v>22.181573437511801</c:v>
                </c:pt>
                <c:pt idx="4">
                  <c:v>33.665134823342939</c:v>
                </c:pt>
                <c:pt idx="5">
                  <c:v>44.99756389539624</c:v>
                </c:pt>
                <c:pt idx="6">
                  <c:v>54.750701481412086</c:v>
                </c:pt>
                <c:pt idx="7">
                  <c:v>63.477517008678653</c:v>
                </c:pt>
                <c:pt idx="8">
                  <c:v>71.829041982698158</c:v>
                </c:pt>
                <c:pt idx="9">
                  <c:v>78.906698223508755</c:v>
                </c:pt>
                <c:pt idx="10">
                  <c:v>88.374826446141029</c:v>
                </c:pt>
                <c:pt idx="11">
                  <c:v>92.992966763477696</c:v>
                </c:pt>
                <c:pt idx="12">
                  <c:v>95.443763515002601</c:v>
                </c:pt>
                <c:pt idx="13">
                  <c:v>100</c:v>
                </c:pt>
              </c:numCache>
            </c:numRef>
          </c:xVal>
          <c:yVal>
            <c:numRef>
              <c:f>'if13'!$I$5:$I$18</c:f>
              <c:numCache>
                <c:formatCode>General</c:formatCode>
                <c:ptCount val="14"/>
                <c:pt idx="0">
                  <c:v>0.245570922710032</c:v>
                </c:pt>
                <c:pt idx="1">
                  <c:v>0.82078538021859704</c:v>
                </c:pt>
                <c:pt idx="2">
                  <c:v>2.2074004694493379</c:v>
                </c:pt>
                <c:pt idx="3">
                  <c:v>6.1201675439575656</c:v>
                </c:pt>
                <c:pt idx="4">
                  <c:v>13.23897639426526</c:v>
                </c:pt>
                <c:pt idx="5">
                  <c:v>21.67081916987728</c:v>
                </c:pt>
                <c:pt idx="6">
                  <c:v>30.25280946479899</c:v>
                </c:pt>
                <c:pt idx="7">
                  <c:v>39.144764460751993</c:v>
                </c:pt>
                <c:pt idx="8">
                  <c:v>48.779937987236423</c:v>
                </c:pt>
                <c:pt idx="9">
                  <c:v>57.895886309294021</c:v>
                </c:pt>
                <c:pt idx="10">
                  <c:v>71.914261570491831</c:v>
                </c:pt>
                <c:pt idx="11">
                  <c:v>79.993626534160555</c:v>
                </c:pt>
                <c:pt idx="12">
                  <c:v>84.956186600925363</c:v>
                </c:pt>
                <c:pt idx="13">
                  <c:v>100</c:v>
                </c:pt>
              </c:numCache>
            </c:numRef>
          </c:yVal>
          <c:smooth val="0"/>
          <c:extLst>
            <c:ext xmlns:c16="http://schemas.microsoft.com/office/drawing/2014/chart" uri="{C3380CC4-5D6E-409C-BE32-E72D297353CC}">
              <c16:uniqueId val="{00000000-5709-4D79-9E24-991C5A39961B}"/>
            </c:ext>
          </c:extLst>
        </c:ser>
        <c:dLbls>
          <c:showLegendKey val="0"/>
          <c:showVal val="0"/>
          <c:showCatName val="0"/>
          <c:showSerName val="0"/>
          <c:showPercent val="0"/>
          <c:showBubbleSize val="0"/>
        </c:dLbls>
        <c:axId val="455416832"/>
        <c:axId val="455448064"/>
      </c:scatterChart>
      <c:valAx>
        <c:axId val="455416832"/>
        <c:scaling>
          <c:orientation val="minMax"/>
          <c:max val="100"/>
        </c:scaling>
        <c:delete val="0"/>
        <c:axPos val="b"/>
        <c:title>
          <c:tx>
            <c:rich>
              <a:bodyPr/>
              <a:lstStyle/>
              <a:p>
                <a:pPr>
                  <a:defRPr b="1"/>
                </a:pPr>
                <a:r>
                  <a:rPr lang="en-GB" b="1"/>
                  <a:t>% of taxpayers, acc.</a:t>
                </a:r>
              </a:p>
            </c:rich>
          </c:tx>
          <c:layout>
            <c:manualLayout>
              <c:xMode val="edge"/>
              <c:yMode val="edge"/>
              <c:x val="0.43411580695270202"/>
              <c:y val="0.93598903346502205"/>
            </c:manualLayout>
          </c:layout>
          <c:overlay val="0"/>
          <c:spPr>
            <a:noFill/>
            <a:ln w="25420">
              <a:noFill/>
            </a:ln>
          </c:spPr>
        </c:title>
        <c:numFmt formatCode="General" sourceLinked="1"/>
        <c:majorTickMark val="out"/>
        <c:minorTickMark val="none"/>
        <c:tickLblPos val="nextTo"/>
        <c:spPr>
          <a:ln w="6350">
            <a:solidFill>
              <a:srgbClr val="000000"/>
            </a:solidFill>
            <a:prstDash val="solid"/>
          </a:ln>
        </c:spPr>
        <c:txPr>
          <a:bodyPr rot="0" vert="horz"/>
          <a:lstStyle/>
          <a:p>
            <a:pPr>
              <a:defRPr/>
            </a:pPr>
            <a:endParaRPr lang="da-DK"/>
          </a:p>
        </c:txPr>
        <c:crossAx val="455448064"/>
        <c:crosses val="autoZero"/>
        <c:crossBetween val="midCat"/>
      </c:valAx>
      <c:valAx>
        <c:axId val="455448064"/>
        <c:scaling>
          <c:orientation val="minMax"/>
          <c:max val="100"/>
        </c:scaling>
        <c:delete val="0"/>
        <c:axPos val="l"/>
        <c:title>
          <c:tx>
            <c:rich>
              <a:bodyPr/>
              <a:lstStyle/>
              <a:p>
                <a:pPr>
                  <a:defRPr b="1"/>
                </a:pPr>
                <a:r>
                  <a:rPr lang="en-GB" b="1"/>
                  <a:t>% of taxable income, acc.</a:t>
                </a:r>
              </a:p>
            </c:rich>
          </c:tx>
          <c:layout>
            <c:manualLayout>
              <c:xMode val="edge"/>
              <c:yMode val="edge"/>
              <c:x val="7.7619583266377397E-3"/>
              <c:y val="0.30303015978925102"/>
            </c:manualLayout>
          </c:layout>
          <c:overlay val="0"/>
          <c:spPr>
            <a:noFill/>
            <a:ln w="25420">
              <a:noFill/>
            </a:ln>
          </c:spPr>
        </c:title>
        <c:numFmt formatCode="General" sourceLinked="1"/>
        <c:majorTickMark val="out"/>
        <c:minorTickMark val="none"/>
        <c:tickLblPos val="nextTo"/>
        <c:spPr>
          <a:ln w="6350">
            <a:solidFill>
              <a:schemeClr val="tx1"/>
            </a:solidFill>
            <a:prstDash val="solid"/>
          </a:ln>
        </c:spPr>
        <c:txPr>
          <a:bodyPr rot="0" vert="horz"/>
          <a:lstStyle/>
          <a:p>
            <a:pPr>
              <a:defRPr/>
            </a:pPr>
            <a:endParaRPr lang="da-DK"/>
          </a:p>
        </c:txPr>
        <c:crossAx val="455416832"/>
        <c:crosses val="autoZero"/>
        <c:crossBetween val="midCat"/>
      </c:valAx>
      <c:spPr>
        <a:solidFill>
          <a:srgbClr val="FFFFFF"/>
        </a:solidFill>
        <a:ln w="6350">
          <a:solidFill>
            <a:schemeClr val="tx1"/>
          </a:solidFill>
          <a:prstDash val="solid"/>
        </a:ln>
      </c:spPr>
    </c:plotArea>
    <c:plotVisOnly val="1"/>
    <c:dispBlanksAs val="gap"/>
    <c:showDLblsOverMax val="0"/>
  </c:chart>
  <c:spPr>
    <a:noFill/>
    <a:ln w="6350">
      <a:solidFill>
        <a:srgbClr val="000000"/>
      </a:solidFill>
    </a:ln>
  </c:spPr>
  <c:txPr>
    <a:bodyPr/>
    <a:lstStyle/>
    <a:p>
      <a:pPr>
        <a:defRPr sz="850" b="0" i="0" u="none" strike="noStrike" baseline="0">
          <a:solidFill>
            <a:srgbClr val="000000"/>
          </a:solidFill>
          <a:latin typeface="FrankfurtGothic" panose="020B7200000000000000" pitchFamily="34" charset="0"/>
          <a:ea typeface="Arial"/>
          <a:cs typeface="Arial"/>
        </a:defRPr>
      </a:pPr>
      <a:endParaRPr lang="da-DK"/>
    </a:p>
  </c:txPr>
  <c:externalData r:id="rId1">
    <c:autoUpdate val="0"/>
  </c:externalData>
  <c:userShapes r:id="rId2"/>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253483807865E-2"/>
          <c:y val="7.3170488153732699E-2"/>
          <c:w val="0.86907020872865304"/>
          <c:h val="0.79878048780487798"/>
        </c:manualLayout>
      </c:layout>
      <c:lineChart>
        <c:grouping val="standard"/>
        <c:varyColors val="0"/>
        <c:ser>
          <c:idx val="0"/>
          <c:order val="0"/>
          <c:tx>
            <c:strRef>
              <c:f>Fig553_Fig554!$G$5</c:f>
              <c:strCache>
                <c:ptCount val="1"/>
                <c:pt idx="0">
                  <c:v>X</c:v>
                </c:pt>
              </c:strCache>
            </c:strRef>
          </c:tx>
          <c:spPr>
            <a:ln w="19050">
              <a:solidFill>
                <a:srgbClr val="0070C0"/>
              </a:solidFill>
              <a:prstDash val="solid"/>
            </a:ln>
          </c:spPr>
          <c:marker>
            <c:symbol val="none"/>
          </c:marker>
          <c:cat>
            <c:strRef>
              <c:f>Fig553_Fig554!$F$6:$F$17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Fig553_Fig554!$G$6:$G$17</c:f>
              <c:numCache>
                <c:formatCode>General</c:formatCode>
                <c:ptCount val="12"/>
                <c:pt idx="0">
                  <c:v>92.024666050388163</c:v>
                </c:pt>
                <c:pt idx="1">
                  <c:v>88.077226679613105</c:v>
                </c:pt>
                <c:pt idx="2">
                  <c:v>99.44120239646513</c:v>
                </c:pt>
                <c:pt idx="3">
                  <c:v>99.091467548301154</c:v>
                </c:pt>
                <c:pt idx="4">
                  <c:v>104.03246169666861</c:v>
                </c:pt>
                <c:pt idx="5">
                  <c:v>100.6668445486022</c:v>
                </c:pt>
                <c:pt idx="6">
                  <c:v>103.82340028565309</c:v>
                </c:pt>
                <c:pt idx="7">
                  <c:v>102.1712866828252</c:v>
                </c:pt>
                <c:pt idx="8">
                  <c:v>94.663299086974831</c:v>
                </c:pt>
                <c:pt idx="9">
                  <c:v>98.500230427609281</c:v>
                </c:pt>
                <c:pt idx="10">
                  <c:v>98.425767862688204</c:v>
                </c:pt>
                <c:pt idx="11">
                  <c:v>119.0818638896947</c:v>
                </c:pt>
              </c:numCache>
            </c:numRef>
          </c:val>
          <c:smooth val="0"/>
          <c:extLst>
            <c:ext xmlns:c16="http://schemas.microsoft.com/office/drawing/2014/chart" uri="{C3380CC4-5D6E-409C-BE32-E72D297353CC}">
              <c16:uniqueId val="{00000000-B412-4E34-A1A6-4D0F49D4625E}"/>
            </c:ext>
          </c:extLst>
        </c:ser>
        <c:dLbls>
          <c:showLegendKey val="0"/>
          <c:showVal val="0"/>
          <c:showCatName val="0"/>
          <c:showSerName val="0"/>
          <c:showPercent val="0"/>
          <c:showBubbleSize val="0"/>
        </c:dLbls>
        <c:smooth val="0"/>
        <c:axId val="455540096"/>
        <c:axId val="456721536"/>
      </c:lineChart>
      <c:catAx>
        <c:axId val="455540096"/>
        <c:scaling>
          <c:orientation val="minMax"/>
        </c:scaling>
        <c:delete val="0"/>
        <c:axPos val="b"/>
        <c:numFmt formatCode="General" sourceLinked="1"/>
        <c:majorTickMark val="out"/>
        <c:minorTickMark val="none"/>
        <c:tickLblPos val="nextTo"/>
        <c:spPr>
          <a:ln w="6350">
            <a:solidFill>
              <a:srgbClr val="000000"/>
            </a:solidFill>
            <a:prstDash val="solid"/>
          </a:ln>
        </c:spPr>
        <c:txPr>
          <a:bodyPr rot="0" vert="horz"/>
          <a:lstStyle/>
          <a:p>
            <a:pPr>
              <a:defRPr/>
            </a:pPr>
            <a:endParaRPr lang="da-DK"/>
          </a:p>
        </c:txPr>
        <c:crossAx val="456721536"/>
        <c:crosses val="autoZero"/>
        <c:auto val="1"/>
        <c:lblAlgn val="ctr"/>
        <c:lblOffset val="100"/>
        <c:tickLblSkip val="1"/>
        <c:tickMarkSkip val="1"/>
        <c:noMultiLvlLbl val="0"/>
      </c:catAx>
      <c:valAx>
        <c:axId val="456721536"/>
        <c:scaling>
          <c:orientation val="minMax"/>
          <c:max val="130"/>
          <c:min val="80"/>
        </c:scaling>
        <c:delete val="0"/>
        <c:axPos val="l"/>
        <c:numFmt formatCode="General" sourceLinked="1"/>
        <c:majorTickMark val="out"/>
        <c:minorTickMark val="none"/>
        <c:tickLblPos val="nextTo"/>
        <c:spPr>
          <a:ln w="6350">
            <a:solidFill>
              <a:schemeClr val="tx1"/>
            </a:solidFill>
            <a:prstDash val="solid"/>
          </a:ln>
        </c:spPr>
        <c:txPr>
          <a:bodyPr rot="0" vert="horz"/>
          <a:lstStyle/>
          <a:p>
            <a:pPr>
              <a:defRPr/>
            </a:pPr>
            <a:endParaRPr lang="da-DK"/>
          </a:p>
        </c:txPr>
        <c:crossAx val="455540096"/>
        <c:crosses val="autoZero"/>
        <c:crossBetween val="midCat"/>
        <c:majorUnit val="10"/>
        <c:minorUnit val="5"/>
      </c:valAx>
      <c:spPr>
        <a:noFill/>
        <a:ln w="25392">
          <a:noFill/>
        </a:ln>
      </c:spPr>
    </c:plotArea>
    <c:plotVisOnly val="1"/>
    <c:dispBlanksAs val="gap"/>
    <c:showDLblsOverMax val="0"/>
  </c:chart>
  <c:spPr>
    <a:solidFill>
      <a:srgbClr val="FFFFFF"/>
    </a:solidFill>
    <a:ln w="6350">
      <a:solidFill>
        <a:srgbClr val="000000"/>
      </a:solidFill>
    </a:ln>
  </c:spPr>
  <c:txPr>
    <a:bodyPr/>
    <a:lstStyle/>
    <a:p>
      <a:pPr>
        <a:defRPr sz="850" b="0" i="0" u="none" strike="noStrike" baseline="0">
          <a:solidFill>
            <a:srgbClr val="000000"/>
          </a:solidFill>
          <a:latin typeface="FrankfurtGothic" panose="020B7200000000000000" pitchFamily="34" charset="0"/>
          <a:ea typeface="Times New Roman"/>
          <a:cs typeface="Times New Roman"/>
        </a:defRPr>
      </a:pPr>
      <a:endParaRPr lang="da-DK"/>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c:spPr>
          <c:marker>
            <c:symbol val="none"/>
          </c:marker>
          <c:cat>
            <c:numRef>
              <c:f>NAHL2!$G$13:$G$128</c:f>
              <c:numCache>
                <c:formatCode>General</c:formatCode>
                <c:ptCount val="116"/>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1964</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numCache>
            </c:numRef>
          </c:cat>
          <c:val>
            <c:numRef>
              <c:f>NAHL2!$I$13:$I$128</c:f>
              <c:numCache>
                <c:formatCode>General</c:formatCode>
                <c:ptCount val="116"/>
                <c:pt idx="0">
                  <c:v>4.3527414587285262</c:v>
                </c:pt>
                <c:pt idx="1">
                  <c:v>4.3939489744937825</c:v>
                </c:pt>
                <c:pt idx="2">
                  <c:v>4.4176261803196155</c:v>
                </c:pt>
                <c:pt idx="3">
                  <c:v>4.4748692027104626</c:v>
                </c:pt>
                <c:pt idx="4">
                  <c:v>4.4967258761995561</c:v>
                </c:pt>
                <c:pt idx="5">
                  <c:v>4.5132509838365786</c:v>
                </c:pt>
                <c:pt idx="6">
                  <c:v>4.5411692957150791</c:v>
                </c:pt>
                <c:pt idx="7">
                  <c:v>4.577398176724401</c:v>
                </c:pt>
                <c:pt idx="8">
                  <c:v>4.6088213684607355</c:v>
                </c:pt>
                <c:pt idx="9">
                  <c:v>4.6464441519790771</c:v>
                </c:pt>
                <c:pt idx="10">
                  <c:v>4.6764161545054241</c:v>
                </c:pt>
                <c:pt idx="11">
                  <c:v>4.7283532306117744</c:v>
                </c:pt>
                <c:pt idx="12">
                  <c:v>4.7286322520094526</c:v>
                </c:pt>
                <c:pt idx="13">
                  <c:v>4.7654074173974461</c:v>
                </c:pt>
                <c:pt idx="14">
                  <c:v>4.8263397275424129</c:v>
                </c:pt>
                <c:pt idx="15">
                  <c:v>4.7545927811984745</c:v>
                </c:pt>
                <c:pt idx="16">
                  <c:v>4.7960768408921002</c:v>
                </c:pt>
                <c:pt idx="17">
                  <c:v>4.734902340561244</c:v>
                </c:pt>
                <c:pt idx="18">
                  <c:v>4.7016932113186964</c:v>
                </c:pt>
                <c:pt idx="19">
                  <c:v>4.8226989188567764</c:v>
                </c:pt>
                <c:pt idx="20">
                  <c:v>4.8689817595173448</c:v>
                </c:pt>
                <c:pt idx="21">
                  <c:v>4.8837715626636502</c:v>
                </c:pt>
                <c:pt idx="22">
                  <c:v>4.9798593183257296</c:v>
                </c:pt>
                <c:pt idx="23">
                  <c:v>5.0800714687302619</c:v>
                </c:pt>
                <c:pt idx="24">
                  <c:v>5.0832787127175072</c:v>
                </c:pt>
                <c:pt idx="25">
                  <c:v>5.0601539025568085</c:v>
                </c:pt>
                <c:pt idx="26">
                  <c:v>5.1171909380238061</c:v>
                </c:pt>
                <c:pt idx="27">
                  <c:v>5.1363857775912027</c:v>
                </c:pt>
                <c:pt idx="28">
                  <c:v>5.1698615679449453</c:v>
                </c:pt>
                <c:pt idx="29">
                  <c:v>5.2346529243046245</c:v>
                </c:pt>
                <c:pt idx="30">
                  <c:v>5.2927342895997613</c:v>
                </c:pt>
                <c:pt idx="31">
                  <c:v>5.3035683208230884</c:v>
                </c:pt>
                <c:pt idx="32">
                  <c:v>5.2768391254863616</c:v>
                </c:pt>
                <c:pt idx="33">
                  <c:v>5.3085511759102078</c:v>
                </c:pt>
                <c:pt idx="34">
                  <c:v>5.3380482074050342</c:v>
                </c:pt>
                <c:pt idx="35">
                  <c:v>5.3603286180191203</c:v>
                </c:pt>
                <c:pt idx="36">
                  <c:v>5.384798214489896</c:v>
                </c:pt>
                <c:pt idx="37">
                  <c:v>5.4086961716178976</c:v>
                </c:pt>
                <c:pt idx="38">
                  <c:v>5.4327264217758939</c:v>
                </c:pt>
                <c:pt idx="39">
                  <c:v>5.47914494831479</c:v>
                </c:pt>
                <c:pt idx="40">
                  <c:v>5.3311855981487311</c:v>
                </c:pt>
                <c:pt idx="41">
                  <c:v>5.223907323179426</c:v>
                </c:pt>
                <c:pt idx="42">
                  <c:v>5.2462974016830977</c:v>
                </c:pt>
                <c:pt idx="43">
                  <c:v>5.3513208294295893</c:v>
                </c:pt>
                <c:pt idx="44">
                  <c:v>5.4505285378143267</c:v>
                </c:pt>
                <c:pt idx="45">
                  <c:v>5.3725649982381531</c:v>
                </c:pt>
                <c:pt idx="46">
                  <c:v>5.5176681606946101</c:v>
                </c:pt>
                <c:pt idx="47">
                  <c:v>5.5718893948185935</c:v>
                </c:pt>
                <c:pt idx="48">
                  <c:v>5.6045595145052198</c:v>
                </c:pt>
                <c:pt idx="49">
                  <c:v>5.6638305771159594</c:v>
                </c:pt>
                <c:pt idx="50">
                  <c:v>5.720047819102664</c:v>
                </c:pt>
                <c:pt idx="51">
                  <c:v>5.7439176975494419</c:v>
                </c:pt>
                <c:pt idx="52">
                  <c:v>5.7541109065922056</c:v>
                </c:pt>
                <c:pt idx="53">
                  <c:v>5.80919390940418</c:v>
                </c:pt>
                <c:pt idx="54">
                  <c:v>5.8419390251618779</c:v>
                </c:pt>
                <c:pt idx="55">
                  <c:v>5.858299240675235</c:v>
                </c:pt>
                <c:pt idx="56">
                  <c:v>5.8663394111603546</c:v>
                </c:pt>
                <c:pt idx="57">
                  <c:v>5.9210418451808824</c:v>
                </c:pt>
                <c:pt idx="58">
                  <c:v>5.9464627890344568</c:v>
                </c:pt>
                <c:pt idx="59">
                  <c:v>6.021684470235277</c:v>
                </c:pt>
                <c:pt idx="60">
                  <c:v>6.081393617707584</c:v>
                </c:pt>
                <c:pt idx="61">
                  <c:v>6.1577279303096013</c:v>
                </c:pt>
                <c:pt idx="62">
                  <c:v>6.2180305330026089</c:v>
                </c:pt>
                <c:pt idx="63">
                  <c:v>6.2392513383712718</c:v>
                </c:pt>
                <c:pt idx="64">
                  <c:v>6.3285241242701353</c:v>
                </c:pt>
                <c:pt idx="65">
                  <c:v>6.3798637631939865</c:v>
                </c:pt>
                <c:pt idx="66">
                  <c:v>6.403996294270085</c:v>
                </c:pt>
                <c:pt idx="67">
                  <c:v>6.4454245376989938</c:v>
                </c:pt>
                <c:pt idx="68">
                  <c:v>6.4956431281521789</c:v>
                </c:pt>
                <c:pt idx="69">
                  <c:v>6.5600542346043271</c:v>
                </c:pt>
                <c:pt idx="70">
                  <c:v>6.575759010254421</c:v>
                </c:pt>
                <c:pt idx="71">
                  <c:v>6.6120934528140838</c:v>
                </c:pt>
                <c:pt idx="72">
                  <c:v>6.6540275123700674</c:v>
                </c:pt>
                <c:pt idx="73">
                  <c:v>6.6874277589274085</c:v>
                </c:pt>
                <c:pt idx="74">
                  <c:v>6.6851315925147787</c:v>
                </c:pt>
                <c:pt idx="75">
                  <c:v>6.6653677443011663</c:v>
                </c:pt>
                <c:pt idx="76">
                  <c:v>6.7177877662226004</c:v>
                </c:pt>
                <c:pt idx="77">
                  <c:v>6.737591910958022</c:v>
                </c:pt>
                <c:pt idx="78">
                  <c:v>6.7597180405993296</c:v>
                </c:pt>
                <c:pt idx="79">
                  <c:v>6.8002057024111728</c:v>
                </c:pt>
                <c:pt idx="80">
                  <c:v>6.7998158853195507</c:v>
                </c:pt>
                <c:pt idx="81">
                  <c:v>6.7985127937766379</c:v>
                </c:pt>
                <c:pt idx="82">
                  <c:v>6.836253906693365</c:v>
                </c:pt>
                <c:pt idx="83">
                  <c:v>6.8595173123235931</c:v>
                </c:pt>
                <c:pt idx="84">
                  <c:v>6.9012360750748982</c:v>
                </c:pt>
                <c:pt idx="85">
                  <c:v>6.9381709955211281</c:v>
                </c:pt>
                <c:pt idx="86">
                  <c:v>6.9729454627414915</c:v>
                </c:pt>
                <c:pt idx="87">
                  <c:v>6.9796498032665335</c:v>
                </c:pt>
                <c:pt idx="88">
                  <c:v>6.9932492553014525</c:v>
                </c:pt>
                <c:pt idx="89">
                  <c:v>7.0058080580568509</c:v>
                </c:pt>
                <c:pt idx="90">
                  <c:v>7.0256316436165696</c:v>
                </c:pt>
                <c:pt idx="91">
                  <c:v>7.0372288246706605</c:v>
                </c:pt>
                <c:pt idx="92">
                  <c:v>7.0543477531135119</c:v>
                </c:pt>
                <c:pt idx="93">
                  <c:v>7.0593718936337408</c:v>
                </c:pt>
                <c:pt idx="94">
                  <c:v>7.1045022868399528</c:v>
                </c:pt>
                <c:pt idx="95">
                  <c:v>7.1354118313701838</c:v>
                </c:pt>
                <c:pt idx="96">
                  <c:v>7.1606160665884957</c:v>
                </c:pt>
                <c:pt idx="97">
                  <c:v>7.1913449891303873</c:v>
                </c:pt>
                <c:pt idx="98">
                  <c:v>7.210575440195039</c:v>
                </c:pt>
                <c:pt idx="99">
                  <c:v>7.2428801797825164</c:v>
                </c:pt>
                <c:pt idx="100">
                  <c:v>7.2886394016027261</c:v>
                </c:pt>
                <c:pt idx="101">
                  <c:v>7.297016476637979</c:v>
                </c:pt>
                <c:pt idx="102">
                  <c:v>7.3001351475416456</c:v>
                </c:pt>
                <c:pt idx="103">
                  <c:v>7.3039448351892666</c:v>
                </c:pt>
                <c:pt idx="104">
                  <c:v>7.3231918398326119</c:v>
                </c:pt>
                <c:pt idx="105">
                  <c:v>7.3403938223329064</c:v>
                </c:pt>
                <c:pt idx="106">
                  <c:v>7.3767302543448281</c:v>
                </c:pt>
                <c:pt idx="107">
                  <c:v>7.3807307379642095</c:v>
                </c:pt>
                <c:pt idx="108">
                  <c:v>7.3784124446264308</c:v>
                </c:pt>
                <c:pt idx="109">
                  <c:v>7.3308035597541501</c:v>
                </c:pt>
                <c:pt idx="110">
                  <c:v>7.3463108098898822</c:v>
                </c:pt>
                <c:pt idx="111">
                  <c:v>7.3595783896017766</c:v>
                </c:pt>
                <c:pt idx="112">
                  <c:v>7.358390674069331</c:v>
                </c:pt>
                <c:pt idx="113">
                  <c:v>7.3536391003035808</c:v>
                </c:pt>
                <c:pt idx="114">
                  <c:v>7.3667535710511922</c:v>
                </c:pt>
                <c:pt idx="115">
                  <c:v>7.3736931542401454</c:v>
                </c:pt>
              </c:numCache>
            </c:numRef>
          </c:val>
          <c:smooth val="0"/>
          <c:extLst>
            <c:ext xmlns:c16="http://schemas.microsoft.com/office/drawing/2014/chart" uri="{C3380CC4-5D6E-409C-BE32-E72D297353CC}">
              <c16:uniqueId val="{00000000-7A6E-4E67-AD7A-60A8D97657DC}"/>
            </c:ext>
          </c:extLst>
        </c:ser>
        <c:dLbls>
          <c:showLegendKey val="0"/>
          <c:showVal val="0"/>
          <c:showCatName val="0"/>
          <c:showSerName val="0"/>
          <c:showPercent val="0"/>
          <c:showBubbleSize val="0"/>
        </c:dLbls>
        <c:smooth val="0"/>
        <c:axId val="456832896"/>
        <c:axId val="456834432"/>
      </c:lineChart>
      <c:catAx>
        <c:axId val="456832896"/>
        <c:scaling>
          <c:orientation val="minMax"/>
        </c:scaling>
        <c:delete val="0"/>
        <c:axPos val="b"/>
        <c:numFmt formatCode="General" sourceLinked="1"/>
        <c:majorTickMark val="out"/>
        <c:minorTickMark val="none"/>
        <c:tickLblPos val="nextTo"/>
        <c:spPr>
          <a:ln w="6350">
            <a:solidFill>
              <a:schemeClr val="tx1"/>
            </a:solidFill>
          </a:ln>
        </c:spPr>
        <c:txPr>
          <a:bodyPr rot="-2700000" vert="horz"/>
          <a:lstStyle/>
          <a:p>
            <a:pPr>
              <a:defRPr/>
            </a:pPr>
            <a:endParaRPr lang="da-DK"/>
          </a:p>
        </c:txPr>
        <c:crossAx val="456834432"/>
        <c:crosses val="autoZero"/>
        <c:auto val="1"/>
        <c:lblAlgn val="ctr"/>
        <c:lblOffset val="100"/>
        <c:tickLblSkip val="5"/>
        <c:noMultiLvlLbl val="0"/>
      </c:catAx>
      <c:valAx>
        <c:axId val="456834432"/>
        <c:scaling>
          <c:orientation val="minMax"/>
        </c:scaling>
        <c:delete val="0"/>
        <c:axPos val="l"/>
        <c:majorGridlines>
          <c:spPr>
            <a:ln w="6350">
              <a:noFill/>
            </a:ln>
          </c:spPr>
        </c:majorGridlines>
        <c:numFmt formatCode="General" sourceLinked="1"/>
        <c:majorTickMark val="out"/>
        <c:minorTickMark val="none"/>
        <c:tickLblPos val="nextTo"/>
        <c:spPr>
          <a:ln w="6350">
            <a:solidFill>
              <a:schemeClr val="tx1"/>
            </a:solidFill>
          </a:ln>
        </c:spPr>
        <c:crossAx val="456832896"/>
        <c:crosses val="autoZero"/>
        <c:crossBetween val="between"/>
      </c:valAx>
    </c:plotArea>
    <c:plotVisOnly val="1"/>
    <c:dispBlanksAs val="gap"/>
    <c:showDLblsOverMax val="0"/>
  </c:chart>
  <c:spPr>
    <a:ln w="6350">
      <a:solidFill>
        <a:schemeClr val="tx1"/>
      </a:solidFill>
    </a:ln>
  </c:spPr>
  <c:txPr>
    <a:bodyPr/>
    <a:lstStyle/>
    <a:p>
      <a:pPr>
        <a:defRPr sz="850" baseline="0">
          <a:latin typeface="FrankfurtGothic" panose="020B7200000000000000" pitchFamily="34" charset="0"/>
        </a:defRPr>
      </a:pPr>
      <a:endParaRPr lang="da-DK"/>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c:spPr>
          <c:marker>
            <c:symbol val="none"/>
          </c:marker>
          <c:cat>
            <c:numRef>
              <c:f>NAHL2!$G$13:$G$128</c:f>
              <c:numCache>
                <c:formatCode>General</c:formatCode>
                <c:ptCount val="116"/>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1964</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numCache>
            </c:numRef>
          </c:cat>
          <c:val>
            <c:numRef>
              <c:f>NAHL2!$H$13:$H$128</c:f>
              <c:numCache>
                <c:formatCode>General</c:formatCode>
                <c:ptCount val="116"/>
                <c:pt idx="0">
                  <c:v>77.691158348371161</c:v>
                </c:pt>
                <c:pt idx="1">
                  <c:v>80.959495536138277</c:v>
                </c:pt>
                <c:pt idx="2">
                  <c:v>82.899263700256427</c:v>
                </c:pt>
                <c:pt idx="3">
                  <c:v>87.783117864944444</c:v>
                </c:pt>
                <c:pt idx="4">
                  <c:v>89.722886029062579</c:v>
                </c:pt>
                <c:pt idx="5">
                  <c:v>91.217884865609264</c:v>
                </c:pt>
                <c:pt idx="6">
                  <c:v>93.800416445056499</c:v>
                </c:pt>
                <c:pt idx="7">
                  <c:v>97.261008761515797</c:v>
                </c:pt>
                <c:pt idx="8">
                  <c:v>100.36578561591793</c:v>
                </c:pt>
                <c:pt idx="9">
                  <c:v>104.21375766929431</c:v>
                </c:pt>
                <c:pt idx="10">
                  <c:v>107.384532552949</c:v>
                </c:pt>
                <c:pt idx="11">
                  <c:v>113.10914422072369</c:v>
                </c:pt>
                <c:pt idx="12">
                  <c:v>113.14070849558361</c:v>
                </c:pt>
                <c:pt idx="13">
                  <c:v>117.37892976540981</c:v>
                </c:pt>
                <c:pt idx="14">
                  <c:v>124.75349216449807</c:v>
                </c:pt>
                <c:pt idx="15">
                  <c:v>116.11635877101338</c:v>
                </c:pt>
                <c:pt idx="16">
                  <c:v>121.03464669009401</c:v>
                </c:pt>
                <c:pt idx="17">
                  <c:v>113.85233941969797</c:v>
                </c:pt>
                <c:pt idx="18">
                  <c:v>110.13349394529394</c:v>
                </c:pt>
                <c:pt idx="19">
                  <c:v>124.30011439832842</c:v>
                </c:pt>
                <c:pt idx="20">
                  <c:v>130.18828639946813</c:v>
                </c:pt>
                <c:pt idx="21">
                  <c:v>132.12805456358629</c:v>
                </c:pt>
                <c:pt idx="22">
                  <c:v>145.45391751353404</c:v>
                </c:pt>
                <c:pt idx="23">
                  <c:v>160.78554665685249</c:v>
                </c:pt>
                <c:pt idx="24">
                  <c:v>161.30205297274196</c:v>
                </c:pt>
                <c:pt idx="25">
                  <c:v>157.61477177319782</c:v>
                </c:pt>
                <c:pt idx="26">
                  <c:v>166.86597378668438</c:v>
                </c:pt>
                <c:pt idx="27">
                  <c:v>170.09987722005891</c:v>
                </c:pt>
                <c:pt idx="28">
                  <c:v>175.89048691708612</c:v>
                </c:pt>
                <c:pt idx="29">
                  <c:v>187.6639614398328</c:v>
                </c:pt>
                <c:pt idx="30">
                  <c:v>198.88649589229746</c:v>
                </c:pt>
                <c:pt idx="31">
                  <c:v>201.05295293950041</c:v>
                </c:pt>
                <c:pt idx="32">
                  <c:v>195.7501547630354</c:v>
                </c:pt>
                <c:pt idx="33">
                  <c:v>202.05727077595213</c:v>
                </c:pt>
                <c:pt idx="34">
                  <c:v>208.10613363092409</c:v>
                </c:pt>
                <c:pt idx="35">
                  <c:v>212.79486318738719</c:v>
                </c:pt>
                <c:pt idx="36">
                  <c:v>218.06609708899225</c:v>
                </c:pt>
                <c:pt idx="37">
                  <c:v>223.34020047013007</c:v>
                </c:pt>
                <c:pt idx="38">
                  <c:v>228.77212522556749</c:v>
                </c:pt>
                <c:pt idx="39">
                  <c:v>239.6417136955076</c:v>
                </c:pt>
                <c:pt idx="40">
                  <c:v>206.68287178269537</c:v>
                </c:pt>
                <c:pt idx="41">
                  <c:v>185.65819524646216</c:v>
                </c:pt>
                <c:pt idx="42">
                  <c:v>189.86198276189569</c:v>
                </c:pt>
                <c:pt idx="43">
                  <c:v>210.88665929812899</c:v>
                </c:pt>
                <c:pt idx="44">
                  <c:v>232.88121991642132</c:v>
                </c:pt>
                <c:pt idx="45">
                  <c:v>215.41469800075976</c:v>
                </c:pt>
                <c:pt idx="46">
                  <c:v>249.05360656282647</c:v>
                </c:pt>
                <c:pt idx="47">
                  <c:v>262.9304095830563</c:v>
                </c:pt>
                <c:pt idx="48">
                  <c:v>271.66223580112069</c:v>
                </c:pt>
                <c:pt idx="49">
                  <c:v>288.25069697977017</c:v>
                </c:pt>
                <c:pt idx="50">
                  <c:v>304.91950358533569</c:v>
                </c:pt>
                <c:pt idx="51">
                  <c:v>312.28545754582581</c:v>
                </c:pt>
                <c:pt idx="52">
                  <c:v>315.48492722480768</c:v>
                </c:pt>
                <c:pt idx="53">
                  <c:v>333.3503067955171</c:v>
                </c:pt>
                <c:pt idx="54">
                  <c:v>344.44658414854206</c:v>
                </c:pt>
                <c:pt idx="55">
                  <c:v>350.12815362332606</c:v>
                </c:pt>
                <c:pt idx="56">
                  <c:v>352.95459096305444</c:v>
                </c:pt>
                <c:pt idx="57">
                  <c:v>372.79991141134008</c:v>
                </c:pt>
                <c:pt idx="58">
                  <c:v>382.39832044828563</c:v>
                </c:pt>
                <c:pt idx="59">
                  <c:v>412.27247186342481</c:v>
                </c:pt>
                <c:pt idx="60">
                  <c:v>437.63867093266214</c:v>
                </c:pt>
                <c:pt idx="61">
                  <c:v>472.3536343194985</c:v>
                </c:pt>
                <c:pt idx="62">
                  <c:v>501.71414889828094</c:v>
                </c:pt>
                <c:pt idx="63">
                  <c:v>512.47469714597764</c:v>
                </c:pt>
                <c:pt idx="64">
                  <c:v>560.32900731313509</c:v>
                </c:pt>
                <c:pt idx="65">
                  <c:v>589.84734326621708</c:v>
                </c:pt>
                <c:pt idx="66">
                  <c:v>604.255</c:v>
                </c:pt>
                <c:pt idx="67">
                  <c:v>629.81399999999996</c:v>
                </c:pt>
                <c:pt idx="68">
                  <c:v>662.25</c:v>
                </c:pt>
                <c:pt idx="69">
                  <c:v>706.31</c:v>
                </c:pt>
                <c:pt idx="70">
                  <c:v>717.49</c:v>
                </c:pt>
                <c:pt idx="71">
                  <c:v>744.03899999999999</c:v>
                </c:pt>
                <c:pt idx="72">
                  <c:v>775.90300000000002</c:v>
                </c:pt>
                <c:pt idx="73">
                  <c:v>802.25599999999997</c:v>
                </c:pt>
                <c:pt idx="74">
                  <c:v>800.41600000000005</c:v>
                </c:pt>
                <c:pt idx="75">
                  <c:v>784.75199999999995</c:v>
                </c:pt>
                <c:pt idx="76">
                  <c:v>826.98599999999999</c:v>
                </c:pt>
                <c:pt idx="77">
                  <c:v>843.52700000000004</c:v>
                </c:pt>
                <c:pt idx="78">
                  <c:v>862.399</c:v>
                </c:pt>
                <c:pt idx="79">
                  <c:v>898.03200000000004</c:v>
                </c:pt>
                <c:pt idx="80">
                  <c:v>897.68200000000002</c:v>
                </c:pt>
                <c:pt idx="81">
                  <c:v>896.51300000000003</c:v>
                </c:pt>
                <c:pt idx="82">
                  <c:v>930.995</c:v>
                </c:pt>
                <c:pt idx="83">
                  <c:v>952.90700000000004</c:v>
                </c:pt>
                <c:pt idx="84">
                  <c:v>993.50199999999995</c:v>
                </c:pt>
                <c:pt idx="85">
                  <c:v>1030.883</c:v>
                </c:pt>
                <c:pt idx="86">
                  <c:v>1067.3620000000001</c:v>
                </c:pt>
                <c:pt idx="87">
                  <c:v>1074.5419999999999</c:v>
                </c:pt>
                <c:pt idx="88">
                  <c:v>1089.2550000000001</c:v>
                </c:pt>
                <c:pt idx="89">
                  <c:v>1103.021</c:v>
                </c:pt>
                <c:pt idx="90">
                  <c:v>1125.105</c:v>
                </c:pt>
                <c:pt idx="91">
                  <c:v>1138.229</c:v>
                </c:pt>
                <c:pt idx="92">
                  <c:v>1157.8820000000001</c:v>
                </c:pt>
                <c:pt idx="93">
                  <c:v>1163.7139999999999</c:v>
                </c:pt>
                <c:pt idx="94">
                  <c:v>1217.4359999999999</c:v>
                </c:pt>
                <c:pt idx="95">
                  <c:v>1255.654</c:v>
                </c:pt>
                <c:pt idx="96">
                  <c:v>1287.704</c:v>
                </c:pt>
                <c:pt idx="97">
                  <c:v>1327.8879999999999</c:v>
                </c:pt>
                <c:pt idx="98">
                  <c:v>1353.671</c:v>
                </c:pt>
                <c:pt idx="99">
                  <c:v>1398.115</c:v>
                </c:pt>
                <c:pt idx="100">
                  <c:v>1463.578</c:v>
                </c:pt>
                <c:pt idx="101">
                  <c:v>1475.89</c:v>
                </c:pt>
                <c:pt idx="102">
                  <c:v>1480.5</c:v>
                </c:pt>
                <c:pt idx="103">
                  <c:v>1486.1510000000001</c:v>
                </c:pt>
                <c:pt idx="104">
                  <c:v>1515.0319999999999</c:v>
                </c:pt>
                <c:pt idx="105">
                  <c:v>1541.319</c:v>
                </c:pt>
                <c:pt idx="106">
                  <c:v>1598.355</c:v>
                </c:pt>
                <c:pt idx="107">
                  <c:v>1604.7619999999999</c:v>
                </c:pt>
                <c:pt idx="108">
                  <c:v>1601.046</c:v>
                </c:pt>
                <c:pt idx="109">
                  <c:v>1526.6079999999999</c:v>
                </c:pt>
                <c:pt idx="110">
                  <c:v>1550.4659999999999</c:v>
                </c:pt>
                <c:pt idx="111">
                  <c:v>1571.174</c:v>
                </c:pt>
                <c:pt idx="112">
                  <c:v>1569.309</c:v>
                </c:pt>
                <c:pt idx="113">
                  <c:v>1561.87</c:v>
                </c:pt>
                <c:pt idx="114">
                  <c:v>1582.4880000000001</c:v>
                </c:pt>
                <c:pt idx="115">
                  <c:v>1593.508</c:v>
                </c:pt>
              </c:numCache>
            </c:numRef>
          </c:val>
          <c:smooth val="0"/>
          <c:extLst>
            <c:ext xmlns:c16="http://schemas.microsoft.com/office/drawing/2014/chart" uri="{C3380CC4-5D6E-409C-BE32-E72D297353CC}">
              <c16:uniqueId val="{00000000-6147-43F5-8DD3-343AD2704299}"/>
            </c:ext>
          </c:extLst>
        </c:ser>
        <c:dLbls>
          <c:showLegendKey val="0"/>
          <c:showVal val="0"/>
          <c:showCatName val="0"/>
          <c:showSerName val="0"/>
          <c:showPercent val="0"/>
          <c:showBubbleSize val="0"/>
        </c:dLbls>
        <c:smooth val="0"/>
        <c:axId val="456815360"/>
        <c:axId val="456816896"/>
      </c:lineChart>
      <c:catAx>
        <c:axId val="456815360"/>
        <c:scaling>
          <c:orientation val="minMax"/>
        </c:scaling>
        <c:delete val="0"/>
        <c:axPos val="b"/>
        <c:numFmt formatCode="General" sourceLinked="1"/>
        <c:majorTickMark val="out"/>
        <c:minorTickMark val="none"/>
        <c:tickLblPos val="nextTo"/>
        <c:spPr>
          <a:ln w="6350">
            <a:solidFill>
              <a:schemeClr val="tx1"/>
            </a:solidFill>
          </a:ln>
        </c:spPr>
        <c:crossAx val="456816896"/>
        <c:crosses val="autoZero"/>
        <c:auto val="1"/>
        <c:lblAlgn val="ctr"/>
        <c:lblOffset val="100"/>
        <c:tickLblSkip val="5"/>
        <c:noMultiLvlLbl val="0"/>
      </c:catAx>
      <c:valAx>
        <c:axId val="456816896"/>
        <c:scaling>
          <c:orientation val="minMax"/>
        </c:scaling>
        <c:delete val="0"/>
        <c:axPos val="l"/>
        <c:majorGridlines>
          <c:spPr>
            <a:ln w="6350">
              <a:noFill/>
            </a:ln>
          </c:spPr>
        </c:majorGridlines>
        <c:numFmt formatCode="General" sourceLinked="1"/>
        <c:majorTickMark val="out"/>
        <c:minorTickMark val="none"/>
        <c:tickLblPos val="nextTo"/>
        <c:spPr>
          <a:ln w="6350">
            <a:solidFill>
              <a:schemeClr val="tx1"/>
            </a:solidFill>
          </a:ln>
        </c:spPr>
        <c:crossAx val="456815360"/>
        <c:crosses val="autoZero"/>
        <c:crossBetween val="between"/>
      </c:valAx>
    </c:plotArea>
    <c:plotVisOnly val="1"/>
    <c:dispBlanksAs val="gap"/>
    <c:showDLblsOverMax val="0"/>
  </c:chart>
  <c:spPr>
    <a:ln w="6350">
      <a:solidFill>
        <a:schemeClr val="tx1"/>
      </a:solidFill>
    </a:ln>
  </c:spPr>
  <c:txPr>
    <a:bodyPr/>
    <a:lstStyle/>
    <a:p>
      <a:pPr>
        <a:defRPr sz="850">
          <a:latin typeface="FrankfurtGothic" panose="020B7200000000000000" pitchFamily="34" charset="0"/>
        </a:defRPr>
      </a:pPr>
      <a:endParaRPr lang="da-DK"/>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19050"/>
          </c:spPr>
          <c:marker>
            <c:symbol val="none"/>
          </c:marker>
          <c:cat>
            <c:numRef>
              <c:f>NAHL2!$U$14:$U$128</c:f>
              <c:numCache>
                <c:formatCode>General</c:formatCode>
                <c:ptCount val="115"/>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1964</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numCache>
            </c:numRef>
          </c:cat>
          <c:val>
            <c:numRef>
              <c:f>NAHL2!$V$14:$V$128</c:f>
              <c:numCache>
                <c:formatCode>General</c:formatCode>
                <c:ptCount val="115"/>
                <c:pt idx="0">
                  <c:v>4.1207515765256275</c:v>
                </c:pt>
                <c:pt idx="1">
                  <c:v>2.3677205825832992</c:v>
                </c:pt>
                <c:pt idx="2">
                  <c:v>5.7243022390847109</c:v>
                </c:pt>
                <c:pt idx="3">
                  <c:v>2.1856673489093481</c:v>
                </c:pt>
                <c:pt idx="4">
                  <c:v>1.6525107637022529</c:v>
                </c:pt>
                <c:pt idx="5">
                  <c:v>2.7918311878500468</c:v>
                </c:pt>
                <c:pt idx="6">
                  <c:v>3.6228881009321867</c:v>
                </c:pt>
                <c:pt idx="7">
                  <c:v>3.1423191736334566</c:v>
                </c:pt>
                <c:pt idx="8">
                  <c:v>3.7622783518341585</c:v>
                </c:pt>
                <c:pt idx="9">
                  <c:v>2.9972002526347019</c:v>
                </c:pt>
                <c:pt idx="10">
                  <c:v>5.1937076106350233</c:v>
                </c:pt>
                <c:pt idx="11">
                  <c:v>2.790213976782141E-2</c:v>
                </c:pt>
                <c:pt idx="12">
                  <c:v>3.6775165387993525</c:v>
                </c:pt>
                <c:pt idx="13">
                  <c:v>6.0932310144966806</c:v>
                </c:pt>
                <c:pt idx="14">
                  <c:v>-7.1746946343938411</c:v>
                </c:pt>
                <c:pt idx="15">
                  <c:v>4.1484059693625674</c:v>
                </c:pt>
                <c:pt idx="16">
                  <c:v>-6.1174500330856141</c:v>
                </c:pt>
                <c:pt idx="17">
                  <c:v>-3.3209129242547597</c:v>
                </c:pt>
                <c:pt idx="18">
                  <c:v>12.100570753807993</c:v>
                </c:pt>
                <c:pt idx="19">
                  <c:v>4.6282840660568425</c:v>
                </c:pt>
                <c:pt idx="20">
                  <c:v>1.4789803146305402</c:v>
                </c:pt>
                <c:pt idx="21">
                  <c:v>9.6087755662079388</c:v>
                </c:pt>
                <c:pt idx="22">
                  <c:v>10.021215040453235</c:v>
                </c:pt>
                <c:pt idx="23">
                  <c:v>0.32072439872452563</c:v>
                </c:pt>
                <c:pt idx="24">
                  <c:v>-2.3124810160698672</c:v>
                </c:pt>
                <c:pt idx="25">
                  <c:v>5.7037035466997565</c:v>
                </c:pt>
                <c:pt idx="26">
                  <c:v>1.9194839567396649</c:v>
                </c:pt>
                <c:pt idx="27">
                  <c:v>3.3475790353742596</c:v>
                </c:pt>
                <c:pt idx="28">
                  <c:v>6.4791356359679142</c:v>
                </c:pt>
                <c:pt idx="29">
                  <c:v>5.8081365295136855</c:v>
                </c:pt>
                <c:pt idx="30">
                  <c:v>1.0834031223327045</c:v>
                </c:pt>
                <c:pt idx="31">
                  <c:v>-2.6729195336726796</c:v>
                </c:pt>
                <c:pt idx="32">
                  <c:v>3.1712050423846172</c:v>
                </c:pt>
                <c:pt idx="33">
                  <c:v>2.9497031494826409</c:v>
                </c:pt>
                <c:pt idx="34">
                  <c:v>2.2280410614086144</c:v>
                </c:pt>
                <c:pt idx="35">
                  <c:v>2.4469596470775734</c:v>
                </c:pt>
                <c:pt idx="36">
                  <c:v>2.3897957128001579</c:v>
                </c:pt>
                <c:pt idx="37">
                  <c:v>2.4030250157996313</c:v>
                </c:pt>
                <c:pt idx="38">
                  <c:v>4.641852653889611</c:v>
                </c:pt>
                <c:pt idx="39">
                  <c:v>-14.795935016605899</c:v>
                </c:pt>
                <c:pt idx="40">
                  <c:v>-10.727827496930509</c:v>
                </c:pt>
                <c:pt idx="41">
                  <c:v>2.2390078503671695</c:v>
                </c:pt>
                <c:pt idx="42">
                  <c:v>10.502342774649165</c:v>
                </c:pt>
                <c:pt idx="43">
                  <c:v>9.9207708384737359</c:v>
                </c:pt>
                <c:pt idx="44">
                  <c:v>-7.7963539576173524</c:v>
                </c:pt>
                <c:pt idx="45">
                  <c:v>14.510316245645694</c:v>
                </c:pt>
                <c:pt idx="46">
                  <c:v>5.4221234123983386</c:v>
                </c:pt>
                <c:pt idx="47">
                  <c:v>3.2670119686626364</c:v>
                </c:pt>
                <c:pt idx="48">
                  <c:v>5.9271062610739556</c:v>
                </c:pt>
                <c:pt idx="49">
                  <c:v>5.6217241986704636</c:v>
                </c:pt>
                <c:pt idx="50">
                  <c:v>2.3869878446777903</c:v>
                </c:pt>
                <c:pt idx="51">
                  <c:v>1.0193209042763662</c:v>
                </c:pt>
                <c:pt idx="52">
                  <c:v>5.5083002811974424</c:v>
                </c:pt>
                <c:pt idx="53">
                  <c:v>3.2745115757697896</c:v>
                </c:pt>
                <c:pt idx="54">
                  <c:v>1.636021551335709</c:v>
                </c:pt>
                <c:pt idx="55">
                  <c:v>0.80401704851196243</c:v>
                </c:pt>
                <c:pt idx="56">
                  <c:v>5.4702434020527768</c:v>
                </c:pt>
                <c:pt idx="57">
                  <c:v>2.5420943853574407</c:v>
                </c:pt>
                <c:pt idx="58">
                  <c:v>7.5221681200820179</c:v>
                </c:pt>
                <c:pt idx="59">
                  <c:v>5.9709147472307045</c:v>
                </c:pt>
                <c:pt idx="60">
                  <c:v>7.6334312602017285</c:v>
                </c:pt>
                <c:pt idx="61">
                  <c:v>6.0302602693007579</c:v>
                </c:pt>
                <c:pt idx="62">
                  <c:v>2.1220805368662887</c:v>
                </c:pt>
                <c:pt idx="63">
                  <c:v>8.927278589886356</c:v>
                </c:pt>
                <c:pt idx="64">
                  <c:v>5.1339638923851183</c:v>
                </c:pt>
                <c:pt idx="65">
                  <c:v>2.4132531076098473</c:v>
                </c:pt>
                <c:pt idx="66">
                  <c:v>4.1428243428908829</c:v>
                </c:pt>
                <c:pt idx="67">
                  <c:v>5.0218590453185108</c:v>
                </c:pt>
                <c:pt idx="68">
                  <c:v>6.4411106452148204</c:v>
                </c:pt>
                <c:pt idx="69">
                  <c:v>1.5704775650093872</c:v>
                </c:pt>
                <c:pt idx="70">
                  <c:v>3.6334442559662783</c:v>
                </c:pt>
                <c:pt idx="71">
                  <c:v>4.1934059555983616</c:v>
                </c:pt>
                <c:pt idx="72">
                  <c:v>3.3400246557341084</c:v>
                </c:pt>
                <c:pt idx="73">
                  <c:v>-0.22961664126297521</c:v>
                </c:pt>
                <c:pt idx="74">
                  <c:v>-1.9763848213612434</c:v>
                </c:pt>
                <c:pt idx="75">
                  <c:v>5.2420021921434135</c:v>
                </c:pt>
                <c:pt idx="76">
                  <c:v>1.980414473542158</c:v>
                </c:pt>
                <c:pt idx="77">
                  <c:v>2.2126129641307557</c:v>
                </c:pt>
                <c:pt idx="78">
                  <c:v>4.0487661811843267</c:v>
                </c:pt>
                <c:pt idx="79">
                  <c:v>-3.8981709162211331E-2</c:v>
                </c:pt>
                <c:pt idx="80">
                  <c:v>-0.13030915429128598</c:v>
                </c:pt>
                <c:pt idx="81">
                  <c:v>3.7741112916727104</c:v>
                </c:pt>
                <c:pt idx="82">
                  <c:v>2.3263405630228107</c:v>
                </c:pt>
                <c:pt idx="83">
                  <c:v>4.171876275130515</c:v>
                </c:pt>
                <c:pt idx="84">
                  <c:v>3.6934920446229924</c:v>
                </c:pt>
                <c:pt idx="85">
                  <c:v>3.477446722036337</c:v>
                </c:pt>
                <c:pt idx="86">
                  <c:v>0.67043405250419852</c:v>
                </c:pt>
                <c:pt idx="87">
                  <c:v>1.3599452034918968</c:v>
                </c:pt>
                <c:pt idx="88">
                  <c:v>1.2558802755398446</c:v>
                </c:pt>
                <c:pt idx="89">
                  <c:v>1.9823585559718637</c:v>
                </c:pt>
                <c:pt idx="90">
                  <c:v>1.159718105409091</c:v>
                </c:pt>
                <c:pt idx="91">
                  <c:v>1.7118928442851455</c:v>
                </c:pt>
                <c:pt idx="92">
                  <c:v>0.50241405202289258</c:v>
                </c:pt>
                <c:pt idx="93">
                  <c:v>4.5130393206211927</c:v>
                </c:pt>
                <c:pt idx="94">
                  <c:v>3.0909544530230981</c:v>
                </c:pt>
                <c:pt idx="95">
                  <c:v>2.5204235218311943</c:v>
                </c:pt>
                <c:pt idx="96">
                  <c:v>3.0728922541891635</c:v>
                </c:pt>
                <c:pt idx="97">
                  <c:v>1.923045106465171</c:v>
                </c:pt>
                <c:pt idx="98">
                  <c:v>3.2304739587477371</c:v>
                </c:pt>
                <c:pt idx="99">
                  <c:v>4.5759221820209639</c:v>
                </c:pt>
                <c:pt idx="100">
                  <c:v>0.83770750352529788</c:v>
                </c:pt>
                <c:pt idx="101">
                  <c:v>0.31186709036665761</c:v>
                </c:pt>
                <c:pt idx="102">
                  <c:v>0.38096876476210184</c:v>
                </c:pt>
                <c:pt idx="103">
                  <c:v>1.9247004643345278</c:v>
                </c:pt>
                <c:pt idx="104">
                  <c:v>1.7201982500294477</c:v>
                </c:pt>
                <c:pt idx="105">
                  <c:v>3.6336432011921715</c:v>
                </c:pt>
                <c:pt idx="106">
                  <c:v>0.40004836193814342</c:v>
                </c:pt>
                <c:pt idx="107">
                  <c:v>-0.23182933377787762</c:v>
                </c:pt>
                <c:pt idx="108">
                  <c:v>-4.7608884872280655</c:v>
                </c:pt>
                <c:pt idx="109">
                  <c:v>1.5507250135732065</c:v>
                </c:pt>
                <c:pt idx="110">
                  <c:v>1.3267579711894406</c:v>
                </c:pt>
                <c:pt idx="111">
                  <c:v>-0.11877155324455657</c:v>
                </c:pt>
                <c:pt idx="112">
                  <c:v>-0.47515737657501944</c:v>
                </c:pt>
                <c:pt idx="113">
                  <c:v>1.3114470747611406</c:v>
                </c:pt>
                <c:pt idx="114">
                  <c:v>0.69395831889531578</c:v>
                </c:pt>
              </c:numCache>
            </c:numRef>
          </c:val>
          <c:smooth val="0"/>
          <c:extLst>
            <c:ext xmlns:c16="http://schemas.microsoft.com/office/drawing/2014/chart" uri="{C3380CC4-5D6E-409C-BE32-E72D297353CC}">
              <c16:uniqueId val="{00000000-7775-4EBF-8057-5000B3C12899}"/>
            </c:ext>
          </c:extLst>
        </c:ser>
        <c:dLbls>
          <c:showLegendKey val="0"/>
          <c:showVal val="0"/>
          <c:showCatName val="0"/>
          <c:showSerName val="0"/>
          <c:showPercent val="0"/>
          <c:showBubbleSize val="0"/>
        </c:dLbls>
        <c:smooth val="0"/>
        <c:axId val="456845952"/>
        <c:axId val="454168960"/>
      </c:lineChart>
      <c:catAx>
        <c:axId val="456845952"/>
        <c:scaling>
          <c:orientation val="minMax"/>
        </c:scaling>
        <c:delete val="0"/>
        <c:axPos val="b"/>
        <c:numFmt formatCode="General" sourceLinked="1"/>
        <c:majorTickMark val="out"/>
        <c:minorTickMark val="none"/>
        <c:tickLblPos val="nextTo"/>
        <c:spPr>
          <a:ln w="6350">
            <a:solidFill>
              <a:schemeClr val="tx1"/>
            </a:solidFill>
          </a:ln>
        </c:spPr>
        <c:txPr>
          <a:bodyPr rot="-5400000" vert="horz"/>
          <a:lstStyle/>
          <a:p>
            <a:pPr>
              <a:defRPr/>
            </a:pPr>
            <a:endParaRPr lang="da-DK"/>
          </a:p>
        </c:txPr>
        <c:crossAx val="454168960"/>
        <c:crosses val="autoZero"/>
        <c:auto val="1"/>
        <c:lblAlgn val="ctr"/>
        <c:lblOffset val="100"/>
        <c:tickLblSkip val="6"/>
        <c:noMultiLvlLbl val="0"/>
      </c:catAx>
      <c:valAx>
        <c:axId val="454168960"/>
        <c:scaling>
          <c:orientation val="minMax"/>
        </c:scaling>
        <c:delete val="0"/>
        <c:axPos val="l"/>
        <c:majorGridlines>
          <c:spPr>
            <a:ln w="6350">
              <a:noFill/>
            </a:ln>
          </c:spPr>
        </c:majorGridlines>
        <c:numFmt formatCode="General" sourceLinked="1"/>
        <c:majorTickMark val="out"/>
        <c:minorTickMark val="none"/>
        <c:tickLblPos val="nextTo"/>
        <c:spPr>
          <a:ln w="6350">
            <a:solidFill>
              <a:schemeClr val="tx1"/>
            </a:solidFill>
          </a:ln>
        </c:spPr>
        <c:crossAx val="456845952"/>
        <c:crosses val="autoZero"/>
        <c:crossBetween val="between"/>
      </c:valAx>
    </c:plotArea>
    <c:plotVisOnly val="1"/>
    <c:dispBlanksAs val="gap"/>
    <c:showDLblsOverMax val="0"/>
  </c:chart>
  <c:spPr>
    <a:ln w="6350">
      <a:solidFill>
        <a:schemeClr val="tx1"/>
      </a:solidFill>
    </a:ln>
  </c:spPr>
  <c:txPr>
    <a:bodyPr/>
    <a:lstStyle/>
    <a:p>
      <a:pPr>
        <a:defRPr sz="850" baseline="0">
          <a:latin typeface="FrankfurtGothic" panose="020B7200000000000000" pitchFamily="34" charset="0"/>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05764293050325"/>
          <c:y val="4.8997772828507792E-2"/>
          <c:w val="0.8490510527216707"/>
          <c:h val="0.87714395945495682"/>
        </c:manualLayout>
      </c:layout>
      <c:barChart>
        <c:barDir val="col"/>
        <c:grouping val="stacked"/>
        <c:varyColors val="0"/>
        <c:ser>
          <c:idx val="1"/>
          <c:order val="1"/>
          <c:tx>
            <c:strRef>
              <c:f>GraphNominalGDPGNP!$B$14</c:f>
              <c:strCache>
                <c:ptCount val="1"/>
                <c:pt idx="0">
                  <c:v>Net wages from abroad</c:v>
                </c:pt>
              </c:strCache>
            </c:strRef>
          </c:tx>
          <c:spPr>
            <a:solidFill>
              <a:schemeClr val="accent2"/>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GraphNominalGDPGNP!$C$14:$AZ$14</c:f>
              <c:numCache>
                <c:formatCode>0.00%</c:formatCode>
                <c:ptCount val="50"/>
                <c:pt idx="0">
                  <c:v>2.8969437633720114E-3</c:v>
                </c:pt>
                <c:pt idx="1">
                  <c:v>2.5893209911384547E-3</c:v>
                </c:pt>
                <c:pt idx="2">
                  <c:v>2.112122094283644E-3</c:v>
                </c:pt>
                <c:pt idx="3">
                  <c:v>1.812753825878809E-3</c:v>
                </c:pt>
                <c:pt idx="4">
                  <c:v>2.3342491018424239E-3</c:v>
                </c:pt>
                <c:pt idx="5">
                  <c:v>2.2702451692794552E-3</c:v>
                </c:pt>
                <c:pt idx="6">
                  <c:v>2.3788229094377296E-3</c:v>
                </c:pt>
                <c:pt idx="7">
                  <c:v>2.2786207819584093E-3</c:v>
                </c:pt>
                <c:pt idx="8">
                  <c:v>2.3552243020695334E-3</c:v>
                </c:pt>
                <c:pt idx="9">
                  <c:v>2.2528545612201072E-3</c:v>
                </c:pt>
                <c:pt idx="10">
                  <c:v>2.5893810431363942E-3</c:v>
                </c:pt>
                <c:pt idx="11">
                  <c:v>2.7791642089024004E-3</c:v>
                </c:pt>
                <c:pt idx="12">
                  <c:v>3.1308106733626815E-3</c:v>
                </c:pt>
                <c:pt idx="13">
                  <c:v>3.584584842687573E-3</c:v>
                </c:pt>
                <c:pt idx="14">
                  <c:v>3.1954048901457048E-3</c:v>
                </c:pt>
                <c:pt idx="15">
                  <c:v>3.3179959485206078E-3</c:v>
                </c:pt>
                <c:pt idx="16">
                  <c:v>2.8695914515642429E-3</c:v>
                </c:pt>
                <c:pt idx="17">
                  <c:v>2.9996245458808941E-3</c:v>
                </c:pt>
                <c:pt idx="18">
                  <c:v>2.9581767038120753E-3</c:v>
                </c:pt>
                <c:pt idx="19">
                  <c:v>3.423248885892515E-3</c:v>
                </c:pt>
                <c:pt idx="20">
                  <c:v>2.4931126739656155E-3</c:v>
                </c:pt>
                <c:pt idx="21">
                  <c:v>3.1654559929751355E-3</c:v>
                </c:pt>
                <c:pt idx="22">
                  <c:v>3.3932313052673089E-3</c:v>
                </c:pt>
                <c:pt idx="23">
                  <c:v>4.5914443824545004E-3</c:v>
                </c:pt>
                <c:pt idx="24">
                  <c:v>3.6273540551261169E-3</c:v>
                </c:pt>
                <c:pt idx="25">
                  <c:v>3.8785006604063936E-3</c:v>
                </c:pt>
                <c:pt idx="26">
                  <c:v>3.4355859797210358E-3</c:v>
                </c:pt>
                <c:pt idx="27">
                  <c:v>2.1428652446626863E-3</c:v>
                </c:pt>
                <c:pt idx="28">
                  <c:v>2.1003585196477537E-3</c:v>
                </c:pt>
                <c:pt idx="29">
                  <c:v>1.7720199658322332E-5</c:v>
                </c:pt>
                <c:pt idx="30">
                  <c:v>-6.0968624897506389E-4</c:v>
                </c:pt>
                <c:pt idx="31">
                  <c:v>-1.0032620599244929E-3</c:v>
                </c:pt>
                <c:pt idx="32">
                  <c:v>-1.2423144204199051E-3</c:v>
                </c:pt>
                <c:pt idx="33">
                  <c:v>-1.2061936967505155E-3</c:v>
                </c:pt>
                <c:pt idx="34">
                  <c:v>-1.428949914375887E-3</c:v>
                </c:pt>
                <c:pt idx="35">
                  <c:v>-3.2062114119688471E-3</c:v>
                </c:pt>
                <c:pt idx="36">
                  <c:v>-3.637368777715692E-3</c:v>
                </c:pt>
                <c:pt idx="37">
                  <c:v>-6.931612650926333E-3</c:v>
                </c:pt>
                <c:pt idx="38">
                  <c:v>-8.3914802910956057E-3</c:v>
                </c:pt>
                <c:pt idx="39">
                  <c:v>-7.3704680737894587E-3</c:v>
                </c:pt>
                <c:pt idx="40">
                  <c:v>-5.9229366633424003E-3</c:v>
                </c:pt>
                <c:pt idx="41">
                  <c:v>-5.8033824005579221E-3</c:v>
                </c:pt>
                <c:pt idx="42">
                  <c:v>-5.4907593765072546E-3</c:v>
                </c:pt>
                <c:pt idx="43">
                  <c:v>-4.9122210608303881E-3</c:v>
                </c:pt>
                <c:pt idx="44">
                  <c:v>-4.7860728409799286E-3</c:v>
                </c:pt>
                <c:pt idx="45">
                  <c:v>-5.034974238296251E-3</c:v>
                </c:pt>
                <c:pt idx="46">
                  <c:v>-5.3240143314761115E-3</c:v>
                </c:pt>
                <c:pt idx="47">
                  <c:v>-5.4820881365825183E-3</c:v>
                </c:pt>
                <c:pt idx="48">
                  <c:v>-5.6586074110362367E-3</c:v>
                </c:pt>
                <c:pt idx="49">
                  <c:v>-5.6466761056307444E-3</c:v>
                </c:pt>
              </c:numCache>
            </c:numRef>
          </c:val>
          <c:extLst>
            <c:ext xmlns:c16="http://schemas.microsoft.com/office/drawing/2014/chart" uri="{C3380CC4-5D6E-409C-BE32-E72D297353CC}">
              <c16:uniqueId val="{00000000-8407-4433-8A12-599A213446C4}"/>
            </c:ext>
          </c:extLst>
        </c:ser>
        <c:ser>
          <c:idx val="2"/>
          <c:order val="2"/>
          <c:tx>
            <c:strRef>
              <c:f>GraphNominalGDPGNP!$B$15</c:f>
              <c:strCache>
                <c:ptCount val="1"/>
                <c:pt idx="0">
                  <c:v>Net interests, dividends, profits etc. from abroad</c:v>
                </c:pt>
              </c:strCache>
            </c:strRef>
          </c:tx>
          <c:spPr>
            <a:solidFill>
              <a:schemeClr val="accent3"/>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GraphNominalGDPGNP!$C$15:$AZ$15</c:f>
              <c:numCache>
                <c:formatCode>0.00%</c:formatCode>
                <c:ptCount val="50"/>
                <c:pt idx="0">
                  <c:v>1.7178642262583355E-4</c:v>
                </c:pt>
                <c:pt idx="1">
                  <c:v>-7.1259242535417957E-4</c:v>
                </c:pt>
                <c:pt idx="2">
                  <c:v>-8.4237127513951779E-4</c:v>
                </c:pt>
                <c:pt idx="3">
                  <c:v>2.1892902288803422E-3</c:v>
                </c:pt>
                <c:pt idx="4">
                  <c:v>-2.6224280033044513E-3</c:v>
                </c:pt>
                <c:pt idx="5">
                  <c:v>-3.1473853483192445E-3</c:v>
                </c:pt>
                <c:pt idx="6">
                  <c:v>-2.18955618809401E-3</c:v>
                </c:pt>
                <c:pt idx="7">
                  <c:v>-3.6571696250815586E-3</c:v>
                </c:pt>
                <c:pt idx="8">
                  <c:v>-4.9177323756222271E-3</c:v>
                </c:pt>
                <c:pt idx="9">
                  <c:v>-1.2442024111486587E-2</c:v>
                </c:pt>
                <c:pt idx="10">
                  <c:v>-1.837762056337747E-2</c:v>
                </c:pt>
                <c:pt idx="11">
                  <c:v>-2.4973909887018468E-2</c:v>
                </c:pt>
                <c:pt idx="12">
                  <c:v>-3.1868315242439174E-2</c:v>
                </c:pt>
                <c:pt idx="13">
                  <c:v>-3.0867458713263865E-2</c:v>
                </c:pt>
                <c:pt idx="14">
                  <c:v>-3.6943193346500494E-2</c:v>
                </c:pt>
                <c:pt idx="15">
                  <c:v>-3.6592841382322598E-2</c:v>
                </c:pt>
                <c:pt idx="16">
                  <c:v>-3.5535224410470849E-2</c:v>
                </c:pt>
                <c:pt idx="17">
                  <c:v>-3.3828282517867472E-2</c:v>
                </c:pt>
                <c:pt idx="18">
                  <c:v>-3.4242084531088499E-2</c:v>
                </c:pt>
                <c:pt idx="19">
                  <c:v>-3.6885415475080743E-2</c:v>
                </c:pt>
                <c:pt idx="20">
                  <c:v>-3.9246946725934102E-2</c:v>
                </c:pt>
                <c:pt idx="21">
                  <c:v>-4.1530468215745082E-2</c:v>
                </c:pt>
                <c:pt idx="22">
                  <c:v>-3.9144585022545704E-2</c:v>
                </c:pt>
                <c:pt idx="23">
                  <c:v>-3.8068168355114777E-2</c:v>
                </c:pt>
                <c:pt idx="24">
                  <c:v>-3.4359690965139952E-2</c:v>
                </c:pt>
                <c:pt idx="25">
                  <c:v>-2.9904011932660738E-2</c:v>
                </c:pt>
                <c:pt idx="26">
                  <c:v>-2.9872502812437959E-2</c:v>
                </c:pt>
                <c:pt idx="27">
                  <c:v>-2.5905460903615563E-2</c:v>
                </c:pt>
                <c:pt idx="28">
                  <c:v>-2.1655362448861203E-2</c:v>
                </c:pt>
                <c:pt idx="29">
                  <c:v>-1.6481396609481433E-2</c:v>
                </c:pt>
                <c:pt idx="30">
                  <c:v>-2.7019877731153233E-2</c:v>
                </c:pt>
                <c:pt idx="31">
                  <c:v>-1.8477229013522164E-2</c:v>
                </c:pt>
                <c:pt idx="32">
                  <c:v>-1.5861490451126059E-2</c:v>
                </c:pt>
                <c:pt idx="33">
                  <c:v>-1.2517826679779586E-2</c:v>
                </c:pt>
                <c:pt idx="34">
                  <c:v>-1.6726416516323695E-3</c:v>
                </c:pt>
                <c:pt idx="35">
                  <c:v>7.7850722327589689E-3</c:v>
                </c:pt>
                <c:pt idx="36">
                  <c:v>1.2385719211061311E-2</c:v>
                </c:pt>
                <c:pt idx="37">
                  <c:v>9.2302649172295408E-3</c:v>
                </c:pt>
                <c:pt idx="38">
                  <c:v>1.7249246448733536E-2</c:v>
                </c:pt>
                <c:pt idx="39">
                  <c:v>1.3946577026414183E-2</c:v>
                </c:pt>
                <c:pt idx="40">
                  <c:v>2.0002473872482919E-2</c:v>
                </c:pt>
                <c:pt idx="41">
                  <c:v>2.4673309314109292E-2</c:v>
                </c:pt>
                <c:pt idx="42">
                  <c:v>2.5813165368690903E-2</c:v>
                </c:pt>
                <c:pt idx="43">
                  <c:v>3.4250809850560483E-2</c:v>
                </c:pt>
                <c:pt idx="44">
                  <c:v>3.8902867757102513E-2</c:v>
                </c:pt>
                <c:pt idx="45">
                  <c:v>3.376619805181412E-2</c:v>
                </c:pt>
                <c:pt idx="46">
                  <c:v>2.8116412880110523E-2</c:v>
                </c:pt>
                <c:pt idx="47">
                  <c:v>2.5868688895374289E-2</c:v>
                </c:pt>
                <c:pt idx="48">
                  <c:v>3.148088489402092E-2</c:v>
                </c:pt>
                <c:pt idx="49">
                  <c:v>3.3753718412232625E-2</c:v>
                </c:pt>
              </c:numCache>
            </c:numRef>
          </c:val>
          <c:extLst>
            <c:ext xmlns:c16="http://schemas.microsoft.com/office/drawing/2014/chart" uri="{C3380CC4-5D6E-409C-BE32-E72D297353CC}">
              <c16:uniqueId val="{00000001-8407-4433-8A12-599A213446C4}"/>
            </c:ext>
          </c:extLst>
        </c:ser>
        <c:ser>
          <c:idx val="3"/>
          <c:order val="3"/>
          <c:tx>
            <c:strRef>
              <c:f>GraphNominalGDPGNP!$B$16</c:f>
              <c:strCache>
                <c:ptCount val="1"/>
                <c:pt idx="0">
                  <c:v>Net indirect taxes and subsidies from abroad</c:v>
                </c:pt>
              </c:strCache>
            </c:strRef>
          </c:tx>
          <c:spPr>
            <a:solidFill>
              <a:schemeClr val="accent4"/>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GraphNominalGDPGNP!$C$16:$AZ$16</c:f>
              <c:numCache>
                <c:formatCode>0.00%</c:formatCode>
                <c:ptCount val="50"/>
                <c:pt idx="0">
                  <c:v>0</c:v>
                </c:pt>
                <c:pt idx="1">
                  <c:v>0</c:v>
                </c:pt>
                <c:pt idx="2">
                  <c:v>1.7652633339320777E-3</c:v>
                </c:pt>
                <c:pt idx="3">
                  <c:v>8.1708399451332677E-3</c:v>
                </c:pt>
                <c:pt idx="4">
                  <c:v>5.1295844460240913E-3</c:v>
                </c:pt>
                <c:pt idx="5">
                  <c:v>6.1270821329985296E-3</c:v>
                </c:pt>
                <c:pt idx="6">
                  <c:v>6.6688685932287045E-3</c:v>
                </c:pt>
                <c:pt idx="7">
                  <c:v>1.1513559633948438E-2</c:v>
                </c:pt>
                <c:pt idx="8">
                  <c:v>1.3332251852786465E-2</c:v>
                </c:pt>
                <c:pt idx="9">
                  <c:v>1.1731591558008304E-2</c:v>
                </c:pt>
                <c:pt idx="10">
                  <c:v>8.8582775377430978E-3</c:v>
                </c:pt>
                <c:pt idx="11">
                  <c:v>6.3001951086709921E-3</c:v>
                </c:pt>
                <c:pt idx="12">
                  <c:v>5.8404716876182001E-3</c:v>
                </c:pt>
                <c:pt idx="13">
                  <c:v>6.6138114703108743E-3</c:v>
                </c:pt>
                <c:pt idx="14">
                  <c:v>7.9689085143817718E-3</c:v>
                </c:pt>
                <c:pt idx="15">
                  <c:v>6.3046441400396109E-3</c:v>
                </c:pt>
                <c:pt idx="16">
                  <c:v>8.3590006244343255E-3</c:v>
                </c:pt>
                <c:pt idx="17">
                  <c:v>9.9488660884762305E-3</c:v>
                </c:pt>
                <c:pt idx="18">
                  <c:v>8.1623050380281899E-3</c:v>
                </c:pt>
                <c:pt idx="19">
                  <c:v>6.7394071560870064E-3</c:v>
                </c:pt>
                <c:pt idx="20">
                  <c:v>7.4454419752278339E-3</c:v>
                </c:pt>
                <c:pt idx="21">
                  <c:v>7.412264990999954E-3</c:v>
                </c:pt>
                <c:pt idx="22">
                  <c:v>7.2068245985434671E-3</c:v>
                </c:pt>
                <c:pt idx="23">
                  <c:v>9.8032668939950409E-3</c:v>
                </c:pt>
                <c:pt idx="24">
                  <c:v>8.2352917488014536E-3</c:v>
                </c:pt>
                <c:pt idx="25">
                  <c:v>7.9817999909308698E-3</c:v>
                </c:pt>
                <c:pt idx="26">
                  <c:v>6.8472754277479177E-3</c:v>
                </c:pt>
                <c:pt idx="27">
                  <c:v>5.6756263910955921E-3</c:v>
                </c:pt>
                <c:pt idx="28">
                  <c:v>5.3305767006074263E-3</c:v>
                </c:pt>
                <c:pt idx="29">
                  <c:v>5.9298231765713182E-3</c:v>
                </c:pt>
                <c:pt idx="30">
                  <c:v>4.8654319201273336E-3</c:v>
                </c:pt>
                <c:pt idx="31">
                  <c:v>4.7304972709230446E-3</c:v>
                </c:pt>
                <c:pt idx="32">
                  <c:v>4.6608063272945413E-3</c:v>
                </c:pt>
                <c:pt idx="33">
                  <c:v>4.7725736749095705E-3</c:v>
                </c:pt>
                <c:pt idx="34">
                  <c:v>4.3306744152228314E-3</c:v>
                </c:pt>
                <c:pt idx="35">
                  <c:v>3.4817501311488639E-3</c:v>
                </c:pt>
                <c:pt idx="36">
                  <c:v>3.3651159749384756E-3</c:v>
                </c:pt>
                <c:pt idx="37">
                  <c:v>2.7219217354048234E-3</c:v>
                </c:pt>
                <c:pt idx="38">
                  <c:v>2.2942374838326477E-3</c:v>
                </c:pt>
                <c:pt idx="39">
                  <c:v>3.4021564991989633E-3</c:v>
                </c:pt>
                <c:pt idx="40">
                  <c:v>2.2772879731143073E-3</c:v>
                </c:pt>
                <c:pt idx="41">
                  <c:v>2.2172840950069688E-3</c:v>
                </c:pt>
                <c:pt idx="42">
                  <c:v>2.2585728141711722E-3</c:v>
                </c:pt>
                <c:pt idx="43">
                  <c:v>2.3247413945442683E-3</c:v>
                </c:pt>
                <c:pt idx="44">
                  <c:v>2.2577624781378635E-3</c:v>
                </c:pt>
                <c:pt idx="45">
                  <c:v>1.9657663001950544E-3</c:v>
                </c:pt>
                <c:pt idx="46">
                  <c:v>1.7885879548801408E-3</c:v>
                </c:pt>
                <c:pt idx="47">
                  <c:v>1.50299139063184E-3</c:v>
                </c:pt>
                <c:pt idx="48">
                  <c:v>1.8930065256807236E-3</c:v>
                </c:pt>
                <c:pt idx="49">
                  <c:v>1.4334034831661815E-3</c:v>
                </c:pt>
              </c:numCache>
            </c:numRef>
          </c:val>
          <c:extLst>
            <c:ext xmlns:c16="http://schemas.microsoft.com/office/drawing/2014/chart" uri="{C3380CC4-5D6E-409C-BE32-E72D297353CC}">
              <c16:uniqueId val="{00000002-8407-4433-8A12-599A213446C4}"/>
            </c:ext>
          </c:extLst>
        </c:ser>
        <c:ser>
          <c:idx val="4"/>
          <c:order val="4"/>
          <c:tx>
            <c:strRef>
              <c:f>GraphNominalGDPGNP!$B$17</c:f>
              <c:strCache>
                <c:ptCount val="1"/>
                <c:pt idx="0">
                  <c:v>Net transfers</c:v>
                </c:pt>
              </c:strCache>
            </c:strRef>
          </c:tx>
          <c:spPr>
            <a:solidFill>
              <a:schemeClr val="accent5"/>
            </a:solidFill>
            <a:ln>
              <a:noFill/>
            </a:ln>
            <a:effectLst/>
          </c:spPr>
          <c:invertIfNegative val="0"/>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GraphNominalGDPGNP!$C$17:$AZ$17</c:f>
              <c:numCache>
                <c:formatCode>0.00%</c:formatCode>
                <c:ptCount val="50"/>
                <c:pt idx="0">
                  <c:v>-8.5658957100245188E-3</c:v>
                </c:pt>
                <c:pt idx="1">
                  <c:v>-5.086922165152114E-3</c:v>
                </c:pt>
                <c:pt idx="2">
                  <c:v>-6.6088981659843046E-3</c:v>
                </c:pt>
                <c:pt idx="3">
                  <c:v>-1.163497485274737E-2</c:v>
                </c:pt>
                <c:pt idx="4">
                  <c:v>-6.3687537223108106E-3</c:v>
                </c:pt>
                <c:pt idx="5">
                  <c:v>-1.2112273942917093E-2</c:v>
                </c:pt>
                <c:pt idx="6">
                  <c:v>-9.9346473144536693E-3</c:v>
                </c:pt>
                <c:pt idx="7">
                  <c:v>-1.1871580814079935E-2</c:v>
                </c:pt>
                <c:pt idx="8">
                  <c:v>-1.192031891659682E-2</c:v>
                </c:pt>
                <c:pt idx="9">
                  <c:v>-2.3087707355813256E-2</c:v>
                </c:pt>
                <c:pt idx="10">
                  <c:v>-2.126635201612501E-2</c:v>
                </c:pt>
                <c:pt idx="11">
                  <c:v>-2.2578156903670765E-2</c:v>
                </c:pt>
                <c:pt idx="12">
                  <c:v>-2.4083006213944026E-2</c:v>
                </c:pt>
                <c:pt idx="13">
                  <c:v>-2.498030101136501E-2</c:v>
                </c:pt>
                <c:pt idx="14">
                  <c:v>-2.1608190430448485E-2</c:v>
                </c:pt>
                <c:pt idx="15">
                  <c:v>-2.3305796326558277E-2</c:v>
                </c:pt>
                <c:pt idx="16">
                  <c:v>-2.6251499694798952E-2</c:v>
                </c:pt>
                <c:pt idx="17">
                  <c:v>-2.7477629748793135E-2</c:v>
                </c:pt>
                <c:pt idx="18">
                  <c:v>-2.3297730650361771E-2</c:v>
                </c:pt>
                <c:pt idx="19">
                  <c:v>-2.3578189535786519E-2</c:v>
                </c:pt>
                <c:pt idx="20">
                  <c:v>-1.9465681421576821E-2</c:v>
                </c:pt>
                <c:pt idx="21">
                  <c:v>-2.2897060359260726E-2</c:v>
                </c:pt>
                <c:pt idx="22">
                  <c:v>-1.908313416697905E-2</c:v>
                </c:pt>
                <c:pt idx="23">
                  <c:v>-2.2389619005973294E-2</c:v>
                </c:pt>
                <c:pt idx="24">
                  <c:v>-2.1537603469695535E-2</c:v>
                </c:pt>
                <c:pt idx="25">
                  <c:v>-2.1607686763796416E-2</c:v>
                </c:pt>
                <c:pt idx="26">
                  <c:v>-2.4211782093042065E-2</c:v>
                </c:pt>
                <c:pt idx="27">
                  <c:v>-1.9050211625392954E-2</c:v>
                </c:pt>
                <c:pt idx="28">
                  <c:v>-2.3471569695477527E-2</c:v>
                </c:pt>
                <c:pt idx="29">
                  <c:v>-2.7324547873133036E-2</c:v>
                </c:pt>
                <c:pt idx="30">
                  <c:v>-2.7885044373703757E-2</c:v>
                </c:pt>
                <c:pt idx="31">
                  <c:v>-2.4502634292022173E-2</c:v>
                </c:pt>
                <c:pt idx="32">
                  <c:v>-2.5919131854799538E-2</c:v>
                </c:pt>
                <c:pt idx="33">
                  <c:v>-2.3720185334828375E-2</c:v>
                </c:pt>
                <c:pt idx="34">
                  <c:v>-2.617793746484896E-2</c:v>
                </c:pt>
                <c:pt idx="35">
                  <c:v>-2.1182433114079333E-2</c:v>
                </c:pt>
                <c:pt idx="36">
                  <c:v>-1.9797772044749324E-2</c:v>
                </c:pt>
                <c:pt idx="37">
                  <c:v>-1.9523304262312052E-2</c:v>
                </c:pt>
                <c:pt idx="38">
                  <c:v>-1.7214830110964936E-2</c:v>
                </c:pt>
                <c:pt idx="39">
                  <c:v>-2.0295062605137901E-2</c:v>
                </c:pt>
                <c:pt idx="40">
                  <c:v>-2.0188014308701735E-2</c:v>
                </c:pt>
                <c:pt idx="41">
                  <c:v>-1.917585255791741E-2</c:v>
                </c:pt>
                <c:pt idx="42">
                  <c:v>-1.9966205840415998E-2</c:v>
                </c:pt>
                <c:pt idx="43">
                  <c:v>-2.0148449714641362E-2</c:v>
                </c:pt>
                <c:pt idx="44">
                  <c:v>-1.6754788218043423E-2</c:v>
                </c:pt>
                <c:pt idx="45">
                  <c:v>-1.6128319409769214E-2</c:v>
                </c:pt>
                <c:pt idx="46">
                  <c:v>-1.3691000318814617E-2</c:v>
                </c:pt>
                <c:pt idx="47">
                  <c:v>-1.3555650809864293E-2</c:v>
                </c:pt>
                <c:pt idx="48">
                  <c:v>-1.6311539352437347E-2</c:v>
                </c:pt>
                <c:pt idx="49">
                  <c:v>-1.4474934068578957E-2</c:v>
                </c:pt>
              </c:numCache>
            </c:numRef>
          </c:val>
          <c:extLst>
            <c:ext xmlns:c16="http://schemas.microsoft.com/office/drawing/2014/chart" uri="{C3380CC4-5D6E-409C-BE32-E72D297353CC}">
              <c16:uniqueId val="{00000003-8407-4433-8A12-599A213446C4}"/>
            </c:ext>
          </c:extLst>
        </c:ser>
        <c:dLbls>
          <c:showLegendKey val="0"/>
          <c:showVal val="0"/>
          <c:showCatName val="0"/>
          <c:showSerName val="0"/>
          <c:showPercent val="0"/>
          <c:showBubbleSize val="0"/>
        </c:dLbls>
        <c:gapWidth val="150"/>
        <c:overlap val="100"/>
        <c:axId val="627798688"/>
        <c:axId val="627789504"/>
      </c:barChart>
      <c:lineChart>
        <c:grouping val="standard"/>
        <c:varyColors val="0"/>
        <c:ser>
          <c:idx val="0"/>
          <c:order val="0"/>
          <c:tx>
            <c:strRef>
              <c:f>GraphNominalGDPGNP!$B$13</c:f>
              <c:strCache>
                <c:ptCount val="1"/>
                <c:pt idx="0">
                  <c:v>GNIdisp-GDP</c:v>
                </c:pt>
              </c:strCache>
            </c:strRef>
          </c:tx>
          <c:spPr>
            <a:ln w="22225" cap="rnd">
              <a:solidFill>
                <a:schemeClr val="accent1"/>
              </a:solidFill>
              <a:round/>
            </a:ln>
            <a:effectLst/>
          </c:spPr>
          <c:marker>
            <c:symbol val="none"/>
          </c:marker>
          <c:cat>
            <c:strRef>
              <c:f>GraphNominalGDPGNP!$C$12:$AZ$12</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GraphNominalGDPGNP!$C$13:$AZ$13</c:f>
              <c:numCache>
                <c:formatCode>0.00%</c:formatCode>
                <c:ptCount val="50"/>
                <c:pt idx="0">
                  <c:v>-5.5049739977823808E-3</c:v>
                </c:pt>
                <c:pt idx="1">
                  <c:v>-3.2172489699159312E-3</c:v>
                </c:pt>
                <c:pt idx="2">
                  <c:v>-3.5738840129081462E-3</c:v>
                </c:pt>
                <c:pt idx="3">
                  <c:v>5.3790914714513249E-4</c:v>
                </c:pt>
                <c:pt idx="4">
                  <c:v>-1.5273481777487996E-3</c:v>
                </c:pt>
                <c:pt idx="5">
                  <c:v>-6.8623319889583589E-3</c:v>
                </c:pt>
                <c:pt idx="6">
                  <c:v>-3.0765119998812374E-3</c:v>
                </c:pt>
                <c:pt idx="7">
                  <c:v>-1.7332240309170244E-3</c:v>
                </c:pt>
                <c:pt idx="8">
                  <c:v>-1.1475710247328408E-3</c:v>
                </c:pt>
                <c:pt idx="9">
                  <c:v>-2.1542584083609539E-2</c:v>
                </c:pt>
                <c:pt idx="10">
                  <c:v>-2.819631399862299E-2</c:v>
                </c:pt>
                <c:pt idx="11">
                  <c:v>-3.8472707473115819E-2</c:v>
                </c:pt>
                <c:pt idx="12">
                  <c:v>-4.6980039095402271E-2</c:v>
                </c:pt>
                <c:pt idx="13">
                  <c:v>-4.5649363411630395E-2</c:v>
                </c:pt>
                <c:pt idx="14">
                  <c:v>-4.7388704015003391E-2</c:v>
                </c:pt>
                <c:pt idx="15">
                  <c:v>-5.0275997620320645E-2</c:v>
                </c:pt>
                <c:pt idx="16">
                  <c:v>-5.0558132029271285E-2</c:v>
                </c:pt>
                <c:pt idx="17">
                  <c:v>-4.8357421632303499E-2</c:v>
                </c:pt>
                <c:pt idx="18">
                  <c:v>-4.6420619044435618E-2</c:v>
                </c:pt>
                <c:pt idx="19">
                  <c:v>-5.0300948968887704E-2</c:v>
                </c:pt>
                <c:pt idx="20">
                  <c:v>-4.8774073498317416E-2</c:v>
                </c:pt>
                <c:pt idx="21">
                  <c:v>-5.3849807591030752E-2</c:v>
                </c:pt>
                <c:pt idx="22">
                  <c:v>-4.7627663285713995E-2</c:v>
                </c:pt>
                <c:pt idx="23">
                  <c:v>-4.6064153130001562E-2</c:v>
                </c:pt>
                <c:pt idx="24">
                  <c:v>-4.4033641871525475E-2</c:v>
                </c:pt>
                <c:pt idx="25">
                  <c:v>-3.9651398045119857E-2</c:v>
                </c:pt>
                <c:pt idx="26">
                  <c:v>-4.3801423498011083E-2</c:v>
                </c:pt>
                <c:pt idx="27">
                  <c:v>-3.7137180893250243E-2</c:v>
                </c:pt>
                <c:pt idx="28">
                  <c:v>-3.7695996924083541E-2</c:v>
                </c:pt>
                <c:pt idx="29">
                  <c:v>-3.7858401106384831E-2</c:v>
                </c:pt>
                <c:pt idx="30">
                  <c:v>-5.0649176433704701E-2</c:v>
                </c:pt>
                <c:pt idx="31">
                  <c:v>-3.9251898979676625E-2</c:v>
                </c:pt>
                <c:pt idx="32">
                  <c:v>-3.8361421315477706E-2</c:v>
                </c:pt>
                <c:pt idx="33">
                  <c:v>-3.267163203644885E-2</c:v>
                </c:pt>
                <c:pt idx="34">
                  <c:v>-2.4948854615634342E-2</c:v>
                </c:pt>
                <c:pt idx="35">
                  <c:v>-1.3121822162140306E-2</c:v>
                </c:pt>
                <c:pt idx="36">
                  <c:v>-7.6843056364652718E-3</c:v>
                </c:pt>
                <c:pt idx="37">
                  <c:v>-1.4503305354991336E-2</c:v>
                </c:pt>
                <c:pt idx="38">
                  <c:v>-6.0622713672723316E-3</c:v>
                </c:pt>
                <c:pt idx="39">
                  <c:v>-1.0316797153314239E-2</c:v>
                </c:pt>
                <c:pt idx="40">
                  <c:v>-3.8311891264468656E-3</c:v>
                </c:pt>
                <c:pt idx="41">
                  <c:v>1.9113584506409431E-3</c:v>
                </c:pt>
                <c:pt idx="42">
                  <c:v>2.6153006698672598E-3</c:v>
                </c:pt>
                <c:pt idx="43">
                  <c:v>1.1514362248189691E-2</c:v>
                </c:pt>
                <c:pt idx="44">
                  <c:v>1.9619769176216995E-2</c:v>
                </c:pt>
                <c:pt idx="45">
                  <c:v>1.4568670703943631E-2</c:v>
                </c:pt>
                <c:pt idx="46">
                  <c:v>1.0889986184699829E-2</c:v>
                </c:pt>
                <c:pt idx="47">
                  <c:v>8.3339413395593365E-3</c:v>
                </c:pt>
                <c:pt idx="48">
                  <c:v>1.1403744656228065E-2</c:v>
                </c:pt>
                <c:pt idx="49">
                  <c:v>1.5065939986346866E-2</c:v>
                </c:pt>
              </c:numCache>
            </c:numRef>
          </c:val>
          <c:smooth val="0"/>
          <c:extLst>
            <c:ext xmlns:c16="http://schemas.microsoft.com/office/drawing/2014/chart" uri="{C3380CC4-5D6E-409C-BE32-E72D297353CC}">
              <c16:uniqueId val="{00000004-8407-4433-8A12-599A213446C4}"/>
            </c:ext>
          </c:extLst>
        </c:ser>
        <c:dLbls>
          <c:showLegendKey val="0"/>
          <c:showVal val="0"/>
          <c:showCatName val="0"/>
          <c:showSerName val="0"/>
          <c:showPercent val="0"/>
          <c:showBubbleSize val="0"/>
        </c:dLbls>
        <c:marker val="1"/>
        <c:smooth val="0"/>
        <c:axId val="627798688"/>
        <c:axId val="627789504"/>
      </c:lineChart>
      <c:dateAx>
        <c:axId val="627798688"/>
        <c:scaling>
          <c:orientation val="minMax"/>
        </c:scaling>
        <c:delete val="0"/>
        <c:axPos val="b"/>
        <c:numFmt formatCode="General" sourceLinked="1"/>
        <c:majorTickMark val="cross"/>
        <c:minorTickMark val="none"/>
        <c:tickLblPos val="nextTo"/>
        <c:spPr>
          <a:noFill/>
          <a:ln w="6350" cap="flat" cmpd="sng" algn="ctr">
            <a:solidFill>
              <a:schemeClr val="tx1"/>
            </a:solidFill>
            <a:round/>
          </a:ln>
          <a:effectLst/>
        </c:spPr>
        <c:txPr>
          <a:bodyPr rot="0" spcFirstLastPara="1" vertOverflow="ellipsis"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7789504"/>
        <c:crossesAt val="-0.1"/>
        <c:auto val="0"/>
        <c:lblOffset val="100"/>
        <c:baseTimeUnit val="days"/>
        <c:majorUnit val="5"/>
        <c:minorUnit val="5"/>
      </c:dateAx>
      <c:valAx>
        <c:axId val="627789504"/>
        <c:scaling>
          <c:orientation val="minMax"/>
        </c:scaling>
        <c:delete val="0"/>
        <c:axPos val="l"/>
        <c:majorGridlines>
          <c:spPr>
            <a:ln w="9525" cap="flat" cmpd="sng" algn="ctr">
              <a:noFill/>
              <a:round/>
            </a:ln>
            <a:effectLst/>
          </c:spPr>
        </c:majorGridlines>
        <c:numFmt formatCode="0%" sourceLinked="0"/>
        <c:majorTickMark val="cross"/>
        <c:minorTickMark val="none"/>
        <c:tickLblPos val="nextTo"/>
        <c:spPr>
          <a:noFill/>
          <a:ln w="6350">
            <a:solidFill>
              <a:schemeClr val="tx1"/>
            </a:solidFill>
          </a:ln>
          <a:effectLst/>
        </c:spPr>
        <c:txPr>
          <a:bodyPr rot="-60000000" spcFirstLastPara="1" vertOverflow="ellipsis" vert="horz" wrap="square" anchor="ctr" anchorCtr="1"/>
          <a:lstStyle/>
          <a:p>
            <a:pPr>
              <a:defRPr sz="850" b="0" i="0" u="none" strike="noStrike" kern="1200" baseline="0">
                <a:solidFill>
                  <a:schemeClr val="tx1"/>
                </a:solidFill>
                <a:latin typeface="FrankfurtGothic" panose="020B7200000000000000" pitchFamily="34" charset="0"/>
                <a:ea typeface="+mn-ea"/>
                <a:cs typeface="+mn-cs"/>
              </a:defRPr>
            </a:pPr>
            <a:endParaRPr lang="da-DK"/>
          </a:p>
        </c:txPr>
        <c:crossAx val="627798688"/>
        <c:crosses val="autoZero"/>
        <c:crossBetween val="between"/>
      </c:valAx>
      <c:spPr>
        <a:noFill/>
        <a:ln>
          <a:noFill/>
        </a:ln>
        <a:effectLst/>
      </c:spPr>
    </c:plotArea>
    <c:legend>
      <c:legendPos val="b"/>
      <c:legendEntry>
        <c:idx val="4"/>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Entry>
      <c:layout>
        <c:manualLayout>
          <c:xMode val="edge"/>
          <c:yMode val="edge"/>
          <c:x val="0.11902045532351935"/>
          <c:y val="4.1862272603855555E-2"/>
          <c:w val="0.85706778500513536"/>
          <c:h val="0.1984319103839182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furtGothic" panose="020B7200000000000000" pitchFamily="34" charset="0"/>
              <a:ea typeface="+mn-ea"/>
              <a:cs typeface="+mn-cs"/>
            </a:defRPr>
          </a:pPr>
          <a:endParaRPr lang="da-DK"/>
        </a:p>
      </c:txPr>
    </c:legend>
    <c:plotVisOnly val="1"/>
    <c:dispBlanksAs val="gap"/>
    <c:showDLblsOverMax val="0"/>
  </c:chart>
  <c:spPr>
    <a:solidFill>
      <a:schemeClr val="bg1"/>
    </a:solidFill>
    <a:ln w="6350" cap="flat" cmpd="sng" algn="ctr">
      <a:solidFill>
        <a:schemeClr val="tx1"/>
      </a:solidFill>
      <a:round/>
    </a:ln>
    <a:effectLst/>
  </c:spPr>
  <c:txPr>
    <a:bodyPr/>
    <a:lstStyle/>
    <a:p>
      <a:pPr>
        <a:defRPr sz="850">
          <a:solidFill>
            <a:schemeClr val="tx1"/>
          </a:solidFill>
          <a:latin typeface="FrankfurtGothic" panose="020B7200000000000000" pitchFamily="34" charset="0"/>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bodyPr rot="-60000000" vert="horz"/>
  </cs:valueAxis>
  <cs:wall>
    <cs:lnRef idx="0"/>
    <cs:fillRef idx="0"/>
    <cs:effectRef idx="0"/>
    <cs:fontRef idx="minor">
      <a:schemeClr val="tx1"/>
    </cs:fontRef>
  </cs:wall>
</cs:chartStyle>
</file>

<file path=ppt/charts/style6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0.69063</cdr:x>
      <cdr:y>0.12847</cdr:y>
    </cdr:from>
    <cdr:to>
      <cdr:x>0.89063</cdr:x>
      <cdr:y>0.23264</cdr:y>
    </cdr:to>
    <cdr:sp macro="" textlink="">
      <cdr:nvSpPr>
        <cdr:cNvPr id="2" name="TextBox 1"/>
        <cdr:cNvSpPr txBox="1"/>
      </cdr:nvSpPr>
      <cdr:spPr>
        <a:xfrm xmlns:a="http://schemas.openxmlformats.org/drawingml/2006/main">
          <a:off x="3157538" y="352425"/>
          <a:ext cx="9144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a:latin typeface="FrankfurtGothic" panose="020B7200000000000000" pitchFamily="34" charset="0"/>
            </a:rPr>
            <a:t>OECD</a:t>
          </a:r>
          <a:r>
            <a:rPr lang="en-GB" sz="900" baseline="0">
              <a:latin typeface="FrankfurtGothic" panose="020B7200000000000000" pitchFamily="34" charset="0"/>
            </a:rPr>
            <a:t> Average</a:t>
          </a:r>
          <a:endParaRPr lang="en-GB" sz="900">
            <a:latin typeface="FrankfurtGothic" panose="020B7200000000000000"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0.31352</cdr:x>
      <cdr:y>0.1466</cdr:y>
    </cdr:from>
    <cdr:to>
      <cdr:x>0.66985</cdr:x>
      <cdr:y>0.83242</cdr:y>
    </cdr:to>
    <cdr:grpSp>
      <cdr:nvGrpSpPr>
        <cdr:cNvPr id="18" name="Gruppe 17">
          <a:extLst xmlns:a="http://schemas.openxmlformats.org/drawingml/2006/main">
            <a:ext uri="{FF2B5EF4-FFF2-40B4-BE49-F238E27FC236}">
              <a16:creationId xmlns:a16="http://schemas.microsoft.com/office/drawing/2014/main" id="{609911FD-CA6A-42AA-983C-B7925D11B775}"/>
            </a:ext>
          </a:extLst>
        </cdr:cNvPr>
        <cdr:cNvGrpSpPr/>
      </cdr:nvGrpSpPr>
      <cdr:grpSpPr>
        <a:xfrm xmlns:a="http://schemas.openxmlformats.org/drawingml/2006/main">
          <a:off x="1467258" y="513862"/>
          <a:ext cx="1667607" cy="2403937"/>
          <a:chOff x="1467276" y="476779"/>
          <a:chExt cx="1667601" cy="2560546"/>
        </a:xfrm>
      </cdr:grpSpPr>
      <cdr:cxnSp macro="">
        <cdr:nvCxnSpPr>
          <cdr:cNvPr id="4" name="Straight Connector 3">
            <a:extLst xmlns:a="http://schemas.openxmlformats.org/drawingml/2006/main">
              <a:ext uri="{FF2B5EF4-FFF2-40B4-BE49-F238E27FC236}">
                <a16:creationId xmlns:a16="http://schemas.microsoft.com/office/drawing/2014/main" id="{D8E0259F-953F-5841-881E-D86BB86202B5}"/>
              </a:ext>
            </a:extLst>
          </cdr:cNvPr>
          <cdr:cNvCxnSpPr/>
        </cdr:nvCxnSpPr>
        <cdr:spPr>
          <a:xfrm xmlns:a="http://schemas.openxmlformats.org/drawingml/2006/main" flipV="1">
            <a:off x="1467276" y="801879"/>
            <a:ext cx="0" cy="2226349"/>
          </a:xfrm>
          <a:prstGeom xmlns:a="http://schemas.openxmlformats.org/drawingml/2006/main" prst="line">
            <a:avLst/>
          </a:prstGeom>
          <a:ln xmlns:a="http://schemas.openxmlformats.org/drawingml/2006/main" w="95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6" name="Straight Connector 5">
            <a:extLst xmlns:a="http://schemas.openxmlformats.org/drawingml/2006/main">
              <a:ext uri="{FF2B5EF4-FFF2-40B4-BE49-F238E27FC236}">
                <a16:creationId xmlns:a16="http://schemas.microsoft.com/office/drawing/2014/main" id="{E89DFCB3-0585-4C43-9AC8-581FEAA347E3}"/>
              </a:ext>
            </a:extLst>
          </cdr:cNvPr>
          <cdr:cNvCxnSpPr/>
        </cdr:nvCxnSpPr>
        <cdr:spPr>
          <a:xfrm xmlns:a="http://schemas.openxmlformats.org/drawingml/2006/main" flipV="1">
            <a:off x="2064067" y="476779"/>
            <a:ext cx="0" cy="2552914"/>
          </a:xfrm>
          <a:prstGeom xmlns:a="http://schemas.openxmlformats.org/drawingml/2006/main" prst="line">
            <a:avLst/>
          </a:prstGeom>
          <a:ln xmlns:a="http://schemas.openxmlformats.org/drawingml/2006/main" w="9525">
            <a:solidFill>
              <a:srgbClr val="7F9C9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8" name="Straight Connector 7">
            <a:extLst xmlns:a="http://schemas.openxmlformats.org/drawingml/2006/main">
              <a:ext uri="{FF2B5EF4-FFF2-40B4-BE49-F238E27FC236}">
                <a16:creationId xmlns:a16="http://schemas.microsoft.com/office/drawing/2014/main" id="{C28E1185-5AD3-9B40-B5DF-C7634AA2A56A}"/>
              </a:ext>
            </a:extLst>
          </cdr:cNvPr>
          <cdr:cNvCxnSpPr/>
        </cdr:nvCxnSpPr>
        <cdr:spPr>
          <a:xfrm xmlns:a="http://schemas.openxmlformats.org/drawingml/2006/main" flipV="1">
            <a:off x="3134877" y="1788222"/>
            <a:ext cx="0" cy="1249103"/>
          </a:xfrm>
          <a:prstGeom xmlns:a="http://schemas.openxmlformats.org/drawingml/2006/main" prst="line">
            <a:avLst/>
          </a:prstGeom>
          <a:ln xmlns:a="http://schemas.openxmlformats.org/drawingml/2006/main" w="952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0" name="Straight Connector 9">
            <a:extLst xmlns:a="http://schemas.openxmlformats.org/drawingml/2006/main">
              <a:ext uri="{FF2B5EF4-FFF2-40B4-BE49-F238E27FC236}">
                <a16:creationId xmlns:a16="http://schemas.microsoft.com/office/drawing/2014/main" id="{7E218D21-7ADE-BA43-A72E-4238112D5F12}"/>
              </a:ext>
            </a:extLst>
          </cdr:cNvPr>
          <cdr:cNvCxnSpPr/>
        </cdr:nvCxnSpPr>
        <cdr:spPr>
          <a:xfrm xmlns:a="http://schemas.openxmlformats.org/drawingml/2006/main" flipV="1">
            <a:off x="2520450" y="882131"/>
            <a:ext cx="0" cy="2141713"/>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0.95374</cdr:x>
      <cdr:y>1</cdr:y>
    </cdr:from>
    <cdr:to>
      <cdr:x>0.99683</cdr:x>
      <cdr:y>1</cdr:y>
    </cdr:to>
    <cdr:cxnSp macro="">
      <cdr:nvCxnSpPr>
        <cdr:cNvPr id="2" name="Straight Connector 1">
          <a:extLst xmlns:a="http://schemas.openxmlformats.org/drawingml/2006/main">
            <a:ext uri="{FF2B5EF4-FFF2-40B4-BE49-F238E27FC236}">
              <a16:creationId xmlns:a16="http://schemas.microsoft.com/office/drawing/2014/main" id="{0E383D5D-554D-D349-A965-4A22B5B6DB83}"/>
            </a:ext>
          </a:extLst>
        </cdr:cNvPr>
        <cdr:cNvCxnSpPr/>
      </cdr:nvCxnSpPr>
      <cdr:spPr>
        <a:xfrm xmlns:a="http://schemas.openxmlformats.org/drawingml/2006/main" flipH="1">
          <a:off x="6371167" y="4042833"/>
          <a:ext cx="287866"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0.145</cdr:x>
      <cdr:y>0.53938</cdr:y>
    </cdr:from>
    <cdr:to>
      <cdr:x>0.29507</cdr:x>
      <cdr:y>0.59833</cdr:y>
    </cdr:to>
    <cdr:sp macro="" textlink="">
      <cdr:nvSpPr>
        <cdr:cNvPr id="11" name="TextBox 10">
          <a:extLst xmlns:a="http://schemas.openxmlformats.org/drawingml/2006/main">
            <a:ext uri="{FF2B5EF4-FFF2-40B4-BE49-F238E27FC236}">
              <a16:creationId xmlns:a16="http://schemas.microsoft.com/office/drawing/2014/main" id="{85FCD5D1-11F2-5940-939C-4461776A485F}"/>
            </a:ext>
          </a:extLst>
        </cdr:cNvPr>
        <cdr:cNvSpPr txBox="1"/>
      </cdr:nvSpPr>
      <cdr:spPr>
        <a:xfrm xmlns:a="http://schemas.openxmlformats.org/drawingml/2006/main">
          <a:off x="678605" y="1890627"/>
          <a:ext cx="702320" cy="206631"/>
        </a:xfrm>
        <a:prstGeom xmlns:a="http://schemas.openxmlformats.org/drawingml/2006/main" prst="rect">
          <a:avLst/>
        </a:prstGeom>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da-DK" sz="800" dirty="0" err="1">
              <a:solidFill>
                <a:schemeClr val="tx1"/>
              </a:solidFill>
              <a:latin typeface="FrankfurtGothic" panose="020B7200000000000000" pitchFamily="34" charset="0"/>
            </a:rPr>
            <a:t>Lower</a:t>
          </a:r>
          <a:r>
            <a:rPr lang="da-DK" sz="800" dirty="0">
              <a:solidFill>
                <a:schemeClr val="tx1"/>
              </a:solidFill>
              <a:latin typeface="FrankfurtGothic" panose="020B7200000000000000" pitchFamily="34" charset="0"/>
            </a:rPr>
            <a:t> </a:t>
          </a:r>
          <a:r>
            <a:rPr lang="da-DK" sz="800" dirty="0" err="1">
              <a:solidFill>
                <a:schemeClr val="tx1"/>
              </a:solidFill>
              <a:latin typeface="FrankfurtGothic" panose="020B7200000000000000" pitchFamily="34" charset="0"/>
            </a:rPr>
            <a:t>quartile</a:t>
          </a:r>
          <a:endParaRPr lang="da-DK" sz="800" dirty="0">
            <a:solidFill>
              <a:schemeClr val="tx1"/>
            </a:solidFill>
            <a:latin typeface="FrankfurtGothic" panose="020B7200000000000000" pitchFamily="34" charset="0"/>
          </a:endParaRPr>
        </a:p>
      </cdr:txBody>
    </cdr:sp>
  </cdr:relSizeAnchor>
  <cdr:relSizeAnchor xmlns:cdr="http://schemas.openxmlformats.org/drawingml/2006/chartDrawing">
    <cdr:from>
      <cdr:x>0.35409</cdr:x>
      <cdr:y>0.66808</cdr:y>
    </cdr:from>
    <cdr:to>
      <cdr:x>0.44016</cdr:x>
      <cdr:y>0.73015</cdr:y>
    </cdr:to>
    <cdr:sp macro="" textlink="">
      <cdr:nvSpPr>
        <cdr:cNvPr id="12" name="TextBox 11">
          <a:extLst xmlns:a="http://schemas.openxmlformats.org/drawingml/2006/main">
            <a:ext uri="{FF2B5EF4-FFF2-40B4-BE49-F238E27FC236}">
              <a16:creationId xmlns:a16="http://schemas.microsoft.com/office/drawing/2014/main" id="{78510A32-02AC-EB45-A038-7E1D63264940}"/>
            </a:ext>
          </a:extLst>
        </cdr:cNvPr>
        <cdr:cNvSpPr txBox="1"/>
      </cdr:nvSpPr>
      <cdr:spPr>
        <a:xfrm xmlns:a="http://schemas.openxmlformats.org/drawingml/2006/main">
          <a:off x="1657142" y="2109289"/>
          <a:ext cx="402793" cy="195947"/>
        </a:xfrm>
        <a:prstGeom xmlns:a="http://schemas.openxmlformats.org/drawingml/2006/main" prst="rect">
          <a:avLst/>
        </a:prstGeom>
      </cdr:spPr>
      <cdr:txBody>
        <a:bodyPr xmlns:a="http://schemas.openxmlformats.org/drawingml/2006/main" vertOverflow="clip" wrap="none" lIns="36000" tIns="36000" rIns="36000" rtlCol="0">
          <a:spAutoFit/>
        </a:bodyPr>
        <a:lstStyle xmlns:a="http://schemas.openxmlformats.org/drawingml/2006/main"/>
        <a:p xmlns:a="http://schemas.openxmlformats.org/drawingml/2006/main">
          <a:r>
            <a:rPr lang="da-DK" sz="800" dirty="0">
              <a:solidFill>
                <a:schemeClr val="tx1"/>
              </a:solidFill>
              <a:latin typeface="FrankfurtGothic" panose="020B7200000000000000" pitchFamily="34" charset="0"/>
            </a:rPr>
            <a:t>Median</a:t>
          </a:r>
        </a:p>
      </cdr:txBody>
    </cdr:sp>
  </cdr:relSizeAnchor>
  <cdr:relSizeAnchor xmlns:cdr="http://schemas.openxmlformats.org/drawingml/2006/chartDrawing">
    <cdr:from>
      <cdr:x>0.49156</cdr:x>
      <cdr:y>0.51415</cdr:y>
    </cdr:from>
    <cdr:to>
      <cdr:x>0.58247</cdr:x>
      <cdr:y>0.5731</cdr:y>
    </cdr:to>
    <cdr:sp macro="" textlink="">
      <cdr:nvSpPr>
        <cdr:cNvPr id="13" name="TextBox 12">
          <a:extLst xmlns:a="http://schemas.openxmlformats.org/drawingml/2006/main">
            <a:ext uri="{FF2B5EF4-FFF2-40B4-BE49-F238E27FC236}">
              <a16:creationId xmlns:a16="http://schemas.microsoft.com/office/drawing/2014/main" id="{7FC6610B-D37A-0443-B23F-5699CCED4672}"/>
            </a:ext>
          </a:extLst>
        </cdr:cNvPr>
        <cdr:cNvSpPr txBox="1"/>
      </cdr:nvSpPr>
      <cdr:spPr>
        <a:xfrm xmlns:a="http://schemas.openxmlformats.org/drawingml/2006/main">
          <a:off x="2300480" y="1802213"/>
          <a:ext cx="425454" cy="2066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da-DK" sz="800" dirty="0">
              <a:solidFill>
                <a:schemeClr val="tx1"/>
              </a:solidFill>
              <a:latin typeface="FrankfurtGothic" panose="020B7200000000000000" pitchFamily="34" charset="0"/>
            </a:rPr>
            <a:t>Average</a:t>
          </a:r>
        </a:p>
      </cdr:txBody>
    </cdr:sp>
  </cdr:relSizeAnchor>
  <cdr:relSizeAnchor xmlns:cdr="http://schemas.openxmlformats.org/drawingml/2006/chartDrawing">
    <cdr:from>
      <cdr:x>0.66921</cdr:x>
      <cdr:y>0.70492</cdr:y>
    </cdr:from>
    <cdr:to>
      <cdr:x>0.91737</cdr:x>
      <cdr:y>0.76387</cdr:y>
    </cdr:to>
    <cdr:sp macro="" textlink="">
      <cdr:nvSpPr>
        <cdr:cNvPr id="14" name="TextBox 13">
          <a:extLst xmlns:a="http://schemas.openxmlformats.org/drawingml/2006/main">
            <a:ext uri="{FF2B5EF4-FFF2-40B4-BE49-F238E27FC236}">
              <a16:creationId xmlns:a16="http://schemas.microsoft.com/office/drawing/2014/main" id="{4F4B6650-3E01-CC4E-B44A-3B1AE7D4CEAE}"/>
            </a:ext>
          </a:extLst>
        </cdr:cNvPr>
        <cdr:cNvSpPr txBox="1"/>
      </cdr:nvSpPr>
      <cdr:spPr>
        <a:xfrm xmlns:a="http://schemas.openxmlformats.org/drawingml/2006/main">
          <a:off x="3131847" y="2470889"/>
          <a:ext cx="1161376" cy="206632"/>
        </a:xfrm>
        <a:prstGeom xmlns:a="http://schemas.openxmlformats.org/drawingml/2006/main" prst="rect">
          <a:avLst/>
        </a:prstGeom>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da-DK" sz="800" dirty="0">
              <a:solidFill>
                <a:schemeClr val="tx1"/>
              </a:solidFill>
              <a:latin typeface="FrankfurtGothic" panose="020B7200000000000000" pitchFamily="34" charset="0"/>
            </a:rPr>
            <a:t>Upper </a:t>
          </a:r>
          <a:r>
            <a:rPr lang="da-DK" sz="800" dirty="0" err="1">
              <a:solidFill>
                <a:schemeClr val="tx1"/>
              </a:solidFill>
              <a:latin typeface="FrankfurtGothic" panose="020B7200000000000000" pitchFamily="34" charset="0"/>
            </a:rPr>
            <a:t>quartile</a:t>
          </a:r>
          <a:endParaRPr lang="da-DK" sz="800" dirty="0">
            <a:solidFill>
              <a:schemeClr val="tx1"/>
            </a:solidFill>
            <a:latin typeface="FrankfurtGothic" panose="020B7200000000000000"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0.11299</cdr:x>
      <cdr:y>0.352</cdr:y>
    </cdr:from>
    <cdr:to>
      <cdr:x>0.96137</cdr:x>
      <cdr:y>0.35316</cdr:y>
    </cdr:to>
    <cdr:cxnSp macro="">
      <cdr:nvCxnSpPr>
        <cdr:cNvPr id="3" name="Straight Connector 2">
          <a:extLst xmlns:a="http://schemas.openxmlformats.org/drawingml/2006/main">
            <a:ext uri="{FF2B5EF4-FFF2-40B4-BE49-F238E27FC236}">
              <a16:creationId xmlns:a16="http://schemas.microsoft.com/office/drawing/2014/main" id="{E136E636-2E4D-43B7-92C0-CC0E576DED40}"/>
            </a:ext>
          </a:extLst>
        </cdr:cNvPr>
        <cdr:cNvCxnSpPr/>
      </cdr:nvCxnSpPr>
      <cdr:spPr>
        <a:xfrm xmlns:a="http://schemas.openxmlformats.org/drawingml/2006/main" flipV="1">
          <a:off x="528770" y="980803"/>
          <a:ext cx="3970376" cy="3232"/>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0.01044</cdr:x>
      <cdr:y>0.344</cdr:y>
    </cdr:from>
    <cdr:to>
      <cdr:x>0.01044</cdr:x>
      <cdr:y>0.344</cdr:y>
    </cdr:to>
    <cdr:sp macro="" textlink="">
      <cdr:nvSpPr>
        <cdr:cNvPr id="2053" name="Text Box 5"/>
        <cdr:cNvSpPr txBox="1">
          <a:spLocks xmlns:a="http://schemas.openxmlformats.org/drawingml/2006/main" noChangeArrowheads="1"/>
        </cdr:cNvSpPr>
      </cdr:nvSpPr>
      <cdr:spPr bwMode="auto">
        <a:xfrm xmlns:a="http://schemas.openxmlformats.org/drawingml/2006/main">
          <a:off x="50800" y="850305"/>
          <a:ext cx="0" cy="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0" rIns="0" bIns="22860" anchor="t" upright="1"/>
        <a:lstStyle xmlns:a="http://schemas.openxmlformats.org/drawingml/2006/main"/>
        <a:p xmlns:a="http://schemas.openxmlformats.org/drawingml/2006/main">
          <a:pPr algn="l" rtl="0">
            <a:defRPr sz="1000"/>
          </a:pPr>
          <a:r>
            <a:rPr lang="da-DK" sz="900" b="0" i="0" u="none" strike="noStrike" baseline="0">
              <a:solidFill>
                <a:srgbClr val="000000"/>
              </a:solidFill>
              <a:latin typeface="Times New Roman"/>
              <a:cs typeface="Times New Roman"/>
            </a:rPr>
            <a:t>1000 boliger</a:t>
          </a:r>
        </a:p>
      </cdr:txBody>
    </cdr:sp>
  </cdr:relSizeAnchor>
</c:userShapes>
</file>

<file path=ppt/drawings/drawing5.xml><?xml version="1.0" encoding="utf-8"?>
<c:userShapes xmlns:c="http://schemas.openxmlformats.org/drawingml/2006/chart">
  <cdr:relSizeAnchor xmlns:cdr="http://schemas.openxmlformats.org/drawingml/2006/chartDrawing">
    <cdr:from>
      <cdr:x>0.34583</cdr:x>
      <cdr:y>0.85417</cdr:y>
    </cdr:from>
    <cdr:to>
      <cdr:x>1</cdr:x>
      <cdr:y>1</cdr:y>
    </cdr:to>
    <cdr:sp macro="" textlink="">
      <cdr:nvSpPr>
        <cdr:cNvPr id="2" name="TextBox 1"/>
        <cdr:cNvSpPr txBox="1"/>
      </cdr:nvSpPr>
      <cdr:spPr>
        <a:xfrm xmlns:a="http://schemas.openxmlformats.org/drawingml/2006/main">
          <a:off x="1618467" y="2388721"/>
          <a:ext cx="3061483" cy="4078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a-DK" sz="1100"/>
        </a:p>
      </cdr:txBody>
    </cdr:sp>
  </cdr:relSizeAnchor>
  <cdr:relSizeAnchor xmlns:cdr="http://schemas.openxmlformats.org/drawingml/2006/chartDrawing">
    <cdr:from>
      <cdr:x>0.0125</cdr:x>
      <cdr:y>0.19444</cdr:y>
    </cdr:from>
    <cdr:to>
      <cdr:x>0.05208</cdr:x>
      <cdr:y>0.85069</cdr:y>
    </cdr:to>
    <cdr:sp macro="" textlink="">
      <cdr:nvSpPr>
        <cdr:cNvPr id="4" name="TextBox 3"/>
        <cdr:cNvSpPr txBox="1"/>
      </cdr:nvSpPr>
      <cdr:spPr>
        <a:xfrm xmlns:a="http://schemas.openxmlformats.org/drawingml/2006/main">
          <a:off x="57150" y="533400"/>
          <a:ext cx="180975" cy="1800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a:p>
      </cdr:txBody>
    </cdr:sp>
  </cdr:relSizeAnchor>
</c:userShapes>
</file>

<file path=ppt/drawings/drawing6.xml><?xml version="1.0" encoding="utf-8"?>
<c:userShapes xmlns:c="http://schemas.openxmlformats.org/drawingml/2006/chart">
  <cdr:relSizeAnchor xmlns:cdr="http://schemas.openxmlformats.org/drawingml/2006/chartDrawing">
    <cdr:from>
      <cdr:x>0.1365</cdr:x>
      <cdr:y>0.785</cdr:y>
    </cdr:from>
    <cdr:to>
      <cdr:x>0.16375</cdr:x>
      <cdr:y>0.785</cdr:y>
    </cdr:to>
    <cdr:sp macro="" textlink="">
      <cdr:nvSpPr>
        <cdr:cNvPr id="1064" name="Line 40"/>
        <cdr:cNvSpPr>
          <a:spLocks xmlns:a="http://schemas.openxmlformats.org/drawingml/2006/main" noChangeShapeType="1"/>
        </cdr:cNvSpPr>
      </cdr:nvSpPr>
      <cdr:spPr bwMode="auto">
        <a:xfrm xmlns:a="http://schemas.openxmlformats.org/drawingml/2006/main" flipV="1">
          <a:off x="579352" y="2296973"/>
          <a:ext cx="115659"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0.16375</cdr:x>
      <cdr:y>0.826</cdr:y>
    </cdr:from>
    <cdr:to>
      <cdr:x>0.16375</cdr:x>
      <cdr:y>0.826</cdr:y>
    </cdr:to>
    <cdr:sp macro="" textlink="">
      <cdr:nvSpPr>
        <cdr:cNvPr id="1065" name="Line 41"/>
        <cdr:cNvSpPr>
          <a:spLocks xmlns:a="http://schemas.openxmlformats.org/drawingml/2006/main" noChangeShapeType="1"/>
        </cdr:cNvSpPr>
      </cdr:nvSpPr>
      <cdr:spPr bwMode="auto">
        <a:xfrm xmlns:a="http://schemas.openxmlformats.org/drawingml/2006/main">
          <a:off x="695011" y="2416942"/>
          <a:ext cx="0" cy="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0.16366</cdr:x>
      <cdr:y>0.68246</cdr:y>
    </cdr:from>
    <cdr:to>
      <cdr:x>0.19025</cdr:x>
      <cdr:y>0.6825</cdr:y>
    </cdr:to>
    <cdr:sp macro="" textlink="">
      <cdr:nvSpPr>
        <cdr:cNvPr id="1066" name="Line 42"/>
        <cdr:cNvSpPr>
          <a:spLocks xmlns:a="http://schemas.openxmlformats.org/drawingml/2006/main" noChangeShapeType="1"/>
        </cdr:cNvSpPr>
      </cdr:nvSpPr>
      <cdr:spPr bwMode="auto">
        <a:xfrm xmlns:a="http://schemas.openxmlformats.org/drawingml/2006/main" flipH="1" flipV="1">
          <a:off x="763547" y="1828800"/>
          <a:ext cx="124035" cy="95"/>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0.16366</cdr:x>
      <cdr:y>0.68083</cdr:y>
    </cdr:from>
    <cdr:to>
      <cdr:x>0.16366</cdr:x>
      <cdr:y>0.83129</cdr:y>
    </cdr:to>
    <cdr:sp macro="" textlink="">
      <cdr:nvSpPr>
        <cdr:cNvPr id="1068" name="Line 44"/>
        <cdr:cNvSpPr>
          <a:spLocks xmlns:a="http://schemas.openxmlformats.org/drawingml/2006/main" noChangeShapeType="1"/>
        </cdr:cNvSpPr>
      </cdr:nvSpPr>
      <cdr:spPr bwMode="auto">
        <a:xfrm xmlns:a="http://schemas.openxmlformats.org/drawingml/2006/main" flipH="1">
          <a:off x="763547" y="1824415"/>
          <a:ext cx="0" cy="40320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0.18953</cdr:x>
      <cdr:y>0.6825</cdr:y>
    </cdr:from>
    <cdr:to>
      <cdr:x>0.19025</cdr:x>
      <cdr:y>0.83056</cdr:y>
    </cdr:to>
    <cdr:sp macro="" textlink="">
      <cdr:nvSpPr>
        <cdr:cNvPr id="1069" name="Line 45"/>
        <cdr:cNvSpPr>
          <a:spLocks xmlns:a="http://schemas.openxmlformats.org/drawingml/2006/main" noChangeShapeType="1"/>
        </cdr:cNvSpPr>
      </cdr:nvSpPr>
      <cdr:spPr bwMode="auto">
        <a:xfrm xmlns:a="http://schemas.openxmlformats.org/drawingml/2006/main" flipH="1">
          <a:off x="884229" y="1828895"/>
          <a:ext cx="3353" cy="396764"/>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0.19025</cdr:x>
      <cdr:y>0.601</cdr:y>
    </cdr:from>
    <cdr:to>
      <cdr:x>0.19025</cdr:x>
      <cdr:y>0.684</cdr:y>
    </cdr:to>
    <cdr:sp macro="" textlink="">
      <cdr:nvSpPr>
        <cdr:cNvPr id="1070" name="Line 46"/>
        <cdr:cNvSpPr>
          <a:spLocks xmlns:a="http://schemas.openxmlformats.org/drawingml/2006/main" noChangeShapeType="1"/>
        </cdr:cNvSpPr>
      </cdr:nvSpPr>
      <cdr:spPr bwMode="auto">
        <a:xfrm xmlns:a="http://schemas.openxmlformats.org/drawingml/2006/main" flipV="1">
          <a:off x="807486" y="1758574"/>
          <a:ext cx="0" cy="242865"/>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0.19025</cdr:x>
      <cdr:y>0.601</cdr:y>
    </cdr:from>
    <cdr:to>
      <cdr:x>0.21925</cdr:x>
      <cdr:y>0.601</cdr:y>
    </cdr:to>
    <cdr:sp macro="" textlink="">
      <cdr:nvSpPr>
        <cdr:cNvPr id="1071" name="Line 47"/>
        <cdr:cNvSpPr>
          <a:spLocks xmlns:a="http://schemas.openxmlformats.org/drawingml/2006/main" noChangeShapeType="1"/>
        </cdr:cNvSpPr>
      </cdr:nvSpPr>
      <cdr:spPr bwMode="auto">
        <a:xfrm xmlns:a="http://schemas.openxmlformats.org/drawingml/2006/main" flipH="1">
          <a:off x="807486" y="1758574"/>
          <a:ext cx="123086"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0.21925</cdr:x>
      <cdr:y>0.5485</cdr:y>
    </cdr:from>
    <cdr:to>
      <cdr:x>0.246</cdr:x>
      <cdr:y>0.5485</cdr:y>
    </cdr:to>
    <cdr:sp macro="" textlink="">
      <cdr:nvSpPr>
        <cdr:cNvPr id="1072" name="Line 48"/>
        <cdr:cNvSpPr>
          <a:spLocks xmlns:a="http://schemas.openxmlformats.org/drawingml/2006/main" noChangeShapeType="1"/>
        </cdr:cNvSpPr>
      </cdr:nvSpPr>
      <cdr:spPr bwMode="auto">
        <a:xfrm xmlns:a="http://schemas.openxmlformats.org/drawingml/2006/main" flipH="1">
          <a:off x="930572" y="1604955"/>
          <a:ext cx="113536"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0.21925</cdr:x>
      <cdr:y>0.5485</cdr:y>
    </cdr:from>
    <cdr:to>
      <cdr:x>0.21988</cdr:x>
      <cdr:y>0.83056</cdr:y>
    </cdr:to>
    <cdr:sp macro="" textlink="">
      <cdr:nvSpPr>
        <cdr:cNvPr id="1073" name="Line 49"/>
        <cdr:cNvSpPr>
          <a:spLocks xmlns:a="http://schemas.openxmlformats.org/drawingml/2006/main" noChangeShapeType="1"/>
        </cdr:cNvSpPr>
      </cdr:nvSpPr>
      <cdr:spPr bwMode="auto">
        <a:xfrm xmlns:a="http://schemas.openxmlformats.org/drawingml/2006/main">
          <a:off x="1022877" y="1469815"/>
          <a:ext cx="2922" cy="755844"/>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0.2465</cdr:x>
      <cdr:y>0.50335</cdr:y>
    </cdr:from>
    <cdr:to>
      <cdr:x>0.27428</cdr:x>
      <cdr:y>0.50335</cdr:y>
    </cdr:to>
    <cdr:sp macro="" textlink="">
      <cdr:nvSpPr>
        <cdr:cNvPr id="1074" name="Line 50"/>
        <cdr:cNvSpPr>
          <a:spLocks xmlns:a="http://schemas.openxmlformats.org/drawingml/2006/main" noChangeShapeType="1"/>
        </cdr:cNvSpPr>
      </cdr:nvSpPr>
      <cdr:spPr bwMode="auto">
        <a:xfrm xmlns:a="http://schemas.openxmlformats.org/drawingml/2006/main" flipH="1">
          <a:off x="1149996" y="1348823"/>
          <a:ext cx="1296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0.246</cdr:x>
      <cdr:y>0.50225</cdr:y>
    </cdr:from>
    <cdr:to>
      <cdr:x>0.24624</cdr:x>
      <cdr:y>0.83056</cdr:y>
    </cdr:to>
    <cdr:sp macro="" textlink="">
      <cdr:nvSpPr>
        <cdr:cNvPr id="1075" name="Line 51"/>
        <cdr:cNvSpPr>
          <a:spLocks xmlns:a="http://schemas.openxmlformats.org/drawingml/2006/main" noChangeShapeType="1"/>
        </cdr:cNvSpPr>
      </cdr:nvSpPr>
      <cdr:spPr bwMode="auto">
        <a:xfrm xmlns:a="http://schemas.openxmlformats.org/drawingml/2006/main">
          <a:off x="1147674" y="1345879"/>
          <a:ext cx="1127" cy="87978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0.2736</cdr:x>
      <cdr:y>0.50225</cdr:y>
    </cdr:from>
    <cdr:to>
      <cdr:x>0.274</cdr:x>
      <cdr:y>0.83056</cdr:y>
    </cdr:to>
    <cdr:sp macro="" textlink="">
      <cdr:nvSpPr>
        <cdr:cNvPr id="1076" name="Line 52"/>
        <cdr:cNvSpPr>
          <a:spLocks xmlns:a="http://schemas.openxmlformats.org/drawingml/2006/main" noChangeShapeType="1"/>
        </cdr:cNvSpPr>
      </cdr:nvSpPr>
      <cdr:spPr bwMode="auto">
        <a:xfrm xmlns:a="http://schemas.openxmlformats.org/drawingml/2006/main" flipH="1">
          <a:off x="1276447" y="1345879"/>
          <a:ext cx="1858" cy="87978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0.274</cdr:x>
      <cdr:y>0.54225</cdr:y>
    </cdr:from>
    <cdr:to>
      <cdr:x>0.3015</cdr:x>
      <cdr:y>0.54225</cdr:y>
    </cdr:to>
    <cdr:sp macro="" textlink="">
      <cdr:nvSpPr>
        <cdr:cNvPr id="1077" name="Line 53"/>
        <cdr:cNvSpPr>
          <a:spLocks xmlns:a="http://schemas.openxmlformats.org/drawingml/2006/main" noChangeShapeType="1"/>
        </cdr:cNvSpPr>
      </cdr:nvSpPr>
      <cdr:spPr bwMode="auto">
        <a:xfrm xmlns:a="http://schemas.openxmlformats.org/drawingml/2006/main" flipH="1">
          <a:off x="1162949" y="1586667"/>
          <a:ext cx="11672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0.30096</cdr:x>
      <cdr:y>0.37587</cdr:y>
    </cdr:from>
    <cdr:to>
      <cdr:x>0.35806</cdr:x>
      <cdr:y>0.37587</cdr:y>
    </cdr:to>
    <cdr:sp macro="" textlink="">
      <cdr:nvSpPr>
        <cdr:cNvPr id="1078" name="Line 54"/>
        <cdr:cNvSpPr>
          <a:spLocks xmlns:a="http://schemas.openxmlformats.org/drawingml/2006/main" noChangeShapeType="1"/>
        </cdr:cNvSpPr>
      </cdr:nvSpPr>
      <cdr:spPr bwMode="auto">
        <a:xfrm xmlns:a="http://schemas.openxmlformats.org/drawingml/2006/main" flipV="1">
          <a:off x="1404091" y="1007209"/>
          <a:ext cx="2664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0.358</cdr:x>
      <cdr:y>0.46525</cdr:y>
    </cdr:from>
    <cdr:to>
      <cdr:x>0.41262</cdr:x>
      <cdr:y>0.46525</cdr:y>
    </cdr:to>
    <cdr:sp macro="" textlink="">
      <cdr:nvSpPr>
        <cdr:cNvPr id="1079" name="Line 55"/>
        <cdr:cNvSpPr>
          <a:spLocks xmlns:a="http://schemas.openxmlformats.org/drawingml/2006/main" noChangeShapeType="1"/>
        </cdr:cNvSpPr>
      </cdr:nvSpPr>
      <cdr:spPr bwMode="auto">
        <a:xfrm xmlns:a="http://schemas.openxmlformats.org/drawingml/2006/main" flipH="1">
          <a:off x="1675422" y="1245844"/>
          <a:ext cx="2556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0.41275</cdr:x>
      <cdr:y>0.46525</cdr:y>
    </cdr:from>
    <cdr:to>
      <cdr:x>0.41289</cdr:x>
      <cdr:y>0.83143</cdr:y>
    </cdr:to>
    <cdr:sp macro="" textlink="">
      <cdr:nvSpPr>
        <cdr:cNvPr id="1080" name="Line 56"/>
        <cdr:cNvSpPr>
          <a:spLocks xmlns:a="http://schemas.openxmlformats.org/drawingml/2006/main" noChangeShapeType="1"/>
        </cdr:cNvSpPr>
      </cdr:nvSpPr>
      <cdr:spPr bwMode="auto">
        <a:xfrm xmlns:a="http://schemas.openxmlformats.org/drawingml/2006/main">
          <a:off x="1925620" y="1246730"/>
          <a:ext cx="653" cy="98125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0.3015</cdr:x>
      <cdr:y>0.375</cdr:y>
    </cdr:from>
    <cdr:to>
      <cdr:x>0.3015</cdr:x>
      <cdr:y>0.54225</cdr:y>
    </cdr:to>
    <cdr:sp macro="" textlink="">
      <cdr:nvSpPr>
        <cdr:cNvPr id="1081" name="Line 57"/>
        <cdr:cNvSpPr>
          <a:spLocks xmlns:a="http://schemas.openxmlformats.org/drawingml/2006/main" noChangeShapeType="1"/>
        </cdr:cNvSpPr>
      </cdr:nvSpPr>
      <cdr:spPr bwMode="auto">
        <a:xfrm xmlns:a="http://schemas.openxmlformats.org/drawingml/2006/main" flipV="1">
          <a:off x="1279669" y="1097280"/>
          <a:ext cx="0" cy="489387"/>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0.30096</cdr:x>
      <cdr:y>0.54225</cdr:y>
    </cdr:from>
    <cdr:to>
      <cdr:x>0.3015</cdr:x>
      <cdr:y>0.83056</cdr:y>
    </cdr:to>
    <cdr:sp macro="" textlink="">
      <cdr:nvSpPr>
        <cdr:cNvPr id="1082" name="Line 58"/>
        <cdr:cNvSpPr>
          <a:spLocks xmlns:a="http://schemas.openxmlformats.org/drawingml/2006/main" noChangeShapeType="1"/>
        </cdr:cNvSpPr>
      </cdr:nvSpPr>
      <cdr:spPr bwMode="auto">
        <a:xfrm xmlns:a="http://schemas.openxmlformats.org/drawingml/2006/main" flipH="1">
          <a:off x="1404091" y="1453067"/>
          <a:ext cx="2511" cy="772592"/>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0.358</cdr:x>
      <cdr:y>0.375</cdr:y>
    </cdr:from>
    <cdr:to>
      <cdr:x>0.35817</cdr:x>
      <cdr:y>0.83056</cdr:y>
    </cdr:to>
    <cdr:sp macro="" textlink="">
      <cdr:nvSpPr>
        <cdr:cNvPr id="1083" name="Line 59"/>
        <cdr:cNvSpPr>
          <a:spLocks xmlns:a="http://schemas.openxmlformats.org/drawingml/2006/main" noChangeShapeType="1"/>
        </cdr:cNvSpPr>
      </cdr:nvSpPr>
      <cdr:spPr bwMode="auto">
        <a:xfrm xmlns:a="http://schemas.openxmlformats.org/drawingml/2006/main">
          <a:off x="1670193" y="1004887"/>
          <a:ext cx="791" cy="1220771"/>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0.41275</cdr:x>
      <cdr:y>0.1045</cdr:y>
    </cdr:from>
    <cdr:to>
      <cdr:x>0.41275</cdr:x>
      <cdr:y>0.46525</cdr:y>
    </cdr:to>
    <cdr:sp macro="" textlink="">
      <cdr:nvSpPr>
        <cdr:cNvPr id="1085" name="Line 61"/>
        <cdr:cNvSpPr>
          <a:spLocks xmlns:a="http://schemas.openxmlformats.org/drawingml/2006/main" noChangeShapeType="1"/>
        </cdr:cNvSpPr>
      </cdr:nvSpPr>
      <cdr:spPr bwMode="auto">
        <a:xfrm xmlns:a="http://schemas.openxmlformats.org/drawingml/2006/main" flipV="1">
          <a:off x="1751851" y="305775"/>
          <a:ext cx="0" cy="1055584"/>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0.41225</cdr:x>
      <cdr:y>0.10537</cdr:y>
    </cdr:from>
    <cdr:to>
      <cdr:x>0.55168</cdr:x>
      <cdr:y>0.10566</cdr:y>
    </cdr:to>
    <cdr:sp macro="" textlink="">
      <cdr:nvSpPr>
        <cdr:cNvPr id="1086" name="Line 62"/>
        <cdr:cNvSpPr>
          <a:spLocks xmlns:a="http://schemas.openxmlformats.org/drawingml/2006/main" noChangeShapeType="1"/>
        </cdr:cNvSpPr>
      </cdr:nvSpPr>
      <cdr:spPr bwMode="auto">
        <a:xfrm xmlns:a="http://schemas.openxmlformats.org/drawingml/2006/main">
          <a:off x="1923299" y="282349"/>
          <a:ext cx="650481" cy="79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0.55069</cdr:x>
      <cdr:y>0.1045</cdr:y>
    </cdr:from>
    <cdr:to>
      <cdr:x>0.55125</cdr:x>
      <cdr:y>0.83056</cdr:y>
    </cdr:to>
    <cdr:sp macro="" textlink="">
      <cdr:nvSpPr>
        <cdr:cNvPr id="1087" name="Line 63"/>
        <cdr:cNvSpPr>
          <a:spLocks xmlns:a="http://schemas.openxmlformats.org/drawingml/2006/main" noChangeShapeType="1"/>
        </cdr:cNvSpPr>
      </cdr:nvSpPr>
      <cdr:spPr bwMode="auto">
        <a:xfrm xmlns:a="http://schemas.openxmlformats.org/drawingml/2006/main" flipH="1">
          <a:off x="2569139" y="280029"/>
          <a:ext cx="2632" cy="194563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0.55125</cdr:x>
      <cdr:y>0.3565</cdr:y>
    </cdr:from>
    <cdr:to>
      <cdr:x>0.68997</cdr:x>
      <cdr:y>0.35682</cdr:y>
    </cdr:to>
    <cdr:sp macro="" textlink="">
      <cdr:nvSpPr>
        <cdr:cNvPr id="1088" name="Line 64"/>
        <cdr:cNvSpPr>
          <a:spLocks xmlns:a="http://schemas.openxmlformats.org/drawingml/2006/main" noChangeShapeType="1"/>
        </cdr:cNvSpPr>
      </cdr:nvSpPr>
      <cdr:spPr bwMode="auto">
        <a:xfrm xmlns:a="http://schemas.openxmlformats.org/drawingml/2006/main" flipH="1" flipV="1">
          <a:off x="2571770" y="955313"/>
          <a:ext cx="647195" cy="862"/>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0.68804</cdr:x>
      <cdr:y>0.3565</cdr:y>
    </cdr:from>
    <cdr:to>
      <cdr:x>0.68875</cdr:x>
      <cdr:y>0.82938</cdr:y>
    </cdr:to>
    <cdr:sp macro="" textlink="">
      <cdr:nvSpPr>
        <cdr:cNvPr id="1089" name="Line 65"/>
        <cdr:cNvSpPr>
          <a:spLocks xmlns:a="http://schemas.openxmlformats.org/drawingml/2006/main" noChangeShapeType="1"/>
        </cdr:cNvSpPr>
      </cdr:nvSpPr>
      <cdr:spPr bwMode="auto">
        <a:xfrm xmlns:a="http://schemas.openxmlformats.org/drawingml/2006/main" flipH="1">
          <a:off x="3209925" y="955313"/>
          <a:ext cx="3331" cy="1267187"/>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0.68875</cdr:x>
      <cdr:y>0.5685</cdr:y>
    </cdr:from>
    <cdr:to>
      <cdr:x>0.82823</cdr:x>
      <cdr:y>0.56991</cdr:y>
    </cdr:to>
    <cdr:sp macro="" textlink="">
      <cdr:nvSpPr>
        <cdr:cNvPr id="1090" name="Line 66"/>
        <cdr:cNvSpPr>
          <a:spLocks xmlns:a="http://schemas.openxmlformats.org/drawingml/2006/main" noChangeShapeType="1"/>
        </cdr:cNvSpPr>
      </cdr:nvSpPr>
      <cdr:spPr bwMode="auto">
        <a:xfrm xmlns:a="http://schemas.openxmlformats.org/drawingml/2006/main" flipH="1" flipV="1">
          <a:off x="3213255" y="1523409"/>
          <a:ext cx="650719" cy="3766"/>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0.8275</cdr:x>
      <cdr:y>0.57075</cdr:y>
    </cdr:from>
    <cdr:to>
      <cdr:x>0.82755</cdr:x>
      <cdr:y>0.83175</cdr:y>
    </cdr:to>
    <cdr:sp macro="" textlink="">
      <cdr:nvSpPr>
        <cdr:cNvPr id="1091" name="Line 67"/>
        <cdr:cNvSpPr>
          <a:spLocks xmlns:a="http://schemas.openxmlformats.org/drawingml/2006/main" noChangeShapeType="1"/>
        </cdr:cNvSpPr>
      </cdr:nvSpPr>
      <cdr:spPr bwMode="auto">
        <a:xfrm xmlns:a="http://schemas.openxmlformats.org/drawingml/2006/main">
          <a:off x="3860572" y="1529439"/>
          <a:ext cx="227" cy="699411"/>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0.8275</cdr:x>
      <cdr:y>0.77275</cdr:y>
    </cdr:from>
    <cdr:to>
      <cdr:x>0.9145</cdr:x>
      <cdr:y>0.77275</cdr:y>
    </cdr:to>
    <cdr:sp macro="" textlink="">
      <cdr:nvSpPr>
        <cdr:cNvPr id="1092" name="Line 68"/>
        <cdr:cNvSpPr>
          <a:spLocks xmlns:a="http://schemas.openxmlformats.org/drawingml/2006/main" noChangeShapeType="1"/>
        </cdr:cNvSpPr>
      </cdr:nvSpPr>
      <cdr:spPr bwMode="auto">
        <a:xfrm xmlns:a="http://schemas.openxmlformats.org/drawingml/2006/main">
          <a:off x="3512191" y="2261128"/>
          <a:ext cx="369258"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userShapes>
</file>

<file path=ppt/drawings/drawing7.xml><?xml version="1.0" encoding="utf-8"?>
<c:userShapes xmlns:c="http://schemas.openxmlformats.org/drawingml/2006/chart">
  <cdr:relSizeAnchor xmlns:cdr="http://schemas.openxmlformats.org/drawingml/2006/chartDrawing">
    <cdr:from>
      <cdr:x>0.136</cdr:x>
      <cdr:y>0.7425</cdr:y>
    </cdr:from>
    <cdr:to>
      <cdr:x>0.16455</cdr:x>
      <cdr:y>0.7425</cdr:y>
    </cdr:to>
    <cdr:sp macro="" textlink="">
      <cdr:nvSpPr>
        <cdr:cNvPr id="3104" name="Line 32"/>
        <cdr:cNvSpPr>
          <a:spLocks xmlns:a="http://schemas.openxmlformats.org/drawingml/2006/main" noChangeShapeType="1"/>
        </cdr:cNvSpPr>
      </cdr:nvSpPr>
      <cdr:spPr bwMode="auto">
        <a:xfrm xmlns:a="http://schemas.openxmlformats.org/drawingml/2006/main" flipH="1">
          <a:off x="634487" y="2000993"/>
          <a:ext cx="1332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0.16425</cdr:x>
      <cdr:y>0.5185</cdr:y>
    </cdr:from>
    <cdr:to>
      <cdr:x>0.19049</cdr:x>
      <cdr:y>0.5185</cdr:y>
    </cdr:to>
    <cdr:sp macro="" textlink="">
      <cdr:nvSpPr>
        <cdr:cNvPr id="3105" name="Line 33"/>
        <cdr:cNvSpPr>
          <a:spLocks xmlns:a="http://schemas.openxmlformats.org/drawingml/2006/main" noChangeShapeType="1"/>
        </cdr:cNvSpPr>
      </cdr:nvSpPr>
      <cdr:spPr bwMode="auto">
        <a:xfrm xmlns:a="http://schemas.openxmlformats.org/drawingml/2006/main" flipH="1">
          <a:off x="766283" y="1397326"/>
          <a:ext cx="1224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0.16425</cdr:x>
      <cdr:y>0.52025</cdr:y>
    </cdr:from>
    <cdr:to>
      <cdr:x>0.16425</cdr:x>
      <cdr:y>0.7425</cdr:y>
    </cdr:to>
    <cdr:sp macro="" textlink="">
      <cdr:nvSpPr>
        <cdr:cNvPr id="3106" name="Line 34"/>
        <cdr:cNvSpPr>
          <a:spLocks xmlns:a="http://schemas.openxmlformats.org/drawingml/2006/main" noChangeShapeType="1"/>
        </cdr:cNvSpPr>
      </cdr:nvSpPr>
      <cdr:spPr bwMode="auto">
        <a:xfrm xmlns:a="http://schemas.openxmlformats.org/drawingml/2006/main" flipV="1">
          <a:off x="694630" y="1589686"/>
          <a:ext cx="0" cy="679112"/>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0.16371</cdr:x>
      <cdr:y>0.7425</cdr:y>
    </cdr:from>
    <cdr:to>
      <cdr:x>0.16425</cdr:x>
      <cdr:y>0.83845</cdr:y>
    </cdr:to>
    <cdr:sp macro="" textlink="">
      <cdr:nvSpPr>
        <cdr:cNvPr id="3107" name="Line 35"/>
        <cdr:cNvSpPr>
          <a:spLocks xmlns:a="http://schemas.openxmlformats.org/drawingml/2006/main" noChangeShapeType="1"/>
        </cdr:cNvSpPr>
      </cdr:nvSpPr>
      <cdr:spPr bwMode="auto">
        <a:xfrm xmlns:a="http://schemas.openxmlformats.org/drawingml/2006/main" flipH="1">
          <a:off x="763761" y="2000992"/>
          <a:ext cx="2522" cy="258579"/>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0.19075</cdr:x>
      <cdr:y>0.3485</cdr:y>
    </cdr:from>
    <cdr:to>
      <cdr:x>0.2193</cdr:x>
      <cdr:y>0.3485</cdr:y>
    </cdr:to>
    <cdr:sp macro="" textlink="">
      <cdr:nvSpPr>
        <cdr:cNvPr id="3108" name="Line 36"/>
        <cdr:cNvSpPr>
          <a:spLocks xmlns:a="http://schemas.openxmlformats.org/drawingml/2006/main" noChangeShapeType="1"/>
        </cdr:cNvSpPr>
      </cdr:nvSpPr>
      <cdr:spPr bwMode="auto">
        <a:xfrm xmlns:a="http://schemas.openxmlformats.org/drawingml/2006/main" flipH="1">
          <a:off x="889915" y="939187"/>
          <a:ext cx="1332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0.19075</cdr:x>
      <cdr:y>0.34925</cdr:y>
    </cdr:from>
    <cdr:to>
      <cdr:x>0.1909</cdr:x>
      <cdr:y>0.83845</cdr:y>
    </cdr:to>
    <cdr:sp macro="" textlink="">
      <cdr:nvSpPr>
        <cdr:cNvPr id="3109" name="Line 37"/>
        <cdr:cNvSpPr>
          <a:spLocks xmlns:a="http://schemas.openxmlformats.org/drawingml/2006/main" noChangeShapeType="1"/>
        </cdr:cNvSpPr>
      </cdr:nvSpPr>
      <cdr:spPr bwMode="auto">
        <a:xfrm xmlns:a="http://schemas.openxmlformats.org/drawingml/2006/main">
          <a:off x="889915" y="941208"/>
          <a:ext cx="700" cy="1318364"/>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0.219</cdr:x>
      <cdr:y>0.22825</cdr:y>
    </cdr:from>
    <cdr:to>
      <cdr:x>0.24725</cdr:x>
      <cdr:y>0.22825</cdr:y>
    </cdr:to>
    <cdr:sp macro="" textlink="">
      <cdr:nvSpPr>
        <cdr:cNvPr id="3110" name="Line 38"/>
        <cdr:cNvSpPr>
          <a:spLocks xmlns:a="http://schemas.openxmlformats.org/drawingml/2006/main" noChangeShapeType="1"/>
        </cdr:cNvSpPr>
      </cdr:nvSpPr>
      <cdr:spPr bwMode="auto">
        <a:xfrm xmlns:a="http://schemas.openxmlformats.org/drawingml/2006/main" flipH="1">
          <a:off x="926173" y="697445"/>
          <a:ext cx="119472"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0.219</cdr:x>
      <cdr:y>0.22825</cdr:y>
    </cdr:from>
    <cdr:to>
      <cdr:x>0.21922</cdr:x>
      <cdr:y>0.83845</cdr:y>
    </cdr:to>
    <cdr:sp macro="" textlink="">
      <cdr:nvSpPr>
        <cdr:cNvPr id="3111" name="Line 39"/>
        <cdr:cNvSpPr>
          <a:spLocks xmlns:a="http://schemas.openxmlformats.org/drawingml/2006/main" noChangeShapeType="1"/>
        </cdr:cNvSpPr>
      </cdr:nvSpPr>
      <cdr:spPr bwMode="auto">
        <a:xfrm xmlns:a="http://schemas.openxmlformats.org/drawingml/2006/main">
          <a:off x="1021711" y="615120"/>
          <a:ext cx="1042" cy="1644452"/>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0.24725</cdr:x>
      <cdr:y>0.12375</cdr:y>
    </cdr:from>
    <cdr:to>
      <cdr:x>0.27375</cdr:x>
      <cdr:y>0.12375</cdr:y>
    </cdr:to>
    <cdr:sp macro="" textlink="">
      <cdr:nvSpPr>
        <cdr:cNvPr id="3112" name="Line 40"/>
        <cdr:cNvSpPr>
          <a:spLocks xmlns:a="http://schemas.openxmlformats.org/drawingml/2006/main" noChangeShapeType="1"/>
        </cdr:cNvSpPr>
      </cdr:nvSpPr>
      <cdr:spPr bwMode="auto">
        <a:xfrm xmlns:a="http://schemas.openxmlformats.org/drawingml/2006/main" flipH="1">
          <a:off x="1045645" y="378133"/>
          <a:ext cx="112071"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0.24641</cdr:x>
      <cdr:y>0.12375</cdr:y>
    </cdr:from>
    <cdr:to>
      <cdr:x>0.24725</cdr:x>
      <cdr:y>0.83845</cdr:y>
    </cdr:to>
    <cdr:sp macro="" textlink="">
      <cdr:nvSpPr>
        <cdr:cNvPr id="3113" name="Line 41"/>
        <cdr:cNvSpPr>
          <a:spLocks xmlns:a="http://schemas.openxmlformats.org/drawingml/2006/main" noChangeShapeType="1"/>
        </cdr:cNvSpPr>
      </cdr:nvSpPr>
      <cdr:spPr bwMode="auto">
        <a:xfrm xmlns:a="http://schemas.openxmlformats.org/drawingml/2006/main" flipH="1">
          <a:off x="1149607" y="333498"/>
          <a:ext cx="3900" cy="1926073"/>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0.2736</cdr:x>
      <cdr:y>0.12375</cdr:y>
    </cdr:from>
    <cdr:to>
      <cdr:x>0.27375</cdr:x>
      <cdr:y>0.83845</cdr:y>
    </cdr:to>
    <cdr:sp macro="" textlink="">
      <cdr:nvSpPr>
        <cdr:cNvPr id="3114" name="Line 42"/>
        <cdr:cNvSpPr>
          <a:spLocks xmlns:a="http://schemas.openxmlformats.org/drawingml/2006/main" noChangeShapeType="1"/>
        </cdr:cNvSpPr>
      </cdr:nvSpPr>
      <cdr:spPr bwMode="auto">
        <a:xfrm xmlns:a="http://schemas.openxmlformats.org/drawingml/2006/main" flipH="1">
          <a:off x="1276460" y="333498"/>
          <a:ext cx="678" cy="1926073"/>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0.27375</cdr:x>
      <cdr:y>0.21725</cdr:y>
    </cdr:from>
    <cdr:to>
      <cdr:x>0.30223</cdr:x>
      <cdr:y>0.21725</cdr:y>
    </cdr:to>
    <cdr:sp macro="" textlink="">
      <cdr:nvSpPr>
        <cdr:cNvPr id="3115" name="Line 43"/>
        <cdr:cNvSpPr>
          <a:spLocks xmlns:a="http://schemas.openxmlformats.org/drawingml/2006/main" noChangeShapeType="1"/>
        </cdr:cNvSpPr>
      </cdr:nvSpPr>
      <cdr:spPr bwMode="auto">
        <a:xfrm xmlns:a="http://schemas.openxmlformats.org/drawingml/2006/main" flipH="1">
          <a:off x="1280163" y="515123"/>
          <a:ext cx="1332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0.30136</cdr:x>
      <cdr:y>0.219</cdr:y>
    </cdr:from>
    <cdr:to>
      <cdr:x>0.30175</cdr:x>
      <cdr:y>0.83747</cdr:y>
    </cdr:to>
    <cdr:sp macro="" textlink="">
      <cdr:nvSpPr>
        <cdr:cNvPr id="3116" name="Line 44"/>
        <cdr:cNvSpPr>
          <a:spLocks xmlns:a="http://schemas.openxmlformats.org/drawingml/2006/main" noChangeShapeType="1"/>
        </cdr:cNvSpPr>
      </cdr:nvSpPr>
      <cdr:spPr bwMode="auto">
        <a:xfrm xmlns:a="http://schemas.openxmlformats.org/drawingml/2006/main" flipH="1">
          <a:off x="1405956" y="590192"/>
          <a:ext cx="1812" cy="1666737"/>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0.30175</cdr:x>
      <cdr:y>0.3415</cdr:y>
    </cdr:from>
    <cdr:to>
      <cdr:x>0.35725</cdr:x>
      <cdr:y>0.3415</cdr:y>
    </cdr:to>
    <cdr:sp macro="" textlink="">
      <cdr:nvSpPr>
        <cdr:cNvPr id="3117" name="Line 45"/>
        <cdr:cNvSpPr>
          <a:spLocks xmlns:a="http://schemas.openxmlformats.org/drawingml/2006/main" noChangeShapeType="1"/>
        </cdr:cNvSpPr>
      </cdr:nvSpPr>
      <cdr:spPr bwMode="auto">
        <a:xfrm xmlns:a="http://schemas.openxmlformats.org/drawingml/2006/main" flipH="1">
          <a:off x="1276131" y="1043494"/>
          <a:ext cx="234715"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0.35725</cdr:x>
      <cdr:y>0.3415</cdr:y>
    </cdr:from>
    <cdr:to>
      <cdr:x>0.35857</cdr:x>
      <cdr:y>0.83845</cdr:y>
    </cdr:to>
    <cdr:sp macro="" textlink="">
      <cdr:nvSpPr>
        <cdr:cNvPr id="3118" name="Line 46"/>
        <cdr:cNvSpPr>
          <a:spLocks xmlns:a="http://schemas.openxmlformats.org/drawingml/2006/main" noChangeShapeType="1"/>
        </cdr:cNvSpPr>
      </cdr:nvSpPr>
      <cdr:spPr bwMode="auto">
        <a:xfrm xmlns:a="http://schemas.openxmlformats.org/drawingml/2006/main">
          <a:off x="1666694" y="920322"/>
          <a:ext cx="6181" cy="133925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0.35725</cdr:x>
      <cdr:y>0.43975</cdr:y>
    </cdr:from>
    <cdr:to>
      <cdr:x>0.41204</cdr:x>
      <cdr:y>0.43975</cdr:y>
    </cdr:to>
    <cdr:sp macro="" textlink="">
      <cdr:nvSpPr>
        <cdr:cNvPr id="3119" name="Line 47"/>
        <cdr:cNvSpPr>
          <a:spLocks xmlns:a="http://schemas.openxmlformats.org/drawingml/2006/main" noChangeShapeType="1"/>
        </cdr:cNvSpPr>
      </cdr:nvSpPr>
      <cdr:spPr bwMode="auto">
        <a:xfrm xmlns:a="http://schemas.openxmlformats.org/drawingml/2006/main" flipH="1">
          <a:off x="1666694" y="1185100"/>
          <a:ext cx="2556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0.41126</cdr:x>
      <cdr:y>0.43975</cdr:y>
    </cdr:from>
    <cdr:to>
      <cdr:x>0.412</cdr:x>
      <cdr:y>0.83845</cdr:y>
    </cdr:to>
    <cdr:sp macro="" textlink="">
      <cdr:nvSpPr>
        <cdr:cNvPr id="3120" name="Line 48"/>
        <cdr:cNvSpPr>
          <a:spLocks xmlns:a="http://schemas.openxmlformats.org/drawingml/2006/main" noChangeShapeType="1"/>
        </cdr:cNvSpPr>
      </cdr:nvSpPr>
      <cdr:spPr bwMode="auto">
        <a:xfrm xmlns:a="http://schemas.openxmlformats.org/drawingml/2006/main" flipH="1">
          <a:off x="1918654" y="1185100"/>
          <a:ext cx="3468" cy="1074472"/>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0.412</cdr:x>
      <cdr:y>0.52025</cdr:y>
    </cdr:from>
    <cdr:to>
      <cdr:x>0.55125</cdr:x>
      <cdr:y>0.52025</cdr:y>
    </cdr:to>
    <cdr:sp macro="" textlink="">
      <cdr:nvSpPr>
        <cdr:cNvPr id="3121" name="Line 49"/>
        <cdr:cNvSpPr>
          <a:spLocks xmlns:a="http://schemas.openxmlformats.org/drawingml/2006/main" noChangeShapeType="1"/>
        </cdr:cNvSpPr>
      </cdr:nvSpPr>
      <cdr:spPr bwMode="auto">
        <a:xfrm xmlns:a="http://schemas.openxmlformats.org/drawingml/2006/main" flipH="1">
          <a:off x="1742389" y="1589686"/>
          <a:ext cx="588902"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0.55117</cdr:x>
      <cdr:y>0.52025</cdr:y>
    </cdr:from>
    <cdr:to>
      <cdr:x>0.55125</cdr:x>
      <cdr:y>0.83845</cdr:y>
    </cdr:to>
    <cdr:sp macro="" textlink="">
      <cdr:nvSpPr>
        <cdr:cNvPr id="3122" name="Line 50"/>
        <cdr:cNvSpPr>
          <a:spLocks xmlns:a="http://schemas.openxmlformats.org/drawingml/2006/main" noChangeShapeType="1"/>
        </cdr:cNvSpPr>
      </cdr:nvSpPr>
      <cdr:spPr bwMode="auto">
        <a:xfrm xmlns:a="http://schemas.openxmlformats.org/drawingml/2006/main" flipH="1">
          <a:off x="2571419" y="1402042"/>
          <a:ext cx="352" cy="857529"/>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0.55125</cdr:x>
      <cdr:y>0.6295</cdr:y>
    </cdr:from>
    <cdr:to>
      <cdr:x>0.68875</cdr:x>
      <cdr:y>0.631</cdr:y>
    </cdr:to>
    <cdr:sp macro="" textlink="">
      <cdr:nvSpPr>
        <cdr:cNvPr id="3123" name="Line 51"/>
        <cdr:cNvSpPr>
          <a:spLocks xmlns:a="http://schemas.openxmlformats.org/drawingml/2006/main" noChangeShapeType="1"/>
        </cdr:cNvSpPr>
      </cdr:nvSpPr>
      <cdr:spPr bwMode="auto">
        <a:xfrm xmlns:a="http://schemas.openxmlformats.org/drawingml/2006/main" flipH="1">
          <a:off x="2331291" y="1923513"/>
          <a:ext cx="581502" cy="4583"/>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0.68875</cdr:x>
      <cdr:y>0.6295</cdr:y>
    </cdr:from>
    <cdr:to>
      <cdr:x>0.68875</cdr:x>
      <cdr:y>0.83789</cdr:y>
    </cdr:to>
    <cdr:sp macro="" textlink="">
      <cdr:nvSpPr>
        <cdr:cNvPr id="3124" name="Line 52"/>
        <cdr:cNvSpPr>
          <a:spLocks xmlns:a="http://schemas.openxmlformats.org/drawingml/2006/main" noChangeShapeType="1"/>
        </cdr:cNvSpPr>
      </cdr:nvSpPr>
      <cdr:spPr bwMode="auto">
        <a:xfrm xmlns:a="http://schemas.openxmlformats.org/drawingml/2006/main">
          <a:off x="3213255" y="1696464"/>
          <a:ext cx="0" cy="56160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0.68875</cdr:x>
      <cdr:y>0.7215</cdr:y>
    </cdr:from>
    <cdr:to>
      <cdr:x>0.82765</cdr:x>
      <cdr:y>0.7215</cdr:y>
    </cdr:to>
    <cdr:sp macro="" textlink="">
      <cdr:nvSpPr>
        <cdr:cNvPr id="3125" name="Line 53"/>
        <cdr:cNvSpPr>
          <a:spLocks xmlns:a="http://schemas.openxmlformats.org/drawingml/2006/main" noChangeShapeType="1"/>
        </cdr:cNvSpPr>
      </cdr:nvSpPr>
      <cdr:spPr bwMode="auto">
        <a:xfrm xmlns:a="http://schemas.openxmlformats.org/drawingml/2006/main" flipH="1" flipV="1">
          <a:off x="3213255" y="1944399"/>
          <a:ext cx="648000"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0.82704</cdr:x>
      <cdr:y>0.7215</cdr:y>
    </cdr:from>
    <cdr:to>
      <cdr:x>0.82704</cdr:x>
      <cdr:y>0.83905</cdr:y>
    </cdr:to>
    <cdr:sp macro="" textlink="">
      <cdr:nvSpPr>
        <cdr:cNvPr id="3126" name="Line 54"/>
        <cdr:cNvSpPr>
          <a:spLocks xmlns:a="http://schemas.openxmlformats.org/drawingml/2006/main" noChangeShapeType="1"/>
        </cdr:cNvSpPr>
      </cdr:nvSpPr>
      <cdr:spPr bwMode="auto">
        <a:xfrm xmlns:a="http://schemas.openxmlformats.org/drawingml/2006/main" flipH="1">
          <a:off x="3858450" y="1944397"/>
          <a:ext cx="0" cy="31680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0.82725</cdr:x>
      <cdr:y>0.798</cdr:y>
    </cdr:from>
    <cdr:to>
      <cdr:x>0.91925</cdr:x>
      <cdr:y>0.798</cdr:y>
    </cdr:to>
    <cdr:sp macro="" textlink="">
      <cdr:nvSpPr>
        <cdr:cNvPr id="3127" name="Line 55"/>
        <cdr:cNvSpPr>
          <a:spLocks xmlns:a="http://schemas.openxmlformats.org/drawingml/2006/main" noChangeShapeType="1"/>
        </cdr:cNvSpPr>
      </cdr:nvSpPr>
      <cdr:spPr bwMode="auto">
        <a:xfrm xmlns:a="http://schemas.openxmlformats.org/drawingml/2006/main">
          <a:off x="3498523" y="2438385"/>
          <a:ext cx="389077" cy="0"/>
        </a:xfrm>
        <a:prstGeom xmlns:a="http://schemas.openxmlformats.org/drawingml/2006/main" prst="line">
          <a:avLst/>
        </a:prstGeom>
        <a:noFill xmlns:a="http://schemas.openxmlformats.org/drawingml/2006/main"/>
        <a:ln xmlns:a="http://schemas.openxmlformats.org/drawingml/2006/main" w="9525">
          <a:solidFill>
            <a:srgbClr val="7F9B9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0.69875</cdr:x>
      <cdr:y>0.32125</cdr:y>
    </cdr:from>
    <cdr:to>
      <cdr:x>0.9375</cdr:x>
      <cdr:y>0.38275</cdr:y>
    </cdr:to>
    <cdr:sp macro="" textlink="">
      <cdr:nvSpPr>
        <cdr:cNvPr id="3128" name="Rectangle 56"/>
        <cdr:cNvSpPr>
          <a:spLocks xmlns:a="http://schemas.openxmlformats.org/drawingml/2006/main" noChangeArrowheads="1"/>
        </cdr:cNvSpPr>
      </cdr:nvSpPr>
      <cdr:spPr bwMode="auto">
        <a:xfrm xmlns:a="http://schemas.openxmlformats.org/drawingml/2006/main">
          <a:off x="2955084" y="981618"/>
          <a:ext cx="1009697" cy="187921"/>
        </a:xfrm>
        <a:prstGeom xmlns:a="http://schemas.openxmlformats.org/drawingml/2006/main" prst="rect">
          <a:avLst/>
        </a:prstGeom>
        <a:solidFill xmlns:a="http://schemas.openxmlformats.org/drawingml/2006/main">
          <a:srgbClr val="FFFFFF">
            <a:alpha val="0"/>
          </a:srgbClr>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800" b="0" i="0" u="none" strike="noStrike" baseline="0">
              <a:solidFill>
                <a:srgbClr val="000000"/>
              </a:solidFill>
              <a:latin typeface="Arial"/>
              <a:cs typeface="Arial"/>
            </a:rPr>
            <a:t>25 years and over</a:t>
          </a:r>
        </a:p>
      </cdr:txBody>
    </cdr:sp>
  </cdr:relSizeAnchor>
  <cdr:relSizeAnchor xmlns:cdr="http://schemas.openxmlformats.org/drawingml/2006/chartDrawing">
    <cdr:from>
      <cdr:x>0.74675</cdr:x>
      <cdr:y>0.382</cdr:y>
    </cdr:from>
    <cdr:to>
      <cdr:x>0.85108</cdr:x>
      <cdr:y>0.52875</cdr:y>
    </cdr:to>
    <cdr:sp macro="" textlink="">
      <cdr:nvSpPr>
        <cdr:cNvPr id="3129" name="Rectangle 57"/>
        <cdr:cNvSpPr>
          <a:spLocks xmlns:a="http://schemas.openxmlformats.org/drawingml/2006/main" noChangeArrowheads="1"/>
        </cdr:cNvSpPr>
      </cdr:nvSpPr>
      <cdr:spPr bwMode="auto">
        <a:xfrm xmlns:a="http://schemas.openxmlformats.org/drawingml/2006/main">
          <a:off x="3238693" y="951602"/>
          <a:ext cx="452464" cy="365570"/>
        </a:xfrm>
        <a:prstGeom xmlns:a="http://schemas.openxmlformats.org/drawingml/2006/main" prst="rect">
          <a:avLst/>
        </a:prstGeom>
        <a:solidFill xmlns:a="http://schemas.openxmlformats.org/drawingml/2006/main">
          <a:srgbClr val="FFFFFF"/>
        </a:solidFill>
        <a:ln xmlns:a="http://schemas.openxmlformats.org/drawingml/2006/main" w="9525">
          <a:solidFill>
            <a:srgbClr val="7F9B90"/>
          </a:solidFill>
          <a:miter lim="800000"/>
          <a:headEnd/>
          <a:tailEnd/>
        </a:ln>
      </cdr:spPr>
    </cdr:sp>
  </cdr:relSizeAnchor>
</c:userShapes>
</file>

<file path=ppt/drawings/drawing8.xml><?xml version="1.0" encoding="utf-8"?>
<c:userShapes xmlns:c="http://schemas.openxmlformats.org/drawingml/2006/chart">
  <cdr:relSizeAnchor xmlns:cdr="http://schemas.openxmlformats.org/drawingml/2006/chartDrawing">
    <cdr:from>
      <cdr:x>0.10492</cdr:x>
      <cdr:y>0.07389</cdr:y>
    </cdr:from>
    <cdr:to>
      <cdr:x>0.95782</cdr:x>
      <cdr:y>0.86374</cdr:y>
    </cdr:to>
    <cdr:sp macro="" textlink="">
      <cdr:nvSpPr>
        <cdr:cNvPr id="1025" name="Line 1"/>
        <cdr:cNvSpPr>
          <a:spLocks xmlns:a="http://schemas.openxmlformats.org/drawingml/2006/main" noChangeShapeType="1"/>
        </cdr:cNvSpPr>
      </cdr:nvSpPr>
      <cdr:spPr bwMode="auto">
        <a:xfrm xmlns:a="http://schemas.openxmlformats.org/drawingml/2006/main" flipV="1">
          <a:off x="489680" y="203199"/>
          <a:ext cx="3980720" cy="2172233"/>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0.79475</cdr:x>
      <cdr:y>0.37775</cdr:y>
    </cdr:from>
    <cdr:to>
      <cdr:x>0.79475</cdr:x>
      <cdr:y>0.856</cdr:y>
    </cdr:to>
    <cdr:sp macro="" textlink="">
      <cdr:nvSpPr>
        <cdr:cNvPr id="1039" name="Line 15"/>
        <cdr:cNvSpPr>
          <a:spLocks xmlns:a="http://schemas.openxmlformats.org/drawingml/2006/main" noChangeShapeType="1"/>
        </cdr:cNvSpPr>
      </cdr:nvSpPr>
      <cdr:spPr bwMode="auto">
        <a:xfrm xmlns:a="http://schemas.openxmlformats.org/drawingml/2006/main" flipV="1">
          <a:off x="4517772" y="1519824"/>
          <a:ext cx="0" cy="1924172"/>
        </a:xfrm>
        <a:prstGeom xmlns:a="http://schemas.openxmlformats.org/drawingml/2006/main" prst="line">
          <a:avLst/>
        </a:prstGeom>
        <a:noFill xmlns:a="http://schemas.openxmlformats.org/drawingml/2006/main"/>
        <a:ln xmlns:a="http://schemas.openxmlformats.org/drawingml/2006/main" w="9525">
          <a:solidFill>
            <a:srgbClr val="000000"/>
          </a:solidFill>
          <a:prstDash val="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0.108</cdr:x>
      <cdr:y>0.37775</cdr:y>
    </cdr:from>
    <cdr:to>
      <cdr:x>0.79475</cdr:x>
      <cdr:y>0.37775</cdr:y>
    </cdr:to>
    <cdr:sp macro="" textlink="">
      <cdr:nvSpPr>
        <cdr:cNvPr id="1040" name="Line 16"/>
        <cdr:cNvSpPr>
          <a:spLocks xmlns:a="http://schemas.openxmlformats.org/drawingml/2006/main" noChangeShapeType="1"/>
        </cdr:cNvSpPr>
      </cdr:nvSpPr>
      <cdr:spPr bwMode="auto">
        <a:xfrm xmlns:a="http://schemas.openxmlformats.org/drawingml/2006/main" flipH="1">
          <a:off x="613928" y="1519824"/>
          <a:ext cx="3903844" cy="0"/>
        </a:xfrm>
        <a:prstGeom xmlns:a="http://schemas.openxmlformats.org/drawingml/2006/main" prst="line">
          <a:avLst/>
        </a:prstGeom>
        <a:noFill xmlns:a="http://schemas.openxmlformats.org/drawingml/2006/main"/>
        <a:ln xmlns:a="http://schemas.openxmlformats.org/drawingml/2006/main" w="9525">
          <a:solidFill>
            <a:srgbClr val="000000"/>
          </a:solidFill>
          <a:prstDash val="sysDot"/>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0.07075</cdr:x>
      <cdr:y>0.8502</cdr:y>
    </cdr:from>
    <cdr:to>
      <cdr:x>0.109</cdr:x>
      <cdr:y>0.91755</cdr:y>
    </cdr:to>
    <cdr:sp macro="" textlink="">
      <cdr:nvSpPr>
        <cdr:cNvPr id="1041" name="Text Box 17"/>
        <cdr:cNvSpPr txBox="1">
          <a:spLocks xmlns:a="http://schemas.openxmlformats.org/drawingml/2006/main" noChangeArrowheads="1"/>
        </cdr:cNvSpPr>
      </cdr:nvSpPr>
      <cdr:spPr bwMode="auto">
        <a:xfrm xmlns:a="http://schemas.openxmlformats.org/drawingml/2006/main">
          <a:off x="330208" y="2338198"/>
          <a:ext cx="178522" cy="18524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36576" tIns="27432" rIns="36576" bIns="27432" anchor="ctr" upright="1">
          <a:spAutoFit/>
        </a:bodyPr>
        <a:lstStyle xmlns:a="http://schemas.openxmlformats.org/drawingml/2006/main"/>
        <a:p xmlns:a="http://schemas.openxmlformats.org/drawingml/2006/main">
          <a:pPr algn="ctr" rtl="0">
            <a:defRPr sz="1000"/>
          </a:pPr>
          <a:r>
            <a:rPr lang="en-GB" sz="900" b="1" i="0" u="none" strike="noStrike" baseline="0">
              <a:solidFill>
                <a:srgbClr val="000000"/>
              </a:solidFill>
              <a:latin typeface="FrankfurtGothic" panose="020B7200000000000000" pitchFamily="34" charset="0"/>
              <a:cs typeface="Arial"/>
            </a:rPr>
            <a:t>A</a:t>
          </a:r>
        </a:p>
      </cdr:txBody>
    </cdr:sp>
  </cdr:relSizeAnchor>
  <cdr:relSizeAnchor xmlns:cdr="http://schemas.openxmlformats.org/drawingml/2006/chartDrawing">
    <cdr:from>
      <cdr:x>0.9395</cdr:x>
      <cdr:y>0.01835</cdr:y>
    </cdr:from>
    <cdr:to>
      <cdr:x>0.99075</cdr:x>
      <cdr:y>0.0576</cdr:y>
    </cdr:to>
    <cdr:sp macro="" textlink="">
      <cdr:nvSpPr>
        <cdr:cNvPr id="1042" name="Text Box 18"/>
        <cdr:cNvSpPr txBox="1">
          <a:spLocks xmlns:a="http://schemas.openxmlformats.org/drawingml/2006/main" noChangeArrowheads="1"/>
        </cdr:cNvSpPr>
      </cdr:nvSpPr>
      <cdr:spPr bwMode="auto">
        <a:xfrm xmlns:a="http://schemas.openxmlformats.org/drawingml/2006/main">
          <a:off x="4384881" y="50476"/>
          <a:ext cx="239197" cy="10794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GB" sz="900" b="0" i="0" u="none" strike="noStrike" baseline="0">
              <a:solidFill>
                <a:srgbClr val="000000"/>
              </a:solidFill>
              <a:latin typeface="FrankfurtGothic" panose="020B7200000000000000" pitchFamily="34" charset="0"/>
              <a:cs typeface="Arial"/>
            </a:rPr>
            <a:t>B</a:t>
          </a:r>
        </a:p>
      </cdr:txBody>
    </cdr:sp>
  </cdr:relSizeAnchor>
  <cdr:relSizeAnchor xmlns:cdr="http://schemas.openxmlformats.org/drawingml/2006/chartDrawing">
    <cdr:from>
      <cdr:x>0.9205</cdr:x>
      <cdr:y>0.80375</cdr:y>
    </cdr:from>
    <cdr:to>
      <cdr:x>0.965</cdr:x>
      <cdr:y>0.856</cdr:y>
    </cdr:to>
    <cdr:sp macro="" textlink="">
      <cdr:nvSpPr>
        <cdr:cNvPr id="1043" name="Text Box 19"/>
        <cdr:cNvSpPr txBox="1">
          <a:spLocks xmlns:a="http://schemas.openxmlformats.org/drawingml/2006/main" noChangeArrowheads="1"/>
        </cdr:cNvSpPr>
      </cdr:nvSpPr>
      <cdr:spPr bwMode="auto">
        <a:xfrm xmlns:a="http://schemas.openxmlformats.org/drawingml/2006/main">
          <a:off x="5232601" y="3233776"/>
          <a:ext cx="252961" cy="2102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r>
            <a:rPr lang="en-GB" sz="900" b="0" i="0" u="none" strike="noStrike" baseline="0">
              <a:solidFill>
                <a:srgbClr val="000000"/>
              </a:solidFill>
              <a:latin typeface="FrankfurtGothic" panose="020B7200000000000000" pitchFamily="34" charset="0"/>
              <a:cs typeface="Arial"/>
            </a:rPr>
            <a:t>C</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D378C-9C44-4A68-8A7D-F0010484BFF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7BB1ACA-4DED-40E3-B1E0-400D87F15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0951E4D-5FEB-4DDC-BCB0-C0E9440D7A62}"/>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6238C39B-91EC-429E-A506-A68E95418E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F17525-EF29-4F07-8710-D49CA83A40B0}"/>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67152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7E11C-34C7-418E-B00E-BB00CF930F4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F762F46-8C4C-430E-B4A3-DB132C9DAA0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4D289AF-C111-4DB2-8DD3-4C2C58720E8D}"/>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5F97A5A0-0B99-4ADB-9128-84C649FC7A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E308DA9-7D07-4F62-B285-44402CEB4691}"/>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368618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5894200-FB68-4912-BE45-D70CC487A9C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238AB20-AE19-4866-8274-2DB4DEFBC43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2D23B59-458D-4B5B-8D76-003CE71816D8}"/>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E9406563-01E0-4E24-B4C3-3C481E2A53C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AD3DFAE-AFE6-47D2-B227-CD68F10F6503}"/>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71145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D4BE7-0A06-461A-A823-F0EABECDEC6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140BA76-0089-482D-B4D3-F5043438F41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EBEC874-7EEC-49EE-BB8A-FA7437E53E8F}"/>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37FAFC75-9CDB-45FE-AAF3-BD3B06A742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D70BB88-A991-4955-98DA-84EC6774D13E}"/>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292228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87C58-3BCD-44C5-B034-9B0871FC098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49C00D1-9C93-4FE5-A1D6-B50CDE51D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FD2E164-62B5-4FDC-8DDD-66608B79DE8F}"/>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C5203137-E85C-49DC-900A-92176FC2ACD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073C5D8-D427-43EE-9F3B-7830496611D5}"/>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188403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F99A4-698B-45F6-A6E9-481763EC0E1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93546CF-21E9-4056-BB15-0CF00829C7C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48506C5-341E-4B5A-AC10-00BFBBBFCB2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D94A2BF-4A3D-4ADB-A106-4C1A13BD14C2}"/>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6" name="Pladsholder til sidefod 5">
            <a:extLst>
              <a:ext uri="{FF2B5EF4-FFF2-40B4-BE49-F238E27FC236}">
                <a16:creationId xmlns:a16="http://schemas.microsoft.com/office/drawing/2014/main" id="{E5CAC7BA-BDF3-4756-B5BC-92248C02E42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B5666C6-A501-448B-A048-70E28824690E}"/>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44328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B1139-3B99-45B5-847D-ACB26852753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1F54E83-F5CE-4DC9-A237-CF156FDB48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A10A29E-FD4D-4216-92B5-492C8733961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D897CB9-3138-481E-84B9-F25A95DC1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E21E0E1-C8FF-4C5F-8984-ED4EB74EF66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2EB5F22-12E5-49E8-B17A-43E2828BBA38}"/>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8" name="Pladsholder til sidefod 7">
            <a:extLst>
              <a:ext uri="{FF2B5EF4-FFF2-40B4-BE49-F238E27FC236}">
                <a16:creationId xmlns:a16="http://schemas.microsoft.com/office/drawing/2014/main" id="{F884AB84-F8F8-472B-B5BA-08ADE9CFA54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70FF0E9-3C4D-4030-9201-868DE20830FA}"/>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130837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2CF14-A3F8-48E6-A738-6867FAC6C53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B4B66EA-D8C9-4898-BE20-26C1D2B7EF3A}"/>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4" name="Pladsholder til sidefod 3">
            <a:extLst>
              <a:ext uri="{FF2B5EF4-FFF2-40B4-BE49-F238E27FC236}">
                <a16:creationId xmlns:a16="http://schemas.microsoft.com/office/drawing/2014/main" id="{3F8B91F5-0495-4F86-A3B9-D2B08EEDBB1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025CC17-9BD6-4BFF-B6F3-4A2A553D0ABC}"/>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84142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17EDE43-12F3-428A-ACE4-75887C2A739D}"/>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3" name="Pladsholder til sidefod 2">
            <a:extLst>
              <a:ext uri="{FF2B5EF4-FFF2-40B4-BE49-F238E27FC236}">
                <a16:creationId xmlns:a16="http://schemas.microsoft.com/office/drawing/2014/main" id="{2441B8C5-05FF-4588-BA1B-9B7CED09FA2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8B02CB5-F263-4F49-89EA-DEC441D14E81}"/>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304381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054E48-2C74-4D1C-8671-E5CA58B189F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7C66A1F-0FB7-4B82-8BA1-E2139588B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732A2ED-9363-4C00-983B-974BABC4F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39D214E-D9CF-447E-9AA8-4FF04EA5EFA1}"/>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6" name="Pladsholder til sidefod 5">
            <a:extLst>
              <a:ext uri="{FF2B5EF4-FFF2-40B4-BE49-F238E27FC236}">
                <a16:creationId xmlns:a16="http://schemas.microsoft.com/office/drawing/2014/main" id="{2DA556AC-FCEC-43FA-A552-35A49233696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C60B8FE-C7B9-447D-A0DC-AB69F59AA407}"/>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272029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C7071-6740-43CB-BB95-B82499CC037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8BA1780-5FE8-4343-989E-CDAB726E1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4D02C6A-A01A-4486-ACF4-23622615D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C17ABEB-CC7C-46E4-A9BF-C93E95DF12C1}"/>
              </a:ext>
            </a:extLst>
          </p:cNvPr>
          <p:cNvSpPr>
            <a:spLocks noGrp="1"/>
          </p:cNvSpPr>
          <p:nvPr>
            <p:ph type="dt" sz="half" idx="10"/>
          </p:nvPr>
        </p:nvSpPr>
        <p:spPr/>
        <p:txBody>
          <a:bodyPr/>
          <a:lstStyle/>
          <a:p>
            <a:fld id="{B9E40A70-B20A-4A97-8710-EDF783B53AB2}" type="datetimeFigureOut">
              <a:rPr lang="da-DK" smtClean="0"/>
              <a:t>29-01-2021</a:t>
            </a:fld>
            <a:endParaRPr lang="da-DK"/>
          </a:p>
        </p:txBody>
      </p:sp>
      <p:sp>
        <p:nvSpPr>
          <p:cNvPr id="6" name="Pladsholder til sidefod 5">
            <a:extLst>
              <a:ext uri="{FF2B5EF4-FFF2-40B4-BE49-F238E27FC236}">
                <a16:creationId xmlns:a16="http://schemas.microsoft.com/office/drawing/2014/main" id="{33551F39-0921-4388-9D8F-8A6BB69917D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75842EB-4C81-4AFE-8C8E-0CEA909B8B34}"/>
              </a:ext>
            </a:extLst>
          </p:cNvPr>
          <p:cNvSpPr>
            <a:spLocks noGrp="1"/>
          </p:cNvSpPr>
          <p:nvPr>
            <p:ph type="sldNum" sz="quarter" idx="12"/>
          </p:nvPr>
        </p:nvSpPr>
        <p:spPr/>
        <p:txBody>
          <a:bodyPr/>
          <a:lstStyle/>
          <a:p>
            <a:fld id="{8370DBE8-750A-45CF-A4E2-F28E2DBAD040}" type="slidenum">
              <a:rPr lang="da-DK" smtClean="0"/>
              <a:t>‹nr.›</a:t>
            </a:fld>
            <a:endParaRPr lang="da-DK"/>
          </a:p>
        </p:txBody>
      </p:sp>
    </p:spTree>
    <p:extLst>
      <p:ext uri="{BB962C8B-B14F-4D97-AF65-F5344CB8AC3E}">
        <p14:creationId xmlns:p14="http://schemas.microsoft.com/office/powerpoint/2010/main" val="29779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3D959AC-5839-4F66-8EFC-B6919062A6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3F0A8F9-D922-48E2-A4B5-110EF03A2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ABFB702-4D46-4BFE-A251-D87AE65F2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40A70-B20A-4A97-8710-EDF783B53AB2}" type="datetimeFigureOut">
              <a:rPr lang="da-DK" smtClean="0"/>
              <a:t>29-01-2021</a:t>
            </a:fld>
            <a:endParaRPr lang="da-DK"/>
          </a:p>
        </p:txBody>
      </p:sp>
      <p:sp>
        <p:nvSpPr>
          <p:cNvPr id="5" name="Pladsholder til sidefod 4">
            <a:extLst>
              <a:ext uri="{FF2B5EF4-FFF2-40B4-BE49-F238E27FC236}">
                <a16:creationId xmlns:a16="http://schemas.microsoft.com/office/drawing/2014/main" id="{3A329B1C-4A54-4EFD-BD80-37FA18060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1613FCF-5D59-4668-9748-FE0E4E2D3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0DBE8-750A-45CF-A4E2-F28E2DBAD040}" type="slidenum">
              <a:rPr lang="da-DK" smtClean="0"/>
              <a:t>‹nr.›</a:t>
            </a:fld>
            <a:endParaRPr lang="da-DK"/>
          </a:p>
        </p:txBody>
      </p:sp>
    </p:spTree>
    <p:extLst>
      <p:ext uri="{BB962C8B-B14F-4D97-AF65-F5344CB8AC3E}">
        <p14:creationId xmlns:p14="http://schemas.microsoft.com/office/powerpoint/2010/main" val="895035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hyperlink" Target="http://www.dors.d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oecd-ilibrary.org/" TargetMode="External"/><Relationship Id="rId2" Type="http://schemas.openxmlformats.org/officeDocument/2006/relationships/chart" Target="../charts/chart2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hyperlink" Target="http://www.statistikbanken.dk/DNSNB1" TargetMode="External"/><Relationship Id="rId2" Type="http://schemas.openxmlformats.org/officeDocument/2006/relationships/chart" Target="../charts/chart2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statistikbankendk/NAN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oecd-ilibrary.org/" TargetMode="External"/><Relationship Id="rId2" Type="http://schemas.openxmlformats.org/officeDocument/2006/relationships/chart" Target="../charts/chart3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oecd-ilibrary.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statistikbanken.dk/NABB1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statistikbanken.dk/OFF12" TargetMode="External"/><Relationship Id="rId2" Type="http://schemas.openxmlformats.org/officeDocument/2006/relationships/chart" Target="../charts/chart5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hyperlink" Target="http://www.skm.dk/" TargetMode="External"/><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statistikbanken.dk/IFOR%2041" TargetMode="External"/><Relationship Id="rId2" Type="http://schemas.openxmlformats.org/officeDocument/2006/relationships/chart" Target="../charts/chart6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www.statistikbanken.dk/" TargetMode="External"/><Relationship Id="rId2" Type="http://schemas.openxmlformats.org/officeDocument/2006/relationships/chart" Target="../charts/chart6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8.xml.rels><?xml version="1.0" encoding="UTF-8" standalone="yes"?>
<Relationships xmlns="http://schemas.openxmlformats.org/package/2006/relationships"><Relationship Id="rId3" Type="http://schemas.openxmlformats.org/officeDocument/2006/relationships/hyperlink" Target="http://www.statistikbanken.dk/" TargetMode="External"/><Relationship Id="rId2" Type="http://schemas.openxmlformats.org/officeDocument/2006/relationships/chart" Target="../charts/chart6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hyperlink" Target="http://www.statistikbanken/"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oecd-ilibrary.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statistikbanken.dk/" TargetMode="External"/><Relationship Id="rId2" Type="http://schemas.openxmlformats.org/officeDocument/2006/relationships/chart" Target="../charts/chart6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statistikbanken.dk/" TargetMode="External"/><Relationship Id="rId2" Type="http://schemas.openxmlformats.org/officeDocument/2006/relationships/chart" Target="../charts/chart7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hyperlink" Target="http://www.oecd.org/" TargetMode="External"/><Relationship Id="rId2" Type="http://schemas.openxmlformats.org/officeDocument/2006/relationships/chart" Target="../charts/chart7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hyperlink" Target="https://data.oecd.org/rd/gross-domestic-spending-on-r-d.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ec.europa.eu/eurostat/data/database?node_code=tin00074" TargetMode="External"/><Relationship Id="rId2" Type="http://schemas.openxmlformats.org/officeDocument/2006/relationships/chart" Target="../charts/chart7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chart" Target="../charts/chart8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8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8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8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chart" Target="../charts/chart8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3A691-90A0-4712-9A0F-FFC1C181C9C9}"/>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1</a:t>
            </a:r>
          </a:p>
        </p:txBody>
      </p:sp>
      <p:pic>
        <p:nvPicPr>
          <p:cNvPr id="3" name="Picture 2" descr="Djøf Forlag | DenOffentlige.dk">
            <a:extLst>
              <a:ext uri="{FF2B5EF4-FFF2-40B4-BE49-F238E27FC236}">
                <a16:creationId xmlns:a16="http://schemas.microsoft.com/office/drawing/2014/main" id="{8561C9EF-48B5-4A85-854A-316489E20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219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92C15-73A3-422D-9011-5A2FAA6837A6}"/>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2.1</a:t>
            </a:r>
          </a:p>
        </p:txBody>
      </p:sp>
      <p:sp>
        <p:nvSpPr>
          <p:cNvPr id="3" name="Rectangle 2">
            <a:extLst>
              <a:ext uri="{FF2B5EF4-FFF2-40B4-BE49-F238E27FC236}">
                <a16:creationId xmlns:a16="http://schemas.microsoft.com/office/drawing/2014/main" id="{B5062C90-FC8F-4759-AA3E-FFA85E10115C}"/>
              </a:ext>
            </a:extLst>
          </p:cNvPr>
          <p:cNvSpPr>
            <a:spLocks noChangeArrowheads="1"/>
          </p:cNvSpPr>
          <p:nvPr/>
        </p:nvSpPr>
        <p:spPr bwMode="auto">
          <a:xfrm>
            <a:off x="3366197" y="5379810"/>
            <a:ext cx="4248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2.1: Price and value-added terms, 2019 (billions of DKK)</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5361" name="Billede 4">
            <a:extLst>
              <a:ext uri="{FF2B5EF4-FFF2-40B4-BE49-F238E27FC236}">
                <a16:creationId xmlns:a16="http://schemas.microsoft.com/office/drawing/2014/main" id="{ADBEE609-AF13-41F0-B6EF-B569C0D07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600" y="1684791"/>
            <a:ext cx="5025312" cy="29229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B9D756-E117-4DBC-B073-7CAF18E6770B}"/>
              </a:ext>
            </a:extLst>
          </p:cNvPr>
          <p:cNvSpPr>
            <a:spLocks noChangeArrowheads="1"/>
          </p:cNvSpPr>
          <p:nvPr/>
        </p:nvSpPr>
        <p:spPr bwMode="auto">
          <a:xfrm>
            <a:off x="3366197" y="5425976"/>
            <a:ext cx="3047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www.statbank.dk.</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2" descr="Djøf Forlag | DenOffentlige.dk">
            <a:extLst>
              <a:ext uri="{FF2B5EF4-FFF2-40B4-BE49-F238E27FC236}">
                <a16:creationId xmlns:a16="http://schemas.microsoft.com/office/drawing/2014/main" id="{1162CEE4-861B-46C3-94FF-6D49B40CD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3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B5C9D-7614-447F-ADFE-CA4296D011C9}"/>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2.2</a:t>
            </a:r>
          </a:p>
        </p:txBody>
      </p:sp>
      <p:sp>
        <p:nvSpPr>
          <p:cNvPr id="3" name="Rectangle 2">
            <a:extLst>
              <a:ext uri="{FF2B5EF4-FFF2-40B4-BE49-F238E27FC236}">
                <a16:creationId xmlns:a16="http://schemas.microsoft.com/office/drawing/2014/main" id="{D8DE1A5D-322A-4A77-8FBC-5F8C4F6FE9C2}"/>
              </a:ext>
            </a:extLst>
          </p:cNvPr>
          <p:cNvSpPr>
            <a:spLocks noChangeArrowheads="1"/>
          </p:cNvSpPr>
          <p:nvPr/>
        </p:nvSpPr>
        <p:spPr bwMode="auto">
          <a:xfrm>
            <a:off x="2554753" y="-5687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9">
            <a:extLst>
              <a:ext uri="{FF2B5EF4-FFF2-40B4-BE49-F238E27FC236}">
                <a16:creationId xmlns:a16="http://schemas.microsoft.com/office/drawing/2014/main" id="{1A345B61-1BA9-42C8-9B50-C6D9EB763B3C}"/>
              </a:ext>
            </a:extLst>
          </p:cNvPr>
          <p:cNvGraphicFramePr/>
          <p:nvPr>
            <p:extLst>
              <p:ext uri="{D42A27DB-BD31-4B8C-83A1-F6EECF244321}">
                <p14:modId xmlns:p14="http://schemas.microsoft.com/office/powerpoint/2010/main" val="2859906960"/>
              </p:ext>
            </p:extLst>
          </p:nvPr>
        </p:nvGraphicFramePr>
        <p:xfrm>
          <a:off x="3682800" y="1580864"/>
          <a:ext cx="4672965" cy="312801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8A2205C2-1466-4877-B678-EFC0CF1C63E5}"/>
              </a:ext>
            </a:extLst>
          </p:cNvPr>
          <p:cNvSpPr>
            <a:spLocks noChangeArrowheads="1"/>
          </p:cNvSpPr>
          <p:nvPr/>
        </p:nvSpPr>
        <p:spPr bwMode="auto">
          <a:xfrm>
            <a:off x="6273339" y="-5345583"/>
            <a:ext cx="47548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9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Figure 2.2: </a:t>
            </a:r>
            <a:r>
              <a:rPr kumimoji="0" lang="en-GB" altLang="da-DK" sz="900" b="0" i="0" u="none" strike="noStrike" cap="none" normalizeH="0" baseline="0" dirty="0" err="1">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GNI</a:t>
            </a:r>
            <a:r>
              <a:rPr kumimoji="0" lang="en-GB" altLang="da-DK" sz="900" b="0" i="0" u="none" strike="noStrike" cap="none" normalizeH="0" baseline="-30000" dirty="0" err="1">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disp</a:t>
            </a:r>
            <a:r>
              <a:rPr kumimoji="0" lang="en-GB" altLang="da-DK" sz="9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 - GDP difference and components, Denmark, 1970-2019 (as a share of GDP, %)</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50459887-E7CD-4963-A892-D290C69572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7" name="Chart 9">
            <a:extLst>
              <a:ext uri="{FF2B5EF4-FFF2-40B4-BE49-F238E27FC236}">
                <a16:creationId xmlns:a16="http://schemas.microsoft.com/office/drawing/2014/main" id="{7606DC63-BCD0-48E4-9FFA-44CA7B1F46AE}"/>
              </a:ext>
            </a:extLst>
          </p:cNvPr>
          <p:cNvGraphicFramePr/>
          <p:nvPr/>
        </p:nvGraphicFramePr>
        <p:xfrm>
          <a:off x="1439545" y="7863840"/>
          <a:ext cx="4672965" cy="312801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6">
            <a:extLst>
              <a:ext uri="{FF2B5EF4-FFF2-40B4-BE49-F238E27FC236}">
                <a16:creationId xmlns:a16="http://schemas.microsoft.com/office/drawing/2014/main" id="{271628FA-E33C-4315-8C54-4DA97288F822}"/>
              </a:ext>
            </a:extLst>
          </p:cNvPr>
          <p:cNvSpPr>
            <a:spLocks noChangeArrowheads="1"/>
          </p:cNvSpPr>
          <p:nvPr/>
        </p:nvSpPr>
        <p:spPr bwMode="auto">
          <a:xfrm>
            <a:off x="3648335" y="5182844"/>
            <a:ext cx="63836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2.2: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GNI</a:t>
            </a:r>
            <a:r>
              <a:rPr kumimoji="0" lang="en-GB" altLang="da-DK" sz="1200" b="0" i="0" u="none" strike="noStrike" cap="none" normalizeH="0" baseline="-3000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disp</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GDP difference and components, Denmark, 1970-2019 (as a share of GDP, %)</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kstfelt 9">
            <a:extLst>
              <a:ext uri="{FF2B5EF4-FFF2-40B4-BE49-F238E27FC236}">
                <a16:creationId xmlns:a16="http://schemas.microsoft.com/office/drawing/2014/main" id="{7C65C445-B7E3-435D-9153-E3474E0D4175}"/>
              </a:ext>
            </a:extLst>
          </p:cNvPr>
          <p:cNvSpPr txBox="1"/>
          <p:nvPr/>
        </p:nvSpPr>
        <p:spPr>
          <a:xfrm>
            <a:off x="3682800" y="5548866"/>
            <a:ext cx="7375490" cy="276999"/>
          </a:xfrm>
          <a:prstGeom prst="rect">
            <a:avLst/>
          </a:prstGeom>
          <a:noFill/>
        </p:spPr>
        <p:txBody>
          <a:bodyPr wrap="square">
            <a:spAutoFit/>
          </a:bodyPr>
          <a:lstStyle/>
          <a:p>
            <a:pPr>
              <a:spcBef>
                <a:spcPts val="200"/>
              </a:spcBef>
              <a:spcAft>
                <a:spcPts val="1450"/>
              </a:spcAft>
            </a:pPr>
            <a:r>
              <a:rPr lang="en-GB" sz="1200" spc="-10" dirty="0">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www.statbank.dk, and own calculations.</a:t>
            </a:r>
            <a:endParaRPr lang="da-DK" sz="1200" spc="-1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2" descr="Djøf Forlag | DenOffentlige.dk">
            <a:extLst>
              <a:ext uri="{FF2B5EF4-FFF2-40B4-BE49-F238E27FC236}">
                <a16:creationId xmlns:a16="http://schemas.microsoft.com/office/drawing/2014/main" id="{4D5D7379-D44E-44F1-B2C9-8A908A369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75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4BE77-76CE-42F4-8464-E399AC86BA26}"/>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2.3</a:t>
            </a:r>
          </a:p>
        </p:txBody>
      </p:sp>
      <p:sp>
        <p:nvSpPr>
          <p:cNvPr id="3" name="Rectangle 2">
            <a:extLst>
              <a:ext uri="{FF2B5EF4-FFF2-40B4-BE49-F238E27FC236}">
                <a16:creationId xmlns:a16="http://schemas.microsoft.com/office/drawing/2014/main" id="{FC07F727-991F-477E-8DE0-BD2368CC1C2B}"/>
              </a:ext>
            </a:extLst>
          </p:cNvPr>
          <p:cNvSpPr>
            <a:spLocks noChangeArrowheads="1"/>
          </p:cNvSpPr>
          <p:nvPr/>
        </p:nvSpPr>
        <p:spPr bwMode="auto">
          <a:xfrm>
            <a:off x="2090057" y="1137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1">
            <a:extLst>
              <a:ext uri="{FF2B5EF4-FFF2-40B4-BE49-F238E27FC236}">
                <a16:creationId xmlns:a16="http://schemas.microsoft.com/office/drawing/2014/main" id="{16FEF551-E5BE-4E0D-860E-0AFDB8D01AA2}"/>
              </a:ext>
            </a:extLst>
          </p:cNvPr>
          <p:cNvGraphicFramePr/>
          <p:nvPr>
            <p:extLst>
              <p:ext uri="{D42A27DB-BD31-4B8C-83A1-F6EECF244321}">
                <p14:modId xmlns:p14="http://schemas.microsoft.com/office/powerpoint/2010/main" val="603236196"/>
              </p:ext>
            </p:extLst>
          </p:nvPr>
        </p:nvGraphicFramePr>
        <p:xfrm>
          <a:off x="3756025" y="1958063"/>
          <a:ext cx="4679950" cy="257937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59A72E49-E68A-4C60-8A39-0660E209D5F2}"/>
              </a:ext>
            </a:extLst>
          </p:cNvPr>
          <p:cNvSpPr>
            <a:spLocks noChangeArrowheads="1"/>
          </p:cNvSpPr>
          <p:nvPr/>
        </p:nvSpPr>
        <p:spPr bwMode="auto">
          <a:xfrm>
            <a:off x="3684746" y="1635145"/>
            <a:ext cx="515237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2.3: Measurement of real GDP and real GNP in Denmark, 2007-2019 (Index 2007=100)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977E7C43-DEBF-44EE-9CBB-BF1055AC1D9A}"/>
              </a:ext>
            </a:extLst>
          </p:cNvPr>
          <p:cNvSpPr txBox="1"/>
          <p:nvPr/>
        </p:nvSpPr>
        <p:spPr>
          <a:xfrm>
            <a:off x="3684746" y="4699636"/>
            <a:ext cx="713935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www.statbank.dk, and own calculations.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F08B86AD-3010-4D4B-98A6-65F9FEAD5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99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AAE8B-49D3-4E04-9698-850BDBD526D6}"/>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2.4</a:t>
            </a:r>
          </a:p>
        </p:txBody>
      </p:sp>
      <p:graphicFrame>
        <p:nvGraphicFramePr>
          <p:cNvPr id="3" name="Chart 3">
            <a:extLst>
              <a:ext uri="{FF2B5EF4-FFF2-40B4-BE49-F238E27FC236}">
                <a16:creationId xmlns:a16="http://schemas.microsoft.com/office/drawing/2014/main" id="{9E1630B2-25D4-4260-A109-C75D2A74B45E}"/>
              </a:ext>
            </a:extLst>
          </p:cNvPr>
          <p:cNvGraphicFramePr/>
          <p:nvPr>
            <p:extLst>
              <p:ext uri="{D42A27DB-BD31-4B8C-83A1-F6EECF244321}">
                <p14:modId xmlns:p14="http://schemas.microsoft.com/office/powerpoint/2010/main" val="4218939027"/>
              </p:ext>
            </p:extLst>
          </p:nvPr>
        </p:nvGraphicFramePr>
        <p:xfrm>
          <a:off x="3871881" y="2100064"/>
          <a:ext cx="2322195" cy="2202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5">
            <a:extLst>
              <a:ext uri="{FF2B5EF4-FFF2-40B4-BE49-F238E27FC236}">
                <a16:creationId xmlns:a16="http://schemas.microsoft.com/office/drawing/2014/main" id="{E5B1118D-ED24-4CC0-9D7F-4FA775A52B79}"/>
              </a:ext>
            </a:extLst>
          </p:cNvPr>
          <p:cNvGraphicFramePr/>
          <p:nvPr>
            <p:extLst>
              <p:ext uri="{D42A27DB-BD31-4B8C-83A1-F6EECF244321}">
                <p14:modId xmlns:p14="http://schemas.microsoft.com/office/powerpoint/2010/main" val="2679570707"/>
              </p:ext>
            </p:extLst>
          </p:nvPr>
        </p:nvGraphicFramePr>
        <p:xfrm>
          <a:off x="6192171" y="2100064"/>
          <a:ext cx="2322195" cy="220218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a:extLst>
              <a:ext uri="{FF2B5EF4-FFF2-40B4-BE49-F238E27FC236}">
                <a16:creationId xmlns:a16="http://schemas.microsoft.com/office/drawing/2014/main" id="{D421C767-C4AA-4E44-9BF3-1EB54302457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6" name="Rectangle 4">
            <a:extLst>
              <a:ext uri="{FF2B5EF4-FFF2-40B4-BE49-F238E27FC236}">
                <a16:creationId xmlns:a16="http://schemas.microsoft.com/office/drawing/2014/main" id="{065D5BB2-8FED-4058-B9A9-0BC7399D7450}"/>
              </a:ext>
            </a:extLst>
          </p:cNvPr>
          <p:cNvSpPr>
            <a:spLocks noChangeArrowheads="1"/>
          </p:cNvSpPr>
          <p:nvPr/>
        </p:nvSpPr>
        <p:spPr bwMode="auto">
          <a:xfrm>
            <a:off x="3798277" y="4478719"/>
            <a:ext cx="44274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www.statbank.dk, and own calculations.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kstfelt 7">
            <a:extLst>
              <a:ext uri="{FF2B5EF4-FFF2-40B4-BE49-F238E27FC236}">
                <a16:creationId xmlns:a16="http://schemas.microsoft.com/office/drawing/2014/main" id="{1B32B09A-7D31-4DD9-ADAE-0E79B94D6D5D}"/>
              </a:ext>
            </a:extLst>
          </p:cNvPr>
          <p:cNvSpPr txBox="1"/>
          <p:nvPr/>
        </p:nvSpPr>
        <p:spPr>
          <a:xfrm>
            <a:off x="3871881" y="1781965"/>
            <a:ext cx="6094324"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2.4: Measurement of real GDP, 2007-2019 (Index 2007=100)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 name="Picture 2" descr="Djøf Forlag | DenOffentlige.dk">
            <a:extLst>
              <a:ext uri="{FF2B5EF4-FFF2-40B4-BE49-F238E27FC236}">
                <a16:creationId xmlns:a16="http://schemas.microsoft.com/office/drawing/2014/main" id="{CF8F2248-A18E-4C38-962A-73AF534A4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37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5870F-7B6D-461B-B6D7-FCA0091725DF}"/>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3</a:t>
            </a:r>
          </a:p>
        </p:txBody>
      </p:sp>
      <p:pic>
        <p:nvPicPr>
          <p:cNvPr id="3" name="Picture 2" descr="Djøf Forlag | DenOffentlige.dk">
            <a:extLst>
              <a:ext uri="{FF2B5EF4-FFF2-40B4-BE49-F238E27FC236}">
                <a16:creationId xmlns:a16="http://schemas.microsoft.com/office/drawing/2014/main" id="{842D4556-98D8-459D-973C-E42091B91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1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8BA4-6B74-4F93-B16F-2C3B1177FCD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3.1</a:t>
            </a:r>
          </a:p>
        </p:txBody>
      </p:sp>
      <p:graphicFrame>
        <p:nvGraphicFramePr>
          <p:cNvPr id="4" name="Chart 1">
            <a:extLst>
              <a:ext uri="{FF2B5EF4-FFF2-40B4-BE49-F238E27FC236}">
                <a16:creationId xmlns:a16="http://schemas.microsoft.com/office/drawing/2014/main" id="{9505ADE4-E3D0-404F-90AF-E4F1E4C601ED}"/>
              </a:ext>
            </a:extLst>
          </p:cNvPr>
          <p:cNvGraphicFramePr/>
          <p:nvPr>
            <p:extLst>
              <p:ext uri="{D42A27DB-BD31-4B8C-83A1-F6EECF244321}">
                <p14:modId xmlns:p14="http://schemas.microsoft.com/office/powerpoint/2010/main" val="74457036"/>
              </p:ext>
            </p:extLst>
          </p:nvPr>
        </p:nvGraphicFramePr>
        <p:xfrm>
          <a:off x="3574726" y="2107837"/>
          <a:ext cx="2339975" cy="20154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14">
            <a:extLst>
              <a:ext uri="{FF2B5EF4-FFF2-40B4-BE49-F238E27FC236}">
                <a16:creationId xmlns:a16="http://schemas.microsoft.com/office/drawing/2014/main" id="{488C991F-8A1D-40A5-BECA-89611C40153F}"/>
              </a:ext>
            </a:extLst>
          </p:cNvPr>
          <p:cNvGraphicFramePr/>
          <p:nvPr>
            <p:extLst>
              <p:ext uri="{D42A27DB-BD31-4B8C-83A1-F6EECF244321}">
                <p14:modId xmlns:p14="http://schemas.microsoft.com/office/powerpoint/2010/main" val="597450102"/>
              </p:ext>
            </p:extLst>
          </p:nvPr>
        </p:nvGraphicFramePr>
        <p:xfrm>
          <a:off x="5909621" y="2107837"/>
          <a:ext cx="2339975" cy="201549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0E77874D-C91B-4C46-95ED-1A523952741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7" name="Rectangle 4">
            <a:extLst>
              <a:ext uri="{FF2B5EF4-FFF2-40B4-BE49-F238E27FC236}">
                <a16:creationId xmlns:a16="http://schemas.microsoft.com/office/drawing/2014/main" id="{8EB49BFE-71FC-4513-8332-32956902C754}"/>
              </a:ext>
            </a:extLst>
          </p:cNvPr>
          <p:cNvSpPr>
            <a:spLocks noChangeArrowheads="1"/>
          </p:cNvSpPr>
          <p:nvPr/>
        </p:nvSpPr>
        <p:spPr bwMode="auto">
          <a:xfrm>
            <a:off x="3556615" y="1794037"/>
            <a:ext cx="32496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3.1: Real GDP – level and growth rates, 1966-2020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9A52B8E1-E401-4DBB-8A40-7B3423C8E524}"/>
              </a:ext>
            </a:extLst>
          </p:cNvPr>
          <p:cNvSpPr txBox="1"/>
          <p:nvPr/>
        </p:nvSpPr>
        <p:spPr>
          <a:xfrm>
            <a:off x="3489291" y="4331204"/>
            <a:ext cx="4760305" cy="646331"/>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www.statistikbanken.dk/NAN1. Data for 2020 is a projection by the Danish Economic Councils made in the autumn 2020,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www.dors.dk</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da-DK" sz="1200" dirty="0"/>
          </a:p>
        </p:txBody>
      </p:sp>
      <p:pic>
        <p:nvPicPr>
          <p:cNvPr id="10" name="Picture 2" descr="Djøf Forlag | DenOffentlige.dk">
            <a:extLst>
              <a:ext uri="{FF2B5EF4-FFF2-40B4-BE49-F238E27FC236}">
                <a16:creationId xmlns:a16="http://schemas.microsoft.com/office/drawing/2014/main" id="{443D12A8-05A4-4440-8CEB-432DF7203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030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9CDA7-692B-4F1B-BA9C-CC364DCF080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3.2</a:t>
            </a:r>
          </a:p>
        </p:txBody>
      </p:sp>
      <p:sp>
        <p:nvSpPr>
          <p:cNvPr id="3" name="Rectangle 2">
            <a:extLst>
              <a:ext uri="{FF2B5EF4-FFF2-40B4-BE49-F238E27FC236}">
                <a16:creationId xmlns:a16="http://schemas.microsoft.com/office/drawing/2014/main" id="{C92CE042-2597-4AA9-BCEC-A546CA46C0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19">
            <a:extLst>
              <a:ext uri="{FF2B5EF4-FFF2-40B4-BE49-F238E27FC236}">
                <a16:creationId xmlns:a16="http://schemas.microsoft.com/office/drawing/2014/main" id="{03CECD20-2B62-4994-840C-973396B4753D}"/>
              </a:ext>
            </a:extLst>
          </p:cNvPr>
          <p:cNvGraphicFramePr/>
          <p:nvPr>
            <p:extLst>
              <p:ext uri="{D42A27DB-BD31-4B8C-83A1-F6EECF244321}">
                <p14:modId xmlns:p14="http://schemas.microsoft.com/office/powerpoint/2010/main" val="3065794364"/>
              </p:ext>
            </p:extLst>
          </p:nvPr>
        </p:nvGraphicFramePr>
        <p:xfrm>
          <a:off x="3942219" y="1749209"/>
          <a:ext cx="4679950" cy="257937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C1AEA355-CC1F-4894-868E-097351C046D1}"/>
              </a:ext>
            </a:extLst>
          </p:cNvPr>
          <p:cNvSpPr>
            <a:spLocks noChangeArrowheads="1"/>
          </p:cNvSpPr>
          <p:nvPr/>
        </p:nvSpPr>
        <p:spPr bwMode="auto">
          <a:xfrm>
            <a:off x="3886387" y="1420955"/>
            <a:ext cx="26853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3.2: The unemployment rate, 1966-2020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E85F9E0F-8053-4ED6-BFC8-61A3E9505BBE}"/>
              </a:ext>
            </a:extLst>
          </p:cNvPr>
          <p:cNvSpPr txBox="1"/>
          <p:nvPr/>
        </p:nvSpPr>
        <p:spPr>
          <a:xfrm>
            <a:off x="3810836" y="4681613"/>
            <a:ext cx="578534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unemployment rate is defined as the ratio of the unemployed to the labour force.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ADAM databank. Data for 2020 is a projection by the Council of Economic Advisors made in the autumn 2020.</a:t>
            </a:r>
            <a:endParaRPr lang="da-DK" sz="1200" dirty="0"/>
          </a:p>
        </p:txBody>
      </p:sp>
      <p:pic>
        <p:nvPicPr>
          <p:cNvPr id="8" name="Picture 2" descr="Djøf Forlag | DenOffentlige.dk">
            <a:extLst>
              <a:ext uri="{FF2B5EF4-FFF2-40B4-BE49-F238E27FC236}">
                <a16:creationId xmlns:a16="http://schemas.microsoft.com/office/drawing/2014/main" id="{8AFA8B56-BDD1-4679-B3A7-A0F4DE465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61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BFBB1-449A-4EE8-8783-C24AEB5FECA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3.3</a:t>
            </a:r>
          </a:p>
        </p:txBody>
      </p:sp>
      <p:graphicFrame>
        <p:nvGraphicFramePr>
          <p:cNvPr id="3" name="Chart 3">
            <a:extLst>
              <a:ext uri="{FF2B5EF4-FFF2-40B4-BE49-F238E27FC236}">
                <a16:creationId xmlns:a16="http://schemas.microsoft.com/office/drawing/2014/main" id="{6D06D7F5-46C3-4231-A164-282E6DC3C659}"/>
              </a:ext>
            </a:extLst>
          </p:cNvPr>
          <p:cNvGraphicFramePr/>
          <p:nvPr>
            <p:extLst>
              <p:ext uri="{D42A27DB-BD31-4B8C-83A1-F6EECF244321}">
                <p14:modId xmlns:p14="http://schemas.microsoft.com/office/powerpoint/2010/main" val="669729665"/>
              </p:ext>
            </p:extLst>
          </p:nvPr>
        </p:nvGraphicFramePr>
        <p:xfrm>
          <a:off x="5975419" y="1699573"/>
          <a:ext cx="2339975" cy="2123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3">
            <a:extLst>
              <a:ext uri="{FF2B5EF4-FFF2-40B4-BE49-F238E27FC236}">
                <a16:creationId xmlns:a16="http://schemas.microsoft.com/office/drawing/2014/main" id="{00000000-0008-0000-0200-000005000000}"/>
              </a:ext>
            </a:extLst>
          </p:cNvPr>
          <p:cNvGraphicFramePr/>
          <p:nvPr>
            <p:extLst>
              <p:ext uri="{D42A27DB-BD31-4B8C-83A1-F6EECF244321}">
                <p14:modId xmlns:p14="http://schemas.microsoft.com/office/powerpoint/2010/main" val="2231516286"/>
              </p:ext>
            </p:extLst>
          </p:nvPr>
        </p:nvGraphicFramePr>
        <p:xfrm>
          <a:off x="3638619" y="1697668"/>
          <a:ext cx="2339975" cy="212344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a:extLst>
              <a:ext uri="{FF2B5EF4-FFF2-40B4-BE49-F238E27FC236}">
                <a16:creationId xmlns:a16="http://schemas.microsoft.com/office/drawing/2014/main" id="{921768B6-A47B-454E-AB9F-63470F72E21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6" name="Rectangle 4">
            <a:extLst>
              <a:ext uri="{FF2B5EF4-FFF2-40B4-BE49-F238E27FC236}">
                <a16:creationId xmlns:a16="http://schemas.microsoft.com/office/drawing/2014/main" id="{03A3004F-27E6-4F52-A1D4-F4E6B583761D}"/>
              </a:ext>
            </a:extLst>
          </p:cNvPr>
          <p:cNvSpPr>
            <a:spLocks noChangeArrowheads="1"/>
          </p:cNvSpPr>
          <p:nvPr/>
        </p:nvSpPr>
        <p:spPr bwMode="auto">
          <a:xfrm>
            <a:off x="3558791" y="1432095"/>
            <a:ext cx="34307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3.3: Interest rates, price and wage inflation, 1966-2020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FCEFCD14-5187-430E-9F79-659916EB6D60}"/>
              </a:ext>
            </a:extLst>
          </p:cNvPr>
          <p:cNvSpPr>
            <a:spLocks noChangeArrowheads="1"/>
          </p:cNvSpPr>
          <p:nvPr/>
        </p:nvSpPr>
        <p:spPr bwMode="auto">
          <a:xfrm>
            <a:off x="2222671" y="3948182"/>
            <a:ext cx="82483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interest rate is measured by the effective returns on 10-year bonds, and the real interest rate is defined as the nominal interest rate less consumer price increases. Price increases are measured by increases in the implicit private consumption deflator, and wage increases are increases in the wage for manufacturing workers.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ADAM databank. Data for 2020 is a projection by the Council of Economic Advisors made in the autumn 2020.</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1D6387FD-31ED-4719-8650-BB5732FA0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14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2E8BD-1BE0-443C-B3BD-BAC86D70C029}"/>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3.4</a:t>
            </a:r>
          </a:p>
        </p:txBody>
      </p:sp>
      <p:sp>
        <p:nvSpPr>
          <p:cNvPr id="4" name="Tekstfelt 3">
            <a:extLst>
              <a:ext uri="{FF2B5EF4-FFF2-40B4-BE49-F238E27FC236}">
                <a16:creationId xmlns:a16="http://schemas.microsoft.com/office/drawing/2014/main" id="{EE8779C4-5CCD-4E9B-96BB-40F5D4BE81C7}"/>
              </a:ext>
            </a:extLst>
          </p:cNvPr>
          <p:cNvSpPr txBox="1"/>
          <p:nvPr/>
        </p:nvSpPr>
        <p:spPr>
          <a:xfrm>
            <a:off x="3756025" y="1010258"/>
            <a:ext cx="6094324" cy="4124206"/>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3.4: Current account and public sector balance, 1966-2020, % of GDP</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kstfelt 5">
            <a:extLst>
              <a:ext uri="{FF2B5EF4-FFF2-40B4-BE49-F238E27FC236}">
                <a16:creationId xmlns:a16="http://schemas.microsoft.com/office/drawing/2014/main" id="{32B7C059-D512-424D-9E85-6192053D0DCD}"/>
              </a:ext>
            </a:extLst>
          </p:cNvPr>
          <p:cNvSpPr txBox="1"/>
          <p:nvPr/>
        </p:nvSpPr>
        <p:spPr>
          <a:xfrm>
            <a:off x="3207937" y="4434079"/>
            <a:ext cx="6094324" cy="1569660"/>
          </a:xfrm>
          <a:prstGeom prst="rect">
            <a:avLst/>
          </a:prstGeom>
          <a:noFill/>
        </p:spPr>
        <p:txBody>
          <a:bodyPr wrap="square">
            <a:spAutoFit/>
          </a:bodyPr>
          <a:lstStyle/>
          <a:p>
            <a:pPr algn="just"/>
            <a:r>
              <a:rPr lang="en-US" sz="1200" dirty="0">
                <a:latin typeface="Times New Roman" panose="02020603050405020304" pitchFamily="18" charset="0"/>
                <a:cs typeface="Times New Roman" panose="02020603050405020304" pitchFamily="18" charset="0"/>
              </a:rPr>
              <a:t>Note: The current account is the difference between export and import of goods and services, and net capital income, see Chapter 5. The public sector balance is the total balance defined as total revenue less expenditures including net interest rate expenditures. The series for the public budget has a break in 2000. Data from 2000 and onwards is the EMU budget balance, and before the DAU balance.</a:t>
            </a:r>
          </a:p>
          <a:p>
            <a:pPr algn="just"/>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Source: Statistics Denmark, ADAM databank, and www.statistikbanken.dk/EDP3. Data for 2020 is a pro-</a:t>
            </a:r>
            <a:r>
              <a:rPr lang="en-US" sz="1200" dirty="0" err="1">
                <a:latin typeface="Times New Roman" panose="02020603050405020304" pitchFamily="18" charset="0"/>
                <a:cs typeface="Times New Roman" panose="02020603050405020304" pitchFamily="18" charset="0"/>
              </a:rPr>
              <a:t>jection</a:t>
            </a:r>
            <a:r>
              <a:rPr lang="en-US" sz="1200" dirty="0">
                <a:latin typeface="Times New Roman" panose="02020603050405020304" pitchFamily="18" charset="0"/>
                <a:cs typeface="Times New Roman" panose="02020603050405020304" pitchFamily="18" charset="0"/>
              </a:rPr>
              <a:t> by the Council of Economic Advisors made in the autumn 2020.</a:t>
            </a:r>
          </a:p>
        </p:txBody>
      </p:sp>
      <p:sp>
        <p:nvSpPr>
          <p:cNvPr id="7" name="Rectangle 2">
            <a:extLst>
              <a:ext uri="{FF2B5EF4-FFF2-40B4-BE49-F238E27FC236}">
                <a16:creationId xmlns:a16="http://schemas.microsoft.com/office/drawing/2014/main" id="{B130D8B2-73B8-4594-9F05-74CDD090179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8" name="Diagram 7">
            <a:extLst>
              <a:ext uri="{FF2B5EF4-FFF2-40B4-BE49-F238E27FC236}">
                <a16:creationId xmlns:a16="http://schemas.microsoft.com/office/drawing/2014/main" id="{00000000-0008-0000-0300-000002000000}"/>
              </a:ext>
            </a:extLst>
          </p:cNvPr>
          <p:cNvGraphicFramePr/>
          <p:nvPr>
            <p:extLst>
              <p:ext uri="{D42A27DB-BD31-4B8C-83A1-F6EECF244321}">
                <p14:modId xmlns:p14="http://schemas.microsoft.com/office/powerpoint/2010/main" val="2777144235"/>
              </p:ext>
            </p:extLst>
          </p:nvPr>
        </p:nvGraphicFramePr>
        <p:xfrm>
          <a:off x="3756025" y="1340726"/>
          <a:ext cx="4679950" cy="2762885"/>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2" descr="Djøf Forlag | DenOffentlige.dk">
            <a:extLst>
              <a:ext uri="{FF2B5EF4-FFF2-40B4-BE49-F238E27FC236}">
                <a16:creationId xmlns:a16="http://schemas.microsoft.com/office/drawing/2014/main" id="{6DBE0C5A-DF34-4901-AA44-B48C01527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2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1758F-90D7-423C-8FE5-AF2151E6D37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3.5</a:t>
            </a:r>
          </a:p>
        </p:txBody>
      </p:sp>
      <p:sp>
        <p:nvSpPr>
          <p:cNvPr id="3" name="Rectangle 2">
            <a:extLst>
              <a:ext uri="{FF2B5EF4-FFF2-40B4-BE49-F238E27FC236}">
                <a16:creationId xmlns:a16="http://schemas.microsoft.com/office/drawing/2014/main" id="{354AC35E-5FEE-4030-AE0A-EDBED1340B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Diagram 3">
            <a:extLst>
              <a:ext uri="{FF2B5EF4-FFF2-40B4-BE49-F238E27FC236}">
                <a16:creationId xmlns:a16="http://schemas.microsoft.com/office/drawing/2014/main" id="{00000000-0008-0000-0400-000004000000}"/>
              </a:ext>
            </a:extLst>
          </p:cNvPr>
          <p:cNvGraphicFramePr/>
          <p:nvPr>
            <p:extLst>
              <p:ext uri="{D42A27DB-BD31-4B8C-83A1-F6EECF244321}">
                <p14:modId xmlns:p14="http://schemas.microsoft.com/office/powerpoint/2010/main" val="2587509638"/>
              </p:ext>
            </p:extLst>
          </p:nvPr>
        </p:nvGraphicFramePr>
        <p:xfrm>
          <a:off x="3776122" y="1390543"/>
          <a:ext cx="4955896" cy="25860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B9213D2D-8D27-41DC-B839-9CBA80A4B619}"/>
              </a:ext>
            </a:extLst>
          </p:cNvPr>
          <p:cNvSpPr>
            <a:spLocks noChangeArrowheads="1"/>
          </p:cNvSpPr>
          <p:nvPr/>
        </p:nvSpPr>
        <p:spPr bwMode="auto">
          <a:xfrm>
            <a:off x="3690258" y="1013869"/>
            <a:ext cx="42995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Figure 3.5: Size of public sector and automatic budget responses, EU countries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3A88D7F6-8727-4F82-99A4-73C247E1EB93}"/>
              </a:ext>
            </a:extLst>
          </p:cNvPr>
          <p:cNvSpPr txBox="1"/>
          <p:nvPr/>
        </p:nvSpPr>
        <p:spPr>
          <a:xfrm>
            <a:off x="3690258" y="4222831"/>
            <a:ext cx="5142243"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Public sector size measured by the gross tax burden (% of GDP), average 2015-2019, and automatic stabilisers as the automatic budget response given by the change in budget position relative to GDP following a 1 percentage point change in GDP.</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Mourre</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Poissonnier</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Lausegger</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(2019).</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E0C79F5C-575A-4266-B13D-1126C14AB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1B520-48A0-457A-8164-897AA0394639}"/>
              </a:ext>
            </a:extLst>
          </p:cNvPr>
          <p:cNvSpPr>
            <a:spLocks noGrp="1"/>
          </p:cNvSpPr>
          <p:nvPr>
            <p:ph type="title"/>
          </p:nvPr>
        </p:nvSpPr>
        <p:spPr>
          <a:xfrm>
            <a:off x="414455" y="246043"/>
            <a:ext cx="1808216" cy="891382"/>
          </a:xfrm>
        </p:spPr>
        <p:txBody>
          <a:bodyPr>
            <a:normAutofit/>
          </a:body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a:t>
            </a:r>
          </a:p>
        </p:txBody>
      </p:sp>
      <p:sp>
        <p:nvSpPr>
          <p:cNvPr id="3" name="Rectangle 2">
            <a:extLst>
              <a:ext uri="{FF2B5EF4-FFF2-40B4-BE49-F238E27FC236}">
                <a16:creationId xmlns:a16="http://schemas.microsoft.com/office/drawing/2014/main" id="{17F127C4-77DA-4745-A098-1F67F7DABE99}"/>
              </a:ext>
            </a:extLst>
          </p:cNvPr>
          <p:cNvSpPr>
            <a:spLocks noChangeArrowheads="1"/>
          </p:cNvSpPr>
          <p:nvPr/>
        </p:nvSpPr>
        <p:spPr bwMode="auto">
          <a:xfrm>
            <a:off x="780586" y="68022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Diagram 3">
            <a:extLst>
              <a:ext uri="{FF2B5EF4-FFF2-40B4-BE49-F238E27FC236}">
                <a16:creationId xmlns:a16="http://schemas.microsoft.com/office/drawing/2014/main" id="{6D17F49C-80F0-4B6C-83BF-E4ABE6B44C99}"/>
              </a:ext>
            </a:extLst>
          </p:cNvPr>
          <p:cNvGraphicFramePr>
            <a:graphicFrameLocks/>
          </p:cNvGraphicFramePr>
          <p:nvPr>
            <p:extLst>
              <p:ext uri="{D42A27DB-BD31-4B8C-83A1-F6EECF244321}">
                <p14:modId xmlns:p14="http://schemas.microsoft.com/office/powerpoint/2010/main" val="1040034865"/>
              </p:ext>
            </p:extLst>
          </p:nvPr>
        </p:nvGraphicFramePr>
        <p:xfrm>
          <a:off x="3756660" y="1571605"/>
          <a:ext cx="4678680" cy="29552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4753AEFC-3EAD-44AB-AC83-5E20F3155EBD}"/>
              </a:ext>
            </a:extLst>
          </p:cNvPr>
          <p:cNvSpPr>
            <a:spLocks noChangeArrowheads="1"/>
          </p:cNvSpPr>
          <p:nvPr/>
        </p:nvSpPr>
        <p:spPr bwMode="auto">
          <a:xfrm>
            <a:off x="3727806" y="1235466"/>
            <a:ext cx="406393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 Average income and income inequality, OECD countries 2017</a:t>
            </a:r>
            <a:endParaRPr kumimoji="0" lang="en-GB" altLang="da-DK"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3471CD18-3610-4D98-BA60-1C313C744B8F}"/>
              </a:ext>
            </a:extLst>
          </p:cNvPr>
          <p:cNvSpPr txBox="1"/>
          <p:nvPr/>
        </p:nvSpPr>
        <p:spPr>
          <a:xfrm>
            <a:off x="3672329" y="5130497"/>
            <a:ext cx="5917720" cy="1015663"/>
          </a:xfrm>
          <a:prstGeom prst="rect">
            <a:avLst/>
          </a:prstGeom>
          <a:noFill/>
        </p:spPr>
        <p:txBody>
          <a:bodyPr wrap="square">
            <a:spAutoFit/>
          </a:bodyPr>
          <a:lstStyle/>
          <a:p>
            <a:pPr algn="just"/>
            <a:r>
              <a:rPr lang="en-US" sz="1200" dirty="0">
                <a:latin typeface="Times New Roman" panose="02020603050405020304" pitchFamily="18" charset="0"/>
                <a:cs typeface="Times New Roman" panose="02020603050405020304" pitchFamily="18" charset="0"/>
              </a:rPr>
              <a:t>Note: Income measured by Gross National Income in US $, PPP corrected, and income inequality by the Gini coefficient defined over disposable income on a family basis (</a:t>
            </a:r>
            <a:r>
              <a:rPr lang="en-US" sz="1200" dirty="0" err="1">
                <a:latin typeface="Times New Roman" panose="02020603050405020304" pitchFamily="18" charset="0"/>
                <a:cs typeface="Times New Roman" panose="02020603050405020304" pitchFamily="18" charset="0"/>
              </a:rPr>
              <a:t>equivalised</a:t>
            </a:r>
            <a:r>
              <a:rPr lang="en-US" sz="1200" dirty="0">
                <a:latin typeface="Times New Roman" panose="02020603050405020304" pitchFamily="18" charset="0"/>
                <a:cs typeface="Times New Roman" panose="02020603050405020304" pitchFamily="18" charset="0"/>
              </a:rPr>
              <a:t> incomes).</a:t>
            </a:r>
          </a:p>
          <a:p>
            <a:pPr algn="just"/>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www.oecd-ilibrary.org.</a:t>
            </a:r>
          </a:p>
        </p:txBody>
      </p:sp>
      <p:pic>
        <p:nvPicPr>
          <p:cNvPr id="10" name="Picture 2" descr="Djøf Forlag | DenOffentlige.dk">
            <a:extLst>
              <a:ext uri="{FF2B5EF4-FFF2-40B4-BE49-F238E27FC236}">
                <a16:creationId xmlns:a16="http://schemas.microsoft.com/office/drawing/2014/main" id="{E7A7F72F-480B-4D65-92E2-E4A48E68F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331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7810C-44F3-49A6-879E-551F6498B233}"/>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3.6</a:t>
            </a:r>
          </a:p>
        </p:txBody>
      </p:sp>
      <p:graphicFrame>
        <p:nvGraphicFramePr>
          <p:cNvPr id="4" name="Chart 24">
            <a:extLst>
              <a:ext uri="{FF2B5EF4-FFF2-40B4-BE49-F238E27FC236}">
                <a16:creationId xmlns:a16="http://schemas.microsoft.com/office/drawing/2014/main" id="{F7487079-2670-4EFB-BF47-66F1F71BC318}"/>
              </a:ext>
            </a:extLst>
          </p:cNvPr>
          <p:cNvGraphicFramePr/>
          <p:nvPr>
            <p:extLst>
              <p:ext uri="{D42A27DB-BD31-4B8C-83A1-F6EECF244321}">
                <p14:modId xmlns:p14="http://schemas.microsoft.com/office/powerpoint/2010/main" val="3660187135"/>
              </p:ext>
            </p:extLst>
          </p:nvPr>
        </p:nvGraphicFramePr>
        <p:xfrm>
          <a:off x="3705784" y="1568919"/>
          <a:ext cx="467995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03B12572-27C2-441B-8387-7B469991FDC3}"/>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1D73A9F1-5D4A-46C9-9AB1-09476AA985F2}"/>
              </a:ext>
            </a:extLst>
          </p:cNvPr>
          <p:cNvSpPr txBox="1"/>
          <p:nvPr/>
        </p:nvSpPr>
        <p:spPr>
          <a:xfrm>
            <a:off x="3625397" y="4544369"/>
            <a:ext cx="4760337" cy="1015663"/>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Note: The fiscal effect measures the one-year effect on real GDP of fiscal policy changes relative to the previous year.</a:t>
            </a:r>
          </a:p>
          <a:p>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Source: Economic Council (various issues). For GDP growth, see Figure 3.1.</a:t>
            </a:r>
          </a:p>
        </p:txBody>
      </p:sp>
      <p:sp>
        <p:nvSpPr>
          <p:cNvPr id="9" name="Tekstfelt 8">
            <a:extLst>
              <a:ext uri="{FF2B5EF4-FFF2-40B4-BE49-F238E27FC236}">
                <a16:creationId xmlns:a16="http://schemas.microsoft.com/office/drawing/2014/main" id="{8FD9D235-7251-4EEA-A220-78E70A747B0E}"/>
              </a:ext>
            </a:extLst>
          </p:cNvPr>
          <p:cNvSpPr txBox="1"/>
          <p:nvPr/>
        </p:nvSpPr>
        <p:spPr>
          <a:xfrm>
            <a:off x="3705784" y="1285463"/>
            <a:ext cx="6094324"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3.6: Fiscal effect and GDP growth, 2001-2020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1E046FA0-D1CF-460C-81AA-631FD1F17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260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824CF-BE61-44EB-AD91-99C7678A91D6}"/>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3.7</a:t>
            </a:r>
          </a:p>
        </p:txBody>
      </p:sp>
      <p:graphicFrame>
        <p:nvGraphicFramePr>
          <p:cNvPr id="6" name="Chart 18">
            <a:extLst>
              <a:ext uri="{FF2B5EF4-FFF2-40B4-BE49-F238E27FC236}">
                <a16:creationId xmlns:a16="http://schemas.microsoft.com/office/drawing/2014/main" id="{76AD419A-57B7-470A-95A2-E6FEB7334632}"/>
              </a:ext>
            </a:extLst>
          </p:cNvPr>
          <p:cNvGraphicFramePr/>
          <p:nvPr>
            <p:extLst>
              <p:ext uri="{D42A27DB-BD31-4B8C-83A1-F6EECF244321}">
                <p14:modId xmlns:p14="http://schemas.microsoft.com/office/powerpoint/2010/main" val="2789350562"/>
              </p:ext>
            </p:extLst>
          </p:nvPr>
        </p:nvGraphicFramePr>
        <p:xfrm>
          <a:off x="3728584" y="1665750"/>
          <a:ext cx="5217153" cy="338856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AB8D27E1-D84B-4D9A-9CCA-2D235BABF901}"/>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345A20D6-AB31-4177-BF28-9CDFC5EF1E5B}"/>
              </a:ext>
            </a:extLst>
          </p:cNvPr>
          <p:cNvSpPr txBox="1"/>
          <p:nvPr/>
        </p:nvSpPr>
        <p:spPr>
          <a:xfrm>
            <a:off x="3728584" y="1364506"/>
            <a:ext cx="6094324"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3.7: Projection of the primary and total budget balance and public debt, Denmark, 2015-2030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Tekstfelt 10">
            <a:extLst>
              <a:ext uri="{FF2B5EF4-FFF2-40B4-BE49-F238E27FC236}">
                <a16:creationId xmlns:a16="http://schemas.microsoft.com/office/drawing/2014/main" id="{07EEB8D8-6AFE-4FF2-9CCA-D60584A73BF2}"/>
              </a:ext>
            </a:extLst>
          </p:cNvPr>
          <p:cNvSpPr txBox="1"/>
          <p:nvPr/>
        </p:nvSpPr>
        <p:spPr>
          <a:xfrm>
            <a:off x="3658245" y="5109334"/>
            <a:ext cx="609432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European Commission (2019).</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2" name="Picture 2" descr="Djøf Forlag | DenOffentlige.dk">
            <a:extLst>
              <a:ext uri="{FF2B5EF4-FFF2-40B4-BE49-F238E27FC236}">
                <a16:creationId xmlns:a16="http://schemas.microsoft.com/office/drawing/2014/main" id="{3B4FCC68-B26D-4F47-9A19-CDDA170D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06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51FD7-3116-4FAC-B7FB-D959F61638D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3.8</a:t>
            </a:r>
          </a:p>
        </p:txBody>
      </p:sp>
      <p:sp>
        <p:nvSpPr>
          <p:cNvPr id="4" name="Tekstfelt 3">
            <a:extLst>
              <a:ext uri="{FF2B5EF4-FFF2-40B4-BE49-F238E27FC236}">
                <a16:creationId xmlns:a16="http://schemas.microsoft.com/office/drawing/2014/main" id="{BB14FFE9-A6AE-406A-AF20-0541491494CD}"/>
              </a:ext>
            </a:extLst>
          </p:cNvPr>
          <p:cNvSpPr txBox="1"/>
          <p:nvPr/>
        </p:nvSpPr>
        <p:spPr>
          <a:xfrm>
            <a:off x="3764398" y="1422741"/>
            <a:ext cx="6094324" cy="2246769"/>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3.8: Public debt OECD–countries, 1970-2019</a:t>
            </a: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p:txBody>
      </p:sp>
      <p:graphicFrame>
        <p:nvGraphicFramePr>
          <p:cNvPr id="7" name="Chart 15">
            <a:extLst>
              <a:ext uri="{FF2B5EF4-FFF2-40B4-BE49-F238E27FC236}">
                <a16:creationId xmlns:a16="http://schemas.microsoft.com/office/drawing/2014/main" id="{E4A448B6-5185-4588-9C6B-03535E4BD894}"/>
              </a:ext>
            </a:extLst>
          </p:cNvPr>
          <p:cNvGraphicFramePr/>
          <p:nvPr>
            <p:extLst>
              <p:ext uri="{D42A27DB-BD31-4B8C-83A1-F6EECF244321}">
                <p14:modId xmlns:p14="http://schemas.microsoft.com/office/powerpoint/2010/main" val="422181836"/>
              </p:ext>
            </p:extLst>
          </p:nvPr>
        </p:nvGraphicFramePr>
        <p:xfrm>
          <a:off x="3764398" y="1744572"/>
          <a:ext cx="4679950" cy="2585085"/>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a:extLst>
              <a:ext uri="{FF2B5EF4-FFF2-40B4-BE49-F238E27FC236}">
                <a16:creationId xmlns:a16="http://schemas.microsoft.com/office/drawing/2014/main" id="{E5A5D8C9-EA40-4190-A7FF-E0B2D1BE8CF6}"/>
              </a:ext>
            </a:extLst>
          </p:cNvPr>
          <p:cNvSpPr txBox="1"/>
          <p:nvPr/>
        </p:nvSpPr>
        <p:spPr>
          <a:xfrm>
            <a:off x="3764398" y="4571661"/>
            <a:ext cx="6094324"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Note: Debt measured as general government net financial liabilities, as a percentage of GDP.</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www.oecd-ilibrary.org/statistics, Outlook database 106.</a:t>
            </a:r>
          </a:p>
        </p:txBody>
      </p:sp>
      <p:pic>
        <p:nvPicPr>
          <p:cNvPr id="10" name="Picture 2" descr="Djøf Forlag | DenOffentlige.dk">
            <a:extLst>
              <a:ext uri="{FF2B5EF4-FFF2-40B4-BE49-F238E27FC236}">
                <a16:creationId xmlns:a16="http://schemas.microsoft.com/office/drawing/2014/main" id="{E7082A1A-EA90-4868-B48D-0E5B543A5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9F9C9-7C39-4FF3-8D83-7AB096710C3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3.10</a:t>
            </a:r>
          </a:p>
        </p:txBody>
      </p:sp>
      <p:sp>
        <p:nvSpPr>
          <p:cNvPr id="4" name="Tekstfelt 3">
            <a:extLst>
              <a:ext uri="{FF2B5EF4-FFF2-40B4-BE49-F238E27FC236}">
                <a16:creationId xmlns:a16="http://schemas.microsoft.com/office/drawing/2014/main" id="{58473FC2-77C4-4D2C-9725-7897F0E373E1}"/>
              </a:ext>
            </a:extLst>
          </p:cNvPr>
          <p:cNvSpPr txBox="1"/>
          <p:nvPr/>
        </p:nvSpPr>
        <p:spPr>
          <a:xfrm>
            <a:off x="4745335" y="-3091146"/>
            <a:ext cx="6094324" cy="2862322"/>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7" name="Chart 13">
            <a:extLst>
              <a:ext uri="{FF2B5EF4-FFF2-40B4-BE49-F238E27FC236}">
                <a16:creationId xmlns:a16="http://schemas.microsoft.com/office/drawing/2014/main" id="{7D4715EE-A62C-4012-836C-5A0E7665D439}"/>
              </a:ext>
            </a:extLst>
          </p:cNvPr>
          <p:cNvGraphicFramePr/>
          <p:nvPr>
            <p:extLst>
              <p:ext uri="{D42A27DB-BD31-4B8C-83A1-F6EECF244321}">
                <p14:modId xmlns:p14="http://schemas.microsoft.com/office/powerpoint/2010/main" val="3356829075"/>
              </p:ext>
            </p:extLst>
          </p:nvPr>
        </p:nvGraphicFramePr>
        <p:xfrm>
          <a:off x="3752056" y="2419520"/>
          <a:ext cx="2339975" cy="21596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17">
            <a:extLst>
              <a:ext uri="{FF2B5EF4-FFF2-40B4-BE49-F238E27FC236}">
                <a16:creationId xmlns:a16="http://schemas.microsoft.com/office/drawing/2014/main" id="{5EB6B18C-5CEF-4147-B7A4-BB892B5AE8CE}"/>
              </a:ext>
            </a:extLst>
          </p:cNvPr>
          <p:cNvGraphicFramePr/>
          <p:nvPr>
            <p:extLst>
              <p:ext uri="{D42A27DB-BD31-4B8C-83A1-F6EECF244321}">
                <p14:modId xmlns:p14="http://schemas.microsoft.com/office/powerpoint/2010/main" val="2641814302"/>
              </p:ext>
            </p:extLst>
          </p:nvPr>
        </p:nvGraphicFramePr>
        <p:xfrm>
          <a:off x="6088856" y="2419520"/>
          <a:ext cx="2339975" cy="215963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felt 11">
            <a:extLst>
              <a:ext uri="{FF2B5EF4-FFF2-40B4-BE49-F238E27FC236}">
                <a16:creationId xmlns:a16="http://schemas.microsoft.com/office/drawing/2014/main" id="{3E886FA7-1BB3-40CC-9F9A-B6E8C3D423D1}"/>
              </a:ext>
            </a:extLst>
          </p:cNvPr>
          <p:cNvSpPr txBox="1"/>
          <p:nvPr/>
        </p:nvSpPr>
        <p:spPr>
          <a:xfrm>
            <a:off x="3670915" y="4448814"/>
            <a:ext cx="6943410" cy="461665"/>
          </a:xfrm>
          <a:prstGeom prst="rect">
            <a:avLst/>
          </a:prstGeom>
          <a:no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Note: Real interest rates minus real growth rate. Authors’ calculation on AMECO data. </a:t>
            </a:r>
          </a:p>
        </p:txBody>
      </p:sp>
      <p:sp>
        <p:nvSpPr>
          <p:cNvPr id="14" name="Tekstfelt 13">
            <a:extLst>
              <a:ext uri="{FF2B5EF4-FFF2-40B4-BE49-F238E27FC236}">
                <a16:creationId xmlns:a16="http://schemas.microsoft.com/office/drawing/2014/main" id="{466D745A-89A4-4C03-BD82-D971DF011901}"/>
              </a:ext>
            </a:extLst>
          </p:cNvPr>
          <p:cNvSpPr txBox="1"/>
          <p:nvPr/>
        </p:nvSpPr>
        <p:spPr>
          <a:xfrm>
            <a:off x="3670915" y="2092904"/>
            <a:ext cx="6094324"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3.10: Growth-adjusted real interest rates in selected countries, 2002-2007 and 2014-2019</a:t>
            </a:r>
          </a:p>
        </p:txBody>
      </p:sp>
      <p:pic>
        <p:nvPicPr>
          <p:cNvPr id="15" name="Picture 2" descr="Djøf Forlag | DenOffentlige.dk">
            <a:extLst>
              <a:ext uri="{FF2B5EF4-FFF2-40B4-BE49-F238E27FC236}">
                <a16:creationId xmlns:a16="http://schemas.microsoft.com/office/drawing/2014/main" id="{6D7B90E2-B3AD-4BA8-95A1-8F90DF6B9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5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C855E293-B915-44FF-BCBC-E2E44E94D5CB}"/>
              </a:ext>
            </a:extLst>
          </p:cNvPr>
          <p:cNvSpPr txBox="1"/>
          <p:nvPr/>
        </p:nvSpPr>
        <p:spPr>
          <a:xfrm>
            <a:off x="3830935" y="2349366"/>
            <a:ext cx="6094324" cy="2862322"/>
          </a:xfrm>
          <a:prstGeom prst="rect">
            <a:avLst/>
          </a:prstGeom>
          <a:no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European Commission Debt Sustainability Monitor 2019 (2020).</a:t>
            </a:r>
          </a:p>
        </p:txBody>
      </p:sp>
      <p:graphicFrame>
        <p:nvGraphicFramePr>
          <p:cNvPr id="4" name="Chart 16">
            <a:extLst>
              <a:ext uri="{FF2B5EF4-FFF2-40B4-BE49-F238E27FC236}">
                <a16:creationId xmlns:a16="http://schemas.microsoft.com/office/drawing/2014/main" id="{BB7B81C2-88D3-470E-894F-CCCA98A4C079}"/>
              </a:ext>
            </a:extLst>
          </p:cNvPr>
          <p:cNvGraphicFramePr/>
          <p:nvPr>
            <p:extLst>
              <p:ext uri="{D42A27DB-BD31-4B8C-83A1-F6EECF244321}">
                <p14:modId xmlns:p14="http://schemas.microsoft.com/office/powerpoint/2010/main" val="2390902460"/>
              </p:ext>
            </p:extLst>
          </p:nvPr>
        </p:nvGraphicFramePr>
        <p:xfrm>
          <a:off x="3904639" y="1993823"/>
          <a:ext cx="4664075" cy="2769870"/>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felt 5">
            <a:extLst>
              <a:ext uri="{FF2B5EF4-FFF2-40B4-BE49-F238E27FC236}">
                <a16:creationId xmlns:a16="http://schemas.microsoft.com/office/drawing/2014/main" id="{11CC990C-28D5-4169-ACF2-7B6C63F9DC9F}"/>
              </a:ext>
            </a:extLst>
          </p:cNvPr>
          <p:cNvSpPr txBox="1"/>
          <p:nvPr/>
        </p:nvSpPr>
        <p:spPr>
          <a:xfrm>
            <a:off x="3830935" y="1661384"/>
            <a:ext cx="6094324"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3.9: Sensitivity of fiscal sustainability (HBI-indicator) in Denmark</a:t>
            </a:r>
          </a:p>
        </p:txBody>
      </p:sp>
      <p:sp>
        <p:nvSpPr>
          <p:cNvPr id="7" name="Titel 1">
            <a:extLst>
              <a:ext uri="{FF2B5EF4-FFF2-40B4-BE49-F238E27FC236}">
                <a16:creationId xmlns:a16="http://schemas.microsoft.com/office/drawing/2014/main" id="{25014B2C-6250-4569-8E85-1E6A066246EF}"/>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3.9</a:t>
            </a:r>
          </a:p>
        </p:txBody>
      </p:sp>
      <p:pic>
        <p:nvPicPr>
          <p:cNvPr id="8" name="Picture 2" descr="Djøf Forlag | DenOffentlige.dk">
            <a:extLst>
              <a:ext uri="{FF2B5EF4-FFF2-40B4-BE49-F238E27FC236}">
                <a16:creationId xmlns:a16="http://schemas.microsoft.com/office/drawing/2014/main" id="{C4E732E6-6142-49E2-BFEB-833121C8F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4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2A9AF-40B0-48D3-9E92-9092ACD997E2}"/>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4</a:t>
            </a:r>
          </a:p>
        </p:txBody>
      </p:sp>
      <p:pic>
        <p:nvPicPr>
          <p:cNvPr id="3" name="Picture 2" descr="Djøf Forlag | DenOffentlige.dk">
            <a:extLst>
              <a:ext uri="{FF2B5EF4-FFF2-40B4-BE49-F238E27FC236}">
                <a16:creationId xmlns:a16="http://schemas.microsoft.com/office/drawing/2014/main" id="{9F741891-7402-4519-82EF-DDC6CF6D1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40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3AF387FD-CD72-4D02-AA33-B31E90FA0455}"/>
              </a:ext>
            </a:extLst>
          </p:cNvPr>
          <p:cNvSpPr txBox="1"/>
          <p:nvPr/>
        </p:nvSpPr>
        <p:spPr>
          <a:xfrm>
            <a:off x="2279650" y="2269648"/>
            <a:ext cx="8388350" cy="3231654"/>
          </a:xfrm>
          <a:prstGeom prst="rect">
            <a:avLst/>
          </a:prstGeom>
          <a:no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Note: General market index for the respective countries, monthly data, index 2010=100. Euro area for the current 19 countries.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OECD: www.oecd-ilibrary.org (main economic indicators).</a:t>
            </a:r>
          </a:p>
        </p:txBody>
      </p:sp>
      <p:graphicFrame>
        <p:nvGraphicFramePr>
          <p:cNvPr id="5" name="Chart 1">
            <a:extLst>
              <a:ext uri="{FF2B5EF4-FFF2-40B4-BE49-F238E27FC236}">
                <a16:creationId xmlns:a16="http://schemas.microsoft.com/office/drawing/2014/main" id="{5DC054F9-1DAE-453D-A9A2-E2B42AD69B2D}"/>
              </a:ext>
            </a:extLst>
          </p:cNvPr>
          <p:cNvGraphicFramePr/>
          <p:nvPr>
            <p:extLst>
              <p:ext uri="{D42A27DB-BD31-4B8C-83A1-F6EECF244321}">
                <p14:modId xmlns:p14="http://schemas.microsoft.com/office/powerpoint/2010/main" val="3101669013"/>
              </p:ext>
            </p:extLst>
          </p:nvPr>
        </p:nvGraphicFramePr>
        <p:xfrm>
          <a:off x="3613150" y="1690052"/>
          <a:ext cx="4679950" cy="27158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7EED1294-36AD-4070-904F-F3BD6BD91280}"/>
              </a:ext>
            </a:extLst>
          </p:cNvPr>
          <p:cNvSpPr txBox="1"/>
          <p:nvPr/>
        </p:nvSpPr>
        <p:spPr>
          <a:xfrm>
            <a:off x="3613150" y="1443831"/>
            <a:ext cx="6096000"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4.1: Share prices: USA, EURO area, and Japan, 1987.1-2020.11</a:t>
            </a:r>
          </a:p>
        </p:txBody>
      </p:sp>
      <p:sp>
        <p:nvSpPr>
          <p:cNvPr id="8" name="Titel 1">
            <a:extLst>
              <a:ext uri="{FF2B5EF4-FFF2-40B4-BE49-F238E27FC236}">
                <a16:creationId xmlns:a16="http://schemas.microsoft.com/office/drawing/2014/main" id="{83B4C250-DA33-4AF6-B4EA-9F63AD1E0605}"/>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4.1</a:t>
            </a:r>
          </a:p>
        </p:txBody>
      </p:sp>
      <p:pic>
        <p:nvPicPr>
          <p:cNvPr id="9" name="Picture 2" descr="Djøf Forlag | DenOffentlige.dk">
            <a:extLst>
              <a:ext uri="{FF2B5EF4-FFF2-40B4-BE49-F238E27FC236}">
                <a16:creationId xmlns:a16="http://schemas.microsoft.com/office/drawing/2014/main" id="{0E23167F-0C99-42ED-8552-DCA64C426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409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95331-399E-4566-8C9D-F91A47445A35}"/>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4.2</a:t>
            </a:r>
          </a:p>
        </p:txBody>
      </p:sp>
      <p:sp>
        <p:nvSpPr>
          <p:cNvPr id="4" name="Tekstfelt 3">
            <a:extLst>
              <a:ext uri="{FF2B5EF4-FFF2-40B4-BE49-F238E27FC236}">
                <a16:creationId xmlns:a16="http://schemas.microsoft.com/office/drawing/2014/main" id="{3E3F2463-0FDD-459B-AA0F-F853182DB29C}"/>
              </a:ext>
            </a:extLst>
          </p:cNvPr>
          <p:cNvSpPr txBox="1"/>
          <p:nvPr/>
        </p:nvSpPr>
        <p:spPr>
          <a:xfrm>
            <a:off x="3638550" y="1733818"/>
            <a:ext cx="5105400" cy="4154984"/>
          </a:xfrm>
          <a:prstGeom prst="rect">
            <a:avLst/>
          </a:prstGeom>
          <a:noFill/>
        </p:spPr>
        <p:txBody>
          <a:bodyPr wrap="square">
            <a:spAutoFit/>
          </a:bodyPr>
          <a:lstStyle/>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rPr>
              <a:t>Note: The effective exchange rate is calculated as a weighted average (weights determined by trade in industrial products) of the exchange rates for the 27 most important industrial trading partners for Denmark. The effective exchange rate is given as an index with 1980 =100. Note that the scaling is </a:t>
            </a:r>
            <a:r>
              <a:rPr lang="en-US" sz="1200" dirty="0" err="1">
                <a:latin typeface="Times New Roman" panose="02020603050405020304" pitchFamily="18" charset="0"/>
                <a:cs typeface="Times New Roman" panose="02020603050405020304" pitchFamily="18" charset="0"/>
              </a:rPr>
              <a:t>dif-ferent</a:t>
            </a:r>
            <a:r>
              <a:rPr lang="en-US" sz="1200" dirty="0">
                <a:latin typeface="Times New Roman" panose="02020603050405020304" pitchFamily="18" charset="0"/>
                <a:cs typeface="Times New Roman" panose="02020603050405020304" pitchFamily="18" charset="0"/>
              </a:rPr>
              <a:t>, and therefore given changes in the Figure do not correspond to the same relative change in the two exchange rates. Monthly data.</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Statistics Denmark: www.statistikbanken.dk/DNVALM.</a:t>
            </a:r>
          </a:p>
        </p:txBody>
      </p:sp>
      <p:sp>
        <p:nvSpPr>
          <p:cNvPr id="5" name="Rectangle 2">
            <a:extLst>
              <a:ext uri="{FF2B5EF4-FFF2-40B4-BE49-F238E27FC236}">
                <a16:creationId xmlns:a16="http://schemas.microsoft.com/office/drawing/2014/main" id="{39FA28C4-46D5-46BD-B0BB-4B155DDDF2C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6" name="Chart 3">
            <a:extLst>
              <a:ext uri="{FF2B5EF4-FFF2-40B4-BE49-F238E27FC236}">
                <a16:creationId xmlns:a16="http://schemas.microsoft.com/office/drawing/2014/main" id="{44281E50-A858-4240-BAAC-F89122C75F3F}"/>
              </a:ext>
            </a:extLst>
          </p:cNvPr>
          <p:cNvGraphicFramePr/>
          <p:nvPr>
            <p:extLst>
              <p:ext uri="{D42A27DB-BD31-4B8C-83A1-F6EECF244321}">
                <p14:modId xmlns:p14="http://schemas.microsoft.com/office/powerpoint/2010/main" val="149409298"/>
              </p:ext>
            </p:extLst>
          </p:nvPr>
        </p:nvGraphicFramePr>
        <p:xfrm>
          <a:off x="3638550" y="1130299"/>
          <a:ext cx="5010150" cy="3089275"/>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a:extLst>
              <a:ext uri="{FF2B5EF4-FFF2-40B4-BE49-F238E27FC236}">
                <a16:creationId xmlns:a16="http://schemas.microsoft.com/office/drawing/2014/main" id="{7E7E46DB-4875-435B-B0FF-A639983A6116}"/>
              </a:ext>
            </a:extLst>
          </p:cNvPr>
          <p:cNvSpPr txBox="1"/>
          <p:nvPr/>
        </p:nvSpPr>
        <p:spPr>
          <a:xfrm>
            <a:off x="3543300" y="832625"/>
            <a:ext cx="6096000"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Figure 4.2: Exchange rate DKK-DEM/EURO and effective exchange rate DKK 1999.1-2020.11</a:t>
            </a:r>
          </a:p>
        </p:txBody>
      </p:sp>
      <p:pic>
        <p:nvPicPr>
          <p:cNvPr id="10" name="Picture 2" descr="Djøf Forlag | DenOffentlige.dk">
            <a:extLst>
              <a:ext uri="{FF2B5EF4-FFF2-40B4-BE49-F238E27FC236}">
                <a16:creationId xmlns:a16="http://schemas.microsoft.com/office/drawing/2014/main" id="{3F0DE1B8-DF10-4F29-9DDA-FB040067E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84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6B321-B487-4D71-B2EC-AD8B120FB14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4.3</a:t>
            </a:r>
          </a:p>
        </p:txBody>
      </p:sp>
      <p:sp>
        <p:nvSpPr>
          <p:cNvPr id="3" name="Rectangle 2">
            <a:extLst>
              <a:ext uri="{FF2B5EF4-FFF2-40B4-BE49-F238E27FC236}">
                <a16:creationId xmlns:a16="http://schemas.microsoft.com/office/drawing/2014/main" id="{3EAE0738-28E2-4C59-A403-8774CB7B7D3D}"/>
              </a:ext>
            </a:extLst>
          </p:cNvPr>
          <p:cNvSpPr>
            <a:spLocks noChangeArrowheads="1"/>
          </p:cNvSpPr>
          <p:nvPr/>
        </p:nvSpPr>
        <p:spPr bwMode="auto">
          <a:xfrm>
            <a:off x="3571875" y="1137425"/>
            <a:ext cx="3531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4.3: Interest rate spread DK-Germany, 1987.01.-2020.10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Chart 4">
            <a:extLst>
              <a:ext uri="{FF2B5EF4-FFF2-40B4-BE49-F238E27FC236}">
                <a16:creationId xmlns:a16="http://schemas.microsoft.com/office/drawing/2014/main" id="{8D53B24D-BC57-4030-A541-AB95E2AFCC46}"/>
              </a:ext>
            </a:extLst>
          </p:cNvPr>
          <p:cNvGraphicFramePr/>
          <p:nvPr>
            <p:extLst>
              <p:ext uri="{D42A27DB-BD31-4B8C-83A1-F6EECF244321}">
                <p14:modId xmlns:p14="http://schemas.microsoft.com/office/powerpoint/2010/main" val="1311679838"/>
              </p:ext>
            </p:extLst>
          </p:nvPr>
        </p:nvGraphicFramePr>
        <p:xfrm>
          <a:off x="3659504" y="1437091"/>
          <a:ext cx="5046345" cy="292163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3D40856A-2D5F-4EF1-8F6A-89F54AD0FA3F}"/>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DA66435D-92A0-4903-9134-70B15BBBCC92}"/>
              </a:ext>
            </a:extLst>
          </p:cNvPr>
          <p:cNvSpPr txBox="1"/>
          <p:nvPr/>
        </p:nvSpPr>
        <p:spPr>
          <a:xfrm>
            <a:off x="3571875" y="4434838"/>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Spread between 10-year state bonds Denmark and Germany, monthly averages.</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www.oecd-ilibrary.org</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(main economic indicators).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6E5D0C83-60FA-42AD-B9DB-F5B0A70D1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72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66DF8-3E4C-40BF-AAB6-1AEF262C857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4.4</a:t>
            </a:r>
          </a:p>
        </p:txBody>
      </p:sp>
      <p:graphicFrame>
        <p:nvGraphicFramePr>
          <p:cNvPr id="4" name="Chart 5">
            <a:extLst>
              <a:ext uri="{FF2B5EF4-FFF2-40B4-BE49-F238E27FC236}">
                <a16:creationId xmlns:a16="http://schemas.microsoft.com/office/drawing/2014/main" id="{15587B74-3127-4518-B92B-1D3B90579B89}"/>
              </a:ext>
            </a:extLst>
          </p:cNvPr>
          <p:cNvGraphicFramePr/>
          <p:nvPr>
            <p:extLst>
              <p:ext uri="{D42A27DB-BD31-4B8C-83A1-F6EECF244321}">
                <p14:modId xmlns:p14="http://schemas.microsoft.com/office/powerpoint/2010/main" val="3194339664"/>
              </p:ext>
            </p:extLst>
          </p:nvPr>
        </p:nvGraphicFramePr>
        <p:xfrm>
          <a:off x="3533775" y="1383646"/>
          <a:ext cx="5065395" cy="286694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63CCAFDD-DEF5-4999-828A-D6D9DE119631}"/>
              </a:ext>
            </a:extLst>
          </p:cNvPr>
          <p:cNvSpPr>
            <a:spLocks noChangeArrowheads="1"/>
          </p:cNvSpPr>
          <p:nvPr/>
        </p:nvSpPr>
        <p:spPr bwMode="auto">
          <a:xfrm>
            <a:off x="3533775" y="3737511"/>
            <a:ext cx="28516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Monthly average.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www.statistikbanken.dk/DNSNB1</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E41DE6E1-8B73-48D9-B2BA-3F1647C4C67C}"/>
              </a:ext>
            </a:extLst>
          </p:cNvPr>
          <p:cNvSpPr txBox="1"/>
          <p:nvPr/>
        </p:nvSpPr>
        <p:spPr>
          <a:xfrm>
            <a:off x="3457575" y="1137425"/>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4.4: Foreign reserves.1987.1-2020.11</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E103E58A-81F0-4D21-808A-B87D6B93F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4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E8C5767-9252-4D66-AC22-6E34230F347A}"/>
              </a:ext>
            </a:extLst>
          </p:cNvPr>
          <p:cNvSpPr txBox="1">
            <a:spLocks/>
          </p:cNvSpPr>
          <p:nvPr/>
        </p:nvSpPr>
        <p:spPr>
          <a:xfrm>
            <a:off x="414455" y="246043"/>
            <a:ext cx="1808216" cy="8913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1.2</a:t>
            </a:r>
          </a:p>
        </p:txBody>
      </p:sp>
      <p:pic>
        <p:nvPicPr>
          <p:cNvPr id="5122" name="Picture 2" descr="Djøf Forlag | DenOffentlige.dk">
            <a:extLst>
              <a:ext uri="{FF2B5EF4-FFF2-40B4-BE49-F238E27FC236}">
                <a16:creationId xmlns:a16="http://schemas.microsoft.com/office/drawing/2014/main" id="{7AB2A6C2-CB03-475F-B190-2B7597815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983E4EEF-90F8-4768-A0B4-6682B220F3C5}"/>
              </a:ext>
            </a:extLst>
          </p:cNvPr>
          <p:cNvSpPr>
            <a:spLocks noChangeArrowheads="1"/>
          </p:cNvSpPr>
          <p:nvPr/>
        </p:nvSpPr>
        <p:spPr bwMode="auto">
          <a:xfrm>
            <a:off x="2017485" y="2460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8" name="Diagram 7">
            <a:extLst>
              <a:ext uri="{FF2B5EF4-FFF2-40B4-BE49-F238E27FC236}">
                <a16:creationId xmlns:a16="http://schemas.microsoft.com/office/drawing/2014/main" id="{00000000-0008-0000-0100-000002000000}"/>
              </a:ext>
            </a:extLst>
          </p:cNvPr>
          <p:cNvGraphicFramePr/>
          <p:nvPr>
            <p:extLst>
              <p:ext uri="{D42A27DB-BD31-4B8C-83A1-F6EECF244321}">
                <p14:modId xmlns:p14="http://schemas.microsoft.com/office/powerpoint/2010/main" val="4023703447"/>
              </p:ext>
            </p:extLst>
          </p:nvPr>
        </p:nvGraphicFramePr>
        <p:xfrm>
          <a:off x="3756025" y="1867470"/>
          <a:ext cx="4679950" cy="274891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kstfelt 12">
            <a:extLst>
              <a:ext uri="{FF2B5EF4-FFF2-40B4-BE49-F238E27FC236}">
                <a16:creationId xmlns:a16="http://schemas.microsoft.com/office/drawing/2014/main" id="{BFA5359F-3FB6-4150-9D3F-F49630FA7760}"/>
              </a:ext>
            </a:extLst>
          </p:cNvPr>
          <p:cNvSpPr txBox="1"/>
          <p:nvPr/>
        </p:nvSpPr>
        <p:spPr>
          <a:xfrm>
            <a:off x="3756025" y="1505134"/>
            <a:ext cx="7104742" cy="246221"/>
          </a:xfrm>
          <a:prstGeom prst="rect">
            <a:avLst/>
          </a:prstGeom>
          <a:noFill/>
        </p:spPr>
        <p:txBody>
          <a:bodyPr wrap="square">
            <a:spAutoFit/>
          </a:bodyPr>
          <a:lstStyle/>
          <a:p>
            <a:r>
              <a:rPr lang="da-DK" sz="1000" dirty="0" err="1">
                <a:latin typeface="Times New Roman" panose="02020603050405020304" pitchFamily="18" charset="0"/>
                <a:cs typeface="Times New Roman" panose="02020603050405020304" pitchFamily="18" charset="0"/>
              </a:rPr>
              <a:t>Figure</a:t>
            </a:r>
            <a:r>
              <a:rPr lang="da-DK" sz="1000" dirty="0">
                <a:latin typeface="Times New Roman" panose="02020603050405020304" pitchFamily="18" charset="0"/>
                <a:cs typeface="Times New Roman" panose="02020603050405020304" pitchFamily="18" charset="0"/>
              </a:rPr>
              <a:t> 1.2: GDP and GDP per </a:t>
            </a:r>
            <a:r>
              <a:rPr lang="da-DK" sz="1000" dirty="0" err="1">
                <a:latin typeface="Times New Roman" panose="02020603050405020304" pitchFamily="18" charset="0"/>
                <a:cs typeface="Times New Roman" panose="02020603050405020304" pitchFamily="18" charset="0"/>
              </a:rPr>
              <a:t>capita</a:t>
            </a:r>
            <a:r>
              <a:rPr lang="da-DK" sz="1000" dirty="0">
                <a:latin typeface="Times New Roman" panose="02020603050405020304" pitchFamily="18" charset="0"/>
                <a:cs typeface="Times New Roman" panose="02020603050405020304" pitchFamily="18" charset="0"/>
              </a:rPr>
              <a:t>, Denmark 1948-2019</a:t>
            </a:r>
          </a:p>
        </p:txBody>
      </p:sp>
      <p:sp>
        <p:nvSpPr>
          <p:cNvPr id="17" name="Tekstfelt 16">
            <a:extLst>
              <a:ext uri="{FF2B5EF4-FFF2-40B4-BE49-F238E27FC236}">
                <a16:creationId xmlns:a16="http://schemas.microsoft.com/office/drawing/2014/main" id="{190F06F2-DA9E-4113-B7E7-A815D91E71C9}"/>
              </a:ext>
            </a:extLst>
          </p:cNvPr>
          <p:cNvSpPr txBox="1"/>
          <p:nvPr/>
        </p:nvSpPr>
        <p:spPr>
          <a:xfrm>
            <a:off x="3639459" y="4822135"/>
            <a:ext cx="7104742" cy="830997"/>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Note: Production measured by gross domestic product (GDP), fixed prices, index 1948 = 1.</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ADAM databank and </a:t>
            </a:r>
            <a:r>
              <a:rPr lang="en-US" sz="1200" dirty="0">
                <a:latin typeface="Times New Roman" panose="02020603050405020304" pitchFamily="18" charset="0"/>
                <a:cs typeface="Times New Roman" panose="02020603050405020304" pitchFamily="18" charset="0"/>
                <a:hlinkClick r:id="rId4"/>
              </a:rPr>
              <a:t>www.statistikbankendk\NAN1</a:t>
            </a:r>
            <a:r>
              <a:rPr lang="en-US" sz="12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591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8E67F-3ABA-49A6-826E-22D59A992ED0}"/>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4.5</a:t>
            </a:r>
          </a:p>
        </p:txBody>
      </p:sp>
      <p:graphicFrame>
        <p:nvGraphicFramePr>
          <p:cNvPr id="4" name="Chart 6">
            <a:extLst>
              <a:ext uri="{FF2B5EF4-FFF2-40B4-BE49-F238E27FC236}">
                <a16:creationId xmlns:a16="http://schemas.microsoft.com/office/drawing/2014/main" id="{C10AF68F-AE2E-4B7A-B640-5609C72555D9}"/>
              </a:ext>
            </a:extLst>
          </p:cNvPr>
          <p:cNvGraphicFramePr/>
          <p:nvPr>
            <p:extLst>
              <p:ext uri="{D42A27DB-BD31-4B8C-83A1-F6EECF244321}">
                <p14:modId xmlns:p14="http://schemas.microsoft.com/office/powerpoint/2010/main" val="2319836007"/>
              </p:ext>
            </p:extLst>
          </p:nvPr>
        </p:nvGraphicFramePr>
        <p:xfrm>
          <a:off x="3870324" y="1571714"/>
          <a:ext cx="4873625" cy="2695486"/>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15BC0BDC-2814-4057-B6FF-BDD25D7C288F}"/>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AECAE6B4-4DA3-402B-9214-97DD1B89511D}"/>
              </a:ext>
            </a:extLst>
          </p:cNvPr>
          <p:cNvSpPr txBox="1"/>
          <p:nvPr/>
        </p:nvSpPr>
        <p:spPr>
          <a:xfrm>
            <a:off x="3870324" y="4314022"/>
            <a:ext cx="4873624"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Central bank discount rate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diskonto</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the rate of return on unit mortgage bonds (redemption yield). Monthly data.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www.statistikbanken.dk\MPK3.</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AE5C2469-4604-44C2-A939-0332A6FB6266}"/>
              </a:ext>
            </a:extLst>
          </p:cNvPr>
          <p:cNvSpPr txBox="1"/>
          <p:nvPr/>
        </p:nvSpPr>
        <p:spPr>
          <a:xfrm>
            <a:off x="3870325" y="1255781"/>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4.5: Central bank discount rate and mortgage rate.2987.1-2020.11</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C771ED14-6F21-4133-8DFC-B33597AE3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00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AF636-26F4-41CF-98BE-415A7077487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4.6</a:t>
            </a:r>
          </a:p>
        </p:txBody>
      </p:sp>
      <p:sp>
        <p:nvSpPr>
          <p:cNvPr id="3" name="Rectangle 2">
            <a:extLst>
              <a:ext uri="{FF2B5EF4-FFF2-40B4-BE49-F238E27FC236}">
                <a16:creationId xmlns:a16="http://schemas.microsoft.com/office/drawing/2014/main" id="{D7DC15CF-A50D-4274-8F39-68CB14B3B13A}"/>
              </a:ext>
            </a:extLst>
          </p:cNvPr>
          <p:cNvSpPr>
            <a:spLocks noChangeArrowheads="1"/>
          </p:cNvSpPr>
          <p:nvPr/>
        </p:nvSpPr>
        <p:spPr bwMode="auto">
          <a:xfrm>
            <a:off x="3686175" y="1319213"/>
            <a:ext cx="54377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4.6: Share prices Copenhagen stock exchange – OMXC and OMXC 20 index 1997.1-2020.11</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500-000002000000}"/>
              </a:ext>
            </a:extLst>
          </p:cNvPr>
          <p:cNvGraphicFramePr/>
          <p:nvPr>
            <p:extLst>
              <p:ext uri="{D42A27DB-BD31-4B8C-83A1-F6EECF244321}">
                <p14:modId xmlns:p14="http://schemas.microsoft.com/office/powerpoint/2010/main" val="240525271"/>
              </p:ext>
            </p:extLst>
          </p:nvPr>
        </p:nvGraphicFramePr>
        <p:xfrm>
          <a:off x="3754120" y="1658144"/>
          <a:ext cx="4673600" cy="289115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D9F07A9E-5524-45A0-BFB2-289ACDA94B1D}"/>
              </a:ext>
            </a:extLst>
          </p:cNvPr>
          <p:cNvSpPr>
            <a:spLocks noChangeArrowheads="1"/>
          </p:cNvSpPr>
          <p:nvPr/>
        </p:nvSpPr>
        <p:spPr bwMode="auto">
          <a:xfrm>
            <a:off x="2314575" y="83078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24822FAC-1493-4BF4-92FF-348CEF15B534}"/>
              </a:ext>
            </a:extLst>
          </p:cNvPr>
          <p:cNvSpPr txBox="1"/>
          <p:nvPr/>
        </p:nvSpPr>
        <p:spPr>
          <a:xfrm>
            <a:off x="3686175" y="4657070"/>
            <a:ext cx="73152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OMXC, index 1995=100, OMXC 20, index July 1989=100.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www.statistikbanken.dk./MPK13.</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61996BE6-E35F-427D-B0AC-60C1689F3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51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0F25C-FC95-4448-94F4-5B37507EFABE}"/>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4.7</a:t>
            </a:r>
          </a:p>
        </p:txBody>
      </p:sp>
      <p:sp>
        <p:nvSpPr>
          <p:cNvPr id="3" name="Rectangle 2">
            <a:extLst>
              <a:ext uri="{FF2B5EF4-FFF2-40B4-BE49-F238E27FC236}">
                <a16:creationId xmlns:a16="http://schemas.microsoft.com/office/drawing/2014/main" id="{C1E0E61B-4D50-4D61-954A-5BF76B8232C1}"/>
              </a:ext>
            </a:extLst>
          </p:cNvPr>
          <p:cNvSpPr>
            <a:spLocks noChangeArrowheads="1"/>
          </p:cNvSpPr>
          <p:nvPr/>
        </p:nvSpPr>
        <p:spPr bwMode="auto">
          <a:xfrm>
            <a:off x="2318385" y="819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9">
            <a:extLst>
              <a:ext uri="{FF2B5EF4-FFF2-40B4-BE49-F238E27FC236}">
                <a16:creationId xmlns:a16="http://schemas.microsoft.com/office/drawing/2014/main" id="{8F6C4CC7-51CE-4B64-AEF7-22C91F34E26D}"/>
              </a:ext>
            </a:extLst>
          </p:cNvPr>
          <p:cNvGraphicFramePr/>
          <p:nvPr>
            <p:extLst>
              <p:ext uri="{D42A27DB-BD31-4B8C-83A1-F6EECF244321}">
                <p14:modId xmlns:p14="http://schemas.microsoft.com/office/powerpoint/2010/main" val="1327225799"/>
              </p:ext>
            </p:extLst>
          </p:nvPr>
        </p:nvGraphicFramePr>
        <p:xfrm>
          <a:off x="3822700" y="1709420"/>
          <a:ext cx="4679950" cy="258064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D4C871BE-9734-4E72-807E-0A885DB19621}"/>
              </a:ext>
            </a:extLst>
          </p:cNvPr>
          <p:cNvSpPr>
            <a:spLocks noChangeArrowheads="1"/>
          </p:cNvSpPr>
          <p:nvPr/>
        </p:nvSpPr>
        <p:spPr bwMode="auto">
          <a:xfrm>
            <a:off x="3731419" y="1392329"/>
            <a:ext cx="45977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4.7: Long-term interest rates, USA, Japan, and the Euro area, 1989.1-2020.11</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8BF94BBE-F26E-4DA2-958C-F098DD43F257}"/>
              </a:ext>
            </a:extLst>
          </p:cNvPr>
          <p:cNvSpPr txBox="1"/>
          <p:nvPr/>
        </p:nvSpPr>
        <p:spPr>
          <a:xfrm>
            <a:off x="3731419" y="4431799"/>
            <a:ext cx="725328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Rate of return on 10-year state bonds, Monthly average. </a:t>
            </a:r>
            <a:endParaRPr lang="en-GB" altLang="da-DK"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www.oecd-ilibrary.org</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(main economic indicators).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AC7A32F1-41E3-4CE8-9C0C-8ED285D5F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81C20-F5D6-4269-B44E-B6CFAA391ED0}"/>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4.8</a:t>
            </a:r>
          </a:p>
        </p:txBody>
      </p:sp>
      <p:graphicFrame>
        <p:nvGraphicFramePr>
          <p:cNvPr id="4" name="Chart 2">
            <a:extLst>
              <a:ext uri="{FF2B5EF4-FFF2-40B4-BE49-F238E27FC236}">
                <a16:creationId xmlns:a16="http://schemas.microsoft.com/office/drawing/2014/main" id="{294758C9-1818-4D35-9A38-610B3FDD09B8}"/>
              </a:ext>
            </a:extLst>
          </p:cNvPr>
          <p:cNvGraphicFramePr/>
          <p:nvPr>
            <p:extLst>
              <p:ext uri="{D42A27DB-BD31-4B8C-83A1-F6EECF244321}">
                <p14:modId xmlns:p14="http://schemas.microsoft.com/office/powerpoint/2010/main" val="3348361064"/>
              </p:ext>
            </p:extLst>
          </p:nvPr>
        </p:nvGraphicFramePr>
        <p:xfrm>
          <a:off x="3756025" y="1770380"/>
          <a:ext cx="4679950" cy="255524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2CED05FE-6843-4121-9F88-E13467C0D068}"/>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AD30C177-61A4-48FA-9A82-5383D0D5507E}"/>
              </a:ext>
            </a:extLst>
          </p:cNvPr>
          <p:cNvSpPr txBox="1"/>
          <p:nvPr/>
        </p:nvSpPr>
        <p:spPr>
          <a:xfrm>
            <a:off x="2476499" y="4676686"/>
            <a:ext cx="8201025"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Based on AAA-rated euro area central government bonds. The yield curve is based on data from December 14, 2020.</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www.ecb.int.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85D5E331-BE5A-4CD9-9CF2-1BB6D8827734}"/>
              </a:ext>
            </a:extLst>
          </p:cNvPr>
          <p:cNvSpPr txBox="1"/>
          <p:nvPr/>
        </p:nvSpPr>
        <p:spPr>
          <a:xfrm>
            <a:off x="3676650" y="1471737"/>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4.8: Term structure</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220C8259-0534-41CA-9839-8D9D383B5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40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0A3BCEB-1AA4-4E8D-83CD-6D8AA117A8B4}"/>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5</a:t>
            </a:r>
          </a:p>
        </p:txBody>
      </p:sp>
      <p:pic>
        <p:nvPicPr>
          <p:cNvPr id="4" name="Picture 2" descr="Djøf Forlag | DenOffentlige.dk">
            <a:extLst>
              <a:ext uri="{FF2B5EF4-FFF2-40B4-BE49-F238E27FC236}">
                <a16:creationId xmlns:a16="http://schemas.microsoft.com/office/drawing/2014/main" id="{81BC0958-C63A-4A3B-AFC3-3C91FBD45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65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7525A-1E7F-4105-BBA0-7CD3C52632C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5.1</a:t>
            </a:r>
          </a:p>
        </p:txBody>
      </p:sp>
      <p:pic>
        <p:nvPicPr>
          <p:cNvPr id="3" name="Picture 2" descr="Djøf Forlag | DenOffentlige.dk">
            <a:extLst>
              <a:ext uri="{FF2B5EF4-FFF2-40B4-BE49-F238E27FC236}">
                <a16:creationId xmlns:a16="http://schemas.microsoft.com/office/drawing/2014/main" id="{4D2CFFA7-76E8-4634-9C84-0A0AEDDEE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0DBBEE5-C573-46A2-97B9-F51CE4E67C67}"/>
              </a:ext>
            </a:extLst>
          </p:cNvPr>
          <p:cNvSpPr>
            <a:spLocks noChangeArrowheads="1"/>
          </p:cNvSpPr>
          <p:nvPr/>
        </p:nvSpPr>
        <p:spPr bwMode="auto">
          <a:xfrm>
            <a:off x="2222671" y="619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5" name="Chart 10">
            <a:extLst>
              <a:ext uri="{FF2B5EF4-FFF2-40B4-BE49-F238E27FC236}">
                <a16:creationId xmlns:a16="http://schemas.microsoft.com/office/drawing/2014/main" id="{DA542507-2E5F-41E3-9EB1-046EA346A511}"/>
              </a:ext>
            </a:extLst>
          </p:cNvPr>
          <p:cNvGraphicFramePr/>
          <p:nvPr>
            <p:extLst>
              <p:ext uri="{D42A27DB-BD31-4B8C-83A1-F6EECF244321}">
                <p14:modId xmlns:p14="http://schemas.microsoft.com/office/powerpoint/2010/main" val="4173022622"/>
              </p:ext>
            </p:extLst>
          </p:nvPr>
        </p:nvGraphicFramePr>
        <p:xfrm>
          <a:off x="3660311" y="1797685"/>
          <a:ext cx="4679950" cy="260096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471FC486-5925-42AA-8907-1B67AABA9B17}"/>
              </a:ext>
            </a:extLst>
          </p:cNvPr>
          <p:cNvSpPr>
            <a:spLocks noChangeArrowheads="1"/>
          </p:cNvSpPr>
          <p:nvPr/>
        </p:nvSpPr>
        <p:spPr bwMode="auto">
          <a:xfrm>
            <a:off x="3620642" y="1479324"/>
            <a:ext cx="25330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5.1: Global trade – the long-run trend</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kstfelt 7">
            <a:extLst>
              <a:ext uri="{FF2B5EF4-FFF2-40B4-BE49-F238E27FC236}">
                <a16:creationId xmlns:a16="http://schemas.microsoft.com/office/drawing/2014/main" id="{D08063D8-1588-4CD1-9FDE-ED966E50DFA8}"/>
              </a:ext>
            </a:extLst>
          </p:cNvPr>
          <p:cNvSpPr txBox="1"/>
          <p:nvPr/>
        </p:nvSpPr>
        <p:spPr>
          <a:xfrm>
            <a:off x="3574256" y="4542924"/>
            <a:ext cx="720566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Trade share defined as export as a share of GDP (%).</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Authors’ calculation on data from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Fouquin</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Hugot</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(2016) and The World Bank. </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35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94BFA3-D826-41C2-B17E-181CB0D3E91C}"/>
              </a:ext>
            </a:extLst>
          </p:cNvPr>
          <p:cNvSpPr txBox="1">
            <a:spLocks/>
          </p:cNvSpPr>
          <p:nvPr/>
        </p:nvSpPr>
        <p:spPr>
          <a:xfrm>
            <a:off x="566855" y="3984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5.2</a:t>
            </a:r>
          </a:p>
        </p:txBody>
      </p:sp>
      <p:pic>
        <p:nvPicPr>
          <p:cNvPr id="4" name="Picture 2" descr="Djøf Forlag | DenOffentlige.dk">
            <a:extLst>
              <a:ext uri="{FF2B5EF4-FFF2-40B4-BE49-F238E27FC236}">
                <a16:creationId xmlns:a16="http://schemas.microsoft.com/office/drawing/2014/main" id="{01863ED3-43AD-49AE-9D88-2CCE39A2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09E6487-1226-43C8-8EE6-6885D0B7633C}"/>
              </a:ext>
            </a:extLst>
          </p:cNvPr>
          <p:cNvSpPr>
            <a:spLocks noChangeArrowheads="1"/>
          </p:cNvSpPr>
          <p:nvPr/>
        </p:nvSpPr>
        <p:spPr bwMode="auto">
          <a:xfrm>
            <a:off x="2124075" y="314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6" name="Chart 14">
            <a:extLst>
              <a:ext uri="{FF2B5EF4-FFF2-40B4-BE49-F238E27FC236}">
                <a16:creationId xmlns:a16="http://schemas.microsoft.com/office/drawing/2014/main" id="{E0FA8B57-5259-49A9-88D1-5ACBBB3EDBCA}"/>
              </a:ext>
            </a:extLst>
          </p:cNvPr>
          <p:cNvGraphicFramePr/>
          <p:nvPr>
            <p:extLst>
              <p:ext uri="{D42A27DB-BD31-4B8C-83A1-F6EECF244321}">
                <p14:modId xmlns:p14="http://schemas.microsoft.com/office/powerpoint/2010/main" val="2954077754"/>
              </p:ext>
            </p:extLst>
          </p:nvPr>
        </p:nvGraphicFramePr>
        <p:xfrm>
          <a:off x="3847465" y="1575605"/>
          <a:ext cx="4679950" cy="256032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a:extLst>
              <a:ext uri="{FF2B5EF4-FFF2-40B4-BE49-F238E27FC236}">
                <a16:creationId xmlns:a16="http://schemas.microsoft.com/office/drawing/2014/main" id="{7F17EEA6-411C-41B2-B331-E94B551A7C9F}"/>
              </a:ext>
            </a:extLst>
          </p:cNvPr>
          <p:cNvSpPr>
            <a:spLocks noChangeArrowheads="1"/>
          </p:cNvSpPr>
          <p:nvPr/>
        </p:nvSpPr>
        <p:spPr bwMode="auto">
          <a:xfrm>
            <a:off x="3759994" y="1289825"/>
            <a:ext cx="40174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5.2: Global merchandise export</a:t>
            </a:r>
            <a:r>
              <a:rPr kumimoji="0" lang="en-GB" altLang="da-DK" sz="1000" b="0" i="0" u="none" strike="noStrike" cap="none" normalizeH="0" baseline="0" dirty="0" bmk="_Toc467152243">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economic activity, 1960-2019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D0074F80-E3CE-4F4D-900D-B5B6EB2F10BF}"/>
              </a:ext>
            </a:extLst>
          </p:cNvPr>
          <p:cNvSpPr txBox="1"/>
          <p:nvPr/>
        </p:nvSpPr>
        <p:spPr>
          <a:xfrm>
            <a:off x="3759994" y="4221650"/>
            <a:ext cx="71580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Export and GDP are indexes, 1960 = 100.</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www.wto.org and www.imf.org</a:t>
            </a:r>
            <a:endParaRPr lang="da-DK"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603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73DBE23-6A8C-40C4-91D1-08321AC86CAE}"/>
              </a:ext>
            </a:extLst>
          </p:cNvPr>
          <p:cNvSpPr txBox="1">
            <a:spLocks/>
          </p:cNvSpPr>
          <p:nvPr/>
        </p:nvSpPr>
        <p:spPr>
          <a:xfrm>
            <a:off x="566855" y="3984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5.3</a:t>
            </a:r>
          </a:p>
        </p:txBody>
      </p:sp>
      <p:pic>
        <p:nvPicPr>
          <p:cNvPr id="4" name="Picture 2" descr="Djøf Forlag | DenOffentlige.dk">
            <a:extLst>
              <a:ext uri="{FF2B5EF4-FFF2-40B4-BE49-F238E27FC236}">
                <a16:creationId xmlns:a16="http://schemas.microsoft.com/office/drawing/2014/main" id="{6532C39E-17B0-4009-A89F-461709519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0043831D-0C47-478D-B44E-7D4BA1EE6D4A}"/>
              </a:ext>
            </a:extLst>
          </p:cNvPr>
          <p:cNvSpPr>
            <a:spLocks noChangeArrowheads="1"/>
          </p:cNvSpPr>
          <p:nvPr/>
        </p:nvSpPr>
        <p:spPr bwMode="auto">
          <a:xfrm>
            <a:off x="3586651" y="1134160"/>
            <a:ext cx="36054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5.3: The make-up of global merchandise trade, 1980-2018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Chart 15">
            <a:extLst>
              <a:ext uri="{FF2B5EF4-FFF2-40B4-BE49-F238E27FC236}">
                <a16:creationId xmlns:a16="http://schemas.microsoft.com/office/drawing/2014/main" id="{FB9DC01A-D690-4FFC-BA02-6F040BDC9362}"/>
              </a:ext>
            </a:extLst>
          </p:cNvPr>
          <p:cNvGraphicFramePr/>
          <p:nvPr>
            <p:extLst>
              <p:ext uri="{D42A27DB-BD31-4B8C-83A1-F6EECF244321}">
                <p14:modId xmlns:p14="http://schemas.microsoft.com/office/powerpoint/2010/main" val="3127295972"/>
              </p:ext>
            </p:extLst>
          </p:nvPr>
        </p:nvGraphicFramePr>
        <p:xfrm>
          <a:off x="3586651" y="1397934"/>
          <a:ext cx="4679950" cy="307403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a:extLst>
              <a:ext uri="{FF2B5EF4-FFF2-40B4-BE49-F238E27FC236}">
                <a16:creationId xmlns:a16="http://schemas.microsoft.com/office/drawing/2014/main" id="{FB6D6163-592C-4C8A-A59A-2F44B076A1CC}"/>
              </a:ext>
            </a:extLst>
          </p:cNvPr>
          <p:cNvSpPr>
            <a:spLocks noChangeArrowheads="1"/>
          </p:cNvSpPr>
          <p:nvPr/>
        </p:nvSpPr>
        <p:spPr bwMode="auto">
          <a:xfrm>
            <a:off x="2527471" y="11341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6C674B7E-C68E-4491-BBFB-5E6036C3C8EC}"/>
              </a:ext>
            </a:extLst>
          </p:cNvPr>
          <p:cNvSpPr txBox="1"/>
          <p:nvPr/>
        </p:nvSpPr>
        <p:spPr>
          <a:xfrm>
            <a:off x="3498056" y="4396623"/>
            <a:ext cx="735806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Figure shows the development in trade in current prices. All variables are reported as indexes, 1960 = 100.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www.wto.org.</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61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937C-D776-4752-9162-6FB5BD51D48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5.4</a:t>
            </a:r>
          </a:p>
        </p:txBody>
      </p:sp>
      <p:pic>
        <p:nvPicPr>
          <p:cNvPr id="3" name="Picture 2" descr="Djøf Forlag | DenOffentlige.dk">
            <a:extLst>
              <a:ext uri="{FF2B5EF4-FFF2-40B4-BE49-F238E27FC236}">
                <a16:creationId xmlns:a16="http://schemas.microsoft.com/office/drawing/2014/main" id="{E30758C8-B40A-4A50-82F1-D11FC3C7C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16">
            <a:extLst>
              <a:ext uri="{FF2B5EF4-FFF2-40B4-BE49-F238E27FC236}">
                <a16:creationId xmlns:a16="http://schemas.microsoft.com/office/drawing/2014/main" id="{161E74CA-E3C6-4969-B7B4-649102A81625}"/>
              </a:ext>
            </a:extLst>
          </p:cNvPr>
          <p:cNvGraphicFramePr/>
          <p:nvPr>
            <p:extLst>
              <p:ext uri="{D42A27DB-BD31-4B8C-83A1-F6EECF244321}">
                <p14:modId xmlns:p14="http://schemas.microsoft.com/office/powerpoint/2010/main" val="2528174961"/>
              </p:ext>
            </p:extLst>
          </p:nvPr>
        </p:nvGraphicFramePr>
        <p:xfrm>
          <a:off x="3869055" y="1497698"/>
          <a:ext cx="467995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4E295B8C-2CE1-4816-A9DF-49AB124FBB3F}"/>
              </a:ext>
            </a:extLst>
          </p:cNvPr>
          <p:cNvSpPr>
            <a:spLocks noChangeArrowheads="1"/>
          </p:cNvSpPr>
          <p:nvPr/>
        </p:nvSpPr>
        <p:spPr bwMode="auto">
          <a:xfrm>
            <a:off x="2495550" y="-77084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481DB1A0-A526-4EDF-AEA4-67F183497DF7}"/>
              </a:ext>
            </a:extLst>
          </p:cNvPr>
          <p:cNvSpPr txBox="1"/>
          <p:nvPr/>
        </p:nvSpPr>
        <p:spPr>
          <a:xfrm>
            <a:off x="3869055" y="4515823"/>
            <a:ext cx="7343774"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Data for 2019 are preliminary. All variables are in billion of US dollars.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The World Bank, World Development Indicators.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kstfelt 9">
            <a:extLst>
              <a:ext uri="{FF2B5EF4-FFF2-40B4-BE49-F238E27FC236}">
                <a16:creationId xmlns:a16="http://schemas.microsoft.com/office/drawing/2014/main" id="{AECE1CC6-A0AB-461B-A664-78A03B7D8D80}"/>
              </a:ext>
            </a:extLst>
          </p:cNvPr>
          <p:cNvSpPr txBox="1"/>
          <p:nvPr/>
        </p:nvSpPr>
        <p:spPr>
          <a:xfrm>
            <a:off x="3790950" y="1137425"/>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5.4: Global foreign direct investments, 1970-</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09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82F7C-EB83-4079-AC6B-0DCE1BCF350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5.5</a:t>
            </a:r>
          </a:p>
        </p:txBody>
      </p:sp>
      <p:pic>
        <p:nvPicPr>
          <p:cNvPr id="3" name="Picture 2" descr="Djøf Forlag | DenOffentlige.dk">
            <a:extLst>
              <a:ext uri="{FF2B5EF4-FFF2-40B4-BE49-F238E27FC236}">
                <a16:creationId xmlns:a16="http://schemas.microsoft.com/office/drawing/2014/main" id="{DA07123E-15D0-4A44-86B5-E7BA26E16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D4976F4-7A70-4445-B917-81A3E69F5A75}"/>
              </a:ext>
            </a:extLst>
          </p:cNvPr>
          <p:cNvSpPr>
            <a:spLocks noChangeArrowheads="1"/>
          </p:cNvSpPr>
          <p:nvPr/>
        </p:nvSpPr>
        <p:spPr bwMode="auto">
          <a:xfrm>
            <a:off x="3878580" y="1327983"/>
            <a:ext cx="42162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5.5: Global regions – share of global trade – selected years 1948-20</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Chart 7">
            <a:extLst>
              <a:ext uri="{FF2B5EF4-FFF2-40B4-BE49-F238E27FC236}">
                <a16:creationId xmlns:a16="http://schemas.microsoft.com/office/drawing/2014/main" id="{78A4178A-1ACD-4D66-A471-2FC6EC415E99}"/>
              </a:ext>
            </a:extLst>
          </p:cNvPr>
          <p:cNvGraphicFramePr/>
          <p:nvPr>
            <p:extLst>
              <p:ext uri="{D42A27DB-BD31-4B8C-83A1-F6EECF244321}">
                <p14:modId xmlns:p14="http://schemas.microsoft.com/office/powerpoint/2010/main" val="3706236254"/>
              </p:ext>
            </p:extLst>
          </p:nvPr>
        </p:nvGraphicFramePr>
        <p:xfrm>
          <a:off x="3878580" y="1653540"/>
          <a:ext cx="4679950" cy="261302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1D8E39A2-760E-4DDB-84E2-904C41204E5A}"/>
              </a:ext>
            </a:extLst>
          </p:cNvPr>
          <p:cNvSpPr>
            <a:spLocks noChangeArrowheads="1"/>
          </p:cNvSpPr>
          <p:nvPr/>
        </p:nvSpPr>
        <p:spPr bwMode="auto">
          <a:xfrm>
            <a:off x="2457450" y="-18981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A9846487-0A24-4ABC-AF90-4AD7F2F4B411}"/>
              </a:ext>
            </a:extLst>
          </p:cNvPr>
          <p:cNvSpPr txBox="1"/>
          <p:nvPr/>
        </p:nvSpPr>
        <p:spPr>
          <a:xfrm>
            <a:off x="3767138" y="4295140"/>
            <a:ext cx="732472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All variables are in % of total trade.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www.wto.org.</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42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EEE4FD7-AD67-4561-9F17-3AD4115717A9}"/>
              </a:ext>
            </a:extLst>
          </p:cNvPr>
          <p:cNvSpPr>
            <a:spLocks noGrp="1"/>
          </p:cNvSpPr>
          <p:nvPr>
            <p:ph type="title"/>
          </p:nvPr>
        </p:nvSpPr>
        <p:spPr>
          <a:xfrm>
            <a:off x="414455" y="246043"/>
            <a:ext cx="1808216" cy="891382"/>
          </a:xfrm>
        </p:spPr>
        <p:txBody>
          <a:bodyPr>
            <a:normAutofit/>
          </a:body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1.3</a:t>
            </a:r>
          </a:p>
        </p:txBody>
      </p:sp>
      <p:pic>
        <p:nvPicPr>
          <p:cNvPr id="5" name="Picture 2" descr="Djøf Forlag | DenOffentlige.dk">
            <a:extLst>
              <a:ext uri="{FF2B5EF4-FFF2-40B4-BE49-F238E27FC236}">
                <a16:creationId xmlns:a16="http://schemas.microsoft.com/office/drawing/2014/main" id="{5B45BDBD-25CA-46C4-932C-72B0CDBF7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5C3C9E3A-DE78-4E34-82F9-2C613763355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7" name="Diagram 6">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2627190311"/>
              </p:ext>
            </p:extLst>
          </p:nvPr>
        </p:nvGraphicFramePr>
        <p:xfrm>
          <a:off x="3756660" y="1923143"/>
          <a:ext cx="4678680" cy="258318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3">
            <a:extLst>
              <a:ext uri="{FF2B5EF4-FFF2-40B4-BE49-F238E27FC236}">
                <a16:creationId xmlns:a16="http://schemas.microsoft.com/office/drawing/2014/main" id="{51465C8F-F952-4B40-8DF0-4F89BD3AF610}"/>
              </a:ext>
            </a:extLst>
          </p:cNvPr>
          <p:cNvSpPr>
            <a:spLocks noChangeArrowheads="1"/>
          </p:cNvSpPr>
          <p:nvPr/>
        </p:nvSpPr>
        <p:spPr bwMode="auto">
          <a:xfrm>
            <a:off x="4193075" y="1676922"/>
            <a:ext cx="38058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1.3: Labour productivity, Denmark 1966-2019, index 1966=1 </a:t>
            </a: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kstfelt 9">
            <a:extLst>
              <a:ext uri="{FF2B5EF4-FFF2-40B4-BE49-F238E27FC236}">
                <a16:creationId xmlns:a16="http://schemas.microsoft.com/office/drawing/2014/main" id="{455CC562-F994-4274-A162-5F21A6C63214}"/>
              </a:ext>
            </a:extLst>
          </p:cNvPr>
          <p:cNvSpPr txBox="1"/>
          <p:nvPr/>
        </p:nvSpPr>
        <p:spPr>
          <a:xfrm>
            <a:off x="4221929" y="4719413"/>
            <a:ext cx="6096000"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Note: </a:t>
            </a:r>
            <a:r>
              <a:rPr lang="en-US" sz="1200" dirty="0" err="1">
                <a:latin typeface="Times New Roman" panose="02020603050405020304" pitchFamily="18" charset="0"/>
                <a:cs typeface="Times New Roman" panose="02020603050405020304" pitchFamily="18" charset="0"/>
              </a:rPr>
              <a:t>Labour</a:t>
            </a:r>
            <a:r>
              <a:rPr lang="en-US" sz="1200" dirty="0">
                <a:latin typeface="Times New Roman" panose="02020603050405020304" pitchFamily="18" charset="0"/>
                <a:cs typeface="Times New Roman" panose="02020603050405020304" pitchFamily="18" charset="0"/>
              </a:rPr>
              <a:t> productivity measured as BFI per working hour, for the entire economy.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Source: www.statistikbanken.dk/NP23.</a:t>
            </a:r>
          </a:p>
        </p:txBody>
      </p:sp>
    </p:spTree>
    <p:extLst>
      <p:ext uri="{BB962C8B-B14F-4D97-AF65-F5344CB8AC3E}">
        <p14:creationId xmlns:p14="http://schemas.microsoft.com/office/powerpoint/2010/main" val="845614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E6633-94BB-4FA1-B2C6-9BD213FE6C43}"/>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5.6</a:t>
            </a:r>
          </a:p>
        </p:txBody>
      </p:sp>
      <p:pic>
        <p:nvPicPr>
          <p:cNvPr id="3" name="Picture 2" descr="Djøf Forlag | DenOffentlige.dk">
            <a:extLst>
              <a:ext uri="{FF2B5EF4-FFF2-40B4-BE49-F238E27FC236}">
                <a16:creationId xmlns:a16="http://schemas.microsoft.com/office/drawing/2014/main" id="{82945AF0-6878-4465-89E4-5897BEEEE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2222BD5-BA97-48F7-9D3F-9F1591C3EBC5}"/>
              </a:ext>
            </a:extLst>
          </p:cNvPr>
          <p:cNvSpPr>
            <a:spLocks noChangeArrowheads="1"/>
          </p:cNvSpPr>
          <p:nvPr/>
        </p:nvSpPr>
        <p:spPr bwMode="auto">
          <a:xfrm>
            <a:off x="3756025" y="1312265"/>
            <a:ext cx="30812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5.6: Trade shares.</a:t>
            </a:r>
            <a:r>
              <a:rPr kumimoji="0" lang="en-GB" altLang="da-DK" sz="1000" b="0" i="0" u="none" strike="noStrike" cap="none" normalizeH="0" baseline="3000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EU-15</a:t>
            </a:r>
            <a:r>
              <a:rPr kumimoji="0" lang="en-GB" altLang="da-DK" sz="1000" b="0" i="0" u="none" strike="noStrike" cap="none" normalizeH="0" baseline="3000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USA 1960-201</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Chart 8">
            <a:extLst>
              <a:ext uri="{FF2B5EF4-FFF2-40B4-BE49-F238E27FC236}">
                <a16:creationId xmlns:a16="http://schemas.microsoft.com/office/drawing/2014/main" id="{3DD49044-C48F-4077-9B10-7C96C2ADFEA3}"/>
              </a:ext>
            </a:extLst>
          </p:cNvPr>
          <p:cNvGraphicFramePr/>
          <p:nvPr>
            <p:extLst>
              <p:ext uri="{D42A27DB-BD31-4B8C-83A1-F6EECF244321}">
                <p14:modId xmlns:p14="http://schemas.microsoft.com/office/powerpoint/2010/main" val="854576379"/>
              </p:ext>
            </p:extLst>
          </p:nvPr>
        </p:nvGraphicFramePr>
        <p:xfrm>
          <a:off x="3756025" y="1675258"/>
          <a:ext cx="4679950" cy="259524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A121E3EA-085B-4EC7-B8A7-435D7E412C8F}"/>
              </a:ext>
            </a:extLst>
          </p:cNvPr>
          <p:cNvSpPr>
            <a:spLocks noChangeArrowheads="1"/>
          </p:cNvSpPr>
          <p:nvPr/>
        </p:nvSpPr>
        <p:spPr bwMode="auto">
          <a:xfrm>
            <a:off x="0" y="72480"/>
            <a:ext cx="2103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FCB4043C-707D-4AD8-8721-2574EB67FFBB}"/>
              </a:ext>
            </a:extLst>
          </p:cNvPr>
          <p:cNvSpPr txBox="1"/>
          <p:nvPr/>
        </p:nvSpPr>
        <p:spPr>
          <a:xfrm>
            <a:off x="3756025" y="4371886"/>
            <a:ext cx="609600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½ (import + export) in % of GDP.</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External trade. EU-15 is defined in Box 5.2.</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All variables are % of GDP.</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European Commission</a:t>
            </a:r>
          </a:p>
          <a:p>
            <a:pPr marL="0" marR="0" lvl="0" indent="0" algn="l" defTabSz="914400" rtl="0" eaLnBrk="0" fontAlgn="base" latinLnBrk="0" hangingPunct="0">
              <a:lnSpc>
                <a:spcPct val="100000"/>
              </a:lnSpc>
              <a:spcBef>
                <a:spcPct val="0"/>
              </a:spcBef>
              <a:spcAft>
                <a:spcPct val="0"/>
              </a:spcAft>
              <a:buClrTx/>
              <a:buSzTx/>
              <a:buFontTx/>
              <a:buNone/>
              <a:tabLst/>
            </a:pPr>
            <a:endParaRPr lang="da-DK"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016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85D50-F63C-4387-BF8B-A42A0A86C92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5.7</a:t>
            </a:r>
          </a:p>
        </p:txBody>
      </p:sp>
      <p:pic>
        <p:nvPicPr>
          <p:cNvPr id="3" name="Picture 2" descr="Djøf Forlag | DenOffentlige.dk">
            <a:extLst>
              <a:ext uri="{FF2B5EF4-FFF2-40B4-BE49-F238E27FC236}">
                <a16:creationId xmlns:a16="http://schemas.microsoft.com/office/drawing/2014/main" id="{CF9F6D2E-1A79-49A0-9F90-3AFAD4511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E45A9A8-D1D4-414F-B130-D49694EE8351}"/>
              </a:ext>
            </a:extLst>
          </p:cNvPr>
          <p:cNvSpPr>
            <a:spLocks noChangeArrowheads="1"/>
          </p:cNvSpPr>
          <p:nvPr/>
        </p:nvSpPr>
        <p:spPr bwMode="auto">
          <a:xfrm>
            <a:off x="3629025" y="864399"/>
            <a:ext cx="38763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5.7: Index for intra-industry trade, 24 European countries, 20</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Chart 13">
            <a:extLst>
              <a:ext uri="{FF2B5EF4-FFF2-40B4-BE49-F238E27FC236}">
                <a16:creationId xmlns:a16="http://schemas.microsoft.com/office/drawing/2014/main" id="{138960E4-6BF4-493C-855F-B2EABF2142B1}"/>
              </a:ext>
            </a:extLst>
          </p:cNvPr>
          <p:cNvGraphicFramePr/>
          <p:nvPr>
            <p:extLst>
              <p:ext uri="{D42A27DB-BD31-4B8C-83A1-F6EECF244321}">
                <p14:modId xmlns:p14="http://schemas.microsoft.com/office/powerpoint/2010/main" val="1405428421"/>
              </p:ext>
            </p:extLst>
          </p:nvPr>
        </p:nvGraphicFramePr>
        <p:xfrm>
          <a:off x="3697605" y="1232663"/>
          <a:ext cx="4679950" cy="309943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476E2754-41F3-44E9-AB1D-8703DCB084A0}"/>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E471D471-D382-491C-81AF-221EBE179930}"/>
              </a:ext>
            </a:extLst>
          </p:cNvPr>
          <p:cNvSpPr txBox="1"/>
          <p:nvPr/>
        </p:nvSpPr>
        <p:spPr>
          <a:xfrm>
            <a:off x="3147695" y="4545407"/>
            <a:ext cx="6068060" cy="101566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When countries exchange products mainly from identical industries (intra-industry trade) the Grubel-Lloyd index is close to 1. When countries exchange products mainly from different industries (inter-industry trade) it is close to 0. The Figure includes all 24 European countries.</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Authors’ calculations on OECD data (STA statistics).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710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øf Forlag | DenOffentlige.dk">
            <a:extLst>
              <a:ext uri="{FF2B5EF4-FFF2-40B4-BE49-F238E27FC236}">
                <a16:creationId xmlns:a16="http://schemas.microsoft.com/office/drawing/2014/main" id="{CC0BD04E-395A-4DAB-8578-2E11C8CE8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C130F4-A15A-4F5C-9F45-7BEB449F7DA5}"/>
              </a:ext>
            </a:extLst>
          </p:cNvPr>
          <p:cNvSpPr>
            <a:spLocks noChangeArrowheads="1"/>
          </p:cNvSpPr>
          <p:nvPr/>
        </p:nvSpPr>
        <p:spPr bwMode="auto">
          <a:xfrm>
            <a:off x="3591654" y="1362164"/>
            <a:ext cx="48878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5.8: Price developments for exports and imports, and the terms of trade, 1995-20</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Chart 9">
            <a:extLst>
              <a:ext uri="{FF2B5EF4-FFF2-40B4-BE49-F238E27FC236}">
                <a16:creationId xmlns:a16="http://schemas.microsoft.com/office/drawing/2014/main" id="{0D489005-376C-43EB-8754-EE56FC85A65D}"/>
              </a:ext>
            </a:extLst>
          </p:cNvPr>
          <p:cNvGraphicFramePr/>
          <p:nvPr>
            <p:extLst>
              <p:ext uri="{D42A27DB-BD31-4B8C-83A1-F6EECF244321}">
                <p14:modId xmlns:p14="http://schemas.microsoft.com/office/powerpoint/2010/main" val="256467734"/>
              </p:ext>
            </p:extLst>
          </p:nvPr>
        </p:nvGraphicFramePr>
        <p:xfrm>
          <a:off x="3666763" y="1726565"/>
          <a:ext cx="46799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a:extLst>
              <a:ext uri="{FF2B5EF4-FFF2-40B4-BE49-F238E27FC236}">
                <a16:creationId xmlns:a16="http://schemas.microsoft.com/office/drawing/2014/main" id="{205D7D96-076A-4115-B002-68147F6545FD}"/>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8134A589-9308-43EE-B8A6-A1D646ED0B0C}"/>
              </a:ext>
            </a:extLst>
          </p:cNvPr>
          <p:cNvSpPr txBox="1"/>
          <p:nvPr/>
        </p:nvSpPr>
        <p:spPr>
          <a:xfrm>
            <a:off x="3588658" y="4619536"/>
            <a:ext cx="6096000"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All variables are Index 1995=100, unit value index for imports and exports.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STO 2020 and statbank.dk/BYT22, BEC42 and KONJ42.</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itel 1">
            <a:extLst>
              <a:ext uri="{FF2B5EF4-FFF2-40B4-BE49-F238E27FC236}">
                <a16:creationId xmlns:a16="http://schemas.microsoft.com/office/drawing/2014/main" id="{EE702C32-46A7-4B86-B2F1-05276D97A3D7}"/>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5.8</a:t>
            </a:r>
          </a:p>
        </p:txBody>
      </p:sp>
    </p:spTree>
    <p:extLst>
      <p:ext uri="{BB962C8B-B14F-4D97-AF65-F5344CB8AC3E}">
        <p14:creationId xmlns:p14="http://schemas.microsoft.com/office/powerpoint/2010/main" val="3848321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4479A51-D116-4D3F-B3D9-26FE862635C6}"/>
              </a:ext>
            </a:extLst>
          </p:cNvPr>
          <p:cNvSpPr>
            <a:spLocks noChangeArrowheads="1"/>
          </p:cNvSpPr>
          <p:nvPr/>
        </p:nvSpPr>
        <p:spPr bwMode="auto">
          <a:xfrm>
            <a:off x="2619375" y="7835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3" name="Chart 11">
            <a:extLst>
              <a:ext uri="{FF2B5EF4-FFF2-40B4-BE49-F238E27FC236}">
                <a16:creationId xmlns:a16="http://schemas.microsoft.com/office/drawing/2014/main" id="{79B68A02-BB8E-4CD0-90ED-540ADD41D0F7}"/>
              </a:ext>
            </a:extLst>
          </p:cNvPr>
          <p:cNvGraphicFramePr/>
          <p:nvPr>
            <p:extLst>
              <p:ext uri="{D42A27DB-BD31-4B8C-83A1-F6EECF244321}">
                <p14:modId xmlns:p14="http://schemas.microsoft.com/office/powerpoint/2010/main" val="2205570202"/>
              </p:ext>
            </p:extLst>
          </p:nvPr>
        </p:nvGraphicFramePr>
        <p:xfrm>
          <a:off x="4035425" y="1756964"/>
          <a:ext cx="4679950" cy="294132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1EC3A7E-1113-483D-9A8C-5DAAAD654A44}"/>
              </a:ext>
            </a:extLst>
          </p:cNvPr>
          <p:cNvSpPr>
            <a:spLocks noChangeArrowheads="1"/>
          </p:cNvSpPr>
          <p:nvPr/>
        </p:nvSpPr>
        <p:spPr bwMode="auto">
          <a:xfrm>
            <a:off x="4035425" y="1476454"/>
            <a:ext cx="12192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5.9: Components of the balance of payments, Denmark, 1970-2019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kstfelt 5">
            <a:extLst>
              <a:ext uri="{FF2B5EF4-FFF2-40B4-BE49-F238E27FC236}">
                <a16:creationId xmlns:a16="http://schemas.microsoft.com/office/drawing/2014/main" id="{294E1BCA-C4EE-452A-83F9-5839382E3F81}"/>
              </a:ext>
            </a:extLst>
          </p:cNvPr>
          <p:cNvSpPr txBox="1"/>
          <p:nvPr/>
        </p:nvSpPr>
        <p:spPr>
          <a:xfrm>
            <a:off x="4013835" y="4771359"/>
            <a:ext cx="467995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All variables are % of GDP.</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IMF.</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1E7F674C-0946-4BCF-B51E-3BA4F324D525}"/>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5.9</a:t>
            </a:r>
          </a:p>
        </p:txBody>
      </p:sp>
      <p:pic>
        <p:nvPicPr>
          <p:cNvPr id="8" name="Picture 2" descr="Djøf Forlag | DenOffentlige.dk">
            <a:extLst>
              <a:ext uri="{FF2B5EF4-FFF2-40B4-BE49-F238E27FC236}">
                <a16:creationId xmlns:a16="http://schemas.microsoft.com/office/drawing/2014/main" id="{74763383-72A2-4596-81F7-EE69ABBBF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18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C8114-5D2B-4406-B927-AF9A32B4550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5.10</a:t>
            </a:r>
          </a:p>
        </p:txBody>
      </p:sp>
      <p:sp>
        <p:nvSpPr>
          <p:cNvPr id="3" name="Rectangle 2">
            <a:extLst>
              <a:ext uri="{FF2B5EF4-FFF2-40B4-BE49-F238E27FC236}">
                <a16:creationId xmlns:a16="http://schemas.microsoft.com/office/drawing/2014/main" id="{D2147169-7BFA-474A-A78A-B364B4B5ABC2}"/>
              </a:ext>
            </a:extLst>
          </p:cNvPr>
          <p:cNvSpPr>
            <a:spLocks noChangeArrowheads="1"/>
          </p:cNvSpPr>
          <p:nvPr/>
        </p:nvSpPr>
        <p:spPr bwMode="auto">
          <a:xfrm>
            <a:off x="3937000" y="1429940"/>
            <a:ext cx="3042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5.10: The Danish net foreign assets</a:t>
            </a:r>
            <a:r>
              <a:rPr kumimoji="0" lang="en-GB" altLang="da-DK" sz="1000" b="0" i="0" u="none" strike="noStrike" cap="none" normalizeH="0" baseline="0" dirty="0" bmk="_Toc46715225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1970-201</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12">
            <a:extLst>
              <a:ext uri="{FF2B5EF4-FFF2-40B4-BE49-F238E27FC236}">
                <a16:creationId xmlns:a16="http://schemas.microsoft.com/office/drawing/2014/main" id="{4C2512DD-2DF4-4D5D-8038-D1E2173AB066}"/>
              </a:ext>
            </a:extLst>
          </p:cNvPr>
          <p:cNvGraphicFramePr/>
          <p:nvPr>
            <p:extLst>
              <p:ext uri="{D42A27DB-BD31-4B8C-83A1-F6EECF244321}">
                <p14:modId xmlns:p14="http://schemas.microsoft.com/office/powerpoint/2010/main" val="2126022291"/>
              </p:ext>
            </p:extLst>
          </p:nvPr>
        </p:nvGraphicFramePr>
        <p:xfrm>
          <a:off x="3937000" y="1722755"/>
          <a:ext cx="4679950" cy="254762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CC4A2E55-CD68-4F0F-9905-4D71128150AC}"/>
              </a:ext>
            </a:extLst>
          </p:cNvPr>
          <p:cNvSpPr>
            <a:spLocks noChangeArrowheads="1"/>
          </p:cNvSpPr>
          <p:nvPr/>
        </p:nvSpPr>
        <p:spPr bwMode="auto">
          <a:xfrm>
            <a:off x="0" y="72480"/>
            <a:ext cx="2103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09C3A9A0-6C77-4419-B5B3-C727A8557023}"/>
              </a:ext>
            </a:extLst>
          </p:cNvPr>
          <p:cNvSpPr txBox="1"/>
          <p:nvPr/>
        </p:nvSpPr>
        <p:spPr>
          <a:xfrm>
            <a:off x="3937000" y="4363135"/>
            <a:ext cx="60960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All variables are % of GDP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www.statbank.dk and IMF</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87856181-A647-4209-AB4A-22F5D30AD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37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B7F28-06B9-4B85-9358-EF9759CBC1CC}"/>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6</a:t>
            </a:r>
          </a:p>
        </p:txBody>
      </p:sp>
      <p:pic>
        <p:nvPicPr>
          <p:cNvPr id="3" name="Picture 2" descr="Djøf Forlag | DenOffentlige.dk">
            <a:extLst>
              <a:ext uri="{FF2B5EF4-FFF2-40B4-BE49-F238E27FC236}">
                <a16:creationId xmlns:a16="http://schemas.microsoft.com/office/drawing/2014/main" id="{8BF362BA-B69D-4BDF-96E6-FF99C3A7E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60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CFB85C-A249-440B-AEF1-F8A3580A037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6.1</a:t>
            </a:r>
          </a:p>
        </p:txBody>
      </p:sp>
      <p:sp>
        <p:nvSpPr>
          <p:cNvPr id="3" name="Rectangle 2">
            <a:extLst>
              <a:ext uri="{FF2B5EF4-FFF2-40B4-BE49-F238E27FC236}">
                <a16:creationId xmlns:a16="http://schemas.microsoft.com/office/drawing/2014/main" id="{CB9149B5-F9D8-4C8A-BF74-67B6308FB8EC}"/>
              </a:ext>
            </a:extLst>
          </p:cNvPr>
          <p:cNvSpPr>
            <a:spLocks noChangeArrowheads="1"/>
          </p:cNvSpPr>
          <p:nvPr/>
        </p:nvSpPr>
        <p:spPr bwMode="auto">
          <a:xfrm>
            <a:off x="3449077" y="1329702"/>
            <a:ext cx="39805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6.1: Female participation in selected OECD countries, 1960-2019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6">
            <a:extLst>
              <a:ext uri="{FF2B5EF4-FFF2-40B4-BE49-F238E27FC236}">
                <a16:creationId xmlns:a16="http://schemas.microsoft.com/office/drawing/2014/main" id="{D2232D94-7336-D243-B8CD-44960F399282}"/>
              </a:ext>
            </a:extLst>
          </p:cNvPr>
          <p:cNvGraphicFramePr/>
          <p:nvPr>
            <p:extLst>
              <p:ext uri="{D42A27DB-BD31-4B8C-83A1-F6EECF244321}">
                <p14:modId xmlns:p14="http://schemas.microsoft.com/office/powerpoint/2010/main" val="2573736813"/>
              </p:ext>
            </p:extLst>
          </p:nvPr>
        </p:nvGraphicFramePr>
        <p:xfrm>
          <a:off x="3449077" y="1619642"/>
          <a:ext cx="5293846" cy="301957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B7C222BF-1040-4C52-A1FF-A55AF1D80926}"/>
              </a:ext>
            </a:extLst>
          </p:cNvPr>
          <p:cNvSpPr>
            <a:spLocks noChangeArrowheads="1"/>
          </p:cNvSpPr>
          <p:nvPr/>
        </p:nvSpPr>
        <p:spPr bwMode="auto">
          <a:xfrm>
            <a:off x="0" y="-66020"/>
            <a:ext cx="21031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143569E8-794F-416D-9893-0B562D46B038}"/>
              </a:ext>
            </a:extLst>
          </p:cNvPr>
          <p:cNvSpPr txBox="1"/>
          <p:nvPr/>
        </p:nvSpPr>
        <p:spPr>
          <a:xfrm>
            <a:off x="3359076" y="4818990"/>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Historical Statistics 1960-1984 and OECD: Labour Force Statistics</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700562A4-2DE9-4F83-97DF-C4F1FD067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44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A153A-AFEB-481F-B52C-2C37E46926A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6.2</a:t>
            </a:r>
          </a:p>
        </p:txBody>
      </p:sp>
      <p:sp>
        <p:nvSpPr>
          <p:cNvPr id="3" name="Rectangle 2">
            <a:extLst>
              <a:ext uri="{FF2B5EF4-FFF2-40B4-BE49-F238E27FC236}">
                <a16:creationId xmlns:a16="http://schemas.microsoft.com/office/drawing/2014/main" id="{690C331B-E0C9-4A68-A729-7A330F3274E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8">
            <a:extLst>
              <a:ext uri="{FF2B5EF4-FFF2-40B4-BE49-F238E27FC236}">
                <a16:creationId xmlns:a16="http://schemas.microsoft.com/office/drawing/2014/main" id="{5A17C806-CD61-EF47-AFBD-2AD763AF9737}"/>
              </a:ext>
            </a:extLst>
          </p:cNvPr>
          <p:cNvGraphicFramePr/>
          <p:nvPr>
            <p:extLst>
              <p:ext uri="{D42A27DB-BD31-4B8C-83A1-F6EECF244321}">
                <p14:modId xmlns:p14="http://schemas.microsoft.com/office/powerpoint/2010/main" val="51025200"/>
              </p:ext>
            </p:extLst>
          </p:nvPr>
        </p:nvGraphicFramePr>
        <p:xfrm>
          <a:off x="3756025" y="1906345"/>
          <a:ext cx="4679950" cy="288036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BAF3FE3B-6C6F-48B3-9779-81B33236AF30}"/>
              </a:ext>
            </a:extLst>
          </p:cNvPr>
          <p:cNvSpPr>
            <a:spLocks noChangeArrowheads="1"/>
          </p:cNvSpPr>
          <p:nvPr/>
        </p:nvSpPr>
        <p:spPr bwMode="auto">
          <a:xfrm>
            <a:off x="3727302" y="1564644"/>
            <a:ext cx="41905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6.2: Average annual hours actually worked in various countries,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B3FB241C-E53D-488F-B4C8-53C93B7FEB26}"/>
              </a:ext>
            </a:extLst>
          </p:cNvPr>
          <p:cNvSpPr txBox="1"/>
          <p:nvPr/>
        </p:nvSpPr>
        <p:spPr>
          <a:xfrm>
            <a:off x="3727302" y="4882185"/>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Stat.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A59AE3AC-2454-43A4-BC58-13FCE3C6D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39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B8B1A-3967-41E5-AF42-95591AFCCF9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6.3</a:t>
            </a:r>
          </a:p>
        </p:txBody>
      </p:sp>
      <p:sp>
        <p:nvSpPr>
          <p:cNvPr id="5" name="Rectangle 2">
            <a:extLst>
              <a:ext uri="{FF2B5EF4-FFF2-40B4-BE49-F238E27FC236}">
                <a16:creationId xmlns:a16="http://schemas.microsoft.com/office/drawing/2014/main" id="{BD8DA4DA-C673-4318-94FF-512C09ED3A20}"/>
              </a:ext>
            </a:extLst>
          </p:cNvPr>
          <p:cNvSpPr>
            <a:spLocks noChangeArrowheads="1"/>
          </p:cNvSpPr>
          <p:nvPr/>
        </p:nvSpPr>
        <p:spPr bwMode="auto">
          <a:xfrm>
            <a:off x="3809813" y="1432462"/>
            <a:ext cx="43204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6.3: The population according to highest educational achievement, 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Chart 9">
            <a:extLst>
              <a:ext uri="{FF2B5EF4-FFF2-40B4-BE49-F238E27FC236}">
                <a16:creationId xmlns:a16="http://schemas.microsoft.com/office/drawing/2014/main" id="{FFBE62D7-0354-B940-8F97-E9350B76793A}"/>
              </a:ext>
            </a:extLst>
          </p:cNvPr>
          <p:cNvGraphicFramePr/>
          <p:nvPr>
            <p:extLst>
              <p:ext uri="{D42A27DB-BD31-4B8C-83A1-F6EECF244321}">
                <p14:modId xmlns:p14="http://schemas.microsoft.com/office/powerpoint/2010/main" val="2388295212"/>
              </p:ext>
            </p:extLst>
          </p:nvPr>
        </p:nvGraphicFramePr>
        <p:xfrm>
          <a:off x="3809813" y="1794920"/>
          <a:ext cx="4679950" cy="290957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030790BD-94B4-4D56-B16B-9165C7AC6D9A}"/>
              </a:ext>
            </a:extLst>
          </p:cNvPr>
          <p:cNvSpPr>
            <a:spLocks noChangeArrowheads="1"/>
          </p:cNvSpPr>
          <p:nvPr/>
        </p:nvSpPr>
        <p:spPr bwMode="auto">
          <a:xfrm>
            <a:off x="0" y="272534"/>
            <a:ext cx="2167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Palatino LT Pro"/>
                <a:ea typeface="Times New Roman" panose="02020603050405020304" pitchFamily="18" charset="0"/>
                <a:cs typeface="Times New Roman" panose="02020603050405020304" pitchFamily="18" charset="0"/>
              </a:rPr>
              <a:t> </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F3905E23-E7D9-4B4C-AD19-F725551D3E89}"/>
              </a:ext>
            </a:extLst>
          </p:cNvPr>
          <p:cNvSpPr txBox="1"/>
          <p:nvPr/>
        </p:nvSpPr>
        <p:spPr>
          <a:xfrm>
            <a:off x="3809813" y="4828398"/>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 HFUDD16</a:t>
            </a:r>
            <a:endParaRPr lang="da-DK" sz="1200" dirty="0">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81A4C68A-80AC-4DB5-B072-F480C2132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17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90C5C-A162-43F1-9425-5643A1157CF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6.4</a:t>
            </a:r>
          </a:p>
        </p:txBody>
      </p:sp>
      <p:graphicFrame>
        <p:nvGraphicFramePr>
          <p:cNvPr id="6" name="Chart 26">
            <a:extLst>
              <a:ext uri="{FF2B5EF4-FFF2-40B4-BE49-F238E27FC236}">
                <a16:creationId xmlns:a16="http://schemas.microsoft.com/office/drawing/2014/main" id="{E78E8962-9B3B-C044-9C84-59B7A6959931}"/>
              </a:ext>
            </a:extLst>
          </p:cNvPr>
          <p:cNvGraphicFramePr/>
          <p:nvPr>
            <p:extLst>
              <p:ext uri="{D42A27DB-BD31-4B8C-83A1-F6EECF244321}">
                <p14:modId xmlns:p14="http://schemas.microsoft.com/office/powerpoint/2010/main" val="4136678121"/>
              </p:ext>
            </p:extLst>
          </p:nvPr>
        </p:nvGraphicFramePr>
        <p:xfrm>
          <a:off x="3847987" y="1444962"/>
          <a:ext cx="467995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A6B08C18-246E-4C4D-90CA-A7E4144B96D7}"/>
              </a:ext>
            </a:extLst>
          </p:cNvPr>
          <p:cNvSpPr>
            <a:spLocks noChangeArrowheads="1"/>
          </p:cNvSpPr>
          <p:nvPr/>
        </p:nvSpPr>
        <p:spPr bwMode="auto">
          <a:xfrm>
            <a:off x="3847987" y="1137425"/>
            <a:ext cx="34419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6.4: Wage distribution for ordinary wage earners,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A563E64A-5988-4BF1-8BB6-3C45C443280D}"/>
              </a:ext>
            </a:extLst>
          </p:cNvPr>
          <p:cNvSpPr txBox="1"/>
          <p:nvPr/>
        </p:nvSpPr>
        <p:spPr>
          <a:xfrm>
            <a:off x="3847987" y="5136039"/>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da-DK"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Dansk Arbejdsgiverforening: </a:t>
            </a:r>
            <a:r>
              <a:rPr kumimoji="0" lang="da-DK" altLang="da-DK" sz="12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 Strukturstatistik</a:t>
            </a:r>
            <a:r>
              <a:rPr kumimoji="0" lang="da-DK"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2019.</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27DD6F56-423D-4C50-BCA9-1673AF9F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7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øf Forlag | DenOffentlige.dk">
            <a:extLst>
              <a:ext uri="{FF2B5EF4-FFF2-40B4-BE49-F238E27FC236}">
                <a16:creationId xmlns:a16="http://schemas.microsoft.com/office/drawing/2014/main" id="{E63F0426-095E-4A72-A188-69CC38847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7248084-7AE4-472A-8AE1-7A3B351A13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Diagram 3">
            <a:extLst>
              <a:ext uri="{FF2B5EF4-FFF2-40B4-BE49-F238E27FC236}">
                <a16:creationId xmlns:a16="http://schemas.microsoft.com/office/drawing/2014/main" id="{00000000-0008-0000-0400-000006000000}"/>
              </a:ext>
            </a:extLst>
          </p:cNvPr>
          <p:cNvGraphicFramePr/>
          <p:nvPr>
            <p:extLst>
              <p:ext uri="{D42A27DB-BD31-4B8C-83A1-F6EECF244321}">
                <p14:modId xmlns:p14="http://schemas.microsoft.com/office/powerpoint/2010/main" val="4132282738"/>
              </p:ext>
            </p:extLst>
          </p:nvPr>
        </p:nvGraphicFramePr>
        <p:xfrm>
          <a:off x="3109277" y="1486982"/>
          <a:ext cx="5973445" cy="345521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a:extLst>
              <a:ext uri="{FF2B5EF4-FFF2-40B4-BE49-F238E27FC236}">
                <a16:creationId xmlns:a16="http://schemas.microsoft.com/office/drawing/2014/main" id="{C7DC5ED3-EA54-452E-8BD0-D51B212CBA07}"/>
              </a:ext>
            </a:extLst>
          </p:cNvPr>
          <p:cNvSpPr>
            <a:spLocks noChangeArrowheads="1"/>
          </p:cNvSpPr>
          <p:nvPr/>
        </p:nvSpPr>
        <p:spPr bwMode="auto">
          <a:xfrm>
            <a:off x="3109277" y="1135107"/>
            <a:ext cx="38635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1.4: Per capita income relative to the USA, 1970-2019, USA=1</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AD8C6C22-1584-41B0-B432-8224538625B7}"/>
              </a:ext>
            </a:extLst>
          </p:cNvPr>
          <p:cNvSpPr txBox="1"/>
          <p:nvPr/>
        </p:nvSpPr>
        <p:spPr>
          <a:xfrm>
            <a:off x="3109277" y="5047852"/>
            <a:ext cx="6096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GDP per capita in current prices, current PPP. Country values are shown relative to the USA, i.e. USA=1.</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www.oecd-ilibrary.org</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itel 1">
            <a:extLst>
              <a:ext uri="{FF2B5EF4-FFF2-40B4-BE49-F238E27FC236}">
                <a16:creationId xmlns:a16="http://schemas.microsoft.com/office/drawing/2014/main" id="{46BF86C5-E8C9-424C-9E2B-497AA6C01B1F}"/>
              </a:ext>
            </a:extLst>
          </p:cNvPr>
          <p:cNvSpPr txBox="1">
            <a:spLocks/>
          </p:cNvSpPr>
          <p:nvPr/>
        </p:nvSpPr>
        <p:spPr>
          <a:xfrm>
            <a:off x="428969"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1.4</a:t>
            </a:r>
          </a:p>
        </p:txBody>
      </p:sp>
    </p:spTree>
    <p:extLst>
      <p:ext uri="{BB962C8B-B14F-4D97-AF65-F5344CB8AC3E}">
        <p14:creationId xmlns:p14="http://schemas.microsoft.com/office/powerpoint/2010/main" val="3044261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B16F1-F40E-4A9F-B309-75E4AE4D7B47}"/>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6.5a</a:t>
            </a:r>
          </a:p>
        </p:txBody>
      </p:sp>
      <p:sp>
        <p:nvSpPr>
          <p:cNvPr id="4" name="Rectangle 2">
            <a:extLst>
              <a:ext uri="{FF2B5EF4-FFF2-40B4-BE49-F238E27FC236}">
                <a16:creationId xmlns:a16="http://schemas.microsoft.com/office/drawing/2014/main" id="{C1F1B0E4-D663-48AC-9FB3-7D91A08CF79F}"/>
              </a:ext>
            </a:extLst>
          </p:cNvPr>
          <p:cNvSpPr>
            <a:spLocks noChangeArrowheads="1"/>
          </p:cNvSpPr>
          <p:nvPr/>
        </p:nvSpPr>
        <p:spPr bwMode="auto">
          <a:xfrm>
            <a:off x="3756025" y="1651309"/>
            <a:ext cx="45827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6.5a: The earned wage (DKK) per hour for government employees without management responsibilities. Upper quartiles, median, and lower quartiles are marked</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Chart 21">
            <a:extLst>
              <a:ext uri="{FF2B5EF4-FFF2-40B4-BE49-F238E27FC236}">
                <a16:creationId xmlns:a16="http://schemas.microsoft.com/office/drawing/2014/main" id="{066E072C-C7FF-D843-886C-4CC20FAAA9F5}"/>
              </a:ext>
            </a:extLst>
          </p:cNvPr>
          <p:cNvGraphicFramePr/>
          <p:nvPr>
            <p:extLst>
              <p:ext uri="{D42A27DB-BD31-4B8C-83A1-F6EECF244321}">
                <p14:modId xmlns:p14="http://schemas.microsoft.com/office/powerpoint/2010/main" val="2032862434"/>
              </p:ext>
            </p:extLst>
          </p:nvPr>
        </p:nvGraphicFramePr>
        <p:xfrm>
          <a:off x="3756025" y="2237154"/>
          <a:ext cx="4679950" cy="241554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3D4E4A92-5AB1-4D7D-8381-9680C2584A6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7" name="Picture 2" descr="Djøf Forlag | DenOffentlige.dk">
            <a:extLst>
              <a:ext uri="{FF2B5EF4-FFF2-40B4-BE49-F238E27FC236}">
                <a16:creationId xmlns:a16="http://schemas.microsoft.com/office/drawing/2014/main" id="{B3F8F655-054C-404D-9934-9AD8A48A0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265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CA445-C45D-46E1-B271-3747D20E756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6.5b</a:t>
            </a:r>
          </a:p>
        </p:txBody>
      </p:sp>
      <p:graphicFrame>
        <p:nvGraphicFramePr>
          <p:cNvPr id="4" name="Chart 19">
            <a:extLst>
              <a:ext uri="{FF2B5EF4-FFF2-40B4-BE49-F238E27FC236}">
                <a16:creationId xmlns:a16="http://schemas.microsoft.com/office/drawing/2014/main" id="{2AE6EB90-EA18-FA4F-8ADC-DC5A0CABB537}"/>
              </a:ext>
            </a:extLst>
          </p:cNvPr>
          <p:cNvGraphicFramePr/>
          <p:nvPr>
            <p:extLst>
              <p:ext uri="{D42A27DB-BD31-4B8C-83A1-F6EECF244321}">
                <p14:modId xmlns:p14="http://schemas.microsoft.com/office/powerpoint/2010/main" val="384915865"/>
              </p:ext>
            </p:extLst>
          </p:nvPr>
        </p:nvGraphicFramePr>
        <p:xfrm>
          <a:off x="3756025" y="2015752"/>
          <a:ext cx="4679950" cy="236156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4B75E599-F6CB-4CE4-8382-03BFF7A4C3E1}"/>
              </a:ext>
            </a:extLst>
          </p:cNvPr>
          <p:cNvSpPr txBox="1"/>
          <p:nvPr/>
        </p:nvSpPr>
        <p:spPr>
          <a:xfrm>
            <a:off x="3756025" y="1644133"/>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6.5b: As Figure 6.5a but for the private sector</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ABA21896-C12B-4979-9937-52BB3B1FDC25}"/>
              </a:ext>
            </a:extLst>
          </p:cNvPr>
          <p:cNvSpPr txBox="1"/>
          <p:nvPr/>
        </p:nvSpPr>
        <p:spPr>
          <a:xfrm>
            <a:off x="3756025" y="4105872"/>
            <a:ext cx="6094206"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 LONS11.</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C842AA50-BC4B-4F41-A1D5-E39BB5457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473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BAB51-E953-4E4F-AA65-451BC1003803}"/>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6.6</a:t>
            </a:r>
          </a:p>
        </p:txBody>
      </p:sp>
      <p:sp>
        <p:nvSpPr>
          <p:cNvPr id="5" name="Rectangle 2">
            <a:extLst>
              <a:ext uri="{FF2B5EF4-FFF2-40B4-BE49-F238E27FC236}">
                <a16:creationId xmlns:a16="http://schemas.microsoft.com/office/drawing/2014/main" id="{228BB647-B312-4576-B63C-ED6B80708B31}"/>
              </a:ext>
            </a:extLst>
          </p:cNvPr>
          <p:cNvSpPr>
            <a:spLocks noChangeArrowheads="1"/>
          </p:cNvSpPr>
          <p:nvPr/>
        </p:nvSpPr>
        <p:spPr bwMode="auto">
          <a:xfrm>
            <a:off x="3756025" y="1452625"/>
            <a:ext cx="41739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6.6: Standardised earnings (DKK) per hour for select groups,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Chart 22">
            <a:extLst>
              <a:ext uri="{FF2B5EF4-FFF2-40B4-BE49-F238E27FC236}">
                <a16:creationId xmlns:a16="http://schemas.microsoft.com/office/drawing/2014/main" id="{90B9BE85-E68D-A240-B019-B53CDCA87DC4}"/>
              </a:ext>
            </a:extLst>
          </p:cNvPr>
          <p:cNvGraphicFramePr/>
          <p:nvPr>
            <p:extLst>
              <p:ext uri="{D42A27DB-BD31-4B8C-83A1-F6EECF244321}">
                <p14:modId xmlns:p14="http://schemas.microsoft.com/office/powerpoint/2010/main" val="3078746858"/>
              </p:ext>
            </p:extLst>
          </p:nvPr>
        </p:nvGraphicFramePr>
        <p:xfrm>
          <a:off x="3756025" y="1822113"/>
          <a:ext cx="4679950" cy="29591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C2E59174-AB8A-448E-B783-17F83247F412}"/>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799F70ED-EFE3-4A4C-BD2A-9422F35B57FA}"/>
              </a:ext>
            </a:extLst>
          </p:cNvPr>
          <p:cNvSpPr txBox="1"/>
          <p:nvPr/>
        </p:nvSpPr>
        <p:spPr>
          <a:xfrm>
            <a:off x="3756025" y="4873702"/>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 LONS11.</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F44E4551-A2F8-429F-B662-EC114EFE4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718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DE20C-940F-4288-8D5E-993E448FDCC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6.7</a:t>
            </a:r>
          </a:p>
        </p:txBody>
      </p:sp>
      <p:sp>
        <p:nvSpPr>
          <p:cNvPr id="5" name="Rectangle 2">
            <a:extLst>
              <a:ext uri="{FF2B5EF4-FFF2-40B4-BE49-F238E27FC236}">
                <a16:creationId xmlns:a16="http://schemas.microsoft.com/office/drawing/2014/main" id="{B9D50795-49D7-4E40-AA87-9097C2AFA1E8}"/>
              </a:ext>
            </a:extLst>
          </p:cNvPr>
          <p:cNvSpPr>
            <a:spLocks noChangeArrowheads="1"/>
          </p:cNvSpPr>
          <p:nvPr/>
        </p:nvSpPr>
        <p:spPr bwMode="auto">
          <a:xfrm>
            <a:off x="3860651" y="1571816"/>
            <a:ext cx="46799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6.7: Annual wage growth (%) in industry in Denmark compared to a weighted average of the similar wage growth of 13 countries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Chart 1">
            <a:extLst>
              <a:ext uri="{FF2B5EF4-FFF2-40B4-BE49-F238E27FC236}">
                <a16:creationId xmlns:a16="http://schemas.microsoft.com/office/drawing/2014/main" id="{618D6965-EDD4-0243-898E-3C09DF08F8B0}"/>
              </a:ext>
            </a:extLst>
          </p:cNvPr>
          <p:cNvGraphicFramePr/>
          <p:nvPr>
            <p:extLst>
              <p:ext uri="{D42A27DB-BD31-4B8C-83A1-F6EECF244321}">
                <p14:modId xmlns:p14="http://schemas.microsoft.com/office/powerpoint/2010/main" val="1160030136"/>
              </p:ext>
            </p:extLst>
          </p:nvPr>
        </p:nvGraphicFramePr>
        <p:xfrm>
          <a:off x="3860651" y="2008094"/>
          <a:ext cx="4679950" cy="258572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135B6ED8-C4F4-4A72-B614-DC97EEAA7B93}"/>
              </a:ext>
            </a:extLst>
          </p:cNvPr>
          <p:cNvSpPr>
            <a:spLocks noChangeArrowheads="1"/>
          </p:cNvSpPr>
          <p:nvPr/>
        </p:nvSpPr>
        <p:spPr bwMode="auto">
          <a:xfrm>
            <a:off x="0" y="-66020"/>
            <a:ext cx="21031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E3FD2CA8-0F63-49E3-94A0-AB356E0605BA}"/>
              </a:ext>
            </a:extLst>
          </p:cNvPr>
          <p:cNvSpPr txBox="1"/>
          <p:nvPr/>
        </p:nvSpPr>
        <p:spPr>
          <a:xfrm>
            <a:off x="3860651" y="4753093"/>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DA, International wage statistics</a:t>
            </a:r>
            <a:endParaRPr lang="da-DK" sz="1200" dirty="0">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BD393E5A-C94D-4A03-8D24-DCC5DFE72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57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F650F-BC59-4C16-B554-9A35C9C2B803}"/>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6.8</a:t>
            </a:r>
          </a:p>
        </p:txBody>
      </p:sp>
      <p:sp>
        <p:nvSpPr>
          <p:cNvPr id="5" name="Rectangle 2">
            <a:extLst>
              <a:ext uri="{FF2B5EF4-FFF2-40B4-BE49-F238E27FC236}">
                <a16:creationId xmlns:a16="http://schemas.microsoft.com/office/drawing/2014/main" id="{C4D3FB6E-7C44-4671-B5A1-990215DAF2D7}"/>
              </a:ext>
            </a:extLst>
          </p:cNvPr>
          <p:cNvSpPr>
            <a:spLocks noChangeArrowheads="1"/>
          </p:cNvSpPr>
          <p:nvPr/>
        </p:nvSpPr>
        <p:spPr bwMode="auto">
          <a:xfrm>
            <a:off x="3590268" y="1228547"/>
            <a:ext cx="55082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6.8: Unemployment in Denmark and other OECD countries 1970-2019, percent of labour force</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Chart 24">
            <a:extLst>
              <a:ext uri="{FF2B5EF4-FFF2-40B4-BE49-F238E27FC236}">
                <a16:creationId xmlns:a16="http://schemas.microsoft.com/office/drawing/2014/main" id="{914FE1EC-8A69-AE4D-A6DF-28E3DF6B21F8}"/>
              </a:ext>
            </a:extLst>
          </p:cNvPr>
          <p:cNvGraphicFramePr/>
          <p:nvPr>
            <p:extLst>
              <p:ext uri="{D42A27DB-BD31-4B8C-83A1-F6EECF244321}">
                <p14:modId xmlns:p14="http://schemas.microsoft.com/office/powerpoint/2010/main" val="4254884808"/>
              </p:ext>
            </p:extLst>
          </p:nvPr>
        </p:nvGraphicFramePr>
        <p:xfrm>
          <a:off x="3590269" y="1505546"/>
          <a:ext cx="5450531" cy="3538004"/>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3">
            <a:extLst>
              <a:ext uri="{FF2B5EF4-FFF2-40B4-BE49-F238E27FC236}">
                <a16:creationId xmlns:a16="http://schemas.microsoft.com/office/drawing/2014/main" id="{BD4355DB-6FC1-46F8-BF8F-1C73D39F089C}"/>
              </a:ext>
            </a:extLst>
          </p:cNvPr>
          <p:cNvSpPr>
            <a:spLocks noChangeArrowheads="1"/>
          </p:cNvSpPr>
          <p:nvPr/>
        </p:nvSpPr>
        <p:spPr bwMode="auto">
          <a:xfrm>
            <a:off x="0" y="-4465"/>
            <a:ext cx="2167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Palatino LT Pro"/>
                <a:ea typeface="Times New Roman" panose="02020603050405020304" pitchFamily="18" charset="0"/>
                <a:cs typeface="Times New Roman" panose="02020603050405020304" pitchFamily="18" charset="0"/>
              </a:rPr>
              <a:t> </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C72B570E-9146-49AC-8003-494B30CA64EB}"/>
              </a:ext>
            </a:extLst>
          </p:cNvPr>
          <p:cNvSpPr txBox="1"/>
          <p:nvPr/>
        </p:nvSpPr>
        <p:spPr>
          <a:xfrm>
            <a:off x="3590269" y="5072754"/>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STO various years and OECD statistics</a:t>
            </a:r>
            <a:endParaRPr lang="da-DK" sz="1200" dirty="0">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A7D526FA-C2FA-4EAA-89B8-2C8871C7B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144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292-C67C-4296-9366-77AECA1FA284}"/>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6.9</a:t>
            </a:r>
          </a:p>
        </p:txBody>
      </p:sp>
      <p:sp>
        <p:nvSpPr>
          <p:cNvPr id="3" name="Rectangle 2">
            <a:extLst>
              <a:ext uri="{FF2B5EF4-FFF2-40B4-BE49-F238E27FC236}">
                <a16:creationId xmlns:a16="http://schemas.microsoft.com/office/drawing/2014/main" id="{F9D6755A-E513-4C49-A618-C4B22BBEBDA1}"/>
              </a:ext>
            </a:extLst>
          </p:cNvPr>
          <p:cNvSpPr>
            <a:spLocks noChangeArrowheads="1"/>
          </p:cNvSpPr>
          <p:nvPr/>
        </p:nvSpPr>
        <p:spPr bwMode="auto">
          <a:xfrm>
            <a:off x="3518681" y="1342418"/>
            <a:ext cx="48702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6.9: OECD indicator of employment protection legislation, Europe and USA,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2225" name="Billede 2076">
            <a:extLst>
              <a:ext uri="{FF2B5EF4-FFF2-40B4-BE49-F238E27FC236}">
                <a16:creationId xmlns:a16="http://schemas.microsoft.com/office/drawing/2014/main" id="{6F563438-4D91-4C1D-8A86-3BB92F822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780" y="1742528"/>
            <a:ext cx="5314277" cy="2541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2726C8-8743-4326-B8AD-F04B3E4C749A}"/>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79060FB7-F553-44B6-972F-838AE462D947}"/>
              </a:ext>
            </a:extLst>
          </p:cNvPr>
          <p:cNvSpPr txBox="1"/>
          <p:nvPr/>
        </p:nvSpPr>
        <p:spPr>
          <a:xfrm>
            <a:off x="3466652" y="4326666"/>
            <a:ext cx="5515983"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stat.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 most cases, blue-collar workers can be laid off with relatively short notice, depending on duration of employment and the contract for that particular trade union. </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8D95E323-1E26-45FD-A549-A68720559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53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01E59-7696-4576-9EF4-5EEAB2A4584D}"/>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7</a:t>
            </a:r>
          </a:p>
        </p:txBody>
      </p:sp>
      <p:pic>
        <p:nvPicPr>
          <p:cNvPr id="3" name="Picture 2" descr="Djøf Forlag | DenOffentlige.dk">
            <a:extLst>
              <a:ext uri="{FF2B5EF4-FFF2-40B4-BE49-F238E27FC236}">
                <a16:creationId xmlns:a16="http://schemas.microsoft.com/office/drawing/2014/main" id="{4476A288-0221-4C29-BE65-D3ED3E972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52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34DBE-5997-4AD7-AC7F-615F294D7337}"/>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7.1</a:t>
            </a:r>
          </a:p>
        </p:txBody>
      </p:sp>
      <p:sp>
        <p:nvSpPr>
          <p:cNvPr id="3" name="Rectangle 2">
            <a:extLst>
              <a:ext uri="{FF2B5EF4-FFF2-40B4-BE49-F238E27FC236}">
                <a16:creationId xmlns:a16="http://schemas.microsoft.com/office/drawing/2014/main" id="{742F20D8-F789-4AD5-BAA1-8AD034A574DF}"/>
              </a:ext>
            </a:extLst>
          </p:cNvPr>
          <p:cNvSpPr>
            <a:spLocks noChangeArrowheads="1"/>
          </p:cNvSpPr>
          <p:nvPr/>
        </p:nvSpPr>
        <p:spPr bwMode="auto">
          <a:xfrm>
            <a:off x="3816408" y="1666833"/>
            <a:ext cx="3619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7.1: Public sector</a:t>
            </a:r>
            <a:r>
              <a:rPr kumimoji="0" lang="en-GB" altLang="da-DK" sz="10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expenditures relative to GDP 1971-2019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5">
            <a:extLst>
              <a:ext uri="{FF2B5EF4-FFF2-40B4-BE49-F238E27FC236}">
                <a16:creationId xmlns:a16="http://schemas.microsoft.com/office/drawing/2014/main" id="{C0FDDF08-07CF-4376-94B4-3449BE816166}"/>
              </a:ext>
            </a:extLst>
          </p:cNvPr>
          <p:cNvGraphicFramePr/>
          <p:nvPr>
            <p:extLst>
              <p:ext uri="{D42A27DB-BD31-4B8C-83A1-F6EECF244321}">
                <p14:modId xmlns:p14="http://schemas.microsoft.com/office/powerpoint/2010/main" val="2697433481"/>
              </p:ext>
            </p:extLst>
          </p:nvPr>
        </p:nvGraphicFramePr>
        <p:xfrm>
          <a:off x="3852843" y="1979221"/>
          <a:ext cx="4679950" cy="257683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F3CEA15D-392B-4CA3-862F-B94CD882F841}"/>
              </a:ext>
            </a:extLst>
          </p:cNvPr>
          <p:cNvSpPr txBox="1"/>
          <p:nvPr/>
        </p:nvSpPr>
        <p:spPr>
          <a:xfrm>
            <a:off x="3757108" y="4668384"/>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www.statistikbanken.dk./NAN1;OFF3</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D6D929EB-63E2-4E5B-A866-764DE2C2C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139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4C663-F719-476B-987E-3E9A5F9377BE}"/>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7.2</a:t>
            </a:r>
          </a:p>
        </p:txBody>
      </p:sp>
      <p:sp>
        <p:nvSpPr>
          <p:cNvPr id="3" name="Rectangle 2">
            <a:extLst>
              <a:ext uri="{FF2B5EF4-FFF2-40B4-BE49-F238E27FC236}">
                <a16:creationId xmlns:a16="http://schemas.microsoft.com/office/drawing/2014/main" id="{F4690057-2B8F-4185-8357-4EC422D6C6E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9">
            <a:extLst>
              <a:ext uri="{FF2B5EF4-FFF2-40B4-BE49-F238E27FC236}">
                <a16:creationId xmlns:a16="http://schemas.microsoft.com/office/drawing/2014/main" id="{65A0A477-9C48-4EC0-B15A-94B0B40A61A4}"/>
              </a:ext>
            </a:extLst>
          </p:cNvPr>
          <p:cNvGraphicFramePr/>
          <p:nvPr>
            <p:extLst>
              <p:ext uri="{D42A27DB-BD31-4B8C-83A1-F6EECF244321}">
                <p14:modId xmlns:p14="http://schemas.microsoft.com/office/powerpoint/2010/main" val="1398493905"/>
              </p:ext>
            </p:extLst>
          </p:nvPr>
        </p:nvGraphicFramePr>
        <p:xfrm>
          <a:off x="3656255" y="1906345"/>
          <a:ext cx="4676140" cy="253746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60F41B25-754A-4FE5-96CD-1C97646ED109}"/>
              </a:ext>
            </a:extLst>
          </p:cNvPr>
          <p:cNvSpPr>
            <a:spLocks noChangeArrowheads="1"/>
          </p:cNvSpPr>
          <p:nvPr/>
        </p:nvSpPr>
        <p:spPr bwMode="auto">
          <a:xfrm>
            <a:off x="3656255" y="1500256"/>
            <a:ext cx="46265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7.2: Functional allocation of expenses of society and social purposes, 2019, %</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57D96F85-78B2-437B-B335-35AE9262D86A}"/>
              </a:ext>
            </a:extLst>
          </p:cNvPr>
          <p:cNvSpPr txBox="1"/>
          <p:nvPr/>
        </p:nvSpPr>
        <p:spPr>
          <a:xfrm>
            <a:off x="3656255" y="4560807"/>
            <a:ext cx="60942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Distribution of total ex­penses DKK 1,150 billion 2019.</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www.statistikbanken.dk/OFF29. </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7395E406-5239-41DF-9922-3815F5766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92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52051-60C8-4605-A152-4AF761A9669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7.3</a:t>
            </a:r>
          </a:p>
        </p:txBody>
      </p:sp>
      <p:sp>
        <p:nvSpPr>
          <p:cNvPr id="3" name="Rectangle 2">
            <a:extLst>
              <a:ext uri="{FF2B5EF4-FFF2-40B4-BE49-F238E27FC236}">
                <a16:creationId xmlns:a16="http://schemas.microsoft.com/office/drawing/2014/main" id="{1AE76F14-1D86-4E6F-82CD-DC32A8856BD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10">
            <a:extLst>
              <a:ext uri="{FF2B5EF4-FFF2-40B4-BE49-F238E27FC236}">
                <a16:creationId xmlns:a16="http://schemas.microsoft.com/office/drawing/2014/main" id="{BD57D5FC-859C-4264-9F52-4E32C5060F17}"/>
              </a:ext>
            </a:extLst>
          </p:cNvPr>
          <p:cNvGraphicFramePr/>
          <p:nvPr>
            <p:extLst>
              <p:ext uri="{D42A27DB-BD31-4B8C-83A1-F6EECF244321}">
                <p14:modId xmlns:p14="http://schemas.microsoft.com/office/powerpoint/2010/main" val="1967232034"/>
              </p:ext>
            </p:extLst>
          </p:nvPr>
        </p:nvGraphicFramePr>
        <p:xfrm>
          <a:off x="3874359" y="1643679"/>
          <a:ext cx="4679950" cy="295148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3CB8D1AB-1EE7-4F2D-922D-A7CBBC7A4CCE}"/>
              </a:ext>
            </a:extLst>
          </p:cNvPr>
          <p:cNvSpPr>
            <a:spLocks noChangeArrowheads="1"/>
          </p:cNvSpPr>
          <p:nvPr/>
        </p:nvSpPr>
        <p:spPr bwMode="auto">
          <a:xfrm>
            <a:off x="3840918" y="1332911"/>
            <a:ext cx="47195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7.3: Distribution of expenses on income transfers, % of total expenditures,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73F24508-F2E8-48A3-8B03-44CE31A3917A}"/>
              </a:ext>
            </a:extLst>
          </p:cNvPr>
          <p:cNvSpPr txBox="1"/>
          <p:nvPr/>
        </p:nvSpPr>
        <p:spPr>
          <a:xfrm>
            <a:off x="3789381" y="4723521"/>
            <a:ext cx="4764928"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Total expenses on transfers to households in 2015 DKK 340 billion, exclusive of civil servants’ pensions. </a:t>
            </a: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www.statistikbanken.dk/OFF10</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0989FD05-EFE8-4175-A41F-37999C87E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84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øf Forlag | DenOffentlige.dk">
            <a:extLst>
              <a:ext uri="{FF2B5EF4-FFF2-40B4-BE49-F238E27FC236}">
                <a16:creationId xmlns:a16="http://schemas.microsoft.com/office/drawing/2014/main" id="{617B7C30-A510-4006-BDB0-A748E8EF4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6746E9E1-C301-4351-AD3A-4EF49CE23C0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1.5</a:t>
            </a:r>
          </a:p>
        </p:txBody>
      </p:sp>
      <p:sp>
        <p:nvSpPr>
          <p:cNvPr id="4" name="Rectangle 2">
            <a:extLst>
              <a:ext uri="{FF2B5EF4-FFF2-40B4-BE49-F238E27FC236}">
                <a16:creationId xmlns:a16="http://schemas.microsoft.com/office/drawing/2014/main" id="{61BED0F8-2105-4D63-8F1B-B3A3329083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5" name="Diagram 4">
            <a:extLst>
              <a:ext uri="{FF2B5EF4-FFF2-40B4-BE49-F238E27FC236}">
                <a16:creationId xmlns:a16="http://schemas.microsoft.com/office/drawing/2014/main" id="{00000000-0008-0000-0600-000002000000}"/>
              </a:ext>
            </a:extLst>
          </p:cNvPr>
          <p:cNvGraphicFramePr/>
          <p:nvPr>
            <p:extLst>
              <p:ext uri="{D42A27DB-BD31-4B8C-83A1-F6EECF244321}">
                <p14:modId xmlns:p14="http://schemas.microsoft.com/office/powerpoint/2010/main" val="611795324"/>
              </p:ext>
            </p:extLst>
          </p:nvPr>
        </p:nvGraphicFramePr>
        <p:xfrm>
          <a:off x="3402862" y="1562280"/>
          <a:ext cx="5610509" cy="351771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2AD17772-898B-4614-B400-5EA48EECD7CD}"/>
              </a:ext>
            </a:extLst>
          </p:cNvPr>
          <p:cNvSpPr>
            <a:spLocks noChangeArrowheads="1"/>
          </p:cNvSpPr>
          <p:nvPr/>
        </p:nvSpPr>
        <p:spPr bwMode="auto">
          <a:xfrm>
            <a:off x="3402862" y="5203387"/>
            <a:ext cx="41913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Number of employed relative to total employment.</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ADAM databank and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www.statistikbanken.dk\NABB10</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kstfelt 7">
            <a:extLst>
              <a:ext uri="{FF2B5EF4-FFF2-40B4-BE49-F238E27FC236}">
                <a16:creationId xmlns:a16="http://schemas.microsoft.com/office/drawing/2014/main" id="{1137D160-C5C2-4F76-895F-0DA3ED02D2EC}"/>
              </a:ext>
            </a:extLst>
          </p:cNvPr>
          <p:cNvSpPr txBox="1"/>
          <p:nvPr/>
        </p:nvSpPr>
        <p:spPr>
          <a:xfrm>
            <a:off x="3402862" y="1316059"/>
            <a:ext cx="60960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1.5: Sectoral composition, employment shares 1948-2019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777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98B5E-CBCE-4E6A-99F0-9C1AE35AB6CF}"/>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7.4</a:t>
            </a:r>
          </a:p>
        </p:txBody>
      </p:sp>
      <p:sp>
        <p:nvSpPr>
          <p:cNvPr id="3" name="Rectangle 2">
            <a:extLst>
              <a:ext uri="{FF2B5EF4-FFF2-40B4-BE49-F238E27FC236}">
                <a16:creationId xmlns:a16="http://schemas.microsoft.com/office/drawing/2014/main" id="{562661FB-A919-43B4-806E-DF255E617A0A}"/>
              </a:ext>
            </a:extLst>
          </p:cNvPr>
          <p:cNvSpPr>
            <a:spLocks noChangeArrowheads="1"/>
          </p:cNvSpPr>
          <p:nvPr/>
        </p:nvSpPr>
        <p:spPr bwMode="auto">
          <a:xfrm>
            <a:off x="3674857" y="1137425"/>
            <a:ext cx="48606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7.4: Recipients of transfers in the age group 18-64 years, 1960-2019, 1000</a:t>
            </a:r>
            <a:r>
              <a:rPr kumimoji="0" lang="en-GB" altLang="da-DK" sz="10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persons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300-000002000000}"/>
              </a:ext>
            </a:extLst>
          </p:cNvPr>
          <p:cNvGraphicFramePr/>
          <p:nvPr>
            <p:extLst>
              <p:ext uri="{D42A27DB-BD31-4B8C-83A1-F6EECF244321}">
                <p14:modId xmlns:p14="http://schemas.microsoft.com/office/powerpoint/2010/main" val="3953734847"/>
              </p:ext>
            </p:extLst>
          </p:nvPr>
        </p:nvGraphicFramePr>
        <p:xfrm>
          <a:off x="3674857" y="1489126"/>
          <a:ext cx="4885317" cy="345988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C392D19C-4CAE-433E-919F-46416A29EF32}"/>
              </a:ext>
            </a:extLst>
          </p:cNvPr>
          <p:cNvSpPr>
            <a:spLocks noChangeArrowheads="1"/>
          </p:cNvSpPr>
          <p:nvPr/>
        </p:nvSpPr>
        <p:spPr bwMode="auto">
          <a:xfrm>
            <a:off x="0" y="72480"/>
            <a:ext cx="2103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3AC3E11D-5C04-4DEB-9D97-4C5402A059AB}"/>
              </a:ext>
            </a:extLst>
          </p:cNvPr>
          <p:cNvSpPr txBox="1"/>
          <p:nvPr/>
        </p:nvSpPr>
        <p:spPr>
          <a:xfrm>
            <a:off x="3674857" y="5009965"/>
            <a:ext cx="60942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various types of transfers are consolidated in eight categories.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9D2AB1BF-7D64-45D4-91F8-A2BAEAC1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78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A4358-59D1-451A-A0F5-0066E8E45D3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7.5</a:t>
            </a:r>
          </a:p>
        </p:txBody>
      </p:sp>
      <p:sp>
        <p:nvSpPr>
          <p:cNvPr id="3" name="Rectangle 2">
            <a:extLst>
              <a:ext uri="{FF2B5EF4-FFF2-40B4-BE49-F238E27FC236}">
                <a16:creationId xmlns:a16="http://schemas.microsoft.com/office/drawing/2014/main" id="{D846331A-F2D7-4AB3-9C31-1D35424D6CC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Diagram 3">
            <a:extLst>
              <a:ext uri="{FF2B5EF4-FFF2-40B4-BE49-F238E27FC236}">
                <a16:creationId xmlns:a16="http://schemas.microsoft.com/office/drawing/2014/main" id="{00000000-0008-0000-0500-000002000000}"/>
              </a:ext>
            </a:extLst>
          </p:cNvPr>
          <p:cNvGraphicFramePr/>
          <p:nvPr>
            <p:extLst>
              <p:ext uri="{D42A27DB-BD31-4B8C-83A1-F6EECF244321}">
                <p14:modId xmlns:p14="http://schemas.microsoft.com/office/powerpoint/2010/main" val="2493497609"/>
              </p:ext>
            </p:extLst>
          </p:nvPr>
        </p:nvGraphicFramePr>
        <p:xfrm>
          <a:off x="3756025" y="1876537"/>
          <a:ext cx="4679950" cy="26320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A1E3868C-071C-4F58-AD2F-2AB984171C75}"/>
              </a:ext>
            </a:extLst>
          </p:cNvPr>
          <p:cNvSpPr>
            <a:spLocks noChangeArrowheads="1"/>
          </p:cNvSpPr>
          <p:nvPr/>
        </p:nvSpPr>
        <p:spPr bwMode="auto">
          <a:xfrm>
            <a:off x="3756025" y="1506603"/>
            <a:ext cx="37497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7.5: Tax structure, share of total tax revenue, Denmark 2019 </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AE0378BE-FC35-44DE-B2E3-777532225E98}"/>
              </a:ext>
            </a:extLst>
          </p:cNvPr>
          <p:cNvSpPr txBox="1"/>
          <p:nvPr/>
        </p:nvSpPr>
        <p:spPr>
          <a:xfrm>
            <a:off x="3756025" y="4632325"/>
            <a:ext cx="6094206"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Labour market contributions include all social contributions. </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VAT and excise taxes include wage sum taxes and environmental tax.</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www.statistikbanken.dk/OFF12</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3686121A-1885-45E5-8CB9-C66216B06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056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317EA-7167-45D3-AB34-46FF116B7E95}"/>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7.6</a:t>
            </a:r>
          </a:p>
        </p:txBody>
      </p:sp>
      <p:sp>
        <p:nvSpPr>
          <p:cNvPr id="3" name="Rectangle 2">
            <a:extLst>
              <a:ext uri="{FF2B5EF4-FFF2-40B4-BE49-F238E27FC236}">
                <a16:creationId xmlns:a16="http://schemas.microsoft.com/office/drawing/2014/main" id="{D8D4EA7F-7B34-437B-8915-2DA4A5FE31B6}"/>
              </a:ext>
            </a:extLst>
          </p:cNvPr>
          <p:cNvSpPr>
            <a:spLocks noChangeArrowheads="1"/>
          </p:cNvSpPr>
          <p:nvPr/>
        </p:nvSpPr>
        <p:spPr bwMode="auto">
          <a:xfrm>
            <a:off x="4396291" y="1370901"/>
            <a:ext cx="33994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7.6: The basic structure of income taxation, 2020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9393" name="Billede 47">
            <a:extLst>
              <a:ext uri="{FF2B5EF4-FFF2-40B4-BE49-F238E27FC236}">
                <a16:creationId xmlns:a16="http://schemas.microsoft.com/office/drawing/2014/main" id="{DE951D6C-E476-4F37-B9CD-D78D6D7D6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421" y="1771011"/>
            <a:ext cx="4602627" cy="30282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3C5EBC-2C12-452A-BCCD-C57B52076163}"/>
              </a:ext>
            </a:extLst>
          </p:cNvPr>
          <p:cNvSpPr>
            <a:spLocks noChangeArrowheads="1"/>
          </p:cNvSpPr>
          <p:nvPr/>
        </p:nvSpPr>
        <p:spPr bwMode="auto">
          <a:xfrm>
            <a:off x="3948056" y="167237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FEAED19F-BD8C-4210-80A5-6ABEF586D474}"/>
              </a:ext>
            </a:extLst>
          </p:cNvPr>
          <p:cNvSpPr txBox="1"/>
          <p:nvPr/>
        </p:nvSpPr>
        <p:spPr>
          <a:xfrm>
            <a:off x="3496235" y="4799288"/>
            <a:ext cx="8068234"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municipal tax is the average tax rate across municipalities.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income concept applying to the different forms of taxation are not the same, see text.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Based on information from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www.skm.dk</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https://www.skat.dk/SKAT.aspx?oId=2035568.</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B8F9DE78-D431-4840-A7C5-4468CB940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10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2D670-B94A-4192-9955-8281F6DC87B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7.7</a:t>
            </a:r>
          </a:p>
        </p:txBody>
      </p:sp>
      <p:sp>
        <p:nvSpPr>
          <p:cNvPr id="3" name="Rectangle 2">
            <a:extLst>
              <a:ext uri="{FF2B5EF4-FFF2-40B4-BE49-F238E27FC236}">
                <a16:creationId xmlns:a16="http://schemas.microsoft.com/office/drawing/2014/main" id="{83C5541C-A1DD-462B-B559-A5459C267986}"/>
              </a:ext>
            </a:extLst>
          </p:cNvPr>
          <p:cNvSpPr>
            <a:spLocks noChangeArrowheads="1"/>
          </p:cNvSpPr>
          <p:nvPr/>
        </p:nvSpPr>
        <p:spPr bwMode="auto">
          <a:xfrm>
            <a:off x="3611786" y="1427039"/>
            <a:ext cx="36840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7.7: Participation tax, household type, and wage level,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600-000002000000}"/>
              </a:ext>
            </a:extLst>
          </p:cNvPr>
          <p:cNvGraphicFramePr/>
          <p:nvPr>
            <p:extLst>
              <p:ext uri="{D42A27DB-BD31-4B8C-83A1-F6EECF244321}">
                <p14:modId xmlns:p14="http://schemas.microsoft.com/office/powerpoint/2010/main" val="1641109646"/>
              </p:ext>
            </p:extLst>
          </p:nvPr>
        </p:nvGraphicFramePr>
        <p:xfrm>
          <a:off x="3611786" y="1750184"/>
          <a:ext cx="4968427" cy="283972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3EB26D3E-68F0-4C36-B4D1-FB33F264310A}"/>
              </a:ext>
            </a:extLst>
          </p:cNvPr>
          <p:cNvSpPr>
            <a:spLocks noChangeArrowheads="1"/>
          </p:cNvSpPr>
          <p:nvPr/>
        </p:nvSpPr>
        <p:spPr bwMode="auto">
          <a:xfrm>
            <a:off x="0" y="72480"/>
            <a:ext cx="2103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0054FF54-3147-4CE7-AD51-2A763328B87B}"/>
              </a:ext>
            </a:extLst>
          </p:cNvPr>
          <p:cNvSpPr txBox="1"/>
          <p:nvPr/>
        </p:nvSpPr>
        <p:spPr>
          <a:xfrm>
            <a:off x="3402106" y="4830796"/>
            <a:ext cx="5602044"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participation tax applying from transiting from receiving social transfers to being in employment. Low wage corresponds to 2/3 of the average wage for all employed. Couples refer to family with two children where the partner works at the average wage.</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www.oecd-ilibrary.org</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93583BB6-B461-4E0A-B4E6-C39581393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17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EC85F-DA3F-40C6-B75A-BE37E348B6D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7.8</a:t>
            </a:r>
          </a:p>
        </p:txBody>
      </p:sp>
      <p:sp>
        <p:nvSpPr>
          <p:cNvPr id="3" name="Rectangle 2">
            <a:extLst>
              <a:ext uri="{FF2B5EF4-FFF2-40B4-BE49-F238E27FC236}">
                <a16:creationId xmlns:a16="http://schemas.microsoft.com/office/drawing/2014/main" id="{32730FB2-CC9A-4979-86B0-B7342DCEF236}"/>
              </a:ext>
            </a:extLst>
          </p:cNvPr>
          <p:cNvSpPr>
            <a:spLocks noChangeArrowheads="1"/>
          </p:cNvSpPr>
          <p:nvPr/>
        </p:nvSpPr>
        <p:spPr bwMode="auto">
          <a:xfrm>
            <a:off x="3773079" y="1382503"/>
            <a:ext cx="37753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7.8: Marginal tax rates, household type, and wage level,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600-000003000000}"/>
              </a:ext>
            </a:extLst>
          </p:cNvPr>
          <p:cNvGraphicFramePr/>
          <p:nvPr>
            <p:extLst>
              <p:ext uri="{D42A27DB-BD31-4B8C-83A1-F6EECF244321}">
                <p14:modId xmlns:p14="http://schemas.microsoft.com/office/powerpoint/2010/main" val="1028225432"/>
              </p:ext>
            </p:extLst>
          </p:nvPr>
        </p:nvGraphicFramePr>
        <p:xfrm>
          <a:off x="3773079" y="1782613"/>
          <a:ext cx="4925396" cy="286246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9E3A17EA-9D28-4975-871D-8CDAB6AA7DF7}"/>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462B6A57-A494-48BD-9321-58C068CCB822}"/>
              </a:ext>
            </a:extLst>
          </p:cNvPr>
          <p:cNvSpPr txBox="1"/>
          <p:nvPr/>
        </p:nvSpPr>
        <p:spPr>
          <a:xfrm>
            <a:off x="3773079" y="4831098"/>
            <a:ext cx="4925396"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See Figure 7.7. The marginal tax rate applies to an increase in working hours from part-time to full-time work.</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www.oecd-ilibrary.org.</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F28ED30C-61E4-4E8B-89E9-281317861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05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AF72F3-CCBC-4D74-A985-C26F1A9EBBB2}"/>
              </a:ext>
            </a:extLst>
          </p:cNvPr>
          <p:cNvSpPr>
            <a:spLocks noChangeArrowheads="1"/>
          </p:cNvSpPr>
          <p:nvPr/>
        </p:nvSpPr>
        <p:spPr bwMode="auto">
          <a:xfrm>
            <a:off x="3756025" y="1396615"/>
            <a:ext cx="43252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7.9: Gini-coefficient and ratio high-to-low income, Denmark 1987-2018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Chart 14">
            <a:extLst>
              <a:ext uri="{FF2B5EF4-FFF2-40B4-BE49-F238E27FC236}">
                <a16:creationId xmlns:a16="http://schemas.microsoft.com/office/drawing/2014/main" id="{A9A795C2-EDA0-4648-8F83-EAB2435EFA30}"/>
              </a:ext>
            </a:extLst>
          </p:cNvPr>
          <p:cNvGraphicFramePr/>
          <p:nvPr>
            <p:extLst>
              <p:ext uri="{D42A27DB-BD31-4B8C-83A1-F6EECF244321}">
                <p14:modId xmlns:p14="http://schemas.microsoft.com/office/powerpoint/2010/main" val="869959412"/>
              </p:ext>
            </p:extLst>
          </p:nvPr>
        </p:nvGraphicFramePr>
        <p:xfrm>
          <a:off x="3756025" y="1703780"/>
          <a:ext cx="4679950" cy="256349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266E8FB8-C0BA-4704-B8F7-049E1A57E208}"/>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6" name="Tekstfelt 5">
            <a:extLst>
              <a:ext uri="{FF2B5EF4-FFF2-40B4-BE49-F238E27FC236}">
                <a16:creationId xmlns:a16="http://schemas.microsoft.com/office/drawing/2014/main" id="{36AA0F49-743E-48A9-842C-D1E4F320FBC9}"/>
              </a:ext>
            </a:extLst>
          </p:cNvPr>
          <p:cNvSpPr txBox="1"/>
          <p:nvPr/>
        </p:nvSpPr>
        <p:spPr>
          <a:xfrm>
            <a:off x="3048897" y="4481496"/>
            <a:ext cx="6094206" cy="120032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Both measures defined over equivalised disposable income. The ratio of high-to-low income is measured by the P90/P10 ratio, i.e. the ratio of the upper bound value of the ninth decile (i.e. the 10% of people with highest incomes) to that of the first decile (i.e. the 10% of people with lowest incomes).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www.statistikbanken.dk\IFOR 41</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2FF31419-C234-49C3-AEA5-C055B84D181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7.9</a:t>
            </a:r>
          </a:p>
        </p:txBody>
      </p:sp>
      <p:pic>
        <p:nvPicPr>
          <p:cNvPr id="8" name="Picture 2" descr="Djøf Forlag | DenOffentlige.dk">
            <a:extLst>
              <a:ext uri="{FF2B5EF4-FFF2-40B4-BE49-F238E27FC236}">
                <a16:creationId xmlns:a16="http://schemas.microsoft.com/office/drawing/2014/main" id="{E0CD7D5B-A6DF-481F-80FE-CE33E5F31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0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3A7679B-E44A-41A7-9855-F473DB522EAF}"/>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8</a:t>
            </a:r>
          </a:p>
        </p:txBody>
      </p:sp>
      <p:pic>
        <p:nvPicPr>
          <p:cNvPr id="5" name="Picture 2" descr="Djøf Forlag | DenOffentlige.dk">
            <a:extLst>
              <a:ext uri="{FF2B5EF4-FFF2-40B4-BE49-F238E27FC236}">
                <a16:creationId xmlns:a16="http://schemas.microsoft.com/office/drawing/2014/main" id="{35001044-6601-4469-BFFF-B3911CD34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83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6015E-15BB-49AB-9FF4-5B2415C135D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8.1</a:t>
            </a:r>
          </a:p>
        </p:txBody>
      </p:sp>
      <p:sp>
        <p:nvSpPr>
          <p:cNvPr id="3" name="Rectangle 2">
            <a:extLst>
              <a:ext uri="{FF2B5EF4-FFF2-40B4-BE49-F238E27FC236}">
                <a16:creationId xmlns:a16="http://schemas.microsoft.com/office/drawing/2014/main" id="{96852DFC-1D9C-4EF1-A664-3339D75778B5}"/>
              </a:ext>
            </a:extLst>
          </p:cNvPr>
          <p:cNvSpPr>
            <a:spLocks noChangeArrowheads="1"/>
          </p:cNvSpPr>
          <p:nvPr/>
        </p:nvSpPr>
        <p:spPr bwMode="auto">
          <a:xfrm>
            <a:off x="3917389" y="1290807"/>
            <a:ext cx="47649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8.1: GVA in fixed prices, labour input (total hours), and labour productivity in agriculture, 1990-2019, 2000=100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5">
            <a:extLst>
              <a:ext uri="{FF2B5EF4-FFF2-40B4-BE49-F238E27FC236}">
                <a16:creationId xmlns:a16="http://schemas.microsoft.com/office/drawing/2014/main" id="{8ED83F33-7CBF-4DD7-856E-AACDEBD2F6F1}"/>
              </a:ext>
            </a:extLst>
          </p:cNvPr>
          <p:cNvGraphicFramePr/>
          <p:nvPr>
            <p:extLst>
              <p:ext uri="{D42A27DB-BD31-4B8C-83A1-F6EECF244321}">
                <p14:modId xmlns:p14="http://schemas.microsoft.com/office/powerpoint/2010/main" val="1486110767"/>
              </p:ext>
            </p:extLst>
          </p:nvPr>
        </p:nvGraphicFramePr>
        <p:xfrm>
          <a:off x="3917389" y="1844805"/>
          <a:ext cx="4679950" cy="327596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A2D5603C-8CAE-40CD-9E85-1EB65F7963F6}"/>
              </a:ext>
            </a:extLst>
          </p:cNvPr>
          <p:cNvSpPr>
            <a:spLocks noChangeArrowheads="1"/>
          </p:cNvSpPr>
          <p:nvPr/>
        </p:nvSpPr>
        <p:spPr bwMode="auto">
          <a:xfrm>
            <a:off x="0" y="-66020"/>
            <a:ext cx="21031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a:ea typeface="Times New Roman" panose="02020603050405020304" pitchFamily="18" charset="0"/>
                <a:cs typeface="Times New Roman" panose="02020603050405020304" pitchFamily="18" charset="0"/>
              </a:rPr>
              <a:t>.</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3CEC6945-9F2A-4991-8FA1-722DD9B5E0D7}"/>
              </a:ext>
            </a:extLst>
          </p:cNvPr>
          <p:cNvSpPr txBox="1"/>
          <p:nvPr/>
        </p:nvSpPr>
        <p:spPr>
          <a:xfrm>
            <a:off x="3832412" y="5193383"/>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HP-smoothed values</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4FC15D30-27BD-4C03-B832-70BF1A6CF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373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66CCA-675C-4969-BDFA-7D68C16C484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8.2</a:t>
            </a:r>
          </a:p>
        </p:txBody>
      </p:sp>
      <p:sp>
        <p:nvSpPr>
          <p:cNvPr id="3" name="Rectangle 2">
            <a:extLst>
              <a:ext uri="{FF2B5EF4-FFF2-40B4-BE49-F238E27FC236}">
                <a16:creationId xmlns:a16="http://schemas.microsoft.com/office/drawing/2014/main" id="{408B1B2C-6BFC-4660-A953-48214ED103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4">
            <a:extLst>
              <a:ext uri="{FF2B5EF4-FFF2-40B4-BE49-F238E27FC236}">
                <a16:creationId xmlns:a16="http://schemas.microsoft.com/office/drawing/2014/main" id="{22DBC356-A42C-4BB9-8602-B6C24BDEC8E0}"/>
              </a:ext>
            </a:extLst>
          </p:cNvPr>
          <p:cNvGraphicFramePr/>
          <p:nvPr>
            <p:extLst>
              <p:ext uri="{D42A27DB-BD31-4B8C-83A1-F6EECF244321}">
                <p14:modId xmlns:p14="http://schemas.microsoft.com/office/powerpoint/2010/main" val="1256450083"/>
              </p:ext>
            </p:extLst>
          </p:nvPr>
        </p:nvGraphicFramePr>
        <p:xfrm>
          <a:off x="3874359" y="1755738"/>
          <a:ext cx="4817820" cy="291308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0236DA00-A241-4E9E-A876-58D34B415F2D}"/>
              </a:ext>
            </a:extLst>
          </p:cNvPr>
          <p:cNvSpPr>
            <a:spLocks noChangeArrowheads="1"/>
          </p:cNvSpPr>
          <p:nvPr/>
        </p:nvSpPr>
        <p:spPr bwMode="auto">
          <a:xfrm>
            <a:off x="3874359" y="1473257"/>
            <a:ext cx="49936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8.2: Annual real growth of total GVA and the construction sector 1967-2019, percent</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CE2B0A0F-74F3-4A4A-A0C1-66B1491F0875}"/>
              </a:ext>
            </a:extLst>
          </p:cNvPr>
          <p:cNvSpPr txBox="1"/>
          <p:nvPr/>
        </p:nvSpPr>
        <p:spPr>
          <a:xfrm>
            <a:off x="3874359" y="4775546"/>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NABP19.</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899183B9-EE0C-44A8-B3D4-BDC00D0C1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71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Billede 2067">
            <a:extLst>
              <a:ext uri="{FF2B5EF4-FFF2-40B4-BE49-F238E27FC236}">
                <a16:creationId xmlns:a16="http://schemas.microsoft.com/office/drawing/2014/main" id="{0EC2A52B-81DC-4170-9762-E7321B88B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047" y="706298"/>
            <a:ext cx="4672013" cy="25161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378248A5-AC27-2C4B-A802-5DF7CB8F8ADB}"/>
              </a:ext>
            </a:extLst>
          </p:cNvPr>
          <p:cNvGraphicFramePr/>
          <p:nvPr>
            <p:extLst>
              <p:ext uri="{D42A27DB-BD31-4B8C-83A1-F6EECF244321}">
                <p14:modId xmlns:p14="http://schemas.microsoft.com/office/powerpoint/2010/main" val="1076812812"/>
              </p:ext>
            </p:extLst>
          </p:nvPr>
        </p:nvGraphicFramePr>
        <p:xfrm>
          <a:off x="3869503" y="3566184"/>
          <a:ext cx="4672965" cy="2528570"/>
        </p:xfrm>
        <a:graphic>
          <a:graphicData uri="http://schemas.openxmlformats.org/drawingml/2006/chart">
            <c:chart xmlns:c="http://schemas.openxmlformats.org/drawingml/2006/chart" xmlns:r="http://schemas.openxmlformats.org/officeDocument/2006/relationships" r:id="rId3"/>
          </a:graphicData>
        </a:graphic>
      </p:graphicFrame>
      <p:sp>
        <p:nvSpPr>
          <p:cNvPr id="5" name="Rektangel 4">
            <a:extLst>
              <a:ext uri="{FF2B5EF4-FFF2-40B4-BE49-F238E27FC236}">
                <a16:creationId xmlns:a16="http://schemas.microsoft.com/office/drawing/2014/main" id="{21C255F4-A560-4056-A66D-D7482FEA47EE}"/>
              </a:ext>
            </a:extLst>
          </p:cNvPr>
          <p:cNvSpPr/>
          <p:nvPr/>
        </p:nvSpPr>
        <p:spPr>
          <a:xfrm>
            <a:off x="3960047" y="1294952"/>
            <a:ext cx="4679950" cy="51435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3" name="Rectangle 4">
            <a:extLst>
              <a:ext uri="{FF2B5EF4-FFF2-40B4-BE49-F238E27FC236}">
                <a16:creationId xmlns:a16="http://schemas.microsoft.com/office/drawing/2014/main" id="{5CCAC512-862F-425C-9A55-E5F20A81BEBD}"/>
              </a:ext>
            </a:extLst>
          </p:cNvPr>
          <p:cNvSpPr>
            <a:spLocks noChangeArrowheads="1"/>
          </p:cNvSpPr>
          <p:nvPr/>
        </p:nvSpPr>
        <p:spPr bwMode="auto">
          <a:xfrm>
            <a:off x="2768485" y="272839"/>
            <a:ext cx="70551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8.3: Firm size and revenue for service firms, 2018. DKK in the first panel and relative (%) to industry revenue in second panel</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5B0CF8E5-4CBC-49B5-91B1-5DAAB1050F48}"/>
              </a:ext>
            </a:extLst>
          </p:cNvPr>
          <p:cNvSpPr>
            <a:spLocks noChangeArrowheads="1"/>
          </p:cNvSpPr>
          <p:nvPr/>
        </p:nvSpPr>
        <p:spPr bwMode="auto">
          <a:xfrm>
            <a:off x="3960047" y="5884454"/>
            <a:ext cx="25615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www.statistikbanken</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.dk, GF3.</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8" name="Titel 1">
            <a:extLst>
              <a:ext uri="{FF2B5EF4-FFF2-40B4-BE49-F238E27FC236}">
                <a16:creationId xmlns:a16="http://schemas.microsoft.com/office/drawing/2014/main" id="{FC350408-EE37-402A-8F4A-3D2B51F23B0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8.3</a:t>
            </a:r>
          </a:p>
        </p:txBody>
      </p:sp>
      <p:pic>
        <p:nvPicPr>
          <p:cNvPr id="9" name="Picture 2" descr="Djøf Forlag | DenOffentlige.dk">
            <a:extLst>
              <a:ext uri="{FF2B5EF4-FFF2-40B4-BE49-F238E27FC236}">
                <a16:creationId xmlns:a16="http://schemas.microsoft.com/office/drawing/2014/main" id="{98D9E946-329C-4900-8760-05FD9B4DD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78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jøf Forlag | DenOffentlige.dk">
            <a:extLst>
              <a:ext uri="{FF2B5EF4-FFF2-40B4-BE49-F238E27FC236}">
                <a16:creationId xmlns:a16="http://schemas.microsoft.com/office/drawing/2014/main" id="{310D35B1-0E10-4CAB-8765-BF8ADEA6F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B4F30C3D-1C55-4278-AC58-5C4E40C6F11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1.6</a:t>
            </a:r>
          </a:p>
        </p:txBody>
      </p:sp>
      <p:sp>
        <p:nvSpPr>
          <p:cNvPr id="4" name="Rectangle 2">
            <a:extLst>
              <a:ext uri="{FF2B5EF4-FFF2-40B4-BE49-F238E27FC236}">
                <a16:creationId xmlns:a16="http://schemas.microsoft.com/office/drawing/2014/main" id="{4776A5CC-FB34-4A67-83B8-CC9E6658718E}"/>
              </a:ext>
            </a:extLst>
          </p:cNvPr>
          <p:cNvSpPr>
            <a:spLocks noChangeArrowheads="1"/>
          </p:cNvSpPr>
          <p:nvPr/>
        </p:nvSpPr>
        <p:spPr bwMode="auto">
          <a:xfrm>
            <a:off x="3744074" y="1509516"/>
            <a:ext cx="2409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1.6: Trade shares, OECD countries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F24D6A27-A4BB-4717-BC24-52DC79CC6688}"/>
              </a:ext>
            </a:extLst>
          </p:cNvPr>
          <p:cNvGraphicFramePr>
            <a:graphicFrameLocks/>
          </p:cNvGraphicFramePr>
          <p:nvPr>
            <p:extLst>
              <p:ext uri="{D42A27DB-BD31-4B8C-83A1-F6EECF244321}">
                <p14:modId xmlns:p14="http://schemas.microsoft.com/office/powerpoint/2010/main" val="2019447270"/>
              </p:ext>
            </p:extLst>
          </p:nvPr>
        </p:nvGraphicFramePr>
        <p:xfrm>
          <a:off x="3756025" y="1909626"/>
          <a:ext cx="4679950" cy="251587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47F68FF1-7B19-4FC6-A5B7-C04C0385E3E6}"/>
              </a:ext>
            </a:extLst>
          </p:cNvPr>
          <p:cNvSpPr>
            <a:spLocks noChangeArrowheads="1"/>
          </p:cNvSpPr>
          <p:nvPr/>
        </p:nvSpPr>
        <p:spPr bwMode="auto">
          <a:xfrm>
            <a:off x="2380342" y="4333163"/>
            <a:ext cx="82541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trade share is measured as ½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imports+exports</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as a share of gross value added in the private sector. Data apply to 2019.</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Data: Authors’ calculation based on data from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www.oecd-ilibrary.org</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981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DE887-1486-451C-BDF7-7015F7FFC06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8.4</a:t>
            </a:r>
          </a:p>
        </p:txBody>
      </p:sp>
      <p:sp>
        <p:nvSpPr>
          <p:cNvPr id="3" name="Rectangle 2">
            <a:extLst>
              <a:ext uri="{FF2B5EF4-FFF2-40B4-BE49-F238E27FC236}">
                <a16:creationId xmlns:a16="http://schemas.microsoft.com/office/drawing/2014/main" id="{BEC26158-5500-4472-BCD5-90DF739D885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Diagram 3">
            <a:extLst>
              <a:ext uri="{FF2B5EF4-FFF2-40B4-BE49-F238E27FC236}">
                <a16:creationId xmlns:a16="http://schemas.microsoft.com/office/drawing/2014/main" id="{5FE92F3C-F44F-7244-9BEF-46EAD208F726}"/>
              </a:ext>
            </a:extLst>
          </p:cNvPr>
          <p:cNvGraphicFramePr/>
          <p:nvPr>
            <p:extLst>
              <p:ext uri="{D42A27DB-BD31-4B8C-83A1-F6EECF244321}">
                <p14:modId xmlns:p14="http://schemas.microsoft.com/office/powerpoint/2010/main" val="1692799132"/>
              </p:ext>
            </p:extLst>
          </p:nvPr>
        </p:nvGraphicFramePr>
        <p:xfrm>
          <a:off x="3703824" y="1920875"/>
          <a:ext cx="4676775" cy="256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8FF1B817-1686-4871-A9CC-BE957A3B32C6}"/>
              </a:ext>
            </a:extLst>
          </p:cNvPr>
          <p:cNvSpPr>
            <a:spLocks noChangeArrowheads="1"/>
          </p:cNvSpPr>
          <p:nvPr/>
        </p:nvSpPr>
        <p:spPr bwMode="auto">
          <a:xfrm>
            <a:off x="3651419" y="1586735"/>
            <a:ext cx="47868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8.4: Private services’ share in GVA in various countries, 2007 (shaded) and 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52F88E4C-1574-4971-AA66-5E40F8AAB1F8}"/>
              </a:ext>
            </a:extLst>
          </p:cNvPr>
          <p:cNvSpPr txBox="1"/>
          <p:nvPr/>
        </p:nvSpPr>
        <p:spPr>
          <a:xfrm>
            <a:off x="3703824" y="4582775"/>
            <a:ext cx="60942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Private service includes industries in NACE 5000-7900.</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OECD.STAT</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2E27A44A-37EF-45DB-8161-16B45676C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97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E5F4DF9-F853-4E84-8950-B6961B431E11}"/>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9</a:t>
            </a:r>
          </a:p>
        </p:txBody>
      </p:sp>
      <p:pic>
        <p:nvPicPr>
          <p:cNvPr id="4" name="Picture 2" descr="Djøf Forlag | DenOffentlige.dk">
            <a:extLst>
              <a:ext uri="{FF2B5EF4-FFF2-40B4-BE49-F238E27FC236}">
                <a16:creationId xmlns:a16="http://schemas.microsoft.com/office/drawing/2014/main" id="{52820D6B-BBEE-4249-8331-2CAD44085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07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8F2CF-1D88-4EF6-A27B-D99E5414F416}"/>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9.1</a:t>
            </a:r>
          </a:p>
        </p:txBody>
      </p:sp>
      <p:sp>
        <p:nvSpPr>
          <p:cNvPr id="3" name="Rectangle 2">
            <a:extLst>
              <a:ext uri="{FF2B5EF4-FFF2-40B4-BE49-F238E27FC236}">
                <a16:creationId xmlns:a16="http://schemas.microsoft.com/office/drawing/2014/main" id="{C0B1A9E3-2350-4656-B0B4-BA4F8ECD5F9E}"/>
              </a:ext>
            </a:extLst>
          </p:cNvPr>
          <p:cNvSpPr>
            <a:spLocks noChangeArrowheads="1"/>
          </p:cNvSpPr>
          <p:nvPr/>
        </p:nvSpPr>
        <p:spPr bwMode="auto">
          <a:xfrm>
            <a:off x="2929732" y="1137425"/>
            <a:ext cx="6428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9.1: Raw material prices and crude oil prices relative to wages in manufacturing industries – Denmark 1958-2018 </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732253295"/>
              </p:ext>
            </p:extLst>
          </p:nvPr>
        </p:nvGraphicFramePr>
        <p:xfrm>
          <a:off x="3707120" y="1652850"/>
          <a:ext cx="4679950" cy="272859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58BBBCAD-046D-483A-BEEB-6900283E250A}"/>
              </a:ext>
            </a:extLst>
          </p:cNvPr>
          <p:cNvSpPr>
            <a:spLocks noChangeArrowheads="1"/>
          </p:cNvSpPr>
          <p:nvPr/>
        </p:nvSpPr>
        <p:spPr bwMode="auto">
          <a:xfrm>
            <a:off x="0" y="210979"/>
            <a:ext cx="21031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r>
              <a:rPr kumimoji="0" lang="en-GB" altLang="da-DK" sz="800" b="0" i="0" u="none" strike="noStrike" cap="none" normalizeH="0" baseline="0" dirty="0">
                <a:ln>
                  <a:noFill/>
                </a:ln>
                <a:solidFill>
                  <a:schemeClr val="tx1"/>
                </a:solidFill>
                <a:effectLst/>
                <a:latin typeface="FrankfurtGothic" panose="020B720000000000000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53240A8F-49C9-4E24-83F9-A8D4FC7ECEC7}"/>
              </a:ext>
            </a:extLst>
          </p:cNvPr>
          <p:cNvSpPr txBox="1"/>
          <p:nvPr/>
        </p:nvSpPr>
        <p:spPr>
          <a:xfrm>
            <a:off x="2426812" y="4496760"/>
            <a:ext cx="7592209" cy="138499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Notes: Indices of imported raw material prices and crude oil prices, deflated by the wage (earnings) in the manufacturing sector. Data are only available to 2013 for the raw material prices. The time series have been constructed from various sources, with some definitional shifts throughout the period. The graph should therefore be interpreted with care.</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Statistical Yearbook and Statistical ten-year-review (various issues), and www.statistikbanken.dk/</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ILON12, PRIS11, PRIS11XX</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FDEF2758-2BC4-49AA-8556-9CC9EDDB8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41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DDC3E-9EC4-4451-9E41-A595F1B325A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9.2</a:t>
            </a:r>
          </a:p>
        </p:txBody>
      </p:sp>
      <p:sp>
        <p:nvSpPr>
          <p:cNvPr id="3" name="Rectangle 2">
            <a:extLst>
              <a:ext uri="{FF2B5EF4-FFF2-40B4-BE49-F238E27FC236}">
                <a16:creationId xmlns:a16="http://schemas.microsoft.com/office/drawing/2014/main" id="{94CDCE86-1DAF-490C-8F69-8A16C48E7FD4}"/>
              </a:ext>
            </a:extLst>
          </p:cNvPr>
          <p:cNvSpPr>
            <a:spLocks noChangeArrowheads="1"/>
          </p:cNvSpPr>
          <p:nvPr/>
        </p:nvSpPr>
        <p:spPr bwMode="auto">
          <a:xfrm>
            <a:off x="3756025" y="1714204"/>
            <a:ext cx="39148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9.2: The Danish housing market by type of dwelling, 1970-2019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Diagram 3">
            <a:extLst>
              <a:ext uri="{FF2B5EF4-FFF2-40B4-BE49-F238E27FC236}">
                <a16:creationId xmlns:a16="http://schemas.microsoft.com/office/drawing/2014/main" id="{00000000-0008-0000-0000-00001C040000}"/>
              </a:ext>
            </a:extLst>
          </p:cNvPr>
          <p:cNvGraphicFramePr/>
          <p:nvPr>
            <p:extLst>
              <p:ext uri="{D42A27DB-BD31-4B8C-83A1-F6EECF244321}">
                <p14:modId xmlns:p14="http://schemas.microsoft.com/office/powerpoint/2010/main" val="1568432614"/>
              </p:ext>
            </p:extLst>
          </p:nvPr>
        </p:nvGraphicFramePr>
        <p:xfrm>
          <a:off x="3756025" y="2061210"/>
          <a:ext cx="4679950" cy="273558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147CA762-717C-46FF-9DF0-83286777EC14}"/>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768BB323-2C16-4432-850F-D67604B68CC0}"/>
              </a:ext>
            </a:extLst>
          </p:cNvPr>
          <p:cNvSpPr txBox="1"/>
          <p:nvPr/>
        </p:nvSpPr>
        <p:spPr>
          <a:xfrm>
            <a:off x="3756025" y="4882186"/>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A1B51BEE-010C-4A75-A286-0C8359172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53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46491-E774-433C-A8A7-7FE2EE79A04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9.3</a:t>
            </a:r>
          </a:p>
        </p:txBody>
      </p:sp>
      <p:sp>
        <p:nvSpPr>
          <p:cNvPr id="3" name="Rectangle 2">
            <a:extLst>
              <a:ext uri="{FF2B5EF4-FFF2-40B4-BE49-F238E27FC236}">
                <a16:creationId xmlns:a16="http://schemas.microsoft.com/office/drawing/2014/main" id="{AE852A9E-F4CE-47BF-9D5A-B0C737BC846B}"/>
              </a:ext>
            </a:extLst>
          </p:cNvPr>
          <p:cNvSpPr>
            <a:spLocks noChangeArrowheads="1"/>
          </p:cNvSpPr>
          <p:nvPr/>
        </p:nvSpPr>
        <p:spPr bwMode="auto">
          <a:xfrm>
            <a:off x="3766782" y="1440631"/>
            <a:ext cx="41424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9.3: The real price of owner-occupied houses, 1990-2019, 2000=100</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Chart 4">
            <a:extLst>
              <a:ext uri="{FF2B5EF4-FFF2-40B4-BE49-F238E27FC236}">
                <a16:creationId xmlns:a16="http://schemas.microsoft.com/office/drawing/2014/main" id="{9B25F95E-5534-4377-9DE6-4EC732D2CFDE}"/>
              </a:ext>
            </a:extLst>
          </p:cNvPr>
          <p:cNvGraphicFramePr/>
          <p:nvPr>
            <p:extLst>
              <p:ext uri="{D42A27DB-BD31-4B8C-83A1-F6EECF244321}">
                <p14:modId xmlns:p14="http://schemas.microsoft.com/office/powerpoint/2010/main" val="3479905740"/>
              </p:ext>
            </p:extLst>
          </p:nvPr>
        </p:nvGraphicFramePr>
        <p:xfrm>
          <a:off x="3766782" y="1808087"/>
          <a:ext cx="4679950" cy="291909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3FA3C243-28C8-46AF-8EA0-0431D66DFCBD}"/>
              </a:ext>
            </a:extLst>
          </p:cNvPr>
          <p:cNvSpPr>
            <a:spLocks noChangeArrowheads="1"/>
          </p:cNvSpPr>
          <p:nvPr/>
        </p:nvSpPr>
        <p:spPr bwMode="auto">
          <a:xfrm>
            <a:off x="0" y="-4465"/>
            <a:ext cx="2167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Palatino LT Pro"/>
                <a:ea typeface="Times New Roman" panose="02020603050405020304" pitchFamily="18" charset="0"/>
                <a:cs typeface="Times New Roman" panose="02020603050405020304" pitchFamily="18" charset="0"/>
              </a:rPr>
              <a:t> </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800" b="0" i="0" u="none" strike="noStrike" cap="none" normalizeH="0" baseline="0" dirty="0">
                <a:ln>
                  <a:noFill/>
                </a:ln>
                <a:solidFill>
                  <a:schemeClr val="tx1"/>
                </a:solidFill>
                <a:effectLst/>
                <a:latin typeface="FrankfurtGothic" panose="020B7200000000000000" charset="0"/>
                <a:ea typeface="Times New Roman" panose="02020603050405020304" pitchFamily="18" charset="0"/>
                <a:cs typeface="Times New Roman" panose="02020603050405020304" pitchFamily="18" charset="0"/>
              </a:rPr>
              <a:t>.</a:t>
            </a:r>
            <a:endParaRPr kumimoji="0" lang="en-GB"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70D5D54A-F53A-4601-B495-885201E3B08A}"/>
              </a:ext>
            </a:extLst>
          </p:cNvPr>
          <p:cNvSpPr txBox="1"/>
          <p:nvPr/>
        </p:nvSpPr>
        <p:spPr>
          <a:xfrm>
            <a:off x="3766782" y="4817640"/>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8C64A1D5-0E1E-4DEC-A9F0-B91C0CAC3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49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A02A66A-D1C3-4C2B-B8DC-016EDAF85C41}"/>
              </a:ext>
            </a:extLst>
          </p:cNvPr>
          <p:cNvSpPr txBox="1">
            <a:spLocks/>
          </p:cNvSpPr>
          <p:nvPr/>
        </p:nvSpPr>
        <p:spPr>
          <a:xfrm>
            <a:off x="0" y="691734"/>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10</a:t>
            </a:r>
          </a:p>
        </p:txBody>
      </p:sp>
      <p:pic>
        <p:nvPicPr>
          <p:cNvPr id="4" name="Picture 2" descr="Djøf Forlag | DenOffentlige.dk">
            <a:extLst>
              <a:ext uri="{FF2B5EF4-FFF2-40B4-BE49-F238E27FC236}">
                <a16:creationId xmlns:a16="http://schemas.microsoft.com/office/drawing/2014/main" id="{A03A8CBD-D899-4337-AB3F-9FAB0050E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06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337B6-BC7F-4AEA-A5DE-C6582DEA83E9}"/>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10.1</a:t>
            </a:r>
          </a:p>
        </p:txBody>
      </p:sp>
      <p:sp>
        <p:nvSpPr>
          <p:cNvPr id="3" name="Rectangle 2">
            <a:extLst>
              <a:ext uri="{FF2B5EF4-FFF2-40B4-BE49-F238E27FC236}">
                <a16:creationId xmlns:a16="http://schemas.microsoft.com/office/drawing/2014/main" id="{29CEF4AE-E6CF-4224-ADC4-374C16341592}"/>
              </a:ext>
            </a:extLst>
          </p:cNvPr>
          <p:cNvSpPr>
            <a:spLocks noChangeArrowheads="1"/>
          </p:cNvSpPr>
          <p:nvPr/>
        </p:nvSpPr>
        <p:spPr bwMode="auto">
          <a:xfrm>
            <a:off x="1839558" y="1218896"/>
            <a:ext cx="89258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10.1: GDP growth and growth in total factor productivity, selected OECD countries*, 1990-2000, 2000-2019, and 1990-2019 (percent annual change, trend series)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5">
            <a:extLst>
              <a:ext uri="{FF2B5EF4-FFF2-40B4-BE49-F238E27FC236}">
                <a16:creationId xmlns:a16="http://schemas.microsoft.com/office/drawing/2014/main" id="{88A7BA1D-1BF7-4FF3-B030-DE74EA8D8804}"/>
              </a:ext>
            </a:extLst>
          </p:cNvPr>
          <p:cNvGraphicFramePr/>
          <p:nvPr>
            <p:extLst>
              <p:ext uri="{D42A27DB-BD31-4B8C-83A1-F6EECF244321}">
                <p14:modId xmlns:p14="http://schemas.microsoft.com/office/powerpoint/2010/main" val="2794649082"/>
              </p:ext>
            </p:extLst>
          </p:nvPr>
        </p:nvGraphicFramePr>
        <p:xfrm>
          <a:off x="3799056" y="1670760"/>
          <a:ext cx="4679950" cy="31076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D7E68F7B-0047-4183-B418-40D2D363A4AE}"/>
              </a:ext>
            </a:extLst>
          </p:cNvPr>
          <p:cNvSpPr>
            <a:spLocks noChangeArrowheads="1"/>
          </p:cNvSpPr>
          <p:nvPr/>
        </p:nvSpPr>
        <p:spPr bwMode="auto">
          <a:xfrm>
            <a:off x="559397" y="-29627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BF455A2A-35EA-46C2-B046-41895F9F0864}"/>
              </a:ext>
            </a:extLst>
          </p:cNvPr>
          <p:cNvSpPr txBox="1"/>
          <p:nvPr/>
        </p:nvSpPr>
        <p:spPr>
          <a:xfrm>
            <a:off x="3273014" y="4964239"/>
            <a:ext cx="6373906"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Belgium, Denmark, Finland, Germany, Japan, Netherlands, Norway, Sweden, United States.</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TFP growth is denoted as MFP (multifactor productivity growth) in the OECD statistics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a:t>
            </a:r>
            <a:r>
              <a:rPr kumimoji="0" lang="en-GB" altLang="da-DK" sz="12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da-DK" sz="12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iLibrary</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National Accounts Statistics, Productivity Statistics.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91279D65-500A-44EB-AEEA-27018853C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54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EDABA8-4EE5-43CC-B142-B57F209BCD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3" name="Chart 6">
            <a:extLst>
              <a:ext uri="{FF2B5EF4-FFF2-40B4-BE49-F238E27FC236}">
                <a16:creationId xmlns:a16="http://schemas.microsoft.com/office/drawing/2014/main" id="{82BA0FAF-DD7F-4035-9051-A4381F5A70EB}"/>
              </a:ext>
            </a:extLst>
          </p:cNvPr>
          <p:cNvGraphicFramePr/>
          <p:nvPr>
            <p:extLst>
              <p:ext uri="{D42A27DB-BD31-4B8C-83A1-F6EECF244321}">
                <p14:modId xmlns:p14="http://schemas.microsoft.com/office/powerpoint/2010/main" val="3570823087"/>
              </p:ext>
            </p:extLst>
          </p:nvPr>
        </p:nvGraphicFramePr>
        <p:xfrm>
          <a:off x="3680722" y="1654212"/>
          <a:ext cx="4679950" cy="279654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232638F0-5175-4519-BA54-4C32D4794562}"/>
              </a:ext>
            </a:extLst>
          </p:cNvPr>
          <p:cNvSpPr>
            <a:spLocks noChangeArrowheads="1"/>
          </p:cNvSpPr>
          <p:nvPr/>
        </p:nvSpPr>
        <p:spPr bwMode="auto">
          <a:xfrm>
            <a:off x="3680722" y="1308583"/>
            <a:ext cx="43460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10.2: Export growth and GDP growth in 37 OECD countries, 1990-2019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kstfelt 5">
            <a:extLst>
              <a:ext uri="{FF2B5EF4-FFF2-40B4-BE49-F238E27FC236}">
                <a16:creationId xmlns:a16="http://schemas.microsoft.com/office/drawing/2014/main" id="{65BCBF45-F118-4567-ADAF-3EF90787E94D}"/>
              </a:ext>
            </a:extLst>
          </p:cNvPr>
          <p:cNvSpPr txBox="1"/>
          <p:nvPr/>
        </p:nvSpPr>
        <p:spPr>
          <a:xfrm>
            <a:off x="3680722" y="4636221"/>
            <a:ext cx="4526279"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Real growth rates for GDP and exports. For some countries the time period is shorter. The Pearson coefficient of correlation is 0.66.</a:t>
            </a: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iLibrary</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National Accounts Statistics.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C8B64039-CB1F-40FF-A12D-6B044C168C51}"/>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10.2</a:t>
            </a:r>
          </a:p>
        </p:txBody>
      </p:sp>
      <p:pic>
        <p:nvPicPr>
          <p:cNvPr id="8" name="Picture 2" descr="Djøf Forlag | DenOffentlige.dk">
            <a:extLst>
              <a:ext uri="{FF2B5EF4-FFF2-40B4-BE49-F238E27FC236}">
                <a16:creationId xmlns:a16="http://schemas.microsoft.com/office/drawing/2014/main" id="{13B8F533-50D3-452D-BD10-DA54A8103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38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7DB6C-9F8D-4C25-8252-7FC744A5320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10.3</a:t>
            </a:r>
          </a:p>
        </p:txBody>
      </p:sp>
      <p:graphicFrame>
        <p:nvGraphicFramePr>
          <p:cNvPr id="3" name="Chart 1">
            <a:extLst>
              <a:ext uri="{FF2B5EF4-FFF2-40B4-BE49-F238E27FC236}">
                <a16:creationId xmlns:a16="http://schemas.microsoft.com/office/drawing/2014/main" id="{F4403709-C7F8-4C58-BB1B-69FC1A1C3607}"/>
              </a:ext>
            </a:extLst>
          </p:cNvPr>
          <p:cNvGraphicFramePr/>
          <p:nvPr>
            <p:extLst>
              <p:ext uri="{D42A27DB-BD31-4B8C-83A1-F6EECF244321}">
                <p14:modId xmlns:p14="http://schemas.microsoft.com/office/powerpoint/2010/main" val="2449611305"/>
              </p:ext>
            </p:extLst>
          </p:nvPr>
        </p:nvGraphicFramePr>
        <p:xfrm>
          <a:off x="3756024" y="1799216"/>
          <a:ext cx="4793531" cy="287281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2">
            <a:extLst>
              <a:ext uri="{FF2B5EF4-FFF2-40B4-BE49-F238E27FC236}">
                <a16:creationId xmlns:a16="http://schemas.microsoft.com/office/drawing/2014/main" id="{CAC1A1AC-32CE-4158-A3A3-0AB82F32424C}"/>
              </a:ext>
            </a:extLst>
          </p:cNvPr>
          <p:cNvCxnSpPr/>
          <p:nvPr/>
        </p:nvCxnSpPr>
        <p:spPr>
          <a:xfrm flipV="1">
            <a:off x="6284631" y="2028338"/>
            <a:ext cx="0" cy="186055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Rectangle 3">
            <a:extLst>
              <a:ext uri="{FF2B5EF4-FFF2-40B4-BE49-F238E27FC236}">
                <a16:creationId xmlns:a16="http://schemas.microsoft.com/office/drawing/2014/main" id="{F6695350-7EBD-49AC-8145-A4400AE5107B}"/>
              </a:ext>
            </a:extLst>
          </p:cNvPr>
          <p:cNvSpPr>
            <a:spLocks noChangeArrowheads="1"/>
          </p:cNvSpPr>
          <p:nvPr/>
        </p:nvSpPr>
        <p:spPr bwMode="auto">
          <a:xfrm>
            <a:off x="3756024" y="1513667"/>
            <a:ext cx="4964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10.3: R&amp;D expenditure by performing sector, Denmark, 1997-2018, percent of GDP</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83AA73A4-F985-4C0B-BA08-D0D008FA1232}"/>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C27B7655-505C-4058-88A9-E38F6D16C642}"/>
              </a:ext>
            </a:extLst>
          </p:cNvPr>
          <p:cNvSpPr txBox="1"/>
          <p:nvPr/>
        </p:nvSpPr>
        <p:spPr>
          <a:xfrm>
            <a:off x="3756024" y="4786592"/>
            <a:ext cx="60942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Break in data series for the Business enterprise sector in 2007.</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www.statistikbanken.dk.</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 name="Picture 2" descr="Djøf Forlag | DenOffentlige.dk">
            <a:extLst>
              <a:ext uri="{FF2B5EF4-FFF2-40B4-BE49-F238E27FC236}">
                <a16:creationId xmlns:a16="http://schemas.microsoft.com/office/drawing/2014/main" id="{4549E9D4-36C6-4E79-BE3D-089DC3712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67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609B5-E95D-4E46-A555-E7AB77B2DD2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10.4</a:t>
            </a:r>
          </a:p>
        </p:txBody>
      </p:sp>
      <p:sp>
        <p:nvSpPr>
          <p:cNvPr id="3" name="Rectangle 2">
            <a:extLst>
              <a:ext uri="{FF2B5EF4-FFF2-40B4-BE49-F238E27FC236}">
                <a16:creationId xmlns:a16="http://schemas.microsoft.com/office/drawing/2014/main" id="{BBD7050D-9E5F-4DF8-88FA-8AF0E118CDE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3">
            <a:extLst>
              <a:ext uri="{FF2B5EF4-FFF2-40B4-BE49-F238E27FC236}">
                <a16:creationId xmlns:a16="http://schemas.microsoft.com/office/drawing/2014/main" id="{EA3DECE8-3773-4563-92BA-F6D176A2F0FB}"/>
              </a:ext>
            </a:extLst>
          </p:cNvPr>
          <p:cNvGraphicFramePr/>
          <p:nvPr>
            <p:extLst>
              <p:ext uri="{D42A27DB-BD31-4B8C-83A1-F6EECF244321}">
                <p14:modId xmlns:p14="http://schemas.microsoft.com/office/powerpoint/2010/main" val="2830797897"/>
              </p:ext>
            </p:extLst>
          </p:nvPr>
        </p:nvGraphicFramePr>
        <p:xfrm>
          <a:off x="3852843" y="1788459"/>
          <a:ext cx="467995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1CB9D2D4-44E0-4ABB-928E-FBC6735CFFAD}"/>
              </a:ext>
            </a:extLst>
          </p:cNvPr>
          <p:cNvSpPr txBox="1"/>
          <p:nvPr/>
        </p:nvSpPr>
        <p:spPr>
          <a:xfrm>
            <a:off x="3852843" y="4714113"/>
            <a:ext cx="60942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Estimated value for Norway and Sweden in 2000 and 2002.</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www.OECD.org: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https://data.oecd.org/rd/gross-domestic-spending-on-r-d.htm</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Tekstfelt 8">
            <a:extLst>
              <a:ext uri="{FF2B5EF4-FFF2-40B4-BE49-F238E27FC236}">
                <a16:creationId xmlns:a16="http://schemas.microsoft.com/office/drawing/2014/main" id="{BFC02570-5004-48BB-9FF1-C315AEF9EA4C}"/>
              </a:ext>
            </a:extLst>
          </p:cNvPr>
          <p:cNvSpPr txBox="1"/>
          <p:nvPr/>
        </p:nvSpPr>
        <p:spPr>
          <a:xfrm>
            <a:off x="3815191" y="1482894"/>
            <a:ext cx="6131858"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10.4: Gross Expenditure on R&amp;D in percent of GDP, various countries, 2000-2018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2AD5B860-170F-41DA-BD1A-7980BD512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6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365FE-2788-4BBD-BFDE-06980D889FB9}"/>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1.7</a:t>
            </a:r>
          </a:p>
        </p:txBody>
      </p:sp>
      <p:sp>
        <p:nvSpPr>
          <p:cNvPr id="3" name="Rectangle 2">
            <a:extLst>
              <a:ext uri="{FF2B5EF4-FFF2-40B4-BE49-F238E27FC236}">
                <a16:creationId xmlns:a16="http://schemas.microsoft.com/office/drawing/2014/main" id="{6C7DC0A0-F6C0-4167-A456-2111AA58E860}"/>
              </a:ext>
            </a:extLst>
          </p:cNvPr>
          <p:cNvSpPr>
            <a:spLocks noChangeArrowheads="1"/>
          </p:cNvSpPr>
          <p:nvPr/>
        </p:nvSpPr>
        <p:spPr bwMode="auto">
          <a:xfrm>
            <a:off x="3756025" y="1516388"/>
            <a:ext cx="3038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1.7: Total public expenditures, % of GDP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800-000003000000}"/>
              </a:ext>
            </a:extLst>
          </p:cNvPr>
          <p:cNvGraphicFramePr/>
          <p:nvPr>
            <p:extLst>
              <p:ext uri="{D42A27DB-BD31-4B8C-83A1-F6EECF244321}">
                <p14:modId xmlns:p14="http://schemas.microsoft.com/office/powerpoint/2010/main" val="1791612385"/>
              </p:ext>
            </p:extLst>
          </p:nvPr>
        </p:nvGraphicFramePr>
        <p:xfrm>
          <a:off x="3756025" y="1833155"/>
          <a:ext cx="4679950" cy="295846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D5C1D59C-D0A1-48B6-AEA8-357C8EB4A83D}"/>
              </a:ext>
            </a:extLst>
          </p:cNvPr>
          <p:cNvSpPr txBox="1"/>
          <p:nvPr/>
        </p:nvSpPr>
        <p:spPr>
          <a:xfrm>
            <a:off x="3756025" y="5032943"/>
            <a:ext cx="6096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Not all OECD countries are included in the Figure, but they are included in the computation of the unweighted OECD average.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www.oecd-ilibrary.org.</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C8025AFE-F7F0-4CEE-B764-4B79DFB24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89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44468-FDDF-4DBE-B15A-4C4042D84862}"/>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10.5</a:t>
            </a:r>
          </a:p>
        </p:txBody>
      </p:sp>
      <p:sp>
        <p:nvSpPr>
          <p:cNvPr id="3" name="Rectangle 2">
            <a:extLst>
              <a:ext uri="{FF2B5EF4-FFF2-40B4-BE49-F238E27FC236}">
                <a16:creationId xmlns:a16="http://schemas.microsoft.com/office/drawing/2014/main" id="{9456E9C9-EA6A-409C-A917-19D8D88F05E4}"/>
              </a:ext>
            </a:extLst>
          </p:cNvPr>
          <p:cNvSpPr>
            <a:spLocks noChangeArrowheads="1"/>
          </p:cNvSpPr>
          <p:nvPr/>
        </p:nvSpPr>
        <p:spPr bwMode="auto">
          <a:xfrm>
            <a:off x="2741072" y="1025278"/>
            <a:ext cx="74286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10.5: Danish resident patent applications to the European Patent Office and gross expenditure on R&amp;D in percent of GDP, 1981-2018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Chart 4">
            <a:extLst>
              <a:ext uri="{FF2B5EF4-FFF2-40B4-BE49-F238E27FC236}">
                <a16:creationId xmlns:a16="http://schemas.microsoft.com/office/drawing/2014/main" id="{7655ECB7-FEE0-460C-9261-E0ED5B493184}"/>
              </a:ext>
            </a:extLst>
          </p:cNvPr>
          <p:cNvGraphicFramePr/>
          <p:nvPr>
            <p:extLst>
              <p:ext uri="{D42A27DB-BD31-4B8C-83A1-F6EECF244321}">
                <p14:modId xmlns:p14="http://schemas.microsoft.com/office/powerpoint/2010/main" val="4166452404"/>
              </p:ext>
            </p:extLst>
          </p:nvPr>
        </p:nvGraphicFramePr>
        <p:xfrm>
          <a:off x="3691479" y="1409252"/>
          <a:ext cx="5527824" cy="336383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5D7DBEF5-6BF1-4222-84F9-13A8BEAD4414}"/>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2746540D-35BA-42D6-89EB-38BA76DECF75}"/>
              </a:ext>
            </a:extLst>
          </p:cNvPr>
          <p:cNvSpPr txBox="1"/>
          <p:nvPr/>
        </p:nvSpPr>
        <p:spPr>
          <a:xfrm>
            <a:off x="3584986" y="4968703"/>
            <a:ext cx="5634317"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R&amp;D intensity is defined as the R&amp;D expenditure in percent of the relevant value added. The R&amp;D intensity is lagged by one year. Missing values in 1994 and 2000.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Stat: Main Science and Technology Indicators.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CF7DFFC0-FC8F-491D-BFA2-DE0CCF1F8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75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69CEDF-00EF-472D-B041-0AB889DC8356}"/>
              </a:ext>
            </a:extLst>
          </p:cNvPr>
          <p:cNvSpPr>
            <a:spLocks noChangeArrowheads="1"/>
          </p:cNvSpPr>
          <p:nvPr/>
        </p:nvSpPr>
        <p:spPr bwMode="auto">
          <a:xfrm>
            <a:off x="3116358" y="695519"/>
            <a:ext cx="58448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10.6: Gross expenditure on R&amp;D and triadic patent families, average. 2014-2016, 34 OECD countries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154312756"/>
              </p:ext>
            </p:extLst>
          </p:nvPr>
        </p:nvGraphicFramePr>
        <p:xfrm>
          <a:off x="3669964" y="1056939"/>
          <a:ext cx="4679950" cy="384048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8A0F6AF8-CB14-4D66-B552-4D42BFC67605}"/>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6" name="Tekstfelt 5">
            <a:extLst>
              <a:ext uri="{FF2B5EF4-FFF2-40B4-BE49-F238E27FC236}">
                <a16:creationId xmlns:a16="http://schemas.microsoft.com/office/drawing/2014/main" id="{974B26C1-8364-4722-B898-DE66E5CF5710}"/>
              </a:ext>
            </a:extLst>
          </p:cNvPr>
          <p:cNvSpPr txBox="1"/>
          <p:nvPr/>
        </p:nvSpPr>
        <p:spPr>
          <a:xfrm>
            <a:off x="1811767" y="5058784"/>
            <a:ext cx="8838303" cy="101566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Gross expenditure on R&amp;D is measured as millions of USD (2010 prices) using purchasing power parities, lagged by one year. The Figures on triadic patent families are national results adjusted to meet OECD norms. Triadic patent families are defined as a set of patents filed at the European Patent Office (EPO), The Japanese Patent Office (JPO), and is granted by the US Patent &amp; Trademark Office (USPTO).</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Stat: Main Science and Technology Indicators.</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A9689912-3DE7-4442-B157-629F617C7FE8}"/>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10.6</a:t>
            </a:r>
          </a:p>
        </p:txBody>
      </p:sp>
      <p:pic>
        <p:nvPicPr>
          <p:cNvPr id="8" name="Picture 2" descr="Djøf Forlag | DenOffentlige.dk">
            <a:extLst>
              <a:ext uri="{FF2B5EF4-FFF2-40B4-BE49-F238E27FC236}">
                <a16:creationId xmlns:a16="http://schemas.microsoft.com/office/drawing/2014/main" id="{DDA42639-A471-4BEF-A60F-E49EE4DB1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21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1CDB638-AC27-4500-B792-E896A2149D04}"/>
              </a:ext>
            </a:extLst>
          </p:cNvPr>
          <p:cNvSpPr>
            <a:spLocks noChangeArrowheads="1"/>
          </p:cNvSpPr>
          <p:nvPr/>
        </p:nvSpPr>
        <p:spPr bwMode="auto">
          <a:xfrm>
            <a:off x="3571535" y="1733229"/>
            <a:ext cx="52357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10.7: The share of innovative private firms by industry and type of innovation, 2016-2018</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Chart 7">
            <a:extLst>
              <a:ext uri="{FF2B5EF4-FFF2-40B4-BE49-F238E27FC236}">
                <a16:creationId xmlns:a16="http://schemas.microsoft.com/office/drawing/2014/main" id="{F6B10070-85A2-4CB1-81E4-DA76C92B33CF}"/>
              </a:ext>
            </a:extLst>
          </p:cNvPr>
          <p:cNvGraphicFramePr/>
          <p:nvPr>
            <p:extLst>
              <p:ext uri="{D42A27DB-BD31-4B8C-83A1-F6EECF244321}">
                <p14:modId xmlns:p14="http://schemas.microsoft.com/office/powerpoint/2010/main" val="3599178402"/>
              </p:ext>
            </p:extLst>
          </p:nvPr>
        </p:nvGraphicFramePr>
        <p:xfrm>
          <a:off x="3696052" y="2018845"/>
          <a:ext cx="4928985" cy="244404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ED918CD3-4971-44E7-AF2D-D1D118FE2274}"/>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6" name="Tekstfelt 5">
            <a:extLst>
              <a:ext uri="{FF2B5EF4-FFF2-40B4-BE49-F238E27FC236}">
                <a16:creationId xmlns:a16="http://schemas.microsoft.com/office/drawing/2014/main" id="{4A8B6F2E-3B7F-4F31-931F-8174DE82FCF8}"/>
              </a:ext>
            </a:extLst>
          </p:cNvPr>
          <p:cNvSpPr txBox="1"/>
          <p:nvPr/>
        </p:nvSpPr>
        <p:spPr>
          <a:xfrm>
            <a:off x="3696052" y="4610001"/>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Statistics Denmark (2020). </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1BE9C4A0-C69A-4D57-8EDD-C91542B960E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10.7</a:t>
            </a:r>
          </a:p>
        </p:txBody>
      </p:sp>
      <p:pic>
        <p:nvPicPr>
          <p:cNvPr id="8" name="Picture 2" descr="Djøf Forlag | DenOffentlige.dk">
            <a:extLst>
              <a:ext uri="{FF2B5EF4-FFF2-40B4-BE49-F238E27FC236}">
                <a16:creationId xmlns:a16="http://schemas.microsoft.com/office/drawing/2014/main" id="{18A04ED8-27EF-47A6-827D-DC1217A33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960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5B25C5-8DAE-47A4-96B4-DBA42E670922}"/>
              </a:ext>
            </a:extLst>
          </p:cNvPr>
          <p:cNvSpPr>
            <a:spLocks noChangeArrowheads="1"/>
          </p:cNvSpPr>
          <p:nvPr/>
        </p:nvSpPr>
        <p:spPr bwMode="auto">
          <a:xfrm>
            <a:off x="3656254" y="1526727"/>
            <a:ext cx="5041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10.8: The share of 25-34 and 55-64-year old persons having a tertiary education, 2019</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Chart 14">
            <a:extLst>
              <a:ext uri="{FF2B5EF4-FFF2-40B4-BE49-F238E27FC236}">
                <a16:creationId xmlns:a16="http://schemas.microsoft.com/office/drawing/2014/main" id="{797EA69B-7B54-4B9C-9DB8-5A36F1966DBF}"/>
              </a:ext>
            </a:extLst>
          </p:cNvPr>
          <p:cNvGraphicFramePr/>
          <p:nvPr>
            <p:extLst>
              <p:ext uri="{D42A27DB-BD31-4B8C-83A1-F6EECF244321}">
                <p14:modId xmlns:p14="http://schemas.microsoft.com/office/powerpoint/2010/main" val="3516034770"/>
              </p:ext>
            </p:extLst>
          </p:nvPr>
        </p:nvGraphicFramePr>
        <p:xfrm>
          <a:off x="3656254" y="1854273"/>
          <a:ext cx="4899341" cy="3178519"/>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C7587412-62F3-418C-8401-DEAAC2BEFA88}"/>
              </a:ext>
            </a:extLst>
          </p:cNvPr>
          <p:cNvSpPr txBox="1"/>
          <p:nvPr/>
        </p:nvSpPr>
        <p:spPr>
          <a:xfrm>
            <a:off x="3656254" y="5134209"/>
            <a:ext cx="7315200"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OECD (2020). https://stats.oecd.org/Index.aspx?QueryId=93191.</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itel 1">
            <a:extLst>
              <a:ext uri="{FF2B5EF4-FFF2-40B4-BE49-F238E27FC236}">
                <a16:creationId xmlns:a16="http://schemas.microsoft.com/office/drawing/2014/main" id="{5A5E9C03-3DFC-49BD-9AB7-E58EC4BB487E}"/>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10.8</a:t>
            </a:r>
          </a:p>
        </p:txBody>
      </p:sp>
      <p:pic>
        <p:nvPicPr>
          <p:cNvPr id="9" name="Picture 2" descr="Djøf Forlag | DenOffentlige.dk">
            <a:extLst>
              <a:ext uri="{FF2B5EF4-FFF2-40B4-BE49-F238E27FC236}">
                <a16:creationId xmlns:a16="http://schemas.microsoft.com/office/drawing/2014/main" id="{2E8CD7D0-2B09-438C-8537-34A9CE27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98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B63F1-7DF3-4BF4-97B7-C23562228103}"/>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10.9</a:t>
            </a:r>
          </a:p>
        </p:txBody>
      </p:sp>
      <p:sp>
        <p:nvSpPr>
          <p:cNvPr id="3" name="Rectangle 2">
            <a:extLst>
              <a:ext uri="{FF2B5EF4-FFF2-40B4-BE49-F238E27FC236}">
                <a16:creationId xmlns:a16="http://schemas.microsoft.com/office/drawing/2014/main" id="{C5DA96EF-4A16-4EC3-A75E-BDE7A79B979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4" name="Chart 10">
            <a:extLst>
              <a:ext uri="{FF2B5EF4-FFF2-40B4-BE49-F238E27FC236}">
                <a16:creationId xmlns:a16="http://schemas.microsoft.com/office/drawing/2014/main" id="{F70A6B21-40E1-4660-BF4B-184636FC78B3}"/>
              </a:ext>
            </a:extLst>
          </p:cNvPr>
          <p:cNvGraphicFramePr/>
          <p:nvPr>
            <p:extLst>
              <p:ext uri="{D42A27DB-BD31-4B8C-83A1-F6EECF244321}">
                <p14:modId xmlns:p14="http://schemas.microsoft.com/office/powerpoint/2010/main" val="1042786842"/>
              </p:ext>
            </p:extLst>
          </p:nvPr>
        </p:nvGraphicFramePr>
        <p:xfrm>
          <a:off x="3820571" y="1327785"/>
          <a:ext cx="4679950" cy="310515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831088C9-A90A-4451-B829-34127352DAF8}"/>
              </a:ext>
            </a:extLst>
          </p:cNvPr>
          <p:cNvSpPr>
            <a:spLocks noChangeArrowheads="1"/>
          </p:cNvSpPr>
          <p:nvPr/>
        </p:nvSpPr>
        <p:spPr bwMode="auto">
          <a:xfrm>
            <a:off x="3820571" y="1013565"/>
            <a:ext cx="408477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10.9: ICT expenditure in percent of GDP in 2018, various countries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kstfelt 6">
            <a:extLst>
              <a:ext uri="{FF2B5EF4-FFF2-40B4-BE49-F238E27FC236}">
                <a16:creationId xmlns:a16="http://schemas.microsoft.com/office/drawing/2014/main" id="{68868BD8-213D-4CDE-B738-86F28538CC10}"/>
              </a:ext>
            </a:extLst>
          </p:cNvPr>
          <p:cNvSpPr txBox="1"/>
          <p:nvPr/>
        </p:nvSpPr>
        <p:spPr>
          <a:xfrm>
            <a:off x="2907254" y="4656317"/>
            <a:ext cx="6774627" cy="101566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Notes: ICT includes expenditure on IT equipment, hardware, software, and other services plus expenditure on telecommunication equipment, hardware, software, and other services. For Norway and the UK, the data refer to 2017, Netherlands 2017, and Sweden and Portugal 2012; all other data refer to 2018.</a:t>
            </a: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Eurostat: </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http://ec.europa.eu/eurostat/data/database?node_code=tin00074</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1C5F0308-B550-44C0-BCEE-E00F38DC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80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0D11B9D-3882-457F-BB3D-22DCA986D442}"/>
              </a:ext>
            </a:extLst>
          </p:cNvPr>
          <p:cNvSpPr txBox="1">
            <a:spLocks/>
          </p:cNvSpPr>
          <p:nvPr/>
        </p:nvSpPr>
        <p:spPr>
          <a:xfrm>
            <a:off x="0" y="691734"/>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11</a:t>
            </a:r>
          </a:p>
        </p:txBody>
      </p:sp>
      <p:pic>
        <p:nvPicPr>
          <p:cNvPr id="9" name="Picture 2" descr="Djøf Forlag | DenOffentlige.dk">
            <a:extLst>
              <a:ext uri="{FF2B5EF4-FFF2-40B4-BE49-F238E27FC236}">
                <a16:creationId xmlns:a16="http://schemas.microsoft.com/office/drawing/2014/main" id="{2A9584F7-068F-4610-A040-3A19B0368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2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8C56-AD98-45BE-A2A0-29F651592CBC}"/>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11.1</a:t>
            </a:r>
          </a:p>
        </p:txBody>
      </p:sp>
      <p:grpSp>
        <p:nvGrpSpPr>
          <p:cNvPr id="3" name="Gruppe 2">
            <a:extLst>
              <a:ext uri="{FF2B5EF4-FFF2-40B4-BE49-F238E27FC236}">
                <a16:creationId xmlns:a16="http://schemas.microsoft.com/office/drawing/2014/main" id="{EE89BE21-45E7-4939-BF1A-CDF2F88CC998}"/>
              </a:ext>
            </a:extLst>
          </p:cNvPr>
          <p:cNvGrpSpPr/>
          <p:nvPr/>
        </p:nvGrpSpPr>
        <p:grpSpPr>
          <a:xfrm>
            <a:off x="3659206" y="1679575"/>
            <a:ext cx="4679950" cy="3498849"/>
            <a:chOff x="0" y="0"/>
            <a:chExt cx="4680000" cy="3498574"/>
          </a:xfrm>
        </p:grpSpPr>
        <p:sp>
          <p:nvSpPr>
            <p:cNvPr id="4" name="Tekstboks 37943">
              <a:extLst>
                <a:ext uri="{FF2B5EF4-FFF2-40B4-BE49-F238E27FC236}">
                  <a16:creationId xmlns:a16="http://schemas.microsoft.com/office/drawing/2014/main" id="{C7F3DA5E-95F4-429C-81BA-113D1941464F}"/>
                </a:ext>
              </a:extLst>
            </p:cNvPr>
            <p:cNvSpPr txBox="1"/>
            <p:nvPr/>
          </p:nvSpPr>
          <p:spPr>
            <a:xfrm>
              <a:off x="0" y="0"/>
              <a:ext cx="4680000" cy="136245"/>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lgn="just">
                <a:lnSpc>
                  <a:spcPts val="1100"/>
                </a:lnSpc>
                <a:spcAft>
                  <a:spcPts val="600"/>
                </a:spcAft>
                <a:tabLst>
                  <a:tab pos="161925" algn="l"/>
                </a:tabLst>
              </a:pPr>
              <a:r>
                <a:rPr lang="en-GB" sz="900" u="none" strike="noStrike" spc="-10" dirty="0">
                  <a:effectLst/>
                  <a:latin typeface="FrankfurtGothic" panose="020B7200000000000000"/>
                  <a:ea typeface="Times New Roman" panose="02020603050405020304" pitchFamily="18" charset="0"/>
                  <a:cs typeface="Times New Roman" panose="02020603050405020304" pitchFamily="18" charset="0"/>
                </a:rPr>
                <a:t>Figure 11.1: Phases of work for the report</a:t>
              </a:r>
              <a:endParaRPr lang="da-DK" sz="900" spc="-10" dirty="0">
                <a:effectLst/>
                <a:latin typeface="FrankfurtGothic" panose="020B7200000000000000"/>
                <a:ea typeface="Times New Roman" panose="02020603050405020304" pitchFamily="18" charset="0"/>
                <a:cs typeface="Times New Roman" panose="02020603050405020304" pitchFamily="18" charset="0"/>
              </a:endParaRPr>
            </a:p>
          </p:txBody>
        </p:sp>
        <p:pic>
          <p:nvPicPr>
            <p:cNvPr id="5" name="Billede 4">
              <a:extLst>
                <a:ext uri="{FF2B5EF4-FFF2-40B4-BE49-F238E27FC236}">
                  <a16:creationId xmlns:a16="http://schemas.microsoft.com/office/drawing/2014/main" id="{8614AAAB-7F1F-4CDC-8507-2D8FC74BF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1965" y="262393"/>
              <a:ext cx="2059388" cy="3236181"/>
            </a:xfrm>
            <a:prstGeom prst="rect">
              <a:avLst/>
            </a:prstGeom>
            <a:noFill/>
            <a:ln>
              <a:noFill/>
            </a:ln>
          </p:spPr>
        </p:pic>
      </p:grpSp>
      <p:pic>
        <p:nvPicPr>
          <p:cNvPr id="7" name="Picture 2" descr="Djøf Forlag | DenOffentlige.dk">
            <a:extLst>
              <a:ext uri="{FF2B5EF4-FFF2-40B4-BE49-F238E27FC236}">
                <a16:creationId xmlns:a16="http://schemas.microsoft.com/office/drawing/2014/main" id="{A3BE30D8-3DCB-418D-8B65-11DF01406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6156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F213487-B91C-4050-82BC-C2A4605FF2D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11.2</a:t>
            </a:r>
          </a:p>
        </p:txBody>
      </p:sp>
      <p:sp>
        <p:nvSpPr>
          <p:cNvPr id="4" name="Rectangle 4">
            <a:extLst>
              <a:ext uri="{FF2B5EF4-FFF2-40B4-BE49-F238E27FC236}">
                <a16:creationId xmlns:a16="http://schemas.microsoft.com/office/drawing/2014/main" id="{849AC7CE-18D9-4CF2-ACC3-C123DD55B801}"/>
              </a:ext>
            </a:extLst>
          </p:cNvPr>
          <p:cNvSpPr>
            <a:spLocks noChangeArrowheads="1"/>
          </p:cNvSpPr>
          <p:nvPr/>
        </p:nvSpPr>
        <p:spPr bwMode="auto">
          <a:xfrm>
            <a:off x="2689122" y="737315"/>
            <a:ext cx="70294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a:t>
            </a:r>
            <a:r>
              <a:rPr kumimoji="0" lang="en-GB" altLang="da-DK" sz="1000" b="0"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11.2: Gross saving, gross fixed capital formation, and government consumption expenditure in percentage of GNI, 1970-2015</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5" name="Gruppe 4">
            <a:extLst>
              <a:ext uri="{FF2B5EF4-FFF2-40B4-BE49-F238E27FC236}">
                <a16:creationId xmlns:a16="http://schemas.microsoft.com/office/drawing/2014/main" id="{17160279-9F62-49B0-A7D7-E6080B343D49}"/>
              </a:ext>
            </a:extLst>
          </p:cNvPr>
          <p:cNvGrpSpPr/>
          <p:nvPr/>
        </p:nvGrpSpPr>
        <p:grpSpPr>
          <a:xfrm>
            <a:off x="3756025" y="1059794"/>
            <a:ext cx="4679950" cy="4121785"/>
            <a:chOff x="0" y="0"/>
            <a:chExt cx="4680585" cy="4123055"/>
          </a:xfrm>
        </p:grpSpPr>
        <p:graphicFrame>
          <p:nvGraphicFramePr>
            <p:cNvPr id="6" name="Diagram 5">
              <a:extLst>
                <a:ext uri="{FF2B5EF4-FFF2-40B4-BE49-F238E27FC236}">
                  <a16:creationId xmlns:a16="http://schemas.microsoft.com/office/drawing/2014/main" id="{64086E6B-D5A5-49BF-A349-F2A9AF403D0F}"/>
                </a:ext>
              </a:extLst>
            </p:cNvPr>
            <p:cNvGraphicFramePr/>
            <p:nvPr/>
          </p:nvGraphicFramePr>
          <p:xfrm>
            <a:off x="0" y="0"/>
            <a:ext cx="4680585" cy="2060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87F5BAA0-96F3-40A4-9460-757465601BFF}"/>
                </a:ext>
              </a:extLst>
            </p:cNvPr>
            <p:cNvGraphicFramePr/>
            <p:nvPr/>
          </p:nvGraphicFramePr>
          <p:xfrm>
            <a:off x="0" y="2118360"/>
            <a:ext cx="4679950" cy="2004695"/>
          </p:xfrm>
          <a:graphic>
            <a:graphicData uri="http://schemas.openxmlformats.org/drawingml/2006/chart">
              <c:chart xmlns:c="http://schemas.openxmlformats.org/drawingml/2006/chart" xmlns:r="http://schemas.openxmlformats.org/officeDocument/2006/relationships" r:id="rId3"/>
            </a:graphicData>
          </a:graphic>
        </p:graphicFrame>
      </p:grpSp>
      <p:sp>
        <p:nvSpPr>
          <p:cNvPr id="8" name="Rectangle 5">
            <a:extLst>
              <a:ext uri="{FF2B5EF4-FFF2-40B4-BE49-F238E27FC236}">
                <a16:creationId xmlns:a16="http://schemas.microsoft.com/office/drawing/2014/main" id="{8C332D93-7925-4F9F-BE41-B73D2947229F}"/>
              </a:ext>
            </a:extLst>
          </p:cNvPr>
          <p:cNvSpPr>
            <a:spLocks noChangeArrowheads="1"/>
          </p:cNvSpPr>
          <p:nvPr/>
        </p:nvSpPr>
        <p:spPr bwMode="auto">
          <a:xfrm>
            <a:off x="0" y="334090"/>
            <a:ext cx="2167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Palatino LT Pro"/>
                <a:ea typeface="Times New Roman" panose="02020603050405020304" pitchFamily="18" charset="0"/>
                <a:cs typeface="Times New Roman" panose="02020603050405020304" pitchFamily="18" charset="0"/>
              </a:rPr>
              <a:t> </a:t>
            </a:r>
            <a:endParaRPr kumimoji="0" lang="da-DK" altLang="da-DK" sz="900" b="0" i="0" u="none" strike="noStrike" cap="none" normalizeH="0" baseline="0" dirty="0">
              <a:ln>
                <a:noFill/>
              </a:ln>
              <a:solidFill>
                <a:schemeClr val="tx1"/>
              </a:solidFill>
              <a:effectLst/>
            </a:endParaRPr>
          </a:p>
        </p:txBody>
      </p:sp>
      <p:sp>
        <p:nvSpPr>
          <p:cNvPr id="10" name="Tekstfelt 9">
            <a:extLst>
              <a:ext uri="{FF2B5EF4-FFF2-40B4-BE49-F238E27FC236}">
                <a16:creationId xmlns:a16="http://schemas.microsoft.com/office/drawing/2014/main" id="{C0740502-9ABC-4A4B-BFC5-10D4240ED4D2}"/>
              </a:ext>
            </a:extLst>
          </p:cNvPr>
          <p:cNvSpPr txBox="1"/>
          <p:nvPr/>
        </p:nvSpPr>
        <p:spPr>
          <a:xfrm>
            <a:off x="3027063" y="5426428"/>
            <a:ext cx="635360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ratio (percentage) in the graph calculated from nominal values of the respective variables.</a:t>
            </a: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www.statistikbanken.dk/NAN1, NAN2, NAH03.</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2" descr="Djøf Forlag | DenOffentlige.dk">
            <a:extLst>
              <a:ext uri="{FF2B5EF4-FFF2-40B4-BE49-F238E27FC236}">
                <a16:creationId xmlns:a16="http://schemas.microsoft.com/office/drawing/2014/main" id="{5088C807-BBFE-449E-86EE-0F4D9B1FB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5253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5E1C2-E53C-4102-9C12-A0A81E25CD9B}"/>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11.3</a:t>
            </a:r>
          </a:p>
        </p:txBody>
      </p:sp>
      <p:sp>
        <p:nvSpPr>
          <p:cNvPr id="3" name="Rectangle 2">
            <a:extLst>
              <a:ext uri="{FF2B5EF4-FFF2-40B4-BE49-F238E27FC236}">
                <a16:creationId xmlns:a16="http://schemas.microsoft.com/office/drawing/2014/main" id="{2805891B-64EC-41A9-9BE0-36155D001332}"/>
              </a:ext>
            </a:extLst>
          </p:cNvPr>
          <p:cNvSpPr>
            <a:spLocks noChangeArrowheads="1"/>
          </p:cNvSpPr>
          <p:nvPr/>
        </p:nvSpPr>
        <p:spPr bwMode="auto">
          <a:xfrm>
            <a:off x="3756025" y="1657426"/>
            <a:ext cx="30861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11.3: Global oil reserves (shares in percentages)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4208522084"/>
              </p:ext>
            </p:extLst>
          </p:nvPr>
        </p:nvGraphicFramePr>
        <p:xfrm>
          <a:off x="3756025" y="1958340"/>
          <a:ext cx="4679950" cy="294132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C204D421-9C71-4D82-9386-D45555EF4DC7}"/>
              </a:ext>
            </a:extLst>
          </p:cNvPr>
          <p:cNvSpPr>
            <a:spLocks noChangeArrowheads="1"/>
          </p:cNvSpPr>
          <p:nvPr/>
        </p:nvSpPr>
        <p:spPr bwMode="auto">
          <a:xfrm>
            <a:off x="903642" y="816107"/>
            <a:ext cx="21031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800" b="0" i="0" u="none" strike="noStrike" cap="none" normalizeH="0" baseline="0" dirty="0">
                <a:ln>
                  <a:noFill/>
                </a:ln>
                <a:solidFill>
                  <a:schemeClr val="tx1"/>
                </a:solidFill>
                <a:effectLst/>
                <a:latin typeface="FrankfurtGothic" panose="020B7200000000000000"/>
                <a:ea typeface="Times New Roman" panose="02020603050405020304" pitchFamily="18" charset="0"/>
                <a:cs typeface="Times New Roman" panose="02020603050405020304" pitchFamily="18" charset="0"/>
              </a:rPr>
              <a:t>.</a:t>
            </a:r>
            <a:endParaRPr kumimoji="0" lang="da-DK" altLang="da-DK"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100B2BD0-ED14-4F17-8F18-F2203F992F46}"/>
              </a:ext>
            </a:extLst>
          </p:cNvPr>
          <p:cNvSpPr txBox="1"/>
          <p:nvPr/>
        </p:nvSpPr>
        <p:spPr>
          <a:xfrm>
            <a:off x="3726628" y="5000519"/>
            <a:ext cx="6546028"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Annual Statistical Bulletin 2007, OPEC.org</a:t>
            </a:r>
            <a:endParaRPr lang="da-DK" sz="1200" dirty="0">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1B8361EC-EB69-4B4F-9A11-2B77FD13B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4851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E2E3F-6143-4C86-861F-E737E2B6AD5A}"/>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11.4</a:t>
            </a:r>
          </a:p>
        </p:txBody>
      </p:sp>
      <p:graphicFrame>
        <p:nvGraphicFramePr>
          <p:cNvPr id="3" name="Object 21">
            <a:extLst>
              <a:ext uri="{FF2B5EF4-FFF2-40B4-BE49-F238E27FC236}">
                <a16:creationId xmlns:a16="http://schemas.microsoft.com/office/drawing/2014/main" id="{2E63B466-8FD8-44B8-B41B-03A177297FD3}"/>
              </a:ext>
            </a:extLst>
          </p:cNvPr>
          <p:cNvGraphicFramePr/>
          <p:nvPr>
            <p:extLst>
              <p:ext uri="{D42A27DB-BD31-4B8C-83A1-F6EECF244321}">
                <p14:modId xmlns:p14="http://schemas.microsoft.com/office/powerpoint/2010/main" val="3067842128"/>
              </p:ext>
            </p:extLst>
          </p:nvPr>
        </p:nvGraphicFramePr>
        <p:xfrm>
          <a:off x="3935954" y="1028065"/>
          <a:ext cx="4676140" cy="2371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Object 22">
            <a:extLst>
              <a:ext uri="{FF2B5EF4-FFF2-40B4-BE49-F238E27FC236}">
                <a16:creationId xmlns:a16="http://schemas.microsoft.com/office/drawing/2014/main" id="{451CA4B5-D8CB-4B1D-89B3-CCF99EEC203F}"/>
              </a:ext>
            </a:extLst>
          </p:cNvPr>
          <p:cNvGraphicFramePr/>
          <p:nvPr>
            <p:extLst>
              <p:ext uri="{D42A27DB-BD31-4B8C-83A1-F6EECF244321}">
                <p14:modId xmlns:p14="http://schemas.microsoft.com/office/powerpoint/2010/main" val="1755191075"/>
              </p:ext>
            </p:extLst>
          </p:nvPr>
        </p:nvGraphicFramePr>
        <p:xfrm>
          <a:off x="3935954" y="3429000"/>
          <a:ext cx="4676140" cy="237109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a:extLst>
              <a:ext uri="{FF2B5EF4-FFF2-40B4-BE49-F238E27FC236}">
                <a16:creationId xmlns:a16="http://schemas.microsoft.com/office/drawing/2014/main" id="{0EE12480-D5FC-4DFA-9E13-F59361D5BE85}"/>
              </a:ext>
            </a:extLst>
          </p:cNvPr>
          <p:cNvSpPr>
            <a:spLocks noChangeArrowheads="1"/>
          </p:cNvSpPr>
          <p:nvPr/>
        </p:nvSpPr>
        <p:spPr bwMode="auto">
          <a:xfrm>
            <a:off x="3985580" y="691734"/>
            <a:ext cx="33938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11.4: Number of divorces by length of marriage, 2005</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26A641C6-BFD4-40FA-AF6C-C4B413A7BDBC}"/>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8" name="Tekstfelt 7">
            <a:extLst>
              <a:ext uri="{FF2B5EF4-FFF2-40B4-BE49-F238E27FC236}">
                <a16:creationId xmlns:a16="http://schemas.microsoft.com/office/drawing/2014/main" id="{B2FE6CA8-E435-4065-99A3-355E1A65F6BB}"/>
              </a:ext>
            </a:extLst>
          </p:cNvPr>
          <p:cNvSpPr txBox="1"/>
          <p:nvPr/>
        </p:nvSpPr>
        <p:spPr>
          <a:xfrm>
            <a:off x="3935954" y="5936435"/>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www.statistikbanken.dk/SKI107.</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 name="Picture 2" descr="Djøf Forlag | DenOffentlige.dk">
            <a:extLst>
              <a:ext uri="{FF2B5EF4-FFF2-40B4-BE49-F238E27FC236}">
                <a16:creationId xmlns:a16="http://schemas.microsoft.com/office/drawing/2014/main" id="{7CD33664-6B43-4E54-86CA-7A17B39D7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2495FA-5E38-42C5-8FD6-D6B997F38050}"/>
              </a:ext>
            </a:extLst>
          </p:cNvPr>
          <p:cNvSpPr txBox="1">
            <a:spLocks/>
          </p:cNvSpPr>
          <p:nvPr/>
        </p:nvSpPr>
        <p:spPr>
          <a:xfrm>
            <a:off x="0" y="710500"/>
            <a:ext cx="12192000"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600" b="1" dirty="0" err="1">
                <a:latin typeface="Times New Roman" panose="02020603050405020304" pitchFamily="18" charset="0"/>
                <a:cs typeface="Times New Roman" panose="02020603050405020304" pitchFamily="18" charset="0"/>
              </a:rPr>
              <a:t>Chapter</a:t>
            </a:r>
            <a:r>
              <a:rPr lang="da-DK" sz="3600" b="1" dirty="0">
                <a:latin typeface="Times New Roman" panose="02020603050405020304" pitchFamily="18" charset="0"/>
                <a:cs typeface="Times New Roman" panose="02020603050405020304" pitchFamily="18" charset="0"/>
              </a:rPr>
              <a:t> 2</a:t>
            </a:r>
          </a:p>
        </p:txBody>
      </p:sp>
      <p:pic>
        <p:nvPicPr>
          <p:cNvPr id="3" name="Picture 2" descr="Djøf Forlag | DenOffentlige.dk">
            <a:extLst>
              <a:ext uri="{FF2B5EF4-FFF2-40B4-BE49-F238E27FC236}">
                <a16:creationId xmlns:a16="http://schemas.microsoft.com/office/drawing/2014/main" id="{C0A418B5-D2DE-4615-96FE-23034A071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798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6D9EE5D-E92B-4470-9667-F7EC190D32FC}"/>
              </a:ext>
            </a:extLst>
          </p:cNvPr>
          <p:cNvSpPr>
            <a:spLocks noChangeArrowheads="1"/>
          </p:cNvSpPr>
          <p:nvPr/>
        </p:nvSpPr>
        <p:spPr bwMode="auto">
          <a:xfrm>
            <a:off x="4216998" y="1534464"/>
            <a:ext cx="27158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11.5: Logarithmic scale and growth rates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3185" name="Billede 869">
            <a:extLst>
              <a:ext uri="{FF2B5EF4-FFF2-40B4-BE49-F238E27FC236}">
                <a16:creationId xmlns:a16="http://schemas.microsoft.com/office/drawing/2014/main" id="{564BC3E6-2AC6-4CD5-B9C1-8EC4113CA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688" y="2209163"/>
            <a:ext cx="4031157" cy="2439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108FF53-63AA-4593-9BF3-C6DCCE2F013D}"/>
              </a:ext>
            </a:extLst>
          </p:cNvPr>
          <p:cNvSpPr>
            <a:spLocks noChangeArrowheads="1"/>
          </p:cNvSpPr>
          <p:nvPr/>
        </p:nvSpPr>
        <p:spPr bwMode="auto">
          <a:xfrm>
            <a:off x="4216998" y="23582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Titel 1">
            <a:extLst>
              <a:ext uri="{FF2B5EF4-FFF2-40B4-BE49-F238E27FC236}">
                <a16:creationId xmlns:a16="http://schemas.microsoft.com/office/drawing/2014/main" id="{F04E6BC2-DD85-44A1-BDE8-7ABECF92161D}"/>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11.5</a:t>
            </a:r>
          </a:p>
        </p:txBody>
      </p:sp>
      <p:pic>
        <p:nvPicPr>
          <p:cNvPr id="6" name="Picture 2" descr="Djøf Forlag | DenOffentlige.dk">
            <a:extLst>
              <a:ext uri="{FF2B5EF4-FFF2-40B4-BE49-F238E27FC236}">
                <a16:creationId xmlns:a16="http://schemas.microsoft.com/office/drawing/2014/main" id="{E11B85DA-D769-4985-9AEB-6C2E18AD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1714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4B9B77A-73E7-41CF-8C34-1B77BE9D6FD3}"/>
              </a:ext>
            </a:extLst>
          </p:cNvPr>
          <p:cNvSpPr>
            <a:spLocks noChangeArrowheads="1"/>
          </p:cNvSpPr>
          <p:nvPr/>
        </p:nvSpPr>
        <p:spPr bwMode="auto">
          <a:xfrm>
            <a:off x="3852526" y="1535040"/>
            <a:ext cx="42130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11.6: Total fertility rate as related to GNI per capita world-wide, 2004</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3" name="Object 18">
            <a:extLst>
              <a:ext uri="{FF2B5EF4-FFF2-40B4-BE49-F238E27FC236}">
                <a16:creationId xmlns:a16="http://schemas.microsoft.com/office/drawing/2014/main" id="{0267CF88-CC07-42A2-BAD6-3A3370DE6F3D}"/>
              </a:ext>
            </a:extLst>
          </p:cNvPr>
          <p:cNvGraphicFramePr>
            <a:graphicFrameLocks noChangeAspect="1"/>
          </p:cNvGraphicFramePr>
          <p:nvPr>
            <p:extLst>
              <p:ext uri="{D42A27DB-BD31-4B8C-83A1-F6EECF244321}">
                <p14:modId xmlns:p14="http://schemas.microsoft.com/office/powerpoint/2010/main" val="575850387"/>
              </p:ext>
            </p:extLst>
          </p:nvPr>
        </p:nvGraphicFramePr>
        <p:xfrm>
          <a:off x="3852526" y="1847607"/>
          <a:ext cx="4680585" cy="238823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D28DA836-AB98-490D-916D-ADEAD79AAE4D}"/>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6" name="Tekstfelt 5">
            <a:extLst>
              <a:ext uri="{FF2B5EF4-FFF2-40B4-BE49-F238E27FC236}">
                <a16:creationId xmlns:a16="http://schemas.microsoft.com/office/drawing/2014/main" id="{F3E6F229-50C7-4ED1-BB10-5644190889A7}"/>
              </a:ext>
            </a:extLst>
          </p:cNvPr>
          <p:cNvSpPr txBox="1"/>
          <p:nvPr/>
        </p:nvSpPr>
        <p:spPr>
          <a:xfrm>
            <a:off x="3852526" y="4434415"/>
            <a:ext cx="4902797" cy="83099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Data for a selection of countries with varying income levels exhibited in the chart. The fertility rate is the number of births per woman.</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The World Bank: World Development Indicators (2004).</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82FAEC19-2670-43CF-A791-0C3D0E025744}"/>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11.6</a:t>
            </a:r>
          </a:p>
        </p:txBody>
      </p:sp>
      <p:pic>
        <p:nvPicPr>
          <p:cNvPr id="8" name="Picture 2" descr="Djøf Forlag | DenOffentlige.dk">
            <a:extLst>
              <a:ext uri="{FF2B5EF4-FFF2-40B4-BE49-F238E27FC236}">
                <a16:creationId xmlns:a16="http://schemas.microsoft.com/office/drawing/2014/main" id="{4E694428-42EC-448B-9AEB-A71D6048A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246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464B7-DECD-46A4-9A7E-16E1DEFDFE00}"/>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11.7</a:t>
            </a:r>
          </a:p>
        </p:txBody>
      </p:sp>
      <p:sp>
        <p:nvSpPr>
          <p:cNvPr id="3" name="Rectangle 2">
            <a:extLst>
              <a:ext uri="{FF2B5EF4-FFF2-40B4-BE49-F238E27FC236}">
                <a16:creationId xmlns:a16="http://schemas.microsoft.com/office/drawing/2014/main" id="{7724162B-A91A-40B8-BE6D-E3BCD8EEC90E}"/>
              </a:ext>
            </a:extLst>
          </p:cNvPr>
          <p:cNvSpPr>
            <a:spLocks noChangeArrowheads="1"/>
          </p:cNvSpPr>
          <p:nvPr/>
        </p:nvSpPr>
        <p:spPr bwMode="auto">
          <a:xfrm>
            <a:off x="3734109" y="1808032"/>
            <a:ext cx="47532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11.7: Taxable income, by size of individual taxable income, 2005, Lorenz Curve</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27">
            <a:extLst>
              <a:ext uri="{FF2B5EF4-FFF2-40B4-BE49-F238E27FC236}">
                <a16:creationId xmlns:a16="http://schemas.microsoft.com/office/drawing/2014/main" id="{CD2B70CB-B415-434D-94F2-F6659AA7F298}"/>
              </a:ext>
            </a:extLst>
          </p:cNvPr>
          <p:cNvGraphicFramePr>
            <a:graphicFrameLocks noChangeAspect="1"/>
          </p:cNvGraphicFramePr>
          <p:nvPr>
            <p:extLst>
              <p:ext uri="{D42A27DB-BD31-4B8C-83A1-F6EECF244321}">
                <p14:modId xmlns:p14="http://schemas.microsoft.com/office/powerpoint/2010/main" val="1799849792"/>
              </p:ext>
            </p:extLst>
          </p:nvPr>
        </p:nvGraphicFramePr>
        <p:xfrm>
          <a:off x="3762375" y="2097405"/>
          <a:ext cx="4667250" cy="266319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3">
            <a:extLst>
              <a:ext uri="{FF2B5EF4-FFF2-40B4-BE49-F238E27FC236}">
                <a16:creationId xmlns:a16="http://schemas.microsoft.com/office/drawing/2014/main" id="{BA7BDBC8-6748-4FA1-A520-12922D7D59FF}"/>
              </a:ext>
            </a:extLst>
          </p:cNvPr>
          <p:cNvSpPr>
            <a:spLocks noChangeArrowheads="1"/>
          </p:cNvSpPr>
          <p:nvPr/>
        </p:nvSpPr>
        <p:spPr bwMode="auto">
          <a:xfrm>
            <a:off x="0" y="-44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7" name="Tekstfelt 6">
            <a:extLst>
              <a:ext uri="{FF2B5EF4-FFF2-40B4-BE49-F238E27FC236}">
                <a16:creationId xmlns:a16="http://schemas.microsoft.com/office/drawing/2014/main" id="{AE7D99DC-BC1A-450B-A7E4-D1C426B0B2E3}"/>
              </a:ext>
            </a:extLst>
          </p:cNvPr>
          <p:cNvSpPr txBox="1"/>
          <p:nvPr/>
        </p:nvSpPr>
        <p:spPr>
          <a:xfrm>
            <a:off x="3762375" y="4849913"/>
            <a:ext cx="6094206"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www.statistikbanken.dk/IF13, IF23.</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Djøf Forlag | DenOffentlige.dk">
            <a:extLst>
              <a:ext uri="{FF2B5EF4-FFF2-40B4-BE49-F238E27FC236}">
                <a16:creationId xmlns:a16="http://schemas.microsoft.com/office/drawing/2014/main" id="{18DAF60C-13DE-4A74-9BB6-CC559A263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83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F3E9AC2-767E-4071-9602-A50117877E0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3" name="Object 45">
            <a:extLst>
              <a:ext uri="{FF2B5EF4-FFF2-40B4-BE49-F238E27FC236}">
                <a16:creationId xmlns:a16="http://schemas.microsoft.com/office/drawing/2014/main" id="{3336642E-E5C7-4DAF-87FA-889C9A5DC191}"/>
              </a:ext>
            </a:extLst>
          </p:cNvPr>
          <p:cNvGraphicFramePr/>
          <p:nvPr>
            <p:extLst>
              <p:ext uri="{D42A27DB-BD31-4B8C-83A1-F6EECF244321}">
                <p14:modId xmlns:p14="http://schemas.microsoft.com/office/powerpoint/2010/main" val="4253232340"/>
              </p:ext>
            </p:extLst>
          </p:nvPr>
        </p:nvGraphicFramePr>
        <p:xfrm>
          <a:off x="3757930" y="2523807"/>
          <a:ext cx="4676140" cy="181038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38EEE915-BD94-4E06-9DB0-6D2168EDB69B}"/>
              </a:ext>
            </a:extLst>
          </p:cNvPr>
          <p:cNvSpPr>
            <a:spLocks noChangeArrowheads="1"/>
          </p:cNvSpPr>
          <p:nvPr/>
        </p:nvSpPr>
        <p:spPr bwMode="auto">
          <a:xfrm>
            <a:off x="3757930" y="2216822"/>
            <a:ext cx="35798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11.8: Seasonal index of the sales of food (constant prices)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Tekstfelt 5">
            <a:extLst>
              <a:ext uri="{FF2B5EF4-FFF2-40B4-BE49-F238E27FC236}">
                <a16:creationId xmlns:a16="http://schemas.microsoft.com/office/drawing/2014/main" id="{F1F5C8D9-49CC-4E7F-8A09-769B7E79741D}"/>
              </a:ext>
            </a:extLst>
          </p:cNvPr>
          <p:cNvSpPr txBox="1"/>
          <p:nvPr/>
        </p:nvSpPr>
        <p:spPr>
          <a:xfrm>
            <a:off x="3757930" y="4441122"/>
            <a:ext cx="6094206" cy="276999"/>
          </a:xfrm>
          <a:prstGeom prst="rect">
            <a:avLst/>
          </a:prstGeom>
          <a:noFill/>
        </p:spPr>
        <p:txBody>
          <a:bodyPr wrap="square">
            <a:spAutoFit/>
          </a:bodyPr>
          <a:lstStyle/>
          <a:p>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Table 11.10</a:t>
            </a:r>
            <a:endParaRPr lang="da-DK" sz="1200" dirty="0">
              <a:latin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94BCB9B0-AB3A-4BD6-A5A7-1F214E2AE3CF}"/>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11.8</a:t>
            </a:r>
          </a:p>
        </p:txBody>
      </p:sp>
      <p:pic>
        <p:nvPicPr>
          <p:cNvPr id="8" name="Picture 2" descr="Djøf Forlag | DenOffentlige.dk">
            <a:extLst>
              <a:ext uri="{FF2B5EF4-FFF2-40B4-BE49-F238E27FC236}">
                <a16:creationId xmlns:a16="http://schemas.microsoft.com/office/drawing/2014/main" id="{E48C4440-6714-4552-9817-BDA74B339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49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D448F-8936-4592-8860-49FA36E727E4}"/>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11.9</a:t>
            </a:r>
          </a:p>
        </p:txBody>
      </p:sp>
      <p:graphicFrame>
        <p:nvGraphicFramePr>
          <p:cNvPr id="4" name="Diagram 3">
            <a:extLst>
              <a:ext uri="{FF2B5EF4-FFF2-40B4-BE49-F238E27FC236}">
                <a16:creationId xmlns:a16="http://schemas.microsoft.com/office/drawing/2014/main" id="{5D64CD72-8BA6-431F-AA78-643027F7D665}"/>
              </a:ext>
            </a:extLst>
          </p:cNvPr>
          <p:cNvGraphicFramePr/>
          <p:nvPr>
            <p:extLst>
              <p:ext uri="{D42A27DB-BD31-4B8C-83A1-F6EECF244321}">
                <p14:modId xmlns:p14="http://schemas.microsoft.com/office/powerpoint/2010/main" val="1102127103"/>
              </p:ext>
            </p:extLst>
          </p:nvPr>
        </p:nvGraphicFramePr>
        <p:xfrm>
          <a:off x="3932779" y="3337737"/>
          <a:ext cx="4679950" cy="2206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AE76E696-29E8-48F7-86F3-14A5F8496ED6}"/>
              </a:ext>
            </a:extLst>
          </p:cNvPr>
          <p:cNvGraphicFramePr/>
          <p:nvPr>
            <p:extLst>
              <p:ext uri="{D42A27DB-BD31-4B8C-83A1-F6EECF244321}">
                <p14:modId xmlns:p14="http://schemas.microsoft.com/office/powerpoint/2010/main" val="117030980"/>
              </p:ext>
            </p:extLst>
          </p:nvPr>
        </p:nvGraphicFramePr>
        <p:xfrm>
          <a:off x="3932779" y="943787"/>
          <a:ext cx="4679950" cy="227457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a:extLst>
              <a:ext uri="{FF2B5EF4-FFF2-40B4-BE49-F238E27FC236}">
                <a16:creationId xmlns:a16="http://schemas.microsoft.com/office/drawing/2014/main" id="{E52F938B-9B83-461E-96E4-BE1024BF1ACD}"/>
              </a:ext>
            </a:extLst>
          </p:cNvPr>
          <p:cNvSpPr>
            <a:spLocks noChangeArrowheads="1"/>
          </p:cNvSpPr>
          <p:nvPr/>
        </p:nvSpPr>
        <p:spPr bwMode="auto">
          <a:xfrm>
            <a:off x="3932779" y="634111"/>
            <a:ext cx="40158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11.9: GVA 1900-2015 (in billions of 2010-kroner, and log values)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F50B7743-E94E-41F9-B894-DD8711925C11}"/>
              </a:ext>
            </a:extLst>
          </p:cNvPr>
          <p:cNvSpPr>
            <a:spLocks noChangeArrowheads="1"/>
          </p:cNvSpPr>
          <p:nvPr/>
        </p:nvSpPr>
        <p:spPr bwMode="auto">
          <a:xfrm>
            <a:off x="0" y="134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9" name="Tekstfelt 8">
            <a:extLst>
              <a:ext uri="{FF2B5EF4-FFF2-40B4-BE49-F238E27FC236}">
                <a16:creationId xmlns:a16="http://schemas.microsoft.com/office/drawing/2014/main" id="{BC3968F1-9F46-42F3-BD66-AFD39468F999}"/>
              </a:ext>
            </a:extLst>
          </p:cNvPr>
          <p:cNvSpPr txBox="1"/>
          <p:nvPr/>
        </p:nvSpPr>
        <p:spPr>
          <a:xfrm>
            <a:off x="2816860" y="5763605"/>
            <a:ext cx="7273812"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The first graph in absolute numbers (billions of 2010-kroner), the second one in natural log values (ln).</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Sv. Aa. Hansen: Økonomisk vækst i Danmark (1974); </a:t>
            </a:r>
            <a:r>
              <a:rPr kumimoji="0" lang="da-DK"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Adam's</a:t>
            </a:r>
            <a:r>
              <a:rPr kumimoji="0" lang="da-DK"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databank; www.statistikbanken.dk/NAHL2.</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2" descr="Djøf Forlag | DenOffentlige.dk">
            <a:extLst>
              <a:ext uri="{FF2B5EF4-FFF2-40B4-BE49-F238E27FC236}">
                <a16:creationId xmlns:a16="http://schemas.microsoft.com/office/drawing/2014/main" id="{AE369211-3FFB-47E5-A8F6-405F2E4C6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555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3722E-C3E6-4EA6-A9C8-0F20D49AE2CE}"/>
              </a:ext>
            </a:extLst>
          </p:cNvPr>
          <p:cNvSpPr txBox="1">
            <a:spLocks/>
          </p:cNvSpPr>
          <p:nvPr/>
        </p:nvSpPr>
        <p:spPr>
          <a:xfrm>
            <a:off x="414455" y="246043"/>
            <a:ext cx="1808216" cy="891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err="1">
                <a:latin typeface="Times New Roman" panose="02020603050405020304" pitchFamily="18" charset="0"/>
                <a:cs typeface="Times New Roman" panose="02020603050405020304" pitchFamily="18" charset="0"/>
              </a:rPr>
              <a:t>Figure</a:t>
            </a:r>
            <a:r>
              <a:rPr lang="da-DK" sz="2000" b="1" dirty="0">
                <a:latin typeface="Times New Roman" panose="02020603050405020304" pitchFamily="18" charset="0"/>
                <a:cs typeface="Times New Roman" panose="02020603050405020304" pitchFamily="18" charset="0"/>
              </a:rPr>
              <a:t> 11.10</a:t>
            </a:r>
          </a:p>
        </p:txBody>
      </p:sp>
      <p:sp>
        <p:nvSpPr>
          <p:cNvPr id="4" name="Rectangle 2">
            <a:extLst>
              <a:ext uri="{FF2B5EF4-FFF2-40B4-BE49-F238E27FC236}">
                <a16:creationId xmlns:a16="http://schemas.microsoft.com/office/drawing/2014/main" id="{05653BCE-8000-496D-A3C7-9C234CEF0EB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graphicFrame>
        <p:nvGraphicFramePr>
          <p:cNvPr id="5" name="Diagram 4">
            <a:extLst>
              <a:ext uri="{FF2B5EF4-FFF2-40B4-BE49-F238E27FC236}">
                <a16:creationId xmlns:a16="http://schemas.microsoft.com/office/drawing/2014/main" id="{4A3F139D-F343-4B0A-87BC-ECC98B150A72}"/>
              </a:ext>
            </a:extLst>
          </p:cNvPr>
          <p:cNvGraphicFramePr/>
          <p:nvPr>
            <p:extLst>
              <p:ext uri="{D42A27DB-BD31-4B8C-83A1-F6EECF244321}">
                <p14:modId xmlns:p14="http://schemas.microsoft.com/office/powerpoint/2010/main" val="1892590043"/>
              </p:ext>
            </p:extLst>
          </p:nvPr>
        </p:nvGraphicFramePr>
        <p:xfrm>
          <a:off x="3758248" y="1897828"/>
          <a:ext cx="4675505" cy="280416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E42DD0ED-EAE5-4FC6-91BA-D237536FE3A3}"/>
              </a:ext>
            </a:extLst>
          </p:cNvPr>
          <p:cNvSpPr>
            <a:spLocks noChangeArrowheads="1"/>
          </p:cNvSpPr>
          <p:nvPr/>
        </p:nvSpPr>
        <p:spPr bwMode="auto">
          <a:xfrm>
            <a:off x="3757473" y="1650384"/>
            <a:ext cx="47339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1925" algn="l"/>
              </a:tabLst>
              <a:defRPr>
                <a:solidFill>
                  <a:schemeClr val="tx1"/>
                </a:solidFill>
                <a:latin typeface="Arial" panose="020B0604020202020204" pitchFamily="34" charset="0"/>
              </a:defRPr>
            </a:lvl1pPr>
            <a:lvl2pPr eaLnBrk="0" fontAlgn="base" hangingPunct="0">
              <a:spcBef>
                <a:spcPct val="0"/>
              </a:spcBef>
              <a:spcAft>
                <a:spcPct val="0"/>
              </a:spcAft>
              <a:tabLst>
                <a:tab pos="161925" algn="l"/>
              </a:tabLst>
              <a:defRPr>
                <a:solidFill>
                  <a:schemeClr val="tx1"/>
                </a:solidFill>
                <a:latin typeface="Arial" panose="020B0604020202020204" pitchFamily="34" charset="0"/>
              </a:defRPr>
            </a:lvl2pPr>
            <a:lvl3pPr eaLnBrk="0" fontAlgn="base" hangingPunct="0">
              <a:spcBef>
                <a:spcPct val="0"/>
              </a:spcBef>
              <a:spcAft>
                <a:spcPct val="0"/>
              </a:spcAft>
              <a:tabLst>
                <a:tab pos="161925" algn="l"/>
              </a:tabLst>
              <a:defRPr>
                <a:solidFill>
                  <a:schemeClr val="tx1"/>
                </a:solidFill>
                <a:latin typeface="Arial" panose="020B0604020202020204" pitchFamily="34" charset="0"/>
              </a:defRPr>
            </a:lvl3pPr>
            <a:lvl4pPr eaLnBrk="0" fontAlgn="base" hangingPunct="0">
              <a:spcBef>
                <a:spcPct val="0"/>
              </a:spcBef>
              <a:spcAft>
                <a:spcPct val="0"/>
              </a:spcAft>
              <a:tabLst>
                <a:tab pos="161925" algn="l"/>
              </a:tabLst>
              <a:defRPr>
                <a:solidFill>
                  <a:schemeClr val="tx1"/>
                </a:solidFill>
                <a:latin typeface="Arial" panose="020B0604020202020204" pitchFamily="34" charset="0"/>
              </a:defRPr>
            </a:lvl4pPr>
            <a:lvl5pPr eaLnBrk="0" fontAlgn="base" hangingPunct="0">
              <a:spcBef>
                <a:spcPct val="0"/>
              </a:spcBef>
              <a:spcAft>
                <a:spcPct val="0"/>
              </a:spcAft>
              <a:tabLst>
                <a:tab pos="161925" algn="l"/>
              </a:tabLst>
              <a:defRPr>
                <a:solidFill>
                  <a:schemeClr val="tx1"/>
                </a:solidFill>
                <a:latin typeface="Arial" panose="020B0604020202020204" pitchFamily="34" charset="0"/>
              </a:defRPr>
            </a:lvl5pPr>
            <a:lvl6pPr eaLnBrk="0" fontAlgn="base" hangingPunct="0">
              <a:spcBef>
                <a:spcPct val="0"/>
              </a:spcBef>
              <a:spcAft>
                <a:spcPct val="0"/>
              </a:spcAft>
              <a:tabLst>
                <a:tab pos="161925" algn="l"/>
              </a:tabLst>
              <a:defRPr>
                <a:solidFill>
                  <a:schemeClr val="tx1"/>
                </a:solidFill>
                <a:latin typeface="Arial" panose="020B0604020202020204" pitchFamily="34" charset="0"/>
              </a:defRPr>
            </a:lvl6pPr>
            <a:lvl7pPr eaLnBrk="0" fontAlgn="base" hangingPunct="0">
              <a:spcBef>
                <a:spcPct val="0"/>
              </a:spcBef>
              <a:spcAft>
                <a:spcPct val="0"/>
              </a:spcAft>
              <a:tabLst>
                <a:tab pos="161925" algn="l"/>
              </a:tabLst>
              <a:defRPr>
                <a:solidFill>
                  <a:schemeClr val="tx1"/>
                </a:solidFill>
                <a:latin typeface="Arial" panose="020B0604020202020204" pitchFamily="34" charset="0"/>
              </a:defRPr>
            </a:lvl7pPr>
            <a:lvl8pPr eaLnBrk="0" fontAlgn="base" hangingPunct="0">
              <a:spcBef>
                <a:spcPct val="0"/>
              </a:spcBef>
              <a:spcAft>
                <a:spcPct val="0"/>
              </a:spcAft>
              <a:tabLst>
                <a:tab pos="161925" algn="l"/>
              </a:tabLst>
              <a:defRPr>
                <a:solidFill>
                  <a:schemeClr val="tx1"/>
                </a:solidFill>
                <a:latin typeface="Arial" panose="020B0604020202020204" pitchFamily="34" charset="0"/>
              </a:defRPr>
            </a:lvl8pPr>
            <a:lvl9pPr eaLnBrk="0" fontAlgn="base" hangingPunct="0">
              <a:spcBef>
                <a:spcPct val="0"/>
              </a:spcBef>
              <a:spcAft>
                <a:spcPct val="0"/>
              </a:spcAft>
              <a:tabLst>
                <a:tab pos="161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Figure 11.10: Economic growth rates 1901-2015 (percent annually, GVA, 2010-prices)</a:t>
            </a:r>
            <a:endParaRPr kumimoji="0" lang="da-DK" altLang="da-DK"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kstfelt 7">
            <a:extLst>
              <a:ext uri="{FF2B5EF4-FFF2-40B4-BE49-F238E27FC236}">
                <a16:creationId xmlns:a16="http://schemas.microsoft.com/office/drawing/2014/main" id="{D678AD0E-D2A9-46CC-BBC5-C04401F145CA}"/>
              </a:ext>
            </a:extLst>
          </p:cNvPr>
          <p:cNvSpPr txBox="1"/>
          <p:nvPr/>
        </p:nvSpPr>
        <p:spPr>
          <a:xfrm>
            <a:off x="2676413" y="4949432"/>
            <a:ext cx="683917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Note: Growth rates calculated as first-differences between the log values in Figure 11.8, i.e. ln(</a:t>
            </a:r>
            <a:r>
              <a:rPr kumimoji="0" lang="en-GB" altLang="da-DK" sz="1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kumimoji="0" lang="en-GB" altLang="da-DK" sz="1200" b="0" i="0" u="none" strike="noStrike" cap="none" normalizeH="0" baseline="-3000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ln(y</a:t>
            </a:r>
            <a:r>
              <a:rPr kumimoji="0" lang="en-GB" altLang="da-DK"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t-1</a:t>
            </a: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da-DK"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endPar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1925" algn="l"/>
              </a:tabLst>
            </a:pPr>
            <a:r>
              <a:rPr kumimoji="0" lang="en-GB" altLang="da-DK"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Source: See Figure 11.8.</a:t>
            </a:r>
            <a:endParaRPr kumimoji="0" lang="en-GB" altLang="da-DK"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9" name="Picture 2" descr="Djøf Forlag | DenOffentlige.dk">
            <a:extLst>
              <a:ext uri="{FF2B5EF4-FFF2-40B4-BE49-F238E27FC236}">
                <a16:creationId xmlns:a16="http://schemas.microsoft.com/office/drawing/2014/main" id="{C1DD8343-D930-4A83-B7BA-D7B7759E9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58" y="6193413"/>
            <a:ext cx="2376714" cy="5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6247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312</TotalTime>
  <Words>4347</Words>
  <Application>Microsoft Office PowerPoint</Application>
  <PresentationFormat>Widescreen</PresentationFormat>
  <Paragraphs>646</Paragraphs>
  <Slides>95</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95</vt:i4>
      </vt:variant>
    </vt:vector>
  </HeadingPairs>
  <TitlesOfParts>
    <vt:vector size="102" baseType="lpstr">
      <vt:lpstr>Arial</vt:lpstr>
      <vt:lpstr>Calibri</vt:lpstr>
      <vt:lpstr>Calibri Light</vt:lpstr>
      <vt:lpstr>FrankfurtGothic</vt:lpstr>
      <vt:lpstr>Palatino LT Pro</vt:lpstr>
      <vt:lpstr>Times New Roman</vt:lpstr>
      <vt:lpstr>Office-tema</vt:lpstr>
      <vt:lpstr>PowerPoint-præsentation</vt:lpstr>
      <vt:lpstr>Figure 1.1</vt:lpstr>
      <vt:lpstr>PowerPoint-præsentation</vt:lpstr>
      <vt:lpstr>Figure 1.3</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Josephine Prichardt Hansen</dc:creator>
  <cp:lastModifiedBy>Britta Østergaard</cp:lastModifiedBy>
  <cp:revision>25</cp:revision>
  <dcterms:created xsi:type="dcterms:W3CDTF">2021-01-28T10:45:20Z</dcterms:created>
  <dcterms:modified xsi:type="dcterms:W3CDTF">2021-01-29T11:57:08Z</dcterms:modified>
</cp:coreProperties>
</file>