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9"/>
  </p:notes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7" r:id="rId16"/>
    <p:sldId id="278" r:id="rId17"/>
    <p:sldId id="279" r:id="rId1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15" autoAdjust="0"/>
    <p:restoredTop sz="86447" autoAdjust="0"/>
  </p:normalViewPr>
  <p:slideViewPr>
    <p:cSldViewPr>
      <p:cViewPr varScale="1">
        <p:scale>
          <a:sx n="66" d="100"/>
          <a:sy n="66" d="100"/>
        </p:scale>
        <p:origin x="38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96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03365-F6F7-4574-BCE8-E48C080CFC7A}" type="datetimeFigureOut">
              <a:rPr lang="da-DK" smtClean="0"/>
              <a:t>20-12-2016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327CF6-065E-4F08-8DE2-A81D2055D5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3118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A91A-6647-4FEA-BB37-7ED9259436E7}" type="datetime1">
              <a:rPr lang="da-DK" smtClean="0"/>
              <a:t>20-12-2016</a:t>
            </a:fld>
            <a:endParaRPr lang="da-DK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8C60-21C7-4A87-B51E-0C38B2AFA894}" type="datetime1">
              <a:rPr lang="da-DK" smtClean="0"/>
              <a:t>20-12-2016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422AF-20B8-4F9F-8526-C048F76670FF}" type="datetime1">
              <a:rPr lang="da-DK" smtClean="0"/>
              <a:t>20-12-2016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11BE-BF14-47D9-85B7-28AE23BD47D1}" type="datetime1">
              <a:rPr lang="da-DK" smtClean="0"/>
              <a:t>20-12-2016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71781-8487-4061-8E8C-B34D05A8A4FD}" type="datetime1">
              <a:rPr lang="da-DK" smtClean="0"/>
              <a:t>20-12-2016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DA8D7-14F8-4C7E-934F-013C103B988F}" type="datetime1">
              <a:rPr lang="da-DK" smtClean="0"/>
              <a:t>20-12-2016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9518A-9B92-453B-A643-7A80761C5D94}" type="datetime1">
              <a:rPr lang="da-DK" smtClean="0"/>
              <a:t>20-12-2016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45AE-23BD-4FCE-9F85-93FA7F315AC0}" type="datetime1">
              <a:rPr lang="da-DK" smtClean="0"/>
              <a:t>20-12-2016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246A-B683-4B94-A131-DE57A94D6EB6}" type="datetime1">
              <a:rPr lang="da-DK" smtClean="0"/>
              <a:t>20-12-2016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9D1E4-DC18-4E71-9A42-787F860958F8}" type="datetime1">
              <a:rPr lang="da-DK" smtClean="0"/>
              <a:t>20-12-2016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46EA-DD1C-4649-AC74-3BAB4248472B}" type="datetime1">
              <a:rPr lang="da-DK" smtClean="0"/>
              <a:t>20-12-2016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E04A0C3-96DD-451D-BEC0-3AC148E31741}" type="datetime1">
              <a:rPr lang="da-DK" smtClean="0"/>
              <a:t>20-12-2016</a:t>
            </a:fld>
            <a:endParaRPr lang="da-D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da-DK"/>
              <a:t>Copyright Jørgen Just Andresen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76443AD-B17D-4319-A35E-2398D07A6DDB}" type="slidenum">
              <a:rPr lang="da-DK" smtClean="0"/>
              <a:t>‹nr.›</a:t>
            </a:fld>
            <a:endParaRPr lang="da-DK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848600" cy="1927225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/>
              <a:t>KAPITEL 6</a:t>
            </a:r>
            <a:br>
              <a:rPr lang="da-DK" dirty="0"/>
            </a:br>
            <a:r>
              <a:rPr lang="da-DK" dirty="0"/>
              <a:t>Simulationsbaseret </a:t>
            </a:r>
            <a:br>
              <a:rPr lang="da-DK" dirty="0"/>
            </a:br>
            <a:r>
              <a:rPr lang="da-DK" dirty="0"/>
              <a:t>Value at Risk</a:t>
            </a:r>
          </a:p>
        </p:txBody>
      </p:sp>
    </p:spTree>
    <p:extLst>
      <p:ext uri="{BB962C8B-B14F-4D97-AF65-F5344CB8AC3E}">
        <p14:creationId xmlns:p14="http://schemas.microsoft.com/office/powerpoint/2010/main" val="1802256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Vægtet VaR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52736"/>
            <a:ext cx="7498080" cy="4800600"/>
          </a:xfrm>
        </p:spPr>
        <p:txBody>
          <a:bodyPr>
            <a:normAutofit fontScale="92500" lnSpcReduction="20000"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Hvorfor bliver VaR større?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10</a:t>
            </a:fld>
            <a:endParaRPr lang="da-DK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388" y="1268760"/>
            <a:ext cx="10014035" cy="4603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6950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Bootstrapping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Simulering af porteføljeværdi over 10 dage</a:t>
            </a:r>
          </a:p>
          <a:p>
            <a:r>
              <a:rPr lang="da-DK" dirty="0"/>
              <a:t>I praksis simuleres på risikofaktorer (aktieindeks, nulkuponrenter, valuta mm) og positionerne mappes til disse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11</a:t>
            </a:fld>
            <a:endParaRPr lang="da-DK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412776"/>
            <a:ext cx="8172400" cy="4145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0250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Expected Shortfall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Hvad taber vi i halen af fordelingen?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12</a:t>
            </a:fld>
            <a:endParaRPr lang="da-DK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60848"/>
            <a:ext cx="6176563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3926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Monte Carlo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5656" y="1772816"/>
            <a:ext cx="7498080" cy="4800600"/>
          </a:xfrm>
        </p:spPr>
        <p:txBody>
          <a:bodyPr>
            <a:normAutofit fontScale="85000" lnSpcReduction="20000"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Ved Monte Carlo Simulation konstrueres afkast-scenarierne på baggrund af data for volatiliteter og korrelationer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13</a:t>
            </a:fld>
            <a:endParaRPr lang="da-DK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1196752"/>
            <a:ext cx="6192688" cy="4248472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528574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Monte Carlo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Spil med subjektive terninger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14</a:t>
            </a:fld>
            <a:endParaRPr lang="da-DK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84070"/>
            <a:ext cx="6367463" cy="43738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7964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Monte Carlo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Fordelingen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15</a:t>
            </a:fld>
            <a:endParaRPr lang="da-DK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055093"/>
            <a:ext cx="7056784" cy="41102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70290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Tjek spørgsmål –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84784"/>
            <a:ext cx="7498080" cy="4789512"/>
          </a:xfrm>
        </p:spPr>
        <p:txBody>
          <a:bodyPr>
            <a:normAutofit lnSpcReduction="10000"/>
          </a:bodyPr>
          <a:lstStyle/>
          <a:p>
            <a:r>
              <a:rPr lang="da-DK" dirty="0">
                <a:latin typeface="Trebuchet MS" pitchFamily="34" charset="0"/>
              </a:rPr>
              <a:t>Hvad er fordele og ulemper ved simulationsbaseret VaR sammenlignet med delta normal VaR?</a:t>
            </a:r>
          </a:p>
          <a:p>
            <a:r>
              <a:rPr lang="da-DK" dirty="0">
                <a:latin typeface="Trebuchet MS" pitchFamily="34" charset="0"/>
              </a:rPr>
              <a:t>Forklar forskellen på historisk simulationsbaseret VaR og monte carlo simulation</a:t>
            </a:r>
          </a:p>
          <a:p>
            <a:r>
              <a:rPr lang="da-DK" dirty="0">
                <a:latin typeface="Trebuchet MS" pitchFamily="34" charset="0"/>
              </a:rPr>
              <a:t>Hvad er expected short fall?</a:t>
            </a:r>
          </a:p>
          <a:p>
            <a:r>
              <a:rPr lang="da-DK" dirty="0">
                <a:latin typeface="Trebuchet MS" pitchFamily="34" charset="0"/>
              </a:rPr>
              <a:t>Forklar de enkelte skridt i beregningen af historisk simulationsbaseret VaR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35404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Trebuchet MS" pitchFamily="34" charset="0"/>
              </a:rPr>
              <a:t>Tjek spørgsmål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>
                <a:latin typeface="Trebuchet MS" pitchFamily="34" charset="0"/>
              </a:rPr>
              <a:t>Hvorfor anvendes vægte?</a:t>
            </a:r>
          </a:p>
          <a:p>
            <a:r>
              <a:rPr lang="da-DK" dirty="0">
                <a:latin typeface="Trebuchet MS" pitchFamily="34" charset="0"/>
              </a:rPr>
              <a:t>Hvad er idéen med bootstrapping?</a:t>
            </a:r>
          </a:p>
          <a:p>
            <a:r>
              <a:rPr lang="da-DK" dirty="0">
                <a:latin typeface="Trebuchet MS" pitchFamily="34" charset="0"/>
              </a:rPr>
              <a:t>Forklar de enkelte skridt i beregningen af monte carlo VaR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458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Indhold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dirty="0"/>
              <a:t>Hvorfor simulationsbaseret VaR?</a:t>
            </a:r>
          </a:p>
          <a:p>
            <a:r>
              <a:rPr lang="da-DK" dirty="0"/>
              <a:t>Eksempel på beregning af historisk simulationsbaseret VaR</a:t>
            </a:r>
          </a:p>
          <a:p>
            <a:r>
              <a:rPr lang="da-DK" dirty="0"/>
              <a:t>Vægtning af data</a:t>
            </a:r>
          </a:p>
          <a:p>
            <a:r>
              <a:rPr lang="da-DK" dirty="0"/>
              <a:t>Expected shortfall</a:t>
            </a:r>
          </a:p>
          <a:p>
            <a:r>
              <a:rPr lang="da-DK" dirty="0"/>
              <a:t>Monte Carlo VaR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2787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Hvorfor simulationsbaseret VaR?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3</a:t>
            </a:fld>
            <a:endParaRPr lang="da-DK"/>
          </a:p>
        </p:txBody>
      </p:sp>
      <p:pic>
        <p:nvPicPr>
          <p:cNvPr id="6" name="Content Placeholder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7884368" cy="4032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249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Eksempel: Portefølje af fire aktier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4</a:t>
            </a:fld>
            <a:endParaRPr lang="da-DK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7344816" cy="4680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09143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Eksempel, beregning af afkast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endParaRPr lang="da-DK" dirty="0"/>
              </a:p>
              <a:p>
                <a:endParaRPr lang="da-DK" dirty="0"/>
              </a:p>
              <a:p>
                <a:endParaRPr lang="da-DK" dirty="0"/>
              </a:p>
              <a:p>
                <a:endParaRPr lang="da-DK" dirty="0"/>
              </a:p>
              <a:p>
                <a:endParaRPr lang="da-DK" dirty="0"/>
              </a:p>
              <a:p>
                <a:endParaRPr lang="da-DK" dirty="0"/>
              </a:p>
              <a:p>
                <a:endParaRPr lang="da-DK" dirty="0"/>
              </a:p>
              <a:p>
                <a:endParaRPr lang="da-DK" dirty="0"/>
              </a:p>
              <a:p>
                <a:endParaRPr lang="da-DK" dirty="0"/>
              </a:p>
              <a:p>
                <a:endParaRPr lang="da-DK" dirty="0"/>
              </a:p>
              <a:p>
                <a:endParaRPr lang="da-DK" dirty="0"/>
              </a:p>
              <a:p>
                <a:r>
                  <a:rPr lang="da-DK" dirty="0"/>
                  <a:t>Afkast den 29-12-2006:  1,40%</a:t>
                </a:r>
              </a:p>
              <a:p>
                <a:pPr marL="82296" indent="0">
                  <a:buNone/>
                </a:pPr>
                <a14:m>
                  <m:oMath xmlns:m="http://schemas.openxmlformats.org/officeDocument/2006/math">
                    <m:r>
                      <a:rPr lang="da-DK" i="1">
                        <a:latin typeface="Cambria Math" panose="02040503050406030204" pitchFamily="18" charset="0"/>
                      </a:rPr>
                      <m:t>25</m:t>
                    </m:r>
                    <m:r>
                      <a:rPr lang="da-DK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da-DK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i="1">
                            <a:latin typeface="Cambria Math" panose="02040503050406030204" pitchFamily="18" charset="0"/>
                          </a:rPr>
                          <m:t>1+1,20%</m:t>
                        </m:r>
                      </m:e>
                    </m:d>
                    <m:r>
                      <a:rPr lang="da-DK" i="1">
                        <a:latin typeface="Cambria Math" panose="02040503050406030204" pitchFamily="18" charset="0"/>
                      </a:rPr>
                      <m:t>+25</m:t>
                    </m:r>
                    <m:r>
                      <a:rPr lang="da-DK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da-DK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i="1">
                            <a:latin typeface="Cambria Math" panose="02040503050406030204" pitchFamily="18" charset="0"/>
                          </a:rPr>
                          <m:t>1+1,28%</m:t>
                        </m:r>
                      </m:e>
                    </m:d>
                    <m:r>
                      <a:rPr lang="da-DK" i="1">
                        <a:latin typeface="Cambria Math" panose="02040503050406030204" pitchFamily="18" charset="0"/>
                      </a:rPr>
                      <m:t>+25</m:t>
                    </m:r>
                    <m:r>
                      <a:rPr lang="da-DK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da-DK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i="1">
                            <a:latin typeface="Cambria Math" panose="02040503050406030204" pitchFamily="18" charset="0"/>
                          </a:rPr>
                          <m:t>1+2,07%</m:t>
                        </m:r>
                      </m:e>
                    </m:d>
                    <m:r>
                      <a:rPr lang="da-DK" i="1">
                        <a:latin typeface="Cambria Math" panose="02040503050406030204" pitchFamily="18" charset="0"/>
                      </a:rPr>
                      <m:t>+25</m:t>
                    </m:r>
                    <m:r>
                      <a:rPr lang="da-DK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da-DK" i="1">
                        <a:latin typeface="Cambria Math" panose="02040503050406030204" pitchFamily="18" charset="0"/>
                      </a:rPr>
                      <m:t>∙</m:t>
                    </m:r>
                    <m:d>
                      <m:d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da-DK" i="1">
                            <a:latin typeface="Cambria Math" panose="02040503050406030204" pitchFamily="18" charset="0"/>
                          </a:rPr>
                          <m:t>1+1,07%</m:t>
                        </m:r>
                      </m:e>
                    </m:d>
                    <m:r>
                      <a:rPr lang="da-DK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da-DK" dirty="0"/>
                  <a:t> 101,40 millioner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b="-1525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5</a:t>
            </a:fld>
            <a:endParaRPr lang="da-DK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954" y="1412776"/>
            <a:ext cx="7601120" cy="3787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627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Eksempel, fastsættelse af VaR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6</a:t>
            </a:fld>
            <a:endParaRPr lang="da-DK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8"/>
            <a:ext cx="8144714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935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Eksempel, fordelingen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7</a:t>
            </a:fld>
            <a:endParaRPr lang="da-DK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84784"/>
            <a:ext cx="7482904" cy="4889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7981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/>
              <a:t>Eksempel, VaR den 22. september 2008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VaR er markant lavere selv om vi står i orkanens øje – hvorfor?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8</a:t>
            </a:fld>
            <a:endParaRPr lang="da-DK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404" y="1484784"/>
            <a:ext cx="9035292" cy="4070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2905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Vægtning af data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1447800"/>
                <a:ext cx="7888920" cy="4800600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da-DK" dirty="0"/>
                  <a:t>Hvorfor: undgå for meget vægt på gamle data.</a:t>
                </a:r>
              </a:p>
              <a:p>
                <a:endParaRPr lang="da-DK" dirty="0"/>
              </a:p>
              <a:p>
                <a14:m>
                  <m:oMath xmlns:m="http://schemas.openxmlformats.org/officeDocument/2006/math">
                    <m:r>
                      <a:rPr lang="da-DK" i="1">
                        <a:latin typeface="Cambria Math" panose="02040503050406030204" pitchFamily="18" charset="0"/>
                      </a:rPr>
                      <m:t>𝑉</m:t>
                    </m:r>
                    <m:r>
                      <a:rPr lang="da-DK" i="1">
                        <a:latin typeface="Cambria Math" panose="02040503050406030204" pitchFamily="18" charset="0"/>
                      </a:rPr>
                      <m:t>æ</m:t>
                    </m:r>
                    <m:r>
                      <a:rPr lang="da-DK" i="1">
                        <a:latin typeface="Cambria Math" panose="02040503050406030204" pitchFamily="18" charset="0"/>
                      </a:rPr>
                      <m:t>𝑔𝑡</m:t>
                    </m:r>
                    <m:r>
                      <a:rPr lang="da-DK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p>
                        <m:r>
                          <a:rPr lang="da-DK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da-DK" i="1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da-DK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da-DK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</m:e>
                          <m:sup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den>
                    </m:f>
                  </m:oMath>
                </a14:m>
                <a:endParaRPr lang="da-DK" dirty="0"/>
              </a:p>
              <a:p>
                <a:pPr marL="82296" indent="0">
                  <a:buNone/>
                </a:pPr>
                <a:endParaRPr lang="da-DK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da-DK" i="1">
                            <a:latin typeface="Cambria Math" panose="02040503050406030204" pitchFamily="18" charset="0"/>
                          </a:rPr>
                          <m:t>æ</m:t>
                        </m:r>
                        <m:r>
                          <a:rPr lang="da-DK" i="1">
                            <a:latin typeface="Cambria Math" panose="02040503050406030204" pitchFamily="18" charset="0"/>
                          </a:rPr>
                          <m:t>𝑔𝑡</m:t>
                        </m:r>
                      </m:e>
                      <m:sub>
                        <m:r>
                          <a:rPr lang="da-DK" i="1">
                            <a:latin typeface="Cambria Math" panose="02040503050406030204" pitchFamily="18" charset="0"/>
                          </a:rPr>
                          <m:t>29−12−2006</m:t>
                        </m:r>
                      </m:sub>
                    </m:sSub>
                    <m:r>
                      <a:rPr lang="da-DK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0,9966</m:t>
                            </m:r>
                          </m:e>
                          <m:sup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500−1</m:t>
                            </m:r>
                          </m:sup>
                        </m:sSup>
                        <m:r>
                          <a:rPr lang="da-DK" i="1">
                            <a:latin typeface="Cambria Math" panose="02040503050406030204" pitchFamily="18" charset="0"/>
                          </a:rPr>
                          <m:t>(1−0,9966)</m:t>
                        </m:r>
                      </m:num>
                      <m:den>
                        <m:r>
                          <a:rPr lang="da-DK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0,9966</m:t>
                            </m:r>
                          </m:e>
                          <m:sup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500</m:t>
                            </m:r>
                          </m:sup>
                        </m:sSup>
                      </m:den>
                    </m:f>
                    <m:r>
                      <a:rPr lang="da-DK" i="1">
                        <a:latin typeface="Cambria Math" panose="02040503050406030204" pitchFamily="18" charset="0"/>
                      </a:rPr>
                      <m:t>=0,0764%</m:t>
                    </m:r>
                  </m:oMath>
                </a14:m>
                <a:endParaRPr lang="da-DK" dirty="0"/>
              </a:p>
              <a:p>
                <a:endParaRPr lang="da-DK" i="1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a-DK" i="1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da-DK" i="1">
                            <a:latin typeface="Cambria Math" panose="02040503050406030204" pitchFamily="18" charset="0"/>
                          </a:rPr>
                          <m:t>æ</m:t>
                        </m:r>
                        <m:r>
                          <a:rPr lang="da-DK" i="1">
                            <a:latin typeface="Cambria Math" panose="02040503050406030204" pitchFamily="18" charset="0"/>
                          </a:rPr>
                          <m:t>𝑔𝑡</m:t>
                        </m:r>
                      </m:e>
                      <m:sub>
                        <m:r>
                          <a:rPr lang="da-DK" b="0" i="1" smtClean="0">
                            <a:latin typeface="Cambria Math"/>
                          </a:rPr>
                          <m:t>02</m:t>
                        </m:r>
                        <m:r>
                          <a:rPr lang="da-DK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da-DK" b="0" i="1" smtClean="0">
                            <a:latin typeface="Cambria Math"/>
                          </a:rPr>
                          <m:t>01</m:t>
                        </m:r>
                        <m:r>
                          <a:rPr lang="da-DK" i="1">
                            <a:latin typeface="Cambria Math" panose="02040503050406030204" pitchFamily="18" charset="0"/>
                          </a:rPr>
                          <m:t>−200</m:t>
                        </m:r>
                        <m:r>
                          <a:rPr lang="da-DK" b="0" i="1" smtClean="0">
                            <a:latin typeface="Cambria Math"/>
                          </a:rPr>
                          <m:t>9</m:t>
                        </m:r>
                      </m:sub>
                    </m:sSub>
                    <m:r>
                      <a:rPr lang="da-DK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a-DK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0,9966</m:t>
                            </m:r>
                          </m:e>
                          <m:sup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500−500</m:t>
                            </m:r>
                          </m:sup>
                        </m:sSup>
                        <m:r>
                          <a:rPr lang="da-DK" i="1">
                            <a:latin typeface="Cambria Math" panose="02040503050406030204" pitchFamily="18" charset="0"/>
                          </a:rPr>
                          <m:t>(1−0,9966)</m:t>
                        </m:r>
                      </m:num>
                      <m:den>
                        <m:r>
                          <a:rPr lang="da-DK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da-DK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0,9966</m:t>
                            </m:r>
                          </m:e>
                          <m:sup>
                            <m:r>
                              <a:rPr lang="da-DK" i="1">
                                <a:latin typeface="Cambria Math" panose="02040503050406030204" pitchFamily="18" charset="0"/>
                              </a:rPr>
                              <m:t>500</m:t>
                            </m:r>
                          </m:sup>
                        </m:sSup>
                      </m:den>
                    </m:f>
                    <m:r>
                      <a:rPr lang="da-DK" i="1">
                        <a:latin typeface="Cambria Math" panose="02040503050406030204" pitchFamily="18" charset="0"/>
                      </a:rPr>
                      <m:t>=0,414%</m:t>
                    </m:r>
                  </m:oMath>
                </a14:m>
                <a:endParaRPr lang="da-DK" dirty="0"/>
              </a:p>
              <a:p>
                <a:pPr marL="82296" indent="0">
                  <a:buNone/>
                </a:pPr>
                <a:endParaRPr lang="da-D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1447800"/>
                <a:ext cx="7888920" cy="4800600"/>
              </a:xfrm>
              <a:blipFill rotWithShape="1">
                <a:blip r:embed="rId2"/>
                <a:stretch>
                  <a:fillRect t="-2033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Copyright Jørgen Just Andresen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443AD-B17D-4319-A35E-2398D07A6DDB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6732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360</TotalTime>
  <Words>411</Words>
  <Application>Microsoft Office PowerPoint</Application>
  <PresentationFormat>Skærmshow (4:3)</PresentationFormat>
  <Paragraphs>127</Paragraphs>
  <Slides>17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17</vt:i4>
      </vt:variant>
    </vt:vector>
  </HeadingPairs>
  <TitlesOfParts>
    <vt:vector size="24" baseType="lpstr">
      <vt:lpstr>Calibri</vt:lpstr>
      <vt:lpstr>Cambria Math</vt:lpstr>
      <vt:lpstr>Gill Sans MT</vt:lpstr>
      <vt:lpstr>Trebuchet MS</vt:lpstr>
      <vt:lpstr>Verdana</vt:lpstr>
      <vt:lpstr>Wingdings 2</vt:lpstr>
      <vt:lpstr>Solstice</vt:lpstr>
      <vt:lpstr>KAPITEL 6 Simulationsbaseret  Value at Risk</vt:lpstr>
      <vt:lpstr>Indhold</vt:lpstr>
      <vt:lpstr>Hvorfor simulationsbaseret VaR?</vt:lpstr>
      <vt:lpstr>Eksempel: Portefølje af fire aktier</vt:lpstr>
      <vt:lpstr>Eksempel, beregning af afkast</vt:lpstr>
      <vt:lpstr>Eksempel, fastsættelse af VaR</vt:lpstr>
      <vt:lpstr>Eksempel, fordelingen</vt:lpstr>
      <vt:lpstr>Eksempel, VaR den 22. september 2008</vt:lpstr>
      <vt:lpstr>Vægtning af data</vt:lpstr>
      <vt:lpstr>Vægtet VaR</vt:lpstr>
      <vt:lpstr>Bootstrapping</vt:lpstr>
      <vt:lpstr>Expected Shortfall</vt:lpstr>
      <vt:lpstr>Monte Carlo Simulation</vt:lpstr>
      <vt:lpstr>Monte Carlo Simulation</vt:lpstr>
      <vt:lpstr>Monte Carlo Simulation</vt:lpstr>
      <vt:lpstr>Tjek spørgsmål – 1</vt:lpstr>
      <vt:lpstr>Tjek spørgsmål - 2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 at Risk</dc:title>
  <dc:creator>JJA</dc:creator>
  <cp:lastModifiedBy>Jorgen Just Andresen</cp:lastModifiedBy>
  <cp:revision>35</cp:revision>
  <dcterms:created xsi:type="dcterms:W3CDTF">2011-08-19T12:28:43Z</dcterms:created>
  <dcterms:modified xsi:type="dcterms:W3CDTF">2016-12-20T16:54:42Z</dcterms:modified>
</cp:coreProperties>
</file>