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6"/>
  </p:notesMasterIdLst>
  <p:sldIdLst>
    <p:sldId id="256" r:id="rId2"/>
    <p:sldId id="283" r:id="rId3"/>
    <p:sldId id="316" r:id="rId4"/>
    <p:sldId id="319" r:id="rId5"/>
    <p:sldId id="317" r:id="rId6"/>
    <p:sldId id="321" r:id="rId7"/>
    <p:sldId id="327" r:id="rId8"/>
    <p:sldId id="322" r:id="rId9"/>
    <p:sldId id="323" r:id="rId10"/>
    <p:sldId id="324" r:id="rId11"/>
    <p:sldId id="325" r:id="rId12"/>
    <p:sldId id="326" r:id="rId13"/>
    <p:sldId id="278" r:id="rId14"/>
    <p:sldId id="279" r:id="rId1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66" d="100"/>
          <a:sy n="66" d="100"/>
        </p:scale>
        <p:origin x="53" y="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682921-C9C3-4C91-BBCB-A87428FD3CA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0EBC9640-1693-4DFE-B9CD-B2FDC9218CE6}">
      <dgm:prSet phldrT="[Text]"/>
      <dgm:spPr/>
      <dgm:t>
        <a:bodyPr/>
        <a:lstStyle/>
        <a:p>
          <a:r>
            <a:rPr lang="da-DK"/>
            <a:t>Tab på subprimelån</a:t>
          </a:r>
        </a:p>
      </dgm:t>
    </dgm:pt>
    <dgm:pt modelId="{5A7292A8-C896-48A0-B659-285956BCDEDD}" type="parTrans" cxnId="{409763E5-7A3B-412B-A0F2-6A2948490791}">
      <dgm:prSet/>
      <dgm:spPr/>
      <dgm:t>
        <a:bodyPr/>
        <a:lstStyle/>
        <a:p>
          <a:endParaRPr lang="da-DK"/>
        </a:p>
      </dgm:t>
    </dgm:pt>
    <dgm:pt modelId="{2F26CCBC-0319-492B-89C7-EC97691D79AD}" type="sibTrans" cxnId="{409763E5-7A3B-412B-A0F2-6A2948490791}">
      <dgm:prSet/>
      <dgm:spPr/>
      <dgm:t>
        <a:bodyPr/>
        <a:lstStyle/>
        <a:p>
          <a:endParaRPr lang="da-DK"/>
        </a:p>
      </dgm:t>
    </dgm:pt>
    <dgm:pt modelId="{A3A64792-9FE0-4EC6-B458-6D0BCB38D531}">
      <dgm:prSet phldrT="[Text]"/>
      <dgm:spPr/>
      <dgm:t>
        <a:bodyPr/>
        <a:lstStyle/>
        <a:p>
          <a:r>
            <a:rPr lang="da-DK"/>
            <a:t>Tab på strukturerede kreditprodukter</a:t>
          </a:r>
        </a:p>
      </dgm:t>
    </dgm:pt>
    <dgm:pt modelId="{CEBEF015-775E-47B5-B171-25E2CBDFDA3E}" type="parTrans" cxnId="{94FDAC4E-EA9F-4133-A378-A60DDF293741}">
      <dgm:prSet/>
      <dgm:spPr/>
      <dgm:t>
        <a:bodyPr/>
        <a:lstStyle/>
        <a:p>
          <a:endParaRPr lang="da-DK"/>
        </a:p>
      </dgm:t>
    </dgm:pt>
    <dgm:pt modelId="{F7282D9A-F132-433C-BB95-AA6710F690A2}" type="sibTrans" cxnId="{94FDAC4E-EA9F-4133-A378-A60DDF293741}">
      <dgm:prSet/>
      <dgm:spPr/>
      <dgm:t>
        <a:bodyPr/>
        <a:lstStyle/>
        <a:p>
          <a:endParaRPr lang="da-DK"/>
        </a:p>
      </dgm:t>
    </dgm:pt>
    <dgm:pt modelId="{1F443BCC-B330-46FB-B962-09009924D9C4}">
      <dgm:prSet phldrT="[Text]"/>
      <dgm:spPr/>
      <dgm:t>
        <a:bodyPr/>
        <a:lstStyle/>
        <a:p>
          <a:r>
            <a:rPr lang="da-DK"/>
            <a:t>Markeds-likviditetskrise</a:t>
          </a:r>
        </a:p>
        <a:p>
          <a:r>
            <a:rPr lang="da-DK"/>
            <a:t>(Flight-to-liquidity og flight-to-quality)</a:t>
          </a:r>
        </a:p>
      </dgm:t>
    </dgm:pt>
    <dgm:pt modelId="{C73FB1BF-1842-4969-845A-960C8FC3C8E6}" type="parTrans" cxnId="{E5B2CEED-CF07-4A0A-B18C-97DEA9510077}">
      <dgm:prSet/>
      <dgm:spPr/>
      <dgm:t>
        <a:bodyPr/>
        <a:lstStyle/>
        <a:p>
          <a:endParaRPr lang="da-DK"/>
        </a:p>
      </dgm:t>
    </dgm:pt>
    <dgm:pt modelId="{706D0BC1-CDCB-4F2C-876D-C98F4414E761}" type="sibTrans" cxnId="{E5B2CEED-CF07-4A0A-B18C-97DEA9510077}">
      <dgm:prSet/>
      <dgm:spPr/>
      <dgm:t>
        <a:bodyPr/>
        <a:lstStyle/>
        <a:p>
          <a:endParaRPr lang="da-DK"/>
        </a:p>
      </dgm:t>
    </dgm:pt>
    <dgm:pt modelId="{34DB906D-B0FC-40FE-8E9E-A06D21E21871}">
      <dgm:prSet/>
      <dgm:spPr/>
      <dgm:t>
        <a:bodyPr/>
        <a:lstStyle/>
        <a:p>
          <a:r>
            <a:rPr lang="da-DK"/>
            <a:t>Funding likviditetsrisiko</a:t>
          </a:r>
        </a:p>
        <a:p>
          <a:r>
            <a:rPr lang="da-DK"/>
            <a:t>(Udløst af manglende tillid)</a:t>
          </a:r>
        </a:p>
      </dgm:t>
    </dgm:pt>
    <dgm:pt modelId="{B29A0082-B830-48F5-96CB-7E2A4AE1C9DA}" type="parTrans" cxnId="{C7AF1ED3-63F5-47F9-8784-722CA3E420A4}">
      <dgm:prSet/>
      <dgm:spPr/>
      <dgm:t>
        <a:bodyPr/>
        <a:lstStyle/>
        <a:p>
          <a:endParaRPr lang="da-DK"/>
        </a:p>
      </dgm:t>
    </dgm:pt>
    <dgm:pt modelId="{E19BD8E5-A100-4859-9F42-E084FD77EC18}" type="sibTrans" cxnId="{C7AF1ED3-63F5-47F9-8784-722CA3E420A4}">
      <dgm:prSet/>
      <dgm:spPr/>
      <dgm:t>
        <a:bodyPr/>
        <a:lstStyle/>
        <a:p>
          <a:endParaRPr lang="da-DK"/>
        </a:p>
      </dgm:t>
    </dgm:pt>
    <dgm:pt modelId="{531CBBA6-7F18-46E1-9CA3-5A922AB027BB}" type="pres">
      <dgm:prSet presAssocID="{BC682921-C9C3-4C91-BBCB-A87428FD3CAC}" presName="CompostProcess" presStyleCnt="0">
        <dgm:presLayoutVars>
          <dgm:dir/>
          <dgm:resizeHandles val="exact"/>
        </dgm:presLayoutVars>
      </dgm:prSet>
      <dgm:spPr/>
    </dgm:pt>
    <dgm:pt modelId="{2CA893A8-0914-49E2-B035-2546943B636A}" type="pres">
      <dgm:prSet presAssocID="{BC682921-C9C3-4C91-BBCB-A87428FD3CAC}" presName="arrow" presStyleLbl="bgShp" presStyleIdx="0" presStyleCnt="1"/>
      <dgm:spPr/>
    </dgm:pt>
    <dgm:pt modelId="{E56909AA-F652-44EB-94D5-06FF21FD6457}" type="pres">
      <dgm:prSet presAssocID="{BC682921-C9C3-4C91-BBCB-A87428FD3CAC}" presName="linearProcess" presStyleCnt="0"/>
      <dgm:spPr/>
    </dgm:pt>
    <dgm:pt modelId="{40FAF0F2-308C-4FBB-A7D6-00E39157F012}" type="pres">
      <dgm:prSet presAssocID="{0EBC9640-1693-4DFE-B9CD-B2FDC9218CE6}" presName="textNode" presStyleLbl="node1" presStyleIdx="0" presStyleCnt="4">
        <dgm:presLayoutVars>
          <dgm:bulletEnabled val="1"/>
        </dgm:presLayoutVars>
      </dgm:prSet>
      <dgm:spPr/>
    </dgm:pt>
    <dgm:pt modelId="{1F99FBF9-E897-48D6-8A63-BF267014802E}" type="pres">
      <dgm:prSet presAssocID="{2F26CCBC-0319-492B-89C7-EC97691D79AD}" presName="sibTrans" presStyleCnt="0"/>
      <dgm:spPr/>
    </dgm:pt>
    <dgm:pt modelId="{E3FFCD1C-0539-43BF-A55B-3735BF167398}" type="pres">
      <dgm:prSet presAssocID="{A3A64792-9FE0-4EC6-B458-6D0BCB38D531}" presName="textNode" presStyleLbl="node1" presStyleIdx="1" presStyleCnt="4">
        <dgm:presLayoutVars>
          <dgm:bulletEnabled val="1"/>
        </dgm:presLayoutVars>
      </dgm:prSet>
      <dgm:spPr/>
    </dgm:pt>
    <dgm:pt modelId="{EF38B753-57C5-4196-B0A1-6196352545E9}" type="pres">
      <dgm:prSet presAssocID="{F7282D9A-F132-433C-BB95-AA6710F690A2}" presName="sibTrans" presStyleCnt="0"/>
      <dgm:spPr/>
    </dgm:pt>
    <dgm:pt modelId="{29238F48-3877-4779-87FA-C9788EA2D0E7}" type="pres">
      <dgm:prSet presAssocID="{1F443BCC-B330-46FB-B962-09009924D9C4}" presName="textNode" presStyleLbl="node1" presStyleIdx="2" presStyleCnt="4">
        <dgm:presLayoutVars>
          <dgm:bulletEnabled val="1"/>
        </dgm:presLayoutVars>
      </dgm:prSet>
      <dgm:spPr/>
    </dgm:pt>
    <dgm:pt modelId="{8D097164-6010-413A-9A05-E4301710D5E7}" type="pres">
      <dgm:prSet presAssocID="{706D0BC1-CDCB-4F2C-876D-C98F4414E761}" presName="sibTrans" presStyleCnt="0"/>
      <dgm:spPr/>
    </dgm:pt>
    <dgm:pt modelId="{3F9AB6CD-494A-4F7E-A452-ACF6987963F9}" type="pres">
      <dgm:prSet presAssocID="{34DB906D-B0FC-40FE-8E9E-A06D21E21871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5B2CEED-CF07-4A0A-B18C-97DEA9510077}" srcId="{BC682921-C9C3-4C91-BBCB-A87428FD3CAC}" destId="{1F443BCC-B330-46FB-B962-09009924D9C4}" srcOrd="2" destOrd="0" parTransId="{C73FB1BF-1842-4969-845A-960C8FC3C8E6}" sibTransId="{706D0BC1-CDCB-4F2C-876D-C98F4414E761}"/>
    <dgm:cxn modelId="{409763E5-7A3B-412B-A0F2-6A2948490791}" srcId="{BC682921-C9C3-4C91-BBCB-A87428FD3CAC}" destId="{0EBC9640-1693-4DFE-B9CD-B2FDC9218CE6}" srcOrd="0" destOrd="0" parTransId="{5A7292A8-C896-48A0-B659-285956BCDEDD}" sibTransId="{2F26CCBC-0319-492B-89C7-EC97691D79AD}"/>
    <dgm:cxn modelId="{C8D2EA66-42A9-4FAC-82BF-E4D6DF69959B}" type="presOf" srcId="{0EBC9640-1693-4DFE-B9CD-B2FDC9218CE6}" destId="{40FAF0F2-308C-4FBB-A7D6-00E39157F012}" srcOrd="0" destOrd="0" presId="urn:microsoft.com/office/officeart/2005/8/layout/hProcess9"/>
    <dgm:cxn modelId="{0D50C8FD-75DE-4844-B2AE-F9D62ADBB78D}" type="presOf" srcId="{34DB906D-B0FC-40FE-8E9E-A06D21E21871}" destId="{3F9AB6CD-494A-4F7E-A452-ACF6987963F9}" srcOrd="0" destOrd="0" presId="urn:microsoft.com/office/officeart/2005/8/layout/hProcess9"/>
    <dgm:cxn modelId="{B69B6443-1212-46BE-8487-9A1C19705FCE}" type="presOf" srcId="{1F443BCC-B330-46FB-B962-09009924D9C4}" destId="{29238F48-3877-4779-87FA-C9788EA2D0E7}" srcOrd="0" destOrd="0" presId="urn:microsoft.com/office/officeart/2005/8/layout/hProcess9"/>
    <dgm:cxn modelId="{94FDAC4E-EA9F-4133-A378-A60DDF293741}" srcId="{BC682921-C9C3-4C91-BBCB-A87428FD3CAC}" destId="{A3A64792-9FE0-4EC6-B458-6D0BCB38D531}" srcOrd="1" destOrd="0" parTransId="{CEBEF015-775E-47B5-B171-25E2CBDFDA3E}" sibTransId="{F7282D9A-F132-433C-BB95-AA6710F690A2}"/>
    <dgm:cxn modelId="{C7AF1ED3-63F5-47F9-8784-722CA3E420A4}" srcId="{BC682921-C9C3-4C91-BBCB-A87428FD3CAC}" destId="{34DB906D-B0FC-40FE-8E9E-A06D21E21871}" srcOrd="3" destOrd="0" parTransId="{B29A0082-B830-48F5-96CB-7E2A4AE1C9DA}" sibTransId="{E19BD8E5-A100-4859-9F42-E084FD77EC18}"/>
    <dgm:cxn modelId="{79F26F33-B9AC-4EC5-A932-CCF168E354D2}" type="presOf" srcId="{BC682921-C9C3-4C91-BBCB-A87428FD3CAC}" destId="{531CBBA6-7F18-46E1-9CA3-5A922AB027BB}" srcOrd="0" destOrd="0" presId="urn:microsoft.com/office/officeart/2005/8/layout/hProcess9"/>
    <dgm:cxn modelId="{E03ECBE1-192B-482A-9D43-C9A0F80A33A2}" type="presOf" srcId="{A3A64792-9FE0-4EC6-B458-6D0BCB38D531}" destId="{E3FFCD1C-0539-43BF-A55B-3735BF167398}" srcOrd="0" destOrd="0" presId="urn:microsoft.com/office/officeart/2005/8/layout/hProcess9"/>
    <dgm:cxn modelId="{6492C76F-46DE-4866-86B5-88BDF795352D}" type="presParOf" srcId="{531CBBA6-7F18-46E1-9CA3-5A922AB027BB}" destId="{2CA893A8-0914-49E2-B035-2546943B636A}" srcOrd="0" destOrd="0" presId="urn:microsoft.com/office/officeart/2005/8/layout/hProcess9"/>
    <dgm:cxn modelId="{80C5B587-406F-49B8-B4B5-3B24CD203F71}" type="presParOf" srcId="{531CBBA6-7F18-46E1-9CA3-5A922AB027BB}" destId="{E56909AA-F652-44EB-94D5-06FF21FD6457}" srcOrd="1" destOrd="0" presId="urn:microsoft.com/office/officeart/2005/8/layout/hProcess9"/>
    <dgm:cxn modelId="{AE4ED52F-5010-45EA-80E2-74C0CAA12C36}" type="presParOf" srcId="{E56909AA-F652-44EB-94D5-06FF21FD6457}" destId="{40FAF0F2-308C-4FBB-A7D6-00E39157F012}" srcOrd="0" destOrd="0" presId="urn:microsoft.com/office/officeart/2005/8/layout/hProcess9"/>
    <dgm:cxn modelId="{4A015F97-1397-4D28-AF6C-743F676433C5}" type="presParOf" srcId="{E56909AA-F652-44EB-94D5-06FF21FD6457}" destId="{1F99FBF9-E897-48D6-8A63-BF267014802E}" srcOrd="1" destOrd="0" presId="urn:microsoft.com/office/officeart/2005/8/layout/hProcess9"/>
    <dgm:cxn modelId="{41A43B4F-0224-449D-84DB-800275C587C0}" type="presParOf" srcId="{E56909AA-F652-44EB-94D5-06FF21FD6457}" destId="{E3FFCD1C-0539-43BF-A55B-3735BF167398}" srcOrd="2" destOrd="0" presId="urn:microsoft.com/office/officeart/2005/8/layout/hProcess9"/>
    <dgm:cxn modelId="{9E8D2524-7A35-4EEF-8008-1E3AC2FFF0F8}" type="presParOf" srcId="{E56909AA-F652-44EB-94D5-06FF21FD6457}" destId="{EF38B753-57C5-4196-B0A1-6196352545E9}" srcOrd="3" destOrd="0" presId="urn:microsoft.com/office/officeart/2005/8/layout/hProcess9"/>
    <dgm:cxn modelId="{53A3CFE7-B1F6-462E-A8CD-0E415242ED30}" type="presParOf" srcId="{E56909AA-F652-44EB-94D5-06FF21FD6457}" destId="{29238F48-3877-4779-87FA-C9788EA2D0E7}" srcOrd="4" destOrd="0" presId="urn:microsoft.com/office/officeart/2005/8/layout/hProcess9"/>
    <dgm:cxn modelId="{0DAF330E-9C7C-4955-BECA-DE4EF3C966CA}" type="presParOf" srcId="{E56909AA-F652-44EB-94D5-06FF21FD6457}" destId="{8D097164-6010-413A-9A05-E4301710D5E7}" srcOrd="5" destOrd="0" presId="urn:microsoft.com/office/officeart/2005/8/layout/hProcess9"/>
    <dgm:cxn modelId="{0506F5DB-F9A5-41B4-AF08-F894DA0C5E24}" type="presParOf" srcId="{E56909AA-F652-44EB-94D5-06FF21FD6457}" destId="{3F9AB6CD-494A-4F7E-A452-ACF6987963F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893A8-0914-49E2-B035-2546943B636A}">
      <dsp:nvSpPr>
        <dsp:cNvPr id="0" name=""/>
        <dsp:cNvSpPr/>
      </dsp:nvSpPr>
      <dsp:spPr>
        <a:xfrm>
          <a:off x="538620" y="0"/>
          <a:ext cx="6104361" cy="310150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FAF0F2-308C-4FBB-A7D6-00E39157F012}">
      <dsp:nvSpPr>
        <dsp:cNvPr id="0" name=""/>
        <dsp:cNvSpPr/>
      </dsp:nvSpPr>
      <dsp:spPr>
        <a:xfrm>
          <a:off x="3594" y="930451"/>
          <a:ext cx="1728774" cy="1240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/>
            <a:t>Tab på subprimelån</a:t>
          </a:r>
        </a:p>
      </dsp:txBody>
      <dsp:txXfrm>
        <a:off x="64155" y="991012"/>
        <a:ext cx="1607652" cy="1119479"/>
      </dsp:txXfrm>
    </dsp:sp>
    <dsp:sp modelId="{E3FFCD1C-0539-43BF-A55B-3735BF167398}">
      <dsp:nvSpPr>
        <dsp:cNvPr id="0" name=""/>
        <dsp:cNvSpPr/>
      </dsp:nvSpPr>
      <dsp:spPr>
        <a:xfrm>
          <a:off x="1818807" y="930451"/>
          <a:ext cx="1728774" cy="1240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/>
            <a:t>Tab på strukturerede kreditprodukter</a:t>
          </a:r>
        </a:p>
      </dsp:txBody>
      <dsp:txXfrm>
        <a:off x="1879368" y="991012"/>
        <a:ext cx="1607652" cy="1119479"/>
      </dsp:txXfrm>
    </dsp:sp>
    <dsp:sp modelId="{29238F48-3877-4779-87FA-C9788EA2D0E7}">
      <dsp:nvSpPr>
        <dsp:cNvPr id="0" name=""/>
        <dsp:cNvSpPr/>
      </dsp:nvSpPr>
      <dsp:spPr>
        <a:xfrm>
          <a:off x="3634020" y="930451"/>
          <a:ext cx="1728774" cy="1240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/>
            <a:t>Markeds-likviditetskrise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/>
            <a:t>(Flight-to-liquidity og flight-to-quality)</a:t>
          </a:r>
        </a:p>
      </dsp:txBody>
      <dsp:txXfrm>
        <a:off x="3694581" y="991012"/>
        <a:ext cx="1607652" cy="1119479"/>
      </dsp:txXfrm>
    </dsp:sp>
    <dsp:sp modelId="{3F9AB6CD-494A-4F7E-A452-ACF6987963F9}">
      <dsp:nvSpPr>
        <dsp:cNvPr id="0" name=""/>
        <dsp:cNvSpPr/>
      </dsp:nvSpPr>
      <dsp:spPr>
        <a:xfrm>
          <a:off x="5449233" y="930451"/>
          <a:ext cx="1728774" cy="1240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/>
            <a:t>Funding likviditetsrisiko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/>
            <a:t>(Udløst af manglende tillid)</a:t>
          </a:r>
        </a:p>
      </dsp:txBody>
      <dsp:txXfrm>
        <a:off x="5509794" y="991012"/>
        <a:ext cx="1607652" cy="1119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03365-F6F7-4574-BCE8-E48C080CFC7A}" type="datetimeFigureOut">
              <a:rPr lang="da-DK" smtClean="0"/>
              <a:t>20-12-2016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27CF6-065E-4F08-8DE2-A81D2055D5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311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A91A-6647-4FEA-BB37-7ED9259436E7}" type="datetime1">
              <a:rPr lang="da-DK" smtClean="0"/>
              <a:t>20-12-2016</a:t>
            </a:fld>
            <a:endParaRPr lang="da-DK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8C60-21C7-4A87-B51E-0C38B2AFA894}" type="datetime1">
              <a:rPr lang="da-DK" smtClean="0"/>
              <a:t>20-12-2016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22AF-20B8-4F9F-8526-C048F76670FF}" type="datetime1">
              <a:rPr lang="da-DK" smtClean="0"/>
              <a:t>20-12-2016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11BE-BF14-47D9-85B7-28AE23BD47D1}" type="datetime1">
              <a:rPr lang="da-DK" smtClean="0"/>
              <a:t>20-12-2016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1781-8487-4061-8E8C-B34D05A8A4FD}" type="datetime1">
              <a:rPr lang="da-DK" smtClean="0"/>
              <a:t>20-12-2016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8D7-14F8-4C7E-934F-013C103B988F}" type="datetime1">
              <a:rPr lang="da-DK" smtClean="0"/>
              <a:t>20-12-2016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518A-9B92-453B-A643-7A80761C5D94}" type="datetime1">
              <a:rPr lang="da-DK" smtClean="0"/>
              <a:t>20-12-2016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5AE-23BD-4FCE-9F85-93FA7F315AC0}" type="datetime1">
              <a:rPr lang="da-DK" smtClean="0"/>
              <a:t>20-12-2016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246A-B683-4B94-A131-DE57A94D6EB6}" type="datetime1">
              <a:rPr lang="da-DK" smtClean="0"/>
              <a:t>20-12-2016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D1E4-DC18-4E71-9A42-787F860958F8}" type="datetime1">
              <a:rPr lang="da-DK" smtClean="0"/>
              <a:t>20-12-2016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6EA-DD1C-4649-AC74-3BAB4248472B}" type="datetime1">
              <a:rPr lang="da-DK" smtClean="0"/>
              <a:t>20-12-2016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04A0C3-96DD-451D-BEC0-3AC148E31741}" type="datetime1">
              <a:rPr lang="da-DK" smtClean="0"/>
              <a:t>20-12-2016</a:t>
            </a:fld>
            <a:endParaRPr lang="da-D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da-DK"/>
              <a:t>Copyright Jørgen Just Andresen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848600" cy="1927225"/>
          </a:xfrm>
        </p:spPr>
        <p:txBody>
          <a:bodyPr>
            <a:normAutofit/>
          </a:bodyPr>
          <a:lstStyle/>
          <a:p>
            <a:pPr algn="ctr"/>
            <a:r>
              <a:rPr lang="da-DK" dirty="0"/>
              <a:t>KAPITEL 8</a:t>
            </a:r>
            <a:br>
              <a:rPr lang="da-DK" dirty="0"/>
            </a:br>
            <a:r>
              <a:rPr lang="da-DK" dirty="0"/>
              <a:t>Likviditetsrisiko</a:t>
            </a:r>
          </a:p>
        </p:txBody>
      </p:sp>
    </p:spTree>
    <p:extLst>
      <p:ext uri="{BB962C8B-B14F-4D97-AF65-F5344CB8AC3E}">
        <p14:creationId xmlns:p14="http://schemas.microsoft.com/office/powerpoint/2010/main" val="180225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Contingency Funding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Beredskabsplan i forbindelse med likviditetskrise:</a:t>
            </a:r>
          </a:p>
          <a:p>
            <a:pPr lvl="1"/>
            <a:r>
              <a:rPr lang="da-DK" dirty="0"/>
              <a:t>hvilke muligheder har man for at skaffe likviditet: er der lines der kan trækkes på, hvilke værdipapirer skal sælges eller belånes, hvilke øvrige aktiver kan realiseres?</a:t>
            </a:r>
          </a:p>
          <a:p>
            <a:pPr lvl="1"/>
            <a:r>
              <a:rPr lang="da-DK" dirty="0"/>
              <a:t>hvem der har ansvaret for at effektuere det?</a:t>
            </a:r>
          </a:p>
          <a:p>
            <a:pPr lvl="1"/>
            <a:r>
              <a:rPr lang="da-DK" dirty="0"/>
              <a:t>hvilke omkostninger der er forbundet med det?</a:t>
            </a:r>
          </a:p>
          <a:p>
            <a:pPr lvl="1"/>
            <a:r>
              <a:rPr lang="da-DK" dirty="0"/>
              <a:t>hvordan vil effekten vil blive på likviditeten?</a:t>
            </a:r>
          </a:p>
          <a:p>
            <a:pPr lvl="1"/>
            <a:r>
              <a:rPr lang="da-DK" dirty="0"/>
              <a:t>hvordan man sikrer effektiv rapportering?</a:t>
            </a:r>
          </a:p>
          <a:p>
            <a:pPr lvl="1"/>
            <a:r>
              <a:rPr lang="da-DK" dirty="0"/>
              <a:t>hvordan takler man pressen og kommunikation udatil?</a:t>
            </a:r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0900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Contingency Funding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712968" cy="5797624"/>
          </a:xfrm>
        </p:spPr>
        <p:txBody>
          <a:bodyPr>
            <a:normAutofit fontScale="55000" lnSpcReduction="20000"/>
          </a:bodyPr>
          <a:lstStyle/>
          <a:p>
            <a:pPr marL="82296" lvl="0" indent="0">
              <a:buNone/>
            </a:pPr>
            <a:r>
              <a:rPr lang="da-DK" dirty="0"/>
              <a:t>     Institutspecifikke:</a:t>
            </a:r>
          </a:p>
          <a:p>
            <a:pPr lvl="1"/>
            <a:r>
              <a:rPr lang="da-DK" dirty="0"/>
              <a:t>Kreditspread på instituttets udstedte obligationer udvides uden at det skyldes en generel bevægelse i kreditmarkederne</a:t>
            </a:r>
          </a:p>
          <a:p>
            <a:pPr lvl="1"/>
            <a:r>
              <a:rPr lang="da-DK" dirty="0"/>
              <a:t>Stigende funding omkostninger for instituttet i pengemarkederne</a:t>
            </a:r>
          </a:p>
          <a:p>
            <a:pPr lvl="1"/>
            <a:r>
              <a:rPr lang="da-DK" dirty="0"/>
              <a:t>Manglende mulighed for at udstede Commercial Papers (typisk relateret til rating downgrade eller rygter)</a:t>
            </a:r>
          </a:p>
          <a:p>
            <a:pPr lvl="1"/>
            <a:r>
              <a:rPr lang="da-DK" dirty="0"/>
              <a:t>Potentiel downgrade (watch list). </a:t>
            </a:r>
          </a:p>
          <a:p>
            <a:pPr lvl="1"/>
            <a:r>
              <a:rPr lang="da-DK" dirty="0"/>
              <a:t>Gentagne brud på interne likviditets-limits, der ikke kan forklares af ikke-stress relaterede  ekstraordinære faktorer</a:t>
            </a:r>
          </a:p>
          <a:p>
            <a:pPr lvl="1"/>
            <a:r>
              <a:rPr lang="da-DK" dirty="0"/>
              <a:t>Vanskelighed ved at skaffe funding (med længere løbetider) </a:t>
            </a:r>
          </a:p>
          <a:p>
            <a:pPr lvl="1"/>
            <a:r>
              <a:rPr lang="da-DK" dirty="0"/>
              <a:t>Rygter i markedet</a:t>
            </a:r>
          </a:p>
          <a:p>
            <a:pPr lvl="1"/>
            <a:r>
              <a:rPr lang="da-DK" dirty="0"/>
              <a:t>Stort fald i aktiekurs sammenlignet med tilsvarende institutioner</a:t>
            </a:r>
          </a:p>
          <a:p>
            <a:pPr lvl="1"/>
            <a:r>
              <a:rPr lang="da-DK" dirty="0"/>
              <a:t>Analytikere interesserer sig for funding situationen</a:t>
            </a:r>
          </a:p>
          <a:p>
            <a:pPr lvl="1"/>
            <a:r>
              <a:rPr lang="da-DK" dirty="0"/>
              <a:t>Dårlig presseomtale</a:t>
            </a:r>
          </a:p>
          <a:p>
            <a:pPr lvl="1"/>
            <a:r>
              <a:rPr lang="da-DK" dirty="0"/>
              <a:t>Vurderinger baseret på interne eksperter</a:t>
            </a:r>
          </a:p>
          <a:p>
            <a:endParaRPr lang="da-DK" dirty="0"/>
          </a:p>
          <a:p>
            <a:pPr marL="82296" indent="0">
              <a:buNone/>
            </a:pPr>
            <a:r>
              <a:rPr lang="da-DK" dirty="0"/>
              <a:t>     Systemiske ”triggers” kunne være:</a:t>
            </a:r>
          </a:p>
          <a:p>
            <a:pPr lvl="1"/>
            <a:r>
              <a:rPr lang="da-DK" dirty="0"/>
              <a:t>Store valutakursændringer</a:t>
            </a:r>
          </a:p>
          <a:p>
            <a:pPr lvl="1"/>
            <a:r>
              <a:rPr lang="da-DK" dirty="0"/>
              <a:t>Store ændringer i centralbank-renter</a:t>
            </a:r>
          </a:p>
          <a:p>
            <a:pPr lvl="1"/>
            <a:r>
              <a:rPr lang="da-DK" dirty="0"/>
              <a:t>Aktie eller boligboble</a:t>
            </a:r>
          </a:p>
          <a:p>
            <a:pPr lvl="1"/>
            <a:r>
              <a:rPr lang="en-US" dirty="0"/>
              <a:t>Flight-to-quality og flight-to-liquidity</a:t>
            </a:r>
            <a:endParaRPr lang="da-DK" dirty="0"/>
          </a:p>
          <a:p>
            <a:pPr lvl="1"/>
            <a:r>
              <a:rPr lang="da-DK" dirty="0"/>
              <a:t>Økonomiske nøgletal peger i retning af recession</a:t>
            </a:r>
          </a:p>
          <a:p>
            <a:pPr marL="82296" indent="0">
              <a:buNone/>
            </a:pP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4135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Markedslikviditetrisiko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lvl="0" indent="0">
              <a:buNone/>
            </a:pPr>
            <a:r>
              <a:rPr lang="da-DK" dirty="0"/>
              <a:t>Hvad kendetegner et likvidt finansielt instrument?</a:t>
            </a:r>
          </a:p>
          <a:p>
            <a:pPr lvl="0"/>
            <a:r>
              <a:rPr lang="da-DK" dirty="0"/>
              <a:t>Lav kredit- og markedsrisiko</a:t>
            </a:r>
          </a:p>
          <a:p>
            <a:pPr lvl="0"/>
            <a:r>
              <a:rPr lang="da-DK" dirty="0"/>
              <a:t>Værdipapirer der kan anvendes som sikkerhed i repo-forretninger med lave haircuts. </a:t>
            </a:r>
          </a:p>
          <a:p>
            <a:pPr lvl="0"/>
            <a:r>
              <a:rPr lang="da-DK" dirty="0"/>
              <a:t>Enkel prisfastsættelse</a:t>
            </a:r>
          </a:p>
          <a:p>
            <a:pPr lvl="0"/>
            <a:r>
              <a:rPr lang="da-DK" dirty="0"/>
              <a:t>Værdipapirer med lav korrelation med risikable aktiver</a:t>
            </a:r>
          </a:p>
          <a:p>
            <a:r>
              <a:rPr lang="da-DK" dirty="0"/>
              <a:t>Værdipapirer udstedt af finansielle institutioner vil alt andet lige være mere påvirket end andre værdipapirer under en bankkrise.</a:t>
            </a:r>
          </a:p>
          <a:p>
            <a:pPr lvl="0"/>
            <a:r>
              <a:rPr lang="da-DK" dirty="0"/>
              <a:t>Værdipapirer der handles på en anerkendt børs, hvor der er stor dybde i markedet, stor omsætning og cirkulerende mængde og små bid-offer spreads</a:t>
            </a:r>
          </a:p>
          <a:p>
            <a:pPr lvl="0"/>
            <a:r>
              <a:rPr lang="da-DK" dirty="0"/>
              <a:t>Er der etablereret en market maker ordning</a:t>
            </a:r>
            <a:r>
              <a:rPr lang="da-DK" i="1" dirty="0"/>
              <a:t> </a:t>
            </a:r>
            <a:endParaRPr lang="da-DK" dirty="0"/>
          </a:p>
          <a:p>
            <a:pPr lvl="0"/>
            <a:r>
              <a:rPr lang="da-DK" dirty="0"/>
              <a:t>Er værdipapirerne fordelt på mange investorer, er der ikke den samme risiko for brandudsalg i værdipapiret.</a:t>
            </a:r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1032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Tjek spørgsmål –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4789512"/>
          </a:xfrm>
        </p:spPr>
        <p:txBody>
          <a:bodyPr>
            <a:normAutofit lnSpcReduction="10000"/>
          </a:bodyPr>
          <a:lstStyle/>
          <a:p>
            <a:r>
              <a:rPr lang="da-DK" dirty="0">
                <a:latin typeface="Trebuchet MS" pitchFamily="34" charset="0"/>
              </a:rPr>
              <a:t>Hvad er forskellen på markedslikviditetsrisiko og funding-lkviditetsrisiko</a:t>
            </a:r>
          </a:p>
          <a:p>
            <a:r>
              <a:rPr lang="da-DK" dirty="0">
                <a:latin typeface="Trebuchet MS" pitchFamily="34" charset="0"/>
              </a:rPr>
              <a:t>Hvorfor er der ikke kapitalkrav til likviditetsrisiko under søjle 1?</a:t>
            </a:r>
          </a:p>
          <a:p>
            <a:r>
              <a:rPr lang="da-DK" dirty="0">
                <a:latin typeface="Trebuchet MS" pitchFamily="34" charset="0"/>
              </a:rPr>
              <a:t>Forklar forskellene mellem institutspecifikke og systemisk likviditetskriser</a:t>
            </a:r>
          </a:p>
          <a:p>
            <a:r>
              <a:rPr lang="da-DK" dirty="0">
                <a:latin typeface="Trebuchet MS" pitchFamily="34" charset="0"/>
              </a:rPr>
              <a:t>Hvilke elementer indgår i god likviditetsstyring?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3540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Tjek spørgsmål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>
                <a:latin typeface="Trebuchet MS" pitchFamily="34" charset="0"/>
              </a:rPr>
              <a:t>Forklar de nye likviditetskrav: LCR og NSFR</a:t>
            </a:r>
          </a:p>
          <a:p>
            <a:r>
              <a:rPr lang="da-DK" dirty="0">
                <a:latin typeface="Trebuchet MS" pitchFamily="34" charset="0"/>
              </a:rPr>
              <a:t>Hvad er en contingency funding plan og hvad bør den indeholde?</a:t>
            </a:r>
          </a:p>
          <a:p>
            <a:r>
              <a:rPr lang="da-DK" dirty="0">
                <a:latin typeface="Trebuchet MS" pitchFamily="34" charset="0"/>
              </a:rPr>
              <a:t>Giv eksempel på institutspecifikke og systemiske triggers i en CFP</a:t>
            </a:r>
          </a:p>
          <a:p>
            <a:r>
              <a:rPr lang="da-DK" dirty="0">
                <a:latin typeface="Trebuchet MS" pitchFamily="34" charset="0"/>
              </a:rPr>
              <a:t>Hvad kendetegner et finansielt instrument med en god likviditet?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458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Hvad er likviditetsrisiko?</a:t>
            </a:r>
          </a:p>
          <a:p>
            <a:r>
              <a:rPr lang="da-DK" dirty="0"/>
              <a:t>Elementer i likviditetsrisikostyring</a:t>
            </a:r>
          </a:p>
          <a:p>
            <a:r>
              <a:rPr lang="da-DK" dirty="0"/>
              <a:t>LCR og NSFR</a:t>
            </a:r>
          </a:p>
          <a:p>
            <a:r>
              <a:rPr lang="da-DK" dirty="0"/>
              <a:t>GAP-analyse</a:t>
            </a:r>
          </a:p>
          <a:p>
            <a:r>
              <a:rPr lang="da-DK" dirty="0"/>
              <a:t>Contingency Funding Plans</a:t>
            </a:r>
          </a:p>
          <a:p>
            <a:r>
              <a:rPr lang="da-DK" dirty="0"/>
              <a:t>Markedslikviditetsrisiko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278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er likviditetsrisiko?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/>
              <a:t>Markedslikviditetsrisiko er risikoen for, at værdipapirer ikke kan sælges på de finansielle markeder uden at påvirke prisen og dermed medføre tab</a:t>
            </a:r>
          </a:p>
          <a:p>
            <a:endParaRPr lang="da-DK" dirty="0"/>
          </a:p>
          <a:p>
            <a:r>
              <a:rPr lang="da-DK" dirty="0"/>
              <a:t>Funding likviditetsrisiko er risikoen for:</a:t>
            </a:r>
          </a:p>
          <a:p>
            <a:pPr lvl="0"/>
            <a:r>
              <a:rPr lang="da-DK" dirty="0"/>
              <a:t>Stigning i funding omkostninger (kreditspænd), der ikke kan forklares med generelt stigende renteniveau og/eller med øgning af kreditspænd generelt</a:t>
            </a:r>
          </a:p>
          <a:p>
            <a:pPr lvl="0"/>
            <a:r>
              <a:rPr lang="da-DK" dirty="0"/>
              <a:t>Manglende adgang til likviditet, der gør det vanskeligt at indgå nye forretninger</a:t>
            </a:r>
          </a:p>
          <a:p>
            <a:pPr lvl="0"/>
            <a:r>
              <a:rPr lang="da-DK" dirty="0"/>
              <a:t>Manglende adgang til likviditet, der gør det vanskeligt at opfylde eksisterende forpligtelser</a:t>
            </a:r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315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Likviditetskriser opstår ikke i vakuum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Finanskrisen udløses af kredittab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4</a:t>
            </a:fld>
            <a:endParaRPr lang="da-DK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57335018"/>
              </p:ext>
            </p:extLst>
          </p:nvPr>
        </p:nvGraphicFramePr>
        <p:xfrm>
          <a:off x="1566862" y="2271712"/>
          <a:ext cx="7181602" cy="310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86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Styring af likviditetsrisiko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Definering af risikotolerance</a:t>
            </a:r>
          </a:p>
          <a:p>
            <a:r>
              <a:rPr lang="da-DK" dirty="0"/>
              <a:t>Effektiv måling og styring</a:t>
            </a:r>
          </a:p>
          <a:p>
            <a:r>
              <a:rPr lang="da-DK" dirty="0"/>
              <a:t>Risiko på forskellige tidspunkter i fremtiden</a:t>
            </a:r>
          </a:p>
          <a:p>
            <a:r>
              <a:rPr lang="da-DK" dirty="0"/>
              <a:t>Fastsættelse og opfølgning på limits</a:t>
            </a:r>
          </a:p>
          <a:p>
            <a:r>
              <a:rPr lang="da-DK" dirty="0"/>
              <a:t>Stresstesting</a:t>
            </a:r>
          </a:p>
          <a:p>
            <a:r>
              <a:rPr lang="da-DK" dirty="0"/>
              <a:t>Contingency Funding Plans</a:t>
            </a:r>
          </a:p>
          <a:p>
            <a:r>
              <a:rPr lang="da-DK" dirty="0"/>
              <a:t>Balance-sammensætning</a:t>
            </a:r>
          </a:p>
          <a:p>
            <a:r>
              <a:rPr lang="da-DK" dirty="0"/>
              <a:t>Pris for likviditet</a:t>
            </a:r>
          </a:p>
          <a:p>
            <a:r>
              <a:rPr lang="da-DK" dirty="0"/>
              <a:t>Opfyldelse af regulatoriske krav</a:t>
            </a:r>
          </a:p>
          <a:p>
            <a:r>
              <a:rPr lang="da-DK" dirty="0"/>
              <a:t>Behæftede aktiver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202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Nye likviditetskrav fra BIS og 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6</a:t>
            </a:fld>
            <a:endParaRPr lang="da-DK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7" y="1285557"/>
            <a:ext cx="5698381" cy="50957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6354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Beregning af </a:t>
            </a:r>
            <a:r>
              <a:rPr lang="da-DK" dirty="0" err="1"/>
              <a:t>Liquidity</a:t>
            </a:r>
            <a:r>
              <a:rPr lang="da-DK" dirty="0"/>
              <a:t> </a:t>
            </a:r>
            <a:r>
              <a:rPr lang="da-DK" dirty="0" err="1"/>
              <a:t>Coverage</a:t>
            </a:r>
            <a:r>
              <a:rPr lang="da-DK" dirty="0"/>
              <a:t> Ratio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7</a:t>
            </a:fld>
            <a:endParaRPr lang="da-DK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190" y="1847324"/>
            <a:ext cx="9549045" cy="493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49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GAP-analyse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8</a:t>
            </a:fld>
            <a:endParaRPr lang="da-DK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46287"/>
            <a:ext cx="7543800" cy="43350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2943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”Moody’s” likviditetskurve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Afskåret fra at udstede ny seniorgæld og låne fra andre banker. Kan vi overleve 12 måneder uden at ændre på udlån til private og erhverv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9</a:t>
            </a:fld>
            <a:endParaRPr lang="da-DK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92896"/>
            <a:ext cx="6214814" cy="40840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7754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700</TotalTime>
  <Words>579</Words>
  <Application>Microsoft Office PowerPoint</Application>
  <PresentationFormat>Skærmshow (4:3)</PresentationFormat>
  <Paragraphs>113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20" baseType="lpstr">
      <vt:lpstr>Calibri</vt:lpstr>
      <vt:lpstr>Gill Sans MT</vt:lpstr>
      <vt:lpstr>Trebuchet MS</vt:lpstr>
      <vt:lpstr>Verdana</vt:lpstr>
      <vt:lpstr>Wingdings 2</vt:lpstr>
      <vt:lpstr>Solstice</vt:lpstr>
      <vt:lpstr>KAPITEL 8 Likviditetsrisiko</vt:lpstr>
      <vt:lpstr>Indhold</vt:lpstr>
      <vt:lpstr>Hvad er likviditetsrisiko?</vt:lpstr>
      <vt:lpstr>Likviditetskriser opstår ikke i vakuum</vt:lpstr>
      <vt:lpstr>Styring af likviditetsrisiko</vt:lpstr>
      <vt:lpstr>Nye likviditetskrav fra BIS og EU</vt:lpstr>
      <vt:lpstr>Beregning af Liquidity Coverage Ratio</vt:lpstr>
      <vt:lpstr>GAP-analyse</vt:lpstr>
      <vt:lpstr>”Moody’s” likviditetskurve</vt:lpstr>
      <vt:lpstr>Contingency Funding Plan</vt:lpstr>
      <vt:lpstr>Contingency Funding Plan</vt:lpstr>
      <vt:lpstr>Markedslikviditetrisiko</vt:lpstr>
      <vt:lpstr>Tjek spørgsmål – 1</vt:lpstr>
      <vt:lpstr>Tjek spørgsmål - 2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at Risk</dc:title>
  <dc:creator>JJA</dc:creator>
  <cp:lastModifiedBy>Jorgen Just Andresen</cp:lastModifiedBy>
  <cp:revision>54</cp:revision>
  <dcterms:created xsi:type="dcterms:W3CDTF">2011-08-19T12:28:43Z</dcterms:created>
  <dcterms:modified xsi:type="dcterms:W3CDTF">2016-12-20T17:23:55Z</dcterms:modified>
</cp:coreProperties>
</file>