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08" r:id="rId1"/>
  </p:sldMasterIdLst>
  <p:notesMasterIdLst>
    <p:notesMasterId r:id="rId29"/>
  </p:notesMasterIdLst>
  <p:sldIdLst>
    <p:sldId id="256" r:id="rId2"/>
    <p:sldId id="264" r:id="rId3"/>
    <p:sldId id="290" r:id="rId4"/>
    <p:sldId id="296" r:id="rId5"/>
    <p:sldId id="291" r:id="rId6"/>
    <p:sldId id="298" r:id="rId7"/>
    <p:sldId id="299" r:id="rId8"/>
    <p:sldId id="300" r:id="rId9"/>
    <p:sldId id="301" r:id="rId10"/>
    <p:sldId id="303" r:id="rId11"/>
    <p:sldId id="302" r:id="rId12"/>
    <p:sldId id="305" r:id="rId13"/>
    <p:sldId id="306" r:id="rId14"/>
    <p:sldId id="304" r:id="rId15"/>
    <p:sldId id="292" r:id="rId16"/>
    <p:sldId id="307" r:id="rId17"/>
    <p:sldId id="308" r:id="rId18"/>
    <p:sldId id="294" r:id="rId19"/>
    <p:sldId id="309" r:id="rId20"/>
    <p:sldId id="293" r:id="rId21"/>
    <p:sldId id="295" r:id="rId22"/>
    <p:sldId id="310" r:id="rId23"/>
    <p:sldId id="265" r:id="rId24"/>
    <p:sldId id="266" r:id="rId25"/>
    <p:sldId id="288" r:id="rId26"/>
    <p:sldId id="289" r:id="rId27"/>
    <p:sldId id="311" r:id="rId2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83" d="100"/>
          <a:sy n="83" d="100"/>
        </p:scale>
        <p:origin x="10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5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03365-F6F7-4574-BCE8-E48C080CFC7A}" type="datetimeFigureOut">
              <a:rPr lang="da-DK" smtClean="0"/>
              <a:t>30-06-2020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7CF6-065E-4F08-8DE2-A81D2055D5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 defTabSz="954088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 defTabSz="954088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 defTabSz="954088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 defTabSz="954088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defRPr/>
            </a:pPr>
            <a:fld id="{79E396D5-130C-4719-A5DA-D787184B77A7}" type="slidenum">
              <a:rPr lang="en-GB" sz="1200" b="0" smtClean="0">
                <a:solidFill>
                  <a:schemeClr val="tx1"/>
                </a:solidFill>
                <a:latin typeface="Times New Roman" pitchFamily="18" charset="0"/>
              </a:rPr>
              <a:pPr>
                <a:defRPr/>
              </a:pPr>
              <a:t>20</a:t>
            </a:fld>
            <a:endParaRPr lang="en-GB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A91A-6647-4FEA-BB37-7ED9259436E7}" type="datetime1">
              <a:rPr lang="da-DK" smtClean="0"/>
              <a:t>30-06-2020</a:t>
            </a:fld>
            <a:endParaRPr lang="da-D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8C60-21C7-4A87-B51E-0C38B2AFA894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22AF-20B8-4F9F-8526-C048F76670FF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11BE-BF14-47D9-85B7-28AE23BD47D1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1781-8487-4061-8E8C-B34D05A8A4FD}" type="datetime1">
              <a:rPr lang="da-DK" smtClean="0"/>
              <a:t>30-06-2020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8D7-14F8-4C7E-934F-013C103B988F}" type="datetime1">
              <a:rPr lang="da-DK" smtClean="0"/>
              <a:t>30-06-2020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518A-9B92-453B-A643-7A80761C5D94}" type="datetime1">
              <a:rPr lang="da-DK" smtClean="0"/>
              <a:t>30-06-2020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5AE-23BD-4FCE-9F85-93FA7F315AC0}" type="datetime1">
              <a:rPr lang="da-DK" smtClean="0"/>
              <a:t>30-06-2020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246A-B683-4B94-A131-DE57A94D6EB6}" type="datetime1">
              <a:rPr lang="da-DK" smtClean="0"/>
              <a:t>30-06-2020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D1E4-DC18-4E71-9A42-787F860958F8}" type="datetime1">
              <a:rPr lang="da-DK" smtClean="0"/>
              <a:t>30-06-2020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6EA-DD1C-4649-AC74-3BAB4248472B}" type="datetime1">
              <a:rPr lang="da-DK" smtClean="0"/>
              <a:t>30-06-2020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04A0C3-96DD-451D-BEC0-3AC148E31741}" type="datetime1">
              <a:rPr lang="da-DK" smtClean="0"/>
              <a:t>30-06-2020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Copyright Jørgen Just Andresen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880" y="2060848"/>
            <a:ext cx="7848600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>
                <a:latin typeface="Trebuchet MS" pitchFamily="34" charset="0"/>
              </a:rPr>
              <a:t>KAPITEL 3</a:t>
            </a:r>
            <a:br>
              <a:rPr lang="da-DK" dirty="0">
                <a:latin typeface="Trebuchet MS" pitchFamily="34" charset="0"/>
              </a:rPr>
            </a:br>
            <a:r>
              <a:rPr lang="da-DK" dirty="0">
                <a:latin typeface="Trebuchet MS" pitchFamily="34" charset="0"/>
              </a:rPr>
              <a:t>Volatilitet, Beta og Tracking Error</a:t>
            </a:r>
          </a:p>
        </p:txBody>
      </p:sp>
    </p:spTree>
    <p:extLst>
      <p:ext uri="{BB962C8B-B14F-4D97-AF65-F5344CB8AC3E}">
        <p14:creationId xmlns:p14="http://schemas.microsoft.com/office/powerpoint/2010/main" val="180225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Tolerance-tærskel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a-DK" i="1">
                        <a:latin typeface="Cambria Math"/>
                      </a:rPr>
                      <m:t>𝑛</m:t>
                    </m:r>
                    <m:r>
                      <a:rPr lang="da-DK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a-DK">
                            <a:latin typeface="Cambria Math"/>
                          </a:rPr>
                          <m:t>ln</m:t>
                        </m:r>
                        <m:r>
                          <a:rPr lang="da-DK" i="1">
                            <a:latin typeface="Cambria Math"/>
                          </a:rPr>
                          <m:t>(</m:t>
                        </m:r>
                        <m:r>
                          <a:rPr lang="da-DK" i="1">
                            <a:latin typeface="Cambria Math"/>
                          </a:rPr>
                          <m:t>𝑇𝐿</m:t>
                        </m:r>
                        <m:r>
                          <a:rPr lang="da-DK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da-DK" i="1">
                            <a:latin typeface="Cambria Math"/>
                          </a:rPr>
                          <m:t>𝑙𝑛</m:t>
                        </m:r>
                        <m:r>
                          <a:rPr lang="da-DK" i="1">
                            <a:latin typeface="Cambria Math"/>
                          </a:rPr>
                          <m:t>(</m:t>
                        </m:r>
                        <m:r>
                          <a:rPr lang="da-DK" i="1">
                            <a:latin typeface="Cambria Math"/>
                          </a:rPr>
                          <m:t>𝜆</m:t>
                        </m:r>
                        <m:r>
                          <a:rPr lang="da-DK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10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420888"/>
            <a:ext cx="6516216" cy="425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44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EWMA - eksempel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r>
                  <a:rPr lang="da-DK" dirty="0"/>
                  <a:t>På en portefølje af aktier er den seneste dags volatilitet beregnet til 2,2% pr. dag, det seneste afkast er beregnet til 4% og lamda-faktoren er 0,94. </a:t>
                </a:r>
              </a:p>
              <a:p>
                <a:pPr lvl="0"/>
                <a:r>
                  <a:rPr lang="da-DK" dirty="0"/>
                  <a:t>Hvad bliver volatiliteten og hvorfor stiger den?</a:t>
                </a:r>
              </a:p>
              <a:p>
                <a:pPr lvl="0"/>
                <a:r>
                  <a:rPr lang="da-DK" dirty="0"/>
                  <a:t>Hvor mange observationer skal medtages for at have 99,5% af observationerne? </a:t>
                </a:r>
              </a:p>
              <a:p>
                <a:pPr lvl="0"/>
                <a:r>
                  <a:rPr lang="da-DK" dirty="0"/>
                  <a:t>Hvor meget vægt har den sjette-seneste observation?</a:t>
                </a:r>
              </a:p>
              <a:p>
                <a:pPr marL="82296" indent="0">
                  <a:buNone/>
                </a:pPr>
                <a:endParaRPr lang="da-DK" dirty="0"/>
              </a:p>
              <a:p>
                <a:r>
                  <a:rPr lang="da-DK" dirty="0"/>
                  <a:t>Svar</a:t>
                </a:r>
              </a:p>
              <a:p>
                <a:pPr lvl="0"/>
                <a:r>
                  <a:rPr lang="da-DK" dirty="0"/>
                  <a:t>Volatiliteten beregnes som: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/>
                      </a:rPr>
                      <m:t>=</m:t>
                    </m:r>
                    <m:r>
                      <a:rPr lang="da-DK" i="1">
                        <a:latin typeface="Cambria Math"/>
                      </a:rPr>
                      <m:t>𝜆</m:t>
                    </m:r>
                    <m:r>
                      <a:rPr lang="da-DK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  <m:r>
                          <a:rPr lang="da-DK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/>
                          </a:rPr>
                          <m:t>1−</m:t>
                        </m:r>
                        <m:r>
                          <a:rPr lang="da-DK" i="1"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da-DK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𝑡</m:t>
                        </m:r>
                        <m:r>
                          <a:rPr lang="da-DK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/>
                      </a:rPr>
                      <m:t>=0,94∙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/>
                          </a:rPr>
                          <m:t>2,2%</m:t>
                        </m:r>
                      </m:e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a-DK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/>
                          </a:rPr>
                          <m:t>1−0,94</m:t>
                        </m:r>
                      </m:e>
                    </m:d>
                    <m:r>
                      <a:rPr lang="da-DK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/>
                          </a:rPr>
                          <m:t>4%</m:t>
                        </m:r>
                      </m:e>
                      <m:sup>
                        <m:r>
                          <a:rPr lang="da-DK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a-DK" i="1">
                        <a:latin typeface="Cambria Math"/>
                      </a:rPr>
                      <m:t>=0,000551=&gt; </m:t>
                    </m:r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da-DK" i="1">
                        <a:latin typeface="Cambria Math"/>
                      </a:rPr>
                      <m:t>=2,35%</m:t>
                    </m:r>
                  </m:oMath>
                </a14:m>
                <a:r>
                  <a:rPr lang="da-DK" dirty="0"/>
                  <a:t>. Volatiliteten stiger, fordi det seneste afkast overstiger den senest beregnede volatilitet.</a:t>
                </a:r>
              </a:p>
              <a:p>
                <a:pPr lvl="0"/>
                <a:r>
                  <a:rPr lang="da-DK" dirty="0"/>
                  <a:t>Antallet af observationer, der skal skal medtages for at have 99,5% af observationerne beregnes:</a:t>
                </a:r>
              </a:p>
              <a:p>
                <a14:m>
                  <m:oMath xmlns:m="http://schemas.openxmlformats.org/officeDocument/2006/math">
                    <m:r>
                      <a:rPr lang="da-DK" i="1">
                        <a:latin typeface="Cambria Math"/>
                      </a:rPr>
                      <m:t>𝑛</m:t>
                    </m:r>
                    <m:r>
                      <a:rPr lang="da-DK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a-DK">
                            <a:latin typeface="Cambria Math"/>
                          </a:rPr>
                          <m:t>ln</m:t>
                        </m:r>
                        <m:r>
                          <a:rPr lang="da-DK">
                            <a:latin typeface="Cambria Math"/>
                          </a:rPr>
                          <m:t>⁡</m:t>
                        </m:r>
                        <m:r>
                          <a:rPr lang="da-DK" i="1">
                            <a:latin typeface="Cambria Math"/>
                          </a:rPr>
                          <m:t>(</m:t>
                        </m:r>
                        <m:r>
                          <a:rPr lang="da-DK" i="1">
                            <a:latin typeface="Cambria Math"/>
                          </a:rPr>
                          <m:t>𝑇𝐿</m:t>
                        </m:r>
                        <m:r>
                          <a:rPr lang="da-DK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da-DK" i="1">
                            <a:latin typeface="Cambria Math"/>
                          </a:rPr>
                          <m:t>𝑙𝑛</m:t>
                        </m:r>
                        <m:r>
                          <a:rPr lang="da-DK" i="1">
                            <a:latin typeface="Cambria Math"/>
                          </a:rPr>
                          <m:t>(</m:t>
                        </m:r>
                        <m:r>
                          <a:rPr lang="da-DK" i="1">
                            <a:latin typeface="Cambria Math"/>
                          </a:rPr>
                          <m:t>𝜆</m:t>
                        </m:r>
                        <m:r>
                          <a:rPr lang="da-DK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da-DK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a-DK">
                            <a:latin typeface="Cambria Math"/>
                          </a:rPr>
                          <m:t>ln</m:t>
                        </m:r>
                        <m:r>
                          <a:rPr lang="da-DK">
                            <a:latin typeface="Cambria Math"/>
                          </a:rPr>
                          <m:t>⁡</m:t>
                        </m:r>
                        <m:r>
                          <a:rPr lang="da-DK" i="1">
                            <a:latin typeface="Cambria Math"/>
                          </a:rPr>
                          <m:t>(0,005)</m:t>
                        </m:r>
                      </m:num>
                      <m:den>
                        <m:r>
                          <a:rPr lang="da-DK" i="1">
                            <a:latin typeface="Cambria Math"/>
                          </a:rPr>
                          <m:t>𝑙𝑛</m:t>
                        </m:r>
                        <m:r>
                          <a:rPr lang="da-DK" i="1">
                            <a:latin typeface="Cambria Math"/>
                          </a:rPr>
                          <m:t>(0,94)</m:t>
                        </m:r>
                      </m:den>
                    </m:f>
                    <m:r>
                      <a:rPr lang="da-DK" i="1">
                        <a:latin typeface="Cambria Math"/>
                      </a:rPr>
                      <m:t>=85,6 </m:t>
                    </m:r>
                    <m:r>
                      <a:rPr lang="da-DK" i="1">
                        <a:latin typeface="Cambria Math"/>
                      </a:rPr>
                      <m:t>𝑒𝑙𝑙𝑒𝑟</m:t>
                    </m:r>
                    <m:r>
                      <a:rPr lang="da-DK" i="1">
                        <a:latin typeface="Cambria Math"/>
                      </a:rPr>
                      <m:t> 86 </m:t>
                    </m:r>
                    <m:r>
                      <a:rPr lang="da-DK" i="1">
                        <a:latin typeface="Cambria Math"/>
                      </a:rPr>
                      <m:t>𝑜𝑏𝑠𝑒𝑟𝑣𝑎𝑡𝑖𝑜𝑛𝑒𝑟</m:t>
                    </m:r>
                  </m:oMath>
                </a14:m>
                <a:endParaRPr lang="da-DK" dirty="0"/>
              </a:p>
              <a:p>
                <a:pPr lvl="0"/>
                <a:r>
                  <a:rPr lang="da-DK" dirty="0"/>
                  <a:t>Den sjette-seneste observations vægt beregnes som: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/>
                          </a:rPr>
                          <m:t>𝑉</m:t>
                        </m:r>
                        <m:r>
                          <a:rPr lang="da-DK" i="1">
                            <a:latin typeface="Cambria Math"/>
                          </a:rPr>
                          <m:t>æ</m:t>
                        </m:r>
                        <m:r>
                          <a:rPr lang="da-DK" i="1">
                            <a:latin typeface="Cambria Math"/>
                          </a:rPr>
                          <m:t>𝑔𝑡</m:t>
                        </m:r>
                        <m:r>
                          <a:rPr lang="da-DK" i="1">
                            <a:latin typeface="Cambria Math"/>
                          </a:rPr>
                          <m:t>(</m:t>
                        </m:r>
                        <m:r>
                          <a:rPr lang="da-DK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da-DK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da-DK" i="1">
                        <a:latin typeface="Cambria Math"/>
                      </a:rPr>
                      <m:t>)=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/>
                          </a:rPr>
                          <m:t>1−</m:t>
                        </m:r>
                        <m:r>
                          <a:rPr lang="da-DK" i="1">
                            <a:latin typeface="Cambria Math"/>
                          </a:rPr>
                          <m:t>𝜆</m:t>
                        </m:r>
                      </m:e>
                    </m:d>
                    <m:r>
                      <a:rPr lang="da-DK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/>
                          </a:rPr>
                          <m:t>𝜆</m:t>
                        </m:r>
                      </m:e>
                      <m:sup>
                        <m:r>
                          <a:rPr lang="da-DK" i="1">
                            <a:latin typeface="Cambria Math"/>
                          </a:rPr>
                          <m:t>𝑖</m:t>
                        </m:r>
                        <m:r>
                          <a:rPr lang="da-DK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da-DK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/>
                          </a:rPr>
                          <m:t>1−0,94</m:t>
                        </m:r>
                      </m:e>
                    </m:d>
                    <m:r>
                      <a:rPr lang="da-DK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/>
                          </a:rPr>
                          <m:t>0,94</m:t>
                        </m:r>
                      </m:e>
                      <m:sup>
                        <m:r>
                          <a:rPr lang="da-DK" i="1">
                            <a:latin typeface="Cambria Math"/>
                          </a:rPr>
                          <m:t>6−1</m:t>
                        </m:r>
                      </m:sup>
                    </m:sSup>
                    <m:r>
                      <a:rPr lang="da-DK" i="1">
                        <a:latin typeface="Cambria Math"/>
                      </a:rPr>
                      <m:t>=4,40%</m:t>
                    </m:r>
                  </m:oMath>
                </a14:m>
                <a:endParaRPr lang="da-DK" dirty="0"/>
              </a:p>
              <a:p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44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503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GARCH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12</a:t>
            </a:fld>
            <a:endParaRPr lang="da-DK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6984776" cy="4896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6093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GARCH - beregning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3755504"/>
          </a:xfrm>
        </p:spPr>
        <p:txBody>
          <a:bodyPr>
            <a:normAutofit lnSpcReduction="10000"/>
          </a:bodyPr>
          <a:lstStyle/>
          <a:p>
            <a:r>
              <a:rPr lang="da-DK" dirty="0"/>
              <a:t>σ</a:t>
            </a:r>
            <a:r>
              <a:rPr lang="da-DK" baseline="-25000" dirty="0"/>
              <a:t>n</a:t>
            </a:r>
            <a:r>
              <a:rPr lang="da-DK" dirty="0"/>
              <a:t> = volatilitet til tidspunkt n</a:t>
            </a:r>
          </a:p>
          <a:p>
            <a:r>
              <a:rPr lang="da-DK" dirty="0"/>
              <a:t>γ = gamma</a:t>
            </a:r>
          </a:p>
          <a:p>
            <a:r>
              <a:rPr lang="da-DK" dirty="0"/>
              <a:t>σ</a:t>
            </a:r>
            <a:r>
              <a:rPr lang="da-DK" baseline="-25000" dirty="0"/>
              <a:t>L</a:t>
            </a:r>
            <a:r>
              <a:rPr lang="da-DK" dirty="0"/>
              <a:t> = langsigtsvolatilitet</a:t>
            </a:r>
          </a:p>
          <a:p>
            <a:r>
              <a:rPr lang="da-DK" dirty="0"/>
              <a:t>α = vægt</a:t>
            </a:r>
          </a:p>
          <a:p>
            <a:r>
              <a:rPr lang="da-DK" dirty="0"/>
              <a:t>μ</a:t>
            </a:r>
            <a:r>
              <a:rPr lang="da-DK" baseline="-25000" dirty="0"/>
              <a:t>n </a:t>
            </a:r>
            <a:r>
              <a:rPr lang="da-DK" dirty="0"/>
              <a:t>= afkast til tidspunkt n</a:t>
            </a:r>
          </a:p>
          <a:p>
            <a:r>
              <a:rPr lang="da-DK" dirty="0"/>
              <a:t>β = beta</a:t>
            </a:r>
          </a:p>
          <a:p>
            <a:r>
              <a:rPr lang="da-DK" dirty="0"/>
              <a:t>ω = omega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13</a:t>
            </a:fld>
            <a:endParaRPr lang="da-DK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93371" y="1340768"/>
            <a:ext cx="2188259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89240" y="1770188"/>
            <a:ext cx="21962440" cy="72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905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GARCH - eksempel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da-DK" dirty="0"/>
                  <a:t>På en tidsserie er opgivet følgende nøgletal:</a:t>
                </a:r>
              </a:p>
              <a:p>
                <a:r>
                  <a:rPr lang="da-DK" dirty="0"/>
                  <a:t>Seneste afkast = 2,00%, seneste beregning for volatiliteten = 2,5%, langsigtsvolatilitet = 3,00%, vægt på seneste observation for volatilitet = 80%, vægt på seneste observation for afkast = 5%. Hvad bliver volatiliteten iflg GARCH(1,1)-modellen?</a:t>
                </a:r>
              </a:p>
              <a:p>
                <a:r>
                  <a:rPr lang="da-DK" dirty="0"/>
                  <a:t>Svar:</a:t>
                </a:r>
              </a:p>
              <a:p>
                <a:r>
                  <a:rPr lang="da-DK" dirty="0"/>
                  <a:t>Vægt (γ) til langsigstvolatiliteten = 100% - α – β = 100% - 5% - 80% = 15%</a:t>
                </a:r>
              </a:p>
              <a:p>
                <a:r>
                  <a:rPr lang="da-DK" dirty="0"/>
                  <a:t>Herved fås:</a:t>
                </a:r>
              </a:p>
              <a:p>
                <a:r>
                  <a:rPr lang="da-DK" dirty="0"/>
                  <a:t>                   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da-DK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da-DK">
                        <a:latin typeface="Cambria Math" panose="02040503050406030204" pitchFamily="18" charset="0"/>
                      </a:rPr>
                      <m:t>γ</m:t>
                    </m:r>
                    <m:r>
                      <a:rPr lang="da-DK">
                        <a:latin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da-DK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da-DK">
                        <a:latin typeface="Cambria Math" panose="02040503050406030204" pitchFamily="18" charset="0"/>
                      </a:rPr>
                      <m:t>α</m:t>
                    </m:r>
                    <m:r>
                      <a:rPr lang="da-DK">
                        <a:latin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da-DK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da-DK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da-DK">
                        <a:latin typeface="Cambria Math" panose="02040503050406030204" pitchFamily="18" charset="0"/>
                      </a:rPr>
                      <m:t>β</m:t>
                    </m:r>
                    <m:r>
                      <a:rPr lang="da-DK">
                        <a:latin typeface="Cambria Math" panose="02040503050406030204" pitchFamily="18" charset="0"/>
                      </a:rPr>
                      <m:t>∙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da-DK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a-DK" i="1">
                        <a:latin typeface="Cambria Math" panose="02040503050406030204" pitchFamily="18" charset="0"/>
                      </a:rPr>
                      <m:t>=15%∙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3,00%</m:t>
                        </m:r>
                      </m:e>
                      <m:sup>
                        <m:r>
                          <a:rPr lang="da-DK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a-DK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5%∙2,00%</m:t>
                        </m:r>
                      </m:e>
                      <m:sup>
                        <m:r>
                          <a:rPr lang="da-DK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a-DK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80%∙2,50%</m:t>
                        </m:r>
                      </m:e>
                      <m:sup>
                        <m:r>
                          <a:rPr lang="da-DK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da-DK" dirty="0"/>
              </a:p>
              <a:p>
                <a:r>
                  <a:rPr lang="da-DK" dirty="0"/>
                  <a:t>                    </a:t>
                </a:r>
                <a14:m>
                  <m:oMath xmlns:m="http://schemas.openxmlformats.org/officeDocument/2006/math">
                    <m:r>
                      <a:rPr lang="da-DK">
                        <a:latin typeface="Cambria Math" panose="02040503050406030204" pitchFamily="18" charset="0"/>
                      </a:rPr>
                      <m:t>=0,000655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=&gt; </m:t>
                    </m:r>
                    <m:sSubSup>
                      <m:sSubSup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a-DK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</m:sSubSup>
                    <m:r>
                      <a:rPr lang="da-DK" i="1">
                        <a:latin typeface="Cambria Math" panose="02040503050406030204" pitchFamily="18" charset="0"/>
                      </a:rPr>
                      <m:t>= 2,56%</m:t>
                    </m:r>
                  </m:oMath>
                </a14:m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1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6732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Pris- og rentevolatilitet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-239961" y="1412776"/>
            <a:ext cx="8412361" cy="3816424"/>
            <a:chOff x="-259957" y="1412776"/>
            <a:chExt cx="10239386" cy="4680520"/>
          </a:xfrm>
        </p:grpSpPr>
        <p:cxnSp>
          <p:nvCxnSpPr>
            <p:cNvPr id="6" name="Straight Connector 5"/>
            <p:cNvCxnSpPr/>
            <p:nvPr/>
          </p:nvCxnSpPr>
          <p:spPr bwMode="auto">
            <a:xfrm flipV="1">
              <a:off x="2343944" y="1844824"/>
              <a:ext cx="0" cy="3752800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1712640" y="1412776"/>
              <a:ext cx="13196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Volatilitet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2343944" y="5597624"/>
              <a:ext cx="4769296" cy="8745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2" name="Arc 31"/>
            <p:cNvSpPr/>
            <p:nvPr/>
          </p:nvSpPr>
          <p:spPr bwMode="auto">
            <a:xfrm rot="11220000">
              <a:off x="2340361" y="2446653"/>
              <a:ext cx="7331488" cy="1296144"/>
            </a:xfrm>
            <a:prstGeom prst="arc">
              <a:avLst>
                <a:gd name="adj1" fmla="val 13042077"/>
                <a:gd name="adj2" fmla="val 0"/>
              </a:avLst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32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rueFrutiger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35046" y="5723964"/>
              <a:ext cx="1049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Løbetid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35046" y="3894452"/>
              <a:ext cx="1957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Rentevolatilitet</a:t>
              </a:r>
            </a:p>
          </p:txBody>
        </p:sp>
        <p:sp>
          <p:nvSpPr>
            <p:cNvPr id="36" name="Arc 35"/>
            <p:cNvSpPr/>
            <p:nvPr/>
          </p:nvSpPr>
          <p:spPr bwMode="auto">
            <a:xfrm rot="21000000">
              <a:off x="-259957" y="3431046"/>
              <a:ext cx="10239386" cy="1296144"/>
            </a:xfrm>
            <a:prstGeom prst="arc">
              <a:avLst>
                <a:gd name="adj1" fmla="val 11646976"/>
                <a:gd name="adj2" fmla="val 20695966"/>
              </a:avLst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32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rueFrutiger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45088" y="2722178"/>
              <a:ext cx="170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Prisvolatilitet</a:t>
              </a: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63178" y="5399881"/>
            <a:ext cx="35177138" cy="1197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7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Porteføljevolatilitet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16</a:t>
            </a:fld>
            <a:endParaRPr lang="da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A5CC44-A0D8-4B03-AC22-C2EAC1249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977" y="1417320"/>
            <a:ext cx="6934019" cy="453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61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Porteføljevolatilitet - beregning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3225440"/>
            <a:ext cx="7498080" cy="3022960"/>
          </a:xfrm>
        </p:spPr>
        <p:txBody>
          <a:bodyPr/>
          <a:lstStyle/>
          <a:p>
            <a:r>
              <a:rPr lang="da-DK" dirty="0"/>
              <a:t>σ</a:t>
            </a:r>
            <a:r>
              <a:rPr lang="da-DK" baseline="-25000" dirty="0"/>
              <a:t>A</a:t>
            </a:r>
            <a:r>
              <a:rPr lang="da-DK" dirty="0"/>
              <a:t> = volatilitet for aktiv A</a:t>
            </a:r>
          </a:p>
          <a:p>
            <a:r>
              <a:rPr lang="da-DK" dirty="0"/>
              <a:t>σ</a:t>
            </a:r>
            <a:r>
              <a:rPr lang="da-DK" baseline="-25000" dirty="0"/>
              <a:t>B</a:t>
            </a:r>
            <a:r>
              <a:rPr lang="da-DK" dirty="0"/>
              <a:t> = volatilitet for aktiv B</a:t>
            </a:r>
          </a:p>
          <a:p>
            <a:r>
              <a:rPr lang="da-DK" dirty="0"/>
              <a:t>w</a:t>
            </a:r>
            <a:r>
              <a:rPr lang="da-DK" baseline="-25000" dirty="0"/>
              <a:t>A</a:t>
            </a:r>
            <a:r>
              <a:rPr lang="da-DK" dirty="0"/>
              <a:t> = procentandel investeret i A</a:t>
            </a:r>
          </a:p>
          <a:p>
            <a:r>
              <a:rPr lang="da-DK" dirty="0"/>
              <a:t>w</a:t>
            </a:r>
            <a:r>
              <a:rPr lang="da-DK" baseline="-25000" dirty="0"/>
              <a:t>B</a:t>
            </a:r>
            <a:r>
              <a:rPr lang="da-DK" dirty="0"/>
              <a:t> = procentandel investeret i B</a:t>
            </a:r>
          </a:p>
          <a:p>
            <a:r>
              <a:rPr lang="da-DK" dirty="0"/>
              <a:t>korr</a:t>
            </a:r>
            <a:r>
              <a:rPr lang="da-DK" baseline="-25000" dirty="0"/>
              <a:t>A,B</a:t>
            </a:r>
            <a:r>
              <a:rPr lang="da-DK" dirty="0"/>
              <a:t> = korrelation mellem A og B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17</a:t>
            </a:fld>
            <a:endParaRPr lang="da-DK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40967" y="1628800"/>
            <a:ext cx="18434047" cy="92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18C52E2-9EBB-43AC-92D4-415C9D41E1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158226"/>
              </p:ext>
            </p:extLst>
          </p:nvPr>
        </p:nvGraphicFramePr>
        <p:xfrm>
          <a:off x="1435608" y="2518913"/>
          <a:ext cx="5333071" cy="473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4" imgW="2717800" imgH="241300" progId="">
                  <p:embed/>
                </p:oleObj>
              </mc:Choice>
              <mc:Fallback>
                <p:oleObj r:id="rId4" imgW="2717800" imgH="2413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608" y="2518913"/>
                        <a:ext cx="5333071" cy="4734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879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Volatilitetssmil og ”skew”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52533" y="3033825"/>
            <a:ext cx="7472885" cy="3410352"/>
            <a:chOff x="1681911" y="3033825"/>
            <a:chExt cx="8095625" cy="3410352"/>
          </a:xfrm>
        </p:grpSpPr>
        <p:cxnSp>
          <p:nvCxnSpPr>
            <p:cNvPr id="6" name="Straight Connector 5"/>
            <p:cNvCxnSpPr/>
            <p:nvPr/>
          </p:nvCxnSpPr>
          <p:spPr bwMode="auto">
            <a:xfrm flipV="1">
              <a:off x="2343944" y="3356992"/>
              <a:ext cx="0" cy="2240632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 rot="16200000">
              <a:off x="931434" y="4222108"/>
              <a:ext cx="20757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Implicit Volatilitet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2343944" y="5597624"/>
              <a:ext cx="3041104" cy="0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3066657" y="3033826"/>
              <a:ext cx="2115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Volatilitetssmil – </a:t>
              </a:r>
            </a:p>
            <a:p>
              <a:r>
                <a:rPr lang="da-DK" sz="1800" b="0" dirty="0">
                  <a:latin typeface="Trebuchet MS" pitchFamily="34" charset="0"/>
                </a:rPr>
                <a:t>typisk for valuta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9860000">
              <a:off x="3982551" y="6069573"/>
              <a:ext cx="1363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0" dirty="0">
                  <a:latin typeface="Trebuchet MS" pitchFamily="34" charset="0"/>
                </a:rPr>
                <a:t>In-the-money</a:t>
              </a:r>
              <a:endParaRPr lang="da-DK" sz="1800" b="0" dirty="0">
                <a:latin typeface="Trebuchet MS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9860000">
              <a:off x="2973862" y="5972814"/>
              <a:ext cx="13948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0" dirty="0">
                  <a:latin typeface="Trebuchet MS" pitchFamily="34" charset="0"/>
                </a:rPr>
                <a:t>At-the-money</a:t>
              </a:r>
              <a:endParaRPr lang="da-DK" sz="1800" b="0" dirty="0">
                <a:latin typeface="Trebuchet MS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9860000">
              <a:off x="1681911" y="5972812"/>
              <a:ext cx="1762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0" dirty="0">
                  <a:latin typeface="Trebuchet MS" pitchFamily="34" charset="0"/>
                </a:rPr>
                <a:t>Out-of-the-money</a:t>
              </a:r>
              <a:endParaRPr lang="da-DK" sz="1800" b="0" dirty="0">
                <a:latin typeface="Trebuchet MS" pitchFamily="34" charset="0"/>
              </a:endParaRPr>
            </a:p>
          </p:txBody>
        </p:sp>
        <p:sp>
          <p:nvSpPr>
            <p:cNvPr id="10" name="Arc 9"/>
            <p:cNvSpPr/>
            <p:nvPr/>
          </p:nvSpPr>
          <p:spPr bwMode="auto">
            <a:xfrm rot="10800000">
              <a:off x="2527127" y="3033825"/>
              <a:ext cx="2762246" cy="1654091"/>
            </a:xfrm>
            <a:prstGeom prst="arc">
              <a:avLst>
                <a:gd name="adj1" fmla="val 10841405"/>
                <a:gd name="adj2" fmla="val 0"/>
              </a:avLst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32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rueFrutiger" pitchFamily="2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flipV="1">
              <a:off x="6104087" y="3423819"/>
              <a:ext cx="0" cy="2240632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 rot="16200000">
              <a:off x="4691577" y="4288935"/>
              <a:ext cx="20757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Implicit Volatilitet</a:t>
              </a: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6104087" y="5664451"/>
              <a:ext cx="3041104" cy="0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6826800" y="3100653"/>
              <a:ext cx="22869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Volatilitets skew – </a:t>
              </a:r>
            </a:p>
            <a:p>
              <a:r>
                <a:rPr lang="da-DK" sz="1800" b="0" dirty="0">
                  <a:latin typeface="Trebuchet MS" pitchFamily="34" charset="0"/>
                </a:rPr>
                <a:t>typisk for aktier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9860000">
              <a:off x="7742694" y="6136400"/>
              <a:ext cx="1363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0" dirty="0">
                  <a:latin typeface="Trebuchet MS" pitchFamily="34" charset="0"/>
                </a:rPr>
                <a:t>In-the-money</a:t>
              </a:r>
              <a:endParaRPr lang="da-DK" sz="1800" b="0" dirty="0">
                <a:latin typeface="Trebuchet MS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9860000">
              <a:off x="6734005" y="6039641"/>
              <a:ext cx="13948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0" dirty="0">
                  <a:latin typeface="Trebuchet MS" pitchFamily="34" charset="0"/>
                </a:rPr>
                <a:t>At-the-money</a:t>
              </a:r>
              <a:endParaRPr lang="da-DK" sz="1800" b="0" dirty="0">
                <a:latin typeface="Trebuchet MS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 rot="19860000">
              <a:off x="5442054" y="6039639"/>
              <a:ext cx="1762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0" dirty="0">
                  <a:latin typeface="Trebuchet MS" pitchFamily="34" charset="0"/>
                </a:rPr>
                <a:t>Out-of-the-money</a:t>
              </a:r>
              <a:endParaRPr lang="da-DK" sz="1800" b="0" dirty="0">
                <a:latin typeface="Trebuchet MS" pitchFamily="34" charset="0"/>
              </a:endParaRPr>
            </a:p>
          </p:txBody>
        </p:sp>
        <p:sp>
          <p:nvSpPr>
            <p:cNvPr id="44" name="Arc 43"/>
            <p:cNvSpPr/>
            <p:nvPr/>
          </p:nvSpPr>
          <p:spPr bwMode="auto">
            <a:xfrm rot="10800000">
              <a:off x="6287270" y="3100651"/>
              <a:ext cx="3490266" cy="1654091"/>
            </a:xfrm>
            <a:prstGeom prst="arc">
              <a:avLst>
                <a:gd name="adj1" fmla="val 14977581"/>
                <a:gd name="adj2" fmla="val 0"/>
              </a:avLst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32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rueFrutiger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167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latin typeface="Trebuchet MS" pitchFamily="34" charset="0"/>
              </a:rPr>
              <a:t>Volatilitetssmil og ”skew”</a:t>
            </a:r>
            <a:br>
              <a:rPr lang="da-DK" dirty="0">
                <a:latin typeface="Trebuchet MS" pitchFamily="34" charset="0"/>
              </a:rPr>
            </a:br>
            <a:r>
              <a:rPr lang="da-DK" sz="2700" i="1" dirty="0">
                <a:effectLst/>
                <a:latin typeface="Trebuchet MS" pitchFamily="34" charset="0"/>
              </a:rPr>
              <a:t>Faktiske afkast og normalfordelte afkast USD/DKK 29/6 -2000 til 15. januar 2020</a:t>
            </a:r>
            <a:endParaRPr lang="da-DK" i="1" dirty="0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19</a:t>
            </a:fld>
            <a:endParaRPr lang="da-DK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6FB17D-F2F7-4C35-88F5-951BF6B9C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37" t="44750" r="15267" b="5901"/>
          <a:stretch/>
        </p:blipFill>
        <p:spPr>
          <a:xfrm>
            <a:off x="1169402" y="1736812"/>
            <a:ext cx="7756733" cy="43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2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Indhold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>
                <a:latin typeface="Trebuchet MS" pitchFamily="34" charset="0"/>
              </a:rPr>
              <a:t>Hvad er volatilitet?</a:t>
            </a:r>
          </a:p>
          <a:p>
            <a:r>
              <a:rPr lang="da-DK" dirty="0">
                <a:latin typeface="Trebuchet MS" pitchFamily="34" charset="0"/>
              </a:rPr>
              <a:t>Hvad kan det bruges til?</a:t>
            </a:r>
          </a:p>
          <a:p>
            <a:r>
              <a:rPr lang="da-DK" dirty="0">
                <a:latin typeface="Trebuchet MS" pitchFamily="34" charset="0"/>
              </a:rPr>
              <a:t>Beregning af volatilitet</a:t>
            </a:r>
          </a:p>
          <a:p>
            <a:pPr lvl="1"/>
            <a:r>
              <a:rPr lang="da-DK" dirty="0">
                <a:latin typeface="Trebuchet MS" pitchFamily="34" charset="0"/>
              </a:rPr>
              <a:t>Simple moving average</a:t>
            </a:r>
          </a:p>
          <a:p>
            <a:pPr lvl="1"/>
            <a:r>
              <a:rPr lang="da-DK" dirty="0">
                <a:latin typeface="Trebuchet MS" pitchFamily="34" charset="0"/>
              </a:rPr>
              <a:t>EWMA</a:t>
            </a:r>
          </a:p>
          <a:p>
            <a:pPr lvl="1"/>
            <a:r>
              <a:rPr lang="da-DK" dirty="0">
                <a:latin typeface="Trebuchet MS" pitchFamily="34" charset="0"/>
              </a:rPr>
              <a:t>GARCH</a:t>
            </a:r>
          </a:p>
          <a:p>
            <a:r>
              <a:rPr lang="da-DK" dirty="0">
                <a:latin typeface="Trebuchet MS" pitchFamily="34" charset="0"/>
              </a:rPr>
              <a:t>Rente- og prisvolatilitet</a:t>
            </a:r>
          </a:p>
          <a:p>
            <a:r>
              <a:rPr lang="da-DK" dirty="0">
                <a:latin typeface="Trebuchet MS" pitchFamily="34" charset="0"/>
              </a:rPr>
              <a:t>Porteføljevolatilitet</a:t>
            </a:r>
          </a:p>
          <a:p>
            <a:r>
              <a:rPr lang="da-DK" dirty="0">
                <a:latin typeface="Trebuchet MS" pitchFamily="34" charset="0"/>
              </a:rPr>
              <a:t>Implicit volatilitet</a:t>
            </a:r>
          </a:p>
          <a:p>
            <a:r>
              <a:rPr lang="da-DK" dirty="0">
                <a:latin typeface="Trebuchet MS" pitchFamily="34" charset="0"/>
              </a:rPr>
              <a:t>Beta</a:t>
            </a:r>
          </a:p>
          <a:p>
            <a:r>
              <a:rPr lang="da-DK" dirty="0">
                <a:latin typeface="Trebuchet MS" pitchFamily="34" charset="0"/>
              </a:rPr>
              <a:t>Expected Tracking Error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6802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dsholder til diasnummer 3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defRPr/>
            </a:pPr>
            <a:fld id="{E30AAFA8-4C27-400C-9F0F-BF02A8BE1661}" type="slidenum">
              <a:rPr lang="en-GB" sz="1200" b="0" smtClean="0"/>
              <a:pPr eaLnBrk="1" hangingPunct="1">
                <a:defRPr/>
              </a:pPr>
              <a:t>20</a:t>
            </a:fld>
            <a:r>
              <a:rPr lang="da-DK" sz="1000" b="0" dirty="0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1000" b="0" dirty="0">
              <a:solidFill>
                <a:srgbClr val="5E5E5E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984738" y="762000"/>
            <a:ext cx="78486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GB" sz="4400" b="0" dirty="0">
                <a:effectLst/>
                <a:latin typeface="Trebuchet MS" pitchFamily="34" charset="0"/>
              </a:rPr>
              <a:t>Beta-</a:t>
            </a:r>
            <a:r>
              <a:rPr lang="en-GB" sz="4400" b="0" dirty="0" err="1">
                <a:effectLst/>
                <a:latin typeface="Trebuchet MS" pitchFamily="34" charset="0"/>
              </a:rPr>
              <a:t>værdi</a:t>
            </a:r>
            <a:endParaRPr lang="en-GB" sz="4400" b="0" dirty="0">
              <a:effectLst/>
              <a:latin typeface="Trebuchet MS" pitchFamily="34" charset="0"/>
            </a:endParaRPr>
          </a:p>
        </p:txBody>
      </p:sp>
      <p:sp>
        <p:nvSpPr>
          <p:cNvPr id="24588" name="Rectangle 19"/>
          <p:cNvSpPr>
            <a:spLocks noChangeArrowheads="1"/>
          </p:cNvSpPr>
          <p:nvPr/>
        </p:nvSpPr>
        <p:spPr bwMode="auto">
          <a:xfrm>
            <a:off x="990600" y="3048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47664" y="1628800"/>
            <a:ext cx="7488832" cy="4320480"/>
            <a:chOff x="1136554" y="2362200"/>
            <a:chExt cx="6017840" cy="3352800"/>
          </a:xfrm>
        </p:grpSpPr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1143000" y="4038600"/>
              <a:ext cx="2057400" cy="1676400"/>
            </a:xfrm>
            <a:prstGeom prst="rect">
              <a:avLst/>
            </a:prstGeom>
            <a:solidFill>
              <a:srgbClr val="3366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da-DK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1136554" y="2362200"/>
              <a:ext cx="2057400" cy="1676400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da-DK"/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1378301" y="4583113"/>
              <a:ext cx="153599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9pPr>
            </a:lstStyle>
            <a:p>
              <a:pPr algn="ctr"/>
              <a:r>
                <a:rPr lang="da-DK" sz="2000" b="0" dirty="0">
                  <a:solidFill>
                    <a:schemeClr val="bg1"/>
                  </a:solidFill>
                  <a:latin typeface="Trebuchet MS" pitchFamily="34" charset="0"/>
                </a:rPr>
                <a:t>Systematisk</a:t>
              </a:r>
            </a:p>
            <a:p>
              <a:pPr algn="ctr"/>
              <a:r>
                <a:rPr lang="da-DK" sz="2000" b="0" dirty="0">
                  <a:solidFill>
                    <a:schemeClr val="bg1"/>
                  </a:solidFill>
                  <a:latin typeface="Trebuchet MS" pitchFamily="34" charset="0"/>
                </a:rPr>
                <a:t>risiko</a:t>
              </a:r>
              <a:endParaRPr lang="en-GB" sz="2000" b="0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310119" y="2819400"/>
              <a:ext cx="168347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9pPr>
            </a:lstStyle>
            <a:p>
              <a:pPr algn="ctr"/>
              <a:r>
                <a:rPr lang="da-DK" sz="2000" b="0" dirty="0">
                  <a:solidFill>
                    <a:schemeClr val="tx1"/>
                  </a:solidFill>
                  <a:latin typeface="Trebuchet MS" pitchFamily="34" charset="0"/>
                </a:rPr>
                <a:t>Usystematisk</a:t>
              </a:r>
            </a:p>
            <a:p>
              <a:pPr algn="ctr"/>
              <a:r>
                <a:rPr lang="da-DK" sz="2000" b="0" dirty="0">
                  <a:solidFill>
                    <a:schemeClr val="tx1"/>
                  </a:solidFill>
                  <a:latin typeface="Trebuchet MS" pitchFamily="34" charset="0"/>
                </a:rPr>
                <a:t>risiko</a:t>
              </a:r>
              <a:endParaRPr lang="en-GB" sz="2000" b="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9" name="AutoShape 8"/>
            <p:cNvSpPr>
              <a:spLocks/>
            </p:cNvSpPr>
            <p:nvPr/>
          </p:nvSpPr>
          <p:spPr bwMode="auto">
            <a:xfrm>
              <a:off x="3657600" y="4114800"/>
              <a:ext cx="381000" cy="1600200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da-DK"/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4403725" y="4659313"/>
              <a:ext cx="89960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9pPr>
            </a:lstStyle>
            <a:p>
              <a:r>
                <a:rPr lang="da-DK" sz="2000" b="0">
                  <a:solidFill>
                    <a:schemeClr val="tx1"/>
                  </a:solidFill>
                  <a:latin typeface="Trebuchet MS" pitchFamily="34" charset="0"/>
                </a:rPr>
                <a:t>Beta </a:t>
              </a:r>
            </a:p>
            <a:p>
              <a:r>
                <a:rPr lang="da-DK" sz="2000" b="0">
                  <a:solidFill>
                    <a:schemeClr val="tx1"/>
                  </a:solidFill>
                  <a:latin typeface="Trebuchet MS" pitchFamily="34" charset="0"/>
                </a:rPr>
                <a:t>Værdi</a:t>
              </a:r>
              <a:endParaRPr lang="en-GB" sz="2000" b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21" name="AutoShape 10"/>
            <p:cNvSpPr>
              <a:spLocks/>
            </p:cNvSpPr>
            <p:nvPr/>
          </p:nvSpPr>
          <p:spPr bwMode="auto">
            <a:xfrm>
              <a:off x="5334000" y="2514600"/>
              <a:ext cx="304800" cy="3200400"/>
            </a:xfrm>
            <a:prstGeom prst="rightBrace">
              <a:avLst>
                <a:gd name="adj1" fmla="val 875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da-DK"/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5791200" y="3962400"/>
              <a:ext cx="136319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  <a:cs typeface="Arial" charset="0"/>
                </a:defRPr>
              </a:lvl9pPr>
            </a:lstStyle>
            <a:p>
              <a:r>
                <a:rPr lang="da-DK" sz="2000" b="0">
                  <a:solidFill>
                    <a:schemeClr val="tx1"/>
                  </a:solidFill>
                  <a:latin typeface="Trebuchet MS" pitchFamily="34" charset="0"/>
                </a:rPr>
                <a:t>Volatilitet</a:t>
              </a:r>
              <a:endParaRPr lang="en-GB" sz="2000" b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9704208"/>
      </p:ext>
    </p:extLst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Systematisk og usystematisk risiko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16840" y="-531440"/>
            <a:ext cx="9147848" cy="6768752"/>
            <a:chOff x="1751576" y="846330"/>
            <a:chExt cx="5336264" cy="4301155"/>
          </a:xfrm>
        </p:grpSpPr>
        <p:cxnSp>
          <p:nvCxnSpPr>
            <p:cNvPr id="31" name="Straight Connector 30"/>
            <p:cNvCxnSpPr/>
            <p:nvPr/>
          </p:nvCxnSpPr>
          <p:spPr bwMode="auto">
            <a:xfrm flipV="1">
              <a:off x="2105521" y="2060848"/>
              <a:ext cx="0" cy="2703737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105521" y="4764585"/>
              <a:ext cx="3041104" cy="0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2136297" y="4778153"/>
              <a:ext cx="30220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Antal aktier i porteføljen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1559536" y="343751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Risiko</a:t>
              </a:r>
            </a:p>
          </p:txBody>
        </p:sp>
        <p:sp>
          <p:nvSpPr>
            <p:cNvPr id="44" name="Arc 43"/>
            <p:cNvSpPr/>
            <p:nvPr/>
          </p:nvSpPr>
          <p:spPr bwMode="auto">
            <a:xfrm rot="10800000">
              <a:off x="2113600" y="846330"/>
              <a:ext cx="4974240" cy="3023581"/>
            </a:xfrm>
            <a:prstGeom prst="arc">
              <a:avLst>
                <a:gd name="adj1" fmla="val 16167366"/>
                <a:gd name="adj2" fmla="val 21494388"/>
              </a:avLst>
            </a:prstGeom>
            <a:noFill/>
            <a:ln w="254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32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rueFrutiger" pitchFamily="2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 flipV="1">
              <a:off x="2136297" y="4029664"/>
              <a:ext cx="2408626" cy="10792"/>
            </a:xfrm>
            <a:prstGeom prst="line">
              <a:avLst/>
            </a:prstGeom>
            <a:noFill/>
            <a:ln w="254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2288704" y="4102218"/>
              <a:ext cx="0" cy="675935"/>
            </a:xfrm>
            <a:prstGeom prst="line">
              <a:avLst/>
            </a:prstGeom>
            <a:noFill/>
            <a:ln w="22225" cap="flat" cmpd="sng" algn="ctr">
              <a:solidFill>
                <a:srgbClr val="336699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2288704" y="3234423"/>
              <a:ext cx="0" cy="794984"/>
            </a:xfrm>
            <a:prstGeom prst="line">
              <a:avLst/>
            </a:prstGeom>
            <a:noFill/>
            <a:ln w="22225" cap="flat" cmpd="sng" algn="ctr">
              <a:solidFill>
                <a:srgbClr val="336699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2321496" y="4241950"/>
              <a:ext cx="17473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0" dirty="0">
                  <a:latin typeface="Trebuchet MS" pitchFamily="34" charset="0"/>
                </a:rPr>
                <a:t>Systematisk risiko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88704" y="3517236"/>
              <a:ext cx="10961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b="0" dirty="0">
                  <a:latin typeface="Trebuchet MS" pitchFamily="34" charset="0"/>
                </a:rPr>
                <a:t>Usystema-</a:t>
              </a:r>
            </a:p>
            <a:p>
              <a:r>
                <a:rPr lang="da-DK" sz="1400" b="0" dirty="0">
                  <a:latin typeface="Trebuchet MS" pitchFamily="34" charset="0"/>
                </a:rPr>
                <a:t>tisk risiko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153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Expected Tracking Error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22</a:t>
            </a:fld>
            <a:endParaRPr lang="da-DK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11513150" cy="316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966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Angiv hvad man kan anvende volatiliteten til?</a:t>
            </a:r>
          </a:p>
          <a:p>
            <a:r>
              <a:rPr lang="da-DK" dirty="0">
                <a:latin typeface="Trebuchet MS" pitchFamily="34" charset="0"/>
              </a:rPr>
              <a:t>Forklar hvad en årlig volatilitet på 25% angiver</a:t>
            </a:r>
          </a:p>
          <a:p>
            <a:r>
              <a:rPr lang="da-DK" dirty="0">
                <a:latin typeface="Trebuchet MS" pitchFamily="34" charset="0"/>
              </a:rPr>
              <a:t>Omregn en daglig volatilitet på 1% til årlig volatilitet</a:t>
            </a:r>
          </a:p>
          <a:p>
            <a:r>
              <a:rPr lang="da-DK" dirty="0">
                <a:latin typeface="Trebuchet MS" pitchFamily="34" charset="0"/>
              </a:rPr>
              <a:t>Hvorfor anvender man ikke 365 dage ved omregning fra daglig til årlig volatilitet?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334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>
                <a:latin typeface="Trebuchet MS" pitchFamily="34" charset="0"/>
              </a:rPr>
              <a:t>Forklar forskellen mellem den simple metode til estimation af volatiliteten og EWMA-metoden</a:t>
            </a:r>
          </a:p>
          <a:p>
            <a:r>
              <a:rPr lang="da-DK" dirty="0">
                <a:latin typeface="Trebuchet MS" pitchFamily="34" charset="0"/>
              </a:rPr>
              <a:t>Hvad er ”spøgelseseffekter?</a:t>
            </a:r>
          </a:p>
          <a:p>
            <a:r>
              <a:rPr lang="da-DK" dirty="0">
                <a:latin typeface="Trebuchet MS" pitchFamily="34" charset="0"/>
              </a:rPr>
              <a:t>Beregn EWMA-volatiliteten (</a:t>
            </a:r>
            <a:r>
              <a:rPr lang="da-DK" dirty="0"/>
              <a:t>σ</a:t>
            </a:r>
            <a:r>
              <a:rPr lang="da-DK" baseline="-25000" dirty="0"/>
              <a:t>t</a:t>
            </a:r>
            <a:r>
              <a:rPr lang="da-DK" dirty="0">
                <a:latin typeface="Trebuchet MS" pitchFamily="34" charset="0"/>
              </a:rPr>
              <a:t>)på baggrund af nedenstående parametre:</a:t>
            </a:r>
          </a:p>
          <a:p>
            <a:pPr lvl="1"/>
            <a:r>
              <a:rPr lang="da-DK" dirty="0"/>
              <a:t>σ</a:t>
            </a:r>
            <a:r>
              <a:rPr lang="da-DK" baseline="-25000" dirty="0"/>
              <a:t>t-1</a:t>
            </a:r>
            <a:r>
              <a:rPr lang="da-DK" dirty="0"/>
              <a:t> = 2%</a:t>
            </a:r>
          </a:p>
          <a:p>
            <a:pPr lvl="1"/>
            <a:r>
              <a:rPr lang="da-DK" dirty="0"/>
              <a:t>λ = 0,95</a:t>
            </a:r>
          </a:p>
          <a:p>
            <a:pPr lvl="1"/>
            <a:r>
              <a:rPr lang="da-DK" dirty="0"/>
              <a:t>μ</a:t>
            </a:r>
            <a:r>
              <a:rPr lang="da-DK" baseline="-25000" dirty="0"/>
              <a:t>t-1 </a:t>
            </a:r>
            <a:r>
              <a:rPr lang="da-DK" dirty="0"/>
              <a:t>= 3%</a:t>
            </a:r>
          </a:p>
          <a:p>
            <a:endParaRPr lang="da-DK" dirty="0">
              <a:latin typeface="Trebuchet MS" pitchFamily="34" charset="0"/>
            </a:endParaRPr>
          </a:p>
          <a:p>
            <a:endParaRPr lang="da-DK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832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Tjek spørgsmål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>
                <a:latin typeface="Trebuchet MS" pitchFamily="34" charset="0"/>
              </a:rPr>
              <a:t>Hvor mange observationer skal vi medtage til estimation af EWMA-volatilitet, hvis vi ønsker 99,5% af vægtene og har en lamda på 0,98?</a:t>
            </a:r>
          </a:p>
          <a:p>
            <a:r>
              <a:rPr lang="da-DK" dirty="0">
                <a:latin typeface="Trebuchet MS" pitchFamily="34" charset="0"/>
              </a:rPr>
              <a:t>Beregn GARCH-volatilitet ud fra følgende parametre:</a:t>
            </a:r>
          </a:p>
          <a:p>
            <a:pPr lvl="1"/>
            <a:r>
              <a:rPr lang="da-DK" dirty="0"/>
              <a:t>σ</a:t>
            </a:r>
            <a:r>
              <a:rPr lang="da-DK" baseline="-25000" dirty="0"/>
              <a:t>n-1</a:t>
            </a:r>
            <a:r>
              <a:rPr lang="da-DK" dirty="0"/>
              <a:t> = 1,5%</a:t>
            </a:r>
          </a:p>
          <a:p>
            <a:pPr lvl="1"/>
            <a:r>
              <a:rPr lang="da-DK" dirty="0"/>
              <a:t>σ</a:t>
            </a:r>
            <a:r>
              <a:rPr lang="da-DK" baseline="-25000" dirty="0"/>
              <a:t>L</a:t>
            </a:r>
            <a:r>
              <a:rPr lang="da-DK" dirty="0"/>
              <a:t> = 2%</a:t>
            </a:r>
          </a:p>
          <a:p>
            <a:pPr lvl="1"/>
            <a:r>
              <a:rPr lang="da-DK" dirty="0"/>
              <a:t>α = 10%</a:t>
            </a:r>
          </a:p>
          <a:p>
            <a:pPr lvl="1"/>
            <a:r>
              <a:rPr lang="da-DK" dirty="0"/>
              <a:t>μ</a:t>
            </a:r>
            <a:r>
              <a:rPr lang="da-DK" baseline="-25000" dirty="0"/>
              <a:t>n-1 </a:t>
            </a:r>
            <a:r>
              <a:rPr lang="da-DK" dirty="0"/>
              <a:t>= 3%</a:t>
            </a:r>
          </a:p>
          <a:p>
            <a:pPr lvl="1"/>
            <a:r>
              <a:rPr lang="da-DK" dirty="0"/>
              <a:t>β = 80%</a:t>
            </a:r>
          </a:p>
          <a:p>
            <a:endParaRPr lang="da-DK" dirty="0">
              <a:latin typeface="Trebuchet MS" pitchFamily="34" charset="0"/>
            </a:endParaRPr>
          </a:p>
          <a:p>
            <a:endParaRPr lang="da-DK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3544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Tjek spørgsmål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Beregn prisvolatiliteten ud fra følgende parametre:</a:t>
            </a:r>
          </a:p>
          <a:p>
            <a:pPr lvl="1"/>
            <a:r>
              <a:rPr lang="da-DK" dirty="0"/>
              <a:t>σ</a:t>
            </a:r>
            <a:r>
              <a:rPr lang="da-DK" baseline="-25000" dirty="0"/>
              <a:t>rente</a:t>
            </a:r>
            <a:r>
              <a:rPr lang="da-DK" dirty="0"/>
              <a:t> = 20%</a:t>
            </a:r>
          </a:p>
          <a:p>
            <a:pPr lvl="1"/>
            <a:r>
              <a:rPr lang="da-DK" dirty="0"/>
              <a:t>n</a:t>
            </a:r>
            <a:r>
              <a:rPr lang="da-DK" baseline="-25000" dirty="0"/>
              <a:t>t</a:t>
            </a:r>
            <a:r>
              <a:rPr lang="da-DK" dirty="0"/>
              <a:t> = 1%</a:t>
            </a:r>
          </a:p>
          <a:p>
            <a:pPr lvl="1"/>
            <a:r>
              <a:rPr lang="da-DK" dirty="0"/>
              <a:t>MD = 1,5</a:t>
            </a:r>
          </a:p>
          <a:p>
            <a:r>
              <a:rPr lang="da-DK" dirty="0"/>
              <a:t>Beregn porteføljevolatiliteten på en portefølje af to instrumenter på baggrund af følgende parametre:</a:t>
            </a:r>
          </a:p>
          <a:p>
            <a:pPr lvl="1"/>
            <a:r>
              <a:rPr lang="da-DK" dirty="0"/>
              <a:t>σ</a:t>
            </a:r>
            <a:r>
              <a:rPr lang="da-DK" baseline="-25000" dirty="0"/>
              <a:t>A</a:t>
            </a:r>
            <a:r>
              <a:rPr lang="da-DK" dirty="0"/>
              <a:t> = 10%</a:t>
            </a:r>
          </a:p>
          <a:p>
            <a:pPr lvl="1"/>
            <a:r>
              <a:rPr lang="da-DK" dirty="0"/>
              <a:t>σ</a:t>
            </a:r>
            <a:r>
              <a:rPr lang="da-DK" baseline="-25000" dirty="0"/>
              <a:t>B</a:t>
            </a:r>
            <a:r>
              <a:rPr lang="da-DK" dirty="0"/>
              <a:t> = 15%</a:t>
            </a:r>
          </a:p>
          <a:p>
            <a:pPr lvl="1"/>
            <a:r>
              <a:rPr lang="da-DK" dirty="0"/>
              <a:t>w</a:t>
            </a:r>
            <a:r>
              <a:rPr lang="da-DK" baseline="-25000" dirty="0"/>
              <a:t>A</a:t>
            </a:r>
            <a:r>
              <a:rPr lang="da-DK" dirty="0"/>
              <a:t> = 65%</a:t>
            </a:r>
          </a:p>
          <a:p>
            <a:pPr lvl="1"/>
            <a:r>
              <a:rPr lang="da-DK" dirty="0"/>
              <a:t>w</a:t>
            </a:r>
            <a:r>
              <a:rPr lang="da-DK" baseline="-25000" dirty="0"/>
              <a:t>B</a:t>
            </a:r>
            <a:r>
              <a:rPr lang="da-DK" dirty="0"/>
              <a:t> = 35%</a:t>
            </a:r>
          </a:p>
          <a:p>
            <a:pPr lvl="1"/>
            <a:r>
              <a:rPr lang="da-DK" dirty="0"/>
              <a:t>korr</a:t>
            </a:r>
            <a:r>
              <a:rPr lang="da-DK" baseline="-25000" dirty="0"/>
              <a:t>A,B</a:t>
            </a:r>
            <a:r>
              <a:rPr lang="da-DK" dirty="0"/>
              <a:t> = 0,25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977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Tjek spørgsmål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Hvad er forskellen på systematisk og usystematisk risiko?</a:t>
            </a:r>
          </a:p>
          <a:p>
            <a:r>
              <a:rPr lang="da-DK" dirty="0"/>
              <a:t>Forklar volatilitetssmilet og volatilitets skew. Hvad skyldes de?</a:t>
            </a:r>
          </a:p>
          <a:p>
            <a:r>
              <a:rPr lang="da-DK" dirty="0"/>
              <a:t>Forklar hvad en Expected Tracking Error på 2% angiver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6953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>
                <a:latin typeface="Trebuchet MS" pitchFamily="34" charset="0"/>
              </a:rPr>
              <a:t>Hvad</a:t>
            </a:r>
            <a:r>
              <a:rPr lang="en-GB" dirty="0">
                <a:latin typeface="Trebuchet MS" pitchFamily="34" charset="0"/>
              </a:rPr>
              <a:t> </a:t>
            </a:r>
            <a:r>
              <a:rPr lang="en-GB" dirty="0" err="1">
                <a:latin typeface="Trebuchet MS" pitchFamily="34" charset="0"/>
              </a:rPr>
              <a:t>er</a:t>
            </a:r>
            <a:r>
              <a:rPr lang="en-GB" dirty="0">
                <a:latin typeface="Trebuchet MS" pitchFamily="34" charset="0"/>
              </a:rPr>
              <a:t> </a:t>
            </a:r>
            <a:r>
              <a:rPr lang="en-GB" dirty="0" err="1">
                <a:latin typeface="Trebuchet MS" pitchFamily="34" charset="0"/>
              </a:rPr>
              <a:t>volatilitet</a:t>
            </a:r>
            <a:r>
              <a:rPr lang="en-GB" dirty="0">
                <a:latin typeface="Trebuchet MS" pitchFamily="34" charset="0"/>
              </a:rPr>
              <a:t>?</a:t>
            </a:r>
          </a:p>
        </p:txBody>
      </p:sp>
      <p:sp>
        <p:nvSpPr>
          <p:cNvPr id="18445" name="Text Box 8"/>
          <p:cNvSpPr txBox="1">
            <a:spLocks noChangeArrowheads="1"/>
          </p:cNvSpPr>
          <p:nvPr/>
        </p:nvSpPr>
        <p:spPr bwMode="auto">
          <a:xfrm>
            <a:off x="744415" y="4137028"/>
            <a:ext cx="3760176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 eaLnBrk="0" hangingPunct="0">
              <a:defRPr sz="3200" b="1"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endParaRPr lang="en-US" sz="2000" b="0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51084" y="1649416"/>
            <a:ext cx="6610831" cy="3579785"/>
            <a:chOff x="1463674" y="1649415"/>
            <a:chExt cx="7161734" cy="3579785"/>
          </a:xfrm>
        </p:grpSpPr>
        <p:sp>
          <p:nvSpPr>
            <p:cNvPr id="18435" name="Text Box 13"/>
            <p:cNvSpPr txBox="1">
              <a:spLocks noChangeArrowheads="1"/>
            </p:cNvSpPr>
            <p:nvPr/>
          </p:nvSpPr>
          <p:spPr bwMode="auto">
            <a:xfrm>
              <a:off x="3781563" y="4381227"/>
              <a:ext cx="2479401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algn="ctr"/>
              <a:r>
                <a:rPr lang="en-US" sz="1100" b="0" dirty="0">
                  <a:solidFill>
                    <a:schemeClr val="tx1"/>
                  </a:solidFill>
                  <a:latin typeface="Trebuchet MS" pitchFamily="34" charset="0"/>
                </a:rPr>
                <a:t>Forventet </a:t>
              </a:r>
              <a:r>
                <a:rPr lang="en-US" sz="1100" b="0" dirty="0" err="1">
                  <a:solidFill>
                    <a:schemeClr val="tx1"/>
                  </a:solidFill>
                  <a:latin typeface="Trebuchet MS" pitchFamily="34" charset="0"/>
                </a:rPr>
                <a:t>afkast</a:t>
              </a:r>
              <a:endParaRPr lang="en-US" sz="1100" b="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cxnSp>
          <p:nvCxnSpPr>
            <p:cNvPr id="18437" name="Straight Arrow Connector 2"/>
            <p:cNvCxnSpPr>
              <a:cxnSpLocks noChangeShapeType="1"/>
            </p:cNvCxnSpPr>
            <p:nvPr/>
          </p:nvCxnSpPr>
          <p:spPr bwMode="auto">
            <a:xfrm flipH="1" flipV="1">
              <a:off x="3390901" y="4772027"/>
              <a:ext cx="163036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1" name="Freeform 4"/>
            <p:cNvSpPr>
              <a:spLocks/>
            </p:cNvSpPr>
            <p:nvPr/>
          </p:nvSpPr>
          <p:spPr bwMode="auto">
            <a:xfrm>
              <a:off x="2232024" y="3155952"/>
              <a:ext cx="1171575" cy="963613"/>
            </a:xfrm>
            <a:custGeom>
              <a:avLst/>
              <a:gdLst>
                <a:gd name="T0" fmla="*/ 0 w 2040"/>
                <a:gd name="T1" fmla="*/ 25990593 h 1680"/>
                <a:gd name="T2" fmla="*/ 31992612 w 2040"/>
                <a:gd name="T3" fmla="*/ 25990593 h 1680"/>
                <a:gd name="T4" fmla="*/ 31992612 w 2040"/>
                <a:gd name="T5" fmla="*/ 0 h 1680"/>
                <a:gd name="T6" fmla="*/ 25396185 w 2040"/>
                <a:gd name="T7" fmla="*/ 8553786 h 1680"/>
                <a:gd name="T8" fmla="*/ 22097972 w 2040"/>
                <a:gd name="T9" fmla="*/ 12172497 h 1680"/>
                <a:gd name="T10" fmla="*/ 17810237 w 2040"/>
                <a:gd name="T11" fmla="*/ 16120442 h 1680"/>
                <a:gd name="T12" fmla="*/ 13192853 w 2040"/>
                <a:gd name="T13" fmla="*/ 19739727 h 1680"/>
                <a:gd name="T14" fmla="*/ 9564991 w 2040"/>
                <a:gd name="T15" fmla="*/ 22042647 h 1680"/>
                <a:gd name="T16" fmla="*/ 4287735 w 2040"/>
                <a:gd name="T17" fmla="*/ 24345568 h 1680"/>
                <a:gd name="T18" fmla="*/ 0 w 2040"/>
                <a:gd name="T19" fmla="*/ 25990593 h 16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40"/>
                <a:gd name="T31" fmla="*/ 0 h 1680"/>
                <a:gd name="T32" fmla="*/ 2040 w 2040"/>
                <a:gd name="T33" fmla="*/ 1680 h 16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40" h="1680">
                  <a:moveTo>
                    <a:pt x="0" y="1680"/>
                  </a:moveTo>
                  <a:lnTo>
                    <a:pt x="2040" y="1680"/>
                  </a:lnTo>
                  <a:lnTo>
                    <a:pt x="2040" y="0"/>
                  </a:lnTo>
                  <a:lnTo>
                    <a:pt x="1620" y="560"/>
                  </a:lnTo>
                  <a:lnTo>
                    <a:pt x="1420" y="780"/>
                  </a:lnTo>
                  <a:lnTo>
                    <a:pt x="1140" y="1040"/>
                  </a:lnTo>
                  <a:lnTo>
                    <a:pt x="840" y="1280"/>
                  </a:lnTo>
                  <a:lnTo>
                    <a:pt x="620" y="1420"/>
                  </a:lnTo>
                  <a:lnTo>
                    <a:pt x="280" y="1580"/>
                  </a:lnTo>
                  <a:lnTo>
                    <a:pt x="0" y="16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8442" name="Line 5"/>
            <p:cNvSpPr>
              <a:spLocks noChangeShapeType="1"/>
            </p:cNvSpPr>
            <p:nvPr/>
          </p:nvSpPr>
          <p:spPr bwMode="auto">
            <a:xfrm>
              <a:off x="1784349" y="4129089"/>
              <a:ext cx="649922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8443" name="Freeform 6"/>
            <p:cNvSpPr>
              <a:spLocks/>
            </p:cNvSpPr>
            <p:nvPr/>
          </p:nvSpPr>
          <p:spPr bwMode="auto">
            <a:xfrm flipV="1">
              <a:off x="5057775" y="1649415"/>
              <a:ext cx="2813051" cy="2468562"/>
            </a:xfrm>
            <a:custGeom>
              <a:avLst/>
              <a:gdLst>
                <a:gd name="T0" fmla="*/ 0 w 4900"/>
                <a:gd name="T1" fmla="*/ 2147483647 h 1740"/>
                <a:gd name="T2" fmla="*/ 21093282 w 4900"/>
                <a:gd name="T3" fmla="*/ 2125463955 h 1740"/>
                <a:gd name="T4" fmla="*/ 54710378 w 4900"/>
                <a:gd name="T5" fmla="*/ 517277446 h 1740"/>
                <a:gd name="T6" fmla="*/ 76462718 w 4900"/>
                <a:gd name="T7" fmla="*/ 0 h 17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00"/>
                <a:gd name="T13" fmla="*/ 0 h 1740"/>
                <a:gd name="T14" fmla="*/ 4900 w 4900"/>
                <a:gd name="T15" fmla="*/ 1740 h 17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00" h="1740">
                  <a:moveTo>
                    <a:pt x="0" y="1740"/>
                  </a:moveTo>
                  <a:cubicBezTo>
                    <a:pt x="386" y="1725"/>
                    <a:pt x="773" y="1710"/>
                    <a:pt x="1360" y="1480"/>
                  </a:cubicBezTo>
                  <a:cubicBezTo>
                    <a:pt x="1947" y="1250"/>
                    <a:pt x="2930" y="607"/>
                    <a:pt x="3520" y="360"/>
                  </a:cubicBezTo>
                  <a:cubicBezTo>
                    <a:pt x="4110" y="113"/>
                    <a:pt x="4505" y="56"/>
                    <a:pt x="4900" y="0"/>
                  </a:cubicBezTo>
                </a:path>
              </a:pathLst>
            </a:custGeom>
            <a:noFill/>
            <a:ln w="28575" cap="flat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8444" name="Freeform 7"/>
            <p:cNvSpPr>
              <a:spLocks/>
            </p:cNvSpPr>
            <p:nvPr/>
          </p:nvSpPr>
          <p:spPr bwMode="auto">
            <a:xfrm flipH="1" flipV="1">
              <a:off x="2244724" y="1649415"/>
              <a:ext cx="2813051" cy="2468562"/>
            </a:xfrm>
            <a:custGeom>
              <a:avLst/>
              <a:gdLst>
                <a:gd name="T0" fmla="*/ 0 w 4900"/>
                <a:gd name="T1" fmla="*/ 2147483647 h 1740"/>
                <a:gd name="T2" fmla="*/ 21093282 w 4900"/>
                <a:gd name="T3" fmla="*/ 2125463955 h 1740"/>
                <a:gd name="T4" fmla="*/ 54710378 w 4900"/>
                <a:gd name="T5" fmla="*/ 517277446 h 1740"/>
                <a:gd name="T6" fmla="*/ 76462718 w 4900"/>
                <a:gd name="T7" fmla="*/ 0 h 17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00"/>
                <a:gd name="T13" fmla="*/ 0 h 1740"/>
                <a:gd name="T14" fmla="*/ 4900 w 4900"/>
                <a:gd name="T15" fmla="*/ 1740 h 17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00" h="1740">
                  <a:moveTo>
                    <a:pt x="0" y="1740"/>
                  </a:moveTo>
                  <a:cubicBezTo>
                    <a:pt x="386" y="1725"/>
                    <a:pt x="773" y="1710"/>
                    <a:pt x="1360" y="1480"/>
                  </a:cubicBezTo>
                  <a:cubicBezTo>
                    <a:pt x="1947" y="1250"/>
                    <a:pt x="2930" y="607"/>
                    <a:pt x="3520" y="360"/>
                  </a:cubicBezTo>
                  <a:cubicBezTo>
                    <a:pt x="4110" y="113"/>
                    <a:pt x="4505" y="56"/>
                    <a:pt x="4900" y="0"/>
                  </a:cubicBezTo>
                </a:path>
              </a:pathLst>
            </a:custGeom>
            <a:noFill/>
            <a:ln w="28575" cap="flat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8446" name="Text Box 9"/>
            <p:cNvSpPr txBox="1">
              <a:spLocks noChangeArrowheads="1"/>
            </p:cNvSpPr>
            <p:nvPr/>
          </p:nvSpPr>
          <p:spPr bwMode="auto">
            <a:xfrm>
              <a:off x="1463674" y="3705227"/>
              <a:ext cx="814387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endParaRPr lang="en-US" sz="1100" b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8447" name="Line 12"/>
            <p:cNvSpPr>
              <a:spLocks noChangeShapeType="1"/>
            </p:cNvSpPr>
            <p:nvPr/>
          </p:nvSpPr>
          <p:spPr bwMode="auto">
            <a:xfrm>
              <a:off x="5057775" y="3968752"/>
              <a:ext cx="0" cy="3444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cxnSp>
          <p:nvCxnSpPr>
            <p:cNvPr id="18448" name="Straight Connector 10"/>
            <p:cNvCxnSpPr>
              <a:cxnSpLocks noChangeShapeType="1"/>
            </p:cNvCxnSpPr>
            <p:nvPr/>
          </p:nvCxnSpPr>
          <p:spPr bwMode="auto">
            <a:xfrm>
              <a:off x="2817812" y="3810001"/>
              <a:ext cx="0" cy="3190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18450" name="Line 12"/>
            <p:cNvSpPr>
              <a:spLocks noChangeShapeType="1"/>
            </p:cNvSpPr>
            <p:nvPr/>
          </p:nvSpPr>
          <p:spPr bwMode="auto">
            <a:xfrm>
              <a:off x="3403600" y="3155952"/>
              <a:ext cx="0" cy="9667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8453" name="Right Brace 34"/>
            <p:cNvSpPr>
              <a:spLocks/>
            </p:cNvSpPr>
            <p:nvPr/>
          </p:nvSpPr>
          <p:spPr bwMode="auto">
            <a:xfrm rot="16200000">
              <a:off x="2280246" y="1760341"/>
              <a:ext cx="306783" cy="1939924"/>
            </a:xfrm>
            <a:prstGeom prst="rightBrace">
              <a:avLst>
                <a:gd name="adj1" fmla="val 834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da-DK"/>
            </a:p>
          </p:txBody>
        </p:sp>
        <p:sp>
          <p:nvSpPr>
            <p:cNvPr id="18456" name="TextBox 37"/>
            <p:cNvSpPr txBox="1">
              <a:spLocks noChangeArrowheads="1"/>
            </p:cNvSpPr>
            <p:nvPr/>
          </p:nvSpPr>
          <p:spPr bwMode="auto">
            <a:xfrm>
              <a:off x="1870867" y="2810602"/>
              <a:ext cx="24694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eaLnBrk="1" hangingPunct="1"/>
              <a:r>
                <a:rPr lang="da-DK" sz="1100" dirty="0">
                  <a:latin typeface="Trebuchet MS" pitchFamily="34" charset="0"/>
                </a:rPr>
                <a:t> </a:t>
              </a:r>
            </a:p>
          </p:txBody>
        </p:sp>
        <p:sp>
          <p:nvSpPr>
            <p:cNvPr id="18457" name="TextBox 38"/>
            <p:cNvSpPr txBox="1">
              <a:spLocks noChangeArrowheads="1"/>
            </p:cNvSpPr>
            <p:nvPr/>
          </p:nvSpPr>
          <p:spPr bwMode="auto">
            <a:xfrm>
              <a:off x="2252720" y="2220915"/>
              <a:ext cx="48485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eaLnBrk="1" hangingPunct="1"/>
              <a:r>
                <a:rPr lang="da-DK" sz="1100" dirty="0">
                  <a:latin typeface="Trebuchet MS" pitchFamily="34" charset="0"/>
                </a:rPr>
                <a:t>16%</a:t>
              </a:r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6706592" y="3140968"/>
              <a:ext cx="0" cy="9667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7" name="Right Brace 34"/>
            <p:cNvSpPr>
              <a:spLocks/>
            </p:cNvSpPr>
            <p:nvPr/>
          </p:nvSpPr>
          <p:spPr bwMode="auto">
            <a:xfrm rot="16200000">
              <a:off x="7502054" y="1744290"/>
              <a:ext cx="306783" cy="1939924"/>
            </a:xfrm>
            <a:prstGeom prst="rightBrace">
              <a:avLst>
                <a:gd name="adj1" fmla="val 834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da-DK"/>
            </a:p>
          </p:txBody>
        </p:sp>
        <p:sp>
          <p:nvSpPr>
            <p:cNvPr id="28" name="TextBox 37"/>
            <p:cNvSpPr txBox="1">
              <a:spLocks noChangeArrowheads="1"/>
            </p:cNvSpPr>
            <p:nvPr/>
          </p:nvSpPr>
          <p:spPr bwMode="auto">
            <a:xfrm>
              <a:off x="7092675" y="2794551"/>
              <a:ext cx="24694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eaLnBrk="1" hangingPunct="1"/>
              <a:r>
                <a:rPr lang="da-DK" sz="1100" dirty="0">
                  <a:latin typeface="Trebuchet MS" pitchFamily="34" charset="0"/>
                </a:rPr>
                <a:t> </a:t>
              </a:r>
            </a:p>
          </p:txBody>
        </p:sp>
        <p:sp>
          <p:nvSpPr>
            <p:cNvPr id="29" name="TextBox 38"/>
            <p:cNvSpPr txBox="1">
              <a:spLocks noChangeArrowheads="1"/>
            </p:cNvSpPr>
            <p:nvPr/>
          </p:nvSpPr>
          <p:spPr bwMode="auto">
            <a:xfrm>
              <a:off x="7474528" y="2204864"/>
              <a:ext cx="48485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eaLnBrk="1" hangingPunct="1"/>
              <a:r>
                <a:rPr lang="da-DK" sz="1100" dirty="0">
                  <a:latin typeface="Trebuchet MS" pitchFamily="34" charset="0"/>
                </a:rPr>
                <a:t>16%</a:t>
              </a:r>
            </a:p>
          </p:txBody>
        </p:sp>
        <p:cxnSp>
          <p:nvCxnSpPr>
            <p:cNvPr id="30" name="Straight Arrow Connector 2"/>
            <p:cNvCxnSpPr>
              <a:cxnSpLocks noChangeShapeType="1"/>
            </p:cNvCxnSpPr>
            <p:nvPr/>
          </p:nvCxnSpPr>
          <p:spPr bwMode="auto">
            <a:xfrm>
              <a:off x="5173665" y="4771752"/>
              <a:ext cx="153292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13"/>
            <p:cNvSpPr txBox="1">
              <a:spLocks noChangeArrowheads="1"/>
            </p:cNvSpPr>
            <p:nvPr/>
          </p:nvSpPr>
          <p:spPr bwMode="auto">
            <a:xfrm>
              <a:off x="3933963" y="4533627"/>
              <a:ext cx="2479401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algn="ctr"/>
              <a:endParaRPr lang="en-US" sz="1100" b="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2700278" y="4838675"/>
              <a:ext cx="4620345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algn="ctr"/>
              <a:r>
                <a:rPr lang="en-US" sz="1100" b="0" dirty="0">
                  <a:solidFill>
                    <a:schemeClr val="tx1"/>
                  </a:solidFill>
                  <a:latin typeface="Trebuchet MS" pitchFamily="34" charset="0"/>
                </a:rPr>
                <a:t>- 1 </a:t>
              </a:r>
              <a:r>
                <a:rPr lang="en-US" sz="1100" b="0" dirty="0" err="1">
                  <a:solidFill>
                    <a:schemeClr val="tx1"/>
                  </a:solidFill>
                  <a:latin typeface="Trebuchet MS" pitchFamily="34" charset="0"/>
                </a:rPr>
                <a:t>standardafvigelse</a:t>
              </a:r>
              <a:r>
                <a:rPr lang="en-US" sz="1100" b="0" dirty="0">
                  <a:solidFill>
                    <a:schemeClr val="tx1"/>
                  </a:solidFill>
                  <a:latin typeface="Trebuchet MS" pitchFamily="34" charset="0"/>
                </a:rPr>
                <a:t>                 + 1 </a:t>
              </a:r>
              <a:r>
                <a:rPr lang="en-US" sz="1100" b="0" dirty="0" err="1">
                  <a:solidFill>
                    <a:schemeClr val="tx1"/>
                  </a:solidFill>
                  <a:latin typeface="Trebuchet MS" pitchFamily="34" charset="0"/>
                </a:rPr>
                <a:t>standardafvigelse</a:t>
              </a:r>
              <a:endParaRPr lang="en-US" sz="1100" b="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3872880" y="2852936"/>
              <a:ext cx="2479401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 algn="ctr"/>
              <a:r>
                <a:rPr lang="en-US" sz="1100" b="0" dirty="0" err="1">
                  <a:solidFill>
                    <a:schemeClr val="tx1"/>
                  </a:solidFill>
                  <a:latin typeface="Trebuchet MS" pitchFamily="34" charset="0"/>
                </a:rPr>
                <a:t>Sandsynlighed</a:t>
              </a:r>
              <a:r>
                <a:rPr lang="en-US" sz="1100" b="0" dirty="0">
                  <a:solidFill>
                    <a:schemeClr val="tx1"/>
                  </a:solidFill>
                  <a:latin typeface="Trebuchet MS" pitchFamily="34" charset="0"/>
                </a:rPr>
                <a:t> = 68%</a:t>
              </a:r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59"/>
          <p:cNvSpPr txBox="1">
            <a:spLocks noChangeArrowheads="1"/>
          </p:cNvSpPr>
          <p:nvPr/>
        </p:nvSpPr>
        <p:spPr bwMode="auto">
          <a:xfrm>
            <a:off x="1172380" y="5282044"/>
            <a:ext cx="7144036" cy="13873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2400" dirty="0">
                <a:effectLst/>
                <a:latin typeface="Trebuchet MS"/>
                <a:ea typeface="Calibri"/>
                <a:cs typeface="Times New Roman"/>
              </a:rPr>
              <a:t>Volatiliteten angiver udsving (eller standard-afvigelse) på et finansielt instruments eller en porteføljes afkast.</a:t>
            </a:r>
          </a:p>
        </p:txBody>
      </p:sp>
    </p:spTree>
    <p:extLst>
      <p:ext uri="{BB962C8B-B14F-4D97-AF65-F5344CB8AC3E}">
        <p14:creationId xmlns:p14="http://schemas.microsoft.com/office/powerpoint/2010/main" val="923016392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latin typeface="Trebuchet MS" pitchFamily="34" charset="0"/>
              </a:rPr>
              <a:t>Hvad kan volatilitet bruges til?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Udtryk for risikoen</a:t>
            </a:r>
          </a:p>
          <a:p>
            <a:r>
              <a:rPr lang="da-DK" dirty="0"/>
              <a:t>Mulighed for at sammenligne risikoen på tværs af investeringsalternativer</a:t>
            </a:r>
          </a:p>
          <a:p>
            <a:r>
              <a:rPr lang="da-DK" dirty="0"/>
              <a:t>Udtryk for ”prisen” på en option</a:t>
            </a:r>
          </a:p>
          <a:p>
            <a:r>
              <a:rPr lang="da-DK" dirty="0"/>
              <a:t>Udtryk for generelle usikkerhed på markedet</a:t>
            </a:r>
          </a:p>
          <a:p>
            <a:r>
              <a:rPr lang="da-DK" dirty="0"/>
              <a:t>Som input til andre risikonøgletal</a:t>
            </a:r>
          </a:p>
          <a:p>
            <a:pPr lvl="1"/>
            <a:r>
              <a:rPr lang="da-DK" dirty="0"/>
              <a:t>Eksempelvis VaR, Tracking Error, Beta-værdi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67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Beregning af volatilitet - intuition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590A-EF6D-4113-A007-FDF2823B6492}" type="slidenum">
              <a:rPr lang="en-GB" smtClean="0"/>
              <a:pPr/>
              <a:t>5</a:t>
            </a:fld>
            <a:r>
              <a:rPr lang="da-DK"/>
              <a:t> of 24 </a:t>
            </a:r>
            <a:r>
              <a:rPr lang="da-DK" sz="1000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1000">
              <a:solidFill>
                <a:srgbClr val="5E5E5E"/>
              </a:solidFill>
              <a:latin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D4D648-0750-43B6-99CF-6C666FB3D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651746"/>
            <a:ext cx="7211161" cy="513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51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Beregning af volatilitet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924944"/>
            <a:ext cx="7498080" cy="3323456"/>
          </a:xfrm>
        </p:spPr>
        <p:txBody>
          <a:bodyPr>
            <a:normAutofit lnSpcReduction="10000"/>
          </a:bodyPr>
          <a:lstStyle/>
          <a:p>
            <a:endParaRPr lang="da-DK" dirty="0"/>
          </a:p>
          <a:p>
            <a:endParaRPr lang="da-DK" dirty="0"/>
          </a:p>
          <a:p>
            <a:r>
              <a:rPr lang="da-DK" dirty="0"/>
              <a:t>μ</a:t>
            </a:r>
            <a:r>
              <a:rPr lang="da-DK" baseline="-25000" dirty="0"/>
              <a:t>i</a:t>
            </a:r>
            <a:r>
              <a:rPr lang="da-DK" dirty="0"/>
              <a:t> = afkast til tidspunkt i</a:t>
            </a:r>
          </a:p>
          <a:p>
            <a:r>
              <a:rPr lang="da-DK" dirty="0"/>
              <a:t>    = gennemsnitligt afkast</a:t>
            </a:r>
          </a:p>
          <a:p>
            <a:r>
              <a:rPr lang="da-DK" dirty="0"/>
              <a:t>n= antal afkastsobservationer</a:t>
            </a:r>
          </a:p>
          <a:p>
            <a:r>
              <a:rPr lang="da-DK" dirty="0"/>
              <a:t>σ = volatilitet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6</a:t>
            </a:fld>
            <a:endParaRPr lang="da-DK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09120"/>
            <a:ext cx="288032" cy="44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341524"/>
              </p:ext>
            </p:extLst>
          </p:nvPr>
        </p:nvGraphicFramePr>
        <p:xfrm>
          <a:off x="2074863" y="1577975"/>
          <a:ext cx="3843337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1168200" imgH="647640" progId="Equation.3">
                  <p:embed/>
                </p:oleObj>
              </mc:Choice>
              <mc:Fallback>
                <p:oleObj name="Equation" r:id="rId4" imgW="1168200" imgH="647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1577975"/>
                        <a:ext cx="3843337" cy="212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732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43408"/>
            <a:ext cx="7498080" cy="1143000"/>
          </a:xfrm>
        </p:spPr>
        <p:txBody>
          <a:bodyPr/>
          <a:lstStyle/>
          <a:p>
            <a:r>
              <a:rPr lang="da-DK" dirty="0"/>
              <a:t>Beregning af volatilitet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7</a:t>
            </a:fld>
            <a:endParaRPr lang="da-DK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kt 5"/>
              <p:cNvSpPr txBox="1"/>
              <p:nvPr/>
            </p:nvSpPr>
            <p:spPr>
              <a:xfrm>
                <a:off x="2484438" y="5749925"/>
                <a:ext cx="2935287" cy="792163"/>
              </a:xfrm>
              <a:prstGeom prst="rect">
                <a:avLst/>
              </a:prstGeom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bar>
                                </m:e>
                              </m:nary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0,0</m:t>
                              </m:r>
                              <m:r>
                                <a:rPr lang="da-DK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395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a-DK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48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=1,</m:t>
                      </m:r>
                      <m:r>
                        <a:rPr lang="da-DK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26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Objek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438" y="5749925"/>
                <a:ext cx="2935287" cy="7921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DB11776-3D60-444B-A98D-13FAC18F7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525" y="802766"/>
            <a:ext cx="3658950" cy="44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6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EWMA – hvorfor?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8</a:t>
            </a:fld>
            <a:endParaRPr lang="da-DK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1517650"/>
            <a:ext cx="7234333" cy="471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94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EWMA - beregning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077072"/>
            <a:ext cx="7498080" cy="2171328"/>
          </a:xfrm>
        </p:spPr>
        <p:txBody>
          <a:bodyPr>
            <a:normAutofit lnSpcReduction="10000"/>
          </a:bodyPr>
          <a:lstStyle/>
          <a:p>
            <a:r>
              <a:rPr lang="da-DK" dirty="0"/>
              <a:t>α</a:t>
            </a:r>
            <a:r>
              <a:rPr lang="da-DK" baseline="-25000" dirty="0"/>
              <a:t>i</a:t>
            </a:r>
            <a:r>
              <a:rPr lang="da-DK" dirty="0"/>
              <a:t> = den i’te observations vægt</a:t>
            </a:r>
          </a:p>
          <a:p>
            <a:r>
              <a:rPr lang="da-DK" dirty="0"/>
              <a:t>σ</a:t>
            </a:r>
            <a:r>
              <a:rPr lang="da-DK" baseline="-25000" dirty="0"/>
              <a:t>t</a:t>
            </a:r>
            <a:r>
              <a:rPr lang="da-DK" dirty="0"/>
              <a:t> = volatilitet til tidspunkt t</a:t>
            </a:r>
          </a:p>
          <a:p>
            <a:r>
              <a:rPr lang="da-DK" dirty="0"/>
              <a:t>λ = lamda</a:t>
            </a:r>
          </a:p>
          <a:p>
            <a:r>
              <a:rPr lang="da-DK" dirty="0"/>
              <a:t>μ</a:t>
            </a:r>
            <a:r>
              <a:rPr lang="da-DK" baseline="-25000" dirty="0"/>
              <a:t>t </a:t>
            </a:r>
            <a:r>
              <a:rPr lang="da-DK" dirty="0"/>
              <a:t>= afkast til tidspunkt 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9</a:t>
            </a:fld>
            <a:endParaRPr lang="da-DK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4784" y="1484784"/>
            <a:ext cx="13995799" cy="939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45824" y="2708920"/>
            <a:ext cx="3033684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6906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668</TotalTime>
  <Words>916</Words>
  <Application>Microsoft Office PowerPoint</Application>
  <PresentationFormat>On-screen Show (4:3)</PresentationFormat>
  <Paragraphs>196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Calibri</vt:lpstr>
      <vt:lpstr>Cambria Math</vt:lpstr>
      <vt:lpstr>Gill Sans MT</vt:lpstr>
      <vt:lpstr>Times New Roman</vt:lpstr>
      <vt:lpstr>Trebuchet MS</vt:lpstr>
      <vt:lpstr>TrueFrutiger</vt:lpstr>
      <vt:lpstr>Verdana</vt:lpstr>
      <vt:lpstr>Wingdings 2</vt:lpstr>
      <vt:lpstr>Solstice</vt:lpstr>
      <vt:lpstr>Equation</vt:lpstr>
      <vt:lpstr>KAPITEL 3 Volatilitet, Beta og Tracking Error</vt:lpstr>
      <vt:lpstr>Indhold</vt:lpstr>
      <vt:lpstr>Hvad er volatilitet?</vt:lpstr>
      <vt:lpstr>Hvad kan volatilitet bruges til?</vt:lpstr>
      <vt:lpstr>Beregning af volatilitet - intuition</vt:lpstr>
      <vt:lpstr>Beregning af volatilitet</vt:lpstr>
      <vt:lpstr>Beregning af volatilitet</vt:lpstr>
      <vt:lpstr>EWMA – hvorfor?</vt:lpstr>
      <vt:lpstr>EWMA - beregning</vt:lpstr>
      <vt:lpstr>Tolerance-tærskel</vt:lpstr>
      <vt:lpstr>EWMA - eksempel</vt:lpstr>
      <vt:lpstr>GARCH</vt:lpstr>
      <vt:lpstr>GARCH - beregning</vt:lpstr>
      <vt:lpstr>GARCH - eksempel</vt:lpstr>
      <vt:lpstr>Pris- og rentevolatilitet</vt:lpstr>
      <vt:lpstr>Porteføljevolatilitet</vt:lpstr>
      <vt:lpstr>Porteføljevolatilitet - beregning</vt:lpstr>
      <vt:lpstr>Volatilitetssmil og ”skew”</vt:lpstr>
      <vt:lpstr>Volatilitetssmil og ”skew” Faktiske afkast og normalfordelte afkast USD/DKK 29/6 -2000 til 15. januar 2020</vt:lpstr>
      <vt:lpstr>Beta-værdi</vt:lpstr>
      <vt:lpstr>Systematisk og usystematisk risiko</vt:lpstr>
      <vt:lpstr>Expected Tracking Error</vt:lpstr>
      <vt:lpstr>Tjek spørgsmål – 1</vt:lpstr>
      <vt:lpstr>Tjek spørgsmål - 2</vt:lpstr>
      <vt:lpstr>Tjek spørgsmål 3 </vt:lpstr>
      <vt:lpstr>Tjek spørgsmål 4</vt:lpstr>
      <vt:lpstr>Tjek spørgsmål 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at Risk</dc:title>
  <dc:creator>JJA</dc:creator>
  <cp:lastModifiedBy>Jørgen Just Andresen</cp:lastModifiedBy>
  <cp:revision>54</cp:revision>
  <dcterms:created xsi:type="dcterms:W3CDTF">2011-08-19T12:28:43Z</dcterms:created>
  <dcterms:modified xsi:type="dcterms:W3CDTF">2020-06-30T16:17:46Z</dcterms:modified>
</cp:coreProperties>
</file>