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7"/>
  </p:notesMasterIdLst>
  <p:sldIdLst>
    <p:sldId id="309" r:id="rId2"/>
    <p:sldId id="310" r:id="rId3"/>
    <p:sldId id="311" r:id="rId4"/>
    <p:sldId id="312" r:id="rId5"/>
    <p:sldId id="313" r:id="rId6"/>
    <p:sldId id="314" r:id="rId7"/>
    <p:sldId id="375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64" d="100"/>
          <a:sy n="64" d="100"/>
        </p:scale>
        <p:origin x="54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900" b="1" dirty="0">
              <a:latin typeface="Trebuchet MS" pitchFamily="34" charset="0"/>
            </a:rPr>
            <a:t>          2% </a:t>
          </a:r>
          <a:r>
            <a:rPr lang="da-DK" sz="1100" b="1" dirty="0">
              <a:latin typeface="Trebuchet MS" pitchFamily="34" charset="0"/>
            </a:rPr>
            <a:t>fast rente på årlig basis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18111" custLinFactNeighborY="-22222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A51040A8-6E85-4A81-96FA-BDC1C34324C9}" type="presOf" srcId="{BB321F60-66D4-47E5-A1BD-8C968E2BF714}" destId="{8CF4E148-2EAF-4665-802E-500C7379D4C0}" srcOrd="0" destOrd="0" presId="urn:microsoft.com/office/officeart/2005/8/layout/hProcess9"/>
    <dgm:cxn modelId="{9D8B80F7-3EF3-487C-B53F-65675957E9B5}" type="presOf" srcId="{69BB837D-8EA4-4692-BD1E-F69856E50243}" destId="{2069E2FC-7B53-45E2-860C-D53BE6B2F081}" srcOrd="0" destOrd="0" presId="urn:microsoft.com/office/officeart/2005/8/layout/hProcess9"/>
    <dgm:cxn modelId="{E0EF5FE4-6AF2-4A7B-8F78-D6257EBF6DE0}" type="presParOf" srcId="{8CF4E148-2EAF-4665-802E-500C7379D4C0}" destId="{49EA7F07-0B0A-4E60-8C48-CC4096BF4B37}" srcOrd="0" destOrd="0" presId="urn:microsoft.com/office/officeart/2005/8/layout/hProcess9"/>
    <dgm:cxn modelId="{9589BE91-72BE-4F82-8445-F809D31DB773}" type="presParOf" srcId="{8CF4E148-2EAF-4665-802E-500C7379D4C0}" destId="{9DB10BEF-E98F-42B5-B665-F63C1746F04F}" srcOrd="1" destOrd="0" presId="urn:microsoft.com/office/officeart/2005/8/layout/hProcess9"/>
    <dgm:cxn modelId="{A8489A86-A8AC-4E6D-B4FF-01BDEDD90C36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     6M CIBOR på halvårlig basis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0800000" custScaleX="110525" custLinFactNeighborX="-9753" custLinFactNeighborY="-1541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530" custLinFactNeighborY="4482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4104E378-9C31-46A0-9EA7-1BD42F1AB696}" type="presOf" srcId="{69BB837D-8EA4-4692-BD1E-F69856E50243}" destId="{2069E2FC-7B53-45E2-860C-D53BE6B2F081}" srcOrd="0" destOrd="0" presId="urn:microsoft.com/office/officeart/2005/8/layout/hProcess9"/>
    <dgm:cxn modelId="{304A17F9-90AB-49B0-A315-6DFD366E0D6C}" type="presOf" srcId="{BB321F60-66D4-47E5-A1BD-8C968E2BF714}" destId="{8CF4E148-2EAF-4665-802E-500C7379D4C0}" srcOrd="0" destOrd="0" presId="urn:microsoft.com/office/officeart/2005/8/layout/hProcess9"/>
    <dgm:cxn modelId="{C2767CE4-50ED-49FD-AB3F-DE3D71A00A46}" type="presParOf" srcId="{8CF4E148-2EAF-4665-802E-500C7379D4C0}" destId="{49EA7F07-0B0A-4E60-8C48-CC4096BF4B37}" srcOrd="0" destOrd="0" presId="urn:microsoft.com/office/officeart/2005/8/layout/hProcess9"/>
    <dgm:cxn modelId="{3D039E42-56EF-4F42-995E-B2A3DFE08659}" type="presParOf" srcId="{8CF4E148-2EAF-4665-802E-500C7379D4C0}" destId="{9DB10BEF-E98F-42B5-B665-F63C1746F04F}" srcOrd="1" destOrd="0" presId="urn:microsoft.com/office/officeart/2005/8/layout/hProcess9"/>
    <dgm:cxn modelId="{7AA5A762-A762-4558-B5A0-7E70AFB4E25C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B28ED-642A-4F10-93CB-8317FAFF79BC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7D3F70C3-3DD3-4615-8ECF-8A348D800800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Tab ved misligholdelse</a:t>
          </a:r>
        </a:p>
      </dgm:t>
    </dgm:pt>
    <dgm:pt modelId="{26CD0CA2-8BF4-4170-874F-89A2ED1C09C4}" type="parTrans" cxnId="{AFA4FF10-EC66-4980-8F66-60B3BECE6CBC}">
      <dgm:prSet/>
      <dgm:spPr/>
      <dgm:t>
        <a:bodyPr/>
        <a:lstStyle/>
        <a:p>
          <a:endParaRPr lang="da-DK"/>
        </a:p>
      </dgm:t>
    </dgm:pt>
    <dgm:pt modelId="{1AA7F720-D0BB-402A-AEC1-9BC0218A35D7}" type="sibTrans" cxnId="{AFA4FF10-EC66-4980-8F66-60B3BECE6CBC}">
      <dgm:prSet/>
      <dgm:spPr/>
      <dgm:t>
        <a:bodyPr/>
        <a:lstStyle/>
        <a:p>
          <a:endParaRPr lang="da-DK"/>
        </a:p>
      </dgm:t>
    </dgm:pt>
    <dgm:pt modelId="{C2CBE166-3C8C-4FD9-A437-3FD1C51AE998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Sandsynlighed for misligholdelse</a:t>
          </a:r>
        </a:p>
      </dgm:t>
    </dgm:pt>
    <dgm:pt modelId="{C92EF1D7-4DD5-4CE9-BD44-B514AEC28E01}" type="parTrans" cxnId="{00A90592-AE28-4AD7-AD10-C0F983D40452}">
      <dgm:prSet/>
      <dgm:spPr/>
      <dgm:t>
        <a:bodyPr/>
        <a:lstStyle/>
        <a:p>
          <a:endParaRPr lang="da-DK"/>
        </a:p>
      </dgm:t>
    </dgm:pt>
    <dgm:pt modelId="{9E84C3FC-5AB4-49BF-901F-6254B2A699EF}" type="sibTrans" cxnId="{00A90592-AE28-4AD7-AD10-C0F983D40452}">
      <dgm:prSet/>
      <dgm:spPr/>
      <dgm:t>
        <a:bodyPr/>
        <a:lstStyle/>
        <a:p>
          <a:endParaRPr lang="da-DK"/>
        </a:p>
      </dgm:t>
    </dgm:pt>
    <dgm:pt modelId="{E3A5F592-6F0F-489B-B83F-878E06D5C8CE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Eksponering</a:t>
          </a:r>
        </a:p>
      </dgm:t>
    </dgm:pt>
    <dgm:pt modelId="{4E56DFDA-425E-4F0A-A56A-BC23DDE6300E}" type="parTrans" cxnId="{DC1E4508-7535-4E8D-9601-EC1BE4CC7CCA}">
      <dgm:prSet/>
      <dgm:spPr/>
      <dgm:t>
        <a:bodyPr/>
        <a:lstStyle/>
        <a:p>
          <a:endParaRPr lang="da-DK"/>
        </a:p>
      </dgm:t>
    </dgm:pt>
    <dgm:pt modelId="{B7647BBC-3527-4DB7-964C-74A8D383D138}" type="sibTrans" cxnId="{DC1E4508-7535-4E8D-9601-EC1BE4CC7CCA}">
      <dgm:prSet/>
      <dgm:spPr/>
      <dgm:t>
        <a:bodyPr/>
        <a:lstStyle/>
        <a:p>
          <a:endParaRPr lang="da-DK"/>
        </a:p>
      </dgm:t>
    </dgm:pt>
    <dgm:pt modelId="{6D694D2A-B2D7-4283-BA99-A52C4FAEA3E1}">
      <dgm:prSet custT="1"/>
      <dgm:spPr/>
      <dgm:t>
        <a:bodyPr/>
        <a:lstStyle/>
        <a:p>
          <a:r>
            <a:rPr lang="da-DK" sz="4400" dirty="0">
              <a:latin typeface="Trebuchet MS" panose="020B0603020202020204" pitchFamily="34" charset="0"/>
            </a:rPr>
            <a:t>=</a:t>
          </a:r>
        </a:p>
      </dgm:t>
    </dgm:pt>
    <dgm:pt modelId="{6292B549-F95D-48C5-BBA1-94A95FBA1D27}" type="parTrans" cxnId="{F3D6F183-3CC6-4AC1-B2DD-BCBAC11DD09F}">
      <dgm:prSet/>
      <dgm:spPr/>
      <dgm:t>
        <a:bodyPr/>
        <a:lstStyle/>
        <a:p>
          <a:endParaRPr lang="da-DK"/>
        </a:p>
      </dgm:t>
    </dgm:pt>
    <dgm:pt modelId="{0B8A079D-742C-4500-8CA8-324F093C8510}" type="sibTrans" cxnId="{F3D6F183-3CC6-4AC1-B2DD-BCBAC11DD09F}">
      <dgm:prSet/>
      <dgm:spPr/>
      <dgm:t>
        <a:bodyPr/>
        <a:lstStyle/>
        <a:p>
          <a:endParaRPr lang="da-DK"/>
        </a:p>
      </dgm:t>
    </dgm:pt>
    <dgm:pt modelId="{8CDFEB66-4C6D-4022-A8C7-423F5D75E3C7}">
      <dgm:prSet/>
      <dgm:spPr/>
      <dgm:t>
        <a:bodyPr/>
        <a:lstStyle/>
        <a:p>
          <a:r>
            <a:rPr lang="da-DK" dirty="0"/>
            <a:t>Modparts-risiko</a:t>
          </a:r>
        </a:p>
      </dgm:t>
    </dgm:pt>
    <dgm:pt modelId="{2CEB837D-DE23-480F-90E2-9995572B2036}" type="parTrans" cxnId="{C2DE3FCC-E8CA-420B-9F75-FDC839A1B37A}">
      <dgm:prSet/>
      <dgm:spPr/>
      <dgm:t>
        <a:bodyPr/>
        <a:lstStyle/>
        <a:p>
          <a:endParaRPr lang="da-DK"/>
        </a:p>
      </dgm:t>
    </dgm:pt>
    <dgm:pt modelId="{F6C09D61-30E7-4765-8E85-8D02675FE1FD}" type="sibTrans" cxnId="{C2DE3FCC-E8CA-420B-9F75-FDC839A1B37A}">
      <dgm:prSet/>
      <dgm:spPr/>
      <dgm:t>
        <a:bodyPr/>
        <a:lstStyle/>
        <a:p>
          <a:endParaRPr lang="da-DK"/>
        </a:p>
      </dgm:t>
    </dgm:pt>
    <dgm:pt modelId="{71E2AF83-AF89-4138-B2F0-D1B8B7B554D2}" type="pres">
      <dgm:prSet presAssocID="{72AB28ED-642A-4F10-93CB-8317FAFF79BC}" presName="CompostProcess" presStyleCnt="0">
        <dgm:presLayoutVars>
          <dgm:dir/>
          <dgm:resizeHandles val="exact"/>
        </dgm:presLayoutVars>
      </dgm:prSet>
      <dgm:spPr/>
    </dgm:pt>
    <dgm:pt modelId="{0AE057DF-85D8-4BC3-8D35-564E7E60A30C}" type="pres">
      <dgm:prSet presAssocID="{72AB28ED-642A-4F10-93CB-8317FAFF79BC}" presName="arrow" presStyleLbl="bgShp" presStyleIdx="0" presStyleCnt="1" custLinFactNeighborX="181" custLinFactNeighborY="1154"/>
      <dgm:spPr/>
    </dgm:pt>
    <dgm:pt modelId="{ED7ADCFA-1593-4BD9-A296-58794158B52F}" type="pres">
      <dgm:prSet presAssocID="{72AB28ED-642A-4F10-93CB-8317FAFF79BC}" presName="linearProcess" presStyleCnt="0"/>
      <dgm:spPr/>
    </dgm:pt>
    <dgm:pt modelId="{CAE38CBF-C747-4191-9D84-067046492E19}" type="pres">
      <dgm:prSet presAssocID="{7D3F70C3-3DD3-4615-8ECF-8A348D800800}" presName="textNode" presStyleLbl="node1" presStyleIdx="0" presStyleCnt="5">
        <dgm:presLayoutVars>
          <dgm:bulletEnabled val="1"/>
        </dgm:presLayoutVars>
      </dgm:prSet>
      <dgm:spPr/>
    </dgm:pt>
    <dgm:pt modelId="{5843BE21-10D5-47CC-925A-55D6DD1F6B0F}" type="pres">
      <dgm:prSet presAssocID="{1AA7F720-D0BB-402A-AEC1-9BC0218A35D7}" presName="sibTrans" presStyleCnt="0"/>
      <dgm:spPr/>
    </dgm:pt>
    <dgm:pt modelId="{F135BA49-D280-4E29-9EE8-E31055EA0E93}" type="pres">
      <dgm:prSet presAssocID="{C2CBE166-3C8C-4FD9-A437-3FD1C51AE998}" presName="textNode" presStyleLbl="node1" presStyleIdx="1" presStyleCnt="5">
        <dgm:presLayoutVars>
          <dgm:bulletEnabled val="1"/>
        </dgm:presLayoutVars>
      </dgm:prSet>
      <dgm:spPr/>
    </dgm:pt>
    <dgm:pt modelId="{D780AD1C-2A49-4272-958E-24A06F120712}" type="pres">
      <dgm:prSet presAssocID="{9E84C3FC-5AB4-49BF-901F-6254B2A699EF}" presName="sibTrans" presStyleCnt="0"/>
      <dgm:spPr/>
    </dgm:pt>
    <dgm:pt modelId="{5680ED1F-D366-4DCD-A064-680B30E78F1E}" type="pres">
      <dgm:prSet presAssocID="{E3A5F592-6F0F-489B-B83F-878E06D5C8CE}" presName="textNode" presStyleLbl="node1" presStyleIdx="2" presStyleCnt="5">
        <dgm:presLayoutVars>
          <dgm:bulletEnabled val="1"/>
        </dgm:presLayoutVars>
      </dgm:prSet>
      <dgm:spPr/>
    </dgm:pt>
    <dgm:pt modelId="{524154F0-A1A8-49F8-9160-20237D1D2A3A}" type="pres">
      <dgm:prSet presAssocID="{B7647BBC-3527-4DB7-964C-74A8D383D138}" presName="sibTrans" presStyleCnt="0"/>
      <dgm:spPr/>
    </dgm:pt>
    <dgm:pt modelId="{C9377A8B-7A8E-41D0-A59D-BBC21EDFDAB1}" type="pres">
      <dgm:prSet presAssocID="{6D694D2A-B2D7-4283-BA99-A52C4FAEA3E1}" presName="textNode" presStyleLbl="node1" presStyleIdx="3" presStyleCnt="5">
        <dgm:presLayoutVars>
          <dgm:bulletEnabled val="1"/>
        </dgm:presLayoutVars>
      </dgm:prSet>
      <dgm:spPr/>
    </dgm:pt>
    <dgm:pt modelId="{20409E5E-80D1-42E4-AA55-506B984DBC10}" type="pres">
      <dgm:prSet presAssocID="{0B8A079D-742C-4500-8CA8-324F093C8510}" presName="sibTrans" presStyleCnt="0"/>
      <dgm:spPr/>
    </dgm:pt>
    <dgm:pt modelId="{CDEF47FB-F5AA-4605-A6E8-E89DE716468C}" type="pres">
      <dgm:prSet presAssocID="{8CDFEB66-4C6D-4022-A8C7-423F5D75E3C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DC1E4508-7535-4E8D-9601-EC1BE4CC7CCA}" srcId="{72AB28ED-642A-4F10-93CB-8317FAFF79BC}" destId="{E3A5F592-6F0F-489B-B83F-878E06D5C8CE}" srcOrd="2" destOrd="0" parTransId="{4E56DFDA-425E-4F0A-A56A-BC23DDE6300E}" sibTransId="{B7647BBC-3527-4DB7-964C-74A8D383D138}"/>
    <dgm:cxn modelId="{AFA4FF10-EC66-4980-8F66-60B3BECE6CBC}" srcId="{72AB28ED-642A-4F10-93CB-8317FAFF79BC}" destId="{7D3F70C3-3DD3-4615-8ECF-8A348D800800}" srcOrd="0" destOrd="0" parTransId="{26CD0CA2-8BF4-4170-874F-89A2ED1C09C4}" sibTransId="{1AA7F720-D0BB-402A-AEC1-9BC0218A35D7}"/>
    <dgm:cxn modelId="{BE597F3D-B49A-4138-8C50-47EF0DC15C7B}" type="presOf" srcId="{6D694D2A-B2D7-4283-BA99-A52C4FAEA3E1}" destId="{C9377A8B-7A8E-41D0-A59D-BBC21EDFDAB1}" srcOrd="0" destOrd="0" presId="urn:microsoft.com/office/officeart/2005/8/layout/hProcess9"/>
    <dgm:cxn modelId="{A9A0F13F-6642-4F6B-8FD9-13472ABD6929}" type="presOf" srcId="{72AB28ED-642A-4F10-93CB-8317FAFF79BC}" destId="{71E2AF83-AF89-4138-B2F0-D1B8B7B554D2}" srcOrd="0" destOrd="0" presId="urn:microsoft.com/office/officeart/2005/8/layout/hProcess9"/>
    <dgm:cxn modelId="{CAF06F54-3B73-4496-B30C-6D4277249BFD}" type="presOf" srcId="{C2CBE166-3C8C-4FD9-A437-3FD1C51AE998}" destId="{F135BA49-D280-4E29-9EE8-E31055EA0E93}" srcOrd="0" destOrd="0" presId="urn:microsoft.com/office/officeart/2005/8/layout/hProcess9"/>
    <dgm:cxn modelId="{20CA4856-7F0D-47CF-9DD6-71AC283675DB}" type="presOf" srcId="{7D3F70C3-3DD3-4615-8ECF-8A348D800800}" destId="{CAE38CBF-C747-4191-9D84-067046492E19}" srcOrd="0" destOrd="0" presId="urn:microsoft.com/office/officeart/2005/8/layout/hProcess9"/>
    <dgm:cxn modelId="{F3D6F183-3CC6-4AC1-B2DD-BCBAC11DD09F}" srcId="{72AB28ED-642A-4F10-93CB-8317FAFF79BC}" destId="{6D694D2A-B2D7-4283-BA99-A52C4FAEA3E1}" srcOrd="3" destOrd="0" parTransId="{6292B549-F95D-48C5-BBA1-94A95FBA1D27}" sibTransId="{0B8A079D-742C-4500-8CA8-324F093C8510}"/>
    <dgm:cxn modelId="{00A90592-AE28-4AD7-AD10-C0F983D40452}" srcId="{72AB28ED-642A-4F10-93CB-8317FAFF79BC}" destId="{C2CBE166-3C8C-4FD9-A437-3FD1C51AE998}" srcOrd="1" destOrd="0" parTransId="{C92EF1D7-4DD5-4CE9-BD44-B514AEC28E01}" sibTransId="{9E84C3FC-5AB4-49BF-901F-6254B2A699EF}"/>
    <dgm:cxn modelId="{A76721B0-5F12-4C22-ABF0-1457E71C8F94}" type="presOf" srcId="{E3A5F592-6F0F-489B-B83F-878E06D5C8CE}" destId="{5680ED1F-D366-4DCD-A064-680B30E78F1E}" srcOrd="0" destOrd="0" presId="urn:microsoft.com/office/officeart/2005/8/layout/hProcess9"/>
    <dgm:cxn modelId="{912A02B4-78A8-4F3E-8C9A-A6715F9B567B}" type="presOf" srcId="{8CDFEB66-4C6D-4022-A8C7-423F5D75E3C7}" destId="{CDEF47FB-F5AA-4605-A6E8-E89DE716468C}" srcOrd="0" destOrd="0" presId="urn:microsoft.com/office/officeart/2005/8/layout/hProcess9"/>
    <dgm:cxn modelId="{C2DE3FCC-E8CA-420B-9F75-FDC839A1B37A}" srcId="{72AB28ED-642A-4F10-93CB-8317FAFF79BC}" destId="{8CDFEB66-4C6D-4022-A8C7-423F5D75E3C7}" srcOrd="4" destOrd="0" parTransId="{2CEB837D-DE23-480F-90E2-9995572B2036}" sibTransId="{F6C09D61-30E7-4765-8E85-8D02675FE1FD}"/>
    <dgm:cxn modelId="{EC712640-DBF1-4376-982F-7372FECACCA7}" type="presParOf" srcId="{71E2AF83-AF89-4138-B2F0-D1B8B7B554D2}" destId="{0AE057DF-85D8-4BC3-8D35-564E7E60A30C}" srcOrd="0" destOrd="0" presId="urn:microsoft.com/office/officeart/2005/8/layout/hProcess9"/>
    <dgm:cxn modelId="{9FC21905-93AE-4C37-A383-B255AF2C7931}" type="presParOf" srcId="{71E2AF83-AF89-4138-B2F0-D1B8B7B554D2}" destId="{ED7ADCFA-1593-4BD9-A296-58794158B52F}" srcOrd="1" destOrd="0" presId="urn:microsoft.com/office/officeart/2005/8/layout/hProcess9"/>
    <dgm:cxn modelId="{00905A4D-BB11-43B7-BAE7-61AA591706A0}" type="presParOf" srcId="{ED7ADCFA-1593-4BD9-A296-58794158B52F}" destId="{CAE38CBF-C747-4191-9D84-067046492E19}" srcOrd="0" destOrd="0" presId="urn:microsoft.com/office/officeart/2005/8/layout/hProcess9"/>
    <dgm:cxn modelId="{AF66492F-2936-4BC0-A167-9417ACF9ECE9}" type="presParOf" srcId="{ED7ADCFA-1593-4BD9-A296-58794158B52F}" destId="{5843BE21-10D5-47CC-925A-55D6DD1F6B0F}" srcOrd="1" destOrd="0" presId="urn:microsoft.com/office/officeart/2005/8/layout/hProcess9"/>
    <dgm:cxn modelId="{A3008BC3-E474-4A2B-8023-B376ACA8E82A}" type="presParOf" srcId="{ED7ADCFA-1593-4BD9-A296-58794158B52F}" destId="{F135BA49-D280-4E29-9EE8-E31055EA0E93}" srcOrd="2" destOrd="0" presId="urn:microsoft.com/office/officeart/2005/8/layout/hProcess9"/>
    <dgm:cxn modelId="{5AB346BB-10F9-43F4-9120-2799D731546C}" type="presParOf" srcId="{ED7ADCFA-1593-4BD9-A296-58794158B52F}" destId="{D780AD1C-2A49-4272-958E-24A06F120712}" srcOrd="3" destOrd="0" presId="urn:microsoft.com/office/officeart/2005/8/layout/hProcess9"/>
    <dgm:cxn modelId="{26D79E8F-CC8D-407E-8EBD-7214DDA92DE2}" type="presParOf" srcId="{ED7ADCFA-1593-4BD9-A296-58794158B52F}" destId="{5680ED1F-D366-4DCD-A064-680B30E78F1E}" srcOrd="4" destOrd="0" presId="urn:microsoft.com/office/officeart/2005/8/layout/hProcess9"/>
    <dgm:cxn modelId="{1DD3EFA2-83C8-40D4-B5FB-F995DF718FCC}" type="presParOf" srcId="{ED7ADCFA-1593-4BD9-A296-58794158B52F}" destId="{524154F0-A1A8-49F8-9160-20237D1D2A3A}" srcOrd="5" destOrd="0" presId="urn:microsoft.com/office/officeart/2005/8/layout/hProcess9"/>
    <dgm:cxn modelId="{A5753ADD-7DBD-41DD-9588-E829080AC85C}" type="presParOf" srcId="{ED7ADCFA-1593-4BD9-A296-58794158B52F}" destId="{C9377A8B-7A8E-41D0-A59D-BBC21EDFDAB1}" srcOrd="6" destOrd="0" presId="urn:microsoft.com/office/officeart/2005/8/layout/hProcess9"/>
    <dgm:cxn modelId="{4F91FEF7-7E22-4697-9DCE-B0192143A63B}" type="presParOf" srcId="{ED7ADCFA-1593-4BD9-A296-58794158B52F}" destId="{20409E5E-80D1-42E4-AA55-506B984DBC10}" srcOrd="7" destOrd="0" presId="urn:microsoft.com/office/officeart/2005/8/layout/hProcess9"/>
    <dgm:cxn modelId="{A789068B-9BE3-4F88-93DA-72A79EF09F1E}" type="presParOf" srcId="{ED7ADCFA-1593-4BD9-A296-58794158B52F}" destId="{CDEF47FB-F5AA-4605-A6E8-E89DE716468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0" y="0"/>
          <a:ext cx="2454783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0" y="172179"/>
          <a:ext cx="2181011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latin typeface="Trebuchet MS" pitchFamily="34" charset="0"/>
            </a:rPr>
            <a:t>          2% </a:t>
          </a:r>
          <a:r>
            <a:rPr lang="da-DK" sz="1100" b="1" kern="1200" dirty="0">
              <a:latin typeface="Trebuchet MS" pitchFamily="34" charset="0"/>
            </a:rPr>
            <a:t>fast rente på årlig basis</a:t>
          </a:r>
        </a:p>
      </dsp:txBody>
      <dsp:txXfrm>
        <a:off x="11681" y="183860"/>
        <a:ext cx="2157649" cy="215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0800000">
          <a:off x="0" y="0"/>
          <a:ext cx="2372912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204719" y="190190"/>
          <a:ext cx="2139052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     6M CIBOR på halvårlig basis</a:t>
          </a:r>
        </a:p>
      </dsp:txBody>
      <dsp:txXfrm>
        <a:off x="216400" y="201871"/>
        <a:ext cx="2115690" cy="215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057DF-85D8-4BC3-8D35-564E7E60A30C}">
      <dsp:nvSpPr>
        <dsp:cNvPr id="0" name=""/>
        <dsp:cNvSpPr/>
      </dsp:nvSpPr>
      <dsp:spPr>
        <a:xfrm>
          <a:off x="466578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38CBF-C747-4191-9D84-067046492E19}">
      <dsp:nvSpPr>
        <dsp:cNvPr id="0" name=""/>
        <dsp:cNvSpPr/>
      </dsp:nvSpPr>
      <dsp:spPr>
        <a:xfrm>
          <a:off x="2678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Tab ved misligholdelse</a:t>
          </a:r>
        </a:p>
      </dsp:txBody>
      <dsp:txXfrm>
        <a:off x="59855" y="1276376"/>
        <a:ext cx="1056923" cy="1511246"/>
      </dsp:txXfrm>
    </dsp:sp>
    <dsp:sp modelId="{F135BA49-D280-4E29-9EE8-E31055EA0E93}">
      <dsp:nvSpPr>
        <dsp:cNvPr id="0" name=""/>
        <dsp:cNvSpPr/>
      </dsp:nvSpPr>
      <dsp:spPr>
        <a:xfrm>
          <a:off x="1232520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Sandsynlighed for misligholdelse</a:t>
          </a:r>
        </a:p>
      </dsp:txBody>
      <dsp:txXfrm>
        <a:off x="1289697" y="1276376"/>
        <a:ext cx="1056923" cy="1511246"/>
      </dsp:txXfrm>
    </dsp:sp>
    <dsp:sp modelId="{5680ED1F-D366-4DCD-A064-680B30E78F1E}">
      <dsp:nvSpPr>
        <dsp:cNvPr id="0" name=""/>
        <dsp:cNvSpPr/>
      </dsp:nvSpPr>
      <dsp:spPr>
        <a:xfrm>
          <a:off x="2462361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Eksponering</a:t>
          </a:r>
        </a:p>
      </dsp:txBody>
      <dsp:txXfrm>
        <a:off x="2519538" y="1276376"/>
        <a:ext cx="1056923" cy="1511246"/>
      </dsp:txXfrm>
    </dsp:sp>
    <dsp:sp modelId="{C9377A8B-7A8E-41D0-A59D-BBC21EDFDAB1}">
      <dsp:nvSpPr>
        <dsp:cNvPr id="0" name=""/>
        <dsp:cNvSpPr/>
      </dsp:nvSpPr>
      <dsp:spPr>
        <a:xfrm>
          <a:off x="3692202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400" kern="1200" dirty="0">
              <a:latin typeface="Trebuchet MS" panose="020B0603020202020204" pitchFamily="34" charset="0"/>
            </a:rPr>
            <a:t>=</a:t>
          </a:r>
        </a:p>
      </dsp:txBody>
      <dsp:txXfrm>
        <a:off x="3749379" y="1276376"/>
        <a:ext cx="1056923" cy="1511246"/>
      </dsp:txXfrm>
    </dsp:sp>
    <dsp:sp modelId="{CDEF47FB-F5AA-4605-A6E8-E89DE716468C}">
      <dsp:nvSpPr>
        <dsp:cNvPr id="0" name=""/>
        <dsp:cNvSpPr/>
      </dsp:nvSpPr>
      <dsp:spPr>
        <a:xfrm>
          <a:off x="4922043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Modparts-risiko</a:t>
          </a:r>
        </a:p>
      </dsp:txBody>
      <dsp:txXfrm>
        <a:off x="4979220" y="1276376"/>
        <a:ext cx="1056923" cy="1511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01-07-2020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84514D2-EA36-4E31-9259-123AD0AC4FB3}" type="slidenum">
              <a:rPr lang="en-GB" altLang="da-DK" sz="1200" smtClean="0"/>
              <a:pPr/>
              <a:t>5</a:t>
            </a:fld>
            <a:endParaRPr lang="en-GB" altLang="da-DK" sz="1200"/>
          </a:p>
        </p:txBody>
      </p:sp>
    </p:spTree>
    <p:extLst>
      <p:ext uri="{BB962C8B-B14F-4D97-AF65-F5344CB8AC3E}">
        <p14:creationId xmlns:p14="http://schemas.microsoft.com/office/powerpoint/2010/main" val="188468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7DDCBC1-3385-4244-A37B-3CBB1BDC33C6}" type="slidenum">
              <a:rPr lang="en-GB" altLang="da-DK" sz="1300" smtClean="0"/>
              <a:pPr/>
              <a:t>14</a:t>
            </a:fld>
            <a:endParaRPr lang="en-GB" altLang="da-DK" sz="1300"/>
          </a:p>
        </p:txBody>
      </p:sp>
    </p:spTree>
    <p:extLst>
      <p:ext uri="{BB962C8B-B14F-4D97-AF65-F5344CB8AC3E}">
        <p14:creationId xmlns:p14="http://schemas.microsoft.com/office/powerpoint/2010/main" val="348967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01-07-2020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01-07-2020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01-07-2020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01-07-2020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01-07-2020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da-DK" dirty="0">
                <a:latin typeface="Trebuchet MS" panose="020B0603020202020204" pitchFamily="34" charset="0"/>
              </a:rPr>
              <a:t>              </a:t>
            </a:r>
            <a:r>
              <a:rPr lang="en-GB" altLang="da-DK" dirty="0" err="1">
                <a:latin typeface="Trebuchet MS" panose="020B0603020202020204" pitchFamily="34" charset="0"/>
              </a:rPr>
              <a:t>Kapitel</a:t>
            </a:r>
            <a:r>
              <a:rPr lang="en-GB" altLang="da-DK" dirty="0">
                <a:latin typeface="Trebuchet MS" panose="020B0603020202020204" pitchFamily="34" charset="0"/>
              </a:rPr>
              <a:t> 11</a:t>
            </a:r>
            <a:br>
              <a:rPr lang="en-GB" altLang="da-DK" dirty="0">
                <a:latin typeface="Trebuchet MS" panose="020B0603020202020204" pitchFamily="34" charset="0"/>
              </a:rPr>
            </a:br>
            <a:br>
              <a:rPr lang="en-GB" altLang="da-DK" dirty="0">
                <a:latin typeface="Trebuchet MS" panose="020B0603020202020204" pitchFamily="34" charset="0"/>
              </a:rPr>
            </a:br>
            <a:r>
              <a:rPr lang="en-GB" altLang="da-DK" dirty="0">
                <a:latin typeface="Trebuchet MS" panose="020B0603020202020204" pitchFamily="34" charset="0"/>
              </a:rPr>
              <a:t>              </a:t>
            </a:r>
            <a:r>
              <a:rPr lang="en-GB" altLang="da-DK" dirty="0" err="1">
                <a:latin typeface="Trebuchet MS" panose="020B0603020202020204" pitchFamily="34" charset="0"/>
              </a:rPr>
              <a:t>Modpartsrisiko</a:t>
            </a:r>
            <a:endParaRPr lang="en-GB" altLang="da-DK" dirty="0">
              <a:latin typeface="Trebuchet MS" panose="020B0603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1680" y="1772816"/>
            <a:ext cx="7406640" cy="1752600"/>
          </a:xfrm>
        </p:spPr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9AFEA3-ABDE-42FA-BB75-89870A8A5080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4112051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Krav til CCP’er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000">
                <a:latin typeface="Trebuchet MS" panose="020B0603020202020204" pitchFamily="34" charset="0"/>
              </a:rPr>
              <a:t>En stor del af modpartsrisikoen fra de enkelte modparter flyttes over på CCP’erne. 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Der stilles krav til sikkerhedsstillelse i form af</a:t>
            </a:r>
          </a:p>
          <a:p>
            <a:pPr lvl="1"/>
            <a:r>
              <a:rPr lang="da-DK" altLang="da-DK" sz="1600">
                <a:latin typeface="Trebuchet MS" panose="020B0603020202020204" pitchFamily="34" charset="0"/>
              </a:rPr>
              <a:t>Marginbetalinger</a:t>
            </a:r>
          </a:p>
          <a:p>
            <a:pPr lvl="1"/>
            <a:r>
              <a:rPr lang="da-DK" altLang="da-DK" sz="1600">
                <a:latin typeface="Trebuchet MS" panose="020B0603020202020204" pitchFamily="34" charset="0"/>
              </a:rPr>
              <a:t> en præfinansieret misligholdelsesfond (default fund contribution) 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CCP’en skal kunne modstå en misligholdelse fra: </a:t>
            </a:r>
          </a:p>
          <a:p>
            <a:pPr lvl="1"/>
            <a:r>
              <a:rPr lang="da-DK" altLang="da-DK" sz="1600">
                <a:latin typeface="Trebuchet MS" panose="020B0603020202020204" pitchFamily="34" charset="0"/>
              </a:rPr>
              <a:t>det clearingmedlem den har de største eksponeringer overfor </a:t>
            </a:r>
          </a:p>
          <a:p>
            <a:pPr lvl="1"/>
            <a:r>
              <a:rPr lang="da-DK" altLang="da-DK" sz="1600">
                <a:latin typeface="Trebuchet MS" panose="020B0603020202020204" pitchFamily="34" charset="0"/>
              </a:rPr>
              <a:t>det andet og tredjestørste clearingmedlem (målt på eksponering) misligholder på samme tid.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Lovgivningen fastlægger i hvilken rækkefølge de indbetalte midler anvendes i tilfælde af misligholdelse blandt clearingmedlemmerne (Default Waterfall). 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AFA76-193C-4C7B-873E-1C0F79C3D553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133018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31640" y="304800"/>
            <a:ext cx="8350250" cy="11430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Hvordan styres modpartsrisiko?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>
                <a:latin typeface="Trebuchet MS" panose="020B0603020202020204" pitchFamily="34" charset="0"/>
              </a:rPr>
              <a:t>Eksempel på risikoreduktion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Fastsættelse af lines for de enkelte modparter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Netting-aftaler (eksempelvsi ”settlement/payment netting” og ”close-out-netting”).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Rating-triggers.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Cross Default Clauses.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Early Termination Aggreement.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Credit Support Annex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Handelskomprimering</a:t>
            </a:r>
          </a:p>
          <a:p>
            <a:endParaRPr lang="da-DK" altLang="da-DK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64128-BE6F-4B02-980B-A4E6FCF29A54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1603394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06348" y="-204887"/>
            <a:ext cx="7772400" cy="11430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Credit Support </a:t>
            </a:r>
            <a:r>
              <a:rPr lang="da-DK" altLang="da-DK" dirty="0" err="1">
                <a:latin typeface="Trebuchet MS" panose="020B0603020202020204" pitchFamily="34" charset="0"/>
              </a:rPr>
              <a:t>Annex</a:t>
            </a:r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3A27DB-F41D-43F4-9453-8EE63221BC32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da-DK" sz="1400"/>
          </a:p>
        </p:txBody>
      </p:sp>
      <p:pic>
        <p:nvPicPr>
          <p:cNvPr id="14342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7" y="836712"/>
            <a:ext cx="7034213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16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 kan tage udgangspunkt i: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Maksimalt tab med en given sandsynlighed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Risikostyringstilgangen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Potential Future Exposure er central parameter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Forventet omkostning ved modpartsrisiko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CVA-tilgangen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4702B7-E4C0-4F24-BE23-C8D0AF5A1A8F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90967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90600" y="373063"/>
            <a:ext cx="7848600" cy="422275"/>
          </a:xfrm>
        </p:spPr>
        <p:txBody>
          <a:bodyPr>
            <a:normAutofit fontScale="90000"/>
          </a:bodyPr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39838453"/>
              </p:ext>
            </p:extLst>
          </p:nvPr>
        </p:nvGraphicFramePr>
        <p:xfrm>
          <a:off x="2580456" y="20347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586073" y="6396038"/>
            <a:ext cx="4435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2954" dirty="0">
                <a:latin typeface="Trebuchet MS" panose="020B0603020202020204" pitchFamily="34" charset="0"/>
              </a:rPr>
              <a:t>”Risikostyringstilgangen”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3200400" y="1066800"/>
            <a:ext cx="29257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2954">
                <a:latin typeface="Trebuchet MS" panose="020B0603020202020204" pitchFamily="34" charset="0"/>
              </a:rPr>
              <a:t>”CVA-tilgangen”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3092486" y="5683250"/>
            <a:ext cx="342423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latin typeface="Trebuchet MS" panose="020B0603020202020204" pitchFamily="34" charset="0"/>
              </a:rPr>
              <a:t>Maksimal eksponering med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latin typeface="Trebuchet MS" panose="020B0603020202020204" pitchFamily="34" charset="0"/>
              </a:rPr>
              <a:t>given sandsynlighed (eks. 99%)</a:t>
            </a: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1131923" y="5276850"/>
            <a:ext cx="2982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Historiske misligholdelses-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sandsynligheder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892711" y="4460875"/>
            <a:ext cx="750887" cy="1222375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092486" y="4460875"/>
            <a:ext cx="1144587" cy="9159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3665573" y="1984375"/>
            <a:ext cx="25606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Forventet eksponering</a:t>
            </a:r>
          </a:p>
        </p:txBody>
      </p:sp>
      <p:sp>
        <p:nvSpPr>
          <p:cNvPr id="12299" name="TextBox 14"/>
          <p:cNvSpPr txBox="1">
            <a:spLocks noChangeArrowheads="1"/>
          </p:cNvSpPr>
          <p:nvPr/>
        </p:nvSpPr>
        <p:spPr bwMode="auto">
          <a:xfrm>
            <a:off x="1271623" y="1666875"/>
            <a:ext cx="29749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Implicitte misligholdelses-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sandsynligheder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835561" y="2400300"/>
            <a:ext cx="808037" cy="1222375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092486" y="2317750"/>
            <a:ext cx="1219200" cy="13477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79274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 sz="4000">
                <a:latin typeface="Trebuchet MS" panose="020B0603020202020204" pitchFamily="34" charset="0"/>
              </a:rPr>
              <a:t>Beregning af Expected Exposure (forventet eksponering)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55548" y="1916832"/>
            <a:ext cx="8458200" cy="4114800"/>
          </a:xfrm>
        </p:spPr>
        <p:txBody>
          <a:bodyPr>
            <a:normAutofit/>
          </a:bodyPr>
          <a:lstStyle/>
          <a:p>
            <a:r>
              <a:rPr lang="da-DK" altLang="da-DK" sz="2800" dirty="0">
                <a:latin typeface="Trebuchet MS" panose="020B0603020202020204" pitchFamily="34" charset="0"/>
              </a:rPr>
              <a:t>Kun positive scenarier/værdier tæller med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70EC6C-27FB-4F26-A70E-DFBE54BA5A89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da-DK" sz="1400"/>
          </a:p>
        </p:txBody>
      </p:sp>
      <p:pic>
        <p:nvPicPr>
          <p:cNvPr id="1843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669" y="2817201"/>
            <a:ext cx="12006262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854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16013" y="116632"/>
            <a:ext cx="7772400" cy="11430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PFE og EE på renteswap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71600" y="1112838"/>
            <a:ext cx="7772400" cy="41148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Bemærk, at jo kortere </a:t>
            </a:r>
            <a:r>
              <a:rPr lang="da-DK" altLang="da-DK" dirty="0" err="1">
                <a:latin typeface="Trebuchet MS" panose="020B0603020202020204" pitchFamily="34" charset="0"/>
              </a:rPr>
              <a:t>swappen</a:t>
            </a:r>
            <a:r>
              <a:rPr lang="da-DK" altLang="da-DK" dirty="0">
                <a:latin typeface="Trebuchet MS" panose="020B0603020202020204" pitchFamily="34" charset="0"/>
              </a:rPr>
              <a:t> bliver, jo mindre følsom bliver den, men jo længere væk kan renten have bevæget sig. To modsatrettede faktorer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367335-93CC-4C82-B043-1D662FA1E918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da-DK" sz="1400"/>
          </a:p>
        </p:txBody>
      </p:sp>
      <p:pic>
        <p:nvPicPr>
          <p:cNvPr id="1946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13100"/>
            <a:ext cx="5616227" cy="337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58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9848" y="188640"/>
            <a:ext cx="7772400" cy="1143000"/>
          </a:xfrm>
        </p:spPr>
        <p:txBody>
          <a:bodyPr/>
          <a:lstStyle/>
          <a:p>
            <a:r>
              <a:rPr lang="da-DK" altLang="da-DK" sz="3600" dirty="0">
                <a:latin typeface="Trebuchet MS" panose="020B0603020202020204" pitchFamily="34" charset="0"/>
              </a:rPr>
              <a:t>PFE og EE på Cross </a:t>
            </a:r>
            <a:r>
              <a:rPr lang="da-DK" altLang="da-DK" sz="3600" dirty="0" err="1">
                <a:latin typeface="Trebuchet MS" panose="020B0603020202020204" pitchFamily="34" charset="0"/>
              </a:rPr>
              <a:t>Currency</a:t>
            </a:r>
            <a:r>
              <a:rPr lang="da-DK" altLang="da-DK" sz="3600" dirty="0">
                <a:latin typeface="Trebuchet MS" panose="020B0603020202020204" pitchFamily="34" charset="0"/>
              </a:rPr>
              <a:t> Swap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58714" y="1052736"/>
            <a:ext cx="7772400" cy="41148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Her er udveksling af hovedstol afgørende for PFE og EE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E60141-1D27-4A9F-AA08-A9B858F5383C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da-DK" sz="140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14563"/>
            <a:ext cx="6840537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136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eksponering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Ved brug af simpel tabel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Anvendes ved kapitalkravsberegning (add-on metoden)</a:t>
            </a:r>
          </a:p>
          <a:p>
            <a:pPr lvl="1"/>
            <a:endParaRPr lang="da-DK" altLang="da-DK">
              <a:latin typeface="Trebuchet MS" panose="020B0603020202020204" pitchFamily="34" charset="0"/>
            </a:endParaRPr>
          </a:p>
          <a:p>
            <a:r>
              <a:rPr lang="da-DK" altLang="da-DK">
                <a:latin typeface="Trebuchet MS" panose="020B0603020202020204" pitchFamily="34" charset="0"/>
              </a:rPr>
              <a:t>Semi-analytisk tilgang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Antagelser om afkast (eksempelvis normalfordelte)</a:t>
            </a:r>
          </a:p>
          <a:p>
            <a:pPr lvl="1"/>
            <a:endParaRPr lang="da-DK" altLang="da-DK">
              <a:latin typeface="Trebuchet MS" panose="020B0603020202020204" pitchFamily="34" charset="0"/>
            </a:endParaRPr>
          </a:p>
          <a:p>
            <a:r>
              <a:rPr lang="da-DK" altLang="da-DK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0BFAFB-4186-4C25-8779-36A81173CF5B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1434354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Simpel tabel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Potentiel fremtidig eksponering (add-on metoden, kapitalkrav)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4545AA-0BA2-4FD8-887D-27F9AB371A45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da-DK" sz="1400"/>
          </a:p>
        </p:txBody>
      </p:sp>
      <p:pic>
        <p:nvPicPr>
          <p:cNvPr id="2253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66" y="3501008"/>
            <a:ext cx="8961471" cy="279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33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1600" y="227887"/>
            <a:ext cx="7772400" cy="1143000"/>
          </a:xfrm>
        </p:spPr>
        <p:txBody>
          <a:bodyPr/>
          <a:lstStyle/>
          <a:p>
            <a:r>
              <a:rPr lang="da-DK" altLang="da-DK" dirty="0"/>
              <a:t>Modpartsrisiko - kendetegn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1115616" y="3036014"/>
            <a:ext cx="7772400" cy="41148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Bilateral eller unilateral risiko?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Hvad er eksponeringen?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Er risiko konkurs eller blot forringelse af kreditkvaliteten. </a:t>
            </a:r>
          </a:p>
          <a:p>
            <a:r>
              <a:rPr lang="en-US" altLang="da-DK" dirty="0" err="1">
                <a:latin typeface="Trebuchet MS" panose="020B0603020202020204" pitchFamily="34" charset="0"/>
              </a:rPr>
              <a:t>Er</a:t>
            </a:r>
            <a:r>
              <a:rPr lang="en-US" altLang="da-DK" dirty="0">
                <a:latin typeface="Trebuchet MS" panose="020B0603020202020204" pitchFamily="34" charset="0"/>
              </a:rPr>
              <a:t> der wrong-way risk </a:t>
            </a:r>
            <a:r>
              <a:rPr lang="en-US" altLang="da-DK" dirty="0" err="1">
                <a:latin typeface="Trebuchet MS" panose="020B0603020202020204" pitchFamily="34" charset="0"/>
              </a:rPr>
              <a:t>eller</a:t>
            </a:r>
            <a:r>
              <a:rPr lang="en-US" altLang="da-DK" dirty="0">
                <a:latin typeface="Trebuchet MS" panose="020B0603020202020204" pitchFamily="34" charset="0"/>
              </a:rPr>
              <a:t> right-way risk?</a:t>
            </a:r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7638" y="1671638"/>
            <a:ext cx="1196975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A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813880" y="1604618"/>
          <a:ext cx="2791695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747411" y="2145587"/>
          <a:ext cx="2525819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/>
          <p:cNvSpPr/>
          <p:nvPr/>
        </p:nvSpPr>
        <p:spPr>
          <a:xfrm>
            <a:off x="5497513" y="1671638"/>
            <a:ext cx="1196975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00638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Semi-analytisk tilgang, eksempel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84" r="-863" b="-4593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281E3B-526F-47A8-9749-BA3EDE2BD394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3405074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1200150" y="65881"/>
            <a:ext cx="7772400" cy="1470026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14340" name="Freeform 3"/>
          <p:cNvSpPr>
            <a:spLocks/>
          </p:cNvSpPr>
          <p:nvPr/>
        </p:nvSpPr>
        <p:spPr bwMode="auto">
          <a:xfrm>
            <a:off x="5588000" y="2784475"/>
            <a:ext cx="1331913" cy="681038"/>
          </a:xfrm>
          <a:custGeom>
            <a:avLst/>
            <a:gdLst>
              <a:gd name="T0" fmla="*/ 2147483646 w 3090"/>
              <a:gd name="T1" fmla="*/ 0 h 1500"/>
              <a:gd name="T2" fmla="*/ 2147483646 w 3090"/>
              <a:gd name="T3" fmla="*/ 2147483646 h 1500"/>
              <a:gd name="T4" fmla="*/ 0 w 3090"/>
              <a:gd name="T5" fmla="*/ 2147483646 h 1500"/>
              <a:gd name="T6" fmla="*/ 0 60000 65536"/>
              <a:gd name="T7" fmla="*/ 0 60000 65536"/>
              <a:gd name="T8" fmla="*/ 0 60000 65536"/>
              <a:gd name="T9" fmla="*/ 0 w 3090"/>
              <a:gd name="T10" fmla="*/ 0 h 1500"/>
              <a:gd name="T11" fmla="*/ 3090 w 3090"/>
              <a:gd name="T12" fmla="*/ 1500 h 15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0" h="1500">
                <a:moveTo>
                  <a:pt x="3090" y="0"/>
                </a:moveTo>
                <a:lnTo>
                  <a:pt x="3090" y="1500"/>
                </a:lnTo>
                <a:lnTo>
                  <a:pt x="0" y="150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1" name="Freeform 4"/>
          <p:cNvSpPr>
            <a:spLocks/>
          </p:cNvSpPr>
          <p:nvPr/>
        </p:nvSpPr>
        <p:spPr bwMode="auto">
          <a:xfrm>
            <a:off x="2276475" y="2278063"/>
            <a:ext cx="1408113" cy="1243012"/>
          </a:xfrm>
          <a:custGeom>
            <a:avLst/>
            <a:gdLst>
              <a:gd name="T0" fmla="*/ 0 w 3090"/>
              <a:gd name="T1" fmla="*/ 0 h 2730"/>
              <a:gd name="T2" fmla="*/ 0 w 3090"/>
              <a:gd name="T3" fmla="*/ 2147483646 h 2730"/>
              <a:gd name="T4" fmla="*/ 2147483646 w 3090"/>
              <a:gd name="T5" fmla="*/ 2147483646 h 2730"/>
              <a:gd name="T6" fmla="*/ 0 60000 65536"/>
              <a:gd name="T7" fmla="*/ 0 60000 65536"/>
              <a:gd name="T8" fmla="*/ 0 60000 65536"/>
              <a:gd name="T9" fmla="*/ 0 w 3090"/>
              <a:gd name="T10" fmla="*/ 0 h 2730"/>
              <a:gd name="T11" fmla="*/ 3090 w 3090"/>
              <a:gd name="T12" fmla="*/ 2730 h 27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0" h="2730">
                <a:moveTo>
                  <a:pt x="0" y="0"/>
                </a:moveTo>
                <a:lnTo>
                  <a:pt x="0" y="2730"/>
                </a:lnTo>
                <a:lnTo>
                  <a:pt x="3090" y="273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114925" y="4340225"/>
            <a:ext cx="0" cy="255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46675" y="5326063"/>
            <a:ext cx="0" cy="246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390650" y="1774825"/>
            <a:ext cx="1854200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Identificering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risikofaktorer</a:t>
            </a:r>
            <a:endParaRPr lang="en-US" altLang="da-DK" sz="1704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90650" y="2755900"/>
            <a:ext cx="1854200" cy="506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Historiske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eller</a:t>
            </a:r>
            <a:endParaRPr lang="en-US" altLang="da-DK" sz="1704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implicitte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data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683000" y="3152775"/>
            <a:ext cx="1852613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162425" y="4637088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Inddragelse</a:t>
            </a:r>
            <a:r>
              <a:rPr lang="en-US" altLang="da-DK" sz="1338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338" dirty="0">
                <a:solidFill>
                  <a:schemeClr val="tx1"/>
                </a:solidFill>
                <a:latin typeface="Trebuchet MS" panose="020B0603020202020204" pitchFamily="34" charset="0"/>
              </a:rPr>
              <a:t> netting og </a:t>
            </a: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sikkerhedsstillelse</a:t>
            </a:r>
            <a:endParaRPr lang="en-US" altLang="da-DK" sz="1338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159250" y="5716588"/>
            <a:ext cx="1854200" cy="50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2045" dirty="0" err="1">
                <a:solidFill>
                  <a:schemeClr val="tx1"/>
                </a:solidFill>
                <a:latin typeface="Trebuchet MS" panose="020B0603020202020204" pitchFamily="34" charset="0"/>
              </a:rPr>
              <a:t>Eksponering</a:t>
            </a:r>
            <a:endParaRPr lang="en-US" altLang="da-DK" sz="2045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934075" y="2252663"/>
            <a:ext cx="1852613" cy="50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Stokastisk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model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811588" y="3282950"/>
            <a:ext cx="1855787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40175" y="3427413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070350" y="3557588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Markedsværdi</a:t>
            </a:r>
            <a:r>
              <a:rPr lang="en-US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derivater</a:t>
            </a:r>
            <a:endParaRPr lang="en-US" altLang="da-DK" sz="1846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4616450" y="4110038"/>
            <a:ext cx="1146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Instrument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 rot="-5400000">
            <a:off x="5884863" y="3687763"/>
            <a:ext cx="45561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Tid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 rot="3210990">
            <a:off x="3215482" y="3758406"/>
            <a:ext cx="9334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Scenario</a:t>
            </a:r>
          </a:p>
        </p:txBody>
      </p:sp>
    </p:spTree>
    <p:extLst>
      <p:ext uri="{BB962C8B-B14F-4D97-AF65-F5344CB8AC3E}">
        <p14:creationId xmlns:p14="http://schemas.microsoft.com/office/powerpoint/2010/main" val="327718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00113" y="2122488"/>
            <a:ext cx="7993062" cy="4125912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10-årig renteswap, 1.000 simuleringer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9ABEE9-AD43-4E5A-ACAA-C0423D216BFE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da-DK" sz="1400"/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3309836"/>
            <a:ext cx="7563930" cy="24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785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 sz="4000">
                <a:latin typeface="Trebuchet MS" panose="020B0603020202020204" pitchFamily="34" charset="0"/>
              </a:rPr>
              <a:t>Sandsynlighed for misligholdelse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Historiske misligholdelses-sandsynligheder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Anvendes ofte til risikostyring 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Implicitte misligholdelsessandsynligheder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Indeholder risikopræmie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Anvendes ofte til CVA-beregning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CB507-2B10-4DDC-8798-153CE71D0080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2606935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Transitionsmatrix (historisk)</a:t>
            </a:r>
          </a:p>
        </p:txBody>
      </p:sp>
      <p:pic>
        <p:nvPicPr>
          <p:cNvPr id="27651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3626" y="3068960"/>
            <a:ext cx="8476474" cy="3312790"/>
          </a:xfrm>
        </p:spPr>
      </p:pic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1DD696-623C-4C8F-9C61-DBB63C91488E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2084830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>
                <a:latin typeface="Trebuchet MS" panose="020B0603020202020204" pitchFamily="34" charset="0"/>
              </a:rPr>
              <a:t>Kumulerede misligholdelses-sandsynligheder (historisk)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D6635-0879-4BCA-961C-420E94481EAA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da-DK" sz="1400"/>
          </a:p>
        </p:txBody>
      </p:sp>
      <p:sp>
        <p:nvSpPr>
          <p:cNvPr id="286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23" y="2348880"/>
            <a:ext cx="7825889" cy="324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965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>
                <a:latin typeface="Trebuchet MS" panose="020B0603020202020204" pitchFamily="34" charset="0"/>
              </a:rPr>
              <a:t>Misligholdelses-sandsynlighed inden for en periode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981200"/>
            <a:ext cx="7772400" cy="2023864"/>
          </a:xfrm>
          <a:blipFill rotWithShape="0">
            <a:blip r:embed="rId2"/>
            <a:srcRect/>
            <a:stretch>
              <a:fillRect b="-103314"/>
            </a:stretch>
          </a:blipFill>
        </p:spPr>
        <p:txBody>
          <a:bodyPr/>
          <a:lstStyle/>
          <a:p>
            <a:pPr lvl="1">
              <a:defRPr/>
            </a:pPr>
            <a:r>
              <a:rPr lang="da-DK" dirty="0">
                <a:noFill/>
              </a:rPr>
              <a:t> 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1DE97F-2327-42E7-9034-3D76A613486F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da-DK" sz="1400"/>
          </a:p>
        </p:txBody>
      </p:sp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1279632" y="3784502"/>
            <a:ext cx="71785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da-DK" sz="2000" dirty="0">
                <a:latin typeface="Trebuchet MS" panose="020B0603020202020204" pitchFamily="34" charset="0"/>
              </a:rPr>
              <a:t>Vi ønsker at beregne misligholdelsessandsynligheden mellem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år 2 og år 3 på baggrund af et konstant CDS-</a:t>
            </a:r>
            <a:r>
              <a:rPr lang="da-DK" altLang="da-DK" sz="2000" dirty="0" err="1">
                <a:latin typeface="Trebuchet MS" panose="020B0603020202020204" pitchFamily="34" charset="0"/>
              </a:rPr>
              <a:t>spread</a:t>
            </a:r>
            <a:r>
              <a:rPr lang="da-DK" altLang="da-DK" sz="2000" dirty="0">
                <a:latin typeface="Trebuchet MS" panose="020B0603020202020204" pitchFamily="34" charset="0"/>
              </a:rPr>
              <a:t> på 2% og 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en forventet </a:t>
            </a:r>
            <a:r>
              <a:rPr lang="da-DK" altLang="da-DK" sz="2000" dirty="0" err="1">
                <a:latin typeface="Trebuchet MS" panose="020B0603020202020204" pitchFamily="34" charset="0"/>
              </a:rPr>
              <a:t>recovery</a:t>
            </a:r>
            <a:r>
              <a:rPr lang="da-DK" altLang="da-DK" sz="2000" dirty="0">
                <a:latin typeface="Trebuchet MS" panose="020B0603020202020204" pitchFamily="34" charset="0"/>
              </a:rPr>
              <a:t> på 40%:</a:t>
            </a:r>
          </a:p>
          <a:p>
            <a:endParaRPr lang="da-DK" altLang="da-DK" sz="20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982" y="4942216"/>
            <a:ext cx="8405474" cy="922176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da-DK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56035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Credit Valuation Adjustment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981200"/>
            <a:ext cx="7772400" cy="1015752"/>
          </a:xfrm>
          <a:blipFill rotWithShape="0">
            <a:blip r:embed="rId2"/>
            <a:srcRect/>
            <a:stretch>
              <a:fillRect t="3" b="-304834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423991-ABA1-4C9B-9A90-B62D345A7D96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GB" altLang="da-DK" sz="1400"/>
          </a:p>
        </p:txBody>
      </p:sp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1259632" y="3212976"/>
            <a:ext cx="71231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da-DK" dirty="0">
                <a:latin typeface="Trebuchet MS" panose="020B0603020202020204" pitchFamily="34" charset="0"/>
              </a:rPr>
              <a:t>Hvor LGD er </a:t>
            </a:r>
            <a:r>
              <a:rPr lang="da-DK" altLang="da-DK" dirty="0" err="1">
                <a:latin typeface="Trebuchet MS" panose="020B0603020202020204" pitchFamily="34" charset="0"/>
              </a:rPr>
              <a:t>Loss</a:t>
            </a:r>
            <a:r>
              <a:rPr lang="da-DK" altLang="da-DK" dirty="0">
                <a:latin typeface="Trebuchet MS" panose="020B0603020202020204" pitchFamily="34" charset="0"/>
              </a:rPr>
              <a:t> Given Default, </a:t>
            </a:r>
          </a:p>
          <a:p>
            <a:r>
              <a:rPr lang="da-DK" altLang="da-DK" dirty="0" err="1">
                <a:latin typeface="Trebuchet MS" panose="020B0603020202020204" pitchFamily="34" charset="0"/>
              </a:rPr>
              <a:t>DF</a:t>
            </a:r>
            <a:r>
              <a:rPr lang="da-DK" altLang="da-DK" baseline="-25000" dirty="0" err="1">
                <a:latin typeface="Trebuchet MS" panose="020B0603020202020204" pitchFamily="34" charset="0"/>
              </a:rPr>
              <a:t>j</a:t>
            </a:r>
            <a:r>
              <a:rPr lang="da-DK" altLang="da-DK" dirty="0">
                <a:latin typeface="Trebuchet MS" panose="020B0603020202020204" pitchFamily="34" charset="0"/>
              </a:rPr>
              <a:t> er diskonteringsfaktoren til tidspunkt j, 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EE er </a:t>
            </a:r>
            <a:r>
              <a:rPr lang="da-DK" altLang="da-DK" dirty="0" err="1">
                <a:latin typeface="Trebuchet MS" panose="020B0603020202020204" pitchFamily="34" charset="0"/>
              </a:rPr>
              <a:t>Expected</a:t>
            </a:r>
            <a:r>
              <a:rPr lang="da-DK" altLang="da-DK" dirty="0">
                <a:latin typeface="Trebuchet MS" panose="020B0603020202020204" pitchFamily="34" charset="0"/>
              </a:rPr>
              <a:t> </a:t>
            </a:r>
            <a:r>
              <a:rPr lang="da-DK" altLang="da-DK" dirty="0" err="1">
                <a:latin typeface="Trebuchet MS" panose="020B0603020202020204" pitchFamily="34" charset="0"/>
              </a:rPr>
              <a:t>Exposure</a:t>
            </a:r>
            <a:r>
              <a:rPr lang="da-DK" altLang="da-DK" dirty="0">
                <a:latin typeface="Trebuchet MS" panose="020B0603020202020204" pitchFamily="34" charset="0"/>
              </a:rPr>
              <a:t> og 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PD</a:t>
            </a:r>
            <a:r>
              <a:rPr lang="da-DK" altLang="da-DK" baseline="-25000" dirty="0">
                <a:latin typeface="Trebuchet MS" panose="020B0603020202020204" pitchFamily="34" charset="0"/>
              </a:rPr>
              <a:t>j-1,j</a:t>
            </a:r>
            <a:r>
              <a:rPr lang="da-DK" altLang="da-DK" dirty="0">
                <a:latin typeface="Trebuchet MS" panose="020B0603020202020204" pitchFamily="34" charset="0"/>
              </a:rPr>
              <a:t> er defaultsandsynligheden fra tidspunkt j-1 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til tidspunkt j</a:t>
            </a:r>
          </a:p>
        </p:txBody>
      </p:sp>
    </p:spTree>
    <p:extLst>
      <p:ext uri="{BB962C8B-B14F-4D97-AF65-F5344CB8AC3E}">
        <p14:creationId xmlns:p14="http://schemas.microsoft.com/office/powerpoint/2010/main" val="2191878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Eksempel, beregning af CVA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da-DK" sz="1400"/>
              <a:t>Copyright Jørgen Just Andresen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9A908A6-3709-4CAC-90E5-F99CDAA791BB}" type="slidenum">
              <a:rPr lang="en-GB" altLang="da-DK" sz="1400" smtClean="0"/>
              <a:pPr/>
              <a:t>28</a:t>
            </a:fld>
            <a:endParaRPr lang="en-GB" altLang="da-DK" sz="1400"/>
          </a:p>
        </p:txBody>
      </p:sp>
      <p:pic>
        <p:nvPicPr>
          <p:cNvPr id="31750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87513"/>
            <a:ext cx="612140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064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CVA-spread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Ønsker man at omregne de 0,50% til et årligt </a:t>
            </a:r>
            <a:r>
              <a:rPr lang="da-DK" altLang="da-DK" dirty="0" err="1">
                <a:latin typeface="Trebuchet MS" panose="020B0603020202020204" pitchFamily="34" charset="0"/>
              </a:rPr>
              <a:t>spread</a:t>
            </a:r>
            <a:r>
              <a:rPr lang="da-DK" altLang="da-DK" dirty="0">
                <a:latin typeface="Trebuchet MS" panose="020B0603020202020204" pitchFamily="34" charset="0"/>
              </a:rPr>
              <a:t> kan dette gøres ved hjælp af formlen herunder:</a:t>
            </a: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r>
              <a:rPr lang="da-DK" altLang="da-DK" dirty="0">
                <a:latin typeface="Trebuchet MS" panose="020B0603020202020204" pitchFamily="34" charset="0"/>
              </a:rPr>
              <a:t>Hvor EPE er gennemsnittet af de enkelte års </a:t>
            </a:r>
            <a:r>
              <a:rPr lang="da-DK" altLang="da-DK" dirty="0" err="1">
                <a:latin typeface="Trebuchet MS" panose="020B0603020202020204" pitchFamily="34" charset="0"/>
              </a:rPr>
              <a:t>Expected</a:t>
            </a:r>
            <a:r>
              <a:rPr lang="da-DK" altLang="da-DK" dirty="0">
                <a:latin typeface="Trebuchet MS" panose="020B0603020202020204" pitchFamily="34" charset="0"/>
              </a:rPr>
              <a:t> </a:t>
            </a:r>
            <a:r>
              <a:rPr lang="da-DK" altLang="da-DK" dirty="0" err="1">
                <a:latin typeface="Trebuchet MS" panose="020B0603020202020204" pitchFamily="34" charset="0"/>
              </a:rPr>
              <a:t>Exposure</a:t>
            </a:r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da-DK" sz="1400"/>
              <a:t>Copyright Jørgen Just Andresen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CA8E74F-04DD-43EC-A216-2C29D51F6A3B}" type="slidenum">
              <a:rPr lang="en-GB" altLang="da-DK" sz="1400" smtClean="0"/>
              <a:pPr/>
              <a:t>29</a:t>
            </a:fld>
            <a:endParaRPr lang="en-GB" altLang="da-DK" sz="1400"/>
          </a:p>
        </p:txBody>
      </p:sp>
      <p:pic>
        <p:nvPicPr>
          <p:cNvPr id="327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09156"/>
            <a:ext cx="1698942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15184"/>
            <a:ext cx="16506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64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 sz="4000">
                <a:latin typeface="Trebuchet MS" panose="020B0603020202020204" pitchFamily="34" charset="0"/>
              </a:rPr>
              <a:t>European Market Infrastructure Regulation (EMIR)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En clearingforpligtelse for standardiserede OTC-derivater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Krav om risikoreduktion i forbindelse med de derivater, der ikke er omfattet af clearingforpligtelsen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Indberetningsforpligtelse for alle derivater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Sikring af de centrale modparter (CCP)</a:t>
            </a:r>
          </a:p>
          <a:p>
            <a:endParaRPr lang="da-DK" altLang="da-DK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447C98-9F28-4413-8B63-3337C8E5C1F7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4453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74184" y="7221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da-DK" altLang="da-DK" sz="3600" dirty="0">
                <a:latin typeface="Trebuchet MS" panose="020B0603020202020204" pitchFamily="34" charset="0"/>
              </a:rPr>
              <a:t>CVA-kapitalkrav, standardmetoden uden afdækning</a:t>
            </a:r>
          </a:p>
        </p:txBody>
      </p:sp>
      <p:pic>
        <p:nvPicPr>
          <p:cNvPr id="33795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972979"/>
            <a:ext cx="9063038" cy="1101725"/>
          </a:xfrm>
        </p:spPr>
      </p:pic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da-DK" sz="1400"/>
              <a:t>Copyright Jørgen Just Andresen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51EF910-8A0F-4486-BBB0-B43A8CB61E14}" type="slidenum">
              <a:rPr lang="en-GB" altLang="da-DK" sz="1400" smtClean="0"/>
              <a:pPr/>
              <a:t>30</a:t>
            </a:fld>
            <a:endParaRPr lang="en-GB" altLang="da-DK" sz="1400"/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2924944"/>
            <a:ext cx="7655301" cy="3455754"/>
          </a:xfrm>
          <a:prstGeom prst="rect">
            <a:avLst/>
          </a:prstGeom>
          <a:blipFill rotWithShape="0">
            <a:blip r:embed="rId3"/>
            <a:stretch>
              <a:fillRect l="-1275" t="-1411" r="-319" b="-2998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1749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Andre CVA-begreber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DVA (Debt Valuation Adjustment)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Modpartens modpartsrisiko på os</a:t>
            </a:r>
          </a:p>
          <a:p>
            <a:pPr lvl="1"/>
            <a:endParaRPr lang="da-DK" altLang="da-DK">
              <a:latin typeface="Trebuchet MS" panose="020B0603020202020204" pitchFamily="34" charset="0"/>
            </a:endParaRPr>
          </a:p>
          <a:p>
            <a:r>
              <a:rPr lang="da-DK" altLang="da-DK">
                <a:latin typeface="Trebuchet MS" panose="020B0603020202020204" pitchFamily="34" charset="0"/>
              </a:rPr>
              <a:t>FVA (Funding Valuation Adjustment)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Omkostninger til funding af Expected Exposure. Tilsvarende har modparten en funding omkostning på Negative Expected Exposure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da-DK" sz="1400"/>
              <a:t>Copyright Jørgen Just Andresen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38B4C6B-A409-492B-A9F3-69C58148CDEF}" type="slidenum">
              <a:rPr lang="en-GB" altLang="da-DK" sz="1400" smtClean="0"/>
              <a:pPr/>
              <a:t>31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3005599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1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Hvorledes adskiller modpartsrisiko sig fra kreditrisiko på et almindeligt udlån?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Nævn eksempler på derivater, hvor modpartsrisikoen er unilateral hhv. bilateral.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Hvad er eksponeringen på et derivat afhængig af?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475410-B4AF-4424-B3C8-9F467C894B2A}" type="slidenum">
              <a:rPr lang="da-DK" altLang="da-DK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44042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2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76275" y="2114550"/>
            <a:ext cx="7772400" cy="4114800"/>
          </a:xfrm>
        </p:spPr>
        <p:txBody>
          <a:bodyPr/>
          <a:lstStyle/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48E1E8-D0E3-4318-8BEA-27668D124972}" type="slidenum">
              <a:rPr lang="da-DK" altLang="da-DK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da-DK" altLang="da-DK" sz="14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61288" y="191683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Hvad er wrong-way risk – giv eksempler på det.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Hvad indgår i EMIR?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Hvilke derivater skal cleares gennem en CCP?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Hvilke modparter er tvunget til at cleare gennem en CCP?</a:t>
            </a:r>
          </a:p>
        </p:txBody>
      </p:sp>
    </p:spTree>
    <p:extLst>
      <p:ext uri="{BB962C8B-B14F-4D97-AF65-F5344CB8AC3E}">
        <p14:creationId xmlns:p14="http://schemas.microsoft.com/office/powerpoint/2010/main" val="3089821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3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55548" y="1916832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da-DK" altLang="da-DK" dirty="0">
                <a:latin typeface="Trebuchet MS" panose="020B0603020202020204" pitchFamily="34" charset="0"/>
              </a:rPr>
              <a:t>Hvilke metoder skitserer EMIR man skal bruge for at reducere risikoen?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Hvordan fungerer handelskomprimering?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På hvilken måde kan man opgøre eksponeringen?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Hvordan findes historiske og implicitte misligholdelsessandsynligheder og hvornår bør de anvendes?</a:t>
            </a: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90D729-33CF-4F59-A8D9-A54A77938184}" type="slidenum">
              <a:rPr lang="da-DK" altLang="da-DK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2973629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4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955548" y="1802188"/>
            <a:ext cx="8458200" cy="41148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Definér begreberne CVA, DVA, PFE, EE, </a:t>
            </a:r>
          </a:p>
          <a:p>
            <a:pPr marL="82296" indent="0">
              <a:buNone/>
            </a:pPr>
            <a:r>
              <a:rPr lang="da-DK" altLang="da-DK" dirty="0">
                <a:latin typeface="Trebuchet MS" panose="020B0603020202020204" pitchFamily="34" charset="0"/>
              </a:rPr>
              <a:t>   EPE og FVA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Hvorfor er der kapitalkrav til CVA?</a:t>
            </a:r>
          </a:p>
          <a:p>
            <a:endParaRPr lang="da-DK" altLang="da-DK" dirty="0">
              <a:latin typeface="Trebuchet MS" panose="020B0603020202020204" pitchFamily="34" charset="0"/>
            </a:endParaRPr>
          </a:p>
          <a:p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B0D77E-5761-4145-8A40-1DC6C513137D}" type="slidenum">
              <a:rPr lang="da-DK" altLang="da-DK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102876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Clearingforpligtelsen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000" dirty="0">
                <a:latin typeface="Trebuchet MS" panose="020B0603020202020204" pitchFamily="34" charset="0"/>
              </a:rPr>
              <a:t>Gælder for standardiserede OTC-derivater (bestemmes af ESMA)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OTC-derivaterne vælges ud fra krav om</a:t>
            </a:r>
          </a:p>
          <a:p>
            <a:pPr lvl="1"/>
            <a:r>
              <a:rPr lang="da-DK" altLang="da-DK" sz="1800" dirty="0">
                <a:latin typeface="Trebuchet MS" panose="020B0603020202020204" pitchFamily="34" charset="0"/>
              </a:rPr>
              <a:t>at de centrale modparter er i stand til at cleare derivatet</a:t>
            </a:r>
          </a:p>
          <a:p>
            <a:pPr lvl="1"/>
            <a:r>
              <a:rPr lang="da-DK" altLang="da-DK" sz="1800" dirty="0">
                <a:latin typeface="Trebuchet MS" panose="020B0603020202020204" pitchFamily="34" charset="0"/>
              </a:rPr>
              <a:t>at det er tilstrækkeligt standardiseret</a:t>
            </a:r>
          </a:p>
          <a:p>
            <a:pPr lvl="1"/>
            <a:r>
              <a:rPr lang="da-DK" altLang="da-DK" sz="1800" dirty="0">
                <a:latin typeface="Trebuchet MS" panose="020B0603020202020204" pitchFamily="34" charset="0"/>
              </a:rPr>
              <a:t>at der er volumen og likviditet i derivatet. 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I første omgang har man fra </a:t>
            </a:r>
            <a:r>
              <a:rPr lang="da-DK" altLang="da-DK" sz="2000" dirty="0" err="1">
                <a:latin typeface="Trebuchet MS" panose="020B0603020202020204" pitchFamily="34" charset="0"/>
              </a:rPr>
              <a:t>ESMAs</a:t>
            </a:r>
            <a:r>
              <a:rPr lang="da-DK" altLang="da-DK" sz="2000" dirty="0">
                <a:latin typeface="Trebuchet MS" panose="020B0603020202020204" pitchFamily="34" charset="0"/>
              </a:rPr>
              <a:t> side koncentreret sig om at stille krav til clearing af standardiserede rentederivater (herunder </a:t>
            </a:r>
            <a:r>
              <a:rPr lang="da-DK" altLang="da-DK" sz="2000" dirty="0" err="1">
                <a:latin typeface="Trebuchet MS" panose="020B0603020202020204" pitchFamily="34" charset="0"/>
              </a:rPr>
              <a:t>swaps</a:t>
            </a:r>
            <a:r>
              <a:rPr lang="da-DK" altLang="da-DK" sz="2000" dirty="0">
                <a:latin typeface="Trebuchet MS" panose="020B0603020202020204" pitchFamily="34" charset="0"/>
              </a:rPr>
              <a:t>) og </a:t>
            </a:r>
            <a:r>
              <a:rPr lang="da-DK" altLang="da-DK" sz="2000" dirty="0" err="1">
                <a:latin typeface="Trebuchet MS" panose="020B0603020202020204" pitchFamily="34" charset="0"/>
              </a:rPr>
              <a:t>credit</a:t>
            </a:r>
            <a:r>
              <a:rPr lang="da-DK" altLang="da-DK" sz="2000" dirty="0">
                <a:latin typeface="Trebuchet MS" panose="020B0603020202020204" pitchFamily="34" charset="0"/>
              </a:rPr>
              <a:t> default </a:t>
            </a:r>
            <a:r>
              <a:rPr lang="da-DK" altLang="da-DK" sz="2000" dirty="0" err="1">
                <a:latin typeface="Trebuchet MS" panose="020B0603020202020204" pitchFamily="34" charset="0"/>
              </a:rPr>
              <a:t>swaps</a:t>
            </a:r>
            <a:r>
              <a:rPr lang="da-DK" altLang="da-DK" sz="2000" dirty="0">
                <a:latin typeface="Trebuchet MS" panose="020B0603020202020204" pitchFamily="34" charset="0"/>
              </a:rPr>
              <a:t>.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Gælder når én finansiel modparter indgår en derivathandel med en anden finansiel modpart (eller en ikke-finansiel modpart, der overskrider en grænseværdi for handel med derivater).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9F02EE-B0DF-4AD8-96E0-09B1061535A9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390573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61288" y="156369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da-DK" altLang="da-DK" sz="4000" dirty="0">
                <a:latin typeface="Trebuchet MS" panose="020B0603020202020204" pitchFamily="34" charset="0"/>
              </a:rPr>
              <a:t>Grænseværdier for ikke-finansielle modparter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 sz="2400"/>
          </a:p>
          <a:p>
            <a:endParaRPr lang="da-DK" altLang="da-DK" sz="2000">
              <a:latin typeface="Trebuchet MS" panose="020B0603020202020204" pitchFamily="34" charset="0"/>
            </a:endParaRPr>
          </a:p>
          <a:p>
            <a:r>
              <a:rPr lang="da-DK" altLang="da-DK" sz="2000">
                <a:latin typeface="Trebuchet MS" panose="020B0603020202020204" pitchFamily="34" charset="0"/>
              </a:rPr>
              <a:t>Gælder ikke derivater anvendt til hedging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Løbende gennemsnit overstiger grænseværdi over en 30-dages periode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4648" y="6302772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 dirty="0"/>
              <a:t>Copyright Jørgen Just Andresen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78B9B3-1EE6-4EB2-B299-08021B70E54D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da-DK" sz="1400"/>
          </a:p>
        </p:txBody>
      </p:sp>
      <p:pic>
        <p:nvPicPr>
          <p:cNvPr id="717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36" y="1426319"/>
            <a:ext cx="7292308" cy="391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32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Krav om risikoreduktion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hurtigt kunne bekræfte vilkårene for derivataftalen. For finansielle modparter og NFC+ modparter vil det betyde, at man skal bekræfte vilkårene for derivataftalerne senest dagen efter indgåelsen. For NFC- modparter skal bekræftelsen ske senest to dage efter indgåelsen.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løbende afstemme derivatporteføljen med modparten. Hyppigheden af porteføljeafstemningerne afhænger af antallet af derivathandler, og om man er en finansiel eller ikke-finansiel modpart.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foretage daglig mark-to-market værdiansættelse af udestående derivataftaler, og hvor dette ikke er muligt, mark-to-model. 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udveksle sikkerhedsstillelse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foretage porteføljekomprimering</a:t>
            </a:r>
          </a:p>
          <a:p>
            <a:pPr marL="0" indent="0">
              <a:buFontTx/>
              <a:buNone/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57900" y="64770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E15076-5DDF-41C8-9963-F7F6C4BE8444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168788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7082-39E3-4235-98B6-A3374013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Margin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EBECC-DC37-4852-8F76-A03CD931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6D512-094A-4D02-B3BE-7FA6C98A9235}" type="slidenum">
              <a:rPr lang="en-GB" altLang="da-DK" smtClean="0"/>
              <a:pPr>
                <a:defRPr/>
              </a:pPr>
              <a:t>7</a:t>
            </a:fld>
            <a:endParaRPr lang="en-GB" altLang="da-DK" sz="923">
              <a:solidFill>
                <a:srgbClr val="5E5E5E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7DC622-91E5-4294-AB65-D4D39AD348DA}"/>
              </a:ext>
            </a:extLst>
          </p:cNvPr>
          <p:cNvCxnSpPr>
            <a:cxnSpLocks/>
          </p:cNvCxnSpPr>
          <p:nvPr/>
        </p:nvCxnSpPr>
        <p:spPr bwMode="auto">
          <a:xfrm>
            <a:off x="2457157" y="5028028"/>
            <a:ext cx="5758375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62BA45-736B-4892-9678-B9507FA8F75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57157" y="1614268"/>
            <a:ext cx="9378" cy="34137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4444E5-8111-4267-8C94-F557676F64D5}"/>
              </a:ext>
            </a:extLst>
          </p:cNvPr>
          <p:cNvSpPr/>
          <p:nvPr/>
        </p:nvSpPr>
        <p:spPr bwMode="auto">
          <a:xfrm>
            <a:off x="2475914" y="3518096"/>
            <a:ext cx="2466535" cy="1491175"/>
          </a:xfrm>
          <a:custGeom>
            <a:avLst/>
            <a:gdLst>
              <a:gd name="connsiteX0" fmla="*/ 0 w 3870978"/>
              <a:gd name="connsiteY0" fmla="*/ 1615440 h 1615440"/>
              <a:gd name="connsiteX1" fmla="*/ 436880 w 3870978"/>
              <a:gd name="connsiteY1" fmla="*/ 1056640 h 1615440"/>
              <a:gd name="connsiteX2" fmla="*/ 1056640 w 3870978"/>
              <a:gd name="connsiteY2" fmla="*/ 914400 h 1615440"/>
              <a:gd name="connsiteX3" fmla="*/ 1635760 w 3870978"/>
              <a:gd name="connsiteY3" fmla="*/ 599440 h 1615440"/>
              <a:gd name="connsiteX4" fmla="*/ 2397760 w 3870978"/>
              <a:gd name="connsiteY4" fmla="*/ 548640 h 1615440"/>
              <a:gd name="connsiteX5" fmla="*/ 2926080 w 3870978"/>
              <a:gd name="connsiteY5" fmla="*/ 172720 h 1615440"/>
              <a:gd name="connsiteX6" fmla="*/ 3718560 w 3870978"/>
              <a:gd name="connsiteY6" fmla="*/ 91440 h 1615440"/>
              <a:gd name="connsiteX7" fmla="*/ 3870960 w 3870978"/>
              <a:gd name="connsiteY7" fmla="*/ 0 h 1615440"/>
              <a:gd name="connsiteX8" fmla="*/ 3870960 w 3870978"/>
              <a:gd name="connsiteY8" fmla="*/ 0 h 161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0978" h="1615440">
                <a:moveTo>
                  <a:pt x="0" y="1615440"/>
                </a:moveTo>
                <a:cubicBezTo>
                  <a:pt x="130386" y="1394460"/>
                  <a:pt x="260773" y="1173480"/>
                  <a:pt x="436880" y="1056640"/>
                </a:cubicBezTo>
                <a:cubicBezTo>
                  <a:pt x="612987" y="939800"/>
                  <a:pt x="856827" y="990600"/>
                  <a:pt x="1056640" y="914400"/>
                </a:cubicBezTo>
                <a:cubicBezTo>
                  <a:pt x="1256453" y="838200"/>
                  <a:pt x="1412240" y="660400"/>
                  <a:pt x="1635760" y="599440"/>
                </a:cubicBezTo>
                <a:cubicBezTo>
                  <a:pt x="1859280" y="538480"/>
                  <a:pt x="2182707" y="619760"/>
                  <a:pt x="2397760" y="548640"/>
                </a:cubicBezTo>
                <a:cubicBezTo>
                  <a:pt x="2612813" y="477520"/>
                  <a:pt x="2705947" y="248920"/>
                  <a:pt x="2926080" y="172720"/>
                </a:cubicBezTo>
                <a:cubicBezTo>
                  <a:pt x="3146213" y="96520"/>
                  <a:pt x="3561080" y="120227"/>
                  <a:pt x="3718560" y="91440"/>
                </a:cubicBezTo>
                <a:cubicBezTo>
                  <a:pt x="3876040" y="62653"/>
                  <a:pt x="3870960" y="0"/>
                  <a:pt x="3870960" y="0"/>
                </a:cubicBezTo>
                <a:lnTo>
                  <a:pt x="3870960" y="0"/>
                </a:lnTo>
              </a:path>
            </a:pathLst>
          </a:cu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en-US" sz="2954" b="1">
              <a:solidFill>
                <a:schemeClr val="tx2"/>
              </a:solidFill>
              <a:latin typeface="TrueFrutiger" pitchFamily="2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915615-B91C-4EC8-A09B-6BFB72BD7861}"/>
              </a:ext>
            </a:extLst>
          </p:cNvPr>
          <p:cNvSpPr/>
          <p:nvPr/>
        </p:nvSpPr>
        <p:spPr bwMode="auto">
          <a:xfrm>
            <a:off x="4951828" y="1614266"/>
            <a:ext cx="1950720" cy="1913206"/>
          </a:xfrm>
          <a:custGeom>
            <a:avLst/>
            <a:gdLst>
              <a:gd name="connsiteX0" fmla="*/ 0 w 2641600"/>
              <a:gd name="connsiteY0" fmla="*/ 2072640 h 2072640"/>
              <a:gd name="connsiteX1" fmla="*/ 629920 w 2641600"/>
              <a:gd name="connsiteY1" fmla="*/ 1625600 h 2072640"/>
              <a:gd name="connsiteX2" fmla="*/ 1280160 w 2641600"/>
              <a:gd name="connsiteY2" fmla="*/ 1534160 h 2072640"/>
              <a:gd name="connsiteX3" fmla="*/ 1899920 w 2641600"/>
              <a:gd name="connsiteY3" fmla="*/ 1239520 h 2072640"/>
              <a:gd name="connsiteX4" fmla="*/ 2032000 w 2641600"/>
              <a:gd name="connsiteY4" fmla="*/ 558800 h 2072640"/>
              <a:gd name="connsiteX5" fmla="*/ 2641600 w 2641600"/>
              <a:gd name="connsiteY5" fmla="*/ 0 h 2072640"/>
              <a:gd name="connsiteX6" fmla="*/ 2641600 w 2641600"/>
              <a:gd name="connsiteY6" fmla="*/ 0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1600" h="2072640">
                <a:moveTo>
                  <a:pt x="0" y="2072640"/>
                </a:moveTo>
                <a:cubicBezTo>
                  <a:pt x="208280" y="1893993"/>
                  <a:pt x="416560" y="1715347"/>
                  <a:pt x="629920" y="1625600"/>
                </a:cubicBezTo>
                <a:cubicBezTo>
                  <a:pt x="843280" y="1535853"/>
                  <a:pt x="1068493" y="1598507"/>
                  <a:pt x="1280160" y="1534160"/>
                </a:cubicBezTo>
                <a:cubicBezTo>
                  <a:pt x="1491827" y="1469813"/>
                  <a:pt x="1774613" y="1402080"/>
                  <a:pt x="1899920" y="1239520"/>
                </a:cubicBezTo>
                <a:cubicBezTo>
                  <a:pt x="2025227" y="1076960"/>
                  <a:pt x="1908387" y="765387"/>
                  <a:pt x="2032000" y="558800"/>
                </a:cubicBezTo>
                <a:cubicBezTo>
                  <a:pt x="2155613" y="352213"/>
                  <a:pt x="2641600" y="0"/>
                  <a:pt x="2641600" y="0"/>
                </a:cubicBezTo>
                <a:lnTo>
                  <a:pt x="2641600" y="0"/>
                </a:lnTo>
              </a:path>
            </a:pathLst>
          </a:cu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en-US" sz="2954" b="1">
              <a:solidFill>
                <a:schemeClr val="tx2"/>
              </a:solidFill>
              <a:latin typeface="TrueFrutiger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B0A1E6-8204-4196-B0ED-3DE40595CA83}"/>
              </a:ext>
            </a:extLst>
          </p:cNvPr>
          <p:cNvSpPr txBox="1"/>
          <p:nvPr/>
        </p:nvSpPr>
        <p:spPr>
          <a:xfrm>
            <a:off x="2292516" y="1344371"/>
            <a:ext cx="2255746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Markedsværdi af derivat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241D9F-B73C-4C0C-BC11-B008758EA557}"/>
              </a:ext>
            </a:extLst>
          </p:cNvPr>
          <p:cNvSpPr txBox="1"/>
          <p:nvPr/>
        </p:nvSpPr>
        <p:spPr>
          <a:xfrm>
            <a:off x="7656635" y="4671646"/>
            <a:ext cx="447687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Tid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D636E5-77B5-4D4D-8AE7-33785DB47F3F}"/>
              </a:ext>
            </a:extLst>
          </p:cNvPr>
          <p:cNvCxnSpPr/>
          <p:nvPr/>
        </p:nvCxnSpPr>
        <p:spPr bwMode="auto">
          <a:xfrm>
            <a:off x="3709182" y="4043289"/>
            <a:ext cx="0" cy="98473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9E6D47-888C-4AC9-89CC-B73AD4ECDDBB}"/>
              </a:ext>
            </a:extLst>
          </p:cNvPr>
          <p:cNvCxnSpPr>
            <a:cxnSpLocks/>
          </p:cNvCxnSpPr>
          <p:nvPr/>
        </p:nvCxnSpPr>
        <p:spPr bwMode="auto">
          <a:xfrm>
            <a:off x="4942449" y="3518095"/>
            <a:ext cx="9378" cy="52519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28E1045-3BAA-48E0-B2D1-30FF55F2DA88}"/>
              </a:ext>
            </a:extLst>
          </p:cNvPr>
          <p:cNvSpPr txBox="1"/>
          <p:nvPr/>
        </p:nvSpPr>
        <p:spPr>
          <a:xfrm>
            <a:off x="3709182" y="4488236"/>
            <a:ext cx="1602875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Variationsmargin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94EE90-B1D1-4BEE-80EC-57A2B4128EC9}"/>
              </a:ext>
            </a:extLst>
          </p:cNvPr>
          <p:cNvSpPr txBox="1"/>
          <p:nvPr/>
        </p:nvSpPr>
        <p:spPr>
          <a:xfrm>
            <a:off x="4905243" y="3613958"/>
            <a:ext cx="1602875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Variationsmargin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50B65B-DBD3-44F4-B36F-20E3038547D9}"/>
              </a:ext>
            </a:extLst>
          </p:cNvPr>
          <p:cNvSpPr txBox="1"/>
          <p:nvPr/>
        </p:nvSpPr>
        <p:spPr>
          <a:xfrm>
            <a:off x="3435582" y="2928270"/>
            <a:ext cx="1361270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Misligholdelse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AF9326A-7B01-4BA2-A6DB-D11A809DD4EC}"/>
              </a:ext>
            </a:extLst>
          </p:cNvPr>
          <p:cNvCxnSpPr/>
          <p:nvPr/>
        </p:nvCxnSpPr>
        <p:spPr bwMode="auto">
          <a:xfrm>
            <a:off x="4192173" y="3186199"/>
            <a:ext cx="713070" cy="32459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3851AA-763C-4722-9C6A-391C0AA80E0D}"/>
              </a:ext>
            </a:extLst>
          </p:cNvPr>
          <p:cNvCxnSpPr>
            <a:cxnSpLocks/>
          </p:cNvCxnSpPr>
          <p:nvPr/>
        </p:nvCxnSpPr>
        <p:spPr bwMode="auto">
          <a:xfrm>
            <a:off x="6902548" y="1586131"/>
            <a:ext cx="0" cy="192466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39A688-4CA1-4A17-999E-FA45334B57D5}"/>
              </a:ext>
            </a:extLst>
          </p:cNvPr>
          <p:cNvSpPr txBox="1"/>
          <p:nvPr/>
        </p:nvSpPr>
        <p:spPr>
          <a:xfrm>
            <a:off x="6902548" y="2187902"/>
            <a:ext cx="1322798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Initial margin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3856C7-EE27-4CDB-9A2A-37C8167C8E43}"/>
              </a:ext>
            </a:extLst>
          </p:cNvPr>
          <p:cNvSpPr txBox="1"/>
          <p:nvPr/>
        </p:nvSpPr>
        <p:spPr>
          <a:xfrm>
            <a:off x="7322471" y="626860"/>
            <a:ext cx="1861407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77" dirty="0">
                <a:latin typeface="Trebuchet MS" panose="020B0603020202020204" pitchFamily="34" charset="0"/>
              </a:rPr>
              <a:t>Derivatet er blevet </a:t>
            </a:r>
          </a:p>
          <a:p>
            <a:r>
              <a:rPr lang="da-DK" sz="1477" dirty="0">
                <a:latin typeface="Trebuchet MS" panose="020B0603020202020204" pitchFamily="34" charset="0"/>
              </a:rPr>
              <a:t>lukket ned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7D98285-9BC5-4CB2-A738-D61B52A93D6A}"/>
              </a:ext>
            </a:extLst>
          </p:cNvPr>
          <p:cNvCxnSpPr>
            <a:cxnSpLocks/>
          </p:cNvCxnSpPr>
          <p:nvPr/>
        </p:nvCxnSpPr>
        <p:spPr bwMode="auto">
          <a:xfrm flipH="1">
            <a:off x="6996332" y="1171774"/>
            <a:ext cx="459545" cy="4143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B8B141-2F9D-430D-982D-DE8A3F2E8475}"/>
              </a:ext>
            </a:extLst>
          </p:cNvPr>
          <p:cNvCxnSpPr/>
          <p:nvPr/>
        </p:nvCxnSpPr>
        <p:spPr bwMode="auto">
          <a:xfrm>
            <a:off x="2475914" y="4043289"/>
            <a:ext cx="2860431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062B4F-1E28-48D0-A305-785A64DA8E92}"/>
              </a:ext>
            </a:extLst>
          </p:cNvPr>
          <p:cNvCxnSpPr/>
          <p:nvPr/>
        </p:nvCxnSpPr>
        <p:spPr bwMode="auto">
          <a:xfrm>
            <a:off x="4696290" y="3527472"/>
            <a:ext cx="2860431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D5314A8-AB54-40FC-A4A2-6001D9CFAB9F}"/>
              </a:ext>
            </a:extLst>
          </p:cNvPr>
          <p:cNvSpPr/>
          <p:nvPr/>
        </p:nvSpPr>
        <p:spPr bwMode="auto">
          <a:xfrm rot="16200000">
            <a:off x="5608915" y="290598"/>
            <a:ext cx="499654" cy="1972089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en-US" sz="2954" b="1">
              <a:solidFill>
                <a:schemeClr val="tx2"/>
              </a:solidFill>
              <a:latin typeface="TrueFrutiger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ADB645-E335-4152-867C-1E06033033B8}"/>
              </a:ext>
            </a:extLst>
          </p:cNvPr>
          <p:cNvSpPr txBox="1"/>
          <p:nvPr/>
        </p:nvSpPr>
        <p:spPr>
          <a:xfrm>
            <a:off x="5109762" y="476036"/>
            <a:ext cx="1395703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77" dirty="0">
                <a:latin typeface="Trebuchet MS" panose="020B0603020202020204" pitchFamily="34" charset="0"/>
              </a:rPr>
              <a:t>Margin </a:t>
            </a:r>
            <a:r>
              <a:rPr lang="da-DK" sz="1477" dirty="0" err="1">
                <a:latin typeface="Trebuchet MS" panose="020B0603020202020204" pitchFamily="34" charset="0"/>
              </a:rPr>
              <a:t>Period</a:t>
            </a:r>
            <a:r>
              <a:rPr lang="da-DK" sz="1477" dirty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da-DK" sz="1477" dirty="0">
                <a:latin typeface="Trebuchet MS" panose="020B0603020202020204" pitchFamily="34" charset="0"/>
              </a:rPr>
              <a:t>of Risk</a:t>
            </a:r>
            <a:endParaRPr lang="en-US" sz="1477" dirty="0">
              <a:latin typeface="Trebuchet MS" panose="020B0603020202020204" pitchFamily="34" charset="0"/>
            </a:endParaRPr>
          </a:p>
          <a:p>
            <a:endParaRPr lang="en-US" sz="1477" dirty="0"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F6A9C3-8852-4E2E-9F03-621A9043F6FD}"/>
              </a:ext>
            </a:extLst>
          </p:cNvPr>
          <p:cNvSpPr txBox="1"/>
          <p:nvPr/>
        </p:nvSpPr>
        <p:spPr>
          <a:xfrm>
            <a:off x="1566220" y="5146206"/>
            <a:ext cx="75777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Variationsmargin (løbende margin) skal dække de daglige tab/gevinster</a:t>
            </a:r>
          </a:p>
          <a:p>
            <a:r>
              <a:rPr lang="da-DK" dirty="0"/>
              <a:t>Initial margin skal dække det potentielle tab fra en misligholdelse indtræffer</a:t>
            </a:r>
          </a:p>
          <a:p>
            <a:r>
              <a:rPr lang="da-DK" dirty="0"/>
              <a:t>til derivatet er effektivt lukket ned/erstattet med et nyt derivat. Dette kan tage </a:t>
            </a:r>
          </a:p>
          <a:p>
            <a:r>
              <a:rPr lang="da-DK" dirty="0"/>
              <a:t>flere dage. Initial margin betales ved indgåelse og tilbagebetales ved udløb.</a:t>
            </a:r>
          </a:p>
          <a:p>
            <a:r>
              <a:rPr lang="da-DK" dirty="0"/>
              <a:t>Ofte vil variationsmargin være i form af kontanter, mens initial margin vil være</a:t>
            </a:r>
          </a:p>
          <a:p>
            <a:r>
              <a:rPr lang="da-DK" dirty="0"/>
              <a:t>i form af obligationer.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6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49301" y="3550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da-DK" altLang="da-DK" dirty="0">
                <a:latin typeface="Trebuchet MS" panose="020B0603020202020204" pitchFamily="34" charset="0"/>
              </a:rPr>
              <a:t>Handelskomprimering – et eksempel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846">
                <a:solidFill>
                  <a:schemeClr val="tx2"/>
                </a:solidFill>
                <a:latin typeface="TrueFrutiger" pitchFamily="2" charset="0"/>
              </a:defRPr>
            </a:lvl1pPr>
            <a:lvl2pPr marL="685817" indent="-263776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055103" indent="-211021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477145" indent="-211021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1899186" indent="-211021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741E23ED-23AB-44FA-9F06-868BB6C9CEB8}" type="slidenum">
              <a:rPr lang="en-GB" altLang="da-DK" sz="1108"/>
              <a:pPr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en-GB" altLang="da-DK" sz="923">
              <a:solidFill>
                <a:srgbClr val="5E5E5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4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2247372"/>
            <a:ext cx="7344941" cy="370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03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Indberetningsforpligtelse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altLang="da-DK" sz="2400">
                <a:latin typeface="Trebuchet MS" panose="020B0603020202020204" pitchFamily="34" charset="0"/>
              </a:rPr>
              <a:t>Sikring af pålidelige data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På EU-niveau fastsat fælles data-indberetningskrav i forbindelse med handel med derivater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Detaljer om derivathandlen såsom pris, mængde, handelstidspunkt, oplysninger om modparten etc. 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Gælder både de finansielle og ikke-finansielle modparter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Senest dagen efter indgåelsen af derivatet til et af de transaktionsregistre, der er godkendt af ESMA.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Med tilbagevirkende kraft</a:t>
            </a: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6083C-3517-4ED1-B189-1FFDDD92206E}" type="slidenum">
              <a:rPr lang="en-GB" altLang="da-DK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da-DK" sz="1400"/>
          </a:p>
        </p:txBody>
      </p:sp>
    </p:spTree>
    <p:extLst>
      <p:ext uri="{BB962C8B-B14F-4D97-AF65-F5344CB8AC3E}">
        <p14:creationId xmlns:p14="http://schemas.microsoft.com/office/powerpoint/2010/main" val="204097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1320</TotalTime>
  <Words>1245</Words>
  <Application>Microsoft Office PowerPoint</Application>
  <PresentationFormat>On-screen Show (4:3)</PresentationFormat>
  <Paragraphs>255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Calibri</vt:lpstr>
      <vt:lpstr>Gill Sans MT</vt:lpstr>
      <vt:lpstr>Times New Roman</vt:lpstr>
      <vt:lpstr>Trebuchet MS</vt:lpstr>
      <vt:lpstr>TrueFrutiger</vt:lpstr>
      <vt:lpstr>Verdana</vt:lpstr>
      <vt:lpstr>Wingdings 2</vt:lpstr>
      <vt:lpstr>Solstice</vt:lpstr>
      <vt:lpstr>              Kapitel 11                Modpartsrisiko</vt:lpstr>
      <vt:lpstr>Modpartsrisiko - kendetegn</vt:lpstr>
      <vt:lpstr>European Market Infrastructure Regulation (EMIR)</vt:lpstr>
      <vt:lpstr>Clearingforpligtelsen</vt:lpstr>
      <vt:lpstr>Grænseværdier for ikke-finansielle modparter</vt:lpstr>
      <vt:lpstr>Krav om risikoreduktion</vt:lpstr>
      <vt:lpstr>Margin</vt:lpstr>
      <vt:lpstr>Handelskomprimering – et eksempel</vt:lpstr>
      <vt:lpstr>Indberetningsforpligtelse</vt:lpstr>
      <vt:lpstr>Krav til CCP’er</vt:lpstr>
      <vt:lpstr>Hvordan styres modpartsrisiko?</vt:lpstr>
      <vt:lpstr>Credit Support Annex</vt:lpstr>
      <vt:lpstr>Måling af modpartsrisiko</vt:lpstr>
      <vt:lpstr>Måling af modpartsrisiko</vt:lpstr>
      <vt:lpstr>Beregning af Expected Exposure (forventet eksponering)</vt:lpstr>
      <vt:lpstr>PFE og EE på renteswap</vt:lpstr>
      <vt:lpstr>PFE og EE på Cross Currency Swap</vt:lpstr>
      <vt:lpstr>Måling af eksponering</vt:lpstr>
      <vt:lpstr>Simpel tabel</vt:lpstr>
      <vt:lpstr>Semi-analytisk tilgang, eksempel</vt:lpstr>
      <vt:lpstr>Monte Carlo Simulation</vt:lpstr>
      <vt:lpstr>Monte Carlo Simulation</vt:lpstr>
      <vt:lpstr>Sandsynlighed for misligholdelse</vt:lpstr>
      <vt:lpstr>Transitionsmatrix (historisk)</vt:lpstr>
      <vt:lpstr>Kumulerede misligholdelses-sandsynligheder (historisk)</vt:lpstr>
      <vt:lpstr>Misligholdelses-sandsynlighed inden for en periode</vt:lpstr>
      <vt:lpstr>Credit Valuation Adjustment</vt:lpstr>
      <vt:lpstr>Eksempel, beregning af CVA</vt:lpstr>
      <vt:lpstr>CVA-spread</vt:lpstr>
      <vt:lpstr>CVA-kapitalkrav, standardmetoden uden afdækning</vt:lpstr>
      <vt:lpstr>Andre CVA-begreber</vt:lpstr>
      <vt:lpstr>Tjek spørgsmål 1 </vt:lpstr>
      <vt:lpstr>Tjek spørgsmål 2</vt:lpstr>
      <vt:lpstr>Tjek spørgsmål 3</vt:lpstr>
      <vt:lpstr>Tjek spørgsmål 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89</cp:revision>
  <dcterms:created xsi:type="dcterms:W3CDTF">2011-08-19T12:28:43Z</dcterms:created>
  <dcterms:modified xsi:type="dcterms:W3CDTF">2020-07-01T05:36:42Z</dcterms:modified>
</cp:coreProperties>
</file>