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sldIdLst>
    <p:sldId id="256" r:id="rId2"/>
    <p:sldId id="283" r:id="rId3"/>
    <p:sldId id="292" r:id="rId4"/>
    <p:sldId id="293" r:id="rId5"/>
    <p:sldId id="294" r:id="rId6"/>
    <p:sldId id="302" r:id="rId7"/>
    <p:sldId id="296" r:id="rId8"/>
    <p:sldId id="297" r:id="rId9"/>
    <p:sldId id="300" r:id="rId10"/>
    <p:sldId id="670" r:id="rId11"/>
    <p:sldId id="298" r:id="rId12"/>
    <p:sldId id="674" r:id="rId13"/>
    <p:sldId id="278" r:id="rId14"/>
    <p:sldId id="279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83" d="100"/>
          <a:sy n="83" d="100"/>
        </p:scale>
        <p:origin x="10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4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305D1A-CB7F-4F86-A40D-31ED2A766EDC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F53576E6-DCFB-44C9-8D81-6A996FA2103B}">
      <dgm:prSet phldrT="[Text]"/>
      <dgm:spPr/>
      <dgm:t>
        <a:bodyPr/>
        <a:lstStyle/>
        <a:p>
          <a:pPr algn="l"/>
          <a:r>
            <a:rPr lang="da-DK" dirty="0">
              <a:latin typeface="Trebuchet MS" pitchFamily="34" charset="0"/>
            </a:rPr>
            <a:t>2007 Basel II/CRD</a:t>
          </a:r>
        </a:p>
        <a:p>
          <a:pPr algn="l"/>
          <a:r>
            <a:rPr lang="da-DK" dirty="0">
              <a:latin typeface="Trebuchet MS" pitchFamily="34" charset="0"/>
            </a:rPr>
            <a:t>- De tre søjler</a:t>
          </a:r>
        </a:p>
        <a:p>
          <a:pPr algn="l"/>
          <a:r>
            <a:rPr lang="da-DK" dirty="0">
              <a:latin typeface="Trebuchet MS" pitchFamily="34" charset="0"/>
            </a:rPr>
            <a:t>-Interne modeller til kreditrisiko</a:t>
          </a:r>
        </a:p>
        <a:p>
          <a:pPr algn="l"/>
          <a:r>
            <a:rPr lang="da-DK" dirty="0">
              <a:latin typeface="Trebuchet MS" pitchFamily="34" charset="0"/>
            </a:rPr>
            <a:t>-Kapitalkrav til operationel risiko</a:t>
          </a:r>
        </a:p>
      </dgm:t>
    </dgm:pt>
    <dgm:pt modelId="{1E235BE5-C780-44E1-AD6C-7A25F5377CDD}" type="parTrans" cxnId="{F7C44D78-5EBF-4745-9366-7D4B0B091FDF}">
      <dgm:prSet/>
      <dgm:spPr/>
      <dgm:t>
        <a:bodyPr/>
        <a:lstStyle/>
        <a:p>
          <a:endParaRPr lang="da-DK"/>
        </a:p>
      </dgm:t>
    </dgm:pt>
    <dgm:pt modelId="{A04C02A3-14B6-440A-ACF6-56C382F0E4A1}" type="sibTrans" cxnId="{F7C44D78-5EBF-4745-9366-7D4B0B091FDF}">
      <dgm:prSet/>
      <dgm:spPr/>
      <dgm:t>
        <a:bodyPr/>
        <a:lstStyle/>
        <a:p>
          <a:endParaRPr lang="da-DK"/>
        </a:p>
      </dgm:t>
    </dgm:pt>
    <dgm:pt modelId="{E3BCC189-E993-40FC-B5D7-A44379537ED8}">
      <dgm:prSet phldrT="[Text]"/>
      <dgm:spPr/>
      <dgm:t>
        <a:bodyPr/>
        <a:lstStyle/>
        <a:p>
          <a:pPr algn="l"/>
          <a:r>
            <a:rPr lang="da-DK" dirty="0">
              <a:latin typeface="Trebuchet MS" pitchFamily="34" charset="0"/>
            </a:rPr>
            <a:t>2009 CRD II</a:t>
          </a:r>
        </a:p>
        <a:p>
          <a:pPr algn="l"/>
          <a:r>
            <a:rPr lang="da-DK" dirty="0">
              <a:latin typeface="Trebuchet MS" pitchFamily="34" charset="0"/>
            </a:rPr>
            <a:t>- Harmonisering af regler for hybrid kernekapital</a:t>
          </a:r>
        </a:p>
        <a:p>
          <a:pPr algn="l"/>
          <a:endParaRPr lang="da-DK" dirty="0">
            <a:latin typeface="Trebuchet MS" pitchFamily="34" charset="0"/>
          </a:endParaRPr>
        </a:p>
      </dgm:t>
    </dgm:pt>
    <dgm:pt modelId="{9CEA5F6A-904F-42C6-9B30-925CAC9E763E}" type="parTrans" cxnId="{7F094868-1FD5-43B4-B861-9D8B2220B455}">
      <dgm:prSet/>
      <dgm:spPr/>
      <dgm:t>
        <a:bodyPr/>
        <a:lstStyle/>
        <a:p>
          <a:endParaRPr lang="da-DK"/>
        </a:p>
      </dgm:t>
    </dgm:pt>
    <dgm:pt modelId="{0971EE86-A95D-4985-8538-B1A3B62DB7A1}" type="sibTrans" cxnId="{7F094868-1FD5-43B4-B861-9D8B2220B455}">
      <dgm:prSet/>
      <dgm:spPr/>
      <dgm:t>
        <a:bodyPr/>
        <a:lstStyle/>
        <a:p>
          <a:endParaRPr lang="da-DK"/>
        </a:p>
      </dgm:t>
    </dgm:pt>
    <dgm:pt modelId="{16F27992-D345-4C44-B53E-7CE5422E28F7}">
      <dgm:prSet phldrT="[Text]"/>
      <dgm:spPr/>
      <dgm:t>
        <a:bodyPr/>
        <a:lstStyle/>
        <a:p>
          <a:pPr algn="l"/>
          <a:r>
            <a:rPr lang="da-DK">
              <a:latin typeface="Trebuchet MS" pitchFamily="34" charset="0"/>
            </a:rPr>
            <a:t>2019</a:t>
          </a:r>
        </a:p>
        <a:p>
          <a:pPr algn="l"/>
          <a:r>
            <a:rPr lang="da-DK">
              <a:latin typeface="Trebuchet MS" pitchFamily="34" charset="0"/>
            </a:rPr>
            <a:t>Buffere er indfaset</a:t>
          </a:r>
          <a:endParaRPr lang="da-DK" dirty="0">
            <a:latin typeface="Trebuchet MS" pitchFamily="34" charset="0"/>
          </a:endParaRPr>
        </a:p>
      </dgm:t>
    </dgm:pt>
    <dgm:pt modelId="{9CB3A30C-0D89-494A-8FD0-372BEF6B0FB8}" type="parTrans" cxnId="{57529158-BBEF-482D-A52E-7D47E837746C}">
      <dgm:prSet/>
      <dgm:spPr/>
      <dgm:t>
        <a:bodyPr/>
        <a:lstStyle/>
        <a:p>
          <a:endParaRPr lang="da-DK"/>
        </a:p>
      </dgm:t>
    </dgm:pt>
    <dgm:pt modelId="{CCC5744E-EAA0-426E-A840-1424A65E9152}" type="sibTrans" cxnId="{57529158-BBEF-482D-A52E-7D47E837746C}">
      <dgm:prSet/>
      <dgm:spPr/>
      <dgm:t>
        <a:bodyPr/>
        <a:lstStyle/>
        <a:p>
          <a:endParaRPr lang="da-DK"/>
        </a:p>
      </dgm:t>
    </dgm:pt>
    <dgm:pt modelId="{8ACB836A-B98C-4ABE-8D5A-EFC61973D381}">
      <dgm:prSet/>
      <dgm:spPr/>
      <dgm:t>
        <a:bodyPr/>
        <a:lstStyle/>
        <a:p>
          <a:pPr algn="l"/>
          <a:r>
            <a:rPr lang="da-DK">
              <a:latin typeface="Trebuchet MS" pitchFamily="34" charset="0"/>
            </a:rPr>
            <a:t>2010 CRD III</a:t>
          </a:r>
        </a:p>
        <a:p>
          <a:pPr algn="l"/>
          <a:r>
            <a:rPr lang="da-DK">
              <a:latin typeface="Trebuchet MS" pitchFamily="34" charset="0"/>
            </a:rPr>
            <a:t>- Ændrede kapitalkrav til handelsbeholdningen</a:t>
          </a:r>
        </a:p>
        <a:p>
          <a:pPr algn="l"/>
          <a:r>
            <a:rPr lang="da-DK">
              <a:latin typeface="Trebuchet MS" pitchFamily="34" charset="0"/>
            </a:rPr>
            <a:t>- Nye vægte på sekuritiseringer</a:t>
          </a:r>
          <a:endParaRPr lang="da-DK" dirty="0">
            <a:latin typeface="Trebuchet MS" pitchFamily="34" charset="0"/>
          </a:endParaRPr>
        </a:p>
      </dgm:t>
    </dgm:pt>
    <dgm:pt modelId="{08649E86-B4CA-491F-9AFB-BA6AB5472AFB}" type="parTrans" cxnId="{C7508E80-F424-4624-B295-BEF4304D2001}">
      <dgm:prSet/>
      <dgm:spPr/>
      <dgm:t>
        <a:bodyPr/>
        <a:lstStyle/>
        <a:p>
          <a:endParaRPr lang="da-DK"/>
        </a:p>
      </dgm:t>
    </dgm:pt>
    <dgm:pt modelId="{5EE2BF2B-7D93-493E-98BB-64AC1B151901}" type="sibTrans" cxnId="{C7508E80-F424-4624-B295-BEF4304D2001}">
      <dgm:prSet/>
      <dgm:spPr/>
      <dgm:t>
        <a:bodyPr/>
        <a:lstStyle/>
        <a:p>
          <a:endParaRPr lang="da-DK"/>
        </a:p>
      </dgm:t>
    </dgm:pt>
    <dgm:pt modelId="{10781CCF-97C1-4C73-B38C-8E04E29DF397}">
      <dgm:prSet/>
      <dgm:spPr/>
      <dgm:t>
        <a:bodyPr/>
        <a:lstStyle/>
        <a:p>
          <a:pPr algn="l"/>
          <a:r>
            <a:rPr lang="da-DK">
              <a:latin typeface="Trebuchet MS" pitchFamily="34" charset="0"/>
            </a:rPr>
            <a:t>2014 CRD IV Starter</a:t>
          </a:r>
        </a:p>
        <a:p>
          <a:pPr algn="l"/>
          <a:r>
            <a:rPr lang="da-DK">
              <a:latin typeface="Trebuchet MS" pitchFamily="34" charset="0"/>
            </a:rPr>
            <a:t>- Mere ikke-hybrid kernekapital</a:t>
          </a:r>
        </a:p>
        <a:p>
          <a:pPr algn="l"/>
          <a:r>
            <a:rPr lang="da-DK">
              <a:latin typeface="Trebuchet MS" pitchFamily="34" charset="0"/>
            </a:rPr>
            <a:t>- To nye kapitalbuffere</a:t>
          </a:r>
        </a:p>
        <a:p>
          <a:pPr algn="l"/>
          <a:r>
            <a:rPr lang="da-DK">
              <a:latin typeface="Trebuchet MS" pitchFamily="34" charset="0"/>
            </a:rPr>
            <a:t>- Definition af kapital ændres</a:t>
          </a:r>
        </a:p>
        <a:p>
          <a:pPr algn="l"/>
          <a:r>
            <a:rPr lang="da-DK">
              <a:latin typeface="Trebuchet MS" pitchFamily="34" charset="0"/>
            </a:rPr>
            <a:t>- Systemtisk risikobuffer</a:t>
          </a:r>
        </a:p>
        <a:p>
          <a:pPr algn="l"/>
          <a:r>
            <a:rPr lang="da-DK">
              <a:latin typeface="Trebuchet MS" pitchFamily="34" charset="0"/>
            </a:rPr>
            <a:t>- Credit Value Adjustment</a:t>
          </a:r>
        </a:p>
        <a:p>
          <a:pPr algn="l"/>
          <a:r>
            <a:rPr lang="da-DK">
              <a:latin typeface="Trebuchet MS" pitchFamily="34" charset="0"/>
            </a:rPr>
            <a:t>- SIFI-tillæg</a:t>
          </a:r>
        </a:p>
        <a:p>
          <a:pPr algn="l"/>
          <a:r>
            <a:rPr lang="da-DK">
              <a:latin typeface="Trebuchet MS" pitchFamily="34" charset="0"/>
            </a:rPr>
            <a:t>- Definition af højrisikoaktiver ændres</a:t>
          </a:r>
          <a:endParaRPr lang="da-DK" dirty="0">
            <a:latin typeface="Trebuchet MS" pitchFamily="34" charset="0"/>
          </a:endParaRPr>
        </a:p>
      </dgm:t>
    </dgm:pt>
    <dgm:pt modelId="{FE11206A-3455-4436-A745-382E548BF506}" type="parTrans" cxnId="{FA4655EA-C828-4901-9540-3A1EC123AF7E}">
      <dgm:prSet/>
      <dgm:spPr/>
      <dgm:t>
        <a:bodyPr/>
        <a:lstStyle/>
        <a:p>
          <a:endParaRPr lang="da-DK"/>
        </a:p>
      </dgm:t>
    </dgm:pt>
    <dgm:pt modelId="{6E187740-E78F-4EBA-926C-7960B5CAD493}" type="sibTrans" cxnId="{FA4655EA-C828-4901-9540-3A1EC123AF7E}">
      <dgm:prSet/>
      <dgm:spPr/>
      <dgm:t>
        <a:bodyPr/>
        <a:lstStyle/>
        <a:p>
          <a:endParaRPr lang="da-DK"/>
        </a:p>
      </dgm:t>
    </dgm:pt>
    <dgm:pt modelId="{9A362336-420D-479C-989B-EE35A4AB153C}" type="pres">
      <dgm:prSet presAssocID="{64305D1A-CB7F-4F86-A40D-31ED2A766EDC}" presName="CompostProcess" presStyleCnt="0">
        <dgm:presLayoutVars>
          <dgm:dir/>
          <dgm:resizeHandles val="exact"/>
        </dgm:presLayoutVars>
      </dgm:prSet>
      <dgm:spPr/>
    </dgm:pt>
    <dgm:pt modelId="{336E38D1-4C15-4429-8360-BDD360988D3C}" type="pres">
      <dgm:prSet presAssocID="{64305D1A-CB7F-4F86-A40D-31ED2A766EDC}" presName="arrow" presStyleLbl="bgShp" presStyleIdx="0" presStyleCnt="1"/>
      <dgm:spPr/>
    </dgm:pt>
    <dgm:pt modelId="{09CC6A6D-9750-4A56-8C98-55AF993933DB}" type="pres">
      <dgm:prSet presAssocID="{64305D1A-CB7F-4F86-A40D-31ED2A766EDC}" presName="linearProcess" presStyleCnt="0"/>
      <dgm:spPr/>
    </dgm:pt>
    <dgm:pt modelId="{4FDA0068-FD3E-48AB-9D2A-150B617EA58F}" type="pres">
      <dgm:prSet presAssocID="{F53576E6-DCFB-44C9-8D81-6A996FA2103B}" presName="textNode" presStyleLbl="node1" presStyleIdx="0" presStyleCnt="5">
        <dgm:presLayoutVars>
          <dgm:bulletEnabled val="1"/>
        </dgm:presLayoutVars>
      </dgm:prSet>
      <dgm:spPr/>
    </dgm:pt>
    <dgm:pt modelId="{0FFFC5FD-DC74-4C64-A964-2A66B182E2C7}" type="pres">
      <dgm:prSet presAssocID="{A04C02A3-14B6-440A-ACF6-56C382F0E4A1}" presName="sibTrans" presStyleCnt="0"/>
      <dgm:spPr/>
    </dgm:pt>
    <dgm:pt modelId="{1A9152B7-7CB8-4EB8-BF62-0EAED36DB97F}" type="pres">
      <dgm:prSet presAssocID="{E3BCC189-E993-40FC-B5D7-A44379537ED8}" presName="textNode" presStyleLbl="node1" presStyleIdx="1" presStyleCnt="5">
        <dgm:presLayoutVars>
          <dgm:bulletEnabled val="1"/>
        </dgm:presLayoutVars>
      </dgm:prSet>
      <dgm:spPr/>
    </dgm:pt>
    <dgm:pt modelId="{DFDC40A3-F541-435B-B03C-0587F120E556}" type="pres">
      <dgm:prSet presAssocID="{0971EE86-A95D-4985-8538-B1A3B62DB7A1}" presName="sibTrans" presStyleCnt="0"/>
      <dgm:spPr/>
    </dgm:pt>
    <dgm:pt modelId="{5E504BF1-97E9-4D98-A2EB-134C3FD88007}" type="pres">
      <dgm:prSet presAssocID="{8ACB836A-B98C-4ABE-8D5A-EFC61973D381}" presName="textNode" presStyleLbl="node1" presStyleIdx="2" presStyleCnt="5">
        <dgm:presLayoutVars>
          <dgm:bulletEnabled val="1"/>
        </dgm:presLayoutVars>
      </dgm:prSet>
      <dgm:spPr/>
    </dgm:pt>
    <dgm:pt modelId="{E5C46DEB-9DD5-4A67-930C-0DEF3A9638AF}" type="pres">
      <dgm:prSet presAssocID="{5EE2BF2B-7D93-493E-98BB-64AC1B151901}" presName="sibTrans" presStyleCnt="0"/>
      <dgm:spPr/>
    </dgm:pt>
    <dgm:pt modelId="{22E6BCA3-0DC7-4EF5-8E66-0C4BEB7C7DC9}" type="pres">
      <dgm:prSet presAssocID="{10781CCF-97C1-4C73-B38C-8E04E29DF397}" presName="textNode" presStyleLbl="node1" presStyleIdx="3" presStyleCnt="5">
        <dgm:presLayoutVars>
          <dgm:bulletEnabled val="1"/>
        </dgm:presLayoutVars>
      </dgm:prSet>
      <dgm:spPr/>
    </dgm:pt>
    <dgm:pt modelId="{3965A13F-3D7A-444A-A39D-610ACA8705B7}" type="pres">
      <dgm:prSet presAssocID="{6E187740-E78F-4EBA-926C-7960B5CAD493}" presName="sibTrans" presStyleCnt="0"/>
      <dgm:spPr/>
    </dgm:pt>
    <dgm:pt modelId="{347DABBA-A6EB-4EC3-87C6-6669BB38AD28}" type="pres">
      <dgm:prSet presAssocID="{16F27992-D345-4C44-B53E-7CE5422E28F7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F13C5321-644A-45C0-BA2B-8F31B9C62F00}" type="presOf" srcId="{F53576E6-DCFB-44C9-8D81-6A996FA2103B}" destId="{4FDA0068-FD3E-48AB-9D2A-150B617EA58F}" srcOrd="0" destOrd="0" presId="urn:microsoft.com/office/officeart/2005/8/layout/hProcess9"/>
    <dgm:cxn modelId="{7F094868-1FD5-43B4-B861-9D8B2220B455}" srcId="{64305D1A-CB7F-4F86-A40D-31ED2A766EDC}" destId="{E3BCC189-E993-40FC-B5D7-A44379537ED8}" srcOrd="1" destOrd="0" parTransId="{9CEA5F6A-904F-42C6-9B30-925CAC9E763E}" sibTransId="{0971EE86-A95D-4985-8538-B1A3B62DB7A1}"/>
    <dgm:cxn modelId="{B910576E-FD7B-4C71-A865-3B1AB9161D9F}" type="presOf" srcId="{16F27992-D345-4C44-B53E-7CE5422E28F7}" destId="{347DABBA-A6EB-4EC3-87C6-6669BB38AD28}" srcOrd="0" destOrd="0" presId="urn:microsoft.com/office/officeart/2005/8/layout/hProcess9"/>
    <dgm:cxn modelId="{F7C44D78-5EBF-4745-9366-7D4B0B091FDF}" srcId="{64305D1A-CB7F-4F86-A40D-31ED2A766EDC}" destId="{F53576E6-DCFB-44C9-8D81-6A996FA2103B}" srcOrd="0" destOrd="0" parTransId="{1E235BE5-C780-44E1-AD6C-7A25F5377CDD}" sibTransId="{A04C02A3-14B6-440A-ACF6-56C382F0E4A1}"/>
    <dgm:cxn modelId="{57529158-BBEF-482D-A52E-7D47E837746C}" srcId="{64305D1A-CB7F-4F86-A40D-31ED2A766EDC}" destId="{16F27992-D345-4C44-B53E-7CE5422E28F7}" srcOrd="4" destOrd="0" parTransId="{9CB3A30C-0D89-494A-8FD0-372BEF6B0FB8}" sibTransId="{CCC5744E-EAA0-426E-A840-1424A65E9152}"/>
    <dgm:cxn modelId="{C7508E80-F424-4624-B295-BEF4304D2001}" srcId="{64305D1A-CB7F-4F86-A40D-31ED2A766EDC}" destId="{8ACB836A-B98C-4ABE-8D5A-EFC61973D381}" srcOrd="2" destOrd="0" parTransId="{08649E86-B4CA-491F-9AFB-BA6AB5472AFB}" sibTransId="{5EE2BF2B-7D93-493E-98BB-64AC1B151901}"/>
    <dgm:cxn modelId="{60339F8F-0218-44F1-8A37-83DA8E608D50}" type="presOf" srcId="{10781CCF-97C1-4C73-B38C-8E04E29DF397}" destId="{22E6BCA3-0DC7-4EF5-8E66-0C4BEB7C7DC9}" srcOrd="0" destOrd="0" presId="urn:microsoft.com/office/officeart/2005/8/layout/hProcess9"/>
    <dgm:cxn modelId="{481BF6A3-B935-4E73-ABDC-19EF01BE2767}" type="presOf" srcId="{8ACB836A-B98C-4ABE-8D5A-EFC61973D381}" destId="{5E504BF1-97E9-4D98-A2EB-134C3FD88007}" srcOrd="0" destOrd="0" presId="urn:microsoft.com/office/officeart/2005/8/layout/hProcess9"/>
    <dgm:cxn modelId="{3AEE0BC8-8A62-4F41-87A9-BF0B6CB4A221}" type="presOf" srcId="{64305D1A-CB7F-4F86-A40D-31ED2A766EDC}" destId="{9A362336-420D-479C-989B-EE35A4AB153C}" srcOrd="0" destOrd="0" presId="urn:microsoft.com/office/officeart/2005/8/layout/hProcess9"/>
    <dgm:cxn modelId="{E6989BD5-9503-48D8-9E37-D50FD6885C5E}" type="presOf" srcId="{E3BCC189-E993-40FC-B5D7-A44379537ED8}" destId="{1A9152B7-7CB8-4EB8-BF62-0EAED36DB97F}" srcOrd="0" destOrd="0" presId="urn:microsoft.com/office/officeart/2005/8/layout/hProcess9"/>
    <dgm:cxn modelId="{FA4655EA-C828-4901-9540-3A1EC123AF7E}" srcId="{64305D1A-CB7F-4F86-A40D-31ED2A766EDC}" destId="{10781CCF-97C1-4C73-B38C-8E04E29DF397}" srcOrd="3" destOrd="0" parTransId="{FE11206A-3455-4436-A745-382E548BF506}" sibTransId="{6E187740-E78F-4EBA-926C-7960B5CAD493}"/>
    <dgm:cxn modelId="{D93C7780-EC7A-42CE-B4B5-814650CBB4D0}" type="presParOf" srcId="{9A362336-420D-479C-989B-EE35A4AB153C}" destId="{336E38D1-4C15-4429-8360-BDD360988D3C}" srcOrd="0" destOrd="0" presId="urn:microsoft.com/office/officeart/2005/8/layout/hProcess9"/>
    <dgm:cxn modelId="{A7C744C4-A774-43C0-A933-13F879C76C5A}" type="presParOf" srcId="{9A362336-420D-479C-989B-EE35A4AB153C}" destId="{09CC6A6D-9750-4A56-8C98-55AF993933DB}" srcOrd="1" destOrd="0" presId="urn:microsoft.com/office/officeart/2005/8/layout/hProcess9"/>
    <dgm:cxn modelId="{70DD0CF2-4EF4-42E2-804B-E7AB1035E7D7}" type="presParOf" srcId="{09CC6A6D-9750-4A56-8C98-55AF993933DB}" destId="{4FDA0068-FD3E-48AB-9D2A-150B617EA58F}" srcOrd="0" destOrd="0" presId="urn:microsoft.com/office/officeart/2005/8/layout/hProcess9"/>
    <dgm:cxn modelId="{F0770485-3CB9-4B01-BFF1-38870877561E}" type="presParOf" srcId="{09CC6A6D-9750-4A56-8C98-55AF993933DB}" destId="{0FFFC5FD-DC74-4C64-A964-2A66B182E2C7}" srcOrd="1" destOrd="0" presId="urn:microsoft.com/office/officeart/2005/8/layout/hProcess9"/>
    <dgm:cxn modelId="{C88FE617-5268-49B9-932A-236AA3147914}" type="presParOf" srcId="{09CC6A6D-9750-4A56-8C98-55AF993933DB}" destId="{1A9152B7-7CB8-4EB8-BF62-0EAED36DB97F}" srcOrd="2" destOrd="0" presId="urn:microsoft.com/office/officeart/2005/8/layout/hProcess9"/>
    <dgm:cxn modelId="{B6ABF45C-21BC-483C-85D0-30BC5C914F9B}" type="presParOf" srcId="{09CC6A6D-9750-4A56-8C98-55AF993933DB}" destId="{DFDC40A3-F541-435B-B03C-0587F120E556}" srcOrd="3" destOrd="0" presId="urn:microsoft.com/office/officeart/2005/8/layout/hProcess9"/>
    <dgm:cxn modelId="{1A54DFB7-02B4-411A-8D57-CA5075F774F5}" type="presParOf" srcId="{09CC6A6D-9750-4A56-8C98-55AF993933DB}" destId="{5E504BF1-97E9-4D98-A2EB-134C3FD88007}" srcOrd="4" destOrd="0" presId="urn:microsoft.com/office/officeart/2005/8/layout/hProcess9"/>
    <dgm:cxn modelId="{F6B6D5AC-5E5A-4DA3-8E72-D26F1B74C66E}" type="presParOf" srcId="{09CC6A6D-9750-4A56-8C98-55AF993933DB}" destId="{E5C46DEB-9DD5-4A67-930C-0DEF3A9638AF}" srcOrd="5" destOrd="0" presId="urn:microsoft.com/office/officeart/2005/8/layout/hProcess9"/>
    <dgm:cxn modelId="{11724576-03F5-401B-860F-82E7F41A7A93}" type="presParOf" srcId="{09CC6A6D-9750-4A56-8C98-55AF993933DB}" destId="{22E6BCA3-0DC7-4EF5-8E66-0C4BEB7C7DC9}" srcOrd="6" destOrd="0" presId="urn:microsoft.com/office/officeart/2005/8/layout/hProcess9"/>
    <dgm:cxn modelId="{CFF694E5-E3CB-4B70-AB36-9C8DAD49B2E5}" type="presParOf" srcId="{09CC6A6D-9750-4A56-8C98-55AF993933DB}" destId="{3965A13F-3D7A-444A-A39D-610ACA8705B7}" srcOrd="7" destOrd="0" presId="urn:microsoft.com/office/officeart/2005/8/layout/hProcess9"/>
    <dgm:cxn modelId="{FDA883E1-213B-4911-BB5C-F9068750E221}" type="presParOf" srcId="{09CC6A6D-9750-4A56-8C98-55AF993933DB}" destId="{347DABBA-A6EB-4EC3-87C6-6669BB38AD2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E38D1-4C15-4429-8360-BDD360988D3C}">
      <dsp:nvSpPr>
        <dsp:cNvPr id="0" name=""/>
        <dsp:cNvSpPr/>
      </dsp:nvSpPr>
      <dsp:spPr>
        <a:xfrm>
          <a:off x="588644" y="0"/>
          <a:ext cx="6671310" cy="4431323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DA0068-FD3E-48AB-9D2A-150B617EA58F}">
      <dsp:nvSpPr>
        <dsp:cNvPr id="0" name=""/>
        <dsp:cNvSpPr/>
      </dsp:nvSpPr>
      <dsp:spPr>
        <a:xfrm>
          <a:off x="3449" y="1329396"/>
          <a:ext cx="1508019" cy="1772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latin typeface="Trebuchet MS" pitchFamily="34" charset="0"/>
            </a:rPr>
            <a:t>2007 Basel II/CRD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latin typeface="Trebuchet MS" pitchFamily="34" charset="0"/>
            </a:rPr>
            <a:t>- De tre søjler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latin typeface="Trebuchet MS" pitchFamily="34" charset="0"/>
            </a:rPr>
            <a:t>-Interne modeller til kreditrisiko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latin typeface="Trebuchet MS" pitchFamily="34" charset="0"/>
            </a:rPr>
            <a:t>-Kapitalkrav til operationel risiko</a:t>
          </a:r>
        </a:p>
      </dsp:txBody>
      <dsp:txXfrm>
        <a:off x="77064" y="1403011"/>
        <a:ext cx="1360789" cy="1625299"/>
      </dsp:txXfrm>
    </dsp:sp>
    <dsp:sp modelId="{1A9152B7-7CB8-4EB8-BF62-0EAED36DB97F}">
      <dsp:nvSpPr>
        <dsp:cNvPr id="0" name=""/>
        <dsp:cNvSpPr/>
      </dsp:nvSpPr>
      <dsp:spPr>
        <a:xfrm>
          <a:off x="1586869" y="1329396"/>
          <a:ext cx="1508019" cy="1772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latin typeface="Trebuchet MS" pitchFamily="34" charset="0"/>
            </a:rPr>
            <a:t>2009 CRD II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latin typeface="Trebuchet MS" pitchFamily="34" charset="0"/>
            </a:rPr>
            <a:t>- Harmonisering af regler for hybrid kernekapital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 dirty="0">
            <a:latin typeface="Trebuchet MS" pitchFamily="34" charset="0"/>
          </a:endParaRPr>
        </a:p>
      </dsp:txBody>
      <dsp:txXfrm>
        <a:off x="1660484" y="1403011"/>
        <a:ext cx="1360789" cy="1625299"/>
      </dsp:txXfrm>
    </dsp:sp>
    <dsp:sp modelId="{5E504BF1-97E9-4D98-A2EB-134C3FD88007}">
      <dsp:nvSpPr>
        <dsp:cNvPr id="0" name=""/>
        <dsp:cNvSpPr/>
      </dsp:nvSpPr>
      <dsp:spPr>
        <a:xfrm>
          <a:off x="3170290" y="1329396"/>
          <a:ext cx="1508019" cy="1772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2010 CRD III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- Ændrede kapitalkrav til handelsbeholdningen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- Nye vægte på sekuritiseringer</a:t>
          </a:r>
          <a:endParaRPr lang="da-DK" sz="800" kern="1200" dirty="0">
            <a:latin typeface="Trebuchet MS" pitchFamily="34" charset="0"/>
          </a:endParaRPr>
        </a:p>
      </dsp:txBody>
      <dsp:txXfrm>
        <a:off x="3243905" y="1403011"/>
        <a:ext cx="1360789" cy="1625299"/>
      </dsp:txXfrm>
    </dsp:sp>
    <dsp:sp modelId="{22E6BCA3-0DC7-4EF5-8E66-0C4BEB7C7DC9}">
      <dsp:nvSpPr>
        <dsp:cNvPr id="0" name=""/>
        <dsp:cNvSpPr/>
      </dsp:nvSpPr>
      <dsp:spPr>
        <a:xfrm>
          <a:off x="4753710" y="1329396"/>
          <a:ext cx="1508019" cy="1772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2014 CRD IV Starter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- Mere ikke-hybrid kernekapital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- To nye kapitalbuffere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- Definition af kapital ændres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- Systemtisk risikobuffer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- Credit Value Adjustment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- SIFI-tillæg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- Definition af højrisikoaktiver ændres</a:t>
          </a:r>
          <a:endParaRPr lang="da-DK" sz="800" kern="1200" dirty="0">
            <a:latin typeface="Trebuchet MS" pitchFamily="34" charset="0"/>
          </a:endParaRPr>
        </a:p>
      </dsp:txBody>
      <dsp:txXfrm>
        <a:off x="4827325" y="1403011"/>
        <a:ext cx="1360789" cy="1625299"/>
      </dsp:txXfrm>
    </dsp:sp>
    <dsp:sp modelId="{347DABBA-A6EB-4EC3-87C6-6669BB38AD28}">
      <dsp:nvSpPr>
        <dsp:cNvPr id="0" name=""/>
        <dsp:cNvSpPr/>
      </dsp:nvSpPr>
      <dsp:spPr>
        <a:xfrm>
          <a:off x="6337131" y="1329396"/>
          <a:ext cx="1508019" cy="1772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2019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>
              <a:latin typeface="Trebuchet MS" pitchFamily="34" charset="0"/>
            </a:rPr>
            <a:t>Buffere er indfaset</a:t>
          </a:r>
          <a:endParaRPr lang="da-DK" sz="800" kern="1200" dirty="0">
            <a:latin typeface="Trebuchet MS" pitchFamily="34" charset="0"/>
          </a:endParaRPr>
        </a:p>
      </dsp:txBody>
      <dsp:txXfrm>
        <a:off x="6410746" y="1403011"/>
        <a:ext cx="1360789" cy="1625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03365-F6F7-4574-BCE8-E48C080CFC7A}" type="datetimeFigureOut">
              <a:rPr lang="da-DK" smtClean="0"/>
              <a:t>01-07-2020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7CF6-065E-4F08-8DE2-A81D2055D5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311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A91A-6647-4FEA-BB37-7ED9259436E7}" type="datetime1">
              <a:rPr lang="da-DK" smtClean="0"/>
              <a:t>01-07-2020</a:t>
            </a:fld>
            <a:endParaRPr lang="da-D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8C60-21C7-4A87-B51E-0C38B2AFA894}" type="datetime1">
              <a:rPr lang="da-DK" smtClean="0"/>
              <a:t>01-07-2020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22AF-20B8-4F9F-8526-C048F76670FF}" type="datetime1">
              <a:rPr lang="da-DK" smtClean="0"/>
              <a:t>01-07-2020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11BE-BF14-47D9-85B7-28AE23BD47D1}" type="datetime1">
              <a:rPr lang="da-DK" smtClean="0"/>
              <a:t>01-07-2020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1781-8487-4061-8E8C-B34D05A8A4FD}" type="datetime1">
              <a:rPr lang="da-DK" smtClean="0"/>
              <a:t>01-07-2020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8D7-14F8-4C7E-934F-013C103B988F}" type="datetime1">
              <a:rPr lang="da-DK" smtClean="0"/>
              <a:t>01-07-2020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518A-9B92-453B-A643-7A80761C5D94}" type="datetime1">
              <a:rPr lang="da-DK" smtClean="0"/>
              <a:t>01-07-2020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5AE-23BD-4FCE-9F85-93FA7F315AC0}" type="datetime1">
              <a:rPr lang="da-DK" smtClean="0"/>
              <a:t>01-07-2020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246A-B683-4B94-A131-DE57A94D6EB6}" type="datetime1">
              <a:rPr lang="da-DK" smtClean="0"/>
              <a:t>01-07-2020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D1E4-DC18-4E71-9A42-787F860958F8}" type="datetime1">
              <a:rPr lang="da-DK" smtClean="0"/>
              <a:t>01-07-2020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6EA-DD1C-4649-AC74-3BAB4248472B}" type="datetime1">
              <a:rPr lang="da-DK" smtClean="0"/>
              <a:t>01-07-2020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04A0C3-96DD-451D-BEC0-3AC148E31741}" type="datetime1">
              <a:rPr lang="da-DK" smtClean="0"/>
              <a:t>01-07-2020</a:t>
            </a:fld>
            <a:endParaRPr lang="da-D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da-DK"/>
              <a:t>Copyright Jørgen Just Andresen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48600" cy="1927225"/>
          </a:xfrm>
        </p:spPr>
        <p:txBody>
          <a:bodyPr>
            <a:normAutofit/>
          </a:bodyPr>
          <a:lstStyle/>
          <a:p>
            <a:pPr algn="ctr"/>
            <a:r>
              <a:rPr lang="da-DK"/>
              <a:t>KAPITEL 13</a:t>
            </a:r>
            <a:br>
              <a:rPr lang="da-DK" dirty="0"/>
            </a:br>
            <a:r>
              <a:rPr lang="da-DK" dirty="0"/>
              <a:t>Kapitalkrav</a:t>
            </a:r>
          </a:p>
        </p:txBody>
      </p:sp>
    </p:spTree>
    <p:extLst>
      <p:ext uri="{BB962C8B-B14F-4D97-AF65-F5344CB8AC3E}">
        <p14:creationId xmlns:p14="http://schemas.microsoft.com/office/powerpoint/2010/main" val="180225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200" dirty="0"/>
              <a:t>Fundamental Review of the Trading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0C420-F16C-420B-B720-DE385AFBAE27}" type="slidenum">
              <a:rPr lang="en-GB" smtClean="0"/>
              <a:pPr>
                <a:defRPr/>
              </a:pPr>
              <a:t>10</a:t>
            </a:fld>
            <a:r>
              <a:rPr lang="da-DK"/>
              <a:t> of 31</a:t>
            </a:r>
            <a:endParaRPr lang="en-GB" sz="923" dirty="0">
              <a:solidFill>
                <a:srgbClr val="5E5E5E"/>
              </a:solidFill>
              <a:latin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D28D5-5887-4775-9813-1CCABEFD3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B6E582-D18F-4A13-A788-0AFD4976F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662" y="1203298"/>
            <a:ext cx="7242676" cy="445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326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Økonomisk kapital og RAROC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5077544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da-DK" dirty="0"/>
                  <a:t>RAROC – risk adjusted return on capital</a:t>
                </a:r>
              </a:p>
              <a:p>
                <a14:m>
                  <m:oMath xmlns:m="http://schemas.openxmlformats.org/officeDocument/2006/math">
                    <m:r>
                      <a:rPr lang="da-DK" i="1">
                        <a:latin typeface="Cambria Math"/>
                      </a:rPr>
                      <m:t>𝑅𝐴𝑅𝑂𝐶</m:t>
                    </m:r>
                    <m:r>
                      <a:rPr lang="da-DK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i="1">
                            <a:latin typeface="Cambria Math"/>
                          </a:rPr>
                          <m:t>𝐼𝑛𝑑𝑡</m:t>
                        </m:r>
                        <m:r>
                          <a:rPr lang="da-DK" i="1">
                            <a:latin typeface="Cambria Math"/>
                          </a:rPr>
                          <m:t>æ</m:t>
                        </m:r>
                        <m:r>
                          <a:rPr lang="da-DK" i="1">
                            <a:latin typeface="Cambria Math"/>
                          </a:rPr>
                          <m:t>𝑔𝑡𝑒𝑟</m:t>
                        </m:r>
                        <m:r>
                          <a:rPr lang="da-DK" i="1">
                            <a:latin typeface="Cambria Math"/>
                          </a:rPr>
                          <m:t>−</m:t>
                        </m:r>
                        <m:r>
                          <a:rPr lang="da-DK" i="1">
                            <a:latin typeface="Cambria Math"/>
                          </a:rPr>
                          <m:t>𝑈𝑑𝑔𝑖𝑓𝑡𝑒𝑟</m:t>
                        </m:r>
                        <m:r>
                          <a:rPr lang="da-DK" i="1">
                            <a:latin typeface="Cambria Math"/>
                          </a:rPr>
                          <m:t>+</m:t>
                        </m:r>
                        <m:r>
                          <a:rPr lang="da-DK" i="1">
                            <a:latin typeface="Cambria Math"/>
                          </a:rPr>
                          <m:t>𝑟𝑒𝑛𝑡𝑒</m:t>
                        </m:r>
                        <m:r>
                          <a:rPr lang="da-DK" i="1">
                            <a:latin typeface="Cambria Math"/>
                          </a:rPr>
                          <m:t> </m:t>
                        </m:r>
                        <m:r>
                          <a:rPr lang="da-DK" i="1">
                            <a:latin typeface="Cambria Math"/>
                          </a:rPr>
                          <m:t>𝑝</m:t>
                        </m:r>
                        <m:r>
                          <a:rPr lang="da-DK" i="1">
                            <a:latin typeface="Cambria Math"/>
                          </a:rPr>
                          <m:t>å Ø.</m:t>
                        </m:r>
                        <m:r>
                          <a:rPr lang="da-DK" i="1">
                            <a:latin typeface="Cambria Math"/>
                          </a:rPr>
                          <m:t>𝐾</m:t>
                        </m:r>
                        <m:r>
                          <a:rPr lang="da-DK" i="1">
                            <a:latin typeface="Cambria Math"/>
                          </a:rPr>
                          <m:t>−</m:t>
                        </m:r>
                        <m:r>
                          <a:rPr lang="da-DK" i="1">
                            <a:latin typeface="Cambria Math"/>
                          </a:rPr>
                          <m:t>𝑓𝑜𝑟𝑣𝑒𝑛𝑡𝑒𝑑𝑒</m:t>
                        </m:r>
                        <m:r>
                          <a:rPr lang="da-DK" i="1">
                            <a:latin typeface="Cambria Math"/>
                          </a:rPr>
                          <m:t> </m:t>
                        </m:r>
                        <m:r>
                          <a:rPr lang="da-DK" i="1">
                            <a:latin typeface="Cambria Math"/>
                          </a:rPr>
                          <m:t>𝑡𝑎𝑏</m:t>
                        </m:r>
                      </m:num>
                      <m:den>
                        <m:r>
                          <a:rPr lang="da-DK" i="1">
                            <a:latin typeface="Cambria Math"/>
                          </a:rPr>
                          <m:t>Ø</m:t>
                        </m:r>
                        <m:r>
                          <a:rPr lang="da-DK" i="1">
                            <a:latin typeface="Cambria Math"/>
                          </a:rPr>
                          <m:t>𝑘𝑜𝑛𝑜𝑚𝑖𝑠𝑘</m:t>
                        </m:r>
                        <m:r>
                          <a:rPr lang="da-DK" i="1">
                            <a:latin typeface="Cambria Math"/>
                          </a:rPr>
                          <m:t> </m:t>
                        </m:r>
                        <m:r>
                          <a:rPr lang="da-DK" i="1">
                            <a:latin typeface="Cambria Math"/>
                          </a:rPr>
                          <m:t>𝑘𝑎𝑝𝑖𝑡𝑎𝑙</m:t>
                        </m:r>
                      </m:den>
                    </m:f>
                  </m:oMath>
                </a14:m>
                <a:endParaRPr lang="da-DK" dirty="0"/>
              </a:p>
              <a:p>
                <a:r>
                  <a:rPr lang="da-DK" dirty="0"/>
                  <a:t>En bank har en erhvervslåneportefølje på 1 mia. kroner. Rentemarginalen er 2%, og de administrative omkostninger udgør 0,8%.</a:t>
                </a:r>
              </a:p>
              <a:p>
                <a:r>
                  <a:rPr lang="da-DK" dirty="0"/>
                  <a:t>Forventet tab på låneporteføljen er i gennemsnit 0,5% pr. år inklusiv recovery; dvs 5 millioner kroner.</a:t>
                </a:r>
              </a:p>
              <a:p>
                <a:r>
                  <a:rPr lang="da-DK" dirty="0"/>
                  <a:t>Banken ønsker at være AA-rated og beregner økonomisk kapital med en worst case default rate (WCDR) på 99,97%. Worst Case Default Rate er beregnet til 45 mio. kroner med 99,97% konfidens.</a:t>
                </a:r>
              </a:p>
              <a:p>
                <a:r>
                  <a:rPr lang="da-DK" dirty="0"/>
                  <a:t>Banken kan placere den økonomiske kapital på pengemarkedet til 1,0%.</a:t>
                </a:r>
              </a:p>
              <a:p>
                <a:r>
                  <a:rPr lang="da-DK" dirty="0"/>
                  <a:t>Hvad bliver RAROC?</a:t>
                </a:r>
              </a:p>
              <a:p>
                <a:r>
                  <a:rPr lang="da-DK" dirty="0"/>
                  <a:t>Økonomisk kapital = 45 millioner kroner – 5 millioner kroner = 40 millioner kroner. </a:t>
                </a:r>
                <a14:m>
                  <m:oMath xmlns:m="http://schemas.openxmlformats.org/officeDocument/2006/math">
                    <m:r>
                      <a:rPr lang="da-DK" i="1">
                        <a:latin typeface="Cambria Math"/>
                      </a:rPr>
                      <m:t>𝐹𝑜𝑟𝑚𝑒𝑙</m:t>
                    </m:r>
                    <m:r>
                      <a:rPr lang="da-DK" i="1">
                        <a:latin typeface="Cambria Math"/>
                      </a:rPr>
                      <m:t> 12.2    </m:t>
                    </m:r>
                    <m:r>
                      <a:rPr lang="da-DK" i="1">
                        <a:latin typeface="Cambria Math"/>
                      </a:rPr>
                      <m:t>𝑅𝐴𝑅𝑂𝐶</m:t>
                    </m:r>
                    <m:r>
                      <a:rPr lang="da-DK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i="1">
                            <a:latin typeface="Cambria Math"/>
                          </a:rPr>
                          <m:t>𝐼𝑛𝑑𝑡</m:t>
                        </m:r>
                        <m:r>
                          <a:rPr lang="da-DK" i="1">
                            <a:latin typeface="Cambria Math"/>
                          </a:rPr>
                          <m:t>æ</m:t>
                        </m:r>
                        <m:r>
                          <a:rPr lang="da-DK" i="1">
                            <a:latin typeface="Cambria Math"/>
                          </a:rPr>
                          <m:t>𝑔𝑡𝑒𝑟</m:t>
                        </m:r>
                        <m:r>
                          <a:rPr lang="da-DK" i="1">
                            <a:latin typeface="Cambria Math"/>
                          </a:rPr>
                          <m:t>−</m:t>
                        </m:r>
                        <m:r>
                          <a:rPr lang="da-DK" i="1">
                            <a:latin typeface="Cambria Math"/>
                          </a:rPr>
                          <m:t>𝑈𝑑𝑔𝑖𝑓𝑡𝑒𝑟</m:t>
                        </m:r>
                        <m:r>
                          <a:rPr lang="da-DK" i="1">
                            <a:latin typeface="Cambria Math"/>
                          </a:rPr>
                          <m:t>+</m:t>
                        </m:r>
                        <m:r>
                          <a:rPr lang="da-DK" i="1">
                            <a:latin typeface="Cambria Math"/>
                          </a:rPr>
                          <m:t>𝑟𝑒𝑛𝑡𝑒</m:t>
                        </m:r>
                        <m:r>
                          <a:rPr lang="da-DK" i="1">
                            <a:latin typeface="Cambria Math"/>
                          </a:rPr>
                          <m:t> </m:t>
                        </m:r>
                        <m:r>
                          <a:rPr lang="da-DK" i="1">
                            <a:latin typeface="Cambria Math"/>
                          </a:rPr>
                          <m:t>𝑝</m:t>
                        </m:r>
                        <m:r>
                          <a:rPr lang="da-DK" i="1">
                            <a:latin typeface="Cambria Math"/>
                          </a:rPr>
                          <m:t>å Ø.</m:t>
                        </m:r>
                        <m:r>
                          <a:rPr lang="da-DK" i="1">
                            <a:latin typeface="Cambria Math"/>
                          </a:rPr>
                          <m:t>𝐾</m:t>
                        </m:r>
                        <m:r>
                          <a:rPr lang="da-DK" i="1">
                            <a:latin typeface="Cambria Math"/>
                          </a:rPr>
                          <m:t>−</m:t>
                        </m:r>
                        <m:r>
                          <a:rPr lang="da-DK" i="1">
                            <a:latin typeface="Cambria Math"/>
                          </a:rPr>
                          <m:t>𝑓𝑜𝑟𝑣𝑒𝑛𝑡𝑒𝑑𝑒</m:t>
                        </m:r>
                        <m:r>
                          <a:rPr lang="da-DK" i="1">
                            <a:latin typeface="Cambria Math"/>
                          </a:rPr>
                          <m:t> </m:t>
                        </m:r>
                        <m:r>
                          <a:rPr lang="da-DK" i="1">
                            <a:latin typeface="Cambria Math"/>
                          </a:rPr>
                          <m:t>𝑡𝑎𝑏</m:t>
                        </m:r>
                      </m:num>
                      <m:den>
                        <m:r>
                          <a:rPr lang="da-DK" i="1">
                            <a:latin typeface="Cambria Math"/>
                          </a:rPr>
                          <m:t>Ø</m:t>
                        </m:r>
                        <m:r>
                          <a:rPr lang="da-DK" i="1">
                            <a:latin typeface="Cambria Math"/>
                          </a:rPr>
                          <m:t>𝑘𝑜𝑛𝑜𝑚𝑖𝑠𝑘</m:t>
                        </m:r>
                        <m:r>
                          <a:rPr lang="da-DK" i="1">
                            <a:latin typeface="Cambria Math"/>
                          </a:rPr>
                          <m:t> </m:t>
                        </m:r>
                        <m:r>
                          <a:rPr lang="da-DK" i="1">
                            <a:latin typeface="Cambria Math"/>
                          </a:rPr>
                          <m:t>𝑘𝑎𝑝𝑖𝑡𝑎𝑙</m:t>
                        </m:r>
                      </m:den>
                    </m:f>
                    <m:r>
                      <a:rPr lang="da-DK" i="1">
                        <a:latin typeface="Cambria Math"/>
                      </a:rPr>
                      <m:t>=</m:t>
                    </m:r>
                  </m:oMath>
                </a14:m>
                <a:endParaRPr lang="da-DK" i="1" dirty="0"/>
              </a:p>
              <a:p>
                <a14:m>
                  <m:oMath xmlns:m="http://schemas.openxmlformats.org/officeDocument/2006/math">
                    <m:r>
                      <a:rPr lang="da-DK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i="1">
                            <a:latin typeface="Cambria Math"/>
                          </a:rPr>
                          <m:t>2%∙1 </m:t>
                        </m:r>
                        <m:r>
                          <a:rPr lang="da-DK" i="1">
                            <a:latin typeface="Cambria Math"/>
                          </a:rPr>
                          <m:t>𝑚𝑖𝑎</m:t>
                        </m:r>
                        <m:r>
                          <a:rPr lang="da-DK" i="1">
                            <a:latin typeface="Cambria Math"/>
                          </a:rPr>
                          <m:t>−0,8%∙1 </m:t>
                        </m:r>
                        <m:r>
                          <a:rPr lang="da-DK" i="1">
                            <a:latin typeface="Cambria Math"/>
                          </a:rPr>
                          <m:t>𝑚𝑖𝑎</m:t>
                        </m:r>
                        <m:r>
                          <a:rPr lang="da-DK" i="1">
                            <a:latin typeface="Cambria Math"/>
                          </a:rPr>
                          <m:t>+1%∙40 </m:t>
                        </m:r>
                        <m:r>
                          <a:rPr lang="da-DK" i="1">
                            <a:latin typeface="Cambria Math"/>
                          </a:rPr>
                          <m:t>𝑚𝑖𝑜</m:t>
                        </m:r>
                        <m:r>
                          <a:rPr lang="da-DK" i="1">
                            <a:latin typeface="Cambria Math"/>
                          </a:rPr>
                          <m:t>−0,5%∙1 </m:t>
                        </m:r>
                        <m:r>
                          <a:rPr lang="da-DK" i="1">
                            <a:latin typeface="Cambria Math"/>
                          </a:rPr>
                          <m:t>𝑚𝑖𝑎</m:t>
                        </m:r>
                      </m:num>
                      <m:den>
                        <m:r>
                          <a:rPr lang="da-DK" i="1">
                            <a:latin typeface="Cambria Math"/>
                          </a:rPr>
                          <m:t>40 </m:t>
                        </m:r>
                        <m:r>
                          <a:rPr lang="da-DK" i="1">
                            <a:latin typeface="Cambria Math"/>
                          </a:rPr>
                          <m:t>𝑚𝑖𝑙𝑙𝑖𝑜𝑛𝑒𝑟</m:t>
                        </m:r>
                        <m:r>
                          <a:rPr lang="da-DK" i="1">
                            <a:latin typeface="Cambria Math"/>
                          </a:rPr>
                          <m:t> </m:t>
                        </m:r>
                        <m:r>
                          <a:rPr lang="da-DK" i="1">
                            <a:latin typeface="Cambria Math"/>
                          </a:rPr>
                          <m:t>𝑘𝑟𝑜𝑛𝑒𝑟</m:t>
                        </m:r>
                      </m:den>
                    </m:f>
                    <m:r>
                      <a:rPr lang="da-DK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i="1">
                            <a:latin typeface="Cambria Math"/>
                          </a:rPr>
                          <m:t>20−8+0,4−5</m:t>
                        </m:r>
                      </m:num>
                      <m:den>
                        <m:r>
                          <a:rPr lang="da-DK" i="1">
                            <a:latin typeface="Cambria Math"/>
                          </a:rPr>
                          <m:t>40</m:t>
                        </m:r>
                      </m:den>
                    </m:f>
                    <m:r>
                      <a:rPr lang="da-DK" i="1">
                        <a:latin typeface="Cambria Math"/>
                      </a:rPr>
                      <m:t>=18,5%</m:t>
                    </m:r>
                  </m:oMath>
                </a14:m>
                <a:endParaRPr lang="da-D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5077544"/>
              </a:xfrm>
              <a:blipFill rotWithShape="1">
                <a:blip r:embed="rId2"/>
                <a:stretch>
                  <a:fillRect t="-1683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7112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7938" y="333440"/>
            <a:ext cx="7498080" cy="1143000"/>
          </a:xfrm>
        </p:spPr>
        <p:txBody>
          <a:bodyPr/>
          <a:lstStyle/>
          <a:p>
            <a:pPr eaLnBrk="1" hangingPunct="1"/>
            <a:r>
              <a:rPr lang="da-DK" dirty="0"/>
              <a:t>Solvens II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1793177" y="2117723"/>
            <a:ext cx="4523241" cy="2660050"/>
            <a:chOff x="5754894" y="3657600"/>
            <a:chExt cx="3747962" cy="1709738"/>
          </a:xfrm>
          <a:solidFill>
            <a:schemeClr val="bg1">
              <a:lumMod val="95000"/>
            </a:schemeClr>
          </a:solidFill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6189663" y="4200525"/>
              <a:ext cx="985953" cy="108743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vert="vert270" wrap="none" anchor="ctr"/>
            <a:lstStyle/>
            <a:p>
              <a:pPr algn="ctr" eaLnBrk="0" hangingPunct="0"/>
              <a:r>
                <a:rPr lang="en-GB" sz="1050" dirty="0" err="1">
                  <a:latin typeface="Trebuchet MS" pitchFamily="34" charset="0"/>
                </a:rPr>
                <a:t>Kapitalkrav</a:t>
              </a:r>
              <a:endParaRPr lang="en-GB" sz="1050" dirty="0">
                <a:latin typeface="Trebuchet MS" pitchFamily="34" charset="0"/>
              </a:endParaRPr>
            </a:p>
            <a:p>
              <a:pPr algn="ctr" eaLnBrk="0" hangingPunct="0"/>
              <a:r>
                <a:rPr lang="en-GB" sz="1050" dirty="0">
                  <a:latin typeface="Trebuchet MS" pitchFamily="34" charset="0"/>
                </a:rPr>
                <a:t>(MCR og SCR)  </a:t>
              </a:r>
            </a:p>
            <a:p>
              <a:pPr marL="158265" indent="-158265" eaLnBrk="0" hangingPunct="0">
                <a:buFontTx/>
                <a:buChar char="-"/>
              </a:pPr>
              <a:endParaRPr lang="en-GB" sz="1050" dirty="0">
                <a:latin typeface="Trebuchet MS" pitchFamily="34" charset="0"/>
              </a:endParaRPr>
            </a:p>
            <a:p>
              <a:pPr eaLnBrk="0" hangingPunct="0"/>
              <a:endParaRPr lang="en-GB" sz="1050" dirty="0">
                <a:latin typeface="Trebuchet MS" pitchFamily="34" charset="0"/>
              </a:endParaRPr>
            </a:p>
          </p:txBody>
        </p:sp>
        <p:sp>
          <p:nvSpPr>
            <p:cNvPr id="10250" name="AutoShape 10"/>
            <p:cNvSpPr>
              <a:spLocks noChangeArrowheads="1"/>
            </p:cNvSpPr>
            <p:nvPr/>
          </p:nvSpPr>
          <p:spPr bwMode="auto">
            <a:xfrm>
              <a:off x="6026231" y="3657600"/>
              <a:ext cx="3476625" cy="542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2400" dirty="0" err="1">
                  <a:latin typeface="Trebuchet MS" pitchFamily="34" charset="0"/>
                </a:rPr>
                <a:t>Solvens</a:t>
              </a:r>
              <a:r>
                <a:rPr lang="en-GB" sz="2400" dirty="0">
                  <a:latin typeface="Trebuchet MS" pitchFamily="34" charset="0"/>
                </a:rPr>
                <a:t> II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 rot="10800000">
              <a:off x="5754894" y="4160838"/>
              <a:ext cx="293277" cy="120650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GB" sz="1100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6688138" y="5005388"/>
              <a:ext cx="153068" cy="257169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eaLnBrk="1" hangingPunct="1"/>
              <a:endParaRPr lang="en-GB" sz="2000" dirty="0"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6683375" y="4249738"/>
              <a:ext cx="153068" cy="257169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eaLnBrk="1" hangingPunct="1"/>
              <a:endParaRPr lang="en-GB" sz="2000" dirty="0">
                <a:latin typeface="Trebuchet MS" pitchFamily="34" charset="0"/>
                <a:cs typeface="Times New Roman" pitchFamily="18" charset="0"/>
              </a:endParaRPr>
            </a:p>
          </p:txBody>
        </p:sp>
      </p:grp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648465" y="2958741"/>
            <a:ext cx="1189902" cy="16918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vert="vert270" wrap="none" anchor="ctr"/>
          <a:lstStyle/>
          <a:p>
            <a:pPr algn="ctr" eaLnBrk="0" hangingPunct="0"/>
            <a:r>
              <a:rPr lang="da-DK" sz="1050" dirty="0">
                <a:solidFill>
                  <a:srgbClr val="EAEAEA"/>
                </a:solidFill>
                <a:latin typeface="Trebuchet MS" pitchFamily="34" charset="0"/>
              </a:rPr>
              <a:t>Tilsyn</a:t>
            </a:r>
          </a:p>
          <a:p>
            <a:pPr algn="ctr" eaLnBrk="0" hangingPunct="0"/>
            <a:r>
              <a:rPr lang="da-DK" sz="1050" dirty="0">
                <a:latin typeface="Trebuchet MS" pitchFamily="34" charset="0"/>
              </a:rPr>
              <a:t>kvalitative</a:t>
            </a:r>
            <a:r>
              <a:rPr lang="da-DK" sz="1050" dirty="0">
                <a:solidFill>
                  <a:srgbClr val="EAEAEA"/>
                </a:solidFill>
                <a:latin typeface="Trebuchet MS" pitchFamily="34" charset="0"/>
              </a:rPr>
              <a:t> </a:t>
            </a:r>
            <a:r>
              <a:rPr lang="da-DK" sz="1050" dirty="0">
                <a:latin typeface="Trebuchet MS" pitchFamily="34" charset="0"/>
              </a:rPr>
              <a:t>standarder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4962027" y="2956918"/>
            <a:ext cx="1189902" cy="16918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vert="vert270" wrap="none" anchor="ctr"/>
          <a:lstStyle/>
          <a:p>
            <a:pPr algn="ctr" eaLnBrk="0" hangingPunct="0"/>
            <a:r>
              <a:rPr lang="da-DK" sz="1050" dirty="0">
                <a:latin typeface="Trebuchet MS" pitchFamily="34" charset="0"/>
              </a:rPr>
              <a:t>Rapportering/</a:t>
            </a:r>
          </a:p>
          <a:p>
            <a:pPr algn="ctr" eaLnBrk="0" hangingPunct="0"/>
            <a:r>
              <a:rPr lang="da-DK" sz="1050" dirty="0">
                <a:latin typeface="Trebuchet MS" pitchFamily="34" charset="0"/>
              </a:rPr>
              <a:t>markedsdiciplin</a:t>
            </a:r>
            <a:endParaRPr lang="en-GB" sz="105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70378"/>
      </p:ext>
    </p:extLst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–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89512"/>
          </a:xfrm>
        </p:spPr>
        <p:txBody>
          <a:bodyPr>
            <a:normAutofit/>
          </a:bodyPr>
          <a:lstStyle/>
          <a:p>
            <a:r>
              <a:rPr lang="da-DK" dirty="0">
                <a:latin typeface="Trebuchet MS" pitchFamily="34" charset="0"/>
              </a:rPr>
              <a:t>Hvad er formålet med kapitalkrav?</a:t>
            </a:r>
          </a:p>
          <a:p>
            <a:r>
              <a:rPr lang="da-DK" dirty="0">
                <a:latin typeface="Trebuchet MS" pitchFamily="34" charset="0"/>
              </a:rPr>
              <a:t>Hvad er kapitalkravet for penge- og realkreditinstitutter og hvilken lovgivning ligger bag?</a:t>
            </a:r>
          </a:p>
          <a:p>
            <a:r>
              <a:rPr lang="da-DK" dirty="0">
                <a:latin typeface="Trebuchet MS" pitchFamily="34" charset="0"/>
              </a:rPr>
              <a:t>Forklar elementerne i basiskapitalen:</a:t>
            </a:r>
          </a:p>
          <a:p>
            <a:pPr lvl="1"/>
            <a:r>
              <a:rPr lang="da-DK" dirty="0">
                <a:latin typeface="Trebuchet MS" pitchFamily="34" charset="0"/>
              </a:rPr>
              <a:t>Ikke-hybrid kernekapital</a:t>
            </a:r>
          </a:p>
          <a:p>
            <a:pPr lvl="1"/>
            <a:r>
              <a:rPr lang="da-DK" dirty="0">
                <a:latin typeface="Trebuchet MS" pitchFamily="34" charset="0"/>
              </a:rPr>
              <a:t>Hybrid kernekapital</a:t>
            </a:r>
          </a:p>
          <a:p>
            <a:pPr lvl="1"/>
            <a:r>
              <a:rPr lang="da-DK" dirty="0">
                <a:latin typeface="Trebuchet MS" pitchFamily="34" charset="0"/>
              </a:rPr>
              <a:t>Supplerende kapital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3540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Trebuchet MS" pitchFamily="34" charset="0"/>
              </a:rPr>
              <a:t>Definér begreberne:</a:t>
            </a:r>
          </a:p>
          <a:p>
            <a:pPr lvl="1"/>
            <a:r>
              <a:rPr lang="da-DK" dirty="0">
                <a:latin typeface="Trebuchet MS" pitchFamily="34" charset="0"/>
              </a:rPr>
              <a:t>Økonomisk kapital og RAROC.</a:t>
            </a:r>
          </a:p>
          <a:p>
            <a:pPr lvl="1"/>
            <a:r>
              <a:rPr lang="da-DK" dirty="0"/>
              <a:t>Capital Conservation Buffer</a:t>
            </a:r>
          </a:p>
          <a:p>
            <a:pPr lvl="1"/>
            <a:r>
              <a:rPr lang="da-DK" dirty="0"/>
              <a:t>Kontracyklisk buffer</a:t>
            </a:r>
          </a:p>
          <a:p>
            <a:pPr lvl="1"/>
            <a:r>
              <a:rPr lang="da-DK" dirty="0"/>
              <a:t>Systemisk risikobuffer</a:t>
            </a:r>
          </a:p>
          <a:p>
            <a:pPr lvl="1"/>
            <a:r>
              <a:rPr lang="da-DK" dirty="0"/>
              <a:t>SIFI-institutter</a:t>
            </a:r>
          </a:p>
          <a:p>
            <a:pPr lvl="1"/>
            <a:r>
              <a:rPr lang="da-DK" dirty="0"/>
              <a:t>Stresset VaR og incremental risk charge</a:t>
            </a:r>
          </a:p>
          <a:p>
            <a:pPr lvl="1"/>
            <a:r>
              <a:rPr lang="da-DK" dirty="0"/>
              <a:t>Sekuritiseringer og resekuritiseringer</a:t>
            </a:r>
          </a:p>
          <a:p>
            <a:pPr lvl="1"/>
            <a:r>
              <a:rPr lang="da-DK" dirty="0"/>
              <a:t>Credit Value Adjustment</a:t>
            </a:r>
          </a:p>
          <a:p>
            <a:pPr lvl="1"/>
            <a:endParaRPr lang="da-DK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458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Formålet med kapitalkrav</a:t>
            </a:r>
          </a:p>
          <a:p>
            <a:r>
              <a:rPr lang="da-DK" dirty="0"/>
              <a:t>Kapitalkrav i penge- og realkreditinstitutter</a:t>
            </a:r>
          </a:p>
          <a:p>
            <a:r>
              <a:rPr lang="da-DK" dirty="0"/>
              <a:t>Nye kapitalkrav og deres indfasning</a:t>
            </a:r>
          </a:p>
          <a:p>
            <a:r>
              <a:rPr lang="da-DK" dirty="0"/>
              <a:t>Økonomisk kapital og RAROC</a:t>
            </a:r>
          </a:p>
          <a:p>
            <a:r>
              <a:rPr lang="da-DK"/>
              <a:t>Solvens II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278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 med kapitalkrav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bestyrelse, direktion og omverdenen får et indtryk af kapital og risiko</a:t>
            </a:r>
          </a:p>
          <a:p>
            <a:pPr lvl="0"/>
            <a:r>
              <a:rPr lang="da-DK" dirty="0"/>
              <a:t>man har metoder til opgørelse af risiko</a:t>
            </a:r>
          </a:p>
          <a:p>
            <a:pPr lvl="0"/>
            <a:r>
              <a:rPr lang="da-DK" dirty="0"/>
              <a:t>man får organiseret sine data</a:t>
            </a:r>
          </a:p>
          <a:p>
            <a:pPr lvl="0"/>
            <a:r>
              <a:rPr lang="da-DK" dirty="0"/>
              <a:t>man får incitament til bedre styring af risiko</a:t>
            </a:r>
          </a:p>
          <a:p>
            <a:pPr lvl="0"/>
            <a:r>
              <a:rPr lang="da-DK" dirty="0"/>
              <a:t>at indskyderne ikke taber penge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840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Kapitalkrav i penge- og realkreditinstitutter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 tre søjler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4</a:t>
            </a:fld>
            <a:endParaRPr lang="da-DK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997" y="2412871"/>
            <a:ext cx="6390387" cy="38964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57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Kapitalkrav i penge- og realkreditinstitutter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5</a:t>
            </a:fld>
            <a:endParaRPr lang="da-DK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6552728" cy="4752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686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Figur 13.4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726814"/>
              </p:ext>
            </p:extLst>
          </p:nvPr>
        </p:nvGraphicFramePr>
        <p:xfrm>
          <a:off x="990600" y="1459523"/>
          <a:ext cx="7848600" cy="4431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0C420-F16C-420B-B720-DE385AFBAE27}" type="slidenum">
              <a:rPr lang="en-GB" smtClean="0"/>
              <a:pPr>
                <a:defRPr/>
              </a:pPr>
              <a:t>6</a:t>
            </a:fld>
            <a:r>
              <a:rPr lang="da-DK"/>
              <a:t> of 31</a:t>
            </a:r>
            <a:endParaRPr lang="en-GB" sz="923" dirty="0">
              <a:solidFill>
                <a:srgbClr val="5E5E5E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8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Kapitalkrav i penge- og realkreditinstitutter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da-DK"/>
                      <m:t>Kapitalprocent</m:t>
                    </m:r>
                    <m:r>
                      <m:rPr>
                        <m:nor/>
                      </m:rPr>
                      <a:rPr lang="da-DK" i="1"/>
                      <m:t> 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a-DK">
                            <a:latin typeface="Cambria Math" panose="02040503050406030204" pitchFamily="18" charset="0"/>
                          </a:rPr>
                          <m:t>Kapitalgrundlag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a-DK">
                            <a:latin typeface="Cambria Math" panose="02040503050406030204" pitchFamily="18" charset="0"/>
                          </a:rPr>
                          <m:t>Risikov</m:t>
                        </m:r>
                        <m:r>
                          <a:rPr lang="da-DK">
                            <a:latin typeface="Cambria Math" panose="02040503050406030204" pitchFamily="18" charset="0"/>
                          </a:rPr>
                          <m:t>æ</m:t>
                        </m:r>
                        <m:r>
                          <m:rPr>
                            <m:sty m:val="p"/>
                          </m:rPr>
                          <a:rPr lang="da-DK">
                            <a:latin typeface="Cambria Math" panose="02040503050406030204" pitchFamily="18" charset="0"/>
                          </a:rPr>
                          <m:t>gtede</m:t>
                        </m:r>
                        <m:r>
                          <a:rPr lang="da-DK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a-DK">
                            <a:latin typeface="Cambria Math" panose="02040503050406030204" pitchFamily="18" charset="0"/>
                          </a:rPr>
                          <m:t>poster</m:t>
                        </m:r>
                      </m:den>
                    </m:f>
                    <m:r>
                      <m:rPr>
                        <m:nor/>
                      </m:rPr>
                      <a:rPr lang="da-DK" i="1"/>
                      <m:t> </m:t>
                    </m:r>
                    <m:r>
                      <m:rPr>
                        <m:nor/>
                      </m:rPr>
                      <a:rPr lang="da-DK"/>
                      <m:t>≥</m:t>
                    </m:r>
                    <m:r>
                      <m:rPr>
                        <m:nor/>
                      </m:rPr>
                      <a:rPr lang="da-DK" i="1"/>
                      <m:t> </m:t>
                    </m:r>
                    <m:r>
                      <m:rPr>
                        <m:nor/>
                      </m:rPr>
                      <a:rPr lang="da-DK"/>
                      <m:t>8</m:t>
                    </m:r>
                    <m:r>
                      <m:rPr>
                        <m:nor/>
                      </m:rPr>
                      <a:rPr lang="da-DK" i="1"/>
                      <m:t> </m:t>
                    </m:r>
                    <m:r>
                      <m:rPr>
                        <m:nor/>
                      </m:rPr>
                      <a:rPr lang="da-DK"/>
                      <m:t>%</m:t>
                    </m:r>
                  </m:oMath>
                </a14:m>
                <a:endParaRPr lang="da-DK" dirty="0"/>
              </a:p>
              <a:p>
                <a:endParaRPr lang="da-DK" dirty="0"/>
              </a:p>
              <a:p>
                <a:r>
                  <a:rPr lang="da-DK" dirty="0"/>
                  <a:t>Basiskapital</a:t>
                </a:r>
              </a:p>
              <a:p>
                <a:pPr lvl="1"/>
                <a:r>
                  <a:rPr lang="da-DK" dirty="0"/>
                  <a:t>Ikke-hybrid kernekapital</a:t>
                </a:r>
              </a:p>
              <a:p>
                <a:pPr lvl="1"/>
                <a:r>
                  <a:rPr lang="da-DK" dirty="0"/>
                  <a:t>Hybrid kernekapital</a:t>
                </a:r>
              </a:p>
              <a:p>
                <a:pPr lvl="1"/>
                <a:r>
                  <a:rPr lang="da-DK" dirty="0"/>
                  <a:t>Supplerende kapital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845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Kapitalkrav i penge- og realkreditinstitutter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5040560" cy="480060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Markant forøgelse af kapitalkrav i forhold til før finanskrisen i 2008.</a:t>
            </a:r>
          </a:p>
          <a:p>
            <a:r>
              <a:rPr lang="da-DK" dirty="0"/>
              <a:t>Før finanskrisen: </a:t>
            </a:r>
          </a:p>
          <a:p>
            <a:pPr lvl="1"/>
            <a:r>
              <a:rPr lang="da-DK" dirty="0"/>
              <a:t>var det kun nødvendigt med 2% ikke-hybrid kernekapital</a:t>
            </a:r>
          </a:p>
          <a:p>
            <a:pPr lvl="1"/>
            <a:r>
              <a:rPr lang="da-DK" dirty="0"/>
              <a:t>Ingen buffere som i dag</a:t>
            </a:r>
          </a:p>
          <a:p>
            <a:pPr lvl="1"/>
            <a:r>
              <a:rPr lang="da-DK" dirty="0"/>
              <a:t>I dag er der strengere krav til definition af ikke-hybrid kernekapital</a:t>
            </a:r>
          </a:p>
          <a:p>
            <a:pPr lvl="1"/>
            <a:endParaRPr lang="da-DK" dirty="0"/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58496" y="6234173"/>
            <a:ext cx="2895600" cy="476250"/>
          </a:xfrm>
        </p:spPr>
        <p:txBody>
          <a:bodyPr/>
          <a:lstStyle/>
          <a:p>
            <a:r>
              <a:rPr lang="da-DK" dirty="0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8</a:t>
            </a:fld>
            <a:endParaRPr lang="da-DK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41F823-0DC5-4FFD-B49E-E0AE2DC5A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195" y="232602"/>
            <a:ext cx="2331053" cy="65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2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Kapitalkrav i penge- og realkreditinstitutter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Nye kapitalkrav</a:t>
            </a:r>
          </a:p>
          <a:p>
            <a:pPr lvl="1"/>
            <a:r>
              <a:rPr lang="da-DK" dirty="0"/>
              <a:t>Capital Conservation Buffer</a:t>
            </a:r>
          </a:p>
          <a:p>
            <a:pPr lvl="1"/>
            <a:r>
              <a:rPr lang="da-DK" dirty="0"/>
              <a:t>Kontracyklisk buffer</a:t>
            </a:r>
          </a:p>
          <a:p>
            <a:pPr lvl="1"/>
            <a:r>
              <a:rPr lang="da-DK" dirty="0"/>
              <a:t>Systemisk risikobuffer</a:t>
            </a:r>
          </a:p>
          <a:p>
            <a:pPr lvl="1"/>
            <a:r>
              <a:rPr lang="da-DK" dirty="0"/>
              <a:t>SIFI-institutter</a:t>
            </a:r>
          </a:p>
          <a:p>
            <a:r>
              <a:rPr lang="da-DK" dirty="0"/>
              <a:t>Specielle områder:</a:t>
            </a:r>
          </a:p>
          <a:p>
            <a:pPr lvl="1"/>
            <a:r>
              <a:rPr lang="da-DK" dirty="0"/>
              <a:t>Stresset VaR og incremental risk charge</a:t>
            </a:r>
          </a:p>
          <a:p>
            <a:pPr lvl="1"/>
            <a:r>
              <a:rPr lang="da-DK" dirty="0"/>
              <a:t>Sekuritiseringer og resekuritiseringer</a:t>
            </a:r>
          </a:p>
          <a:p>
            <a:pPr lvl="1"/>
            <a:r>
              <a:rPr lang="da-DK" dirty="0"/>
              <a:t>Credit Value Adjustment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4857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1362</TotalTime>
  <Words>526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Cambria Math</vt:lpstr>
      <vt:lpstr>Gill Sans MT</vt:lpstr>
      <vt:lpstr>Times New Roman</vt:lpstr>
      <vt:lpstr>Trebuchet MS</vt:lpstr>
      <vt:lpstr>Verdana</vt:lpstr>
      <vt:lpstr>Wingdings 2</vt:lpstr>
      <vt:lpstr>Solstice</vt:lpstr>
      <vt:lpstr>KAPITEL 13 Kapitalkrav</vt:lpstr>
      <vt:lpstr>Indhold</vt:lpstr>
      <vt:lpstr>Formål med kapitalkrav</vt:lpstr>
      <vt:lpstr>Kapitalkrav i penge- og realkreditinstitutter</vt:lpstr>
      <vt:lpstr>Kapitalkrav i penge- og realkreditinstitutter</vt:lpstr>
      <vt:lpstr>Figur 13.4</vt:lpstr>
      <vt:lpstr>Kapitalkrav i penge- og realkreditinstitutter</vt:lpstr>
      <vt:lpstr>Kapitalkrav i penge- og realkreditinstitutter</vt:lpstr>
      <vt:lpstr>Kapitalkrav i penge- og realkreditinstitutter</vt:lpstr>
      <vt:lpstr>Fundamental Review of the Trading Book</vt:lpstr>
      <vt:lpstr>Økonomisk kapital og RAROC</vt:lpstr>
      <vt:lpstr>Solvens II</vt:lpstr>
      <vt:lpstr>Tjek spørgsmål – 1</vt:lpstr>
      <vt:lpstr>Tjek spørgsmål - 2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at Risk</dc:title>
  <dc:creator>JJA</dc:creator>
  <cp:lastModifiedBy>Jørgen Just Andresen</cp:lastModifiedBy>
  <cp:revision>94</cp:revision>
  <dcterms:created xsi:type="dcterms:W3CDTF">2011-08-19T12:28:43Z</dcterms:created>
  <dcterms:modified xsi:type="dcterms:W3CDTF">2020-07-01T06:40:07Z</dcterms:modified>
</cp:coreProperties>
</file>