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25"/>
  </p:notesMasterIdLst>
  <p:sldIdLst>
    <p:sldId id="256" r:id="rId2"/>
    <p:sldId id="283" r:id="rId3"/>
    <p:sldId id="293" r:id="rId4"/>
    <p:sldId id="294" r:id="rId5"/>
    <p:sldId id="295" r:id="rId6"/>
    <p:sldId id="296" r:id="rId7"/>
    <p:sldId id="297" r:id="rId8"/>
    <p:sldId id="309" r:id="rId9"/>
    <p:sldId id="298" r:id="rId10"/>
    <p:sldId id="299" r:id="rId11"/>
    <p:sldId id="300" r:id="rId12"/>
    <p:sldId id="301" r:id="rId13"/>
    <p:sldId id="302" r:id="rId14"/>
    <p:sldId id="303" r:id="rId15"/>
    <p:sldId id="304" r:id="rId16"/>
    <p:sldId id="305" r:id="rId17"/>
    <p:sldId id="306" r:id="rId18"/>
    <p:sldId id="307" r:id="rId19"/>
    <p:sldId id="310" r:id="rId20"/>
    <p:sldId id="308" r:id="rId21"/>
    <p:sldId id="278" r:id="rId22"/>
    <p:sldId id="279" r:id="rId23"/>
    <p:sldId id="291" r:id="rId24"/>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447" autoAdjust="0"/>
  </p:normalViewPr>
  <p:slideViewPr>
    <p:cSldViewPr>
      <p:cViewPr varScale="1">
        <p:scale>
          <a:sx n="83" d="100"/>
          <a:sy n="83" d="100"/>
        </p:scale>
        <p:origin x="102" y="282"/>
      </p:cViewPr>
      <p:guideLst>
        <p:guide orient="horz" pos="2160"/>
        <p:guide pos="2880"/>
      </p:guideLst>
    </p:cSldViewPr>
  </p:slideViewPr>
  <p:outlineViewPr>
    <p:cViewPr>
      <p:scale>
        <a:sx n="33" d="100"/>
        <a:sy n="33" d="100"/>
      </p:scale>
      <p:origin x="0" y="4644"/>
    </p:cViewPr>
  </p:outlineViewPr>
  <p:notesTextViewPr>
    <p:cViewPr>
      <p:scale>
        <a:sx n="1" d="1"/>
        <a:sy n="1" d="1"/>
      </p:scale>
      <p:origin x="0" y="0"/>
    </p:cViewPr>
  </p:notesTextViewPr>
  <p:sorterViewPr>
    <p:cViewPr>
      <p:scale>
        <a:sx n="100" d="100"/>
        <a:sy n="100" d="100"/>
      </p:scale>
      <p:origin x="0" y="-6235"/>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803365-F6F7-4574-BCE8-E48C080CFC7A}" type="datetimeFigureOut">
              <a:rPr lang="da-DK" smtClean="0"/>
              <a:t>01-07-2020</a:t>
            </a:fld>
            <a:endParaRPr lang="da-DK"/>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327CF6-065E-4F08-8DE2-A81D2055D54A}" type="slidenum">
              <a:rPr lang="da-DK" smtClean="0"/>
              <a:t>‹#›</a:t>
            </a:fld>
            <a:endParaRPr lang="da-DK"/>
          </a:p>
        </p:txBody>
      </p:sp>
    </p:spTree>
    <p:extLst>
      <p:ext uri="{BB962C8B-B14F-4D97-AF65-F5344CB8AC3E}">
        <p14:creationId xmlns:p14="http://schemas.microsoft.com/office/powerpoint/2010/main" val="3823118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231FA91A-6647-4FEA-BB37-7ED9259436E7}" type="datetime1">
              <a:rPr lang="da-DK" smtClean="0"/>
              <a:t>01-07-2020</a:t>
            </a:fld>
            <a:endParaRPr lang="da-DK"/>
          </a:p>
        </p:txBody>
      </p:sp>
      <p:sp>
        <p:nvSpPr>
          <p:cNvPr id="20" name="Footer Placeholder 19"/>
          <p:cNvSpPr>
            <a:spLocks noGrp="1"/>
          </p:cNvSpPr>
          <p:nvPr>
            <p:ph type="ftr" sz="quarter" idx="11"/>
          </p:nvPr>
        </p:nvSpPr>
        <p:spPr/>
        <p:txBody>
          <a:bodyPr/>
          <a:lstStyle/>
          <a:p>
            <a:r>
              <a:rPr lang="da-DK"/>
              <a:t>Copyright Jørgen Just Andresen</a:t>
            </a:r>
          </a:p>
        </p:txBody>
      </p:sp>
      <p:sp>
        <p:nvSpPr>
          <p:cNvPr id="10" name="Slide Number Placeholder 9"/>
          <p:cNvSpPr>
            <a:spLocks noGrp="1"/>
          </p:cNvSpPr>
          <p:nvPr>
            <p:ph type="sldNum" sz="quarter" idx="12"/>
          </p:nvPr>
        </p:nvSpPr>
        <p:spPr/>
        <p:txBody>
          <a:bodyPr/>
          <a:lstStyle/>
          <a:p>
            <a:fld id="{976443AD-B17D-4319-A35E-2398D07A6DDB}" type="slidenum">
              <a:rPr lang="da-DK" smtClean="0"/>
              <a:t>‹#›</a:t>
            </a:fld>
            <a:endParaRPr lang="da-DK"/>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2598C60-21C7-4A87-B51E-0C38B2AFA894}" type="datetime1">
              <a:rPr lang="da-DK" smtClean="0"/>
              <a:t>01-07-2020</a:t>
            </a:fld>
            <a:endParaRPr lang="da-DK"/>
          </a:p>
        </p:txBody>
      </p:sp>
      <p:sp>
        <p:nvSpPr>
          <p:cNvPr id="5" name="Footer Placeholder 4"/>
          <p:cNvSpPr>
            <a:spLocks noGrp="1"/>
          </p:cNvSpPr>
          <p:nvPr>
            <p:ph type="ftr" sz="quarter" idx="11"/>
          </p:nvPr>
        </p:nvSpPr>
        <p:spPr/>
        <p:txBody>
          <a:bodyPr/>
          <a:lstStyle/>
          <a:p>
            <a:r>
              <a:rPr lang="da-DK"/>
              <a:t>Copyright Jørgen Just Andresen</a:t>
            </a:r>
          </a:p>
        </p:txBody>
      </p:sp>
      <p:sp>
        <p:nvSpPr>
          <p:cNvPr id="6" name="Slide Number Placeholder 5"/>
          <p:cNvSpPr>
            <a:spLocks noGrp="1"/>
          </p:cNvSpPr>
          <p:nvPr>
            <p:ph type="sldNum" sz="quarter" idx="12"/>
          </p:nvPr>
        </p:nvSpPr>
        <p:spPr/>
        <p:txBody>
          <a:bodyPr/>
          <a:lstStyle/>
          <a:p>
            <a:fld id="{976443AD-B17D-4319-A35E-2398D07A6DDB}" type="slidenum">
              <a:rPr lang="da-DK" smtClean="0"/>
              <a:t>‹#›</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64422AF-20B8-4F9F-8526-C048F76670FF}" type="datetime1">
              <a:rPr lang="da-DK" smtClean="0"/>
              <a:t>01-07-2020</a:t>
            </a:fld>
            <a:endParaRPr lang="da-DK"/>
          </a:p>
        </p:txBody>
      </p:sp>
      <p:sp>
        <p:nvSpPr>
          <p:cNvPr id="5" name="Footer Placeholder 4"/>
          <p:cNvSpPr>
            <a:spLocks noGrp="1"/>
          </p:cNvSpPr>
          <p:nvPr>
            <p:ph type="ftr" sz="quarter" idx="11"/>
          </p:nvPr>
        </p:nvSpPr>
        <p:spPr/>
        <p:txBody>
          <a:bodyPr/>
          <a:lstStyle/>
          <a:p>
            <a:r>
              <a:rPr lang="da-DK"/>
              <a:t>Copyright Jørgen Just Andresen</a:t>
            </a:r>
          </a:p>
        </p:txBody>
      </p:sp>
      <p:sp>
        <p:nvSpPr>
          <p:cNvPr id="6" name="Slide Number Placeholder 5"/>
          <p:cNvSpPr>
            <a:spLocks noGrp="1"/>
          </p:cNvSpPr>
          <p:nvPr>
            <p:ph type="sldNum" sz="quarter" idx="12"/>
          </p:nvPr>
        </p:nvSpPr>
        <p:spPr/>
        <p:txBody>
          <a:bodyPr/>
          <a:lstStyle/>
          <a:p>
            <a:fld id="{976443AD-B17D-4319-A35E-2398D07A6DDB}" type="slidenum">
              <a:rPr lang="da-DK" smtClean="0"/>
              <a:t>‹#›</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47411BE-BF14-47D9-85B7-28AE23BD47D1}" type="datetime1">
              <a:rPr lang="da-DK" smtClean="0"/>
              <a:t>01-07-2020</a:t>
            </a:fld>
            <a:endParaRPr lang="da-DK"/>
          </a:p>
        </p:txBody>
      </p:sp>
      <p:sp>
        <p:nvSpPr>
          <p:cNvPr id="5" name="Footer Placeholder 4"/>
          <p:cNvSpPr>
            <a:spLocks noGrp="1"/>
          </p:cNvSpPr>
          <p:nvPr>
            <p:ph type="ftr" sz="quarter" idx="11"/>
          </p:nvPr>
        </p:nvSpPr>
        <p:spPr/>
        <p:txBody>
          <a:bodyPr/>
          <a:lstStyle/>
          <a:p>
            <a:r>
              <a:rPr lang="da-DK"/>
              <a:t>Copyright Jørgen Just Andresen</a:t>
            </a:r>
          </a:p>
        </p:txBody>
      </p:sp>
      <p:sp>
        <p:nvSpPr>
          <p:cNvPr id="6" name="Slide Number Placeholder 5"/>
          <p:cNvSpPr>
            <a:spLocks noGrp="1"/>
          </p:cNvSpPr>
          <p:nvPr>
            <p:ph type="sldNum" sz="quarter" idx="12"/>
          </p:nvPr>
        </p:nvSpPr>
        <p:spPr/>
        <p:txBody>
          <a:bodyPr/>
          <a:lstStyle/>
          <a:p>
            <a:fld id="{976443AD-B17D-4319-A35E-2398D07A6DDB}" type="slidenum">
              <a:rPr lang="da-DK" smtClean="0"/>
              <a:t>‹#›</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E671781-8487-4061-8E8C-B34D05A8A4FD}" type="datetime1">
              <a:rPr lang="da-DK" smtClean="0"/>
              <a:t>01-07-2020</a:t>
            </a:fld>
            <a:endParaRPr lang="da-DK"/>
          </a:p>
        </p:txBody>
      </p:sp>
      <p:sp>
        <p:nvSpPr>
          <p:cNvPr id="5" name="Footer Placeholder 4"/>
          <p:cNvSpPr>
            <a:spLocks noGrp="1"/>
          </p:cNvSpPr>
          <p:nvPr>
            <p:ph type="ftr" sz="quarter" idx="11"/>
          </p:nvPr>
        </p:nvSpPr>
        <p:spPr/>
        <p:txBody>
          <a:bodyPr/>
          <a:lstStyle/>
          <a:p>
            <a:r>
              <a:rPr lang="da-DK"/>
              <a:t>Copyright Jørgen Just Andresen</a:t>
            </a:r>
          </a:p>
        </p:txBody>
      </p:sp>
      <p:sp>
        <p:nvSpPr>
          <p:cNvPr id="6" name="Slide Number Placeholder 5"/>
          <p:cNvSpPr>
            <a:spLocks noGrp="1"/>
          </p:cNvSpPr>
          <p:nvPr>
            <p:ph type="sldNum" sz="quarter" idx="12"/>
          </p:nvPr>
        </p:nvSpPr>
        <p:spPr/>
        <p:txBody>
          <a:bodyPr/>
          <a:lstStyle/>
          <a:p>
            <a:fld id="{976443AD-B17D-4319-A35E-2398D07A6DDB}" type="slidenum">
              <a:rPr lang="da-DK" smtClean="0"/>
              <a:t>‹#›</a:t>
            </a:fld>
            <a:endParaRPr lang="da-DK"/>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BDA8D7-14F8-4C7E-934F-013C103B988F}" type="datetime1">
              <a:rPr lang="da-DK" smtClean="0"/>
              <a:t>01-07-2020</a:t>
            </a:fld>
            <a:endParaRPr lang="da-DK"/>
          </a:p>
        </p:txBody>
      </p:sp>
      <p:sp>
        <p:nvSpPr>
          <p:cNvPr id="6" name="Footer Placeholder 5"/>
          <p:cNvSpPr>
            <a:spLocks noGrp="1"/>
          </p:cNvSpPr>
          <p:nvPr>
            <p:ph type="ftr" sz="quarter" idx="11"/>
          </p:nvPr>
        </p:nvSpPr>
        <p:spPr/>
        <p:txBody>
          <a:bodyPr/>
          <a:lstStyle/>
          <a:p>
            <a:r>
              <a:rPr lang="da-DK"/>
              <a:t>Copyright Jørgen Just Andresen</a:t>
            </a:r>
          </a:p>
        </p:txBody>
      </p:sp>
      <p:sp>
        <p:nvSpPr>
          <p:cNvPr id="7" name="Slide Number Placeholder 6"/>
          <p:cNvSpPr>
            <a:spLocks noGrp="1"/>
          </p:cNvSpPr>
          <p:nvPr>
            <p:ph type="sldNum" sz="quarter" idx="12"/>
          </p:nvPr>
        </p:nvSpPr>
        <p:spPr/>
        <p:txBody>
          <a:bodyPr/>
          <a:lstStyle/>
          <a:p>
            <a:fld id="{976443AD-B17D-4319-A35E-2398D07A6DDB}" type="slidenum">
              <a:rPr lang="da-DK" smtClean="0"/>
              <a:t>‹#›</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A49518A-9B92-453B-A643-7A80761C5D94}" type="datetime1">
              <a:rPr lang="da-DK" smtClean="0"/>
              <a:t>01-07-2020</a:t>
            </a:fld>
            <a:endParaRPr lang="da-DK"/>
          </a:p>
        </p:txBody>
      </p:sp>
      <p:sp>
        <p:nvSpPr>
          <p:cNvPr id="8" name="Footer Placeholder 7"/>
          <p:cNvSpPr>
            <a:spLocks noGrp="1"/>
          </p:cNvSpPr>
          <p:nvPr>
            <p:ph type="ftr" sz="quarter" idx="11"/>
          </p:nvPr>
        </p:nvSpPr>
        <p:spPr/>
        <p:txBody>
          <a:bodyPr/>
          <a:lstStyle/>
          <a:p>
            <a:r>
              <a:rPr lang="da-DK"/>
              <a:t>Copyright Jørgen Just Andresen</a:t>
            </a:r>
          </a:p>
        </p:txBody>
      </p:sp>
      <p:sp>
        <p:nvSpPr>
          <p:cNvPr id="9" name="Slide Number Placeholder 8"/>
          <p:cNvSpPr>
            <a:spLocks noGrp="1"/>
          </p:cNvSpPr>
          <p:nvPr>
            <p:ph type="sldNum" sz="quarter" idx="12"/>
          </p:nvPr>
        </p:nvSpPr>
        <p:spPr/>
        <p:txBody>
          <a:bodyPr/>
          <a:lstStyle/>
          <a:p>
            <a:fld id="{976443AD-B17D-4319-A35E-2398D07A6DDB}" type="slidenum">
              <a:rPr lang="da-DK" smtClean="0"/>
              <a:t>‹#›</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4B2245AE-23BD-4FCE-9F85-93FA7F315AC0}" type="datetime1">
              <a:rPr lang="da-DK" smtClean="0"/>
              <a:t>01-07-2020</a:t>
            </a:fld>
            <a:endParaRPr lang="da-DK"/>
          </a:p>
        </p:txBody>
      </p:sp>
      <p:sp>
        <p:nvSpPr>
          <p:cNvPr id="4" name="Footer Placeholder 3"/>
          <p:cNvSpPr>
            <a:spLocks noGrp="1"/>
          </p:cNvSpPr>
          <p:nvPr>
            <p:ph type="ftr" sz="quarter" idx="11"/>
          </p:nvPr>
        </p:nvSpPr>
        <p:spPr/>
        <p:txBody>
          <a:bodyPr/>
          <a:lstStyle/>
          <a:p>
            <a:r>
              <a:rPr lang="da-DK"/>
              <a:t>Copyright Jørgen Just Andresen</a:t>
            </a:r>
          </a:p>
        </p:txBody>
      </p:sp>
      <p:sp>
        <p:nvSpPr>
          <p:cNvPr id="5" name="Slide Number Placeholder 4"/>
          <p:cNvSpPr>
            <a:spLocks noGrp="1"/>
          </p:cNvSpPr>
          <p:nvPr>
            <p:ph type="sldNum" sz="quarter" idx="12"/>
          </p:nvPr>
        </p:nvSpPr>
        <p:spPr/>
        <p:txBody>
          <a:bodyPr/>
          <a:lstStyle/>
          <a:p>
            <a:fld id="{976443AD-B17D-4319-A35E-2398D07A6DDB}" type="slidenum">
              <a:rPr lang="da-DK" smtClean="0"/>
              <a:t>‹#›</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8D6D246A-B683-4B94-A131-DE57A94D6EB6}" type="datetime1">
              <a:rPr lang="da-DK" smtClean="0"/>
              <a:t>01-07-2020</a:t>
            </a:fld>
            <a:endParaRPr lang="da-DK"/>
          </a:p>
        </p:txBody>
      </p:sp>
      <p:sp>
        <p:nvSpPr>
          <p:cNvPr id="3" name="Footer Placeholder 2"/>
          <p:cNvSpPr>
            <a:spLocks noGrp="1"/>
          </p:cNvSpPr>
          <p:nvPr>
            <p:ph type="ftr" sz="quarter" idx="11"/>
          </p:nvPr>
        </p:nvSpPr>
        <p:spPr/>
        <p:txBody>
          <a:bodyPr/>
          <a:lstStyle/>
          <a:p>
            <a:r>
              <a:rPr lang="da-DK"/>
              <a:t>Copyright Jørgen Just Andresen</a:t>
            </a:r>
          </a:p>
        </p:txBody>
      </p:sp>
      <p:sp>
        <p:nvSpPr>
          <p:cNvPr id="4" name="Slide Number Placeholder 3"/>
          <p:cNvSpPr>
            <a:spLocks noGrp="1"/>
          </p:cNvSpPr>
          <p:nvPr>
            <p:ph type="sldNum" sz="quarter" idx="12"/>
          </p:nvPr>
        </p:nvSpPr>
        <p:spPr/>
        <p:txBody>
          <a:bodyPr/>
          <a:lstStyle/>
          <a:p>
            <a:fld id="{976443AD-B17D-4319-A35E-2398D07A6DDB}" type="slidenum">
              <a:rPr lang="da-DK" smtClean="0"/>
              <a:t>‹#›</a:t>
            </a:fld>
            <a:endParaRPr lang="da-DK"/>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E99D1E4-DC18-4E71-9A42-787F860958F8}" type="datetime1">
              <a:rPr lang="da-DK" smtClean="0"/>
              <a:t>01-07-2020</a:t>
            </a:fld>
            <a:endParaRPr lang="da-DK"/>
          </a:p>
        </p:txBody>
      </p:sp>
      <p:sp>
        <p:nvSpPr>
          <p:cNvPr id="6" name="Footer Placeholder 5"/>
          <p:cNvSpPr>
            <a:spLocks noGrp="1"/>
          </p:cNvSpPr>
          <p:nvPr>
            <p:ph type="ftr" sz="quarter" idx="11"/>
          </p:nvPr>
        </p:nvSpPr>
        <p:spPr/>
        <p:txBody>
          <a:bodyPr/>
          <a:lstStyle/>
          <a:p>
            <a:r>
              <a:rPr lang="da-DK"/>
              <a:t>Copyright Jørgen Just Andresen</a:t>
            </a:r>
          </a:p>
        </p:txBody>
      </p:sp>
      <p:sp>
        <p:nvSpPr>
          <p:cNvPr id="7" name="Slide Number Placeholder 6"/>
          <p:cNvSpPr>
            <a:spLocks noGrp="1"/>
          </p:cNvSpPr>
          <p:nvPr>
            <p:ph type="sldNum" sz="quarter" idx="12"/>
          </p:nvPr>
        </p:nvSpPr>
        <p:spPr/>
        <p:txBody>
          <a:bodyPr/>
          <a:lstStyle/>
          <a:p>
            <a:fld id="{976443AD-B17D-4319-A35E-2398D07A6DDB}" type="slidenum">
              <a:rPr lang="da-DK" smtClean="0"/>
              <a:t>‹#›</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65C946EA-DD1C-4649-AC74-3BAB4248472B}" type="datetime1">
              <a:rPr lang="da-DK" smtClean="0"/>
              <a:t>01-07-2020</a:t>
            </a:fld>
            <a:endParaRPr lang="da-DK"/>
          </a:p>
        </p:txBody>
      </p:sp>
      <p:sp>
        <p:nvSpPr>
          <p:cNvPr id="6" name="Footer Placeholder 5"/>
          <p:cNvSpPr>
            <a:spLocks noGrp="1"/>
          </p:cNvSpPr>
          <p:nvPr>
            <p:ph type="ftr" sz="quarter" idx="11"/>
          </p:nvPr>
        </p:nvSpPr>
        <p:spPr/>
        <p:txBody>
          <a:bodyPr/>
          <a:lstStyle/>
          <a:p>
            <a:r>
              <a:rPr lang="da-DK"/>
              <a:t>Copyright Jørgen Just Andresen</a:t>
            </a:r>
          </a:p>
        </p:txBody>
      </p:sp>
      <p:sp>
        <p:nvSpPr>
          <p:cNvPr id="7" name="Slide Number Placeholder 6"/>
          <p:cNvSpPr>
            <a:spLocks noGrp="1"/>
          </p:cNvSpPr>
          <p:nvPr>
            <p:ph type="sldNum" sz="quarter" idx="12"/>
          </p:nvPr>
        </p:nvSpPr>
        <p:spPr/>
        <p:txBody>
          <a:bodyPr/>
          <a:lstStyle/>
          <a:p>
            <a:fld id="{976443AD-B17D-4319-A35E-2398D07A6DDB}" type="slidenum">
              <a:rPr lang="da-DK" smtClean="0"/>
              <a:t>‹#›</a:t>
            </a:fld>
            <a:endParaRPr lang="da-DK"/>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E04A0C3-96DD-451D-BEC0-3AC148E31741}" type="datetime1">
              <a:rPr lang="da-DK" smtClean="0"/>
              <a:t>01-07-2020</a:t>
            </a:fld>
            <a:endParaRPr lang="da-DK"/>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da-DK"/>
              <a:t>Copyright Jørgen Just Andresen</a:t>
            </a: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76443AD-B17D-4319-A35E-2398D07A6DDB}" type="slidenum">
              <a:rPr lang="da-DK" smtClean="0"/>
              <a:t>‹#›</a:t>
            </a:fld>
            <a:endParaRPr lang="da-DK"/>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484784"/>
            <a:ext cx="7848600" cy="1927225"/>
          </a:xfrm>
        </p:spPr>
        <p:txBody>
          <a:bodyPr>
            <a:normAutofit/>
          </a:bodyPr>
          <a:lstStyle/>
          <a:p>
            <a:pPr algn="ctr"/>
            <a:r>
              <a:rPr lang="da-DK" dirty="0"/>
              <a:t>KAPITEL 12</a:t>
            </a:r>
            <a:br>
              <a:rPr lang="da-DK" dirty="0"/>
            </a:br>
            <a:r>
              <a:rPr lang="da-DK" dirty="0"/>
              <a:t>Stresstesting</a:t>
            </a:r>
          </a:p>
        </p:txBody>
      </p:sp>
    </p:spTree>
    <p:extLst>
      <p:ext uri="{BB962C8B-B14F-4D97-AF65-F5344CB8AC3E}">
        <p14:creationId xmlns:p14="http://schemas.microsoft.com/office/powerpoint/2010/main" val="1802256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Man rammes på flere fronter</a:t>
            </a:r>
          </a:p>
        </p:txBody>
      </p:sp>
      <p:sp>
        <p:nvSpPr>
          <p:cNvPr id="3" name="Content Placeholder 2"/>
          <p:cNvSpPr>
            <a:spLocks noGrp="1"/>
          </p:cNvSpPr>
          <p:nvPr>
            <p:ph idx="1"/>
          </p:nvPr>
        </p:nvSpPr>
        <p:spPr/>
        <p:txBody>
          <a:bodyPr>
            <a:normAutofit/>
          </a:bodyPr>
          <a:lstStyle/>
          <a:p>
            <a:r>
              <a:rPr lang="da-DK" sz="2800" dirty="0"/>
              <a:t>I et stresset marked falder belåningsværdien som følge af fald i aktivets værdi kombineret med en forøgelse af haircuts</a:t>
            </a:r>
          </a:p>
        </p:txBody>
      </p:sp>
      <p:sp>
        <p:nvSpPr>
          <p:cNvPr id="4" name="Footer Placeholder 3"/>
          <p:cNvSpPr>
            <a:spLocks noGrp="1"/>
          </p:cNvSpPr>
          <p:nvPr>
            <p:ph type="ftr" sz="quarter" idx="11"/>
          </p:nvPr>
        </p:nvSpPr>
        <p:spPr/>
        <p:txBody>
          <a:bodyPr/>
          <a:lstStyle/>
          <a:p>
            <a:r>
              <a:rPr lang="da-DK"/>
              <a:t>Copyright Jørgen Just Andresen</a:t>
            </a:r>
          </a:p>
        </p:txBody>
      </p:sp>
      <p:sp>
        <p:nvSpPr>
          <p:cNvPr id="5" name="Slide Number Placeholder 4"/>
          <p:cNvSpPr>
            <a:spLocks noGrp="1"/>
          </p:cNvSpPr>
          <p:nvPr>
            <p:ph type="sldNum" sz="quarter" idx="12"/>
          </p:nvPr>
        </p:nvSpPr>
        <p:spPr/>
        <p:txBody>
          <a:bodyPr/>
          <a:lstStyle/>
          <a:p>
            <a:fld id="{976443AD-B17D-4319-A35E-2398D07A6DDB}" type="slidenum">
              <a:rPr lang="da-DK" smtClean="0"/>
              <a:t>10</a:t>
            </a:fld>
            <a:endParaRPr lang="da-DK"/>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2909247"/>
            <a:ext cx="5242892" cy="3256057"/>
          </a:xfrm>
          <a:prstGeom prst="rect">
            <a:avLst/>
          </a:prstGeom>
          <a:noFill/>
        </p:spPr>
      </p:pic>
    </p:spTree>
    <p:extLst>
      <p:ext uri="{BB962C8B-B14F-4D97-AF65-F5344CB8AC3E}">
        <p14:creationId xmlns:p14="http://schemas.microsoft.com/office/powerpoint/2010/main" val="3083032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Erfaringer fra finankrisen iflg BIS</a:t>
            </a:r>
          </a:p>
        </p:txBody>
      </p:sp>
      <p:sp>
        <p:nvSpPr>
          <p:cNvPr id="3" name="Content Placeholder 2"/>
          <p:cNvSpPr>
            <a:spLocks noGrp="1"/>
          </p:cNvSpPr>
          <p:nvPr>
            <p:ph idx="1"/>
          </p:nvPr>
        </p:nvSpPr>
        <p:spPr/>
        <p:txBody>
          <a:bodyPr>
            <a:normAutofit/>
          </a:bodyPr>
          <a:lstStyle/>
          <a:p>
            <a:pPr lvl="0"/>
            <a:r>
              <a:rPr lang="da-DK" dirty="0"/>
              <a:t>Scenarierne var ikke ekstreme nok.</a:t>
            </a:r>
          </a:p>
          <a:p>
            <a:pPr lvl="0"/>
            <a:r>
              <a:rPr lang="da-DK" dirty="0"/>
              <a:t>Topledelsen og bestyrelsen tog ikke aktiv del i stresstesting.</a:t>
            </a:r>
          </a:p>
          <a:p>
            <a:pPr lvl="0"/>
            <a:r>
              <a:rPr lang="da-DK" dirty="0"/>
              <a:t>Stresstests var for mekaniske.</a:t>
            </a:r>
          </a:p>
          <a:p>
            <a:pPr lvl="0"/>
            <a:r>
              <a:rPr lang="da-DK" dirty="0"/>
              <a:t>Fokus var rettet mod markedsrisiko. </a:t>
            </a:r>
          </a:p>
          <a:p>
            <a:pPr lvl="0"/>
            <a:r>
              <a:rPr lang="da-DK" dirty="0"/>
              <a:t>Historiske scenarier tog ikke højde for nye produkter.</a:t>
            </a:r>
          </a:p>
          <a:p>
            <a:endParaRPr lang="da-DK" dirty="0"/>
          </a:p>
        </p:txBody>
      </p:sp>
      <p:sp>
        <p:nvSpPr>
          <p:cNvPr id="4" name="Footer Placeholder 3"/>
          <p:cNvSpPr>
            <a:spLocks noGrp="1"/>
          </p:cNvSpPr>
          <p:nvPr>
            <p:ph type="ftr" sz="quarter" idx="11"/>
          </p:nvPr>
        </p:nvSpPr>
        <p:spPr/>
        <p:txBody>
          <a:bodyPr/>
          <a:lstStyle/>
          <a:p>
            <a:r>
              <a:rPr lang="da-DK"/>
              <a:t>Copyright Jørgen Just Andresen</a:t>
            </a:r>
          </a:p>
        </p:txBody>
      </p:sp>
      <p:sp>
        <p:nvSpPr>
          <p:cNvPr id="5" name="Slide Number Placeholder 4"/>
          <p:cNvSpPr>
            <a:spLocks noGrp="1"/>
          </p:cNvSpPr>
          <p:nvPr>
            <p:ph type="sldNum" sz="quarter" idx="12"/>
          </p:nvPr>
        </p:nvSpPr>
        <p:spPr/>
        <p:txBody>
          <a:bodyPr/>
          <a:lstStyle/>
          <a:p>
            <a:fld id="{976443AD-B17D-4319-A35E-2398D07A6DDB}" type="slidenum">
              <a:rPr lang="da-DK" smtClean="0"/>
              <a:t>11</a:t>
            </a:fld>
            <a:endParaRPr lang="da-DK"/>
          </a:p>
        </p:txBody>
      </p:sp>
    </p:spTree>
    <p:extLst>
      <p:ext uri="{BB962C8B-B14F-4D97-AF65-F5344CB8AC3E}">
        <p14:creationId xmlns:p14="http://schemas.microsoft.com/office/powerpoint/2010/main" val="1003785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Formål med stresstesting</a:t>
            </a:r>
          </a:p>
        </p:txBody>
      </p:sp>
      <p:sp>
        <p:nvSpPr>
          <p:cNvPr id="3" name="Content Placeholder 2"/>
          <p:cNvSpPr>
            <a:spLocks noGrp="1"/>
          </p:cNvSpPr>
          <p:nvPr>
            <p:ph idx="1"/>
          </p:nvPr>
        </p:nvSpPr>
        <p:spPr/>
        <p:txBody>
          <a:bodyPr>
            <a:normAutofit fontScale="77500" lnSpcReduction="20000"/>
          </a:bodyPr>
          <a:lstStyle/>
          <a:p>
            <a:pPr lvl="0"/>
            <a:r>
              <a:rPr lang="da-DK" dirty="0"/>
              <a:t>Et effektivt kommunikationsværktøj både eksternt og internt</a:t>
            </a:r>
          </a:p>
          <a:p>
            <a:pPr lvl="0"/>
            <a:r>
              <a:rPr lang="da-DK" dirty="0"/>
              <a:t>Stresstesting bruges til opgørelse af kapitalbehov</a:t>
            </a:r>
          </a:p>
          <a:p>
            <a:pPr lvl="0"/>
            <a:r>
              <a:rPr lang="da-DK" dirty="0"/>
              <a:t>Stresstest er et input i forbindelse med kapitalallokering</a:t>
            </a:r>
          </a:p>
          <a:p>
            <a:pPr lvl="0"/>
            <a:r>
              <a:rPr lang="da-DK" dirty="0"/>
              <a:t>Stresstest er vigtig i forbindelse med likviditetsstyring</a:t>
            </a:r>
          </a:p>
          <a:p>
            <a:pPr lvl="0"/>
            <a:r>
              <a:rPr lang="da-DK" dirty="0"/>
              <a:t>Stresstesting hjælper med at fastsætte lines</a:t>
            </a:r>
          </a:p>
          <a:p>
            <a:pPr lvl="0"/>
            <a:r>
              <a:rPr lang="da-DK" dirty="0"/>
              <a:t>Stresstesting er et vigtigt input til kriseberedskabsplaner</a:t>
            </a:r>
          </a:p>
          <a:p>
            <a:pPr lvl="0"/>
            <a:r>
              <a:rPr lang="da-DK" dirty="0"/>
              <a:t>Stresstests kan bruges på nye produkter og markeder som ikke har historiske data</a:t>
            </a:r>
          </a:p>
          <a:p>
            <a:r>
              <a:rPr lang="da-DK" dirty="0"/>
              <a:t>Stresstest benyttes i højere grad som en del af styringen af bankerne (definering af risikoappetit)</a:t>
            </a:r>
          </a:p>
        </p:txBody>
      </p:sp>
      <p:sp>
        <p:nvSpPr>
          <p:cNvPr id="4" name="Footer Placeholder 3"/>
          <p:cNvSpPr>
            <a:spLocks noGrp="1"/>
          </p:cNvSpPr>
          <p:nvPr>
            <p:ph type="ftr" sz="quarter" idx="11"/>
          </p:nvPr>
        </p:nvSpPr>
        <p:spPr/>
        <p:txBody>
          <a:bodyPr/>
          <a:lstStyle/>
          <a:p>
            <a:r>
              <a:rPr lang="da-DK"/>
              <a:t>Copyright Jørgen Just Andresen</a:t>
            </a:r>
          </a:p>
        </p:txBody>
      </p:sp>
      <p:sp>
        <p:nvSpPr>
          <p:cNvPr id="5" name="Slide Number Placeholder 4"/>
          <p:cNvSpPr>
            <a:spLocks noGrp="1"/>
          </p:cNvSpPr>
          <p:nvPr>
            <p:ph type="sldNum" sz="quarter" idx="12"/>
          </p:nvPr>
        </p:nvSpPr>
        <p:spPr/>
        <p:txBody>
          <a:bodyPr/>
          <a:lstStyle/>
          <a:p>
            <a:fld id="{976443AD-B17D-4319-A35E-2398D07A6DDB}" type="slidenum">
              <a:rPr lang="da-DK" smtClean="0"/>
              <a:t>12</a:t>
            </a:fld>
            <a:endParaRPr lang="da-DK"/>
          </a:p>
        </p:txBody>
      </p:sp>
    </p:spTree>
    <p:extLst>
      <p:ext uri="{BB962C8B-B14F-4D97-AF65-F5344CB8AC3E}">
        <p14:creationId xmlns:p14="http://schemas.microsoft.com/office/powerpoint/2010/main" val="3341234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Typer af stresstesting</a:t>
            </a:r>
          </a:p>
        </p:txBody>
      </p:sp>
      <p:sp>
        <p:nvSpPr>
          <p:cNvPr id="3" name="Content Placeholder 2"/>
          <p:cNvSpPr>
            <a:spLocks noGrp="1"/>
          </p:cNvSpPr>
          <p:nvPr>
            <p:ph idx="1"/>
          </p:nvPr>
        </p:nvSpPr>
        <p:spPr/>
        <p:txBody>
          <a:bodyPr/>
          <a:lstStyle/>
          <a:p>
            <a:endParaRPr lang="da-DK"/>
          </a:p>
        </p:txBody>
      </p:sp>
      <p:sp>
        <p:nvSpPr>
          <p:cNvPr id="4" name="Footer Placeholder 3"/>
          <p:cNvSpPr>
            <a:spLocks noGrp="1"/>
          </p:cNvSpPr>
          <p:nvPr>
            <p:ph type="ftr" sz="quarter" idx="11"/>
          </p:nvPr>
        </p:nvSpPr>
        <p:spPr/>
        <p:txBody>
          <a:bodyPr/>
          <a:lstStyle/>
          <a:p>
            <a:r>
              <a:rPr lang="da-DK"/>
              <a:t>Copyright Jørgen Just Andresen</a:t>
            </a:r>
          </a:p>
        </p:txBody>
      </p:sp>
      <p:sp>
        <p:nvSpPr>
          <p:cNvPr id="5" name="Slide Number Placeholder 4"/>
          <p:cNvSpPr>
            <a:spLocks noGrp="1"/>
          </p:cNvSpPr>
          <p:nvPr>
            <p:ph type="sldNum" sz="quarter" idx="12"/>
          </p:nvPr>
        </p:nvSpPr>
        <p:spPr/>
        <p:txBody>
          <a:bodyPr/>
          <a:lstStyle/>
          <a:p>
            <a:fld id="{976443AD-B17D-4319-A35E-2398D07A6DDB}" type="slidenum">
              <a:rPr lang="da-DK" smtClean="0"/>
              <a:t>13</a:t>
            </a:fld>
            <a:endParaRPr lang="da-DK"/>
          </a:p>
        </p:txBody>
      </p:sp>
      <p:pic>
        <p:nvPicPr>
          <p:cNvPr id="7" name="Picture 6">
            <a:extLst>
              <a:ext uri="{FF2B5EF4-FFF2-40B4-BE49-F238E27FC236}">
                <a16:creationId xmlns:a16="http://schemas.microsoft.com/office/drawing/2014/main" id="{8C00CBC0-90A4-4F64-AB7F-165BE0B3C718}"/>
              </a:ext>
            </a:extLst>
          </p:cNvPr>
          <p:cNvPicPr>
            <a:picLocks noChangeAspect="1"/>
          </p:cNvPicPr>
          <p:nvPr/>
        </p:nvPicPr>
        <p:blipFill>
          <a:blip r:embed="rId2"/>
          <a:stretch>
            <a:fillRect/>
          </a:stretch>
        </p:blipFill>
        <p:spPr>
          <a:xfrm>
            <a:off x="1523735" y="1392759"/>
            <a:ext cx="7354477" cy="4912791"/>
          </a:xfrm>
          <a:prstGeom prst="rect">
            <a:avLst/>
          </a:prstGeom>
        </p:spPr>
      </p:pic>
    </p:spTree>
    <p:extLst>
      <p:ext uri="{BB962C8B-B14F-4D97-AF65-F5344CB8AC3E}">
        <p14:creationId xmlns:p14="http://schemas.microsoft.com/office/powerpoint/2010/main" val="1793021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Følsomhedsanalyser</a:t>
            </a:r>
          </a:p>
        </p:txBody>
      </p:sp>
      <p:sp>
        <p:nvSpPr>
          <p:cNvPr id="3" name="Content Placeholder 2"/>
          <p:cNvSpPr>
            <a:spLocks noGrp="1"/>
          </p:cNvSpPr>
          <p:nvPr>
            <p:ph idx="1"/>
          </p:nvPr>
        </p:nvSpPr>
        <p:spPr/>
        <p:txBody>
          <a:bodyPr>
            <a:normAutofit/>
          </a:bodyPr>
          <a:lstStyle/>
          <a:p>
            <a:r>
              <a:rPr lang="da-DK" sz="1600" dirty="0"/>
              <a:t>Stresstest af en enkelt risikotype</a:t>
            </a:r>
          </a:p>
          <a:p>
            <a:r>
              <a:rPr lang="da-DK" sz="1600" dirty="0"/>
              <a:t>Ændringen i risikofaktoren kan tage udgangspunkt i historiske eller mulige fremtidige scenarier</a:t>
            </a:r>
          </a:p>
          <a:p>
            <a:r>
              <a:rPr lang="da-DK" sz="1600" dirty="0"/>
              <a:t>Hvad sker der eksempelvis, hvis PD stiger fra 2% til 5% samtidig med at LGD stiger fra 40% til 80%</a:t>
            </a:r>
          </a:p>
        </p:txBody>
      </p:sp>
      <p:sp>
        <p:nvSpPr>
          <p:cNvPr id="4" name="Footer Placeholder 3"/>
          <p:cNvSpPr>
            <a:spLocks noGrp="1"/>
          </p:cNvSpPr>
          <p:nvPr>
            <p:ph type="ftr" sz="quarter" idx="11"/>
          </p:nvPr>
        </p:nvSpPr>
        <p:spPr/>
        <p:txBody>
          <a:bodyPr/>
          <a:lstStyle/>
          <a:p>
            <a:r>
              <a:rPr lang="da-DK"/>
              <a:t>Copyright Jørgen Just Andresen</a:t>
            </a:r>
          </a:p>
        </p:txBody>
      </p:sp>
      <p:sp>
        <p:nvSpPr>
          <p:cNvPr id="5" name="Slide Number Placeholder 4"/>
          <p:cNvSpPr>
            <a:spLocks noGrp="1"/>
          </p:cNvSpPr>
          <p:nvPr>
            <p:ph type="sldNum" sz="quarter" idx="12"/>
          </p:nvPr>
        </p:nvSpPr>
        <p:spPr/>
        <p:txBody>
          <a:bodyPr/>
          <a:lstStyle/>
          <a:p>
            <a:fld id="{976443AD-B17D-4319-A35E-2398D07A6DDB}" type="slidenum">
              <a:rPr lang="da-DK" smtClean="0"/>
              <a:t>14</a:t>
            </a:fld>
            <a:endParaRPr lang="da-DK"/>
          </a:p>
        </p:txBody>
      </p:sp>
      <p:pic>
        <p:nvPicPr>
          <p:cNvPr id="7" name="Billede 6"/>
          <p:cNvPicPr>
            <a:picLocks noChangeAspect="1"/>
          </p:cNvPicPr>
          <p:nvPr/>
        </p:nvPicPr>
        <p:blipFill rotWithShape="1">
          <a:blip r:embed="rId2"/>
          <a:srcRect l="27376" t="39500" r="28184" b="29000"/>
          <a:stretch/>
        </p:blipFill>
        <p:spPr>
          <a:xfrm>
            <a:off x="1835696" y="3041119"/>
            <a:ext cx="5944704" cy="3242566"/>
          </a:xfrm>
          <a:prstGeom prst="rect">
            <a:avLst/>
          </a:prstGeom>
        </p:spPr>
      </p:pic>
    </p:spTree>
    <p:extLst>
      <p:ext uri="{BB962C8B-B14F-4D97-AF65-F5344CB8AC3E}">
        <p14:creationId xmlns:p14="http://schemas.microsoft.com/office/powerpoint/2010/main" val="3140742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Følsomhedsanalyser</a:t>
            </a:r>
          </a:p>
        </p:txBody>
      </p:sp>
      <p:sp>
        <p:nvSpPr>
          <p:cNvPr id="3" name="Content Placeholder 2"/>
          <p:cNvSpPr>
            <a:spLocks noGrp="1"/>
          </p:cNvSpPr>
          <p:nvPr>
            <p:ph idx="1"/>
          </p:nvPr>
        </p:nvSpPr>
        <p:spPr/>
        <p:txBody>
          <a:bodyPr/>
          <a:lstStyle/>
          <a:p>
            <a:r>
              <a:rPr lang="da-DK" dirty="0"/>
              <a:t>Effekten på risikovægtede aktiver og solvensbrøken</a:t>
            </a:r>
          </a:p>
        </p:txBody>
      </p:sp>
      <p:sp>
        <p:nvSpPr>
          <p:cNvPr id="4" name="Footer Placeholder 3"/>
          <p:cNvSpPr>
            <a:spLocks noGrp="1"/>
          </p:cNvSpPr>
          <p:nvPr>
            <p:ph type="ftr" sz="quarter" idx="11"/>
          </p:nvPr>
        </p:nvSpPr>
        <p:spPr/>
        <p:txBody>
          <a:bodyPr/>
          <a:lstStyle/>
          <a:p>
            <a:r>
              <a:rPr lang="da-DK"/>
              <a:t>Copyright Jørgen Just Andresen</a:t>
            </a:r>
          </a:p>
        </p:txBody>
      </p:sp>
      <p:sp>
        <p:nvSpPr>
          <p:cNvPr id="5" name="Slide Number Placeholder 4"/>
          <p:cNvSpPr>
            <a:spLocks noGrp="1"/>
          </p:cNvSpPr>
          <p:nvPr>
            <p:ph type="sldNum" sz="quarter" idx="12"/>
          </p:nvPr>
        </p:nvSpPr>
        <p:spPr/>
        <p:txBody>
          <a:bodyPr/>
          <a:lstStyle/>
          <a:p>
            <a:fld id="{976443AD-B17D-4319-A35E-2398D07A6DDB}" type="slidenum">
              <a:rPr lang="da-DK" smtClean="0"/>
              <a:t>15</a:t>
            </a:fld>
            <a:endParaRPr lang="da-DK"/>
          </a:p>
        </p:txBody>
      </p:sp>
      <p:pic>
        <p:nvPicPr>
          <p:cNvPr id="7" name="Billede 6"/>
          <p:cNvPicPr>
            <a:picLocks noChangeAspect="1"/>
          </p:cNvPicPr>
          <p:nvPr/>
        </p:nvPicPr>
        <p:blipFill rotWithShape="1">
          <a:blip r:embed="rId2"/>
          <a:srcRect l="24144" t="61550" r="27376" b="6951"/>
          <a:stretch/>
        </p:blipFill>
        <p:spPr>
          <a:xfrm>
            <a:off x="1259632" y="2420888"/>
            <a:ext cx="7655026" cy="3827512"/>
          </a:xfrm>
          <a:prstGeom prst="rect">
            <a:avLst/>
          </a:prstGeom>
        </p:spPr>
      </p:pic>
    </p:spTree>
    <p:extLst>
      <p:ext uri="{BB962C8B-B14F-4D97-AF65-F5344CB8AC3E}">
        <p14:creationId xmlns:p14="http://schemas.microsoft.com/office/powerpoint/2010/main" val="3297400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a-DK" dirty="0"/>
              <a:t>Integration af  VaR og stresstesting</a:t>
            </a:r>
          </a:p>
        </p:txBody>
      </p:sp>
      <p:sp>
        <p:nvSpPr>
          <p:cNvPr id="3" name="Content Placeholder 2"/>
          <p:cNvSpPr>
            <a:spLocks noGrp="1"/>
          </p:cNvSpPr>
          <p:nvPr>
            <p:ph idx="1"/>
          </p:nvPr>
        </p:nvSpPr>
        <p:spPr/>
        <p:txBody>
          <a:bodyPr>
            <a:normAutofit/>
          </a:bodyPr>
          <a:lstStyle/>
          <a:p>
            <a:r>
              <a:rPr lang="da-DK" sz="2800" dirty="0"/>
              <a:t>VaR måler tab i normale markeder og bruger sandsynligheder</a:t>
            </a:r>
          </a:p>
          <a:p>
            <a:r>
              <a:rPr lang="da-DK" sz="2800" dirty="0"/>
              <a:t>Stresstesting måler tab i ekstreme markeder og bruger IKKE sandsynligheder</a:t>
            </a:r>
          </a:p>
          <a:p>
            <a:r>
              <a:rPr lang="da-DK" sz="2800" dirty="0"/>
              <a:t>Hvordan kan de to kombinere?</a:t>
            </a:r>
          </a:p>
          <a:p>
            <a:pPr lvl="1"/>
            <a:r>
              <a:rPr lang="da-DK" sz="2400" dirty="0"/>
              <a:t>Forsøg at tillæg en sandsynlighed til stress-scenarierne </a:t>
            </a:r>
          </a:p>
        </p:txBody>
      </p:sp>
      <p:sp>
        <p:nvSpPr>
          <p:cNvPr id="4" name="Footer Placeholder 3"/>
          <p:cNvSpPr>
            <a:spLocks noGrp="1"/>
          </p:cNvSpPr>
          <p:nvPr>
            <p:ph type="ftr" sz="quarter" idx="11"/>
          </p:nvPr>
        </p:nvSpPr>
        <p:spPr/>
        <p:txBody>
          <a:bodyPr/>
          <a:lstStyle/>
          <a:p>
            <a:r>
              <a:rPr lang="da-DK"/>
              <a:t>Copyright Jørgen Just Andresen</a:t>
            </a:r>
          </a:p>
        </p:txBody>
      </p:sp>
      <p:sp>
        <p:nvSpPr>
          <p:cNvPr id="5" name="Slide Number Placeholder 4"/>
          <p:cNvSpPr>
            <a:spLocks noGrp="1"/>
          </p:cNvSpPr>
          <p:nvPr>
            <p:ph type="sldNum" sz="quarter" idx="12"/>
          </p:nvPr>
        </p:nvSpPr>
        <p:spPr/>
        <p:txBody>
          <a:bodyPr/>
          <a:lstStyle/>
          <a:p>
            <a:fld id="{976443AD-B17D-4319-A35E-2398D07A6DDB}" type="slidenum">
              <a:rPr lang="da-DK" smtClean="0"/>
              <a:t>16</a:t>
            </a:fld>
            <a:endParaRPr lang="da-DK"/>
          </a:p>
        </p:txBody>
      </p:sp>
      <p:pic>
        <p:nvPicPr>
          <p:cNvPr id="6" name="Picture 5">
            <a:extLst>
              <a:ext uri="{FF2B5EF4-FFF2-40B4-BE49-F238E27FC236}">
                <a16:creationId xmlns:a16="http://schemas.microsoft.com/office/drawing/2014/main" id="{91FD7B98-FB33-4E96-A59C-4447C697416B}"/>
              </a:ext>
            </a:extLst>
          </p:cNvPr>
          <p:cNvPicPr>
            <a:picLocks noChangeAspect="1"/>
          </p:cNvPicPr>
          <p:nvPr/>
        </p:nvPicPr>
        <p:blipFill rotWithShape="1">
          <a:blip r:embed="rId2"/>
          <a:srcRect l="32098" t="35300" r="32911" b="41600"/>
          <a:stretch/>
        </p:blipFill>
        <p:spPr>
          <a:xfrm>
            <a:off x="1770643" y="4238674"/>
            <a:ext cx="4582799" cy="2344688"/>
          </a:xfrm>
          <a:prstGeom prst="rect">
            <a:avLst/>
          </a:prstGeom>
        </p:spPr>
      </p:pic>
    </p:spTree>
    <p:extLst>
      <p:ext uri="{BB962C8B-B14F-4D97-AF65-F5344CB8AC3E}">
        <p14:creationId xmlns:p14="http://schemas.microsoft.com/office/powerpoint/2010/main" val="629620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a-DK" dirty="0"/>
              <a:t>Integration af  VaR og stresstesting</a:t>
            </a:r>
          </a:p>
        </p:txBody>
      </p:sp>
      <p:sp>
        <p:nvSpPr>
          <p:cNvPr id="3" name="Content Placeholder 2"/>
          <p:cNvSpPr>
            <a:spLocks noGrp="1"/>
          </p:cNvSpPr>
          <p:nvPr>
            <p:ph idx="1"/>
          </p:nvPr>
        </p:nvSpPr>
        <p:spPr/>
        <p:txBody>
          <a:bodyPr/>
          <a:lstStyle/>
          <a:p>
            <a:endParaRPr lang="da-DK"/>
          </a:p>
        </p:txBody>
      </p:sp>
      <p:sp>
        <p:nvSpPr>
          <p:cNvPr id="4" name="Footer Placeholder 3"/>
          <p:cNvSpPr>
            <a:spLocks noGrp="1"/>
          </p:cNvSpPr>
          <p:nvPr>
            <p:ph type="ftr" sz="quarter" idx="11"/>
          </p:nvPr>
        </p:nvSpPr>
        <p:spPr/>
        <p:txBody>
          <a:bodyPr/>
          <a:lstStyle/>
          <a:p>
            <a:r>
              <a:rPr lang="da-DK"/>
              <a:t>Copyright Jørgen Just Andresen</a:t>
            </a:r>
          </a:p>
        </p:txBody>
      </p:sp>
      <p:sp>
        <p:nvSpPr>
          <p:cNvPr id="5" name="Slide Number Placeholder 4"/>
          <p:cNvSpPr>
            <a:spLocks noGrp="1"/>
          </p:cNvSpPr>
          <p:nvPr>
            <p:ph type="sldNum" sz="quarter" idx="12"/>
          </p:nvPr>
        </p:nvSpPr>
        <p:spPr/>
        <p:txBody>
          <a:bodyPr/>
          <a:lstStyle/>
          <a:p>
            <a:fld id="{976443AD-B17D-4319-A35E-2398D07A6DDB}" type="slidenum">
              <a:rPr lang="da-DK" smtClean="0"/>
              <a:t>17</a:t>
            </a:fld>
            <a:endParaRPr lang="da-DK"/>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1628800"/>
            <a:ext cx="9277069" cy="4993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0986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Makrostresstest</a:t>
            </a:r>
          </a:p>
        </p:txBody>
      </p:sp>
      <p:sp>
        <p:nvSpPr>
          <p:cNvPr id="3" name="Content Placeholder 2"/>
          <p:cNvSpPr>
            <a:spLocks noGrp="1"/>
          </p:cNvSpPr>
          <p:nvPr>
            <p:ph idx="1"/>
          </p:nvPr>
        </p:nvSpPr>
        <p:spPr/>
        <p:txBody>
          <a:bodyPr/>
          <a:lstStyle/>
          <a:p>
            <a:r>
              <a:rPr lang="da-DK" dirty="0"/>
              <a:t>Stress af makroøkonomiske parametre, der påvirker indtjening og risiko</a:t>
            </a:r>
          </a:p>
          <a:p>
            <a:r>
              <a:rPr lang="da-DK" dirty="0"/>
              <a:t>Eksempel fra Danske Bank</a:t>
            </a:r>
          </a:p>
        </p:txBody>
      </p:sp>
      <p:sp>
        <p:nvSpPr>
          <p:cNvPr id="4" name="Footer Placeholder 3"/>
          <p:cNvSpPr>
            <a:spLocks noGrp="1"/>
          </p:cNvSpPr>
          <p:nvPr>
            <p:ph type="ftr" sz="quarter" idx="11"/>
          </p:nvPr>
        </p:nvSpPr>
        <p:spPr/>
        <p:txBody>
          <a:bodyPr/>
          <a:lstStyle/>
          <a:p>
            <a:r>
              <a:rPr lang="da-DK"/>
              <a:t>Copyright Jørgen Just Andresen</a:t>
            </a:r>
          </a:p>
        </p:txBody>
      </p:sp>
      <p:sp>
        <p:nvSpPr>
          <p:cNvPr id="5" name="Slide Number Placeholder 4"/>
          <p:cNvSpPr>
            <a:spLocks noGrp="1"/>
          </p:cNvSpPr>
          <p:nvPr>
            <p:ph type="sldNum" sz="quarter" idx="12"/>
          </p:nvPr>
        </p:nvSpPr>
        <p:spPr/>
        <p:txBody>
          <a:bodyPr/>
          <a:lstStyle/>
          <a:p>
            <a:fld id="{976443AD-B17D-4319-A35E-2398D07A6DDB}" type="slidenum">
              <a:rPr lang="da-DK" smtClean="0"/>
              <a:t>18</a:t>
            </a:fld>
            <a:endParaRPr lang="da-DK"/>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5696" y="3111217"/>
            <a:ext cx="6912768" cy="3486135"/>
          </a:xfrm>
          <a:prstGeom prst="rect">
            <a:avLst/>
          </a:prstGeom>
          <a:noFill/>
        </p:spPr>
      </p:pic>
    </p:spTree>
    <p:extLst>
      <p:ext uri="{BB962C8B-B14F-4D97-AF65-F5344CB8AC3E}">
        <p14:creationId xmlns:p14="http://schemas.microsoft.com/office/powerpoint/2010/main" val="83348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94C50-5008-43CC-9C32-CD930CBC1750}"/>
              </a:ext>
            </a:extLst>
          </p:cNvPr>
          <p:cNvSpPr>
            <a:spLocks noGrp="1"/>
          </p:cNvSpPr>
          <p:nvPr>
            <p:ph type="title"/>
          </p:nvPr>
        </p:nvSpPr>
        <p:spPr/>
        <p:txBody>
          <a:bodyPr/>
          <a:lstStyle/>
          <a:p>
            <a:r>
              <a:rPr lang="da-DK" dirty="0"/>
              <a:t>World Economic Forum</a:t>
            </a:r>
            <a:endParaRPr lang="en-US" dirty="0"/>
          </a:p>
        </p:txBody>
      </p:sp>
      <p:sp>
        <p:nvSpPr>
          <p:cNvPr id="3" name="Content Placeholder 2">
            <a:extLst>
              <a:ext uri="{FF2B5EF4-FFF2-40B4-BE49-F238E27FC236}">
                <a16:creationId xmlns:a16="http://schemas.microsoft.com/office/drawing/2014/main" id="{E6757068-D1B2-4B4F-A32D-397472F835B5}"/>
              </a:ext>
            </a:extLst>
          </p:cNvPr>
          <p:cNvSpPr>
            <a:spLocks noGrp="1"/>
          </p:cNvSpPr>
          <p:nvPr>
            <p:ph idx="1"/>
          </p:nvPr>
        </p:nvSpPr>
        <p:spPr/>
        <p:txBody>
          <a:bodyPr>
            <a:normAutofit/>
          </a:bodyPr>
          <a:lstStyle/>
          <a:p>
            <a:endParaRPr lang="da-DK" dirty="0"/>
          </a:p>
          <a:p>
            <a:endParaRPr lang="en-US" dirty="0"/>
          </a:p>
          <a:p>
            <a:endParaRPr lang="en-US" dirty="0"/>
          </a:p>
          <a:p>
            <a:endParaRPr lang="en-US" dirty="0"/>
          </a:p>
          <a:p>
            <a:endParaRPr lang="en-US" dirty="0"/>
          </a:p>
          <a:p>
            <a:endParaRPr lang="en-US" dirty="0"/>
          </a:p>
          <a:p>
            <a:endParaRPr lang="en-US" dirty="0"/>
          </a:p>
          <a:p>
            <a:r>
              <a:rPr lang="en-US" sz="2400" dirty="0" err="1"/>
              <a:t>Bemærk</a:t>
            </a:r>
            <a:r>
              <a:rPr lang="en-US" sz="2400" dirty="0"/>
              <a:t> at </a:t>
            </a:r>
            <a:r>
              <a:rPr lang="en-US" sz="2400" dirty="0" err="1"/>
              <a:t>rapporten</a:t>
            </a:r>
            <a:r>
              <a:rPr lang="en-US" sz="2400" dirty="0"/>
              <a:t> </a:t>
            </a:r>
            <a:r>
              <a:rPr lang="en-US" sz="2400" dirty="0" err="1"/>
              <a:t>er</a:t>
            </a:r>
            <a:r>
              <a:rPr lang="en-US" sz="2400" dirty="0"/>
              <a:t> </a:t>
            </a:r>
            <a:r>
              <a:rPr lang="en-US" sz="2400" dirty="0" err="1"/>
              <a:t>lavet</a:t>
            </a:r>
            <a:r>
              <a:rPr lang="en-US" sz="2400" dirty="0"/>
              <a:t> FØR Corona-</a:t>
            </a:r>
            <a:r>
              <a:rPr lang="en-US" sz="2400" dirty="0" err="1"/>
              <a:t>pandemien</a:t>
            </a:r>
            <a:endParaRPr lang="en-US" dirty="0"/>
          </a:p>
        </p:txBody>
      </p:sp>
      <p:sp>
        <p:nvSpPr>
          <p:cNvPr id="4" name="Footer Placeholder 3">
            <a:extLst>
              <a:ext uri="{FF2B5EF4-FFF2-40B4-BE49-F238E27FC236}">
                <a16:creationId xmlns:a16="http://schemas.microsoft.com/office/drawing/2014/main" id="{6F8AA9FA-443F-4139-9E26-4AD31B1E3AAC}"/>
              </a:ext>
            </a:extLst>
          </p:cNvPr>
          <p:cNvSpPr>
            <a:spLocks noGrp="1"/>
          </p:cNvSpPr>
          <p:nvPr>
            <p:ph type="ftr" sz="quarter" idx="11"/>
          </p:nvPr>
        </p:nvSpPr>
        <p:spPr/>
        <p:txBody>
          <a:bodyPr/>
          <a:lstStyle/>
          <a:p>
            <a:r>
              <a:rPr lang="da-DK"/>
              <a:t>Copyright Jørgen Just Andresen</a:t>
            </a:r>
          </a:p>
        </p:txBody>
      </p:sp>
      <p:sp>
        <p:nvSpPr>
          <p:cNvPr id="5" name="Slide Number Placeholder 4">
            <a:extLst>
              <a:ext uri="{FF2B5EF4-FFF2-40B4-BE49-F238E27FC236}">
                <a16:creationId xmlns:a16="http://schemas.microsoft.com/office/drawing/2014/main" id="{5CA3DFE0-9938-4897-B235-DF1D7B99450F}"/>
              </a:ext>
            </a:extLst>
          </p:cNvPr>
          <p:cNvSpPr>
            <a:spLocks noGrp="1"/>
          </p:cNvSpPr>
          <p:nvPr>
            <p:ph type="sldNum" sz="quarter" idx="12"/>
          </p:nvPr>
        </p:nvSpPr>
        <p:spPr/>
        <p:txBody>
          <a:bodyPr/>
          <a:lstStyle/>
          <a:p>
            <a:fld id="{976443AD-B17D-4319-A35E-2398D07A6DDB}" type="slidenum">
              <a:rPr lang="da-DK" smtClean="0"/>
              <a:t>19</a:t>
            </a:fld>
            <a:endParaRPr lang="da-DK"/>
          </a:p>
        </p:txBody>
      </p:sp>
      <p:pic>
        <p:nvPicPr>
          <p:cNvPr id="6" name="Picture 5">
            <a:extLst>
              <a:ext uri="{FF2B5EF4-FFF2-40B4-BE49-F238E27FC236}">
                <a16:creationId xmlns:a16="http://schemas.microsoft.com/office/drawing/2014/main" id="{B44BC969-16A5-408F-8BBD-9ACD75D118E0}"/>
              </a:ext>
            </a:extLst>
          </p:cNvPr>
          <p:cNvPicPr>
            <a:picLocks noChangeAspect="1"/>
          </p:cNvPicPr>
          <p:nvPr/>
        </p:nvPicPr>
        <p:blipFill rotWithShape="1">
          <a:blip r:embed="rId2"/>
          <a:srcRect l="31284" t="27951" r="31284" b="42650"/>
          <a:stretch/>
        </p:blipFill>
        <p:spPr>
          <a:xfrm>
            <a:off x="1691679" y="1268760"/>
            <a:ext cx="6151541" cy="3744416"/>
          </a:xfrm>
          <a:prstGeom prst="rect">
            <a:avLst/>
          </a:prstGeom>
        </p:spPr>
      </p:pic>
    </p:spTree>
    <p:extLst>
      <p:ext uri="{BB962C8B-B14F-4D97-AF65-F5344CB8AC3E}">
        <p14:creationId xmlns:p14="http://schemas.microsoft.com/office/powerpoint/2010/main" val="737865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Indhold</a:t>
            </a:r>
          </a:p>
        </p:txBody>
      </p:sp>
      <p:sp>
        <p:nvSpPr>
          <p:cNvPr id="3" name="Content Placeholder 2"/>
          <p:cNvSpPr>
            <a:spLocks noGrp="1"/>
          </p:cNvSpPr>
          <p:nvPr>
            <p:ph idx="1"/>
          </p:nvPr>
        </p:nvSpPr>
        <p:spPr/>
        <p:txBody>
          <a:bodyPr>
            <a:normAutofit/>
          </a:bodyPr>
          <a:lstStyle/>
          <a:p>
            <a:r>
              <a:rPr lang="da-DK" dirty="0"/>
              <a:t>Hvorfor stresstesting?</a:t>
            </a:r>
          </a:p>
          <a:p>
            <a:r>
              <a:rPr lang="da-DK" dirty="0"/>
              <a:t>Eksempler på stressede markeder</a:t>
            </a:r>
          </a:p>
          <a:p>
            <a:r>
              <a:rPr lang="da-DK" dirty="0"/>
              <a:t>Hvad kendetegner stressede markeder</a:t>
            </a:r>
          </a:p>
          <a:p>
            <a:r>
              <a:rPr lang="da-DK" dirty="0"/>
              <a:t>Erfaringer fra finanskrisen</a:t>
            </a:r>
          </a:p>
          <a:p>
            <a:r>
              <a:rPr lang="da-DK" dirty="0"/>
              <a:t>Typer af stresstest</a:t>
            </a:r>
          </a:p>
          <a:p>
            <a:pPr lvl="1"/>
            <a:r>
              <a:rPr lang="da-DK" dirty="0"/>
              <a:t>Følsomhedsanalyse</a:t>
            </a:r>
          </a:p>
          <a:p>
            <a:pPr lvl="1"/>
            <a:r>
              <a:rPr lang="da-DK" dirty="0"/>
              <a:t>Makrostresstest</a:t>
            </a:r>
          </a:p>
          <a:p>
            <a:r>
              <a:rPr lang="da-DK" dirty="0"/>
              <a:t>Myndighedernes rolle</a:t>
            </a:r>
          </a:p>
        </p:txBody>
      </p:sp>
      <p:sp>
        <p:nvSpPr>
          <p:cNvPr id="4" name="Footer Placeholder 3"/>
          <p:cNvSpPr>
            <a:spLocks noGrp="1"/>
          </p:cNvSpPr>
          <p:nvPr>
            <p:ph type="ftr" sz="quarter" idx="11"/>
          </p:nvPr>
        </p:nvSpPr>
        <p:spPr/>
        <p:txBody>
          <a:bodyPr/>
          <a:lstStyle/>
          <a:p>
            <a:r>
              <a:rPr lang="da-DK"/>
              <a:t>Copyright Jørgen Just Andresen</a:t>
            </a:r>
          </a:p>
        </p:txBody>
      </p:sp>
      <p:sp>
        <p:nvSpPr>
          <p:cNvPr id="5" name="Slide Number Placeholder 4"/>
          <p:cNvSpPr>
            <a:spLocks noGrp="1"/>
          </p:cNvSpPr>
          <p:nvPr>
            <p:ph type="sldNum" sz="quarter" idx="12"/>
          </p:nvPr>
        </p:nvSpPr>
        <p:spPr/>
        <p:txBody>
          <a:bodyPr/>
          <a:lstStyle/>
          <a:p>
            <a:fld id="{976443AD-B17D-4319-A35E-2398D07A6DDB}" type="slidenum">
              <a:rPr lang="da-DK" smtClean="0"/>
              <a:t>2</a:t>
            </a:fld>
            <a:endParaRPr lang="da-DK"/>
          </a:p>
        </p:txBody>
      </p:sp>
    </p:spTree>
    <p:extLst>
      <p:ext uri="{BB962C8B-B14F-4D97-AF65-F5344CB8AC3E}">
        <p14:creationId xmlns:p14="http://schemas.microsoft.com/office/powerpoint/2010/main" val="4082787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Myndighedernes stresstest</a:t>
            </a:r>
          </a:p>
        </p:txBody>
      </p:sp>
      <p:sp>
        <p:nvSpPr>
          <p:cNvPr id="3" name="Content Placeholder 2"/>
          <p:cNvSpPr>
            <a:spLocks noGrp="1"/>
          </p:cNvSpPr>
          <p:nvPr>
            <p:ph idx="1"/>
          </p:nvPr>
        </p:nvSpPr>
        <p:spPr/>
        <p:txBody>
          <a:bodyPr>
            <a:normAutofit lnSpcReduction="10000"/>
          </a:bodyPr>
          <a:lstStyle/>
          <a:p>
            <a:r>
              <a:rPr lang="da-DK" dirty="0"/>
              <a:t>Fordel ved at lade myndigheder definere stress-scenarier er, at alle bliver underlagt samme scenarier og man derved kan sammenligne de finansielle institutioner</a:t>
            </a:r>
          </a:p>
          <a:p>
            <a:r>
              <a:rPr lang="da-DK" dirty="0"/>
              <a:t>Ulempen er, at finansielle institutioner ikke er ens og et scenarie kan være stressfyldt for én mens det for et andet ikke er. Endelig kan man frygte, at man afdækker sig overfor det stress-scenarie som myndighederne vælger. </a:t>
            </a:r>
          </a:p>
        </p:txBody>
      </p:sp>
      <p:sp>
        <p:nvSpPr>
          <p:cNvPr id="4" name="Footer Placeholder 3"/>
          <p:cNvSpPr>
            <a:spLocks noGrp="1"/>
          </p:cNvSpPr>
          <p:nvPr>
            <p:ph type="ftr" sz="quarter" idx="11"/>
          </p:nvPr>
        </p:nvSpPr>
        <p:spPr/>
        <p:txBody>
          <a:bodyPr/>
          <a:lstStyle/>
          <a:p>
            <a:r>
              <a:rPr lang="da-DK"/>
              <a:t>Copyright Jørgen Just Andresen</a:t>
            </a:r>
          </a:p>
        </p:txBody>
      </p:sp>
      <p:sp>
        <p:nvSpPr>
          <p:cNvPr id="5" name="Slide Number Placeholder 4"/>
          <p:cNvSpPr>
            <a:spLocks noGrp="1"/>
          </p:cNvSpPr>
          <p:nvPr>
            <p:ph type="sldNum" sz="quarter" idx="12"/>
          </p:nvPr>
        </p:nvSpPr>
        <p:spPr/>
        <p:txBody>
          <a:bodyPr/>
          <a:lstStyle/>
          <a:p>
            <a:fld id="{976443AD-B17D-4319-A35E-2398D07A6DDB}" type="slidenum">
              <a:rPr lang="da-DK" smtClean="0"/>
              <a:t>20</a:t>
            </a:fld>
            <a:endParaRPr lang="da-DK"/>
          </a:p>
        </p:txBody>
      </p:sp>
    </p:spTree>
    <p:extLst>
      <p:ext uri="{BB962C8B-B14F-4D97-AF65-F5344CB8AC3E}">
        <p14:creationId xmlns:p14="http://schemas.microsoft.com/office/powerpoint/2010/main" val="6109632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latin typeface="Trebuchet MS" pitchFamily="34" charset="0"/>
              </a:rPr>
              <a:t>Tjek spørgsmål – 1</a:t>
            </a:r>
          </a:p>
        </p:txBody>
      </p:sp>
      <p:sp>
        <p:nvSpPr>
          <p:cNvPr id="3" name="Content Placeholder 2"/>
          <p:cNvSpPr>
            <a:spLocks noGrp="1"/>
          </p:cNvSpPr>
          <p:nvPr>
            <p:ph idx="1"/>
          </p:nvPr>
        </p:nvSpPr>
        <p:spPr>
          <a:xfrm>
            <a:off x="1435608" y="1484784"/>
            <a:ext cx="7498080" cy="4789512"/>
          </a:xfrm>
        </p:spPr>
        <p:txBody>
          <a:bodyPr>
            <a:normAutofit/>
          </a:bodyPr>
          <a:lstStyle/>
          <a:p>
            <a:r>
              <a:rPr lang="da-DK" dirty="0">
                <a:latin typeface="Trebuchet MS" pitchFamily="34" charset="0"/>
              </a:rPr>
              <a:t>Hvorfor er stresstesting vigtigt, og hvilke formål tjener stresstesting?</a:t>
            </a:r>
          </a:p>
          <a:p>
            <a:r>
              <a:rPr lang="da-DK" dirty="0">
                <a:latin typeface="Trebuchet MS" pitchFamily="34" charset="0"/>
              </a:rPr>
              <a:t>Giv eksempler på stressede markeder indenfor renter, valuta og aktier</a:t>
            </a:r>
          </a:p>
          <a:p>
            <a:r>
              <a:rPr lang="da-DK" dirty="0">
                <a:latin typeface="Trebuchet MS" pitchFamily="34" charset="0"/>
              </a:rPr>
              <a:t>Hvad kendetegner et stresset marked?</a:t>
            </a:r>
          </a:p>
          <a:p>
            <a:r>
              <a:rPr lang="da-DK" dirty="0">
                <a:latin typeface="Trebuchet MS" pitchFamily="34" charset="0"/>
              </a:rPr>
              <a:t>Hvilke erfaringer havde man med stressetesting under finanskrisen?</a:t>
            </a:r>
          </a:p>
        </p:txBody>
      </p:sp>
      <p:sp>
        <p:nvSpPr>
          <p:cNvPr id="4" name="Footer Placeholder 3"/>
          <p:cNvSpPr>
            <a:spLocks noGrp="1"/>
          </p:cNvSpPr>
          <p:nvPr>
            <p:ph type="ftr" sz="quarter" idx="11"/>
          </p:nvPr>
        </p:nvSpPr>
        <p:spPr/>
        <p:txBody>
          <a:bodyPr/>
          <a:lstStyle/>
          <a:p>
            <a:r>
              <a:rPr lang="da-DK"/>
              <a:t>Copyright Jørgen Just Andresen</a:t>
            </a:r>
          </a:p>
        </p:txBody>
      </p:sp>
      <p:sp>
        <p:nvSpPr>
          <p:cNvPr id="5" name="Slide Number Placeholder 4"/>
          <p:cNvSpPr>
            <a:spLocks noGrp="1"/>
          </p:cNvSpPr>
          <p:nvPr>
            <p:ph type="sldNum" sz="quarter" idx="12"/>
          </p:nvPr>
        </p:nvSpPr>
        <p:spPr/>
        <p:txBody>
          <a:bodyPr/>
          <a:lstStyle/>
          <a:p>
            <a:fld id="{976443AD-B17D-4319-A35E-2398D07A6DDB}" type="slidenum">
              <a:rPr lang="da-DK" smtClean="0"/>
              <a:t>21</a:t>
            </a:fld>
            <a:endParaRPr lang="da-DK"/>
          </a:p>
        </p:txBody>
      </p:sp>
    </p:spTree>
    <p:extLst>
      <p:ext uri="{BB962C8B-B14F-4D97-AF65-F5344CB8AC3E}">
        <p14:creationId xmlns:p14="http://schemas.microsoft.com/office/powerpoint/2010/main" val="3923540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latin typeface="Trebuchet MS" pitchFamily="34" charset="0"/>
              </a:rPr>
              <a:t>Tjek spørgsmål - 2</a:t>
            </a:r>
          </a:p>
        </p:txBody>
      </p:sp>
      <p:sp>
        <p:nvSpPr>
          <p:cNvPr id="3" name="Content Placeholder 2"/>
          <p:cNvSpPr>
            <a:spLocks noGrp="1"/>
          </p:cNvSpPr>
          <p:nvPr>
            <p:ph idx="1"/>
          </p:nvPr>
        </p:nvSpPr>
        <p:spPr/>
        <p:txBody>
          <a:bodyPr>
            <a:normAutofit/>
          </a:bodyPr>
          <a:lstStyle/>
          <a:p>
            <a:r>
              <a:rPr lang="da-DK" dirty="0">
                <a:latin typeface="Trebuchet MS" pitchFamily="34" charset="0"/>
              </a:rPr>
              <a:t>Redegør for de nedenstående metoder til stresstesting:</a:t>
            </a:r>
          </a:p>
          <a:p>
            <a:pPr lvl="1"/>
            <a:r>
              <a:rPr lang="da-DK" dirty="0">
                <a:latin typeface="Trebuchet MS" pitchFamily="34" charset="0"/>
              </a:rPr>
              <a:t>Følsomhedsanalyser</a:t>
            </a:r>
          </a:p>
          <a:p>
            <a:pPr lvl="1"/>
            <a:r>
              <a:rPr lang="da-DK" dirty="0">
                <a:latin typeface="Trebuchet MS" pitchFamily="34" charset="0"/>
              </a:rPr>
              <a:t>Makrostresstesting</a:t>
            </a:r>
          </a:p>
          <a:p>
            <a:r>
              <a:rPr lang="da-DK" dirty="0">
                <a:latin typeface="Trebuchet MS" pitchFamily="34" charset="0"/>
              </a:rPr>
              <a:t>Hvorfor er det svært at integrere stresstesting og VaR? Hvad kan man gøre?</a:t>
            </a:r>
          </a:p>
          <a:p>
            <a:r>
              <a:rPr lang="da-DK" dirty="0">
                <a:latin typeface="Trebuchet MS" pitchFamily="34" charset="0"/>
              </a:rPr>
              <a:t>Forklar Danske Banks makro stresstest.</a:t>
            </a:r>
          </a:p>
        </p:txBody>
      </p:sp>
      <p:sp>
        <p:nvSpPr>
          <p:cNvPr id="4" name="Footer Placeholder 3"/>
          <p:cNvSpPr>
            <a:spLocks noGrp="1"/>
          </p:cNvSpPr>
          <p:nvPr>
            <p:ph type="ftr" sz="quarter" idx="11"/>
          </p:nvPr>
        </p:nvSpPr>
        <p:spPr/>
        <p:txBody>
          <a:bodyPr/>
          <a:lstStyle/>
          <a:p>
            <a:r>
              <a:rPr lang="da-DK"/>
              <a:t>Copyright Jørgen Just Andresen</a:t>
            </a:r>
          </a:p>
        </p:txBody>
      </p:sp>
      <p:sp>
        <p:nvSpPr>
          <p:cNvPr id="5" name="Slide Number Placeholder 4"/>
          <p:cNvSpPr>
            <a:spLocks noGrp="1"/>
          </p:cNvSpPr>
          <p:nvPr>
            <p:ph type="sldNum" sz="quarter" idx="12"/>
          </p:nvPr>
        </p:nvSpPr>
        <p:spPr/>
        <p:txBody>
          <a:bodyPr/>
          <a:lstStyle/>
          <a:p>
            <a:fld id="{976443AD-B17D-4319-A35E-2398D07A6DDB}" type="slidenum">
              <a:rPr lang="da-DK" smtClean="0"/>
              <a:t>22</a:t>
            </a:fld>
            <a:endParaRPr lang="da-DK"/>
          </a:p>
        </p:txBody>
      </p:sp>
    </p:spTree>
    <p:extLst>
      <p:ext uri="{BB962C8B-B14F-4D97-AF65-F5344CB8AC3E}">
        <p14:creationId xmlns:p14="http://schemas.microsoft.com/office/powerpoint/2010/main" val="33445818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latin typeface="Trebuchet MS" pitchFamily="34" charset="0"/>
              </a:rPr>
              <a:t>Tjek spørgsmål – 3</a:t>
            </a:r>
          </a:p>
        </p:txBody>
      </p:sp>
      <p:sp>
        <p:nvSpPr>
          <p:cNvPr id="3" name="Content Placeholder 2"/>
          <p:cNvSpPr>
            <a:spLocks noGrp="1"/>
          </p:cNvSpPr>
          <p:nvPr>
            <p:ph idx="1"/>
          </p:nvPr>
        </p:nvSpPr>
        <p:spPr>
          <a:xfrm>
            <a:off x="1435608" y="1484784"/>
            <a:ext cx="7498080" cy="4789512"/>
          </a:xfrm>
        </p:spPr>
        <p:txBody>
          <a:bodyPr>
            <a:normAutofit/>
          </a:bodyPr>
          <a:lstStyle/>
          <a:p>
            <a:r>
              <a:rPr lang="da-DK" dirty="0">
                <a:latin typeface="Trebuchet MS" pitchFamily="34" charset="0"/>
              </a:rPr>
              <a:t>Hvile fordele og ulemper er der ved at lade myndighederne definere stress-scenarierne?</a:t>
            </a:r>
          </a:p>
        </p:txBody>
      </p:sp>
      <p:sp>
        <p:nvSpPr>
          <p:cNvPr id="4" name="Footer Placeholder 3"/>
          <p:cNvSpPr>
            <a:spLocks noGrp="1"/>
          </p:cNvSpPr>
          <p:nvPr>
            <p:ph type="ftr" sz="quarter" idx="11"/>
          </p:nvPr>
        </p:nvSpPr>
        <p:spPr/>
        <p:txBody>
          <a:bodyPr/>
          <a:lstStyle/>
          <a:p>
            <a:r>
              <a:rPr lang="da-DK"/>
              <a:t>Copyright Jørgen Just Andresen</a:t>
            </a:r>
          </a:p>
        </p:txBody>
      </p:sp>
      <p:sp>
        <p:nvSpPr>
          <p:cNvPr id="5" name="Slide Number Placeholder 4"/>
          <p:cNvSpPr>
            <a:spLocks noGrp="1"/>
          </p:cNvSpPr>
          <p:nvPr>
            <p:ph type="sldNum" sz="quarter" idx="12"/>
          </p:nvPr>
        </p:nvSpPr>
        <p:spPr/>
        <p:txBody>
          <a:bodyPr/>
          <a:lstStyle/>
          <a:p>
            <a:fld id="{976443AD-B17D-4319-A35E-2398D07A6DDB}" type="slidenum">
              <a:rPr lang="da-DK" smtClean="0"/>
              <a:t>23</a:t>
            </a:fld>
            <a:endParaRPr lang="da-DK"/>
          </a:p>
        </p:txBody>
      </p:sp>
    </p:spTree>
    <p:extLst>
      <p:ext uri="{BB962C8B-B14F-4D97-AF65-F5344CB8AC3E}">
        <p14:creationId xmlns:p14="http://schemas.microsoft.com/office/powerpoint/2010/main" val="4099451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Hvorfor Stresstesting?</a:t>
            </a:r>
          </a:p>
        </p:txBody>
      </p:sp>
      <p:sp>
        <p:nvSpPr>
          <p:cNvPr id="3" name="Content Placeholder 2"/>
          <p:cNvSpPr>
            <a:spLocks noGrp="1"/>
          </p:cNvSpPr>
          <p:nvPr>
            <p:ph idx="1"/>
          </p:nvPr>
        </p:nvSpPr>
        <p:spPr/>
        <p:txBody>
          <a:bodyPr>
            <a:normAutofit/>
          </a:bodyPr>
          <a:lstStyle/>
          <a:p>
            <a:r>
              <a:rPr lang="en-US" sz="2000" i="1" dirty="0"/>
              <a:t>”To use Value at Risk blindly, is like having a 3$ umbrella. It serves well until the first major storm”</a:t>
            </a:r>
            <a:r>
              <a:rPr lang="da-DK" sz="2000" dirty="0"/>
              <a:t>    Barry Schachter, Chief Risk Officer</a:t>
            </a:r>
          </a:p>
        </p:txBody>
      </p:sp>
      <p:sp>
        <p:nvSpPr>
          <p:cNvPr id="4" name="Footer Placeholder 3"/>
          <p:cNvSpPr>
            <a:spLocks noGrp="1"/>
          </p:cNvSpPr>
          <p:nvPr>
            <p:ph type="ftr" sz="quarter" idx="11"/>
          </p:nvPr>
        </p:nvSpPr>
        <p:spPr/>
        <p:txBody>
          <a:bodyPr/>
          <a:lstStyle/>
          <a:p>
            <a:r>
              <a:rPr lang="da-DK"/>
              <a:t>Copyright Jørgen Just Andresen</a:t>
            </a:r>
          </a:p>
        </p:txBody>
      </p:sp>
      <p:sp>
        <p:nvSpPr>
          <p:cNvPr id="5" name="Slide Number Placeholder 4"/>
          <p:cNvSpPr>
            <a:spLocks noGrp="1"/>
          </p:cNvSpPr>
          <p:nvPr>
            <p:ph type="sldNum" sz="quarter" idx="12"/>
          </p:nvPr>
        </p:nvSpPr>
        <p:spPr/>
        <p:txBody>
          <a:bodyPr/>
          <a:lstStyle/>
          <a:p>
            <a:fld id="{976443AD-B17D-4319-A35E-2398D07A6DDB}" type="slidenum">
              <a:rPr lang="da-DK" smtClean="0"/>
              <a:t>3</a:t>
            </a:fld>
            <a:endParaRPr lang="da-DK"/>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2287904"/>
            <a:ext cx="6977063" cy="4093423"/>
          </a:xfrm>
          <a:prstGeom prst="rect">
            <a:avLst/>
          </a:prstGeom>
          <a:noFill/>
        </p:spPr>
      </p:pic>
    </p:spTree>
    <p:extLst>
      <p:ext uri="{BB962C8B-B14F-4D97-AF65-F5344CB8AC3E}">
        <p14:creationId xmlns:p14="http://schemas.microsoft.com/office/powerpoint/2010/main" val="1281726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a-DK" dirty="0"/>
              <a:t>Eksempler på stressede markeder</a:t>
            </a:r>
          </a:p>
        </p:txBody>
      </p:sp>
      <p:sp>
        <p:nvSpPr>
          <p:cNvPr id="3" name="Content Placeholder 2"/>
          <p:cNvSpPr>
            <a:spLocks noGrp="1"/>
          </p:cNvSpPr>
          <p:nvPr>
            <p:ph idx="1"/>
          </p:nvPr>
        </p:nvSpPr>
        <p:spPr/>
        <p:txBody>
          <a:bodyPr/>
          <a:lstStyle/>
          <a:p>
            <a:r>
              <a:rPr lang="da-DK" dirty="0"/>
              <a:t>Stressede markeder forekommer oftere end man normalt tror</a:t>
            </a:r>
          </a:p>
          <a:p>
            <a:r>
              <a:rPr lang="da-DK" dirty="0"/>
              <a:t>Stressede markeder forekommer indenfor alle risikoklasser og på alle markeder</a:t>
            </a:r>
          </a:p>
        </p:txBody>
      </p:sp>
      <p:sp>
        <p:nvSpPr>
          <p:cNvPr id="4" name="Footer Placeholder 3"/>
          <p:cNvSpPr>
            <a:spLocks noGrp="1"/>
          </p:cNvSpPr>
          <p:nvPr>
            <p:ph type="ftr" sz="quarter" idx="11"/>
          </p:nvPr>
        </p:nvSpPr>
        <p:spPr/>
        <p:txBody>
          <a:bodyPr/>
          <a:lstStyle/>
          <a:p>
            <a:r>
              <a:rPr lang="da-DK"/>
              <a:t>Copyright Jørgen Just Andresen</a:t>
            </a:r>
          </a:p>
        </p:txBody>
      </p:sp>
      <p:sp>
        <p:nvSpPr>
          <p:cNvPr id="5" name="Slide Number Placeholder 4"/>
          <p:cNvSpPr>
            <a:spLocks noGrp="1"/>
          </p:cNvSpPr>
          <p:nvPr>
            <p:ph type="sldNum" sz="quarter" idx="12"/>
          </p:nvPr>
        </p:nvSpPr>
        <p:spPr/>
        <p:txBody>
          <a:bodyPr/>
          <a:lstStyle/>
          <a:p>
            <a:fld id="{976443AD-B17D-4319-A35E-2398D07A6DDB}" type="slidenum">
              <a:rPr lang="da-DK" smtClean="0"/>
              <a:t>4</a:t>
            </a:fld>
            <a:endParaRPr lang="da-DK"/>
          </a:p>
        </p:txBody>
      </p:sp>
      <p:pic>
        <p:nvPicPr>
          <p:cNvPr id="7" name="Picture 6">
            <a:extLst>
              <a:ext uri="{FF2B5EF4-FFF2-40B4-BE49-F238E27FC236}">
                <a16:creationId xmlns:a16="http://schemas.microsoft.com/office/drawing/2014/main" id="{A51C3001-F2D3-4AD5-AD78-A78276807B73}"/>
              </a:ext>
            </a:extLst>
          </p:cNvPr>
          <p:cNvPicPr>
            <a:picLocks noChangeAspect="1"/>
          </p:cNvPicPr>
          <p:nvPr/>
        </p:nvPicPr>
        <p:blipFill>
          <a:blip r:embed="rId2"/>
          <a:stretch>
            <a:fillRect/>
          </a:stretch>
        </p:blipFill>
        <p:spPr>
          <a:xfrm>
            <a:off x="1374304" y="4149080"/>
            <a:ext cx="7236296" cy="1792369"/>
          </a:xfrm>
          <a:prstGeom prst="rect">
            <a:avLst/>
          </a:prstGeom>
        </p:spPr>
      </p:pic>
    </p:spTree>
    <p:extLst>
      <p:ext uri="{BB962C8B-B14F-4D97-AF65-F5344CB8AC3E}">
        <p14:creationId xmlns:p14="http://schemas.microsoft.com/office/powerpoint/2010/main" val="507588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Black Monday på Wall Street</a:t>
            </a:r>
          </a:p>
        </p:txBody>
      </p:sp>
      <p:sp>
        <p:nvSpPr>
          <p:cNvPr id="3" name="Content Placeholder 2"/>
          <p:cNvSpPr>
            <a:spLocks noGrp="1"/>
          </p:cNvSpPr>
          <p:nvPr>
            <p:ph idx="1"/>
          </p:nvPr>
        </p:nvSpPr>
        <p:spPr/>
        <p:txBody>
          <a:bodyPr/>
          <a:lstStyle/>
          <a:p>
            <a:r>
              <a:rPr lang="da-DK" dirty="0"/>
              <a:t>19. oktober 1987 =&gt; Dow Jones faldt på ca. 20 standard afvigelser </a:t>
            </a:r>
          </a:p>
        </p:txBody>
      </p:sp>
      <p:sp>
        <p:nvSpPr>
          <p:cNvPr id="4" name="Footer Placeholder 3"/>
          <p:cNvSpPr>
            <a:spLocks noGrp="1"/>
          </p:cNvSpPr>
          <p:nvPr>
            <p:ph type="ftr" sz="quarter" idx="11"/>
          </p:nvPr>
        </p:nvSpPr>
        <p:spPr/>
        <p:txBody>
          <a:bodyPr/>
          <a:lstStyle/>
          <a:p>
            <a:r>
              <a:rPr lang="da-DK"/>
              <a:t>Copyright Jørgen Just Andresen</a:t>
            </a:r>
          </a:p>
        </p:txBody>
      </p:sp>
      <p:sp>
        <p:nvSpPr>
          <p:cNvPr id="5" name="Slide Number Placeholder 4"/>
          <p:cNvSpPr>
            <a:spLocks noGrp="1"/>
          </p:cNvSpPr>
          <p:nvPr>
            <p:ph type="sldNum" sz="quarter" idx="12"/>
          </p:nvPr>
        </p:nvSpPr>
        <p:spPr/>
        <p:txBody>
          <a:bodyPr/>
          <a:lstStyle/>
          <a:p>
            <a:fld id="{976443AD-B17D-4319-A35E-2398D07A6DDB}" type="slidenum">
              <a:rPr lang="da-DK" smtClean="0"/>
              <a:t>5</a:t>
            </a:fld>
            <a:endParaRPr lang="da-DK"/>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5" y="2466335"/>
            <a:ext cx="6408712" cy="3914993"/>
          </a:xfrm>
          <a:prstGeom prst="rect">
            <a:avLst/>
          </a:prstGeom>
          <a:noFill/>
        </p:spPr>
      </p:pic>
    </p:spTree>
    <p:extLst>
      <p:ext uri="{BB962C8B-B14F-4D97-AF65-F5344CB8AC3E}">
        <p14:creationId xmlns:p14="http://schemas.microsoft.com/office/powerpoint/2010/main" val="1050354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1992-93 valutakrise</a:t>
            </a:r>
          </a:p>
        </p:txBody>
      </p:sp>
      <p:sp>
        <p:nvSpPr>
          <p:cNvPr id="3" name="Content Placeholder 2"/>
          <p:cNvSpPr>
            <a:spLocks noGrp="1"/>
          </p:cNvSpPr>
          <p:nvPr>
            <p:ph idx="1"/>
          </p:nvPr>
        </p:nvSpPr>
        <p:spPr/>
        <p:txBody>
          <a:bodyPr>
            <a:normAutofit/>
          </a:bodyPr>
          <a:lstStyle/>
          <a:p>
            <a:r>
              <a:rPr lang="da-DK" sz="2400" dirty="0"/>
              <a:t>Det Britiske Pund blev udsat for pres fra hedge fonde og den 16. september 1992 (”Black Wednesday”) måtte England forlade ERM-samarbejdet.</a:t>
            </a:r>
          </a:p>
        </p:txBody>
      </p:sp>
      <p:sp>
        <p:nvSpPr>
          <p:cNvPr id="4" name="Footer Placeholder 3"/>
          <p:cNvSpPr>
            <a:spLocks noGrp="1"/>
          </p:cNvSpPr>
          <p:nvPr>
            <p:ph type="ftr" sz="quarter" idx="11"/>
          </p:nvPr>
        </p:nvSpPr>
        <p:spPr/>
        <p:txBody>
          <a:bodyPr/>
          <a:lstStyle/>
          <a:p>
            <a:r>
              <a:rPr lang="da-DK"/>
              <a:t>Copyright Jørgen Just Andresen</a:t>
            </a:r>
          </a:p>
        </p:txBody>
      </p:sp>
      <p:sp>
        <p:nvSpPr>
          <p:cNvPr id="5" name="Slide Number Placeholder 4"/>
          <p:cNvSpPr>
            <a:spLocks noGrp="1"/>
          </p:cNvSpPr>
          <p:nvPr>
            <p:ph type="sldNum" sz="quarter" idx="12"/>
          </p:nvPr>
        </p:nvSpPr>
        <p:spPr/>
        <p:txBody>
          <a:bodyPr/>
          <a:lstStyle/>
          <a:p>
            <a:fld id="{976443AD-B17D-4319-A35E-2398D07A6DDB}" type="slidenum">
              <a:rPr lang="da-DK" smtClean="0"/>
              <a:t>6</a:t>
            </a:fld>
            <a:endParaRPr lang="da-DK"/>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5695" y="2636912"/>
            <a:ext cx="6327675" cy="3888432"/>
          </a:xfrm>
          <a:prstGeom prst="rect">
            <a:avLst/>
          </a:prstGeom>
          <a:noFill/>
        </p:spPr>
      </p:pic>
    </p:spTree>
    <p:extLst>
      <p:ext uri="{BB962C8B-B14F-4D97-AF65-F5344CB8AC3E}">
        <p14:creationId xmlns:p14="http://schemas.microsoft.com/office/powerpoint/2010/main" val="666660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1994 Obligationsmarkedskrise</a:t>
            </a:r>
          </a:p>
        </p:txBody>
      </p:sp>
      <p:sp>
        <p:nvSpPr>
          <p:cNvPr id="3" name="Content Placeholder 2"/>
          <p:cNvSpPr>
            <a:spLocks noGrp="1"/>
          </p:cNvSpPr>
          <p:nvPr>
            <p:ph idx="1"/>
          </p:nvPr>
        </p:nvSpPr>
        <p:spPr/>
        <p:txBody>
          <a:bodyPr>
            <a:normAutofit/>
          </a:bodyPr>
          <a:lstStyle/>
          <a:p>
            <a:r>
              <a:rPr lang="da-DK" sz="2000" dirty="0"/>
              <a:t>Federal Reserve besluttede i februar 1994 at hæve renten på grund af stigende aktivitet i økonomien, hvilket startede en lavine af salg af obligationer, der på grund af den kraftige gearing førte til dramatiske fald på markedet. </a:t>
            </a:r>
          </a:p>
          <a:p>
            <a:endParaRPr lang="da-DK" sz="2000" dirty="0"/>
          </a:p>
        </p:txBody>
      </p:sp>
      <p:sp>
        <p:nvSpPr>
          <p:cNvPr id="4" name="Footer Placeholder 3"/>
          <p:cNvSpPr>
            <a:spLocks noGrp="1"/>
          </p:cNvSpPr>
          <p:nvPr>
            <p:ph type="ftr" sz="quarter" idx="11"/>
          </p:nvPr>
        </p:nvSpPr>
        <p:spPr/>
        <p:txBody>
          <a:bodyPr/>
          <a:lstStyle/>
          <a:p>
            <a:r>
              <a:rPr lang="da-DK"/>
              <a:t>Copyright Jørgen Just Andresen</a:t>
            </a:r>
          </a:p>
        </p:txBody>
      </p:sp>
      <p:sp>
        <p:nvSpPr>
          <p:cNvPr id="5" name="Slide Number Placeholder 4"/>
          <p:cNvSpPr>
            <a:spLocks noGrp="1"/>
          </p:cNvSpPr>
          <p:nvPr>
            <p:ph type="sldNum" sz="quarter" idx="12"/>
          </p:nvPr>
        </p:nvSpPr>
        <p:spPr/>
        <p:txBody>
          <a:bodyPr/>
          <a:lstStyle/>
          <a:p>
            <a:fld id="{976443AD-B17D-4319-A35E-2398D07A6DDB}" type="slidenum">
              <a:rPr lang="da-DK" smtClean="0"/>
              <a:t>7</a:t>
            </a:fld>
            <a:endParaRPr lang="da-DK"/>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2852936"/>
            <a:ext cx="6220594" cy="3672408"/>
          </a:xfrm>
          <a:prstGeom prst="rect">
            <a:avLst/>
          </a:prstGeom>
          <a:noFill/>
        </p:spPr>
      </p:pic>
    </p:spTree>
    <p:extLst>
      <p:ext uri="{BB962C8B-B14F-4D97-AF65-F5344CB8AC3E}">
        <p14:creationId xmlns:p14="http://schemas.microsoft.com/office/powerpoint/2010/main" val="2934039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EF038-EF02-4EA7-BEF0-107CF0B75EF3}"/>
              </a:ext>
            </a:extLst>
          </p:cNvPr>
          <p:cNvSpPr>
            <a:spLocks noGrp="1"/>
          </p:cNvSpPr>
          <p:nvPr>
            <p:ph type="title"/>
          </p:nvPr>
        </p:nvSpPr>
        <p:spPr/>
        <p:txBody>
          <a:bodyPr>
            <a:normAutofit fontScale="90000"/>
          </a:bodyPr>
          <a:lstStyle/>
          <a:p>
            <a:r>
              <a:rPr lang="da-DK" sz="3600" dirty="0"/>
              <a:t>Subprime-krisen (Great Financial Crisis)</a:t>
            </a:r>
            <a:endParaRPr lang="en-US" dirty="0"/>
          </a:p>
        </p:txBody>
      </p:sp>
      <p:sp>
        <p:nvSpPr>
          <p:cNvPr id="3" name="Content Placeholder 2">
            <a:extLst>
              <a:ext uri="{FF2B5EF4-FFF2-40B4-BE49-F238E27FC236}">
                <a16:creationId xmlns:a16="http://schemas.microsoft.com/office/drawing/2014/main" id="{7F7D3466-EFA3-4933-A2C8-1F5F7E635DEF}"/>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FDF1961D-BCEC-42F9-AD49-F0EFCB5A322D}"/>
              </a:ext>
            </a:extLst>
          </p:cNvPr>
          <p:cNvSpPr>
            <a:spLocks noGrp="1"/>
          </p:cNvSpPr>
          <p:nvPr>
            <p:ph type="ftr" sz="quarter" idx="11"/>
          </p:nvPr>
        </p:nvSpPr>
        <p:spPr/>
        <p:txBody>
          <a:bodyPr/>
          <a:lstStyle/>
          <a:p>
            <a:r>
              <a:rPr lang="da-DK"/>
              <a:t>Copyright Jørgen Just Andresen</a:t>
            </a:r>
          </a:p>
        </p:txBody>
      </p:sp>
      <p:sp>
        <p:nvSpPr>
          <p:cNvPr id="5" name="Slide Number Placeholder 4">
            <a:extLst>
              <a:ext uri="{FF2B5EF4-FFF2-40B4-BE49-F238E27FC236}">
                <a16:creationId xmlns:a16="http://schemas.microsoft.com/office/drawing/2014/main" id="{933B1FAA-B392-4A09-B880-C43C28A1724F}"/>
              </a:ext>
            </a:extLst>
          </p:cNvPr>
          <p:cNvSpPr>
            <a:spLocks noGrp="1"/>
          </p:cNvSpPr>
          <p:nvPr>
            <p:ph type="sldNum" sz="quarter" idx="12"/>
          </p:nvPr>
        </p:nvSpPr>
        <p:spPr/>
        <p:txBody>
          <a:bodyPr/>
          <a:lstStyle/>
          <a:p>
            <a:fld id="{976443AD-B17D-4319-A35E-2398D07A6DDB}" type="slidenum">
              <a:rPr lang="da-DK" smtClean="0"/>
              <a:t>8</a:t>
            </a:fld>
            <a:endParaRPr lang="da-DK"/>
          </a:p>
        </p:txBody>
      </p:sp>
      <p:pic>
        <p:nvPicPr>
          <p:cNvPr id="7" name="Picture 6">
            <a:extLst>
              <a:ext uri="{FF2B5EF4-FFF2-40B4-BE49-F238E27FC236}">
                <a16:creationId xmlns:a16="http://schemas.microsoft.com/office/drawing/2014/main" id="{7C74D979-A4C0-44EB-B0FB-684F128535E1}"/>
              </a:ext>
            </a:extLst>
          </p:cNvPr>
          <p:cNvPicPr>
            <a:picLocks noChangeAspect="1"/>
          </p:cNvPicPr>
          <p:nvPr/>
        </p:nvPicPr>
        <p:blipFill rotWithShape="1">
          <a:blip r:embed="rId2"/>
          <a:srcRect l="32912" t="58400" r="32911" b="5901"/>
          <a:stretch/>
        </p:blipFill>
        <p:spPr>
          <a:xfrm>
            <a:off x="1835696" y="1381542"/>
            <a:ext cx="6376752" cy="5162133"/>
          </a:xfrm>
          <a:prstGeom prst="rect">
            <a:avLst/>
          </a:prstGeom>
        </p:spPr>
      </p:pic>
    </p:spTree>
    <p:extLst>
      <p:ext uri="{BB962C8B-B14F-4D97-AF65-F5344CB8AC3E}">
        <p14:creationId xmlns:p14="http://schemas.microsoft.com/office/powerpoint/2010/main" val="2588399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a-DK" dirty="0"/>
              <a:t>Hvad kendetegner en finansiel krise?</a:t>
            </a:r>
          </a:p>
        </p:txBody>
      </p:sp>
      <p:sp>
        <p:nvSpPr>
          <p:cNvPr id="3" name="Content Placeholder 2"/>
          <p:cNvSpPr>
            <a:spLocks noGrp="1"/>
          </p:cNvSpPr>
          <p:nvPr>
            <p:ph idx="1"/>
          </p:nvPr>
        </p:nvSpPr>
        <p:spPr/>
        <p:txBody>
          <a:bodyPr>
            <a:normAutofit fontScale="62500" lnSpcReduction="20000"/>
          </a:bodyPr>
          <a:lstStyle/>
          <a:p>
            <a:pPr lvl="0"/>
            <a:r>
              <a:rPr lang="da-DK" dirty="0"/>
              <a:t>Volatiliteten stiger</a:t>
            </a:r>
          </a:p>
          <a:p>
            <a:pPr lvl="0"/>
            <a:r>
              <a:rPr lang="da-DK" dirty="0"/>
              <a:t>Krisen spreder sig både geografisk og produktmæssigt</a:t>
            </a:r>
          </a:p>
          <a:p>
            <a:pPr lvl="0"/>
            <a:r>
              <a:rPr lang="da-DK" dirty="0"/>
              <a:t>Korrelationer bliver ekstreme, da investorerne efterspørger de samme “flight-to-quality” og “flight-to-liquidity” værdipapirer og reducerer beholdningen af øvrige værdipapirer.</a:t>
            </a:r>
          </a:p>
          <a:p>
            <a:pPr lvl="0"/>
            <a:r>
              <a:rPr lang="da-DK" dirty="0"/>
              <a:t>Kredit- og likviditetsspreads forøges</a:t>
            </a:r>
          </a:p>
          <a:p>
            <a:pPr lvl="0"/>
            <a:r>
              <a:rPr lang="da-DK" dirty="0"/>
              <a:t>Der bliver større fokus på at undgå modpartsrisiko</a:t>
            </a:r>
          </a:p>
          <a:p>
            <a:pPr lvl="0"/>
            <a:r>
              <a:rPr lang="da-DK" dirty="0"/>
              <a:t>Interbank finansiering vanskeliggøres</a:t>
            </a:r>
          </a:p>
          <a:p>
            <a:pPr lvl="0"/>
            <a:r>
              <a:rPr lang="da-DK" dirty="0"/>
              <a:t>Haircuts forøges. Dvs belåningsværdien af værdipapirer, der stilles til sikkerhed reduceres.</a:t>
            </a:r>
          </a:p>
          <a:p>
            <a:pPr lvl="0"/>
            <a:r>
              <a:rPr lang="da-DK" dirty="0"/>
              <a:t>Forøgelse af marginbetalinger. Sikkerhedsstillelsen ved anvendelse af derivatkontrakter skrues i vejret.</a:t>
            </a:r>
          </a:p>
          <a:p>
            <a:pPr lvl="0"/>
            <a:r>
              <a:rPr lang="da-DK" dirty="0"/>
              <a:t>Fald i priser på værdipapirer</a:t>
            </a:r>
          </a:p>
          <a:p>
            <a:pPr lvl="0"/>
            <a:r>
              <a:rPr lang="da-DK" dirty="0"/>
              <a:t>Maksimal udnyttelse af kreditlines</a:t>
            </a:r>
          </a:p>
          <a:p>
            <a:pPr lvl="0"/>
            <a:r>
              <a:rPr lang="da-DK" dirty="0"/>
              <a:t>Vanskeligheder ved selv at udnytte tidligere aftalte kreditfaciliteter</a:t>
            </a:r>
          </a:p>
          <a:p>
            <a:endParaRPr lang="da-DK" dirty="0"/>
          </a:p>
        </p:txBody>
      </p:sp>
      <p:sp>
        <p:nvSpPr>
          <p:cNvPr id="4" name="Footer Placeholder 3"/>
          <p:cNvSpPr>
            <a:spLocks noGrp="1"/>
          </p:cNvSpPr>
          <p:nvPr>
            <p:ph type="ftr" sz="quarter" idx="11"/>
          </p:nvPr>
        </p:nvSpPr>
        <p:spPr/>
        <p:txBody>
          <a:bodyPr/>
          <a:lstStyle/>
          <a:p>
            <a:r>
              <a:rPr lang="da-DK"/>
              <a:t>Copyright Jørgen Just Andresen</a:t>
            </a:r>
          </a:p>
        </p:txBody>
      </p:sp>
      <p:sp>
        <p:nvSpPr>
          <p:cNvPr id="5" name="Slide Number Placeholder 4"/>
          <p:cNvSpPr>
            <a:spLocks noGrp="1"/>
          </p:cNvSpPr>
          <p:nvPr>
            <p:ph type="sldNum" sz="quarter" idx="12"/>
          </p:nvPr>
        </p:nvSpPr>
        <p:spPr/>
        <p:txBody>
          <a:bodyPr/>
          <a:lstStyle/>
          <a:p>
            <a:fld id="{976443AD-B17D-4319-A35E-2398D07A6DDB}" type="slidenum">
              <a:rPr lang="da-DK" smtClean="0"/>
              <a:t>9</a:t>
            </a:fld>
            <a:endParaRPr lang="da-DK"/>
          </a:p>
        </p:txBody>
      </p:sp>
    </p:spTree>
    <p:extLst>
      <p:ext uri="{BB962C8B-B14F-4D97-AF65-F5344CB8AC3E}">
        <p14:creationId xmlns:p14="http://schemas.microsoft.com/office/powerpoint/2010/main" val="15589102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1326</TotalTime>
  <Words>791</Words>
  <Application>Microsoft Office PowerPoint</Application>
  <PresentationFormat>On-screen Show (4:3)</PresentationFormat>
  <Paragraphs>136</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Calibri</vt:lpstr>
      <vt:lpstr>Gill Sans MT</vt:lpstr>
      <vt:lpstr>Trebuchet MS</vt:lpstr>
      <vt:lpstr>Verdana</vt:lpstr>
      <vt:lpstr>Wingdings 2</vt:lpstr>
      <vt:lpstr>Solstice</vt:lpstr>
      <vt:lpstr>KAPITEL 12 Stresstesting</vt:lpstr>
      <vt:lpstr>Indhold</vt:lpstr>
      <vt:lpstr>Hvorfor Stresstesting?</vt:lpstr>
      <vt:lpstr>Eksempler på stressede markeder</vt:lpstr>
      <vt:lpstr>Black Monday på Wall Street</vt:lpstr>
      <vt:lpstr>1992-93 valutakrise</vt:lpstr>
      <vt:lpstr>1994 Obligationsmarkedskrise</vt:lpstr>
      <vt:lpstr>Subprime-krisen (Great Financial Crisis)</vt:lpstr>
      <vt:lpstr>Hvad kendetegner en finansiel krise?</vt:lpstr>
      <vt:lpstr>Man rammes på flere fronter</vt:lpstr>
      <vt:lpstr>Erfaringer fra finankrisen iflg BIS</vt:lpstr>
      <vt:lpstr>Formål med stresstesting</vt:lpstr>
      <vt:lpstr>Typer af stresstesting</vt:lpstr>
      <vt:lpstr>Følsomhedsanalyser</vt:lpstr>
      <vt:lpstr>Følsomhedsanalyser</vt:lpstr>
      <vt:lpstr>Integration af  VaR og stresstesting</vt:lpstr>
      <vt:lpstr>Integration af  VaR og stresstesting</vt:lpstr>
      <vt:lpstr>Makrostresstest</vt:lpstr>
      <vt:lpstr>World Economic Forum</vt:lpstr>
      <vt:lpstr>Myndighedernes stresstest</vt:lpstr>
      <vt:lpstr>Tjek spørgsmål – 1</vt:lpstr>
      <vt:lpstr>Tjek spørgsmål - 2</vt:lpstr>
      <vt:lpstr>Tjek spørgsmål – 3</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 at Risk</dc:title>
  <dc:creator>JJA</dc:creator>
  <cp:lastModifiedBy>Jørgen Just Andresen</cp:lastModifiedBy>
  <cp:revision>89</cp:revision>
  <dcterms:created xsi:type="dcterms:W3CDTF">2011-08-19T12:28:43Z</dcterms:created>
  <dcterms:modified xsi:type="dcterms:W3CDTF">2020-07-01T05:57:34Z</dcterms:modified>
</cp:coreProperties>
</file>