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9"/>
  </p:notesMasterIdLst>
  <p:sldIdLst>
    <p:sldId id="256" r:id="rId2"/>
    <p:sldId id="283" r:id="rId3"/>
    <p:sldId id="258" r:id="rId4"/>
    <p:sldId id="259" r:id="rId5"/>
    <p:sldId id="260" r:id="rId6"/>
    <p:sldId id="263" r:id="rId7"/>
    <p:sldId id="261" r:id="rId8"/>
    <p:sldId id="265" r:id="rId9"/>
    <p:sldId id="264" r:id="rId10"/>
    <p:sldId id="266" r:id="rId11"/>
    <p:sldId id="267" r:id="rId12"/>
    <p:sldId id="268" r:id="rId13"/>
    <p:sldId id="269" r:id="rId14"/>
    <p:sldId id="270" r:id="rId15"/>
    <p:sldId id="284" r:id="rId16"/>
    <p:sldId id="262" r:id="rId17"/>
    <p:sldId id="272" r:id="rId18"/>
    <p:sldId id="273" r:id="rId19"/>
    <p:sldId id="282" r:id="rId20"/>
    <p:sldId id="274" r:id="rId21"/>
    <p:sldId id="275" r:id="rId22"/>
    <p:sldId id="276" r:id="rId23"/>
    <p:sldId id="277" r:id="rId24"/>
    <p:sldId id="285" r:id="rId25"/>
    <p:sldId id="278" r:id="rId26"/>
    <p:sldId id="279" r:id="rId27"/>
    <p:sldId id="280" r:id="rId28"/>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35" autoAdjust="0"/>
    <p:restoredTop sz="86447" autoAdjust="0"/>
  </p:normalViewPr>
  <p:slideViewPr>
    <p:cSldViewPr>
      <p:cViewPr varScale="1">
        <p:scale>
          <a:sx n="92" d="100"/>
          <a:sy n="92" d="100"/>
        </p:scale>
        <p:origin x="846" y="90"/>
      </p:cViewPr>
      <p:guideLst>
        <p:guide orient="horz" pos="2160"/>
        <p:guide pos="2880"/>
      </p:guideLst>
    </p:cSldViewPr>
  </p:slideViewPr>
  <p:outlineViewPr>
    <p:cViewPr>
      <p:scale>
        <a:sx n="33" d="100"/>
        <a:sy n="33" d="100"/>
      </p:scale>
      <p:origin x="0" y="4962"/>
    </p:cViewPr>
  </p:outlineViewPr>
  <p:notesTextViewPr>
    <p:cViewPr>
      <p:scale>
        <a:sx n="1" d="1"/>
        <a:sy n="1" d="1"/>
      </p:scale>
      <p:origin x="0" y="0"/>
    </p:cViewPr>
  </p:notesTextViewPr>
  <p:sorterViewPr>
    <p:cViewPr>
      <p:scale>
        <a:sx n="100" d="100"/>
        <a:sy n="100" d="100"/>
      </p:scale>
      <p:origin x="0" y="-48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03365-F6F7-4574-BCE8-E48C080CFC7A}" type="datetimeFigureOut">
              <a:rPr lang="da-DK" smtClean="0"/>
              <a:t>30-06-2020</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327CF6-065E-4F08-8DE2-A81D2055D54A}" type="slidenum">
              <a:rPr lang="da-DK" smtClean="0"/>
              <a:t>‹#›</a:t>
            </a:fld>
            <a:endParaRPr lang="da-DK"/>
          </a:p>
        </p:txBody>
      </p:sp>
    </p:spTree>
    <p:extLst>
      <p:ext uri="{BB962C8B-B14F-4D97-AF65-F5344CB8AC3E}">
        <p14:creationId xmlns:p14="http://schemas.microsoft.com/office/powerpoint/2010/main" val="3823118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27CF6-065E-4F08-8DE2-A81D2055D54A}" type="slidenum">
              <a:rPr lang="da-DK" smtClean="0"/>
              <a:t>19</a:t>
            </a:fld>
            <a:endParaRPr lang="da-DK"/>
          </a:p>
        </p:txBody>
      </p:sp>
    </p:spTree>
    <p:extLst>
      <p:ext uri="{BB962C8B-B14F-4D97-AF65-F5344CB8AC3E}">
        <p14:creationId xmlns:p14="http://schemas.microsoft.com/office/powerpoint/2010/main" val="3434694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231FA91A-6647-4FEA-BB37-7ED9259436E7}" type="datetime1">
              <a:rPr lang="da-DK" smtClean="0"/>
              <a:t>30-06-2020</a:t>
            </a:fld>
            <a:endParaRPr lang="da-DK"/>
          </a:p>
        </p:txBody>
      </p:sp>
      <p:sp>
        <p:nvSpPr>
          <p:cNvPr id="20" name="Footer Placeholder 19"/>
          <p:cNvSpPr>
            <a:spLocks noGrp="1"/>
          </p:cNvSpPr>
          <p:nvPr>
            <p:ph type="ftr" sz="quarter" idx="11"/>
          </p:nvPr>
        </p:nvSpPr>
        <p:spPr/>
        <p:txBody>
          <a:bodyPr/>
          <a:lstStyle/>
          <a:p>
            <a:r>
              <a:rPr lang="da-DK"/>
              <a:t>Copyright Jørgen Just Andresen</a:t>
            </a:r>
          </a:p>
        </p:txBody>
      </p:sp>
      <p:sp>
        <p:nvSpPr>
          <p:cNvPr id="10" name="Slide Number Placeholder 9"/>
          <p:cNvSpPr>
            <a:spLocks noGrp="1"/>
          </p:cNvSpPr>
          <p:nvPr>
            <p:ph type="sldNum" sz="quarter" idx="12"/>
          </p:nvPr>
        </p:nvSpPr>
        <p:spPr/>
        <p:txBody>
          <a:bodyPr/>
          <a:lstStyle/>
          <a:p>
            <a:fld id="{976443AD-B17D-4319-A35E-2398D07A6DDB}" type="slidenum">
              <a:rPr lang="da-DK" smtClean="0"/>
              <a:t>‹#›</a:t>
            </a:fld>
            <a:endParaRPr lang="da-DK"/>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2598C60-21C7-4A87-B51E-0C38B2AFA894}" type="datetime1">
              <a:rPr lang="da-DK" smtClean="0"/>
              <a:t>30-06-2020</a:t>
            </a:fld>
            <a:endParaRPr lang="da-DK"/>
          </a:p>
        </p:txBody>
      </p:sp>
      <p:sp>
        <p:nvSpPr>
          <p:cNvPr id="5" name="Footer Placeholder 4"/>
          <p:cNvSpPr>
            <a:spLocks noGrp="1"/>
          </p:cNvSpPr>
          <p:nvPr>
            <p:ph type="ftr" sz="quarter" idx="11"/>
          </p:nvPr>
        </p:nvSpPr>
        <p:spPr/>
        <p:txBody>
          <a:bodyPr/>
          <a:lstStyle/>
          <a:p>
            <a:r>
              <a:rPr lang="da-DK"/>
              <a:t>Copyright Jørgen Just Andresen</a:t>
            </a:r>
          </a:p>
        </p:txBody>
      </p:sp>
      <p:sp>
        <p:nvSpPr>
          <p:cNvPr id="6" name="Slide Number Placeholder 5"/>
          <p:cNvSpPr>
            <a:spLocks noGrp="1"/>
          </p:cNvSpPr>
          <p:nvPr>
            <p:ph type="sldNum" sz="quarter" idx="12"/>
          </p:nvPr>
        </p:nvSpPr>
        <p:spPr/>
        <p:txBody>
          <a:bodyPr/>
          <a:lstStyle/>
          <a:p>
            <a:fld id="{976443AD-B17D-4319-A35E-2398D07A6DDB}" type="slidenum">
              <a:rPr lang="da-DK" smtClean="0"/>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4422AF-20B8-4F9F-8526-C048F76670FF}" type="datetime1">
              <a:rPr lang="da-DK" smtClean="0"/>
              <a:t>30-06-2020</a:t>
            </a:fld>
            <a:endParaRPr lang="da-DK"/>
          </a:p>
        </p:txBody>
      </p:sp>
      <p:sp>
        <p:nvSpPr>
          <p:cNvPr id="5" name="Footer Placeholder 4"/>
          <p:cNvSpPr>
            <a:spLocks noGrp="1"/>
          </p:cNvSpPr>
          <p:nvPr>
            <p:ph type="ftr" sz="quarter" idx="11"/>
          </p:nvPr>
        </p:nvSpPr>
        <p:spPr/>
        <p:txBody>
          <a:bodyPr/>
          <a:lstStyle/>
          <a:p>
            <a:r>
              <a:rPr lang="da-DK"/>
              <a:t>Copyright Jørgen Just Andresen</a:t>
            </a:r>
          </a:p>
        </p:txBody>
      </p:sp>
      <p:sp>
        <p:nvSpPr>
          <p:cNvPr id="6" name="Slide Number Placeholder 5"/>
          <p:cNvSpPr>
            <a:spLocks noGrp="1"/>
          </p:cNvSpPr>
          <p:nvPr>
            <p:ph type="sldNum" sz="quarter" idx="12"/>
          </p:nvPr>
        </p:nvSpPr>
        <p:spPr/>
        <p:txBody>
          <a:bodyPr/>
          <a:lstStyle/>
          <a:p>
            <a:fld id="{976443AD-B17D-4319-A35E-2398D07A6DDB}" type="slidenum">
              <a:rPr lang="da-DK" smtClean="0"/>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7411BE-BF14-47D9-85B7-28AE23BD47D1}" type="datetime1">
              <a:rPr lang="da-DK" smtClean="0"/>
              <a:t>30-06-2020</a:t>
            </a:fld>
            <a:endParaRPr lang="da-DK"/>
          </a:p>
        </p:txBody>
      </p:sp>
      <p:sp>
        <p:nvSpPr>
          <p:cNvPr id="5" name="Footer Placeholder 4"/>
          <p:cNvSpPr>
            <a:spLocks noGrp="1"/>
          </p:cNvSpPr>
          <p:nvPr>
            <p:ph type="ftr" sz="quarter" idx="11"/>
          </p:nvPr>
        </p:nvSpPr>
        <p:spPr/>
        <p:txBody>
          <a:bodyPr/>
          <a:lstStyle/>
          <a:p>
            <a:r>
              <a:rPr lang="da-DK"/>
              <a:t>Copyright Jørgen Just Andresen</a:t>
            </a:r>
          </a:p>
        </p:txBody>
      </p:sp>
      <p:sp>
        <p:nvSpPr>
          <p:cNvPr id="6" name="Slide Number Placeholder 5"/>
          <p:cNvSpPr>
            <a:spLocks noGrp="1"/>
          </p:cNvSpPr>
          <p:nvPr>
            <p:ph type="sldNum" sz="quarter" idx="12"/>
          </p:nvPr>
        </p:nvSpPr>
        <p:spPr/>
        <p:txBody>
          <a:bodyPr/>
          <a:lstStyle/>
          <a:p>
            <a:fld id="{976443AD-B17D-4319-A35E-2398D07A6DDB}" type="slidenum">
              <a:rPr lang="da-DK" smtClean="0"/>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E671781-8487-4061-8E8C-B34D05A8A4FD}" type="datetime1">
              <a:rPr lang="da-DK" smtClean="0"/>
              <a:t>30-06-2020</a:t>
            </a:fld>
            <a:endParaRPr lang="da-DK"/>
          </a:p>
        </p:txBody>
      </p:sp>
      <p:sp>
        <p:nvSpPr>
          <p:cNvPr id="5" name="Footer Placeholder 4"/>
          <p:cNvSpPr>
            <a:spLocks noGrp="1"/>
          </p:cNvSpPr>
          <p:nvPr>
            <p:ph type="ftr" sz="quarter" idx="11"/>
          </p:nvPr>
        </p:nvSpPr>
        <p:spPr/>
        <p:txBody>
          <a:bodyPr/>
          <a:lstStyle/>
          <a:p>
            <a:r>
              <a:rPr lang="da-DK"/>
              <a:t>Copyright Jørgen Just Andresen</a:t>
            </a:r>
          </a:p>
        </p:txBody>
      </p:sp>
      <p:sp>
        <p:nvSpPr>
          <p:cNvPr id="6" name="Slide Number Placeholder 5"/>
          <p:cNvSpPr>
            <a:spLocks noGrp="1"/>
          </p:cNvSpPr>
          <p:nvPr>
            <p:ph type="sldNum" sz="quarter" idx="12"/>
          </p:nvPr>
        </p:nvSpPr>
        <p:spPr/>
        <p:txBody>
          <a:bodyPr/>
          <a:lstStyle/>
          <a:p>
            <a:fld id="{976443AD-B17D-4319-A35E-2398D07A6DDB}" type="slidenum">
              <a:rPr lang="da-DK" smtClean="0"/>
              <a:t>‹#›</a:t>
            </a:fld>
            <a:endParaRPr lang="da-DK"/>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BDA8D7-14F8-4C7E-934F-013C103B988F}" type="datetime1">
              <a:rPr lang="da-DK" smtClean="0"/>
              <a:t>30-06-2020</a:t>
            </a:fld>
            <a:endParaRPr lang="da-DK"/>
          </a:p>
        </p:txBody>
      </p:sp>
      <p:sp>
        <p:nvSpPr>
          <p:cNvPr id="6" name="Footer Placeholder 5"/>
          <p:cNvSpPr>
            <a:spLocks noGrp="1"/>
          </p:cNvSpPr>
          <p:nvPr>
            <p:ph type="ftr" sz="quarter" idx="11"/>
          </p:nvPr>
        </p:nvSpPr>
        <p:spPr/>
        <p:txBody>
          <a:bodyPr/>
          <a:lstStyle/>
          <a:p>
            <a:r>
              <a:rPr lang="da-DK"/>
              <a:t>Copyright Jørgen Just Andresen</a:t>
            </a:r>
          </a:p>
        </p:txBody>
      </p:sp>
      <p:sp>
        <p:nvSpPr>
          <p:cNvPr id="7" name="Slide Number Placeholder 6"/>
          <p:cNvSpPr>
            <a:spLocks noGrp="1"/>
          </p:cNvSpPr>
          <p:nvPr>
            <p:ph type="sldNum" sz="quarter" idx="12"/>
          </p:nvPr>
        </p:nvSpPr>
        <p:spPr/>
        <p:txBody>
          <a:bodyPr/>
          <a:lstStyle/>
          <a:p>
            <a:fld id="{976443AD-B17D-4319-A35E-2398D07A6DDB}" type="slidenum">
              <a:rPr lang="da-DK" smtClean="0"/>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A49518A-9B92-453B-A643-7A80761C5D94}" type="datetime1">
              <a:rPr lang="da-DK" smtClean="0"/>
              <a:t>30-06-2020</a:t>
            </a:fld>
            <a:endParaRPr lang="da-DK"/>
          </a:p>
        </p:txBody>
      </p:sp>
      <p:sp>
        <p:nvSpPr>
          <p:cNvPr id="8" name="Footer Placeholder 7"/>
          <p:cNvSpPr>
            <a:spLocks noGrp="1"/>
          </p:cNvSpPr>
          <p:nvPr>
            <p:ph type="ftr" sz="quarter" idx="11"/>
          </p:nvPr>
        </p:nvSpPr>
        <p:spPr/>
        <p:txBody>
          <a:bodyPr/>
          <a:lstStyle/>
          <a:p>
            <a:r>
              <a:rPr lang="da-DK"/>
              <a:t>Copyright Jørgen Just Andresen</a:t>
            </a:r>
          </a:p>
        </p:txBody>
      </p:sp>
      <p:sp>
        <p:nvSpPr>
          <p:cNvPr id="9" name="Slide Number Placeholder 8"/>
          <p:cNvSpPr>
            <a:spLocks noGrp="1"/>
          </p:cNvSpPr>
          <p:nvPr>
            <p:ph type="sldNum" sz="quarter" idx="12"/>
          </p:nvPr>
        </p:nvSpPr>
        <p:spPr/>
        <p:txBody>
          <a:bodyPr/>
          <a:lstStyle/>
          <a:p>
            <a:fld id="{976443AD-B17D-4319-A35E-2398D07A6DDB}" type="slidenum">
              <a:rPr lang="da-DK" smtClean="0"/>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4B2245AE-23BD-4FCE-9F85-93FA7F315AC0}" type="datetime1">
              <a:rPr lang="da-DK" smtClean="0"/>
              <a:t>30-06-2020</a:t>
            </a:fld>
            <a:endParaRPr lang="da-DK"/>
          </a:p>
        </p:txBody>
      </p:sp>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8D6D246A-B683-4B94-A131-DE57A94D6EB6}" type="datetime1">
              <a:rPr lang="da-DK" smtClean="0"/>
              <a:t>30-06-2020</a:t>
            </a:fld>
            <a:endParaRPr lang="da-DK"/>
          </a:p>
        </p:txBody>
      </p:sp>
      <p:sp>
        <p:nvSpPr>
          <p:cNvPr id="3" name="Footer Placeholder 2"/>
          <p:cNvSpPr>
            <a:spLocks noGrp="1"/>
          </p:cNvSpPr>
          <p:nvPr>
            <p:ph type="ftr" sz="quarter" idx="11"/>
          </p:nvPr>
        </p:nvSpPr>
        <p:spPr/>
        <p:txBody>
          <a:bodyPr/>
          <a:lstStyle/>
          <a:p>
            <a:r>
              <a:rPr lang="da-DK"/>
              <a:t>Copyright Jørgen Just Andresen</a:t>
            </a:r>
          </a:p>
        </p:txBody>
      </p:sp>
      <p:sp>
        <p:nvSpPr>
          <p:cNvPr id="4" name="Slide Number Placeholder 3"/>
          <p:cNvSpPr>
            <a:spLocks noGrp="1"/>
          </p:cNvSpPr>
          <p:nvPr>
            <p:ph type="sldNum" sz="quarter" idx="12"/>
          </p:nvPr>
        </p:nvSpPr>
        <p:spPr/>
        <p:txBody>
          <a:bodyPr/>
          <a:lstStyle/>
          <a:p>
            <a:fld id="{976443AD-B17D-4319-A35E-2398D07A6DDB}" type="slidenum">
              <a:rPr lang="da-DK" smtClean="0"/>
              <a:t>‹#›</a:t>
            </a:fld>
            <a:endParaRPr lang="da-DK"/>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E99D1E4-DC18-4E71-9A42-787F860958F8}" type="datetime1">
              <a:rPr lang="da-DK" smtClean="0"/>
              <a:t>30-06-2020</a:t>
            </a:fld>
            <a:endParaRPr lang="da-DK"/>
          </a:p>
        </p:txBody>
      </p:sp>
      <p:sp>
        <p:nvSpPr>
          <p:cNvPr id="6" name="Footer Placeholder 5"/>
          <p:cNvSpPr>
            <a:spLocks noGrp="1"/>
          </p:cNvSpPr>
          <p:nvPr>
            <p:ph type="ftr" sz="quarter" idx="11"/>
          </p:nvPr>
        </p:nvSpPr>
        <p:spPr/>
        <p:txBody>
          <a:bodyPr/>
          <a:lstStyle/>
          <a:p>
            <a:r>
              <a:rPr lang="da-DK"/>
              <a:t>Copyright Jørgen Just Andresen</a:t>
            </a:r>
          </a:p>
        </p:txBody>
      </p:sp>
      <p:sp>
        <p:nvSpPr>
          <p:cNvPr id="7" name="Slide Number Placeholder 6"/>
          <p:cNvSpPr>
            <a:spLocks noGrp="1"/>
          </p:cNvSpPr>
          <p:nvPr>
            <p:ph type="sldNum" sz="quarter" idx="12"/>
          </p:nvPr>
        </p:nvSpPr>
        <p:spPr/>
        <p:txBody>
          <a:bodyPr/>
          <a:lstStyle/>
          <a:p>
            <a:fld id="{976443AD-B17D-4319-A35E-2398D07A6DDB}" type="slidenum">
              <a:rPr lang="da-DK" smtClean="0"/>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65C946EA-DD1C-4649-AC74-3BAB4248472B}" type="datetime1">
              <a:rPr lang="da-DK" smtClean="0"/>
              <a:t>30-06-2020</a:t>
            </a:fld>
            <a:endParaRPr lang="da-DK"/>
          </a:p>
        </p:txBody>
      </p:sp>
      <p:sp>
        <p:nvSpPr>
          <p:cNvPr id="6" name="Footer Placeholder 5"/>
          <p:cNvSpPr>
            <a:spLocks noGrp="1"/>
          </p:cNvSpPr>
          <p:nvPr>
            <p:ph type="ftr" sz="quarter" idx="11"/>
          </p:nvPr>
        </p:nvSpPr>
        <p:spPr/>
        <p:txBody>
          <a:bodyPr/>
          <a:lstStyle/>
          <a:p>
            <a:r>
              <a:rPr lang="da-DK"/>
              <a:t>Copyright Jørgen Just Andresen</a:t>
            </a:r>
          </a:p>
        </p:txBody>
      </p:sp>
      <p:sp>
        <p:nvSpPr>
          <p:cNvPr id="7" name="Slide Number Placeholder 6"/>
          <p:cNvSpPr>
            <a:spLocks noGrp="1"/>
          </p:cNvSpPr>
          <p:nvPr>
            <p:ph type="sldNum" sz="quarter" idx="12"/>
          </p:nvPr>
        </p:nvSpPr>
        <p:spPr/>
        <p:txBody>
          <a:bodyPr/>
          <a:lstStyle/>
          <a:p>
            <a:fld id="{976443AD-B17D-4319-A35E-2398D07A6DDB}" type="slidenum">
              <a:rPr lang="da-DK" smtClean="0"/>
              <a:t>‹#›</a:t>
            </a:fld>
            <a:endParaRPr lang="da-DK"/>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E04A0C3-96DD-451D-BEC0-3AC148E31741}" type="datetime1">
              <a:rPr lang="da-DK" smtClean="0"/>
              <a:t>30-06-2020</a:t>
            </a:fld>
            <a:endParaRPr lang="da-DK"/>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da-DK"/>
              <a:t>Copyright Jørgen Just Andresen</a:t>
            </a: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76443AD-B17D-4319-A35E-2398D07A6DDB}" type="slidenum">
              <a:rPr lang="da-DK" smtClean="0"/>
              <a:t>‹#›</a:t>
            </a:fld>
            <a:endParaRPr lang="da-DK"/>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7848600" cy="1927225"/>
          </a:xfrm>
        </p:spPr>
        <p:txBody>
          <a:bodyPr>
            <a:normAutofit fontScale="90000"/>
          </a:bodyPr>
          <a:lstStyle/>
          <a:p>
            <a:pPr algn="ctr"/>
            <a:r>
              <a:rPr lang="da-DK" dirty="0"/>
              <a:t>KAPITEL 5</a:t>
            </a:r>
            <a:br>
              <a:rPr lang="da-DK" dirty="0"/>
            </a:br>
            <a:r>
              <a:rPr lang="da-DK" dirty="0"/>
              <a:t>Delta Normal </a:t>
            </a:r>
            <a:br>
              <a:rPr lang="da-DK" dirty="0"/>
            </a:br>
            <a:r>
              <a:rPr lang="da-DK" dirty="0"/>
              <a:t>Value at Risk og </a:t>
            </a:r>
            <a:br>
              <a:rPr lang="da-DK" dirty="0"/>
            </a:br>
            <a:r>
              <a:rPr lang="da-DK" dirty="0"/>
              <a:t>Expected Shortfall</a:t>
            </a:r>
          </a:p>
        </p:txBody>
      </p:sp>
    </p:spTree>
    <p:extLst>
      <p:ext uri="{BB962C8B-B14F-4D97-AF65-F5344CB8AC3E}">
        <p14:creationId xmlns:p14="http://schemas.microsoft.com/office/powerpoint/2010/main" val="1802256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VaR for renteposition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35608" y="1447800"/>
                <a:ext cx="7708392" cy="4800600"/>
              </a:xfrm>
            </p:spPr>
            <p:txBody>
              <a:bodyPr>
                <a:normAutofit fontScale="85000" lnSpcReduction="10000"/>
              </a:bodyPr>
              <a:lstStyle/>
              <a:p>
                <a14:m>
                  <m:oMath xmlns:m="http://schemas.openxmlformats.org/officeDocument/2006/math">
                    <m:sSub>
                      <m:sSubPr>
                        <m:ctrlPr>
                          <a:rPr lang="da-DK" b="1" i="1" smtClean="0">
                            <a:latin typeface="Cambria Math" panose="02040503050406030204" pitchFamily="18" charset="0"/>
                          </a:rPr>
                        </m:ctrlPr>
                      </m:sSubPr>
                      <m:e>
                        <m:r>
                          <a:rPr lang="da-DK" b="1" i="1">
                            <a:latin typeface="Cambria Math"/>
                          </a:rPr>
                          <m:t>𝑽𝒂𝑹</m:t>
                        </m:r>
                      </m:e>
                      <m:sub>
                        <m:r>
                          <a:rPr lang="da-DK" b="1" i="1">
                            <a:latin typeface="Cambria Math"/>
                          </a:rPr>
                          <m:t>𝑹𝒆𝒏𝒕𝒆𝒑𝒐𝒔𝒊𝒕𝒊𝒐𝒏</m:t>
                        </m:r>
                      </m:sub>
                    </m:sSub>
                    <m:r>
                      <a:rPr lang="da-DK" b="1" i="1">
                        <a:latin typeface="Cambria Math"/>
                      </a:rPr>
                      <m:t>=</m:t>
                    </m:r>
                    <m:r>
                      <a:rPr lang="da-DK" b="1" i="1">
                        <a:latin typeface="Cambria Math"/>
                      </a:rPr>
                      <m:t>𝑴𝑽</m:t>
                    </m:r>
                    <m:r>
                      <a:rPr lang="da-DK" b="1" i="1">
                        <a:latin typeface="Cambria Math"/>
                      </a:rPr>
                      <m:t>∙</m:t>
                    </m:r>
                    <m:sSub>
                      <m:sSubPr>
                        <m:ctrlPr>
                          <a:rPr lang="da-DK" b="1" i="1">
                            <a:latin typeface="Cambria Math" panose="02040503050406030204" pitchFamily="18" charset="0"/>
                          </a:rPr>
                        </m:ctrlPr>
                      </m:sSubPr>
                      <m:e>
                        <m:r>
                          <a:rPr lang="da-DK" b="1" i="1">
                            <a:latin typeface="Cambria Math"/>
                          </a:rPr>
                          <m:t>𝝈</m:t>
                        </m:r>
                      </m:e>
                      <m:sub>
                        <m:r>
                          <a:rPr lang="da-DK" b="1" i="1">
                            <a:latin typeface="Cambria Math"/>
                          </a:rPr>
                          <m:t>𝒑𝒓𝒊𝒔</m:t>
                        </m:r>
                      </m:sub>
                    </m:sSub>
                    <m:r>
                      <a:rPr lang="da-DK" b="1" i="1">
                        <a:latin typeface="Cambria Math"/>
                      </a:rPr>
                      <m:t>∙</m:t>
                    </m:r>
                    <m:rad>
                      <m:radPr>
                        <m:degHide m:val="on"/>
                        <m:ctrlPr>
                          <a:rPr lang="da-DK" b="1" i="1">
                            <a:latin typeface="Cambria Math" panose="02040503050406030204" pitchFamily="18" charset="0"/>
                          </a:rPr>
                        </m:ctrlPr>
                      </m:radPr>
                      <m:deg/>
                      <m:e>
                        <m:r>
                          <a:rPr lang="da-DK" b="1" i="1">
                            <a:latin typeface="Cambria Math"/>
                          </a:rPr>
                          <m:t>𝑻</m:t>
                        </m:r>
                      </m:e>
                    </m:rad>
                    <m:r>
                      <a:rPr lang="da-DK" b="1" i="1">
                        <a:latin typeface="Cambria Math"/>
                      </a:rPr>
                      <m:t>∙</m:t>
                    </m:r>
                    <m:r>
                      <a:rPr lang="da-DK" b="1" i="1">
                        <a:latin typeface="Cambria Math"/>
                      </a:rPr>
                      <m:t>𝒏</m:t>
                    </m:r>
                  </m:oMath>
                </a14:m>
                <a:endParaRPr lang="da-DK" b="1" dirty="0"/>
              </a:p>
              <a:p>
                <a14:m>
                  <m:oMath xmlns:m="http://schemas.openxmlformats.org/officeDocument/2006/math">
                    <m:sSub>
                      <m:sSubPr>
                        <m:ctrlPr>
                          <a:rPr lang="da-DK" i="1">
                            <a:latin typeface="Cambria Math" panose="02040503050406030204" pitchFamily="18" charset="0"/>
                          </a:rPr>
                        </m:ctrlPr>
                      </m:sSubPr>
                      <m:e>
                        <m:r>
                          <a:rPr lang="da-DK" i="1">
                            <a:latin typeface="Cambria Math"/>
                          </a:rPr>
                          <m:t>𝑉𝑎𝑅</m:t>
                        </m:r>
                      </m:e>
                      <m:sub>
                        <m:r>
                          <a:rPr lang="da-DK" i="1">
                            <a:latin typeface="Cambria Math"/>
                          </a:rPr>
                          <m:t>𝑅𝑒𝑛𝑡𝑒𝑝𝑜𝑠𝑖𝑡𝑖𝑜𝑛</m:t>
                        </m:r>
                      </m:sub>
                    </m:sSub>
                    <m:r>
                      <a:rPr lang="da-DK" i="1">
                        <a:latin typeface="Cambria Math"/>
                      </a:rPr>
                      <m:t>=100</m:t>
                    </m:r>
                    <m:r>
                      <a:rPr lang="da-DK" i="1">
                        <a:latin typeface="Cambria Math"/>
                      </a:rPr>
                      <m:t>𝑀</m:t>
                    </m:r>
                    <m:r>
                      <a:rPr lang="da-DK" i="1">
                        <a:latin typeface="Cambria Math"/>
                      </a:rPr>
                      <m:t>∙0,12%∙</m:t>
                    </m:r>
                    <m:rad>
                      <m:radPr>
                        <m:degHide m:val="on"/>
                        <m:ctrlPr>
                          <a:rPr lang="da-DK" i="1">
                            <a:latin typeface="Cambria Math" panose="02040503050406030204" pitchFamily="18" charset="0"/>
                          </a:rPr>
                        </m:ctrlPr>
                      </m:radPr>
                      <m:deg/>
                      <m:e>
                        <m:r>
                          <a:rPr lang="da-DK" i="1">
                            <a:latin typeface="Cambria Math"/>
                          </a:rPr>
                          <m:t>10</m:t>
                        </m:r>
                      </m:e>
                    </m:rad>
                    <m:r>
                      <a:rPr lang="da-DK" i="1">
                        <a:latin typeface="Cambria Math"/>
                      </a:rPr>
                      <m:t>∙2,33=0,88 </m:t>
                    </m:r>
                    <m:r>
                      <a:rPr lang="da-DK" i="1">
                        <a:latin typeface="Cambria Math"/>
                      </a:rPr>
                      <m:t>𝑚𝑖𝑙𝑙𝑖𝑜𝑛𝑒𝑟</m:t>
                    </m:r>
                    <m:r>
                      <a:rPr lang="da-DK" i="1">
                        <a:latin typeface="Cambria Math"/>
                      </a:rPr>
                      <m:t> </m:t>
                    </m:r>
                    <m:r>
                      <a:rPr lang="da-DK" i="1">
                        <a:latin typeface="Cambria Math"/>
                      </a:rPr>
                      <m:t>𝑘𝑟𝑜𝑛𝑒𝑟</m:t>
                    </m:r>
                  </m:oMath>
                </a14:m>
                <a:endParaRPr lang="da-DK" dirty="0"/>
              </a:p>
              <a:p>
                <a:r>
                  <a:rPr lang="da-DK" dirty="0"/>
                  <a:t>Alternativt kan VaR beregnes ved hjælp af rentevolatiliteten:</a:t>
                </a:r>
              </a:p>
              <a:p>
                <a14:m>
                  <m:oMath xmlns:m="http://schemas.openxmlformats.org/officeDocument/2006/math">
                    <m:sSub>
                      <m:sSubPr>
                        <m:ctrlPr>
                          <a:rPr lang="da-DK" b="1" i="1">
                            <a:latin typeface="Cambria Math" panose="02040503050406030204" pitchFamily="18" charset="0"/>
                          </a:rPr>
                        </m:ctrlPr>
                      </m:sSubPr>
                      <m:e>
                        <m:r>
                          <a:rPr lang="da-DK" b="1" i="1">
                            <a:latin typeface="Cambria Math"/>
                          </a:rPr>
                          <m:t>𝑽𝒂𝑹</m:t>
                        </m:r>
                      </m:e>
                      <m:sub>
                        <m:r>
                          <a:rPr lang="da-DK" b="1" i="1">
                            <a:latin typeface="Cambria Math"/>
                          </a:rPr>
                          <m:t>𝑹𝒆𝒏𝒕𝒆𝒑𝒐𝒔𝒊𝒕𝒊𝒐𝒏</m:t>
                        </m:r>
                      </m:sub>
                    </m:sSub>
                    <m:r>
                      <a:rPr lang="da-DK" b="1" i="1">
                        <a:latin typeface="Cambria Math"/>
                      </a:rPr>
                      <m:t>=</m:t>
                    </m:r>
                    <m:f>
                      <m:fPr>
                        <m:ctrlPr>
                          <a:rPr lang="da-DK" b="1" i="1">
                            <a:latin typeface="Cambria Math" panose="02040503050406030204" pitchFamily="18" charset="0"/>
                          </a:rPr>
                        </m:ctrlPr>
                      </m:fPr>
                      <m:num>
                        <m:r>
                          <a:rPr lang="da-DK" b="1" i="1">
                            <a:latin typeface="Cambria Math"/>
                          </a:rPr>
                          <m:t>𝒅𝑷</m:t>
                        </m:r>
                      </m:num>
                      <m:den>
                        <m:r>
                          <a:rPr lang="da-DK" b="1" i="1">
                            <a:latin typeface="Cambria Math"/>
                          </a:rPr>
                          <m:t>𝒅𝒚</m:t>
                        </m:r>
                      </m:den>
                    </m:f>
                    <m:r>
                      <a:rPr lang="da-DK" b="1" i="1">
                        <a:latin typeface="Cambria Math"/>
                      </a:rPr>
                      <m:t>∙</m:t>
                    </m:r>
                    <m:sSub>
                      <m:sSubPr>
                        <m:ctrlPr>
                          <a:rPr lang="da-DK" b="1" i="1">
                            <a:latin typeface="Cambria Math" panose="02040503050406030204" pitchFamily="18" charset="0"/>
                          </a:rPr>
                        </m:ctrlPr>
                      </m:sSubPr>
                      <m:e>
                        <m:r>
                          <a:rPr lang="da-DK" b="1" i="1">
                            <a:latin typeface="Cambria Math"/>
                          </a:rPr>
                          <m:t>𝝈</m:t>
                        </m:r>
                      </m:e>
                      <m:sub>
                        <m:r>
                          <a:rPr lang="da-DK" b="1" i="1">
                            <a:latin typeface="Cambria Math"/>
                          </a:rPr>
                          <m:t>𝒓𝒆𝒏𝒕𝒆</m:t>
                        </m:r>
                      </m:sub>
                    </m:sSub>
                    <m:r>
                      <a:rPr lang="da-DK" b="1" i="1">
                        <a:latin typeface="Cambria Math"/>
                      </a:rPr>
                      <m:t>∙</m:t>
                    </m:r>
                    <m:r>
                      <a:rPr lang="da-DK" b="1" i="1">
                        <a:latin typeface="Cambria Math"/>
                      </a:rPr>
                      <m:t>𝒚</m:t>
                    </m:r>
                    <m:r>
                      <a:rPr lang="da-DK" b="1" i="1">
                        <a:latin typeface="Cambria Math"/>
                      </a:rPr>
                      <m:t>∙</m:t>
                    </m:r>
                    <m:rad>
                      <m:radPr>
                        <m:degHide m:val="on"/>
                        <m:ctrlPr>
                          <a:rPr lang="da-DK" b="1" i="1">
                            <a:latin typeface="Cambria Math" panose="02040503050406030204" pitchFamily="18" charset="0"/>
                          </a:rPr>
                        </m:ctrlPr>
                      </m:radPr>
                      <m:deg/>
                      <m:e>
                        <m:r>
                          <a:rPr lang="da-DK" b="1" i="1">
                            <a:latin typeface="Cambria Math"/>
                          </a:rPr>
                          <m:t>𝑻</m:t>
                        </m:r>
                      </m:e>
                    </m:rad>
                    <m:r>
                      <a:rPr lang="da-DK" b="1" i="1">
                        <a:latin typeface="Cambria Math"/>
                      </a:rPr>
                      <m:t>∙</m:t>
                    </m:r>
                    <m:r>
                      <a:rPr lang="da-DK" b="1" i="1">
                        <a:latin typeface="Cambria Math"/>
                      </a:rPr>
                      <m:t>𝒏</m:t>
                    </m:r>
                  </m:oMath>
                </a14:m>
                <a:endParaRPr lang="da-DK" b="1" dirty="0"/>
              </a:p>
              <a:p>
                <a14:m>
                  <m:oMath xmlns:m="http://schemas.openxmlformats.org/officeDocument/2006/math">
                    <m:sSub>
                      <m:sSubPr>
                        <m:ctrlPr>
                          <a:rPr lang="da-DK" i="1">
                            <a:latin typeface="Cambria Math" panose="02040503050406030204" pitchFamily="18" charset="0"/>
                          </a:rPr>
                        </m:ctrlPr>
                      </m:sSubPr>
                      <m:e>
                        <m:r>
                          <a:rPr lang="da-DK" i="1">
                            <a:latin typeface="Cambria Math"/>
                          </a:rPr>
                          <m:t>𝑉𝑎𝑅</m:t>
                        </m:r>
                      </m:e>
                      <m:sub>
                        <m:r>
                          <a:rPr lang="da-DK" i="1">
                            <a:latin typeface="Cambria Math"/>
                          </a:rPr>
                          <m:t>𝑅𝑒𝑛𝑡𝑒𝑝𝑜𝑠𝑖𝑡𝑖𝑜𝑛</m:t>
                        </m:r>
                      </m:sub>
                    </m:sSub>
                    <m:r>
                      <a:rPr lang="da-DK" i="1">
                        <a:latin typeface="Cambria Math"/>
                      </a:rPr>
                      <m:t>=</m:t>
                    </m:r>
                    <m:f>
                      <m:fPr>
                        <m:ctrlPr>
                          <a:rPr lang="da-DK" i="1">
                            <a:latin typeface="Cambria Math" panose="02040503050406030204" pitchFamily="18" charset="0"/>
                          </a:rPr>
                        </m:ctrlPr>
                      </m:fPr>
                      <m:num>
                        <m:r>
                          <a:rPr lang="da-DK" i="1">
                            <a:latin typeface="Cambria Math"/>
                          </a:rPr>
                          <m:t>𝑑𝑃</m:t>
                        </m:r>
                      </m:num>
                      <m:den>
                        <m:r>
                          <a:rPr lang="da-DK" i="1">
                            <a:latin typeface="Cambria Math"/>
                          </a:rPr>
                          <m:t>𝑑𝑦</m:t>
                        </m:r>
                      </m:den>
                    </m:f>
                    <m:r>
                      <a:rPr lang="da-DK" i="1">
                        <a:latin typeface="Cambria Math"/>
                      </a:rPr>
                      <m:t>∙</m:t>
                    </m:r>
                    <m:sSub>
                      <m:sSubPr>
                        <m:ctrlPr>
                          <a:rPr lang="da-DK" i="1">
                            <a:latin typeface="Cambria Math" panose="02040503050406030204" pitchFamily="18" charset="0"/>
                          </a:rPr>
                        </m:ctrlPr>
                      </m:sSubPr>
                      <m:e>
                        <m:r>
                          <a:rPr lang="da-DK" i="1">
                            <a:latin typeface="Cambria Math"/>
                          </a:rPr>
                          <m:t>𝜎</m:t>
                        </m:r>
                      </m:e>
                      <m:sub>
                        <m:r>
                          <a:rPr lang="da-DK" i="1">
                            <a:latin typeface="Cambria Math"/>
                          </a:rPr>
                          <m:t>𝑟𝑒𝑛𝑡𝑒</m:t>
                        </m:r>
                      </m:sub>
                    </m:sSub>
                    <m:r>
                      <a:rPr lang="da-DK" i="1">
                        <a:latin typeface="Cambria Math"/>
                      </a:rPr>
                      <m:t>∙</m:t>
                    </m:r>
                    <m:r>
                      <a:rPr lang="da-DK" i="1">
                        <a:latin typeface="Cambria Math"/>
                      </a:rPr>
                      <m:t>𝑦</m:t>
                    </m:r>
                    <m:r>
                      <a:rPr lang="da-DK" i="1">
                        <a:latin typeface="Cambria Math"/>
                      </a:rPr>
                      <m:t>∙</m:t>
                    </m:r>
                    <m:rad>
                      <m:radPr>
                        <m:degHide m:val="on"/>
                        <m:ctrlPr>
                          <a:rPr lang="da-DK" i="1">
                            <a:latin typeface="Cambria Math" panose="02040503050406030204" pitchFamily="18" charset="0"/>
                          </a:rPr>
                        </m:ctrlPr>
                      </m:radPr>
                      <m:deg/>
                      <m:e>
                        <m:r>
                          <a:rPr lang="da-DK" i="1">
                            <a:latin typeface="Cambria Math"/>
                          </a:rPr>
                          <m:t>𝑇</m:t>
                        </m:r>
                      </m:e>
                    </m:rad>
                    <m:r>
                      <a:rPr lang="da-DK" i="1">
                        <a:latin typeface="Cambria Math"/>
                      </a:rPr>
                      <m:t>∙</m:t>
                    </m:r>
                    <m:r>
                      <a:rPr lang="da-DK" i="1">
                        <a:latin typeface="Cambria Math"/>
                      </a:rPr>
                      <m:t>𝑛</m:t>
                    </m:r>
                    <m:r>
                      <a:rPr lang="da-DK" i="1">
                        <a:latin typeface="Cambria Math"/>
                      </a:rPr>
                      <m:t>=</m:t>
                    </m:r>
                  </m:oMath>
                </a14:m>
                <a:endParaRPr lang="da-DK" i="1" dirty="0"/>
              </a:p>
              <a:p>
                <a:pPr marL="82296" indent="0">
                  <a:buNone/>
                </a:pPr>
                <a14:m>
                  <m:oMathPara xmlns:m="http://schemas.openxmlformats.org/officeDocument/2006/math">
                    <m:oMathParaPr>
                      <m:jc m:val="centerGroup"/>
                    </m:oMathParaPr>
                    <m:oMath xmlns:m="http://schemas.openxmlformats.org/officeDocument/2006/math">
                      <m:r>
                        <a:rPr lang="da-DK" i="1">
                          <a:latin typeface="Cambria Math"/>
                        </a:rPr>
                        <m:t>1,96∙3,1%∙2,0%∙</m:t>
                      </m:r>
                      <m:rad>
                        <m:radPr>
                          <m:degHide m:val="on"/>
                          <m:ctrlPr>
                            <a:rPr lang="da-DK" i="1">
                              <a:latin typeface="Cambria Math" panose="02040503050406030204" pitchFamily="18" charset="0"/>
                            </a:rPr>
                          </m:ctrlPr>
                        </m:radPr>
                        <m:deg/>
                        <m:e>
                          <m:r>
                            <a:rPr lang="da-DK" i="1">
                              <a:latin typeface="Cambria Math"/>
                            </a:rPr>
                            <m:t>10</m:t>
                          </m:r>
                        </m:e>
                      </m:rad>
                      <m:r>
                        <a:rPr lang="da-DK" i="1">
                          <a:latin typeface="Cambria Math"/>
                        </a:rPr>
                        <m:t>∙2,33=0,88 </m:t>
                      </m:r>
                      <m:r>
                        <a:rPr lang="da-DK" i="1">
                          <a:latin typeface="Cambria Math"/>
                        </a:rPr>
                        <m:t>𝑚𝑖𝑙𝑙𝑖𝑜𝑛𝑒𝑟</m:t>
                      </m:r>
                      <m:r>
                        <a:rPr lang="da-DK" i="1">
                          <a:latin typeface="Cambria Math"/>
                        </a:rPr>
                        <m:t> </m:t>
                      </m:r>
                      <m:r>
                        <a:rPr lang="da-DK" i="1">
                          <a:latin typeface="Cambria Math"/>
                        </a:rPr>
                        <m:t>𝑘𝑟𝑜𝑛𝑒𝑟</m:t>
                      </m:r>
                    </m:oMath>
                  </m:oMathPara>
                </a14:m>
                <a:endParaRPr lang="da-DK" dirty="0"/>
              </a:p>
              <a:p>
                <a:endParaRPr lang="da-DK"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35608" y="1447800"/>
                <a:ext cx="7708392" cy="4800600"/>
              </a:xfrm>
              <a:blipFill rotWithShape="1">
                <a:blip r:embed="rId2"/>
                <a:stretch>
                  <a:fillRect/>
                </a:stretch>
              </a:blipFill>
            </p:spPr>
            <p:txBody>
              <a:bodyPr/>
              <a:lstStyle/>
              <a:p>
                <a:r>
                  <a:rPr lang="da-DK">
                    <a:noFill/>
                  </a:rPr>
                  <a:t> </a:t>
                </a:r>
              </a:p>
            </p:txBody>
          </p:sp>
        </mc:Fallback>
      </mc:AlternateContent>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10</a:t>
            </a:fld>
            <a:endParaRPr lang="da-DK"/>
          </a:p>
        </p:txBody>
      </p:sp>
    </p:spTree>
    <p:extLst>
      <p:ext uri="{BB962C8B-B14F-4D97-AF65-F5344CB8AC3E}">
        <p14:creationId xmlns:p14="http://schemas.microsoft.com/office/powerpoint/2010/main" val="3971056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VaR på porteføljeniveau</a:t>
            </a:r>
          </a:p>
        </p:txBody>
      </p:sp>
      <p:sp>
        <p:nvSpPr>
          <p:cNvPr id="3" name="Content Placeholder 2"/>
          <p:cNvSpPr>
            <a:spLocks noGrp="1"/>
          </p:cNvSpPr>
          <p:nvPr>
            <p:ph idx="1"/>
          </p:nvPr>
        </p:nvSpPr>
        <p:spPr/>
        <p:txBody>
          <a:bodyPr/>
          <a:lstStyle/>
          <a:p>
            <a:endParaRPr lang="da-DK"/>
          </a:p>
        </p:txBody>
      </p:sp>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11</a:t>
            </a:fld>
            <a:endParaRPr lang="da-DK"/>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810375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94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Metode 1 - porteføljevolatilitet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14:m>
                  <m:oMath xmlns:m="http://schemas.openxmlformats.org/officeDocument/2006/math">
                    <m:sSub>
                      <m:sSubPr>
                        <m:ctrlPr>
                          <a:rPr lang="da-DK" b="1" i="1" smtClean="0">
                            <a:latin typeface="Cambria Math" panose="02040503050406030204" pitchFamily="18" charset="0"/>
                          </a:rPr>
                        </m:ctrlPr>
                      </m:sSubPr>
                      <m:e>
                        <m:r>
                          <a:rPr lang="da-DK" b="1" i="1">
                            <a:latin typeface="Cambria Math"/>
                          </a:rPr>
                          <m:t>𝑽𝒂𝑹</m:t>
                        </m:r>
                      </m:e>
                      <m:sub>
                        <m:r>
                          <a:rPr lang="da-DK" b="1" i="1">
                            <a:latin typeface="Cambria Math"/>
                          </a:rPr>
                          <m:t>𝑷𝒐𝒓𝒕𝒆𝒇</m:t>
                        </m:r>
                        <m:r>
                          <a:rPr lang="da-DK" b="1" i="1">
                            <a:latin typeface="Cambria Math"/>
                          </a:rPr>
                          <m:t>ø</m:t>
                        </m:r>
                        <m:r>
                          <a:rPr lang="da-DK" b="1" i="1">
                            <a:latin typeface="Cambria Math"/>
                          </a:rPr>
                          <m:t>𝒍𝒋𝒆</m:t>
                        </m:r>
                      </m:sub>
                    </m:sSub>
                    <m:r>
                      <a:rPr lang="da-DK" b="1" i="1">
                        <a:latin typeface="Cambria Math"/>
                      </a:rPr>
                      <m:t>=</m:t>
                    </m:r>
                    <m:r>
                      <a:rPr lang="da-DK" b="1" i="1">
                        <a:latin typeface="Cambria Math"/>
                      </a:rPr>
                      <m:t>𝑴𝑽</m:t>
                    </m:r>
                    <m:r>
                      <a:rPr lang="da-DK" b="1" i="1">
                        <a:latin typeface="Cambria Math"/>
                      </a:rPr>
                      <m:t>∙</m:t>
                    </m:r>
                    <m:sSub>
                      <m:sSubPr>
                        <m:ctrlPr>
                          <a:rPr lang="da-DK" b="1" i="1">
                            <a:latin typeface="Cambria Math" panose="02040503050406030204" pitchFamily="18" charset="0"/>
                          </a:rPr>
                        </m:ctrlPr>
                      </m:sSubPr>
                      <m:e>
                        <m:r>
                          <a:rPr lang="da-DK" b="1" i="1">
                            <a:latin typeface="Cambria Math"/>
                          </a:rPr>
                          <m:t>𝝈</m:t>
                        </m:r>
                      </m:e>
                      <m:sub>
                        <m:r>
                          <a:rPr lang="da-DK" b="1" i="1">
                            <a:latin typeface="Cambria Math"/>
                          </a:rPr>
                          <m:t>𝒑𝒐𝒓𝒕𝒆𝒇</m:t>
                        </m:r>
                        <m:r>
                          <a:rPr lang="da-DK" b="1" i="1">
                            <a:latin typeface="Cambria Math"/>
                          </a:rPr>
                          <m:t>ø</m:t>
                        </m:r>
                        <m:r>
                          <a:rPr lang="da-DK" b="1" i="1">
                            <a:latin typeface="Cambria Math"/>
                          </a:rPr>
                          <m:t>𝒍𝒋𝒆</m:t>
                        </m:r>
                      </m:sub>
                    </m:sSub>
                    <m:r>
                      <a:rPr lang="da-DK" b="1" i="1">
                        <a:latin typeface="Cambria Math"/>
                      </a:rPr>
                      <m:t>∙</m:t>
                    </m:r>
                    <m:rad>
                      <m:radPr>
                        <m:degHide m:val="on"/>
                        <m:ctrlPr>
                          <a:rPr lang="da-DK" b="1" i="1">
                            <a:latin typeface="Cambria Math" panose="02040503050406030204" pitchFamily="18" charset="0"/>
                          </a:rPr>
                        </m:ctrlPr>
                      </m:radPr>
                      <m:deg/>
                      <m:e>
                        <m:r>
                          <a:rPr lang="da-DK" b="1" i="1">
                            <a:latin typeface="Cambria Math"/>
                          </a:rPr>
                          <m:t>𝑻</m:t>
                        </m:r>
                      </m:e>
                    </m:rad>
                    <m:r>
                      <a:rPr lang="da-DK" b="1" i="1">
                        <a:latin typeface="Cambria Math"/>
                      </a:rPr>
                      <m:t>∙</m:t>
                    </m:r>
                    <m:r>
                      <a:rPr lang="da-DK" b="1" i="1">
                        <a:latin typeface="Cambria Math"/>
                      </a:rPr>
                      <m:t>𝒏</m:t>
                    </m:r>
                  </m:oMath>
                </a14:m>
                <a:endParaRPr lang="da-DK" b="1" dirty="0"/>
              </a:p>
              <a:p>
                <a:r>
                  <a:rPr lang="da-DK" dirty="0"/>
                  <a:t>Med en samlet markedsværdi på 150 millioner kroner og en porteføljevolatilitet på 1,146% fås portføljens 10-dages VaR med 99% konfidensinterval til:</a:t>
                </a:r>
              </a:p>
              <a:p>
                <a14:m>
                  <m:oMath xmlns:m="http://schemas.openxmlformats.org/officeDocument/2006/math">
                    <m:sSub>
                      <m:sSubPr>
                        <m:ctrlPr>
                          <a:rPr lang="da-DK" i="1">
                            <a:latin typeface="Cambria Math" panose="02040503050406030204" pitchFamily="18" charset="0"/>
                          </a:rPr>
                        </m:ctrlPr>
                      </m:sSubPr>
                      <m:e>
                        <m:r>
                          <a:rPr lang="da-DK" i="1">
                            <a:latin typeface="Cambria Math"/>
                          </a:rPr>
                          <m:t>𝑉𝑎𝑅</m:t>
                        </m:r>
                      </m:e>
                      <m:sub>
                        <m:r>
                          <a:rPr lang="da-DK" i="1">
                            <a:latin typeface="Cambria Math"/>
                          </a:rPr>
                          <m:t>𝑃𝑜𝑟𝑡𝑒𝑓</m:t>
                        </m:r>
                        <m:r>
                          <a:rPr lang="da-DK" i="1">
                            <a:latin typeface="Cambria Math"/>
                          </a:rPr>
                          <m:t>ø</m:t>
                        </m:r>
                        <m:r>
                          <a:rPr lang="da-DK" i="1">
                            <a:latin typeface="Cambria Math"/>
                          </a:rPr>
                          <m:t>𝑙𝑗𝑒</m:t>
                        </m:r>
                      </m:sub>
                    </m:sSub>
                    <m:r>
                      <a:rPr lang="da-DK" i="1">
                        <a:latin typeface="Cambria Math"/>
                      </a:rPr>
                      <m:t>=150 </m:t>
                    </m:r>
                    <m:r>
                      <a:rPr lang="da-DK" i="1">
                        <a:latin typeface="Cambria Math"/>
                      </a:rPr>
                      <m:t>𝑚𝑖𝑙𝑙𝑖𝑜𝑛𝑒𝑟</m:t>
                    </m:r>
                    <m:r>
                      <a:rPr lang="da-DK" i="1">
                        <a:latin typeface="Cambria Math"/>
                      </a:rPr>
                      <m:t> </m:t>
                    </m:r>
                    <m:r>
                      <a:rPr lang="da-DK" i="1">
                        <a:latin typeface="Cambria Math"/>
                      </a:rPr>
                      <m:t>𝑘𝑟𝑜𝑛𝑒𝑟</m:t>
                    </m:r>
                    <m:r>
                      <a:rPr lang="da-DK" i="1">
                        <a:latin typeface="Cambria Math"/>
                      </a:rPr>
                      <m:t>∙1,146%∙</m:t>
                    </m:r>
                    <m:rad>
                      <m:radPr>
                        <m:degHide m:val="on"/>
                        <m:ctrlPr>
                          <a:rPr lang="da-DK" i="1">
                            <a:latin typeface="Cambria Math" panose="02040503050406030204" pitchFamily="18" charset="0"/>
                          </a:rPr>
                        </m:ctrlPr>
                      </m:radPr>
                      <m:deg/>
                      <m:e>
                        <m:r>
                          <a:rPr lang="da-DK" i="1">
                            <a:latin typeface="Cambria Math"/>
                          </a:rPr>
                          <m:t>10</m:t>
                        </m:r>
                      </m:e>
                    </m:rad>
                    <m:r>
                      <a:rPr lang="da-DK" i="1">
                        <a:latin typeface="Cambria Math"/>
                      </a:rPr>
                      <m:t>∙2,33=</m:t>
                    </m:r>
                    <m:r>
                      <a:rPr lang="da-DK" b="0" i="1" smtClean="0">
                        <a:latin typeface="Cambria Math" panose="02040503050406030204" pitchFamily="18" charset="0"/>
                      </a:rPr>
                      <m:t>12,646</m:t>
                    </m:r>
                    <m:r>
                      <a:rPr lang="da-DK" i="1">
                        <a:latin typeface="Cambria Math"/>
                      </a:rPr>
                      <m:t> </m:t>
                    </m:r>
                    <m:r>
                      <a:rPr lang="da-DK" i="1">
                        <a:latin typeface="Cambria Math"/>
                      </a:rPr>
                      <m:t>𝑚𝑖𝑙𝑙𝑖𝑜𝑛𝑒𝑟</m:t>
                    </m:r>
                    <m:r>
                      <a:rPr lang="da-DK" i="1">
                        <a:latin typeface="Cambria Math"/>
                      </a:rPr>
                      <m:t> </m:t>
                    </m:r>
                    <m:r>
                      <a:rPr lang="da-DK" i="1">
                        <a:latin typeface="Cambria Math"/>
                      </a:rPr>
                      <m:t>𝑘𝑟𝑜𝑛𝑒𝑟</m:t>
                    </m:r>
                  </m:oMath>
                </a14:m>
                <a:endParaRPr lang="da-DK"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r="-48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12</a:t>
            </a:fld>
            <a:endParaRPr lang="da-DK"/>
          </a:p>
        </p:txBody>
      </p:sp>
    </p:spTree>
    <p:extLst>
      <p:ext uri="{BB962C8B-B14F-4D97-AF65-F5344CB8AC3E}">
        <p14:creationId xmlns:p14="http://schemas.microsoft.com/office/powerpoint/2010/main" val="253623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a:t>Metode 2 – VaR på enkeltpositioner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35608" y="1844824"/>
                <a:ext cx="7168840" cy="4403576"/>
              </a:xfrm>
            </p:spPr>
            <p:txBody>
              <a:bodyPr>
                <a:normAutofit fontScale="77500" lnSpcReduction="20000"/>
              </a:bodyPr>
              <a:lstStyle/>
              <a:p>
                <a:r>
                  <a:rPr lang="da-DK" dirty="0"/>
                  <a:t>For to positioner:</a:t>
                </a:r>
              </a:p>
              <a:p>
                <a14:m>
                  <m:oMath xmlns:m="http://schemas.openxmlformats.org/officeDocument/2006/math">
                    <m:sSub>
                      <m:sSubPr>
                        <m:ctrlPr>
                          <a:rPr lang="da-DK" b="1" i="1">
                            <a:latin typeface="Cambria Math" panose="02040503050406030204" pitchFamily="18" charset="0"/>
                          </a:rPr>
                        </m:ctrlPr>
                      </m:sSubPr>
                      <m:e>
                        <m:r>
                          <a:rPr lang="da-DK" b="1" i="1">
                            <a:latin typeface="Cambria Math"/>
                          </a:rPr>
                          <m:t>𝑽𝒂𝑹</m:t>
                        </m:r>
                      </m:e>
                      <m:sub>
                        <m:r>
                          <a:rPr lang="da-DK" b="1" i="1">
                            <a:latin typeface="Cambria Math"/>
                          </a:rPr>
                          <m:t>𝑷𝒐𝒓𝒕𝒆𝒇</m:t>
                        </m:r>
                        <m:r>
                          <a:rPr lang="da-DK" b="1" i="1">
                            <a:latin typeface="Cambria Math"/>
                          </a:rPr>
                          <m:t>ø</m:t>
                        </m:r>
                        <m:r>
                          <a:rPr lang="da-DK" b="1" i="1">
                            <a:latin typeface="Cambria Math"/>
                          </a:rPr>
                          <m:t>𝒍𝒋𝒆</m:t>
                        </m:r>
                      </m:sub>
                    </m:sSub>
                    <m:r>
                      <a:rPr lang="da-DK" b="1" i="1">
                        <a:latin typeface="Cambria Math"/>
                      </a:rPr>
                      <m:t>=</m:t>
                    </m:r>
                    <m:rad>
                      <m:radPr>
                        <m:degHide m:val="on"/>
                        <m:ctrlPr>
                          <a:rPr lang="da-DK" b="1" i="1">
                            <a:latin typeface="Cambria Math" panose="02040503050406030204" pitchFamily="18" charset="0"/>
                          </a:rPr>
                        </m:ctrlPr>
                      </m:radPr>
                      <m:deg/>
                      <m:e>
                        <m:sSubSup>
                          <m:sSubSupPr>
                            <m:ctrlPr>
                              <a:rPr lang="da-DK" b="1" i="1">
                                <a:latin typeface="Cambria Math" panose="02040503050406030204" pitchFamily="18" charset="0"/>
                              </a:rPr>
                            </m:ctrlPr>
                          </m:sSubSupPr>
                          <m:e>
                            <m:r>
                              <a:rPr lang="da-DK" b="1" i="1">
                                <a:latin typeface="Cambria Math"/>
                              </a:rPr>
                              <m:t>𝑽𝒂𝑹</m:t>
                            </m:r>
                          </m:e>
                          <m:sub>
                            <m:r>
                              <a:rPr lang="da-DK" b="1" i="1">
                                <a:latin typeface="Cambria Math"/>
                              </a:rPr>
                              <m:t>𝟏</m:t>
                            </m:r>
                          </m:sub>
                          <m:sup>
                            <m:r>
                              <a:rPr lang="da-DK" b="1" i="1">
                                <a:latin typeface="Cambria Math"/>
                              </a:rPr>
                              <m:t>𝟐</m:t>
                            </m:r>
                          </m:sup>
                        </m:sSubSup>
                        <m:r>
                          <a:rPr lang="da-DK" b="1" i="1">
                            <a:latin typeface="Cambria Math"/>
                          </a:rPr>
                          <m:t>+</m:t>
                        </m:r>
                        <m:sSubSup>
                          <m:sSubSupPr>
                            <m:ctrlPr>
                              <a:rPr lang="da-DK" b="1" i="1">
                                <a:latin typeface="Cambria Math" panose="02040503050406030204" pitchFamily="18" charset="0"/>
                              </a:rPr>
                            </m:ctrlPr>
                          </m:sSubSupPr>
                          <m:e>
                            <m:r>
                              <a:rPr lang="da-DK" b="1" i="1">
                                <a:latin typeface="Cambria Math"/>
                              </a:rPr>
                              <m:t>𝑽𝒂𝑹</m:t>
                            </m:r>
                          </m:e>
                          <m:sub>
                            <m:r>
                              <a:rPr lang="da-DK" b="1" i="1">
                                <a:latin typeface="Cambria Math"/>
                              </a:rPr>
                              <m:t>𝟐</m:t>
                            </m:r>
                          </m:sub>
                          <m:sup>
                            <m:r>
                              <a:rPr lang="da-DK" b="1" i="1">
                                <a:latin typeface="Cambria Math"/>
                              </a:rPr>
                              <m:t>𝟐</m:t>
                            </m:r>
                          </m:sup>
                        </m:sSubSup>
                        <m:r>
                          <a:rPr lang="da-DK" b="1" i="1">
                            <a:latin typeface="Cambria Math"/>
                          </a:rPr>
                          <m:t>+</m:t>
                        </m:r>
                        <m:r>
                          <a:rPr lang="da-DK" b="1" i="1">
                            <a:latin typeface="Cambria Math"/>
                          </a:rPr>
                          <m:t>𝟐</m:t>
                        </m:r>
                        <m:r>
                          <a:rPr lang="da-DK" b="1" i="1">
                            <a:latin typeface="Cambria Math"/>
                          </a:rPr>
                          <m:t>∙</m:t>
                        </m:r>
                        <m:sSub>
                          <m:sSubPr>
                            <m:ctrlPr>
                              <a:rPr lang="da-DK" b="1" i="1">
                                <a:latin typeface="Cambria Math" panose="02040503050406030204" pitchFamily="18" charset="0"/>
                              </a:rPr>
                            </m:ctrlPr>
                          </m:sSubPr>
                          <m:e>
                            <m:r>
                              <a:rPr lang="da-DK" b="1" i="1">
                                <a:latin typeface="Cambria Math"/>
                              </a:rPr>
                              <m:t>𝒌𝒐𝒓𝒓</m:t>
                            </m:r>
                          </m:e>
                          <m:sub>
                            <m:r>
                              <a:rPr lang="da-DK" b="1" i="1">
                                <a:latin typeface="Cambria Math"/>
                              </a:rPr>
                              <m:t>𝟏</m:t>
                            </m:r>
                            <m:r>
                              <a:rPr lang="da-DK" b="1" i="1">
                                <a:latin typeface="Cambria Math"/>
                              </a:rPr>
                              <m:t>,</m:t>
                            </m:r>
                            <m:r>
                              <a:rPr lang="da-DK" b="1" i="1">
                                <a:latin typeface="Cambria Math"/>
                              </a:rPr>
                              <m:t>𝟐</m:t>
                            </m:r>
                          </m:sub>
                        </m:sSub>
                        <m:r>
                          <a:rPr lang="da-DK" b="1" i="1">
                            <a:latin typeface="Cambria Math"/>
                          </a:rPr>
                          <m:t>∙</m:t>
                        </m:r>
                        <m:sSubSup>
                          <m:sSubSupPr>
                            <m:ctrlPr>
                              <a:rPr lang="da-DK" b="1" i="1">
                                <a:latin typeface="Cambria Math" panose="02040503050406030204" pitchFamily="18" charset="0"/>
                              </a:rPr>
                            </m:ctrlPr>
                          </m:sSubSupPr>
                          <m:e>
                            <m:r>
                              <a:rPr lang="da-DK" b="1" i="1">
                                <a:latin typeface="Cambria Math"/>
                              </a:rPr>
                              <m:t>𝑽𝒂𝑹</m:t>
                            </m:r>
                          </m:e>
                          <m:sub>
                            <m:r>
                              <a:rPr lang="da-DK" b="1" i="1">
                                <a:latin typeface="Cambria Math"/>
                              </a:rPr>
                              <m:t>𝟏</m:t>
                            </m:r>
                          </m:sub>
                          <m:sup/>
                        </m:sSubSup>
                        <m:r>
                          <a:rPr lang="da-DK" b="1" i="1">
                            <a:latin typeface="Cambria Math"/>
                          </a:rPr>
                          <m:t>∙</m:t>
                        </m:r>
                        <m:sSubSup>
                          <m:sSubSupPr>
                            <m:ctrlPr>
                              <a:rPr lang="da-DK" b="1" i="1">
                                <a:latin typeface="Cambria Math" panose="02040503050406030204" pitchFamily="18" charset="0"/>
                              </a:rPr>
                            </m:ctrlPr>
                          </m:sSubSupPr>
                          <m:e>
                            <m:r>
                              <a:rPr lang="da-DK" b="1" i="1">
                                <a:latin typeface="Cambria Math"/>
                              </a:rPr>
                              <m:t>𝑽𝒂𝑹</m:t>
                            </m:r>
                          </m:e>
                          <m:sub>
                            <m:r>
                              <a:rPr lang="da-DK" b="1" i="1">
                                <a:latin typeface="Cambria Math"/>
                              </a:rPr>
                              <m:t>𝟐</m:t>
                            </m:r>
                          </m:sub>
                          <m:sup/>
                        </m:sSubSup>
                      </m:e>
                    </m:rad>
                  </m:oMath>
                </a14:m>
                <a:endParaRPr lang="da-DK" dirty="0"/>
              </a:p>
              <a:p>
                <a14:m>
                  <m:oMath xmlns:m="http://schemas.openxmlformats.org/officeDocument/2006/math">
                    <m:sSub>
                      <m:sSubPr>
                        <m:ctrlPr>
                          <a:rPr lang="da-DK" i="1">
                            <a:latin typeface="Cambria Math" panose="02040503050406030204" pitchFamily="18" charset="0"/>
                          </a:rPr>
                        </m:ctrlPr>
                      </m:sSubPr>
                      <m:e>
                        <m:r>
                          <a:rPr lang="da-DK" i="1">
                            <a:latin typeface="Cambria Math"/>
                          </a:rPr>
                          <m:t>𝑉𝑎𝑅</m:t>
                        </m:r>
                      </m:e>
                      <m:sub>
                        <m:r>
                          <a:rPr lang="da-DK" i="1">
                            <a:latin typeface="Cambria Math"/>
                          </a:rPr>
                          <m:t>𝑃𝑜𝑟𝑡𝑒𝑓</m:t>
                        </m:r>
                        <m:r>
                          <a:rPr lang="da-DK" i="1">
                            <a:latin typeface="Cambria Math"/>
                          </a:rPr>
                          <m:t>ø</m:t>
                        </m:r>
                        <m:r>
                          <a:rPr lang="da-DK" i="1">
                            <a:latin typeface="Cambria Math"/>
                          </a:rPr>
                          <m:t>𝑙𝑗𝑒</m:t>
                        </m:r>
                      </m:sub>
                    </m:sSub>
                    <m:r>
                      <a:rPr lang="da-DK" i="1">
                        <a:latin typeface="Cambria Math"/>
                      </a:rPr>
                      <m:t>=</m:t>
                    </m:r>
                    <m:rad>
                      <m:radPr>
                        <m:degHide m:val="on"/>
                        <m:ctrlPr>
                          <a:rPr lang="da-DK" i="1">
                            <a:latin typeface="Cambria Math" panose="02040503050406030204" pitchFamily="18" charset="0"/>
                          </a:rPr>
                        </m:ctrlPr>
                      </m:radPr>
                      <m:deg/>
                      <m:e>
                        <m:sSubSup>
                          <m:sSubSupPr>
                            <m:ctrlPr>
                              <a:rPr lang="da-DK" i="1">
                                <a:latin typeface="Cambria Math" panose="02040503050406030204" pitchFamily="18" charset="0"/>
                              </a:rPr>
                            </m:ctrlPr>
                          </m:sSubSupPr>
                          <m:e>
                            <m:r>
                              <a:rPr lang="da-DK" i="1">
                                <a:latin typeface="Cambria Math"/>
                              </a:rPr>
                              <m:t>1</m:t>
                            </m:r>
                            <m:r>
                              <a:rPr lang="da-DK" b="0" i="1" smtClean="0">
                                <a:latin typeface="Cambria Math" panose="02040503050406030204" pitchFamily="18" charset="0"/>
                              </a:rPr>
                              <m:t>0,137</m:t>
                            </m:r>
                          </m:e>
                          <m:sub/>
                          <m:sup>
                            <m:r>
                              <a:rPr lang="da-DK" i="1">
                                <a:latin typeface="Cambria Math"/>
                              </a:rPr>
                              <m:t>2</m:t>
                            </m:r>
                          </m:sup>
                        </m:sSubSup>
                        <m:r>
                          <a:rPr lang="da-DK" i="1">
                            <a:latin typeface="Cambria Math"/>
                          </a:rPr>
                          <m:t>+</m:t>
                        </m:r>
                        <m:sSubSup>
                          <m:sSubSupPr>
                            <m:ctrlPr>
                              <a:rPr lang="da-DK" i="1">
                                <a:latin typeface="Cambria Math" panose="02040503050406030204" pitchFamily="18" charset="0"/>
                              </a:rPr>
                            </m:ctrlPr>
                          </m:sSubSupPr>
                          <m:e>
                            <m:r>
                              <a:rPr lang="da-DK" b="0" i="1" smtClean="0">
                                <a:latin typeface="Cambria Math" panose="02040503050406030204" pitchFamily="18" charset="0"/>
                              </a:rPr>
                              <m:t>4,649</m:t>
                            </m:r>
                          </m:e>
                          <m:sub/>
                          <m:sup>
                            <m:r>
                              <a:rPr lang="da-DK" i="1">
                                <a:latin typeface="Cambria Math"/>
                              </a:rPr>
                              <m:t>2</m:t>
                            </m:r>
                          </m:sup>
                        </m:sSubSup>
                        <m:r>
                          <a:rPr lang="da-DK" i="1">
                            <a:latin typeface="Cambria Math"/>
                          </a:rPr>
                          <m:t>+2∙0,</m:t>
                        </m:r>
                        <m:r>
                          <a:rPr lang="da-DK" b="0" i="1" smtClean="0">
                            <a:latin typeface="Cambria Math" panose="02040503050406030204" pitchFamily="18" charset="0"/>
                          </a:rPr>
                          <m:t>377</m:t>
                        </m:r>
                        <m:r>
                          <a:rPr lang="da-DK" i="1">
                            <a:latin typeface="Cambria Math"/>
                          </a:rPr>
                          <m:t>∙</m:t>
                        </m:r>
                        <m:sSubSup>
                          <m:sSubSupPr>
                            <m:ctrlPr>
                              <a:rPr lang="da-DK" i="1">
                                <a:latin typeface="Cambria Math" panose="02040503050406030204" pitchFamily="18" charset="0"/>
                              </a:rPr>
                            </m:ctrlPr>
                          </m:sSubSupPr>
                          <m:e>
                            <m:r>
                              <a:rPr lang="da-DK" i="1">
                                <a:latin typeface="Cambria Math"/>
                              </a:rPr>
                              <m:t>1</m:t>
                            </m:r>
                            <m:r>
                              <a:rPr lang="da-DK" b="0" i="1" smtClean="0">
                                <a:latin typeface="Cambria Math" panose="02040503050406030204" pitchFamily="18" charset="0"/>
                              </a:rPr>
                              <m:t>0,137</m:t>
                            </m:r>
                          </m:e>
                          <m:sub/>
                          <m:sup/>
                        </m:sSubSup>
                        <m:r>
                          <a:rPr lang="da-DK" i="1">
                            <a:latin typeface="Cambria Math"/>
                          </a:rPr>
                          <m:t>∙</m:t>
                        </m:r>
                        <m:sSubSup>
                          <m:sSubSupPr>
                            <m:ctrlPr>
                              <a:rPr lang="da-DK" i="1">
                                <a:latin typeface="Cambria Math" panose="02040503050406030204" pitchFamily="18" charset="0"/>
                              </a:rPr>
                            </m:ctrlPr>
                          </m:sSubSupPr>
                          <m:e>
                            <m:r>
                              <a:rPr lang="da-DK" b="0" i="1" smtClean="0">
                                <a:latin typeface="Cambria Math" panose="02040503050406030204" pitchFamily="18" charset="0"/>
                              </a:rPr>
                              <m:t>4,649</m:t>
                            </m:r>
                          </m:e>
                          <m:sub/>
                          <m:sup/>
                        </m:sSubSup>
                      </m:e>
                    </m:rad>
                  </m:oMath>
                </a14:m>
                <a:endParaRPr lang="da-DK" i="1" dirty="0"/>
              </a:p>
              <a:p>
                <a:pPr marL="82296" indent="0">
                  <a:buNone/>
                </a:pPr>
                <a14:m>
                  <m:oMathPara xmlns:m="http://schemas.openxmlformats.org/officeDocument/2006/math">
                    <m:oMathParaPr>
                      <m:jc m:val="centerGroup"/>
                    </m:oMathParaPr>
                    <m:oMath xmlns:m="http://schemas.openxmlformats.org/officeDocument/2006/math">
                      <m:r>
                        <a:rPr lang="da-DK" i="1">
                          <a:latin typeface="Cambria Math"/>
                        </a:rPr>
                        <m:t>=1</m:t>
                      </m:r>
                      <m:r>
                        <a:rPr lang="da-DK" b="0" i="1" smtClean="0">
                          <a:latin typeface="Cambria Math" panose="02040503050406030204" pitchFamily="18" charset="0"/>
                        </a:rPr>
                        <m:t>2,646</m:t>
                      </m:r>
                      <m:r>
                        <a:rPr lang="da-DK" i="1">
                          <a:latin typeface="Cambria Math"/>
                        </a:rPr>
                        <m:t> </m:t>
                      </m:r>
                      <m:r>
                        <a:rPr lang="da-DK" i="1">
                          <a:latin typeface="Cambria Math"/>
                        </a:rPr>
                        <m:t>𝑚𝑖𝑙𝑙𝑖𝑜𝑛𝑒𝑟</m:t>
                      </m:r>
                      <m:r>
                        <a:rPr lang="da-DK" i="1">
                          <a:latin typeface="Cambria Math"/>
                        </a:rPr>
                        <m:t> </m:t>
                      </m:r>
                      <m:r>
                        <a:rPr lang="da-DK" i="1">
                          <a:latin typeface="Cambria Math"/>
                        </a:rPr>
                        <m:t>𝑘𝑟𝑜𝑛𝑒𝑟</m:t>
                      </m:r>
                    </m:oMath>
                  </m:oMathPara>
                </a14:m>
                <a:endParaRPr lang="da-DK"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35608" y="1844824"/>
                <a:ext cx="7168840" cy="4403576"/>
              </a:xfrm>
              <a:blipFill>
                <a:blip r:embed="rId2"/>
                <a:stretch>
                  <a:fillRect t="-2909" r="-366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13</a:t>
            </a:fld>
            <a:endParaRPr lang="da-DK"/>
          </a:p>
        </p:txBody>
      </p:sp>
    </p:spTree>
    <p:extLst>
      <p:ext uri="{BB962C8B-B14F-4D97-AF65-F5344CB8AC3E}">
        <p14:creationId xmlns:p14="http://schemas.microsoft.com/office/powerpoint/2010/main" val="147923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Metode 3 - risikopositioner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31976" y="1504950"/>
                <a:ext cx="7498080" cy="4800600"/>
              </a:xfrm>
            </p:spPr>
            <p:txBody>
              <a:bodyPr>
                <a:normAutofit fontScale="47500" lnSpcReduction="20000"/>
              </a:bodyPr>
              <a:lstStyle/>
              <a:p>
                <a14:m>
                  <m:oMath xmlns:m="http://schemas.openxmlformats.org/officeDocument/2006/math">
                    <m:sSub>
                      <m:sSubPr>
                        <m:ctrlPr>
                          <a:rPr lang="da-DK" b="1" i="1" smtClean="0">
                            <a:latin typeface="Cambria Math" panose="02040503050406030204" pitchFamily="18" charset="0"/>
                          </a:rPr>
                        </m:ctrlPr>
                      </m:sSubPr>
                      <m:e>
                        <m:r>
                          <a:rPr lang="da-DK" b="1" i="1">
                            <a:latin typeface="Cambria Math"/>
                          </a:rPr>
                          <m:t>𝑽𝒂𝑹</m:t>
                        </m:r>
                      </m:e>
                      <m:sub>
                        <m:r>
                          <a:rPr lang="da-DK" b="1" i="1">
                            <a:latin typeface="Cambria Math"/>
                          </a:rPr>
                          <m:t>𝑷𝒐𝒓𝒕𝒆𝒇</m:t>
                        </m:r>
                        <m:r>
                          <a:rPr lang="da-DK" b="1" i="1">
                            <a:latin typeface="Cambria Math"/>
                          </a:rPr>
                          <m:t>ø</m:t>
                        </m:r>
                        <m:r>
                          <a:rPr lang="da-DK" b="1" i="1">
                            <a:latin typeface="Cambria Math"/>
                          </a:rPr>
                          <m:t>𝒍𝒋𝒆</m:t>
                        </m:r>
                      </m:sub>
                    </m:sSub>
                    <m:r>
                      <a:rPr lang="da-DK" b="1" i="1">
                        <a:latin typeface="Cambria Math"/>
                      </a:rPr>
                      <m:t>=</m:t>
                    </m:r>
                    <m:rad>
                      <m:radPr>
                        <m:degHide m:val="on"/>
                        <m:ctrlPr>
                          <a:rPr lang="da-DK" b="1" i="1">
                            <a:latin typeface="Cambria Math" panose="02040503050406030204" pitchFamily="18" charset="0"/>
                          </a:rPr>
                        </m:ctrlPr>
                      </m:radPr>
                      <m:deg/>
                      <m:e>
                        <m:sSup>
                          <m:sSupPr>
                            <m:ctrlPr>
                              <a:rPr lang="da-DK" b="1" i="1">
                                <a:latin typeface="Cambria Math" panose="02040503050406030204" pitchFamily="18" charset="0"/>
                              </a:rPr>
                            </m:ctrlPr>
                          </m:sSupPr>
                          <m:e>
                            <m:r>
                              <a:rPr lang="da-DK" b="1" i="1">
                                <a:latin typeface="Cambria Math"/>
                              </a:rPr>
                              <m:t>𝑴</m:t>
                            </m:r>
                          </m:e>
                          <m:sup>
                            <m:r>
                              <a:rPr lang="da-DK" b="1" i="1">
                                <a:latin typeface="Cambria Math"/>
                              </a:rPr>
                              <m:t>𝑻</m:t>
                            </m:r>
                          </m:sup>
                        </m:sSup>
                        <m:r>
                          <a:rPr lang="da-DK" b="1" i="1">
                            <a:latin typeface="Cambria Math"/>
                          </a:rPr>
                          <m:t>∗</m:t>
                        </m:r>
                        <m:r>
                          <a:rPr lang="da-DK" b="1" i="1">
                            <a:latin typeface="Cambria Math"/>
                          </a:rPr>
                          <m:t>𝑪</m:t>
                        </m:r>
                        <m:r>
                          <a:rPr lang="da-DK" b="1" i="1">
                            <a:latin typeface="Cambria Math"/>
                          </a:rPr>
                          <m:t>∗</m:t>
                        </m:r>
                        <m:r>
                          <a:rPr lang="da-DK" b="1" i="1">
                            <a:latin typeface="Cambria Math"/>
                          </a:rPr>
                          <m:t>𝑴</m:t>
                        </m:r>
                      </m:e>
                    </m:rad>
                    <m:r>
                      <a:rPr lang="da-DK" b="1" i="1">
                        <a:latin typeface="Cambria Math"/>
                      </a:rPr>
                      <m:t>∙</m:t>
                    </m:r>
                    <m:rad>
                      <m:radPr>
                        <m:degHide m:val="on"/>
                        <m:ctrlPr>
                          <a:rPr lang="da-DK" b="1" i="1">
                            <a:latin typeface="Cambria Math" panose="02040503050406030204" pitchFamily="18" charset="0"/>
                          </a:rPr>
                        </m:ctrlPr>
                      </m:radPr>
                      <m:deg/>
                      <m:e>
                        <m:r>
                          <a:rPr lang="da-DK" b="1" i="1">
                            <a:latin typeface="Cambria Math"/>
                          </a:rPr>
                          <m:t>𝑻</m:t>
                        </m:r>
                      </m:e>
                    </m:rad>
                    <m:r>
                      <a:rPr lang="da-DK" b="1" i="1">
                        <a:latin typeface="Cambria Math"/>
                      </a:rPr>
                      <m:t>∙</m:t>
                    </m:r>
                    <m:r>
                      <a:rPr lang="da-DK" b="1" i="1">
                        <a:latin typeface="Cambria Math"/>
                      </a:rPr>
                      <m:t>𝒏</m:t>
                    </m:r>
                  </m:oMath>
                </a14:m>
                <a:endParaRPr lang="da-DK" dirty="0"/>
              </a:p>
              <a:p>
                <a14:m>
                  <m:oMath xmlns:m="http://schemas.openxmlformats.org/officeDocument/2006/math">
                    <m:sSub>
                      <m:sSubPr>
                        <m:ctrlPr>
                          <a:rPr lang="da-DK" i="1">
                            <a:latin typeface="Cambria Math" panose="02040503050406030204" pitchFamily="18" charset="0"/>
                          </a:rPr>
                        </m:ctrlPr>
                      </m:sSubPr>
                      <m:e>
                        <m:eqArr>
                          <m:eqArrPr>
                            <m:ctrlPr>
                              <a:rPr lang="da-DK" b="0" i="1">
                                <a:latin typeface="Cambria Math" panose="02040503050406030204" pitchFamily="18" charset="0"/>
                              </a:rPr>
                            </m:ctrlPr>
                          </m:eqArrPr>
                          <m:e/>
                          <m:e/>
                          <m:e/>
                          <m:e>
                            <m:r>
                              <m:rPr>
                                <m:sty m:val="p"/>
                              </m:rPr>
                              <a:rPr lang="da-DK" b="0" i="0" smtClean="0">
                                <a:latin typeface="Cambria Math" panose="02040503050406030204" pitchFamily="18" charset="0"/>
                              </a:rPr>
                              <m:t>For</m:t>
                            </m:r>
                            <m:r>
                              <a:rPr lang="da-DK" b="0" i="0" smtClean="0">
                                <a:latin typeface="Cambria Math" panose="02040503050406030204" pitchFamily="18" charset="0"/>
                              </a:rPr>
                              <m:t> </m:t>
                            </m:r>
                            <m:r>
                              <m:rPr>
                                <m:sty m:val="p"/>
                              </m:rPr>
                              <a:rPr lang="da-DK" b="0" i="0" smtClean="0">
                                <a:latin typeface="Cambria Math" panose="02040503050406030204" pitchFamily="18" charset="0"/>
                              </a:rPr>
                              <m:t>to</m:t>
                            </m:r>
                            <m:r>
                              <a:rPr lang="da-DK" b="0" i="0" smtClean="0">
                                <a:latin typeface="Cambria Math" panose="02040503050406030204" pitchFamily="18" charset="0"/>
                              </a:rPr>
                              <m:t> </m:t>
                            </m:r>
                            <m:r>
                              <m:rPr>
                                <m:sty m:val="p"/>
                              </m:rPr>
                              <a:rPr lang="da-DK" b="0" i="0" smtClean="0">
                                <a:latin typeface="Cambria Math" panose="02040503050406030204" pitchFamily="18" charset="0"/>
                              </a:rPr>
                              <m:t>positioner</m:t>
                            </m:r>
                            <m:r>
                              <a:rPr lang="da-DK" b="0" i="0" smtClean="0">
                                <a:latin typeface="Cambria Math" panose="02040503050406030204" pitchFamily="18" charset="0"/>
                              </a:rPr>
                              <m:t> </m:t>
                            </m:r>
                            <m:r>
                              <m:rPr>
                                <m:sty m:val="p"/>
                              </m:rPr>
                              <a:rPr lang="da-DK" b="0" i="0" smtClean="0">
                                <a:latin typeface="Cambria Math" panose="02040503050406030204" pitchFamily="18" charset="0"/>
                              </a:rPr>
                              <m:t>kommer</m:t>
                            </m:r>
                            <m:r>
                              <a:rPr lang="da-DK" b="0" i="0" smtClean="0">
                                <a:latin typeface="Cambria Math" panose="02040503050406030204" pitchFamily="18" charset="0"/>
                              </a:rPr>
                              <m:t> </m:t>
                            </m:r>
                            <m:r>
                              <m:rPr>
                                <m:sty m:val="p"/>
                              </m:rPr>
                              <a:rPr lang="da-DK" b="0" i="0" smtClean="0">
                                <a:latin typeface="Cambria Math" panose="02040503050406030204" pitchFamily="18" charset="0"/>
                              </a:rPr>
                              <m:t>beregningen</m:t>
                            </m:r>
                            <m:r>
                              <a:rPr lang="da-DK" b="0" i="0" smtClean="0">
                                <a:latin typeface="Cambria Math" panose="02040503050406030204" pitchFamily="18" charset="0"/>
                              </a:rPr>
                              <m:t> </m:t>
                            </m:r>
                            <m:r>
                              <m:rPr>
                                <m:sty m:val="p"/>
                              </m:rPr>
                              <a:rPr lang="da-DK" b="0" i="0" smtClean="0">
                                <a:latin typeface="Cambria Math" panose="02040503050406030204" pitchFamily="18" charset="0"/>
                              </a:rPr>
                              <m:t>til</m:t>
                            </m:r>
                            <m:r>
                              <a:rPr lang="da-DK" b="0" i="0" smtClean="0">
                                <a:latin typeface="Cambria Math" panose="02040503050406030204" pitchFamily="18" charset="0"/>
                              </a:rPr>
                              <m:t> </m:t>
                            </m:r>
                            <m:r>
                              <m:rPr>
                                <m:sty m:val="p"/>
                              </m:rPr>
                              <a:rPr lang="da-DK" b="0" i="0" smtClean="0">
                                <a:latin typeface="Cambria Math" panose="02040503050406030204" pitchFamily="18" charset="0"/>
                              </a:rPr>
                              <m:t>at</m:t>
                            </m:r>
                            <m:r>
                              <a:rPr lang="da-DK" b="0" i="0" smtClean="0">
                                <a:latin typeface="Cambria Math" panose="02040503050406030204" pitchFamily="18" charset="0"/>
                              </a:rPr>
                              <m:t> </m:t>
                            </m:r>
                            <m:r>
                              <m:rPr>
                                <m:sty m:val="p"/>
                              </m:rPr>
                              <a:rPr lang="da-DK" b="0" i="0" smtClean="0">
                                <a:latin typeface="Cambria Math" panose="02040503050406030204" pitchFamily="18" charset="0"/>
                              </a:rPr>
                              <m:t>se</m:t>
                            </m:r>
                            <m:r>
                              <a:rPr lang="da-DK" b="0" i="0" smtClean="0">
                                <a:latin typeface="Cambria Math" panose="02040503050406030204" pitchFamily="18" charset="0"/>
                              </a:rPr>
                              <m:t> </m:t>
                            </m:r>
                            <m:r>
                              <m:rPr>
                                <m:sty m:val="p"/>
                              </m:rPr>
                              <a:rPr lang="da-DK" b="0" i="0" smtClean="0">
                                <a:latin typeface="Cambria Math" panose="02040503050406030204" pitchFamily="18" charset="0"/>
                              </a:rPr>
                              <m:t>s</m:t>
                            </m:r>
                            <m:r>
                              <a:rPr lang="da-DK" b="0" i="0" smtClean="0">
                                <a:latin typeface="Cambria Math" panose="02040503050406030204" pitchFamily="18" charset="0"/>
                              </a:rPr>
                              <m:t>å</m:t>
                            </m:r>
                            <m:r>
                              <m:rPr>
                                <m:sty m:val="p"/>
                              </m:rPr>
                              <a:rPr lang="da-DK" b="0" i="0" smtClean="0">
                                <a:latin typeface="Cambria Math" panose="02040503050406030204" pitchFamily="18" charset="0"/>
                              </a:rPr>
                              <m:t>ledes</m:t>
                            </m:r>
                            <m:r>
                              <a:rPr lang="da-DK" b="0" i="0" smtClean="0">
                                <a:latin typeface="Cambria Math" panose="02040503050406030204" pitchFamily="18" charset="0"/>
                              </a:rPr>
                              <m:t> </m:t>
                            </m:r>
                            <m:r>
                              <m:rPr>
                                <m:sty m:val="p"/>
                              </m:rPr>
                              <a:rPr lang="da-DK" b="0" i="0" smtClean="0">
                                <a:latin typeface="Cambria Math" panose="02040503050406030204" pitchFamily="18" charset="0"/>
                              </a:rPr>
                              <m:t>ud</m:t>
                            </m:r>
                            <m:r>
                              <a:rPr lang="da-DK" b="0" i="0" smtClean="0">
                                <a:latin typeface="Cambria Math" panose="02040503050406030204" pitchFamily="18" charset="0"/>
                              </a:rPr>
                              <m:t>:</m:t>
                            </m:r>
                          </m:e>
                          <m:e/>
                          <m:e/>
                        </m:eqArr>
                      </m:e>
                      <m:sub/>
                    </m:sSub>
                    <m:r>
                      <m:rPr>
                        <m:nor/>
                      </m:rPr>
                      <a:rPr lang="da-DK"/>
                      <m:t>  </m:t>
                    </m:r>
                    <m:rad>
                      <m:radPr>
                        <m:degHide m:val="on"/>
                        <m:ctrlPr>
                          <a:rPr lang="da-DK" i="1">
                            <a:latin typeface="Cambria Math" panose="02040503050406030204" pitchFamily="18" charset="0"/>
                          </a:rPr>
                        </m:ctrlPr>
                      </m:radPr>
                      <m:deg/>
                      <m:e>
                        <m:sSubSup>
                          <m:sSubSupPr>
                            <m:ctrlPr>
                              <a:rPr lang="da-DK" i="1">
                                <a:latin typeface="Cambria Math" panose="02040503050406030204" pitchFamily="18" charset="0"/>
                              </a:rPr>
                            </m:ctrlPr>
                          </m:sSubSupPr>
                          <m:e>
                            <m:r>
                              <a:rPr lang="da-DK" i="1">
                                <a:latin typeface="Cambria Math" panose="02040503050406030204" pitchFamily="18" charset="0"/>
                              </a:rPr>
                              <m:t>𝑀𝑉</m:t>
                            </m:r>
                          </m:e>
                          <m:sub>
                            <m:r>
                              <a:rPr lang="da-DK" i="1">
                                <a:latin typeface="Cambria Math" panose="02040503050406030204" pitchFamily="18" charset="0"/>
                              </a:rPr>
                              <m:t>1</m:t>
                            </m:r>
                          </m:sub>
                          <m:sup>
                            <m:r>
                              <a:rPr lang="da-DK" i="1">
                                <a:latin typeface="Cambria Math" panose="02040503050406030204" pitchFamily="18" charset="0"/>
                              </a:rPr>
                              <m:t>2</m:t>
                            </m:r>
                          </m:sup>
                        </m:sSubSup>
                        <m:r>
                          <a:rPr lang="da-DK" i="1">
                            <a:latin typeface="Cambria Math" panose="02040503050406030204" pitchFamily="18" charset="0"/>
                          </a:rPr>
                          <m:t>∙</m:t>
                        </m:r>
                        <m:sSubSup>
                          <m:sSubSupPr>
                            <m:ctrlPr>
                              <a:rPr lang="da-DK" i="1">
                                <a:latin typeface="Cambria Math" panose="02040503050406030204" pitchFamily="18" charset="0"/>
                              </a:rPr>
                            </m:ctrlPr>
                          </m:sSubSupPr>
                          <m:e>
                            <m:r>
                              <a:rPr lang="da-DK" i="1">
                                <a:latin typeface="Cambria Math" panose="02040503050406030204" pitchFamily="18" charset="0"/>
                              </a:rPr>
                              <m:t>𝑉𝑜𝑙</m:t>
                            </m:r>
                          </m:e>
                          <m:sub>
                            <m:r>
                              <a:rPr lang="da-DK" i="1">
                                <a:latin typeface="Cambria Math" panose="02040503050406030204" pitchFamily="18" charset="0"/>
                              </a:rPr>
                              <m:t>1</m:t>
                            </m:r>
                          </m:sub>
                          <m:sup>
                            <m:r>
                              <a:rPr lang="da-DK" i="1">
                                <a:latin typeface="Cambria Math" panose="02040503050406030204" pitchFamily="18" charset="0"/>
                              </a:rPr>
                              <m:t>2</m:t>
                            </m:r>
                          </m:sup>
                        </m:sSubSup>
                        <m:r>
                          <a:rPr lang="da-DK" i="1">
                            <a:latin typeface="Cambria Math" panose="02040503050406030204" pitchFamily="18" charset="0"/>
                          </a:rPr>
                          <m:t>+</m:t>
                        </m:r>
                        <m:sSubSup>
                          <m:sSubSupPr>
                            <m:ctrlPr>
                              <a:rPr lang="da-DK" i="1">
                                <a:latin typeface="Cambria Math" panose="02040503050406030204" pitchFamily="18" charset="0"/>
                              </a:rPr>
                            </m:ctrlPr>
                          </m:sSubSupPr>
                          <m:e>
                            <m:r>
                              <a:rPr lang="da-DK" i="1">
                                <a:latin typeface="Cambria Math" panose="02040503050406030204" pitchFamily="18" charset="0"/>
                              </a:rPr>
                              <m:t>𝑀𝑉</m:t>
                            </m:r>
                          </m:e>
                          <m:sub>
                            <m:r>
                              <a:rPr lang="da-DK" i="1">
                                <a:latin typeface="Cambria Math" panose="02040503050406030204" pitchFamily="18" charset="0"/>
                              </a:rPr>
                              <m:t>2</m:t>
                            </m:r>
                          </m:sub>
                          <m:sup>
                            <m:r>
                              <a:rPr lang="da-DK" i="1">
                                <a:latin typeface="Cambria Math" panose="02040503050406030204" pitchFamily="18" charset="0"/>
                              </a:rPr>
                              <m:t>2</m:t>
                            </m:r>
                          </m:sup>
                        </m:sSubSup>
                        <m:r>
                          <a:rPr lang="da-DK" i="1">
                            <a:latin typeface="Cambria Math" panose="02040503050406030204" pitchFamily="18" charset="0"/>
                          </a:rPr>
                          <m:t>∙</m:t>
                        </m:r>
                        <m:sSubSup>
                          <m:sSubSupPr>
                            <m:ctrlPr>
                              <a:rPr lang="da-DK" i="1">
                                <a:latin typeface="Cambria Math" panose="02040503050406030204" pitchFamily="18" charset="0"/>
                              </a:rPr>
                            </m:ctrlPr>
                          </m:sSubSupPr>
                          <m:e>
                            <m:r>
                              <a:rPr lang="da-DK" i="1">
                                <a:latin typeface="Cambria Math" panose="02040503050406030204" pitchFamily="18" charset="0"/>
                              </a:rPr>
                              <m:t>𝑉𝑜𝑙</m:t>
                            </m:r>
                          </m:e>
                          <m:sub>
                            <m:r>
                              <a:rPr lang="da-DK" i="1">
                                <a:latin typeface="Cambria Math" panose="02040503050406030204" pitchFamily="18" charset="0"/>
                              </a:rPr>
                              <m:t>2</m:t>
                            </m:r>
                          </m:sub>
                          <m:sup>
                            <m:r>
                              <a:rPr lang="da-DK" i="1">
                                <a:latin typeface="Cambria Math" panose="02040503050406030204" pitchFamily="18" charset="0"/>
                              </a:rPr>
                              <m:t>2</m:t>
                            </m:r>
                          </m:sup>
                        </m:sSubSup>
                        <m:r>
                          <a:rPr lang="da-DK" i="1">
                            <a:latin typeface="Cambria Math" panose="02040503050406030204" pitchFamily="18" charset="0"/>
                          </a:rPr>
                          <m:t>+2∙</m:t>
                        </m:r>
                        <m:sSubSup>
                          <m:sSubSupPr>
                            <m:ctrlPr>
                              <a:rPr lang="da-DK" i="1">
                                <a:latin typeface="Cambria Math" panose="02040503050406030204" pitchFamily="18" charset="0"/>
                              </a:rPr>
                            </m:ctrlPr>
                          </m:sSubSupPr>
                          <m:e>
                            <m:r>
                              <a:rPr lang="da-DK" i="1">
                                <a:latin typeface="Cambria Math" panose="02040503050406030204" pitchFamily="18" charset="0"/>
                              </a:rPr>
                              <m:t>𝑀𝑉</m:t>
                            </m:r>
                          </m:e>
                          <m:sub>
                            <m:r>
                              <a:rPr lang="da-DK" i="1">
                                <a:latin typeface="Cambria Math" panose="02040503050406030204" pitchFamily="18" charset="0"/>
                              </a:rPr>
                              <m:t>1</m:t>
                            </m:r>
                          </m:sub>
                          <m:sup/>
                        </m:sSubSup>
                        <m:r>
                          <a:rPr lang="da-DK" i="1">
                            <a:latin typeface="Cambria Math" panose="02040503050406030204" pitchFamily="18" charset="0"/>
                          </a:rPr>
                          <m:t>∙</m:t>
                        </m:r>
                        <m:sSubSup>
                          <m:sSubSupPr>
                            <m:ctrlPr>
                              <a:rPr lang="da-DK" i="1">
                                <a:latin typeface="Cambria Math" panose="02040503050406030204" pitchFamily="18" charset="0"/>
                              </a:rPr>
                            </m:ctrlPr>
                          </m:sSubSupPr>
                          <m:e>
                            <m:r>
                              <a:rPr lang="da-DK" i="1">
                                <a:latin typeface="Cambria Math" panose="02040503050406030204" pitchFamily="18" charset="0"/>
                              </a:rPr>
                              <m:t>𝑉𝑜𝑙</m:t>
                            </m:r>
                          </m:e>
                          <m:sub>
                            <m:r>
                              <a:rPr lang="da-DK" i="1">
                                <a:latin typeface="Cambria Math" panose="02040503050406030204" pitchFamily="18" charset="0"/>
                              </a:rPr>
                              <m:t>1</m:t>
                            </m:r>
                          </m:sub>
                          <m:sup/>
                        </m:sSubSup>
                        <m:r>
                          <a:rPr lang="da-DK" i="1">
                            <a:latin typeface="Cambria Math" panose="02040503050406030204" pitchFamily="18" charset="0"/>
                          </a:rPr>
                          <m:t>∙</m:t>
                        </m:r>
                        <m:sSub>
                          <m:sSubPr>
                            <m:ctrlPr>
                              <a:rPr lang="da-DK" i="1">
                                <a:latin typeface="Cambria Math" panose="02040503050406030204" pitchFamily="18" charset="0"/>
                              </a:rPr>
                            </m:ctrlPr>
                          </m:sSubPr>
                          <m:e>
                            <m:r>
                              <a:rPr lang="da-DK" i="1">
                                <a:latin typeface="Cambria Math" panose="02040503050406030204" pitchFamily="18" charset="0"/>
                              </a:rPr>
                              <m:t>𝑘𝑜𝑟𝑟</m:t>
                            </m:r>
                          </m:e>
                          <m:sub>
                            <m:r>
                              <a:rPr lang="da-DK" i="1">
                                <a:latin typeface="Cambria Math" panose="02040503050406030204" pitchFamily="18" charset="0"/>
                              </a:rPr>
                              <m:t>1,2</m:t>
                            </m:r>
                          </m:sub>
                        </m:sSub>
                        <m:sSubSup>
                          <m:sSubSupPr>
                            <m:ctrlPr>
                              <a:rPr lang="da-DK" i="1">
                                <a:latin typeface="Cambria Math" panose="02040503050406030204" pitchFamily="18" charset="0"/>
                              </a:rPr>
                            </m:ctrlPr>
                          </m:sSubSupPr>
                          <m:e>
                            <m:r>
                              <a:rPr lang="da-DK" i="1">
                                <a:latin typeface="Cambria Math" panose="02040503050406030204" pitchFamily="18" charset="0"/>
                              </a:rPr>
                              <m:t>𝑀𝑉</m:t>
                            </m:r>
                          </m:e>
                          <m:sub>
                            <m:r>
                              <a:rPr lang="da-DK" i="1">
                                <a:latin typeface="Cambria Math" panose="02040503050406030204" pitchFamily="18" charset="0"/>
                              </a:rPr>
                              <m:t>2</m:t>
                            </m:r>
                          </m:sub>
                          <m:sup/>
                        </m:sSubSup>
                        <m:r>
                          <a:rPr lang="da-DK" i="1">
                            <a:latin typeface="Cambria Math" panose="02040503050406030204" pitchFamily="18" charset="0"/>
                          </a:rPr>
                          <m:t>∙</m:t>
                        </m:r>
                        <m:sSubSup>
                          <m:sSubSupPr>
                            <m:ctrlPr>
                              <a:rPr lang="da-DK" i="1">
                                <a:latin typeface="Cambria Math" panose="02040503050406030204" pitchFamily="18" charset="0"/>
                              </a:rPr>
                            </m:ctrlPr>
                          </m:sSubSupPr>
                          <m:e>
                            <m:r>
                              <a:rPr lang="da-DK" i="1">
                                <a:latin typeface="Cambria Math" panose="02040503050406030204" pitchFamily="18" charset="0"/>
                              </a:rPr>
                              <m:t>𝑉𝑜𝑙</m:t>
                            </m:r>
                          </m:e>
                          <m:sub>
                            <m:r>
                              <a:rPr lang="da-DK" i="1">
                                <a:latin typeface="Cambria Math" panose="02040503050406030204" pitchFamily="18" charset="0"/>
                              </a:rPr>
                              <m:t>2</m:t>
                            </m:r>
                          </m:sub>
                          <m:sup/>
                        </m:sSubSup>
                      </m:e>
                    </m:rad>
                    <m:r>
                      <m:rPr>
                        <m:nor/>
                      </m:rPr>
                      <a:rPr lang="da-DK"/>
                      <m:t> ∙ </m:t>
                    </m:r>
                    <m:rad>
                      <m:radPr>
                        <m:degHide m:val="on"/>
                        <m:ctrlPr>
                          <a:rPr lang="da-DK" i="1">
                            <a:latin typeface="Cambria Math" panose="02040503050406030204" pitchFamily="18" charset="0"/>
                          </a:rPr>
                        </m:ctrlPr>
                      </m:radPr>
                      <m:deg/>
                      <m:e>
                        <m:r>
                          <m:rPr>
                            <m:nor/>
                          </m:rPr>
                          <a:rPr lang="da-DK"/>
                          <m:t>10 </m:t>
                        </m:r>
                      </m:e>
                    </m:rad>
                    <m:r>
                      <m:rPr>
                        <m:nor/>
                      </m:rPr>
                      <a:rPr lang="da-DK"/>
                      <m:t>∙ 2,33</m:t>
                    </m:r>
                  </m:oMath>
                </a14:m>
                <a:endParaRPr lang="da-DK" dirty="0"/>
              </a:p>
              <a:p>
                <a14:m>
                  <m:oMath xmlns:m="http://schemas.openxmlformats.org/officeDocument/2006/math">
                    <m:r>
                      <m:rPr>
                        <m:nor/>
                      </m:rPr>
                      <a:rPr lang="da-DK"/>
                      <m:t>=</m:t>
                    </m:r>
                    <m:rad>
                      <m:radPr>
                        <m:degHide m:val="on"/>
                        <m:ctrlPr>
                          <a:rPr lang="da-DK" i="1">
                            <a:latin typeface="Cambria Math" panose="02040503050406030204" pitchFamily="18" charset="0"/>
                          </a:rPr>
                        </m:ctrlPr>
                      </m:radPr>
                      <m:deg/>
                      <m:e>
                        <m:r>
                          <m:rPr>
                            <m:nor/>
                          </m:rPr>
                          <a:rPr lang="da-DK"/>
                          <m:t>100</m:t>
                        </m:r>
                        <m:sSup>
                          <m:sSupPr>
                            <m:ctrlPr>
                              <a:rPr lang="da-DK" i="1">
                                <a:latin typeface="Cambria Math" panose="02040503050406030204" pitchFamily="18" charset="0"/>
                              </a:rPr>
                            </m:ctrlPr>
                          </m:sSupPr>
                          <m:e>
                            <m:r>
                              <a:rPr lang="da-DK" i="1">
                                <a:latin typeface="Cambria Math" panose="02040503050406030204" pitchFamily="18" charset="0"/>
                              </a:rPr>
                              <m:t>𝑀</m:t>
                            </m:r>
                          </m:e>
                          <m:sup>
                            <m:r>
                              <a:rPr lang="da-DK" i="1">
                                <a:latin typeface="Cambria Math" panose="02040503050406030204" pitchFamily="18" charset="0"/>
                              </a:rPr>
                              <m:t>2</m:t>
                            </m:r>
                          </m:sup>
                        </m:sSup>
                        <m:r>
                          <a:rPr lang="da-DK" i="1">
                            <a:latin typeface="Cambria Math" panose="02040503050406030204" pitchFamily="18" charset="0"/>
                          </a:rPr>
                          <m:t>∙</m:t>
                        </m:r>
                        <m:r>
                          <a:rPr lang="da-DK" b="0" i="1" smtClean="0">
                            <a:latin typeface="Cambria Math" panose="02040503050406030204" pitchFamily="18" charset="0"/>
                          </a:rPr>
                          <m:t>1,378</m:t>
                        </m:r>
                        <m:sSup>
                          <m:sSupPr>
                            <m:ctrlPr>
                              <a:rPr lang="da-DK" i="1" smtClean="0">
                                <a:latin typeface="Cambria Math" panose="02040503050406030204" pitchFamily="18" charset="0"/>
                              </a:rPr>
                            </m:ctrlPr>
                          </m:sSupPr>
                          <m:e>
                            <m:r>
                              <a:rPr lang="da-DK" i="1">
                                <a:latin typeface="Cambria Math" panose="02040503050406030204" pitchFamily="18" charset="0"/>
                              </a:rPr>
                              <m:t>%</m:t>
                            </m:r>
                          </m:e>
                          <m:sup>
                            <m:r>
                              <a:rPr lang="da-DK" i="1">
                                <a:latin typeface="Cambria Math" panose="02040503050406030204" pitchFamily="18" charset="0"/>
                              </a:rPr>
                              <m:t>2</m:t>
                            </m:r>
                          </m:sup>
                        </m:sSup>
                        <m:r>
                          <a:rPr lang="da-DK" i="1">
                            <a:latin typeface="Cambria Math" panose="02040503050406030204" pitchFamily="18" charset="0"/>
                          </a:rPr>
                          <m:t>+</m:t>
                        </m:r>
                        <m:r>
                          <m:rPr>
                            <m:nor/>
                          </m:rPr>
                          <a:rPr lang="da-DK"/>
                          <m:t>50</m:t>
                        </m:r>
                        <m:sSup>
                          <m:sSupPr>
                            <m:ctrlPr>
                              <a:rPr lang="da-DK" i="1">
                                <a:latin typeface="Cambria Math" panose="02040503050406030204" pitchFamily="18" charset="0"/>
                              </a:rPr>
                            </m:ctrlPr>
                          </m:sSupPr>
                          <m:e>
                            <m:r>
                              <a:rPr lang="da-DK" i="1">
                                <a:latin typeface="Cambria Math" panose="02040503050406030204" pitchFamily="18" charset="0"/>
                              </a:rPr>
                              <m:t>𝑀</m:t>
                            </m:r>
                          </m:e>
                          <m:sup>
                            <m:r>
                              <a:rPr lang="da-DK" i="1">
                                <a:latin typeface="Cambria Math" panose="02040503050406030204" pitchFamily="18" charset="0"/>
                              </a:rPr>
                              <m:t>2</m:t>
                            </m:r>
                          </m:sup>
                        </m:sSup>
                        <m:r>
                          <a:rPr lang="da-DK" i="1">
                            <a:latin typeface="Cambria Math" panose="02040503050406030204" pitchFamily="18" charset="0"/>
                          </a:rPr>
                          <m:t>∙1,</m:t>
                        </m:r>
                        <m:r>
                          <a:rPr lang="da-DK" b="0" i="1" smtClean="0">
                            <a:latin typeface="Cambria Math" panose="02040503050406030204" pitchFamily="18" charset="0"/>
                          </a:rPr>
                          <m:t>264</m:t>
                        </m:r>
                        <m:sSup>
                          <m:sSupPr>
                            <m:ctrlPr>
                              <a:rPr lang="da-DK" i="1">
                                <a:latin typeface="Cambria Math" panose="02040503050406030204" pitchFamily="18" charset="0"/>
                              </a:rPr>
                            </m:ctrlPr>
                          </m:sSupPr>
                          <m:e>
                            <m:r>
                              <a:rPr lang="da-DK" i="1">
                                <a:latin typeface="Cambria Math" panose="02040503050406030204" pitchFamily="18" charset="0"/>
                              </a:rPr>
                              <m:t>%</m:t>
                            </m:r>
                          </m:e>
                          <m:sup>
                            <m:r>
                              <a:rPr lang="da-DK" i="1">
                                <a:latin typeface="Cambria Math" panose="02040503050406030204" pitchFamily="18" charset="0"/>
                              </a:rPr>
                              <m:t>2</m:t>
                            </m:r>
                          </m:sup>
                        </m:sSup>
                        <m:r>
                          <a:rPr lang="da-DK" i="1">
                            <a:latin typeface="Cambria Math" panose="02040503050406030204" pitchFamily="18" charset="0"/>
                          </a:rPr>
                          <m:t>+100</m:t>
                        </m:r>
                        <m:r>
                          <a:rPr lang="da-DK" i="1">
                            <a:latin typeface="Cambria Math" panose="02040503050406030204" pitchFamily="18" charset="0"/>
                          </a:rPr>
                          <m:t>𝑀</m:t>
                        </m:r>
                        <m:r>
                          <a:rPr lang="da-DK" i="1">
                            <a:latin typeface="Cambria Math" panose="02040503050406030204" pitchFamily="18" charset="0"/>
                          </a:rPr>
                          <m:t>∙50</m:t>
                        </m:r>
                        <m:r>
                          <a:rPr lang="da-DK" i="1">
                            <a:latin typeface="Cambria Math" panose="02040503050406030204" pitchFamily="18" charset="0"/>
                          </a:rPr>
                          <m:t>𝑀</m:t>
                        </m:r>
                        <m:r>
                          <a:rPr lang="da-DK" i="1">
                            <a:latin typeface="Cambria Math" panose="02040503050406030204" pitchFamily="18" charset="0"/>
                          </a:rPr>
                          <m:t>∙0,377∙1,378%∙1,264%</m:t>
                        </m:r>
                      </m:e>
                    </m:rad>
                    <m:r>
                      <m:rPr>
                        <m:nor/>
                      </m:rPr>
                      <a:rPr lang="da-DK"/>
                      <m:t> ∙ </m:t>
                    </m:r>
                    <m:rad>
                      <m:radPr>
                        <m:degHide m:val="on"/>
                        <m:ctrlPr>
                          <a:rPr lang="da-DK" i="1">
                            <a:latin typeface="Cambria Math" panose="02040503050406030204" pitchFamily="18" charset="0"/>
                          </a:rPr>
                        </m:ctrlPr>
                      </m:radPr>
                      <m:deg/>
                      <m:e>
                        <m:r>
                          <m:rPr>
                            <m:nor/>
                          </m:rPr>
                          <a:rPr lang="da-DK"/>
                          <m:t>10 </m:t>
                        </m:r>
                      </m:e>
                    </m:rad>
                    <m:r>
                      <m:rPr>
                        <m:nor/>
                      </m:rPr>
                      <a:rPr lang="da-DK"/>
                      <m:t>∙ 2,33 = 1</m:t>
                    </m:r>
                    <m:r>
                      <m:rPr>
                        <m:nor/>
                      </m:rPr>
                      <a:rPr lang="da-DK" b="0" i="0" smtClean="0"/>
                      <m:t>2,646</m:t>
                    </m:r>
                  </m:oMath>
                </a14:m>
                <a:endParaRPr lang="da-DK"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31976" y="1504950"/>
                <a:ext cx="7498080" cy="4800600"/>
              </a:xfrm>
              <a:blipFill>
                <a:blip r:embed="rId2"/>
                <a:stretch>
                  <a:fillRect/>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14</a:t>
            </a:fld>
            <a:endParaRPr lang="da-DK"/>
          </a:p>
        </p:txBody>
      </p:sp>
    </p:spTree>
    <p:extLst>
      <p:ext uri="{BB962C8B-B14F-4D97-AF65-F5344CB8AC3E}">
        <p14:creationId xmlns:p14="http://schemas.microsoft.com/office/powerpoint/2010/main" val="944814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Mapping</a:t>
            </a:r>
            <a:r>
              <a:rPr lang="da-DK" dirty="0"/>
              <a:t> - aktier</a:t>
            </a:r>
          </a:p>
        </p:txBody>
      </p:sp>
      <p:sp>
        <p:nvSpPr>
          <p:cNvPr id="5" name="Rutediagram: Proces 4"/>
          <p:cNvSpPr/>
          <p:nvPr/>
        </p:nvSpPr>
        <p:spPr>
          <a:xfrm>
            <a:off x="1033465" y="1916832"/>
            <a:ext cx="2160240" cy="720080"/>
          </a:xfrm>
          <a:prstGeom prst="flowChartProcess">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latin typeface="Trebuchet MS" panose="020B0603020202020204" pitchFamily="34" charset="0"/>
              </a:rPr>
              <a:t>100M Carlsberg B-aktier. Beta = 0,75</a:t>
            </a:r>
          </a:p>
        </p:txBody>
      </p:sp>
      <p:sp>
        <p:nvSpPr>
          <p:cNvPr id="6" name="Rutediagram: Proces 5"/>
          <p:cNvSpPr/>
          <p:nvPr/>
        </p:nvSpPr>
        <p:spPr>
          <a:xfrm>
            <a:off x="1033465" y="2992822"/>
            <a:ext cx="2160240" cy="720080"/>
          </a:xfrm>
          <a:prstGeom prst="flowChartProcess">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latin typeface="Trebuchet MS" panose="020B0603020202020204" pitchFamily="34" charset="0"/>
              </a:rPr>
              <a:t>50M Novo Nordisk-aktier. Beta = 1,09</a:t>
            </a:r>
          </a:p>
        </p:txBody>
      </p:sp>
      <p:sp>
        <p:nvSpPr>
          <p:cNvPr id="7" name="Rutediagram: Proces 6"/>
          <p:cNvSpPr/>
          <p:nvPr/>
        </p:nvSpPr>
        <p:spPr>
          <a:xfrm>
            <a:off x="1033465" y="4077072"/>
            <a:ext cx="2160240" cy="720080"/>
          </a:xfrm>
          <a:prstGeom prst="flowChartProcess">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latin typeface="Trebuchet MS" panose="020B0603020202020204" pitchFamily="34" charset="0"/>
              </a:rPr>
              <a:t>25M Coloplast-aktier. Beta = 0,68</a:t>
            </a:r>
          </a:p>
        </p:txBody>
      </p:sp>
      <p:sp>
        <p:nvSpPr>
          <p:cNvPr id="8" name="Rutediagram: Proces 7"/>
          <p:cNvSpPr/>
          <p:nvPr/>
        </p:nvSpPr>
        <p:spPr>
          <a:xfrm>
            <a:off x="3913785" y="1916832"/>
            <a:ext cx="2160240" cy="720080"/>
          </a:xfrm>
          <a:prstGeom prst="flowChartProcess">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latin typeface="Trebuchet MS" panose="020B0603020202020204" pitchFamily="34" charset="0"/>
              </a:rPr>
              <a:t>Risikoposition = 67,5M</a:t>
            </a:r>
          </a:p>
        </p:txBody>
      </p:sp>
      <p:sp>
        <p:nvSpPr>
          <p:cNvPr id="10" name="Rutediagram: Proces 9"/>
          <p:cNvSpPr/>
          <p:nvPr/>
        </p:nvSpPr>
        <p:spPr>
          <a:xfrm>
            <a:off x="3913785" y="2998624"/>
            <a:ext cx="2160240" cy="720080"/>
          </a:xfrm>
          <a:prstGeom prst="flowChartProcess">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latin typeface="Trebuchet MS" panose="020B0603020202020204" pitchFamily="34" charset="0"/>
              </a:rPr>
              <a:t>Risikoposition = 54,5M</a:t>
            </a:r>
          </a:p>
        </p:txBody>
      </p:sp>
      <p:sp>
        <p:nvSpPr>
          <p:cNvPr id="11" name="Rutediagram: Proces 10"/>
          <p:cNvSpPr/>
          <p:nvPr/>
        </p:nvSpPr>
        <p:spPr>
          <a:xfrm>
            <a:off x="3883641" y="4128984"/>
            <a:ext cx="2160240" cy="720080"/>
          </a:xfrm>
          <a:prstGeom prst="flowChartProcess">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latin typeface="Trebuchet MS" panose="020B0603020202020204" pitchFamily="34" charset="0"/>
              </a:rPr>
              <a:t>Risikoposition = 17M</a:t>
            </a:r>
          </a:p>
        </p:txBody>
      </p:sp>
      <p:cxnSp>
        <p:nvCxnSpPr>
          <p:cNvPr id="13" name="Lige pilforbindelse 12"/>
          <p:cNvCxnSpPr>
            <a:stCxn id="5" idx="3"/>
          </p:cNvCxnSpPr>
          <p:nvPr/>
        </p:nvCxnSpPr>
        <p:spPr>
          <a:xfrm>
            <a:off x="3193705" y="2276872"/>
            <a:ext cx="6899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Lige pilforbindelse 13"/>
          <p:cNvCxnSpPr/>
          <p:nvPr/>
        </p:nvCxnSpPr>
        <p:spPr>
          <a:xfrm>
            <a:off x="3193705" y="3429000"/>
            <a:ext cx="6899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Lige pilforbindelse 14"/>
          <p:cNvCxnSpPr/>
          <p:nvPr/>
        </p:nvCxnSpPr>
        <p:spPr>
          <a:xfrm>
            <a:off x="3193705" y="4489024"/>
            <a:ext cx="6899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utediagram: Proces 16"/>
          <p:cNvSpPr/>
          <p:nvPr/>
        </p:nvSpPr>
        <p:spPr>
          <a:xfrm>
            <a:off x="6938121" y="2971139"/>
            <a:ext cx="2242391" cy="803808"/>
          </a:xfrm>
          <a:prstGeom prst="flowChartProcess">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latin typeface="Trebuchet MS" panose="020B0603020202020204" pitchFamily="34" charset="0"/>
              </a:rPr>
              <a:t>Samlet risikoposition = 139M</a:t>
            </a:r>
          </a:p>
        </p:txBody>
      </p:sp>
      <p:cxnSp>
        <p:nvCxnSpPr>
          <p:cNvPr id="19" name="Lige pilforbindelse 18"/>
          <p:cNvCxnSpPr/>
          <p:nvPr/>
        </p:nvCxnSpPr>
        <p:spPr>
          <a:xfrm>
            <a:off x="6074025" y="2276872"/>
            <a:ext cx="864096"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Lige pilforbindelse 20"/>
          <p:cNvCxnSpPr/>
          <p:nvPr/>
        </p:nvCxnSpPr>
        <p:spPr>
          <a:xfrm>
            <a:off x="6146033" y="3417280"/>
            <a:ext cx="6899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p:cNvCxnSpPr/>
          <p:nvPr/>
        </p:nvCxnSpPr>
        <p:spPr>
          <a:xfrm flipV="1">
            <a:off x="6074025" y="3549577"/>
            <a:ext cx="864096" cy="939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0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1707542" y="2362880"/>
            <a:ext cx="5184576" cy="4247892"/>
            <a:chOff x="1691680" y="1197332"/>
            <a:chExt cx="5184576" cy="4247892"/>
          </a:xfrm>
        </p:grpSpPr>
        <p:cxnSp>
          <p:nvCxnSpPr>
            <p:cNvPr id="3" name="Straight Arrow Connector 2"/>
            <p:cNvCxnSpPr/>
            <p:nvPr/>
          </p:nvCxnSpPr>
          <p:spPr>
            <a:xfrm>
              <a:off x="1691680" y="2564904"/>
              <a:ext cx="51845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863404" y="1988840"/>
              <a:ext cx="1440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ctangle 4"/>
            <p:cNvSpPr/>
            <p:nvPr/>
          </p:nvSpPr>
          <p:spPr>
            <a:xfrm>
              <a:off x="2393682" y="1863296"/>
              <a:ext cx="162094" cy="695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ctangle 5"/>
            <p:cNvSpPr/>
            <p:nvPr/>
          </p:nvSpPr>
          <p:spPr>
            <a:xfrm>
              <a:off x="2555776" y="2112043"/>
              <a:ext cx="144016" cy="44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ctangle 6"/>
            <p:cNvSpPr/>
            <p:nvPr/>
          </p:nvSpPr>
          <p:spPr>
            <a:xfrm>
              <a:off x="2699792" y="1982625"/>
              <a:ext cx="1440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p:cNvSpPr/>
            <p:nvPr/>
          </p:nvSpPr>
          <p:spPr>
            <a:xfrm>
              <a:off x="2843808" y="1610328"/>
              <a:ext cx="14401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ctangle 8"/>
            <p:cNvSpPr/>
            <p:nvPr/>
          </p:nvSpPr>
          <p:spPr>
            <a:xfrm flipV="1">
              <a:off x="2210419" y="2589616"/>
              <a:ext cx="162094" cy="30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ctangle 9"/>
            <p:cNvSpPr/>
            <p:nvPr/>
          </p:nvSpPr>
          <p:spPr>
            <a:xfrm>
              <a:off x="2029853" y="1878747"/>
              <a:ext cx="162094" cy="695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10"/>
            <p:cNvSpPr/>
            <p:nvPr/>
          </p:nvSpPr>
          <p:spPr>
            <a:xfrm>
              <a:off x="2987824" y="1986960"/>
              <a:ext cx="1440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ctangle 11"/>
            <p:cNvSpPr/>
            <p:nvPr/>
          </p:nvSpPr>
          <p:spPr>
            <a:xfrm>
              <a:off x="3518102" y="1852180"/>
              <a:ext cx="162094" cy="695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ctangle 12"/>
            <p:cNvSpPr/>
            <p:nvPr/>
          </p:nvSpPr>
          <p:spPr>
            <a:xfrm>
              <a:off x="3680196" y="2119399"/>
              <a:ext cx="144016" cy="44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ctangle 13"/>
            <p:cNvSpPr/>
            <p:nvPr/>
          </p:nvSpPr>
          <p:spPr>
            <a:xfrm>
              <a:off x="3824212" y="1980745"/>
              <a:ext cx="1440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14"/>
            <p:cNvSpPr/>
            <p:nvPr/>
          </p:nvSpPr>
          <p:spPr>
            <a:xfrm>
              <a:off x="3968228" y="1626920"/>
              <a:ext cx="14401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ctangle 15"/>
            <p:cNvSpPr/>
            <p:nvPr/>
          </p:nvSpPr>
          <p:spPr>
            <a:xfrm flipV="1">
              <a:off x="3334839" y="2587736"/>
              <a:ext cx="162094" cy="30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ctangle 16"/>
            <p:cNvSpPr/>
            <p:nvPr/>
          </p:nvSpPr>
          <p:spPr>
            <a:xfrm>
              <a:off x="3154273" y="1867631"/>
              <a:ext cx="162094" cy="695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ctangle 17"/>
            <p:cNvSpPr/>
            <p:nvPr/>
          </p:nvSpPr>
          <p:spPr>
            <a:xfrm>
              <a:off x="4140346" y="1863296"/>
              <a:ext cx="162094" cy="695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ctangle 18"/>
            <p:cNvSpPr/>
            <p:nvPr/>
          </p:nvSpPr>
          <p:spPr>
            <a:xfrm>
              <a:off x="4302440" y="2112043"/>
              <a:ext cx="144016" cy="44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ctangle 19"/>
            <p:cNvSpPr/>
            <p:nvPr/>
          </p:nvSpPr>
          <p:spPr>
            <a:xfrm>
              <a:off x="4446456" y="1982625"/>
              <a:ext cx="1440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ctangle 20"/>
            <p:cNvSpPr/>
            <p:nvPr/>
          </p:nvSpPr>
          <p:spPr>
            <a:xfrm>
              <a:off x="4590472" y="1610328"/>
              <a:ext cx="14401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ctangle 21"/>
            <p:cNvSpPr/>
            <p:nvPr/>
          </p:nvSpPr>
          <p:spPr>
            <a:xfrm>
              <a:off x="4734488" y="1986960"/>
              <a:ext cx="1440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ctangle 22"/>
            <p:cNvSpPr/>
            <p:nvPr/>
          </p:nvSpPr>
          <p:spPr>
            <a:xfrm>
              <a:off x="5264766" y="1879888"/>
              <a:ext cx="162094" cy="695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p:cNvSpPr/>
            <p:nvPr/>
          </p:nvSpPr>
          <p:spPr>
            <a:xfrm>
              <a:off x="5426860" y="2128635"/>
              <a:ext cx="144016" cy="44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ctangle 24"/>
            <p:cNvSpPr/>
            <p:nvPr/>
          </p:nvSpPr>
          <p:spPr>
            <a:xfrm>
              <a:off x="5570876" y="1999217"/>
              <a:ext cx="1440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ctangle 25"/>
            <p:cNvSpPr/>
            <p:nvPr/>
          </p:nvSpPr>
          <p:spPr>
            <a:xfrm>
              <a:off x="5714892" y="1636156"/>
              <a:ext cx="14401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ctangle 26"/>
            <p:cNvSpPr/>
            <p:nvPr/>
          </p:nvSpPr>
          <p:spPr>
            <a:xfrm flipV="1">
              <a:off x="5081503" y="2578500"/>
              <a:ext cx="162094" cy="346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ctangle 27"/>
            <p:cNvSpPr/>
            <p:nvPr/>
          </p:nvSpPr>
          <p:spPr>
            <a:xfrm>
              <a:off x="4882465" y="1867631"/>
              <a:ext cx="162094" cy="695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TextBox 28"/>
            <p:cNvSpPr txBox="1"/>
            <p:nvPr/>
          </p:nvSpPr>
          <p:spPr>
            <a:xfrm>
              <a:off x="6156176" y="2623421"/>
              <a:ext cx="432106" cy="307777"/>
            </a:xfrm>
            <a:prstGeom prst="rect">
              <a:avLst/>
            </a:prstGeom>
            <a:noFill/>
          </p:spPr>
          <p:txBody>
            <a:bodyPr wrap="none" rtlCol="0">
              <a:spAutoFit/>
            </a:bodyPr>
            <a:lstStyle/>
            <a:p>
              <a:r>
                <a:rPr lang="da-DK" sz="1400" dirty="0">
                  <a:latin typeface="Trebuchet MS" pitchFamily="34" charset="0"/>
                </a:rPr>
                <a:t>Tid</a:t>
              </a:r>
            </a:p>
          </p:txBody>
        </p:sp>
        <p:sp>
          <p:nvSpPr>
            <p:cNvPr id="30" name="TextBox 29"/>
            <p:cNvSpPr txBox="1"/>
            <p:nvPr/>
          </p:nvSpPr>
          <p:spPr>
            <a:xfrm>
              <a:off x="2746687" y="1197332"/>
              <a:ext cx="1604927" cy="307777"/>
            </a:xfrm>
            <a:prstGeom prst="rect">
              <a:avLst/>
            </a:prstGeom>
            <a:noFill/>
          </p:spPr>
          <p:txBody>
            <a:bodyPr wrap="none" rtlCol="0">
              <a:spAutoFit/>
            </a:bodyPr>
            <a:lstStyle/>
            <a:p>
              <a:r>
                <a:rPr lang="da-DK" sz="1400" dirty="0">
                  <a:latin typeface="Trebuchet MS" pitchFamily="34" charset="0"/>
                </a:rPr>
                <a:t>Faktisk Cash Flow</a:t>
              </a:r>
            </a:p>
          </p:txBody>
        </p:sp>
        <p:cxnSp>
          <p:nvCxnSpPr>
            <p:cNvPr id="31" name="Straight Arrow Connector 30"/>
            <p:cNvCxnSpPr/>
            <p:nvPr/>
          </p:nvCxnSpPr>
          <p:spPr>
            <a:xfrm>
              <a:off x="1691680" y="5078930"/>
              <a:ext cx="51845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029853" y="3212977"/>
              <a:ext cx="180566" cy="1875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Rectangle 38"/>
            <p:cNvSpPr/>
            <p:nvPr/>
          </p:nvSpPr>
          <p:spPr>
            <a:xfrm>
              <a:off x="2987823" y="3140968"/>
              <a:ext cx="166449" cy="1936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ctangle 42"/>
            <p:cNvSpPr/>
            <p:nvPr/>
          </p:nvSpPr>
          <p:spPr>
            <a:xfrm>
              <a:off x="3968228" y="4019135"/>
              <a:ext cx="172118" cy="1057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Rectangle 50"/>
            <p:cNvSpPr/>
            <p:nvPr/>
          </p:nvSpPr>
          <p:spPr>
            <a:xfrm>
              <a:off x="5264766" y="3356992"/>
              <a:ext cx="162094" cy="1732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TextBox 56"/>
            <p:cNvSpPr txBox="1"/>
            <p:nvPr/>
          </p:nvSpPr>
          <p:spPr>
            <a:xfrm>
              <a:off x="6156176" y="5137447"/>
              <a:ext cx="432106" cy="307777"/>
            </a:xfrm>
            <a:prstGeom prst="rect">
              <a:avLst/>
            </a:prstGeom>
            <a:noFill/>
          </p:spPr>
          <p:txBody>
            <a:bodyPr wrap="none" rtlCol="0">
              <a:spAutoFit/>
            </a:bodyPr>
            <a:lstStyle/>
            <a:p>
              <a:r>
                <a:rPr lang="da-DK" sz="1400" dirty="0">
                  <a:latin typeface="Trebuchet MS" pitchFamily="34" charset="0"/>
                </a:rPr>
                <a:t>Tid</a:t>
              </a:r>
            </a:p>
          </p:txBody>
        </p:sp>
        <p:sp>
          <p:nvSpPr>
            <p:cNvPr id="58" name="TextBox 57"/>
            <p:cNvSpPr txBox="1"/>
            <p:nvPr/>
          </p:nvSpPr>
          <p:spPr>
            <a:xfrm>
              <a:off x="3360980" y="3557469"/>
              <a:ext cx="1630575" cy="307777"/>
            </a:xfrm>
            <a:prstGeom prst="rect">
              <a:avLst/>
            </a:prstGeom>
            <a:noFill/>
          </p:spPr>
          <p:txBody>
            <a:bodyPr wrap="none" rtlCol="0">
              <a:spAutoFit/>
            </a:bodyPr>
            <a:lstStyle/>
            <a:p>
              <a:r>
                <a:rPr lang="da-DK" sz="1400" dirty="0">
                  <a:latin typeface="Trebuchet MS" pitchFamily="34" charset="0"/>
                </a:rPr>
                <a:t>Mappet Cash Flow</a:t>
              </a:r>
            </a:p>
          </p:txBody>
        </p:sp>
      </p:grpSp>
      <p:sp>
        <p:nvSpPr>
          <p:cNvPr id="2" name="Title 1"/>
          <p:cNvSpPr>
            <a:spLocks noGrp="1"/>
          </p:cNvSpPr>
          <p:nvPr>
            <p:ph type="title"/>
          </p:nvPr>
        </p:nvSpPr>
        <p:spPr/>
        <p:txBody>
          <a:bodyPr/>
          <a:lstStyle/>
          <a:p>
            <a:r>
              <a:rPr lang="da-DK" dirty="0"/>
              <a:t>Mapping af cash flows</a:t>
            </a:r>
          </a:p>
        </p:txBody>
      </p:sp>
    </p:spTree>
    <p:extLst>
      <p:ext uri="{BB962C8B-B14F-4D97-AF65-F5344CB8AC3E}">
        <p14:creationId xmlns:p14="http://schemas.microsoft.com/office/powerpoint/2010/main" val="2290699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Mapping af obligation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endParaRPr lang="da-DK" dirty="0"/>
              </a:p>
              <a:p>
                <a:endParaRPr lang="da-DK" dirty="0"/>
              </a:p>
              <a:p>
                <a:endParaRPr lang="da-DK" dirty="0"/>
              </a:p>
              <a:p>
                <a:endParaRPr lang="da-DK" dirty="0"/>
              </a:p>
              <a:p>
                <a:endParaRPr lang="da-DK" dirty="0"/>
              </a:p>
              <a:p>
                <a:endParaRPr lang="da-DK" i="1" dirty="0"/>
              </a:p>
              <a:p>
                <a:endParaRPr lang="da-DK" i="1" dirty="0"/>
              </a:p>
              <a:p>
                <a:pPr marL="82296" indent="0">
                  <a:buNone/>
                </a:pPr>
                <a:endParaRPr lang="da-DK" i="1" dirty="0"/>
              </a:p>
              <a:p>
                <a14:m>
                  <m:oMath xmlns:m="http://schemas.openxmlformats.org/officeDocument/2006/math">
                    <m:sSub>
                      <m:sSubPr>
                        <m:ctrlPr>
                          <a:rPr lang="da-DK" i="1">
                            <a:latin typeface="Cambria Math" panose="02040503050406030204" pitchFamily="18" charset="0"/>
                          </a:rPr>
                        </m:ctrlPr>
                      </m:sSubPr>
                      <m:e>
                        <m:r>
                          <a:rPr lang="da-DK" i="1">
                            <a:latin typeface="Cambria Math"/>
                          </a:rPr>
                          <m:t>𝐹</m:t>
                        </m:r>
                        <m:r>
                          <a:rPr lang="da-DK" i="1">
                            <a:latin typeface="Cambria Math"/>
                          </a:rPr>
                          <m:t>ø</m:t>
                        </m:r>
                        <m:r>
                          <a:rPr lang="da-DK" i="1">
                            <a:latin typeface="Cambria Math"/>
                          </a:rPr>
                          <m:t>𝑙𝑠𝑜𝑚h𝑒𝑑</m:t>
                        </m:r>
                      </m:e>
                      <m:sub>
                        <m:r>
                          <a:rPr lang="da-DK" i="1">
                            <a:latin typeface="Cambria Math"/>
                          </a:rPr>
                          <m:t>1−å</m:t>
                        </m:r>
                        <m:r>
                          <a:rPr lang="da-DK" i="1">
                            <a:latin typeface="Cambria Math"/>
                          </a:rPr>
                          <m:t>𝑟𝑖𝑔</m:t>
                        </m:r>
                        <m:r>
                          <a:rPr lang="da-DK" i="1">
                            <a:latin typeface="Cambria Math"/>
                          </a:rPr>
                          <m:t> </m:t>
                        </m:r>
                        <m:r>
                          <a:rPr lang="da-DK" i="1">
                            <a:latin typeface="Cambria Math"/>
                          </a:rPr>
                          <m:t>𝑛𝑢𝑙𝑘𝑢𝑝𝑜𝑛</m:t>
                        </m:r>
                      </m:sub>
                    </m:sSub>
                    <m:r>
                      <a:rPr lang="da-DK" i="1">
                        <a:latin typeface="Cambria Math"/>
                      </a:rPr>
                      <m:t>=</m:t>
                    </m:r>
                    <m:sSub>
                      <m:sSubPr>
                        <m:ctrlPr>
                          <a:rPr lang="da-DK" i="1">
                            <a:latin typeface="Cambria Math" panose="02040503050406030204" pitchFamily="18" charset="0"/>
                          </a:rPr>
                        </m:ctrlPr>
                      </m:sSubPr>
                      <m:e>
                        <m:r>
                          <a:rPr lang="da-DK" i="1">
                            <a:latin typeface="Cambria Math"/>
                          </a:rPr>
                          <m:t>𝑃𝑟𝑖𝑠</m:t>
                        </m:r>
                      </m:e>
                      <m:sub>
                        <m:r>
                          <a:rPr lang="da-DK" i="1">
                            <a:latin typeface="Cambria Math"/>
                          </a:rPr>
                          <m:t>𝑟𝑒𝑛𝑡𝑒</m:t>
                        </m:r>
                        <m:r>
                          <a:rPr lang="da-DK" i="1">
                            <a:latin typeface="Cambria Math"/>
                          </a:rPr>
                          <m:t>=2%</m:t>
                        </m:r>
                      </m:sub>
                    </m:sSub>
                    <m:r>
                      <a:rPr lang="da-DK" i="1">
                        <a:latin typeface="Cambria Math"/>
                      </a:rPr>
                      <m:t>−</m:t>
                    </m:r>
                    <m:sSub>
                      <m:sSubPr>
                        <m:ctrlPr>
                          <a:rPr lang="da-DK" i="1">
                            <a:latin typeface="Cambria Math" panose="02040503050406030204" pitchFamily="18" charset="0"/>
                          </a:rPr>
                        </m:ctrlPr>
                      </m:sSubPr>
                      <m:e>
                        <m:r>
                          <a:rPr lang="da-DK" i="1">
                            <a:latin typeface="Cambria Math"/>
                          </a:rPr>
                          <m:t>𝑃𝑟𝑖𝑠</m:t>
                        </m:r>
                      </m:e>
                      <m:sub>
                        <m:r>
                          <a:rPr lang="da-DK" i="1">
                            <a:latin typeface="Cambria Math"/>
                          </a:rPr>
                          <m:t>𝑟𝑒𝑛𝑡𝑒</m:t>
                        </m:r>
                        <m:r>
                          <a:rPr lang="da-DK" i="1">
                            <a:latin typeface="Cambria Math"/>
                          </a:rPr>
                          <m:t>=1%</m:t>
                        </m:r>
                      </m:sub>
                    </m:sSub>
                    <m:r>
                      <a:rPr lang="da-DK" i="1">
                        <a:latin typeface="Cambria Math"/>
                      </a:rPr>
                      <m:t>=100∙</m:t>
                    </m:r>
                    <m:sSup>
                      <m:sSupPr>
                        <m:ctrlPr>
                          <a:rPr lang="da-DK" i="1">
                            <a:latin typeface="Cambria Math" panose="02040503050406030204" pitchFamily="18" charset="0"/>
                          </a:rPr>
                        </m:ctrlPr>
                      </m:sSupPr>
                      <m:e>
                        <m:d>
                          <m:dPr>
                            <m:ctrlPr>
                              <a:rPr lang="da-DK" i="1">
                                <a:latin typeface="Cambria Math" panose="02040503050406030204" pitchFamily="18" charset="0"/>
                              </a:rPr>
                            </m:ctrlPr>
                          </m:dPr>
                          <m:e>
                            <m:r>
                              <a:rPr lang="da-DK" i="1">
                                <a:latin typeface="Cambria Math"/>
                              </a:rPr>
                              <m:t>1+0,02</m:t>
                            </m:r>
                          </m:e>
                        </m:d>
                      </m:e>
                      <m:sup>
                        <m:r>
                          <a:rPr lang="da-DK" i="1">
                            <a:latin typeface="Cambria Math"/>
                          </a:rPr>
                          <m:t>−1</m:t>
                        </m:r>
                      </m:sup>
                    </m:sSup>
                    <m:r>
                      <a:rPr lang="da-DK" i="1">
                        <a:latin typeface="Cambria Math"/>
                      </a:rPr>
                      <m:t>−100∙</m:t>
                    </m:r>
                    <m:sSup>
                      <m:sSupPr>
                        <m:ctrlPr>
                          <a:rPr lang="da-DK" i="1">
                            <a:latin typeface="Cambria Math" panose="02040503050406030204" pitchFamily="18" charset="0"/>
                          </a:rPr>
                        </m:ctrlPr>
                      </m:sSupPr>
                      <m:e>
                        <m:d>
                          <m:dPr>
                            <m:ctrlPr>
                              <a:rPr lang="da-DK" i="1">
                                <a:latin typeface="Cambria Math" panose="02040503050406030204" pitchFamily="18" charset="0"/>
                              </a:rPr>
                            </m:ctrlPr>
                          </m:dPr>
                          <m:e>
                            <m:r>
                              <a:rPr lang="da-DK" i="1">
                                <a:latin typeface="Cambria Math"/>
                              </a:rPr>
                              <m:t>1+0,01</m:t>
                            </m:r>
                          </m:e>
                        </m:d>
                      </m:e>
                      <m:sup>
                        <m:r>
                          <a:rPr lang="da-DK" i="1">
                            <a:latin typeface="Cambria Math"/>
                          </a:rPr>
                          <m:t>−1</m:t>
                        </m:r>
                      </m:sup>
                    </m:sSup>
                    <m:r>
                      <a:rPr lang="da-DK" i="1">
                        <a:latin typeface="Cambria Math"/>
                      </a:rPr>
                      <m:t>=−0,97</m:t>
                    </m:r>
                  </m:oMath>
                </a14:m>
                <a:endParaRPr lang="da-DK" dirty="0"/>
              </a:p>
              <a:p>
                <a14:m>
                  <m:oMath xmlns:m="http://schemas.openxmlformats.org/officeDocument/2006/math">
                    <m:sSub>
                      <m:sSubPr>
                        <m:ctrlPr>
                          <a:rPr lang="da-DK" i="1">
                            <a:latin typeface="Cambria Math" panose="02040503050406030204" pitchFamily="18" charset="0"/>
                          </a:rPr>
                        </m:ctrlPr>
                      </m:sSubPr>
                      <m:e>
                        <m:r>
                          <a:rPr lang="da-DK" i="1">
                            <a:latin typeface="Cambria Math"/>
                          </a:rPr>
                          <m:t>𝐹</m:t>
                        </m:r>
                        <m:r>
                          <a:rPr lang="da-DK" i="1">
                            <a:latin typeface="Cambria Math"/>
                          </a:rPr>
                          <m:t>ø</m:t>
                        </m:r>
                        <m:r>
                          <a:rPr lang="da-DK" i="1">
                            <a:latin typeface="Cambria Math"/>
                          </a:rPr>
                          <m:t>𝑙𝑠𝑜𝑚h𝑒𝑑</m:t>
                        </m:r>
                      </m:e>
                      <m:sub>
                        <m:r>
                          <a:rPr lang="da-DK" i="1">
                            <a:latin typeface="Cambria Math"/>
                          </a:rPr>
                          <m:t>3−å</m:t>
                        </m:r>
                        <m:r>
                          <a:rPr lang="da-DK" i="1">
                            <a:latin typeface="Cambria Math"/>
                          </a:rPr>
                          <m:t>𝑟𝑖𝑔</m:t>
                        </m:r>
                        <m:r>
                          <a:rPr lang="da-DK" i="1">
                            <a:latin typeface="Cambria Math"/>
                          </a:rPr>
                          <m:t> </m:t>
                        </m:r>
                        <m:r>
                          <a:rPr lang="da-DK" i="1">
                            <a:latin typeface="Cambria Math"/>
                          </a:rPr>
                          <m:t>𝑛𝑢𝑙𝑘𝑢𝑝𝑜𝑛</m:t>
                        </m:r>
                      </m:sub>
                    </m:sSub>
                    <m:r>
                      <a:rPr lang="da-DK" i="1">
                        <a:latin typeface="Cambria Math"/>
                      </a:rPr>
                      <m:t>=</m:t>
                    </m:r>
                    <m:sSub>
                      <m:sSubPr>
                        <m:ctrlPr>
                          <a:rPr lang="da-DK" i="1">
                            <a:latin typeface="Cambria Math" panose="02040503050406030204" pitchFamily="18" charset="0"/>
                          </a:rPr>
                        </m:ctrlPr>
                      </m:sSubPr>
                      <m:e>
                        <m:r>
                          <a:rPr lang="da-DK" i="1">
                            <a:latin typeface="Cambria Math"/>
                          </a:rPr>
                          <m:t>𝑃𝑟𝑖𝑠</m:t>
                        </m:r>
                      </m:e>
                      <m:sub>
                        <m:r>
                          <a:rPr lang="da-DK" i="1">
                            <a:latin typeface="Cambria Math"/>
                          </a:rPr>
                          <m:t>𝑟𝑒𝑛𝑡𝑒</m:t>
                        </m:r>
                        <m:r>
                          <a:rPr lang="da-DK" i="1">
                            <a:latin typeface="Cambria Math"/>
                          </a:rPr>
                          <m:t>=3%</m:t>
                        </m:r>
                      </m:sub>
                    </m:sSub>
                    <m:r>
                      <a:rPr lang="da-DK" i="1">
                        <a:latin typeface="Cambria Math"/>
                      </a:rPr>
                      <m:t>−</m:t>
                    </m:r>
                    <m:sSub>
                      <m:sSubPr>
                        <m:ctrlPr>
                          <a:rPr lang="da-DK" i="1">
                            <a:latin typeface="Cambria Math" panose="02040503050406030204" pitchFamily="18" charset="0"/>
                          </a:rPr>
                        </m:ctrlPr>
                      </m:sSubPr>
                      <m:e>
                        <m:r>
                          <a:rPr lang="da-DK" i="1">
                            <a:latin typeface="Cambria Math"/>
                          </a:rPr>
                          <m:t>𝑃𝑟𝑖𝑠</m:t>
                        </m:r>
                      </m:e>
                      <m:sub>
                        <m:r>
                          <a:rPr lang="da-DK" i="1">
                            <a:latin typeface="Cambria Math"/>
                          </a:rPr>
                          <m:t>𝑟𝑒𝑛𝑡𝑒</m:t>
                        </m:r>
                        <m:r>
                          <a:rPr lang="da-DK" i="1">
                            <a:latin typeface="Cambria Math"/>
                          </a:rPr>
                          <m:t>=2%</m:t>
                        </m:r>
                      </m:sub>
                    </m:sSub>
                    <m:r>
                      <a:rPr lang="da-DK" i="1">
                        <a:latin typeface="Cambria Math"/>
                      </a:rPr>
                      <m:t>=100∙</m:t>
                    </m:r>
                    <m:sSup>
                      <m:sSupPr>
                        <m:ctrlPr>
                          <a:rPr lang="da-DK" i="1">
                            <a:latin typeface="Cambria Math" panose="02040503050406030204" pitchFamily="18" charset="0"/>
                          </a:rPr>
                        </m:ctrlPr>
                      </m:sSupPr>
                      <m:e>
                        <m:d>
                          <m:dPr>
                            <m:ctrlPr>
                              <a:rPr lang="da-DK" i="1">
                                <a:latin typeface="Cambria Math" panose="02040503050406030204" pitchFamily="18" charset="0"/>
                              </a:rPr>
                            </m:ctrlPr>
                          </m:dPr>
                          <m:e>
                            <m:r>
                              <a:rPr lang="da-DK" i="1">
                                <a:latin typeface="Cambria Math"/>
                              </a:rPr>
                              <m:t>1+0,03</m:t>
                            </m:r>
                          </m:e>
                        </m:d>
                      </m:e>
                      <m:sup>
                        <m:r>
                          <a:rPr lang="da-DK" i="1">
                            <a:latin typeface="Cambria Math"/>
                          </a:rPr>
                          <m:t>−3</m:t>
                        </m:r>
                      </m:sup>
                    </m:sSup>
                    <m:r>
                      <a:rPr lang="da-DK" i="1">
                        <a:latin typeface="Cambria Math"/>
                      </a:rPr>
                      <m:t>−100∙</m:t>
                    </m:r>
                    <m:sSup>
                      <m:sSupPr>
                        <m:ctrlPr>
                          <a:rPr lang="da-DK" i="1">
                            <a:latin typeface="Cambria Math" panose="02040503050406030204" pitchFamily="18" charset="0"/>
                          </a:rPr>
                        </m:ctrlPr>
                      </m:sSupPr>
                      <m:e>
                        <m:d>
                          <m:dPr>
                            <m:ctrlPr>
                              <a:rPr lang="da-DK" i="1">
                                <a:latin typeface="Cambria Math" panose="02040503050406030204" pitchFamily="18" charset="0"/>
                              </a:rPr>
                            </m:ctrlPr>
                          </m:dPr>
                          <m:e>
                            <m:r>
                              <a:rPr lang="da-DK" i="1">
                                <a:latin typeface="Cambria Math"/>
                              </a:rPr>
                              <m:t>1+0,02</m:t>
                            </m:r>
                          </m:e>
                        </m:d>
                      </m:e>
                      <m:sup>
                        <m:r>
                          <a:rPr lang="da-DK" i="1">
                            <a:latin typeface="Cambria Math"/>
                          </a:rPr>
                          <m:t>−3</m:t>
                        </m:r>
                      </m:sup>
                    </m:sSup>
                    <m:r>
                      <a:rPr lang="da-DK" i="1">
                        <a:latin typeface="Cambria Math"/>
                      </a:rPr>
                      <m:t>=−2</m:t>
                    </m:r>
                  </m:oMath>
                </a14:m>
                <a:r>
                  <a:rPr lang="da-DK" dirty="0"/>
                  <a:t>,72</a:t>
                </a:r>
              </a:p>
              <a:p>
                <a:endParaRPr lang="da-DK" dirty="0"/>
              </a:p>
              <a:p>
                <a:r>
                  <a:rPr lang="da-DK" dirty="0"/>
                  <a:t>Dvs der skal anvendes nominelt 3,9 1-årige nulkuponobligationer for at få en nøglerentevarighed på -0,04 og der skal anvendes nomielt 98,8 3-årige obligationer for at få en nøglerentevarighed på -2,69</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da-DK">
                    <a:noFill/>
                  </a:rPr>
                  <a:t> </a:t>
                </a:r>
              </a:p>
            </p:txBody>
          </p:sp>
        </mc:Fallback>
      </mc:AlternateContent>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17</a:t>
            </a:fld>
            <a:endParaRPr lang="da-DK"/>
          </a:p>
        </p:txBody>
      </p:sp>
      <p:pic>
        <p:nvPicPr>
          <p:cNvPr id="6" name="Billede 5"/>
          <p:cNvPicPr>
            <a:picLocks noChangeAspect="1"/>
          </p:cNvPicPr>
          <p:nvPr/>
        </p:nvPicPr>
        <p:blipFill rotWithShape="1">
          <a:blip r:embed="rId3"/>
          <a:srcRect l="26568" t="36350" r="28184" b="37400"/>
          <a:stretch/>
        </p:blipFill>
        <p:spPr>
          <a:xfrm>
            <a:off x="1547664" y="1196752"/>
            <a:ext cx="5806727" cy="2592288"/>
          </a:xfrm>
          <a:prstGeom prst="rect">
            <a:avLst/>
          </a:prstGeom>
        </p:spPr>
      </p:pic>
    </p:spTree>
    <p:extLst>
      <p:ext uri="{BB962C8B-B14F-4D97-AF65-F5344CB8AC3E}">
        <p14:creationId xmlns:p14="http://schemas.microsoft.com/office/powerpoint/2010/main" val="3465862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Fordele og ulemper ved VaR</a:t>
            </a:r>
          </a:p>
        </p:txBody>
      </p:sp>
      <p:sp>
        <p:nvSpPr>
          <p:cNvPr id="3" name="Content Placeholder 2"/>
          <p:cNvSpPr>
            <a:spLocks noGrp="1"/>
          </p:cNvSpPr>
          <p:nvPr>
            <p:ph idx="1"/>
          </p:nvPr>
        </p:nvSpPr>
        <p:spPr/>
        <p:txBody>
          <a:bodyPr/>
          <a:lstStyle/>
          <a:p>
            <a:endParaRPr lang="da-DK"/>
          </a:p>
        </p:txBody>
      </p:sp>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18</a:t>
            </a:fld>
            <a:endParaRPr lang="da-DK"/>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8168691"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686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a-DK" sz="2800" dirty="0">
                <a:latin typeface="Trebuchet MS" pitchFamily="34" charset="0"/>
              </a:rPr>
              <a:t>Incremental, marginal og komponent VaR</a:t>
            </a:r>
          </a:p>
        </p:txBody>
      </p:sp>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19</a:t>
            </a:fld>
            <a:endParaRPr lang="da-DK"/>
          </a:p>
        </p:txBody>
      </p:sp>
      <p:sp>
        <p:nvSpPr>
          <p:cNvPr id="3" name="Pladsholder til indhold 2"/>
          <p:cNvSpPr>
            <a:spLocks noGrp="1"/>
          </p:cNvSpPr>
          <p:nvPr>
            <p:ph idx="1"/>
          </p:nvPr>
        </p:nvSpPr>
        <p:spPr/>
        <p:txBody>
          <a:bodyPr/>
          <a:lstStyle/>
          <a:p>
            <a:endParaRPr lang="da-DK" dirty="0"/>
          </a:p>
        </p:txBody>
      </p:sp>
      <p:pic>
        <p:nvPicPr>
          <p:cNvPr id="7" name="Picture 6">
            <a:extLst>
              <a:ext uri="{FF2B5EF4-FFF2-40B4-BE49-F238E27FC236}">
                <a16:creationId xmlns:a16="http://schemas.microsoft.com/office/drawing/2014/main" id="{76BBE4F4-99A2-4445-B0B2-13FDBC3C5052}"/>
              </a:ext>
            </a:extLst>
          </p:cNvPr>
          <p:cNvPicPr>
            <a:picLocks noChangeAspect="1"/>
          </p:cNvPicPr>
          <p:nvPr/>
        </p:nvPicPr>
        <p:blipFill rotWithShape="1">
          <a:blip r:embed="rId3"/>
          <a:srcRect l="31488" t="47503" r="32631" b="37400"/>
          <a:stretch/>
        </p:blipFill>
        <p:spPr>
          <a:xfrm>
            <a:off x="1109929" y="2132856"/>
            <a:ext cx="7949749" cy="2592288"/>
          </a:xfrm>
          <a:prstGeom prst="rect">
            <a:avLst/>
          </a:prstGeom>
        </p:spPr>
      </p:pic>
    </p:spTree>
    <p:extLst>
      <p:ext uri="{BB962C8B-B14F-4D97-AF65-F5344CB8AC3E}">
        <p14:creationId xmlns:p14="http://schemas.microsoft.com/office/powerpoint/2010/main" val="111169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Indhold</a:t>
            </a:r>
          </a:p>
        </p:txBody>
      </p:sp>
      <p:sp>
        <p:nvSpPr>
          <p:cNvPr id="3" name="Content Placeholder 2"/>
          <p:cNvSpPr>
            <a:spLocks noGrp="1"/>
          </p:cNvSpPr>
          <p:nvPr>
            <p:ph idx="1"/>
          </p:nvPr>
        </p:nvSpPr>
        <p:spPr/>
        <p:txBody>
          <a:bodyPr>
            <a:normAutofit lnSpcReduction="10000"/>
          </a:bodyPr>
          <a:lstStyle/>
          <a:p>
            <a:r>
              <a:rPr lang="da-DK" dirty="0"/>
              <a:t>Hvad er Value at Risk?</a:t>
            </a:r>
          </a:p>
          <a:p>
            <a:r>
              <a:rPr lang="da-DK" dirty="0"/>
              <a:t>Beregning af Value at Risk</a:t>
            </a:r>
          </a:p>
          <a:p>
            <a:pPr lvl="1"/>
            <a:r>
              <a:rPr lang="da-DK" dirty="0"/>
              <a:t>Renteinstrumenter, aktier og valutaer</a:t>
            </a:r>
          </a:p>
          <a:p>
            <a:pPr lvl="1"/>
            <a:r>
              <a:rPr lang="da-DK" dirty="0"/>
              <a:t>Portefølje VaR</a:t>
            </a:r>
          </a:p>
          <a:p>
            <a:r>
              <a:rPr lang="da-DK" dirty="0"/>
              <a:t>Mapping</a:t>
            </a:r>
          </a:p>
          <a:p>
            <a:r>
              <a:rPr lang="da-DK" dirty="0"/>
              <a:t>Incremental, Marginal og Komponent VaR</a:t>
            </a:r>
          </a:p>
          <a:p>
            <a:r>
              <a:rPr lang="da-DK" dirty="0"/>
              <a:t>Backtesting</a:t>
            </a:r>
          </a:p>
          <a:p>
            <a:r>
              <a:rPr lang="da-DK" dirty="0"/>
              <a:t>VaR til opgørelse af kapitalkrav</a:t>
            </a:r>
          </a:p>
          <a:p>
            <a:r>
              <a:rPr lang="da-DK" dirty="0"/>
              <a:t>Tjek-spørgsmål</a:t>
            </a:r>
          </a:p>
        </p:txBody>
      </p:sp>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2</a:t>
            </a:fld>
            <a:endParaRPr lang="da-DK"/>
          </a:p>
        </p:txBody>
      </p:sp>
    </p:spTree>
    <p:extLst>
      <p:ext uri="{BB962C8B-B14F-4D97-AF65-F5344CB8AC3E}">
        <p14:creationId xmlns:p14="http://schemas.microsoft.com/office/powerpoint/2010/main" val="4082787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Backtest</a:t>
            </a:r>
          </a:p>
        </p:txBody>
      </p:sp>
      <p:sp>
        <p:nvSpPr>
          <p:cNvPr id="3" name="Content Placeholder 2"/>
          <p:cNvSpPr>
            <a:spLocks noGrp="1"/>
          </p:cNvSpPr>
          <p:nvPr>
            <p:ph idx="1"/>
          </p:nvPr>
        </p:nvSpPr>
        <p:spPr/>
        <p:txBody>
          <a:bodyPr>
            <a:normAutofit lnSpcReduction="10000"/>
          </a:bodyPr>
          <a:lstStyle/>
          <a:p>
            <a:r>
              <a:rPr lang="da-DK" dirty="0"/>
              <a:t>Test af modellens validitet. Fejl kan skyldes: </a:t>
            </a:r>
          </a:p>
          <a:p>
            <a:pPr lvl="1"/>
            <a:r>
              <a:rPr lang="da-DK" dirty="0"/>
              <a:t>Modellen indeholder beregningsfejl.</a:t>
            </a:r>
          </a:p>
          <a:p>
            <a:pPr lvl="1"/>
            <a:r>
              <a:rPr lang="da-DK" dirty="0"/>
              <a:t>Modellen er korrekt, men man har blot været uheldig.</a:t>
            </a:r>
          </a:p>
          <a:p>
            <a:pPr lvl="1"/>
            <a:r>
              <a:rPr lang="da-DK" dirty="0"/>
              <a:t>Volatiliteter og korrelationer har ændret sig, og modellen tilpasser sig ikke hurtigt nok til de ændrede markedsvilkår</a:t>
            </a:r>
          </a:p>
          <a:p>
            <a:pPr lvl="1"/>
            <a:r>
              <a:rPr lang="da-DK" dirty="0"/>
              <a:t>Vi har inddraget flere komplekse instrumenter i vores portefølje og vores model er for simpel til at håndtere disse.</a:t>
            </a:r>
          </a:p>
          <a:p>
            <a:endParaRPr lang="da-DK" dirty="0"/>
          </a:p>
        </p:txBody>
      </p:sp>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20</a:t>
            </a:fld>
            <a:endParaRPr lang="da-DK"/>
          </a:p>
        </p:txBody>
      </p:sp>
    </p:spTree>
    <p:extLst>
      <p:ext uri="{BB962C8B-B14F-4D97-AF65-F5344CB8AC3E}">
        <p14:creationId xmlns:p14="http://schemas.microsoft.com/office/powerpoint/2010/main" val="3426734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Backtest</a:t>
            </a:r>
          </a:p>
        </p:txBody>
      </p:sp>
      <p:sp>
        <p:nvSpPr>
          <p:cNvPr id="3" name="Content Placeholder 2"/>
          <p:cNvSpPr>
            <a:spLocks noGrp="1"/>
          </p:cNvSpPr>
          <p:nvPr>
            <p:ph idx="1"/>
          </p:nvPr>
        </p:nvSpPr>
        <p:spPr/>
        <p:txBody>
          <a:bodyPr/>
          <a:lstStyle/>
          <a:p>
            <a:endParaRPr lang="da-DK"/>
          </a:p>
        </p:txBody>
      </p:sp>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21</a:t>
            </a:fld>
            <a:endParaRPr lang="da-DK"/>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412776"/>
            <a:ext cx="3628925" cy="450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368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VaR til kapitalkrav</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da-DK" dirty="0"/>
                  <a:t>Bruger man VaR-modeller til at beregne kapitalkrav til markedsrisiko er kravene, at man:</a:t>
                </a:r>
              </a:p>
              <a:p>
                <a:pPr lvl="1"/>
                <a:r>
                  <a:rPr lang="da-DK" dirty="0"/>
                  <a:t>beregner VaR på minimum daglig basis.</a:t>
                </a:r>
              </a:p>
              <a:p>
                <a:pPr lvl="1"/>
                <a:r>
                  <a:rPr lang="da-DK" dirty="0"/>
                  <a:t>anvender ensidigt 99% konfidensinterval.</a:t>
                </a:r>
              </a:p>
              <a:p>
                <a:pPr lvl="1"/>
                <a:r>
                  <a:rPr lang="da-DK" dirty="0"/>
                  <a:t>anvender en periode på 10 dage. Det er tilladt at skalere 1-dags VaR med </a:t>
                </a:r>
                <a14:m>
                  <m:oMath xmlns:m="http://schemas.openxmlformats.org/officeDocument/2006/math">
                    <m:rad>
                      <m:radPr>
                        <m:degHide m:val="on"/>
                        <m:ctrlPr>
                          <a:rPr lang="da-DK" i="1">
                            <a:latin typeface="Cambria Math" panose="02040503050406030204" pitchFamily="18" charset="0"/>
                          </a:rPr>
                        </m:ctrlPr>
                      </m:radPr>
                      <m:deg/>
                      <m:e>
                        <m:r>
                          <a:rPr lang="da-DK" i="1">
                            <a:latin typeface="Cambria Math"/>
                          </a:rPr>
                          <m:t>10</m:t>
                        </m:r>
                      </m:e>
                    </m:rad>
                  </m:oMath>
                </a14:m>
                <a:r>
                  <a:rPr lang="da-DK" dirty="0"/>
                  <a:t>, hvis man kan godtgøre at metoden er hensigtsmæssig.</a:t>
                </a:r>
              </a:p>
              <a:p>
                <a:pPr lvl="1"/>
                <a:r>
                  <a:rPr lang="da-DK" dirty="0"/>
                  <a:t>beregner volatilitet og korrelation over en periode på minimum ét år. Det er dog tilladt at anvende en kortere periode, hvis volatiliteten er forøget betydeligt. Det er også tilladt at anvende vægte som ved eksponentielt glidende gennemsnit, hvor de ældste data har meget lille betydning.</a:t>
                </a:r>
              </a:p>
              <a:p>
                <a:pPr lvl="1"/>
                <a:r>
                  <a:rPr lang="da-DK" dirty="0"/>
                  <a:t>også beregner VaR over en stresset 12-måneders periode (eksempelvis 2008) .</a:t>
                </a:r>
              </a:p>
              <a:p>
                <a:endParaRPr lang="da-DK"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541" r="-1463"/>
                </a:stretch>
              </a:blipFill>
            </p:spPr>
            <p:txBody>
              <a:bodyPr/>
              <a:lstStyle/>
              <a:p>
                <a:r>
                  <a:rPr lang="da-DK">
                    <a:noFill/>
                  </a:rPr>
                  <a:t> </a:t>
                </a:r>
              </a:p>
            </p:txBody>
          </p:sp>
        </mc:Fallback>
      </mc:AlternateContent>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22</a:t>
            </a:fld>
            <a:endParaRPr lang="da-DK"/>
          </a:p>
        </p:txBody>
      </p:sp>
    </p:spTree>
    <p:extLst>
      <p:ext uri="{BB962C8B-B14F-4D97-AF65-F5344CB8AC3E}">
        <p14:creationId xmlns:p14="http://schemas.microsoft.com/office/powerpoint/2010/main" val="3833995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VaR til kapitalkrav</a:t>
            </a:r>
          </a:p>
        </p:txBody>
      </p:sp>
      <p:sp>
        <p:nvSpPr>
          <p:cNvPr id="3" name="Content Placeholder 2"/>
          <p:cNvSpPr>
            <a:spLocks noGrp="1"/>
          </p:cNvSpPr>
          <p:nvPr>
            <p:ph idx="1"/>
          </p:nvPr>
        </p:nvSpPr>
        <p:spPr>
          <a:xfrm>
            <a:off x="1435608" y="1447800"/>
            <a:ext cx="7498080" cy="3205336"/>
          </a:xfrm>
        </p:spPr>
        <p:txBody>
          <a:bodyPr>
            <a:normAutofit fontScale="70000" lnSpcReduction="20000"/>
          </a:bodyPr>
          <a:lstStyle/>
          <a:p>
            <a:r>
              <a:rPr lang="da-DK" dirty="0"/>
              <a:t>Når VaR-tallene er beregnet kan kapitalkravet til den generelle markedsrisiko opgøres til summen af a+b:</a:t>
            </a:r>
          </a:p>
          <a:p>
            <a:pPr marL="596646" lvl="0" indent="-514350">
              <a:buAutoNum type="alphaLcParenR"/>
            </a:pPr>
            <a:r>
              <a:rPr lang="da-DK" dirty="0"/>
              <a:t>Den højeste værdi af foregående dags VaR eller gennemsnittet af de seneste 60 dages VaR multipliceret med en multiplikationsfaktor på minimum 3.</a:t>
            </a:r>
          </a:p>
          <a:p>
            <a:pPr marL="596646" lvl="0" indent="-514350">
              <a:buAutoNum type="alphaLcParenR"/>
            </a:pPr>
            <a:r>
              <a:rPr lang="da-DK" dirty="0"/>
              <a:t>Den højeste værdi af foregående dags VaR (beregnet i den stressede periode) eller gennemsnittet af de seneste 60 dages VaR (beregnet i den stressede periode) multipliceret med en multiplikationsfaktor på minimum 3.</a:t>
            </a:r>
          </a:p>
          <a:p>
            <a:pPr marL="82296" lvl="0" indent="0">
              <a:buNone/>
            </a:pPr>
            <a:r>
              <a:rPr lang="da-DK" dirty="0"/>
              <a:t>Multiplikationsfaktoren findes som 3 tillagt en plusfaktor</a:t>
            </a:r>
          </a:p>
        </p:txBody>
      </p:sp>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23</a:t>
            </a:fld>
            <a:endParaRPr lang="da-DK"/>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437112"/>
            <a:ext cx="7435412" cy="24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437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Fundamental Review of the Trading Book</a:t>
            </a:r>
          </a:p>
        </p:txBody>
      </p:sp>
      <mc:AlternateContent xmlns:mc="http://schemas.openxmlformats.org/markup-compatibility/2006" xmlns:a14="http://schemas.microsoft.com/office/drawing/2010/main">
        <mc:Choice Requires="a14">
          <p:sp>
            <p:nvSpPr>
              <p:cNvPr id="3" name="Pladsholder til indhold 2"/>
              <p:cNvSpPr>
                <a:spLocks noGrp="1"/>
              </p:cNvSpPr>
              <p:nvPr>
                <p:ph idx="1"/>
              </p:nvPr>
            </p:nvSpPr>
            <p:spPr/>
            <p:txBody>
              <a:bodyPr>
                <a:normAutofit/>
              </a:bodyPr>
              <a:lstStyle/>
              <a:p>
                <a:r>
                  <a:rPr lang="da-DK" dirty="0"/>
                  <a:t>Anvendelse af </a:t>
                </a:r>
                <a:r>
                  <a:rPr lang="da-DK" dirty="0" err="1"/>
                  <a:t>Expected</a:t>
                </a:r>
                <a:r>
                  <a:rPr lang="da-DK" dirty="0"/>
                  <a:t> </a:t>
                </a:r>
                <a:r>
                  <a:rPr lang="da-DK" dirty="0" err="1"/>
                  <a:t>Shortfall</a:t>
                </a:r>
                <a:r>
                  <a:rPr lang="da-DK" dirty="0"/>
                  <a:t> i stedet for Value at Risk</a:t>
                </a:r>
                <a:endParaRPr lang="da-DK" i="1" dirty="0"/>
              </a:p>
              <a:p>
                <a14:m>
                  <m:oMath xmlns:m="http://schemas.openxmlformats.org/officeDocument/2006/math">
                    <m:sSub>
                      <m:sSubPr>
                        <m:ctrlPr>
                          <a:rPr lang="da-DK" i="1">
                            <a:latin typeface="Cambria Math" panose="02040503050406030204" pitchFamily="18" charset="0"/>
                          </a:rPr>
                        </m:ctrlPr>
                      </m:sSubPr>
                      <m:e>
                        <m:r>
                          <a:rPr lang="da-DK" i="1">
                            <a:latin typeface="Cambria Math" panose="02040503050406030204" pitchFamily="18" charset="0"/>
                          </a:rPr>
                          <m:t>𝐸𝑆</m:t>
                        </m:r>
                      </m:e>
                      <m:sub>
                        <m:r>
                          <a:rPr lang="da-DK" i="1">
                            <a:latin typeface="Cambria Math" panose="02040503050406030204" pitchFamily="18" charset="0"/>
                          </a:rPr>
                          <m:t>𝐷𝑒𝑙𝑡𝑎</m:t>
                        </m:r>
                        <m:r>
                          <a:rPr lang="da-DK" i="1">
                            <a:latin typeface="Cambria Math" panose="02040503050406030204" pitchFamily="18" charset="0"/>
                          </a:rPr>
                          <m:t> </m:t>
                        </m:r>
                        <m:r>
                          <a:rPr lang="da-DK" i="1">
                            <a:latin typeface="Cambria Math" panose="02040503050406030204" pitchFamily="18" charset="0"/>
                          </a:rPr>
                          <m:t>𝑁𝑜𝑟𝑚𝑎𝑙</m:t>
                        </m:r>
                      </m:sub>
                    </m:sSub>
                    <m:r>
                      <a:rPr lang="da-DK" i="1">
                        <a:latin typeface="Cambria Math" panose="02040503050406030204" pitchFamily="18" charset="0"/>
                      </a:rPr>
                      <m:t>= </m:t>
                    </m:r>
                    <m:f>
                      <m:fPr>
                        <m:ctrlPr>
                          <a:rPr lang="da-DK" i="1">
                            <a:latin typeface="Cambria Math" panose="02040503050406030204" pitchFamily="18" charset="0"/>
                          </a:rPr>
                        </m:ctrlPr>
                      </m:fPr>
                      <m:num>
                        <m:rad>
                          <m:radPr>
                            <m:degHide m:val="on"/>
                            <m:ctrlPr>
                              <a:rPr lang="da-DK" i="1">
                                <a:latin typeface="Cambria Math" panose="02040503050406030204" pitchFamily="18" charset="0"/>
                              </a:rPr>
                            </m:ctrlPr>
                          </m:radPr>
                          <m:deg/>
                          <m:e>
                            <m:r>
                              <a:rPr lang="da-DK" i="1">
                                <a:latin typeface="Cambria Math" panose="02040503050406030204" pitchFamily="18" charset="0"/>
                              </a:rPr>
                              <m:t>𝑇</m:t>
                            </m:r>
                          </m:e>
                        </m:rad>
                        <m:r>
                          <a:rPr lang="da-DK" i="1">
                            <a:latin typeface="Cambria Math" panose="02040503050406030204" pitchFamily="18" charset="0"/>
                          </a:rPr>
                          <m:t>∙</m:t>
                        </m:r>
                        <m:sSub>
                          <m:sSubPr>
                            <m:ctrlPr>
                              <a:rPr lang="da-DK" i="1">
                                <a:latin typeface="Cambria Math" panose="02040503050406030204" pitchFamily="18" charset="0"/>
                              </a:rPr>
                            </m:ctrlPr>
                          </m:sSubPr>
                          <m:e>
                            <m:r>
                              <a:rPr lang="da-DK" i="1">
                                <a:latin typeface="Cambria Math" panose="02040503050406030204" pitchFamily="18" charset="0"/>
                              </a:rPr>
                              <m:t>𝜎</m:t>
                            </m:r>
                          </m:e>
                          <m:sub>
                            <m:r>
                              <a:rPr lang="da-DK" i="1">
                                <a:latin typeface="Cambria Math" panose="02040503050406030204" pitchFamily="18" charset="0"/>
                              </a:rPr>
                              <m:t>𝑝𝑜𝑟𝑡𝑒𝑓</m:t>
                            </m:r>
                            <m:r>
                              <a:rPr lang="da-DK" i="1">
                                <a:latin typeface="Cambria Math" panose="02040503050406030204" pitchFamily="18" charset="0"/>
                              </a:rPr>
                              <m:t>ø</m:t>
                            </m:r>
                            <m:r>
                              <a:rPr lang="da-DK" i="1">
                                <a:latin typeface="Cambria Math" panose="02040503050406030204" pitchFamily="18" charset="0"/>
                              </a:rPr>
                              <m:t>𝑙𝑗𝑒</m:t>
                            </m:r>
                          </m:sub>
                        </m:sSub>
                        <m:r>
                          <a:rPr lang="da-DK" i="1">
                            <a:latin typeface="Cambria Math" panose="02040503050406030204" pitchFamily="18" charset="0"/>
                          </a:rPr>
                          <m:t>∙</m:t>
                        </m:r>
                        <m:sSub>
                          <m:sSubPr>
                            <m:ctrlPr>
                              <a:rPr lang="da-DK" i="1">
                                <a:latin typeface="Cambria Math" panose="02040503050406030204" pitchFamily="18" charset="0"/>
                              </a:rPr>
                            </m:ctrlPr>
                          </m:sSubPr>
                          <m:e>
                            <m:r>
                              <a:rPr lang="da-DK" i="1">
                                <a:latin typeface="Cambria Math" panose="02040503050406030204" pitchFamily="18" charset="0"/>
                              </a:rPr>
                              <m:t>𝑀𝑉</m:t>
                            </m:r>
                          </m:e>
                          <m:sub>
                            <m:r>
                              <a:rPr lang="da-DK" i="1">
                                <a:latin typeface="Cambria Math" panose="02040503050406030204" pitchFamily="18" charset="0"/>
                              </a:rPr>
                              <m:t>𝑝𝑜𝑟𝑡𝑒𝑓</m:t>
                            </m:r>
                            <m:r>
                              <a:rPr lang="da-DK" i="1">
                                <a:latin typeface="Cambria Math" panose="02040503050406030204" pitchFamily="18" charset="0"/>
                              </a:rPr>
                              <m:t>ø</m:t>
                            </m:r>
                            <m:r>
                              <a:rPr lang="da-DK" i="1">
                                <a:latin typeface="Cambria Math" panose="02040503050406030204" pitchFamily="18" charset="0"/>
                              </a:rPr>
                              <m:t>𝑙𝑗𝑒</m:t>
                            </m:r>
                          </m:sub>
                        </m:sSub>
                        <m:r>
                          <a:rPr lang="da-DK" i="1">
                            <a:latin typeface="Cambria Math" panose="02040503050406030204" pitchFamily="18" charset="0"/>
                          </a:rPr>
                          <m:t>∙</m:t>
                        </m:r>
                        <m:sSup>
                          <m:sSupPr>
                            <m:ctrlPr>
                              <a:rPr lang="da-DK" i="1">
                                <a:latin typeface="Cambria Math" panose="02040503050406030204" pitchFamily="18" charset="0"/>
                              </a:rPr>
                            </m:ctrlPr>
                          </m:sSupPr>
                          <m:e>
                            <m:r>
                              <a:rPr lang="da-DK" i="1">
                                <a:latin typeface="Cambria Math" panose="02040503050406030204" pitchFamily="18" charset="0"/>
                              </a:rPr>
                              <m:t>𝑒</m:t>
                            </m:r>
                          </m:e>
                          <m:sup>
                            <m:r>
                              <a:rPr lang="da-DK" i="1">
                                <a:latin typeface="Cambria Math" panose="02040503050406030204" pitchFamily="18" charset="0"/>
                              </a:rPr>
                              <m:t>−(</m:t>
                            </m:r>
                            <m:f>
                              <m:fPr>
                                <m:ctrlPr>
                                  <a:rPr lang="da-DK" i="1">
                                    <a:latin typeface="Cambria Math" panose="02040503050406030204" pitchFamily="18" charset="0"/>
                                  </a:rPr>
                                </m:ctrlPr>
                              </m:fPr>
                              <m:num>
                                <m:sSup>
                                  <m:sSupPr>
                                    <m:ctrlPr>
                                      <a:rPr lang="da-DK" i="1">
                                        <a:latin typeface="Cambria Math" panose="02040503050406030204" pitchFamily="18" charset="0"/>
                                      </a:rPr>
                                    </m:ctrlPr>
                                  </m:sSupPr>
                                  <m:e>
                                    <m:r>
                                      <a:rPr lang="da-DK" i="1">
                                        <a:latin typeface="Cambria Math" panose="02040503050406030204" pitchFamily="18" charset="0"/>
                                      </a:rPr>
                                      <m:t>𝑛</m:t>
                                    </m:r>
                                  </m:e>
                                  <m:sup>
                                    <m:r>
                                      <a:rPr lang="da-DK" i="1">
                                        <a:latin typeface="Cambria Math" panose="02040503050406030204" pitchFamily="18" charset="0"/>
                                      </a:rPr>
                                      <m:t>2</m:t>
                                    </m:r>
                                  </m:sup>
                                </m:sSup>
                              </m:num>
                              <m:den>
                                <m:r>
                                  <a:rPr lang="da-DK" i="1">
                                    <a:latin typeface="Cambria Math" panose="02040503050406030204" pitchFamily="18" charset="0"/>
                                  </a:rPr>
                                  <m:t>2</m:t>
                                </m:r>
                              </m:den>
                            </m:f>
                            <m:r>
                              <a:rPr lang="da-DK" i="1">
                                <a:latin typeface="Cambria Math" panose="02040503050406030204" pitchFamily="18" charset="0"/>
                              </a:rPr>
                              <m:t>)</m:t>
                            </m:r>
                          </m:sup>
                        </m:sSup>
                      </m:num>
                      <m:den>
                        <m:rad>
                          <m:radPr>
                            <m:degHide m:val="on"/>
                            <m:ctrlPr>
                              <a:rPr lang="da-DK" i="1">
                                <a:latin typeface="Cambria Math" panose="02040503050406030204" pitchFamily="18" charset="0"/>
                              </a:rPr>
                            </m:ctrlPr>
                          </m:radPr>
                          <m:deg/>
                          <m:e>
                            <m:r>
                              <a:rPr lang="da-DK" i="1">
                                <a:latin typeface="Cambria Math" panose="02040503050406030204" pitchFamily="18" charset="0"/>
                              </a:rPr>
                              <m:t>2∙</m:t>
                            </m:r>
                            <m:r>
                              <a:rPr lang="da-DK" i="1">
                                <a:latin typeface="Cambria Math" panose="02040503050406030204" pitchFamily="18" charset="0"/>
                              </a:rPr>
                              <m:t>𝜋</m:t>
                            </m:r>
                          </m:e>
                        </m:rad>
                        <m:r>
                          <a:rPr lang="da-DK" i="1">
                            <a:latin typeface="Cambria Math" panose="02040503050406030204" pitchFamily="18" charset="0"/>
                          </a:rPr>
                          <m:t>∙(1−</m:t>
                        </m:r>
                        <m:r>
                          <a:rPr lang="da-DK" i="1">
                            <a:latin typeface="Cambria Math" panose="02040503050406030204" pitchFamily="18" charset="0"/>
                          </a:rPr>
                          <m:t>𝑋</m:t>
                        </m:r>
                        <m:r>
                          <a:rPr lang="da-DK" i="1">
                            <a:latin typeface="Cambria Math" panose="02040503050406030204" pitchFamily="18" charset="0"/>
                          </a:rPr>
                          <m:t>)</m:t>
                        </m:r>
                      </m:den>
                    </m:f>
                    <m:r>
                      <m:rPr>
                        <m:nor/>
                      </m:rPr>
                      <a:rPr lang="da-DK"/>
                      <m:t> = </m:t>
                    </m:r>
                    <m:f>
                      <m:fPr>
                        <m:ctrlPr>
                          <a:rPr lang="da-DK" i="1">
                            <a:latin typeface="Cambria Math" panose="02040503050406030204" pitchFamily="18" charset="0"/>
                          </a:rPr>
                        </m:ctrlPr>
                      </m:fPr>
                      <m:num>
                        <m:rad>
                          <m:radPr>
                            <m:degHide m:val="on"/>
                            <m:ctrlPr>
                              <a:rPr lang="da-DK" i="1">
                                <a:latin typeface="Cambria Math" panose="02040503050406030204" pitchFamily="18" charset="0"/>
                              </a:rPr>
                            </m:ctrlPr>
                          </m:radPr>
                          <m:deg/>
                          <m:e>
                            <m:r>
                              <a:rPr lang="da-DK" i="1">
                                <a:latin typeface="Cambria Math" panose="02040503050406030204" pitchFamily="18" charset="0"/>
                              </a:rPr>
                              <m:t>10</m:t>
                            </m:r>
                          </m:e>
                        </m:rad>
                        <m:r>
                          <a:rPr lang="da-DK" i="1">
                            <a:latin typeface="Cambria Math" panose="02040503050406030204" pitchFamily="18" charset="0"/>
                          </a:rPr>
                          <m:t>∙1,</m:t>
                        </m:r>
                        <m:r>
                          <a:rPr lang="da-DK" b="0" i="1" smtClean="0">
                            <a:latin typeface="Cambria Math" panose="02040503050406030204" pitchFamily="18" charset="0"/>
                          </a:rPr>
                          <m:t>146</m:t>
                        </m:r>
                        <m:r>
                          <a:rPr lang="da-DK" i="1">
                            <a:latin typeface="Cambria Math" panose="02040503050406030204" pitchFamily="18" charset="0"/>
                          </a:rPr>
                          <m:t>%∙150</m:t>
                        </m:r>
                        <m:r>
                          <a:rPr lang="da-DK" i="1">
                            <a:latin typeface="Cambria Math" panose="02040503050406030204" pitchFamily="18" charset="0"/>
                          </a:rPr>
                          <m:t>𝑀</m:t>
                        </m:r>
                        <m:r>
                          <a:rPr lang="da-DK" i="1">
                            <a:latin typeface="Cambria Math" panose="02040503050406030204" pitchFamily="18" charset="0"/>
                          </a:rPr>
                          <m:t>∙</m:t>
                        </m:r>
                        <m:sSup>
                          <m:sSupPr>
                            <m:ctrlPr>
                              <a:rPr lang="da-DK" i="1">
                                <a:latin typeface="Cambria Math" panose="02040503050406030204" pitchFamily="18" charset="0"/>
                              </a:rPr>
                            </m:ctrlPr>
                          </m:sSupPr>
                          <m:e>
                            <m:r>
                              <a:rPr lang="da-DK" i="1">
                                <a:latin typeface="Cambria Math" panose="02040503050406030204" pitchFamily="18" charset="0"/>
                              </a:rPr>
                              <m:t>𝑒</m:t>
                            </m:r>
                          </m:e>
                          <m:sup>
                            <m:r>
                              <a:rPr lang="da-DK" i="1">
                                <a:latin typeface="Cambria Math" panose="02040503050406030204" pitchFamily="18" charset="0"/>
                              </a:rPr>
                              <m:t>−(</m:t>
                            </m:r>
                            <m:f>
                              <m:fPr>
                                <m:ctrlPr>
                                  <a:rPr lang="da-DK" i="1">
                                    <a:latin typeface="Cambria Math" panose="02040503050406030204" pitchFamily="18" charset="0"/>
                                  </a:rPr>
                                </m:ctrlPr>
                              </m:fPr>
                              <m:num>
                                <m:sSup>
                                  <m:sSupPr>
                                    <m:ctrlPr>
                                      <a:rPr lang="da-DK" i="1">
                                        <a:latin typeface="Cambria Math" panose="02040503050406030204" pitchFamily="18" charset="0"/>
                                      </a:rPr>
                                    </m:ctrlPr>
                                  </m:sSupPr>
                                  <m:e>
                                    <m:r>
                                      <a:rPr lang="da-DK" i="1">
                                        <a:latin typeface="Cambria Math" panose="02040503050406030204" pitchFamily="18" charset="0"/>
                                      </a:rPr>
                                      <m:t>2,33</m:t>
                                    </m:r>
                                  </m:e>
                                  <m:sup>
                                    <m:r>
                                      <a:rPr lang="da-DK" i="1">
                                        <a:latin typeface="Cambria Math" panose="02040503050406030204" pitchFamily="18" charset="0"/>
                                      </a:rPr>
                                      <m:t>2</m:t>
                                    </m:r>
                                  </m:sup>
                                </m:sSup>
                              </m:num>
                              <m:den>
                                <m:r>
                                  <a:rPr lang="da-DK" i="1">
                                    <a:latin typeface="Cambria Math" panose="02040503050406030204" pitchFamily="18" charset="0"/>
                                  </a:rPr>
                                  <m:t>2</m:t>
                                </m:r>
                              </m:den>
                            </m:f>
                            <m:r>
                              <a:rPr lang="da-DK" i="1">
                                <a:latin typeface="Cambria Math" panose="02040503050406030204" pitchFamily="18" charset="0"/>
                              </a:rPr>
                              <m:t>)</m:t>
                            </m:r>
                          </m:sup>
                        </m:sSup>
                      </m:num>
                      <m:den>
                        <m:rad>
                          <m:radPr>
                            <m:degHide m:val="on"/>
                            <m:ctrlPr>
                              <a:rPr lang="da-DK" i="1">
                                <a:latin typeface="Cambria Math" panose="02040503050406030204" pitchFamily="18" charset="0"/>
                              </a:rPr>
                            </m:ctrlPr>
                          </m:radPr>
                          <m:deg/>
                          <m:e>
                            <m:r>
                              <a:rPr lang="da-DK" i="1">
                                <a:latin typeface="Cambria Math" panose="02040503050406030204" pitchFamily="18" charset="0"/>
                              </a:rPr>
                              <m:t>2∙</m:t>
                            </m:r>
                            <m:r>
                              <a:rPr lang="da-DK" i="1">
                                <a:latin typeface="Cambria Math" panose="02040503050406030204" pitchFamily="18" charset="0"/>
                              </a:rPr>
                              <m:t>𝜋</m:t>
                            </m:r>
                          </m:e>
                        </m:rad>
                        <m:r>
                          <a:rPr lang="da-DK" i="1">
                            <a:latin typeface="Cambria Math" panose="02040503050406030204" pitchFamily="18" charset="0"/>
                          </a:rPr>
                          <m:t>∙(1−0,99)</m:t>
                        </m:r>
                      </m:den>
                    </m:f>
                    <m:r>
                      <a:rPr lang="da-DK" i="1">
                        <a:latin typeface="Cambria Math" panose="02040503050406030204" pitchFamily="18" charset="0"/>
                      </a:rPr>
                      <m:t>=</m:t>
                    </m:r>
                    <m:r>
                      <a:rPr lang="da-DK" b="0" i="1" smtClean="0">
                        <a:latin typeface="Cambria Math" panose="02040503050406030204" pitchFamily="18" charset="0"/>
                      </a:rPr>
                      <m:t>14,488</m:t>
                    </m:r>
                    <m:r>
                      <a:rPr lang="da-DK" i="1">
                        <a:latin typeface="Cambria Math" panose="02040503050406030204" pitchFamily="18" charset="0"/>
                      </a:rPr>
                      <m:t>𝑀</m:t>
                    </m:r>
                  </m:oMath>
                </a14:m>
                <a:endParaRPr lang="da-DK" dirty="0"/>
              </a:p>
              <a:p>
                <a:endParaRPr lang="da-DK" dirty="0"/>
              </a:p>
              <a:p>
                <a:endParaRPr lang="da-DK" dirty="0"/>
              </a:p>
            </p:txBody>
          </p:sp>
        </mc:Choice>
        <mc:Fallback xmlns="">
          <p:sp>
            <p:nvSpPr>
              <p:cNvPr id="3" name="Pladsholder til indhold 2"/>
              <p:cNvSpPr>
                <a:spLocks noGrp="1" noRot="1" noChangeAspect="1" noMove="1" noResize="1" noEditPoints="1" noAdjustHandles="1" noChangeArrowheads="1" noChangeShapeType="1" noTextEdit="1"/>
              </p:cNvSpPr>
              <p:nvPr>
                <p:ph idx="1"/>
              </p:nvPr>
            </p:nvSpPr>
            <p:spPr>
              <a:blipFill>
                <a:blip r:embed="rId2"/>
                <a:stretch>
                  <a:fillRect t="-1652" r="-488"/>
                </a:stretch>
              </a:blipFill>
            </p:spPr>
            <p:txBody>
              <a:bodyPr/>
              <a:lstStyle/>
              <a:p>
                <a:r>
                  <a:rPr lang="en-US">
                    <a:noFill/>
                  </a:rPr>
                  <a:t> </a:t>
                </a:r>
              </a:p>
            </p:txBody>
          </p:sp>
        </mc:Fallback>
      </mc:AlternateContent>
      <p:sp>
        <p:nvSpPr>
          <p:cNvPr id="4" name="Pladsholder til sidefod 3"/>
          <p:cNvSpPr>
            <a:spLocks noGrp="1"/>
          </p:cNvSpPr>
          <p:nvPr>
            <p:ph type="ftr" sz="quarter" idx="11"/>
          </p:nvPr>
        </p:nvSpPr>
        <p:spPr/>
        <p:txBody>
          <a:bodyPr/>
          <a:lstStyle/>
          <a:p>
            <a:r>
              <a:rPr lang="da-DK"/>
              <a:t>Copyright Jørgen Just Andresen</a:t>
            </a:r>
          </a:p>
        </p:txBody>
      </p:sp>
      <p:sp>
        <p:nvSpPr>
          <p:cNvPr id="5" name="Pladsholder til slidenummer 4"/>
          <p:cNvSpPr>
            <a:spLocks noGrp="1"/>
          </p:cNvSpPr>
          <p:nvPr>
            <p:ph type="sldNum" sz="quarter" idx="12"/>
          </p:nvPr>
        </p:nvSpPr>
        <p:spPr/>
        <p:txBody>
          <a:bodyPr/>
          <a:lstStyle/>
          <a:p>
            <a:fld id="{976443AD-B17D-4319-A35E-2398D07A6DDB}" type="slidenum">
              <a:rPr lang="da-DK" smtClean="0"/>
              <a:t>24</a:t>
            </a:fld>
            <a:endParaRPr lang="da-DK"/>
          </a:p>
        </p:txBody>
      </p:sp>
    </p:spTree>
    <p:extLst>
      <p:ext uri="{BB962C8B-B14F-4D97-AF65-F5344CB8AC3E}">
        <p14:creationId xmlns:p14="http://schemas.microsoft.com/office/powerpoint/2010/main" val="440347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latin typeface="Trebuchet MS" pitchFamily="34" charset="0"/>
              </a:rPr>
              <a:t>Tjek spørgsmål – 1</a:t>
            </a:r>
          </a:p>
        </p:txBody>
      </p:sp>
      <p:sp>
        <p:nvSpPr>
          <p:cNvPr id="3" name="Content Placeholder 2"/>
          <p:cNvSpPr>
            <a:spLocks noGrp="1"/>
          </p:cNvSpPr>
          <p:nvPr>
            <p:ph idx="1"/>
          </p:nvPr>
        </p:nvSpPr>
        <p:spPr>
          <a:xfrm>
            <a:off x="1435608" y="1484784"/>
            <a:ext cx="7498080" cy="4789512"/>
          </a:xfrm>
        </p:spPr>
        <p:txBody>
          <a:bodyPr>
            <a:normAutofit fontScale="62500" lnSpcReduction="20000"/>
          </a:bodyPr>
          <a:lstStyle/>
          <a:p>
            <a:r>
              <a:rPr lang="da-DK" dirty="0">
                <a:latin typeface="Trebuchet MS" pitchFamily="34" charset="0"/>
              </a:rPr>
              <a:t>Eftervis, at VaR på de tre positioner bliver hhv 4,65; 0,39 og 1,16 som angivet i den gule kolonne til højre. Du bedes anvende 250 handelsdage pr år:</a:t>
            </a:r>
          </a:p>
          <a:p>
            <a:endParaRPr lang="da-DK" dirty="0">
              <a:latin typeface="Trebuchet MS" pitchFamily="34" charset="0"/>
            </a:endParaRPr>
          </a:p>
          <a:p>
            <a:endParaRPr lang="da-DK" dirty="0">
              <a:latin typeface="Trebuchet MS" pitchFamily="34" charset="0"/>
            </a:endParaRPr>
          </a:p>
          <a:p>
            <a:endParaRPr lang="da-DK" dirty="0">
              <a:latin typeface="Trebuchet MS" pitchFamily="34" charset="0"/>
            </a:endParaRPr>
          </a:p>
          <a:p>
            <a:endParaRPr lang="da-DK" dirty="0">
              <a:latin typeface="Trebuchet MS" pitchFamily="34" charset="0"/>
            </a:endParaRPr>
          </a:p>
          <a:p>
            <a:endParaRPr lang="da-DK" dirty="0">
              <a:latin typeface="Trebuchet MS" pitchFamily="34" charset="0"/>
            </a:endParaRPr>
          </a:p>
          <a:p>
            <a:endParaRPr lang="da-DK" dirty="0">
              <a:latin typeface="Trebuchet MS" pitchFamily="34" charset="0"/>
            </a:endParaRPr>
          </a:p>
          <a:p>
            <a:r>
              <a:rPr lang="da-DK" dirty="0">
                <a:latin typeface="Trebuchet MS" pitchFamily="34" charset="0"/>
              </a:rPr>
              <a:t>Eftervis, at VaR på en portefølje bestående af aktie- og valutapositionen bliver 5,33 ved en korrelation på 0,5. Brug gerne de tre forskellige beregningsmetoder til beregning af portefølje VaR.</a:t>
            </a:r>
          </a:p>
          <a:p>
            <a:endParaRPr lang="da-DK" dirty="0">
              <a:latin typeface="Trebuchet MS" pitchFamily="34" charset="0"/>
            </a:endParaRPr>
          </a:p>
          <a:p>
            <a:r>
              <a:rPr lang="da-DK" dirty="0">
                <a:latin typeface="Trebuchet MS" pitchFamily="34" charset="0"/>
              </a:rPr>
              <a:t>Hvad er diversifikationseffekten? </a:t>
            </a:r>
          </a:p>
          <a:p>
            <a:endParaRPr lang="da-DK" dirty="0">
              <a:latin typeface="Trebuchet MS" pitchFamily="34" charset="0"/>
            </a:endParaRPr>
          </a:p>
        </p:txBody>
      </p:sp>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25</a:t>
            </a:fld>
            <a:endParaRPr lang="da-DK"/>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564904"/>
            <a:ext cx="7207273"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540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latin typeface="Trebuchet MS" pitchFamily="34" charset="0"/>
              </a:rPr>
              <a:t>Tjek spørgsmål - 2</a:t>
            </a:r>
          </a:p>
        </p:txBody>
      </p:sp>
      <p:sp>
        <p:nvSpPr>
          <p:cNvPr id="3" name="Content Placeholder 2"/>
          <p:cNvSpPr>
            <a:spLocks noGrp="1"/>
          </p:cNvSpPr>
          <p:nvPr>
            <p:ph idx="1"/>
          </p:nvPr>
        </p:nvSpPr>
        <p:spPr/>
        <p:txBody>
          <a:bodyPr>
            <a:normAutofit/>
          </a:bodyPr>
          <a:lstStyle/>
          <a:p>
            <a:r>
              <a:rPr lang="da-DK" dirty="0">
                <a:latin typeface="Trebuchet MS" pitchFamily="34" charset="0"/>
              </a:rPr>
              <a:t>Forklar begreberne marginal VaR og komponent VaR.</a:t>
            </a:r>
          </a:p>
          <a:p>
            <a:r>
              <a:rPr lang="da-DK" dirty="0">
                <a:latin typeface="Trebuchet MS" pitchFamily="34" charset="0"/>
              </a:rPr>
              <a:t>Hvilke fordele og ulemper er der ved brug af VaR?</a:t>
            </a:r>
          </a:p>
          <a:p>
            <a:r>
              <a:rPr lang="da-DK" dirty="0">
                <a:latin typeface="Trebuchet MS" pitchFamily="34" charset="0"/>
              </a:rPr>
              <a:t>Hvorfor skal VaR-modellen backtestes?</a:t>
            </a:r>
          </a:p>
          <a:p>
            <a:r>
              <a:rPr lang="da-DK" dirty="0">
                <a:latin typeface="Trebuchet MS" pitchFamily="34" charset="0"/>
              </a:rPr>
              <a:t>Hvilke grunde kan der være til at antallet er overskridelser ved backtesting er større end forventet?</a:t>
            </a:r>
          </a:p>
        </p:txBody>
      </p:sp>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26</a:t>
            </a:fld>
            <a:endParaRPr lang="da-DK"/>
          </a:p>
        </p:txBody>
      </p:sp>
    </p:spTree>
    <p:extLst>
      <p:ext uri="{BB962C8B-B14F-4D97-AF65-F5344CB8AC3E}">
        <p14:creationId xmlns:p14="http://schemas.microsoft.com/office/powerpoint/2010/main" val="3344581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Tjek spørgsmål 3 </a:t>
            </a:r>
          </a:p>
        </p:txBody>
      </p:sp>
      <p:sp>
        <p:nvSpPr>
          <p:cNvPr id="3" name="Content Placeholder 2"/>
          <p:cNvSpPr>
            <a:spLocks noGrp="1"/>
          </p:cNvSpPr>
          <p:nvPr>
            <p:ph idx="1"/>
          </p:nvPr>
        </p:nvSpPr>
        <p:spPr/>
        <p:txBody>
          <a:bodyPr>
            <a:normAutofit/>
          </a:bodyPr>
          <a:lstStyle/>
          <a:p>
            <a:r>
              <a:rPr lang="da-DK" dirty="0">
                <a:latin typeface="Trebuchet MS" pitchFamily="34" charset="0"/>
              </a:rPr>
              <a:t>Hvad er formålet med mapping?</a:t>
            </a:r>
          </a:p>
          <a:p>
            <a:r>
              <a:rPr lang="da-DK" dirty="0">
                <a:latin typeface="Trebuchet MS" pitchFamily="34" charset="0"/>
              </a:rPr>
              <a:t>Hvilke krav stilles der ved brug af VaR til opgørelse af kapitalkrav til penge- og realkreditinstitutter?</a:t>
            </a:r>
          </a:p>
          <a:p>
            <a:r>
              <a:rPr lang="da-DK" dirty="0">
                <a:latin typeface="Trebuchet MS" pitchFamily="34" charset="0"/>
              </a:rPr>
              <a:t>Hvordan reagerer korrelationer typisk under stressede markeder?</a:t>
            </a:r>
          </a:p>
          <a:p>
            <a:pPr lvl="1"/>
            <a:r>
              <a:rPr lang="da-DK" dirty="0">
                <a:latin typeface="Trebuchet MS" pitchFamily="34" charset="0"/>
              </a:rPr>
              <a:t>Hvorfor er det et problem i forbindelse med VaR-beregninger?</a:t>
            </a:r>
          </a:p>
          <a:p>
            <a:endParaRPr lang="da-DK" dirty="0"/>
          </a:p>
        </p:txBody>
      </p:sp>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27</a:t>
            </a:fld>
            <a:endParaRPr lang="da-DK"/>
          </a:p>
        </p:txBody>
      </p:sp>
    </p:spTree>
    <p:extLst>
      <p:ext uri="{BB962C8B-B14F-4D97-AF65-F5344CB8AC3E}">
        <p14:creationId xmlns:p14="http://schemas.microsoft.com/office/powerpoint/2010/main" val="279882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Hvad er Value at Risk?</a:t>
            </a:r>
          </a:p>
        </p:txBody>
      </p:sp>
      <p:sp>
        <p:nvSpPr>
          <p:cNvPr id="3" name="Content Placeholder 2"/>
          <p:cNvSpPr>
            <a:spLocks noGrp="1"/>
          </p:cNvSpPr>
          <p:nvPr>
            <p:ph idx="1"/>
          </p:nvPr>
        </p:nvSpPr>
        <p:spPr/>
        <p:txBody>
          <a:bodyPr>
            <a:normAutofit/>
          </a:bodyPr>
          <a:lstStyle/>
          <a:p>
            <a:endParaRPr lang="da-DK" dirty="0"/>
          </a:p>
          <a:p>
            <a:endParaRPr lang="da-DK" dirty="0"/>
          </a:p>
          <a:p>
            <a:endParaRPr lang="da-DK" dirty="0"/>
          </a:p>
          <a:p>
            <a:endParaRPr lang="da-DK" dirty="0"/>
          </a:p>
          <a:p>
            <a:endParaRPr lang="da-DK" dirty="0"/>
          </a:p>
          <a:p>
            <a:endParaRPr lang="da-DK" dirty="0"/>
          </a:p>
        </p:txBody>
      </p:sp>
      <p:sp>
        <p:nvSpPr>
          <p:cNvPr id="5" name="Footer Placeholder 4"/>
          <p:cNvSpPr>
            <a:spLocks noGrp="1"/>
          </p:cNvSpPr>
          <p:nvPr>
            <p:ph type="ftr" sz="quarter" idx="11"/>
          </p:nvPr>
        </p:nvSpPr>
        <p:spPr/>
        <p:txBody>
          <a:bodyPr/>
          <a:lstStyle/>
          <a:p>
            <a:r>
              <a:rPr lang="da-DK"/>
              <a:t>Copyright Jørgen Just Andresen</a:t>
            </a:r>
          </a:p>
        </p:txBody>
      </p:sp>
      <p:sp>
        <p:nvSpPr>
          <p:cNvPr id="6" name="Slide Number Placeholder 5"/>
          <p:cNvSpPr>
            <a:spLocks noGrp="1"/>
          </p:cNvSpPr>
          <p:nvPr>
            <p:ph type="sldNum" sz="quarter" idx="12"/>
          </p:nvPr>
        </p:nvSpPr>
        <p:spPr/>
        <p:txBody>
          <a:bodyPr/>
          <a:lstStyle/>
          <a:p>
            <a:fld id="{976443AD-B17D-4319-A35E-2398D07A6DDB}" type="slidenum">
              <a:rPr lang="da-DK" smtClean="0"/>
              <a:t>3</a:t>
            </a:fld>
            <a:endParaRPr lang="da-DK"/>
          </a:p>
        </p:txBody>
      </p:sp>
      <p:pic>
        <p:nvPicPr>
          <p:cNvPr id="7" name="Picture 6">
            <a:extLst>
              <a:ext uri="{FF2B5EF4-FFF2-40B4-BE49-F238E27FC236}">
                <a16:creationId xmlns:a16="http://schemas.microsoft.com/office/drawing/2014/main" id="{23DA555C-F34A-4933-A26B-BD3B86CF0EAD}"/>
              </a:ext>
            </a:extLst>
          </p:cNvPr>
          <p:cNvPicPr>
            <a:picLocks noChangeAspect="1"/>
          </p:cNvPicPr>
          <p:nvPr/>
        </p:nvPicPr>
        <p:blipFill>
          <a:blip r:embed="rId2"/>
          <a:stretch>
            <a:fillRect/>
          </a:stretch>
        </p:blipFill>
        <p:spPr>
          <a:xfrm>
            <a:off x="1435608" y="1474788"/>
            <a:ext cx="7029297" cy="3962743"/>
          </a:xfrm>
          <a:prstGeom prst="rect">
            <a:avLst/>
          </a:prstGeom>
        </p:spPr>
      </p:pic>
    </p:spTree>
    <p:extLst>
      <p:ext uri="{BB962C8B-B14F-4D97-AF65-F5344CB8AC3E}">
        <p14:creationId xmlns:p14="http://schemas.microsoft.com/office/powerpoint/2010/main" val="146677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Hvorfor Value at Risk?</a:t>
            </a:r>
          </a:p>
        </p:txBody>
      </p:sp>
      <p:sp>
        <p:nvSpPr>
          <p:cNvPr id="3" name="Content Placeholder 2"/>
          <p:cNvSpPr>
            <a:spLocks noGrp="1"/>
          </p:cNvSpPr>
          <p:nvPr>
            <p:ph idx="1"/>
          </p:nvPr>
        </p:nvSpPr>
        <p:spPr/>
        <p:txBody>
          <a:bodyPr>
            <a:normAutofit lnSpcReduction="10000"/>
          </a:bodyPr>
          <a:lstStyle/>
          <a:p>
            <a:r>
              <a:rPr lang="da-DK" dirty="0"/>
              <a:t>Finansielle skandaler i 1990’erne som følge af dårlig risikostyring</a:t>
            </a:r>
          </a:p>
          <a:p>
            <a:r>
              <a:rPr lang="da-DK" dirty="0"/>
              <a:t>RiskMetrics</a:t>
            </a:r>
            <a:r>
              <a:rPr lang="da-DK" baseline="30000" dirty="0"/>
              <a:t>TM</a:t>
            </a:r>
            <a:r>
              <a:rPr lang="da-DK" dirty="0"/>
              <a:t> og 4:15 rapporten</a:t>
            </a:r>
          </a:p>
          <a:p>
            <a:r>
              <a:rPr lang="da-DK" dirty="0"/>
              <a:t>1993: G30-rapporten anbefaler brugen af VaR</a:t>
            </a:r>
          </a:p>
          <a:p>
            <a:r>
              <a:rPr lang="da-DK" dirty="0"/>
              <a:t>Regulering</a:t>
            </a:r>
          </a:p>
          <a:p>
            <a:pPr lvl="1"/>
            <a:r>
              <a:rPr lang="da-DK" dirty="0"/>
              <a:t>Generelt mere fokus på markedsrisiko i starten af 1990’erne</a:t>
            </a:r>
          </a:p>
          <a:p>
            <a:pPr lvl="1"/>
            <a:r>
              <a:rPr lang="da-DK" dirty="0"/>
              <a:t>VaR-modeller i kreditinstitutterne vil blive erstattet af Expected Shortfall-modeller</a:t>
            </a:r>
          </a:p>
        </p:txBody>
      </p:sp>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4</a:t>
            </a:fld>
            <a:endParaRPr lang="da-DK"/>
          </a:p>
        </p:txBody>
      </p:sp>
    </p:spTree>
    <p:extLst>
      <p:ext uri="{BB962C8B-B14F-4D97-AF65-F5344CB8AC3E}">
        <p14:creationId xmlns:p14="http://schemas.microsoft.com/office/powerpoint/2010/main" val="241956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Lovgivning</a:t>
            </a:r>
          </a:p>
        </p:txBody>
      </p:sp>
      <p:sp>
        <p:nvSpPr>
          <p:cNvPr id="3" name="Content Placeholder 2">
            <a:extLst>
              <a:ext uri="{FF2B5EF4-FFF2-40B4-BE49-F238E27FC236}">
                <a16:creationId xmlns:a16="http://schemas.microsoft.com/office/drawing/2014/main" id="{270F2243-C10D-4954-AACE-D57477A1FA1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BDFC0F9-B40A-42C1-9830-0F815AC4C9E1}"/>
              </a:ext>
            </a:extLst>
          </p:cNvPr>
          <p:cNvPicPr>
            <a:picLocks noChangeAspect="1"/>
          </p:cNvPicPr>
          <p:nvPr/>
        </p:nvPicPr>
        <p:blipFill>
          <a:blip r:embed="rId2"/>
          <a:stretch>
            <a:fillRect/>
          </a:stretch>
        </p:blipFill>
        <p:spPr>
          <a:xfrm>
            <a:off x="1259632" y="1447800"/>
            <a:ext cx="7226379" cy="4433152"/>
          </a:xfrm>
          <a:prstGeom prst="rect">
            <a:avLst/>
          </a:prstGeom>
        </p:spPr>
      </p:pic>
    </p:spTree>
    <p:extLst>
      <p:ext uri="{BB962C8B-B14F-4D97-AF65-F5344CB8AC3E}">
        <p14:creationId xmlns:p14="http://schemas.microsoft.com/office/powerpoint/2010/main" val="330061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VaR-definition</a:t>
            </a:r>
          </a:p>
        </p:txBody>
      </p:sp>
      <p:sp>
        <p:nvSpPr>
          <p:cNvPr id="3" name="Content Placeholder 2"/>
          <p:cNvSpPr>
            <a:spLocks noGrp="1"/>
          </p:cNvSpPr>
          <p:nvPr>
            <p:ph idx="1"/>
          </p:nvPr>
        </p:nvSpPr>
        <p:spPr>
          <a:xfrm>
            <a:off x="971600" y="1340768"/>
            <a:ext cx="8352928" cy="2232248"/>
          </a:xfrm>
        </p:spPr>
        <p:txBody>
          <a:bodyPr/>
          <a:lstStyle/>
          <a:p>
            <a:pPr marL="82296" indent="0">
              <a:buNone/>
            </a:pPr>
            <a:r>
              <a:rPr lang="da-DK" i="1" dirty="0"/>
              <a:t>Value at Risk kan defineres som det </a:t>
            </a:r>
            <a:r>
              <a:rPr lang="da-DK" b="1" i="1" dirty="0"/>
              <a:t>beregnede maksimale tab</a:t>
            </a:r>
            <a:r>
              <a:rPr lang="da-DK" i="1" dirty="0"/>
              <a:t> på en </a:t>
            </a:r>
            <a:r>
              <a:rPr lang="da-DK" b="1" i="1" dirty="0"/>
              <a:t>portefølje</a:t>
            </a:r>
            <a:r>
              <a:rPr lang="da-DK" i="1" dirty="0"/>
              <a:t>, som følge af en ugunstig udvikling i </a:t>
            </a:r>
            <a:r>
              <a:rPr lang="da-DK" b="1" i="1" dirty="0"/>
              <a:t>risikofaktorer</a:t>
            </a:r>
            <a:r>
              <a:rPr lang="da-DK" i="1" dirty="0"/>
              <a:t> over en given </a:t>
            </a:r>
            <a:r>
              <a:rPr lang="da-DK" b="1" i="1" dirty="0"/>
              <a:t>tidshorisont</a:t>
            </a:r>
            <a:r>
              <a:rPr lang="da-DK" i="1" dirty="0"/>
              <a:t> og med en given </a:t>
            </a:r>
            <a:r>
              <a:rPr lang="da-DK" b="1" i="1" dirty="0"/>
              <a:t>sandsynlighed</a:t>
            </a:r>
            <a:r>
              <a:rPr lang="da-DK" i="1" dirty="0"/>
              <a:t>.</a:t>
            </a:r>
            <a:endParaRPr lang="da-DK" dirty="0"/>
          </a:p>
        </p:txBody>
      </p:sp>
      <p:sp>
        <p:nvSpPr>
          <p:cNvPr id="4" name="Footer Placeholder 3"/>
          <p:cNvSpPr>
            <a:spLocks noGrp="1"/>
          </p:cNvSpPr>
          <p:nvPr>
            <p:ph type="ftr" sz="quarter" idx="11"/>
          </p:nvPr>
        </p:nvSpPr>
        <p:spPr/>
        <p:txBody>
          <a:bodyPr/>
          <a:lstStyle/>
          <a:p>
            <a:r>
              <a:rPr lang="da-DK"/>
              <a:t>Copyright Jørgen Just Andresen</a:t>
            </a:r>
          </a:p>
        </p:txBody>
      </p:sp>
      <p:sp>
        <p:nvSpPr>
          <p:cNvPr id="5" name="Slide Number Placeholder 4"/>
          <p:cNvSpPr>
            <a:spLocks noGrp="1"/>
          </p:cNvSpPr>
          <p:nvPr>
            <p:ph type="sldNum" sz="quarter" idx="12"/>
          </p:nvPr>
        </p:nvSpPr>
        <p:spPr/>
        <p:txBody>
          <a:bodyPr/>
          <a:lstStyle/>
          <a:p>
            <a:fld id="{976443AD-B17D-4319-A35E-2398D07A6DDB}" type="slidenum">
              <a:rPr lang="da-DK" smtClean="0"/>
              <a:t>6</a:t>
            </a:fld>
            <a:endParaRPr lang="da-DK"/>
          </a:p>
        </p:txBody>
      </p:sp>
      <p:sp>
        <p:nvSpPr>
          <p:cNvPr id="7" name="Rectangle 1"/>
          <p:cNvSpPr>
            <a:spLocks noChangeArrowheads="1"/>
          </p:cNvSpPr>
          <p:nvPr/>
        </p:nvSpPr>
        <p:spPr bwMode="auto">
          <a:xfrm>
            <a:off x="3347864" y="3760980"/>
            <a:ext cx="1211838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1925" algn="l"/>
              </a:tabLst>
              <a:defRPr>
                <a:solidFill>
                  <a:schemeClr val="tx1"/>
                </a:solidFill>
                <a:latin typeface="Arial" panose="020B0604020202020204" pitchFamily="34" charset="0"/>
              </a:defRPr>
            </a:lvl1pPr>
            <a:lvl2pPr eaLnBrk="0" fontAlgn="base" hangingPunct="0">
              <a:spcBef>
                <a:spcPct val="0"/>
              </a:spcBef>
              <a:spcAft>
                <a:spcPct val="0"/>
              </a:spcAft>
              <a:tabLst>
                <a:tab pos="161925" algn="l"/>
              </a:tabLst>
              <a:defRPr>
                <a:solidFill>
                  <a:schemeClr val="tx1"/>
                </a:solidFill>
                <a:latin typeface="Arial" panose="020B0604020202020204" pitchFamily="34" charset="0"/>
              </a:defRPr>
            </a:lvl2pPr>
            <a:lvl3pPr eaLnBrk="0" fontAlgn="base" hangingPunct="0">
              <a:spcBef>
                <a:spcPct val="0"/>
              </a:spcBef>
              <a:spcAft>
                <a:spcPct val="0"/>
              </a:spcAft>
              <a:tabLst>
                <a:tab pos="161925" algn="l"/>
              </a:tabLst>
              <a:defRPr>
                <a:solidFill>
                  <a:schemeClr val="tx1"/>
                </a:solidFill>
                <a:latin typeface="Arial" panose="020B0604020202020204" pitchFamily="34" charset="0"/>
              </a:defRPr>
            </a:lvl3pPr>
            <a:lvl4pPr eaLnBrk="0" fontAlgn="base" hangingPunct="0">
              <a:spcBef>
                <a:spcPct val="0"/>
              </a:spcBef>
              <a:spcAft>
                <a:spcPct val="0"/>
              </a:spcAft>
              <a:tabLst>
                <a:tab pos="161925" algn="l"/>
              </a:tabLst>
              <a:defRPr>
                <a:solidFill>
                  <a:schemeClr val="tx1"/>
                </a:solidFill>
                <a:latin typeface="Arial" panose="020B0604020202020204" pitchFamily="34" charset="0"/>
              </a:defRPr>
            </a:lvl4pPr>
            <a:lvl5pPr eaLnBrk="0" fontAlgn="base" hangingPunct="0">
              <a:spcBef>
                <a:spcPct val="0"/>
              </a:spcBef>
              <a:spcAft>
                <a:spcPct val="0"/>
              </a:spcAft>
              <a:tabLst>
                <a:tab pos="161925" algn="l"/>
              </a:tabLst>
              <a:defRPr>
                <a:solidFill>
                  <a:schemeClr val="tx1"/>
                </a:solidFill>
                <a:latin typeface="Arial" panose="020B0604020202020204" pitchFamily="34" charset="0"/>
              </a:defRPr>
            </a:lvl5pPr>
            <a:lvl6pPr eaLnBrk="0" fontAlgn="base" hangingPunct="0">
              <a:spcBef>
                <a:spcPct val="0"/>
              </a:spcBef>
              <a:spcAft>
                <a:spcPct val="0"/>
              </a:spcAft>
              <a:tabLst>
                <a:tab pos="161925" algn="l"/>
              </a:tabLst>
              <a:defRPr>
                <a:solidFill>
                  <a:schemeClr val="tx1"/>
                </a:solidFill>
                <a:latin typeface="Arial" panose="020B0604020202020204" pitchFamily="34" charset="0"/>
              </a:defRPr>
            </a:lvl6pPr>
            <a:lvl7pPr eaLnBrk="0" fontAlgn="base" hangingPunct="0">
              <a:spcBef>
                <a:spcPct val="0"/>
              </a:spcBef>
              <a:spcAft>
                <a:spcPct val="0"/>
              </a:spcAft>
              <a:tabLst>
                <a:tab pos="161925" algn="l"/>
              </a:tabLst>
              <a:defRPr>
                <a:solidFill>
                  <a:schemeClr val="tx1"/>
                </a:solidFill>
                <a:latin typeface="Arial" panose="020B0604020202020204" pitchFamily="34" charset="0"/>
              </a:defRPr>
            </a:lvl7pPr>
            <a:lvl8pPr eaLnBrk="0" fontAlgn="base" hangingPunct="0">
              <a:spcBef>
                <a:spcPct val="0"/>
              </a:spcBef>
              <a:spcAft>
                <a:spcPct val="0"/>
              </a:spcAft>
              <a:tabLst>
                <a:tab pos="161925" algn="l"/>
              </a:tabLst>
              <a:defRPr>
                <a:solidFill>
                  <a:schemeClr val="tx1"/>
                </a:solidFill>
                <a:latin typeface="Arial" panose="020B0604020202020204" pitchFamily="34" charset="0"/>
              </a:defRPr>
            </a:lvl8pPr>
            <a:lvl9pPr eaLnBrk="0" fontAlgn="base" hangingPunct="0">
              <a:spcBef>
                <a:spcPct val="0"/>
              </a:spcBef>
              <a:spcAft>
                <a:spcPct val="0"/>
              </a:spcAft>
              <a:tabLst>
                <a:tab pos="161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1925" algn="l"/>
              </a:tabLst>
            </a:pPr>
            <a:r>
              <a:rPr kumimoji="0" lang="da-DK" altLang="da-DK" sz="1100" b="0" i="0" u="none" strike="noStrike" cap="none" normalizeH="0" baseline="0">
                <a:ln>
                  <a:noFill/>
                </a:ln>
                <a:solidFill>
                  <a:schemeClr val="tx1"/>
                </a:solidFill>
                <a:effectLst/>
                <a:latin typeface="Palatino" charset="0"/>
                <a:ea typeface="Times New Roman" panose="02020603050405020304" pitchFamily="18" charset="0"/>
                <a:cs typeface="Times New Roman" panose="02020603050405020304" pitchFamily="18" charset="0"/>
              </a:rPr>
              <a:t> </a:t>
            </a:r>
            <a:endParaRPr kumimoji="0" lang="da-DK" altLang="da-DK"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61925" algn="l"/>
              </a:tabLst>
            </a:pPr>
            <a:endParaRPr kumimoji="0" lang="da-DK" altLang="da-DK" sz="1100" b="0" i="0" u="none" strike="noStrike" cap="none" normalizeH="0" baseline="0">
              <a:ln>
                <a:noFill/>
              </a:ln>
              <a:solidFill>
                <a:schemeClr val="tx1"/>
              </a:solidFill>
              <a:effectLst/>
            </a:endParaRPr>
          </a:p>
        </p:txBody>
      </p:sp>
      <p:pic>
        <p:nvPicPr>
          <p:cNvPr id="6" name="Picture 5">
            <a:extLst>
              <a:ext uri="{FF2B5EF4-FFF2-40B4-BE49-F238E27FC236}">
                <a16:creationId xmlns:a16="http://schemas.microsoft.com/office/drawing/2014/main" id="{E8E141AC-4EBC-45D7-A92F-FE785AADF4DF}"/>
              </a:ext>
            </a:extLst>
          </p:cNvPr>
          <p:cNvPicPr>
            <a:picLocks noChangeAspect="1"/>
          </p:cNvPicPr>
          <p:nvPr/>
        </p:nvPicPr>
        <p:blipFill rotWithShape="1">
          <a:blip r:embed="rId2"/>
          <a:srcRect l="31284" t="36217" r="31284" b="43700"/>
          <a:stretch/>
        </p:blipFill>
        <p:spPr>
          <a:xfrm>
            <a:off x="1444773" y="3429000"/>
            <a:ext cx="7273549" cy="3024336"/>
          </a:xfrm>
          <a:prstGeom prst="rect">
            <a:avLst/>
          </a:prstGeom>
        </p:spPr>
      </p:pic>
    </p:spTree>
    <p:extLst>
      <p:ext uri="{BB962C8B-B14F-4D97-AF65-F5344CB8AC3E}">
        <p14:creationId xmlns:p14="http://schemas.microsoft.com/office/powerpoint/2010/main" val="225748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dirty="0" err="1"/>
              <a:t>Konfidensinterval</a:t>
            </a:r>
            <a:endParaRPr lang="en-GB" dirty="0"/>
          </a:p>
        </p:txBody>
      </p:sp>
      <p:sp>
        <p:nvSpPr>
          <p:cNvPr id="18435" name="Text Box 13"/>
          <p:cNvSpPr txBox="1">
            <a:spLocks noChangeArrowheads="1"/>
          </p:cNvSpPr>
          <p:nvPr/>
        </p:nvSpPr>
        <p:spPr bwMode="auto">
          <a:xfrm>
            <a:off x="4838709" y="4381501"/>
            <a:ext cx="75320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2"/>
                </a:solidFill>
                <a:latin typeface="TrueFrutiger" pitchFamily="2" charset="0"/>
              </a:defRPr>
            </a:lvl1pPr>
            <a:lvl2pPr marL="742950" indent="-285750" eaLnBrk="0" hangingPunct="0">
              <a:defRPr sz="3200" b="1">
                <a:solidFill>
                  <a:schemeClr val="tx2"/>
                </a:solidFill>
                <a:latin typeface="TrueFrutiger" pitchFamily="2" charset="0"/>
              </a:defRPr>
            </a:lvl2pPr>
            <a:lvl3pPr marL="1143000" indent="-228600" eaLnBrk="0" hangingPunct="0">
              <a:defRPr sz="3200" b="1">
                <a:solidFill>
                  <a:schemeClr val="tx2"/>
                </a:solidFill>
                <a:latin typeface="TrueFrutiger" pitchFamily="2" charset="0"/>
              </a:defRPr>
            </a:lvl3pPr>
            <a:lvl4pPr marL="1600200" indent="-228600" eaLnBrk="0" hangingPunct="0">
              <a:defRPr sz="3200" b="1">
                <a:solidFill>
                  <a:schemeClr val="tx2"/>
                </a:solidFill>
                <a:latin typeface="TrueFrutiger" pitchFamily="2" charset="0"/>
              </a:defRPr>
            </a:lvl4pPr>
            <a:lvl5pPr marL="2057400" indent="-228600" eaLnBrk="0" hangingPunct="0">
              <a:defRPr sz="3200" b="1">
                <a:solidFill>
                  <a:schemeClr val="tx2"/>
                </a:solidFill>
                <a:latin typeface="TrueFrutiger" pitchFamily="2" charset="0"/>
              </a:defRPr>
            </a:lvl5pPr>
            <a:lvl6pPr marL="2514600" indent="-228600" eaLnBrk="0" fontAlgn="base" hangingPunct="0">
              <a:spcBef>
                <a:spcPct val="0"/>
              </a:spcBef>
              <a:spcAft>
                <a:spcPct val="0"/>
              </a:spcAft>
              <a:defRPr sz="3200" b="1">
                <a:solidFill>
                  <a:schemeClr val="tx2"/>
                </a:solidFill>
                <a:latin typeface="TrueFrutiger" pitchFamily="2" charset="0"/>
              </a:defRPr>
            </a:lvl6pPr>
            <a:lvl7pPr marL="2971800" indent="-228600" eaLnBrk="0" fontAlgn="base" hangingPunct="0">
              <a:spcBef>
                <a:spcPct val="0"/>
              </a:spcBef>
              <a:spcAft>
                <a:spcPct val="0"/>
              </a:spcAft>
              <a:defRPr sz="3200" b="1">
                <a:solidFill>
                  <a:schemeClr val="tx2"/>
                </a:solidFill>
                <a:latin typeface="TrueFrutiger" pitchFamily="2" charset="0"/>
              </a:defRPr>
            </a:lvl7pPr>
            <a:lvl8pPr marL="3429000" indent="-228600" eaLnBrk="0" fontAlgn="base" hangingPunct="0">
              <a:spcBef>
                <a:spcPct val="0"/>
              </a:spcBef>
              <a:spcAft>
                <a:spcPct val="0"/>
              </a:spcAft>
              <a:defRPr sz="3200" b="1">
                <a:solidFill>
                  <a:schemeClr val="tx2"/>
                </a:solidFill>
                <a:latin typeface="TrueFrutiger" pitchFamily="2" charset="0"/>
              </a:defRPr>
            </a:lvl8pPr>
            <a:lvl9pPr marL="3886200" indent="-228600" eaLnBrk="0" fontAlgn="base" hangingPunct="0">
              <a:spcBef>
                <a:spcPct val="0"/>
              </a:spcBef>
              <a:spcAft>
                <a:spcPct val="0"/>
              </a:spcAft>
              <a:defRPr sz="3200" b="1">
                <a:solidFill>
                  <a:schemeClr val="tx2"/>
                </a:solidFill>
                <a:latin typeface="TrueFrutiger" pitchFamily="2" charset="0"/>
              </a:defRPr>
            </a:lvl9pPr>
          </a:lstStyle>
          <a:p>
            <a:pPr algn="ctr"/>
            <a:r>
              <a:rPr lang="en-US" sz="1100" b="0">
                <a:solidFill>
                  <a:schemeClr val="tx1"/>
                </a:solidFill>
                <a:latin typeface="Trebuchet MS" pitchFamily="34" charset="0"/>
              </a:rPr>
              <a:t>0</a:t>
            </a:r>
          </a:p>
        </p:txBody>
      </p:sp>
      <p:sp>
        <p:nvSpPr>
          <p:cNvPr id="18436" name="Text Box 15"/>
          <p:cNvSpPr txBox="1">
            <a:spLocks noChangeArrowheads="1"/>
          </p:cNvSpPr>
          <p:nvPr/>
        </p:nvSpPr>
        <p:spPr bwMode="auto">
          <a:xfrm>
            <a:off x="5046794" y="4137026"/>
            <a:ext cx="52138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2"/>
                </a:solidFill>
                <a:latin typeface="TrueFrutiger" pitchFamily="2" charset="0"/>
              </a:defRPr>
            </a:lvl1pPr>
            <a:lvl2pPr marL="742950" indent="-285750" eaLnBrk="0" hangingPunct="0">
              <a:defRPr sz="3200" b="1">
                <a:solidFill>
                  <a:schemeClr val="tx2"/>
                </a:solidFill>
                <a:latin typeface="TrueFrutiger" pitchFamily="2" charset="0"/>
              </a:defRPr>
            </a:lvl2pPr>
            <a:lvl3pPr marL="1143000" indent="-228600" eaLnBrk="0" hangingPunct="0">
              <a:defRPr sz="3200" b="1">
                <a:solidFill>
                  <a:schemeClr val="tx2"/>
                </a:solidFill>
                <a:latin typeface="TrueFrutiger" pitchFamily="2" charset="0"/>
              </a:defRPr>
            </a:lvl3pPr>
            <a:lvl4pPr marL="1600200" indent="-228600" eaLnBrk="0" hangingPunct="0">
              <a:defRPr sz="3200" b="1">
                <a:solidFill>
                  <a:schemeClr val="tx2"/>
                </a:solidFill>
                <a:latin typeface="TrueFrutiger" pitchFamily="2" charset="0"/>
              </a:defRPr>
            </a:lvl4pPr>
            <a:lvl5pPr marL="2057400" indent="-228600" eaLnBrk="0" hangingPunct="0">
              <a:defRPr sz="3200" b="1">
                <a:solidFill>
                  <a:schemeClr val="tx2"/>
                </a:solidFill>
                <a:latin typeface="TrueFrutiger" pitchFamily="2" charset="0"/>
              </a:defRPr>
            </a:lvl5pPr>
            <a:lvl6pPr marL="2514600" indent="-228600" eaLnBrk="0" fontAlgn="base" hangingPunct="0">
              <a:spcBef>
                <a:spcPct val="0"/>
              </a:spcBef>
              <a:spcAft>
                <a:spcPct val="0"/>
              </a:spcAft>
              <a:defRPr sz="3200" b="1">
                <a:solidFill>
                  <a:schemeClr val="tx2"/>
                </a:solidFill>
                <a:latin typeface="TrueFrutiger" pitchFamily="2" charset="0"/>
              </a:defRPr>
            </a:lvl6pPr>
            <a:lvl7pPr marL="2971800" indent="-228600" eaLnBrk="0" fontAlgn="base" hangingPunct="0">
              <a:spcBef>
                <a:spcPct val="0"/>
              </a:spcBef>
              <a:spcAft>
                <a:spcPct val="0"/>
              </a:spcAft>
              <a:defRPr sz="3200" b="1">
                <a:solidFill>
                  <a:schemeClr val="tx2"/>
                </a:solidFill>
                <a:latin typeface="TrueFrutiger" pitchFamily="2" charset="0"/>
              </a:defRPr>
            </a:lvl7pPr>
            <a:lvl8pPr marL="3429000" indent="-228600" eaLnBrk="0" fontAlgn="base" hangingPunct="0">
              <a:spcBef>
                <a:spcPct val="0"/>
              </a:spcBef>
              <a:spcAft>
                <a:spcPct val="0"/>
              </a:spcAft>
              <a:defRPr sz="3200" b="1">
                <a:solidFill>
                  <a:schemeClr val="tx2"/>
                </a:solidFill>
                <a:latin typeface="TrueFrutiger" pitchFamily="2" charset="0"/>
              </a:defRPr>
            </a:lvl8pPr>
            <a:lvl9pPr marL="3886200" indent="-228600" eaLnBrk="0" fontAlgn="base" hangingPunct="0">
              <a:spcBef>
                <a:spcPct val="0"/>
              </a:spcBef>
              <a:spcAft>
                <a:spcPct val="0"/>
              </a:spcAft>
              <a:defRPr sz="3200" b="1">
                <a:solidFill>
                  <a:schemeClr val="tx2"/>
                </a:solidFill>
                <a:latin typeface="TrueFrutiger" pitchFamily="2" charset="0"/>
              </a:defRPr>
            </a:lvl9pPr>
          </a:lstStyle>
          <a:p>
            <a:pPr algn="ctr"/>
            <a:endParaRPr lang="en-US" sz="2000" b="0">
              <a:solidFill>
                <a:schemeClr val="tx1"/>
              </a:solidFill>
            </a:endParaRPr>
          </a:p>
        </p:txBody>
      </p:sp>
      <p:cxnSp>
        <p:nvCxnSpPr>
          <p:cNvPr id="18437" name="Straight Arrow Connector 2"/>
          <p:cNvCxnSpPr>
            <a:cxnSpLocks noChangeShapeType="1"/>
          </p:cNvCxnSpPr>
          <p:nvPr/>
        </p:nvCxnSpPr>
        <p:spPr bwMode="auto">
          <a:xfrm flipH="1" flipV="1">
            <a:off x="3683986" y="5257800"/>
            <a:ext cx="150495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38" name="Straight Arrow Connector 18"/>
          <p:cNvCxnSpPr>
            <a:cxnSpLocks noChangeShapeType="1"/>
          </p:cNvCxnSpPr>
          <p:nvPr/>
        </p:nvCxnSpPr>
        <p:spPr bwMode="auto">
          <a:xfrm flipH="1" flipV="1">
            <a:off x="4127998" y="5715000"/>
            <a:ext cx="104921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39" name="Straight Arrow Connector 20"/>
          <p:cNvCxnSpPr>
            <a:cxnSpLocks noChangeShapeType="1"/>
          </p:cNvCxnSpPr>
          <p:nvPr/>
        </p:nvCxnSpPr>
        <p:spPr bwMode="auto">
          <a:xfrm flipH="1" flipV="1">
            <a:off x="3050940" y="4775200"/>
            <a:ext cx="2126274"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8440" name="Group 16"/>
          <p:cNvGrpSpPr>
            <a:grpSpLocks/>
          </p:cNvGrpSpPr>
          <p:nvPr/>
        </p:nvGrpSpPr>
        <p:grpSpPr bwMode="auto">
          <a:xfrm>
            <a:off x="1286617" y="1649414"/>
            <a:ext cx="6901962" cy="2878137"/>
            <a:chOff x="806451" y="1649413"/>
            <a:chExt cx="7477124" cy="2878138"/>
          </a:xfrm>
        </p:grpSpPr>
        <p:sp>
          <p:nvSpPr>
            <p:cNvPr id="18441" name="Freeform 4"/>
            <p:cNvSpPr>
              <a:spLocks/>
            </p:cNvSpPr>
            <p:nvPr/>
          </p:nvSpPr>
          <p:spPr bwMode="auto">
            <a:xfrm>
              <a:off x="2232025" y="3155951"/>
              <a:ext cx="1171575" cy="963613"/>
            </a:xfrm>
            <a:custGeom>
              <a:avLst/>
              <a:gdLst>
                <a:gd name="T0" fmla="*/ 0 w 2040"/>
                <a:gd name="T1" fmla="*/ 25990593 h 1680"/>
                <a:gd name="T2" fmla="*/ 31992612 w 2040"/>
                <a:gd name="T3" fmla="*/ 25990593 h 1680"/>
                <a:gd name="T4" fmla="*/ 31992612 w 2040"/>
                <a:gd name="T5" fmla="*/ 0 h 1680"/>
                <a:gd name="T6" fmla="*/ 25396185 w 2040"/>
                <a:gd name="T7" fmla="*/ 8553786 h 1680"/>
                <a:gd name="T8" fmla="*/ 22097972 w 2040"/>
                <a:gd name="T9" fmla="*/ 12172497 h 1680"/>
                <a:gd name="T10" fmla="*/ 17810237 w 2040"/>
                <a:gd name="T11" fmla="*/ 16120442 h 1680"/>
                <a:gd name="T12" fmla="*/ 13192853 w 2040"/>
                <a:gd name="T13" fmla="*/ 19739727 h 1680"/>
                <a:gd name="T14" fmla="*/ 9564991 w 2040"/>
                <a:gd name="T15" fmla="*/ 22042647 h 1680"/>
                <a:gd name="T16" fmla="*/ 4287735 w 2040"/>
                <a:gd name="T17" fmla="*/ 24345568 h 1680"/>
                <a:gd name="T18" fmla="*/ 0 w 2040"/>
                <a:gd name="T19" fmla="*/ 25990593 h 16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0"/>
                <a:gd name="T31" fmla="*/ 0 h 1680"/>
                <a:gd name="T32" fmla="*/ 2040 w 2040"/>
                <a:gd name="T33" fmla="*/ 1680 h 16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0" h="1680">
                  <a:moveTo>
                    <a:pt x="0" y="1680"/>
                  </a:moveTo>
                  <a:lnTo>
                    <a:pt x="2040" y="1680"/>
                  </a:lnTo>
                  <a:lnTo>
                    <a:pt x="2040" y="0"/>
                  </a:lnTo>
                  <a:lnTo>
                    <a:pt x="1620" y="560"/>
                  </a:lnTo>
                  <a:lnTo>
                    <a:pt x="1420" y="780"/>
                  </a:lnTo>
                  <a:lnTo>
                    <a:pt x="1140" y="1040"/>
                  </a:lnTo>
                  <a:lnTo>
                    <a:pt x="840" y="1280"/>
                  </a:lnTo>
                  <a:lnTo>
                    <a:pt x="620" y="1420"/>
                  </a:lnTo>
                  <a:lnTo>
                    <a:pt x="280" y="1580"/>
                  </a:lnTo>
                  <a:lnTo>
                    <a:pt x="0" y="16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8442" name="Line 5"/>
            <p:cNvSpPr>
              <a:spLocks noChangeShapeType="1"/>
            </p:cNvSpPr>
            <p:nvPr/>
          </p:nvSpPr>
          <p:spPr bwMode="auto">
            <a:xfrm>
              <a:off x="1784350" y="4129088"/>
              <a:ext cx="6499225" cy="0"/>
            </a:xfrm>
            <a:prstGeom prst="line">
              <a:avLst/>
            </a:prstGeom>
            <a:noFill/>
            <a:ln w="2857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da-DK"/>
            </a:p>
          </p:txBody>
        </p:sp>
        <p:sp>
          <p:nvSpPr>
            <p:cNvPr id="18443" name="Freeform 6"/>
            <p:cNvSpPr>
              <a:spLocks/>
            </p:cNvSpPr>
            <p:nvPr/>
          </p:nvSpPr>
          <p:spPr bwMode="auto">
            <a:xfrm flipV="1">
              <a:off x="5057775" y="1649413"/>
              <a:ext cx="2813050" cy="2468563"/>
            </a:xfrm>
            <a:custGeom>
              <a:avLst/>
              <a:gdLst>
                <a:gd name="T0" fmla="*/ 0 w 4900"/>
                <a:gd name="T1" fmla="*/ 2147483647 h 1740"/>
                <a:gd name="T2" fmla="*/ 21093282 w 4900"/>
                <a:gd name="T3" fmla="*/ 2125463955 h 1740"/>
                <a:gd name="T4" fmla="*/ 54710378 w 4900"/>
                <a:gd name="T5" fmla="*/ 517277446 h 1740"/>
                <a:gd name="T6" fmla="*/ 76462718 w 4900"/>
                <a:gd name="T7" fmla="*/ 0 h 1740"/>
                <a:gd name="T8" fmla="*/ 0 60000 65536"/>
                <a:gd name="T9" fmla="*/ 0 60000 65536"/>
                <a:gd name="T10" fmla="*/ 0 60000 65536"/>
                <a:gd name="T11" fmla="*/ 0 60000 65536"/>
                <a:gd name="T12" fmla="*/ 0 w 4900"/>
                <a:gd name="T13" fmla="*/ 0 h 1740"/>
                <a:gd name="T14" fmla="*/ 4900 w 4900"/>
                <a:gd name="T15" fmla="*/ 1740 h 1740"/>
              </a:gdLst>
              <a:ahLst/>
              <a:cxnLst>
                <a:cxn ang="T8">
                  <a:pos x="T0" y="T1"/>
                </a:cxn>
                <a:cxn ang="T9">
                  <a:pos x="T2" y="T3"/>
                </a:cxn>
                <a:cxn ang="T10">
                  <a:pos x="T4" y="T5"/>
                </a:cxn>
                <a:cxn ang="T11">
                  <a:pos x="T6" y="T7"/>
                </a:cxn>
              </a:cxnLst>
              <a:rect l="T12" t="T13" r="T14" b="T15"/>
              <a:pathLst>
                <a:path w="4900" h="1740">
                  <a:moveTo>
                    <a:pt x="0" y="1740"/>
                  </a:moveTo>
                  <a:cubicBezTo>
                    <a:pt x="386" y="1725"/>
                    <a:pt x="773" y="1710"/>
                    <a:pt x="1360" y="1480"/>
                  </a:cubicBezTo>
                  <a:cubicBezTo>
                    <a:pt x="1947" y="1250"/>
                    <a:pt x="2930" y="607"/>
                    <a:pt x="3520" y="360"/>
                  </a:cubicBezTo>
                  <a:cubicBezTo>
                    <a:pt x="4110" y="113"/>
                    <a:pt x="4505" y="56"/>
                    <a:pt x="4900" y="0"/>
                  </a:cubicBezTo>
                </a:path>
              </a:pathLst>
            </a:custGeom>
            <a:noFill/>
            <a:ln w="28575" cap="flat"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8444" name="Freeform 7"/>
            <p:cNvSpPr>
              <a:spLocks/>
            </p:cNvSpPr>
            <p:nvPr/>
          </p:nvSpPr>
          <p:spPr bwMode="auto">
            <a:xfrm flipH="1" flipV="1">
              <a:off x="2244725" y="1649413"/>
              <a:ext cx="2813050" cy="2468563"/>
            </a:xfrm>
            <a:custGeom>
              <a:avLst/>
              <a:gdLst>
                <a:gd name="T0" fmla="*/ 0 w 4900"/>
                <a:gd name="T1" fmla="*/ 2147483647 h 1740"/>
                <a:gd name="T2" fmla="*/ 21093282 w 4900"/>
                <a:gd name="T3" fmla="*/ 2125463955 h 1740"/>
                <a:gd name="T4" fmla="*/ 54710378 w 4900"/>
                <a:gd name="T5" fmla="*/ 517277446 h 1740"/>
                <a:gd name="T6" fmla="*/ 76462718 w 4900"/>
                <a:gd name="T7" fmla="*/ 0 h 1740"/>
                <a:gd name="T8" fmla="*/ 0 60000 65536"/>
                <a:gd name="T9" fmla="*/ 0 60000 65536"/>
                <a:gd name="T10" fmla="*/ 0 60000 65536"/>
                <a:gd name="T11" fmla="*/ 0 60000 65536"/>
                <a:gd name="T12" fmla="*/ 0 w 4900"/>
                <a:gd name="T13" fmla="*/ 0 h 1740"/>
                <a:gd name="T14" fmla="*/ 4900 w 4900"/>
                <a:gd name="T15" fmla="*/ 1740 h 1740"/>
              </a:gdLst>
              <a:ahLst/>
              <a:cxnLst>
                <a:cxn ang="T8">
                  <a:pos x="T0" y="T1"/>
                </a:cxn>
                <a:cxn ang="T9">
                  <a:pos x="T2" y="T3"/>
                </a:cxn>
                <a:cxn ang="T10">
                  <a:pos x="T4" y="T5"/>
                </a:cxn>
                <a:cxn ang="T11">
                  <a:pos x="T6" y="T7"/>
                </a:cxn>
              </a:cxnLst>
              <a:rect l="T12" t="T13" r="T14" b="T15"/>
              <a:pathLst>
                <a:path w="4900" h="1740">
                  <a:moveTo>
                    <a:pt x="0" y="1740"/>
                  </a:moveTo>
                  <a:cubicBezTo>
                    <a:pt x="386" y="1725"/>
                    <a:pt x="773" y="1710"/>
                    <a:pt x="1360" y="1480"/>
                  </a:cubicBezTo>
                  <a:cubicBezTo>
                    <a:pt x="1947" y="1250"/>
                    <a:pt x="2930" y="607"/>
                    <a:pt x="3520" y="360"/>
                  </a:cubicBezTo>
                  <a:cubicBezTo>
                    <a:pt x="4110" y="113"/>
                    <a:pt x="4505" y="56"/>
                    <a:pt x="4900" y="0"/>
                  </a:cubicBezTo>
                </a:path>
              </a:pathLst>
            </a:custGeom>
            <a:noFill/>
            <a:ln w="28575" cap="flat" cmpd="sng">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8445" name="Text Box 8"/>
            <p:cNvSpPr txBox="1">
              <a:spLocks noChangeArrowheads="1"/>
            </p:cNvSpPr>
            <p:nvPr/>
          </p:nvSpPr>
          <p:spPr bwMode="auto">
            <a:xfrm>
              <a:off x="806451" y="4137026"/>
              <a:ext cx="407352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2"/>
                  </a:solidFill>
                  <a:latin typeface="TrueFrutiger" pitchFamily="2" charset="0"/>
                </a:defRPr>
              </a:lvl1pPr>
              <a:lvl2pPr marL="742950" indent="-285750" eaLnBrk="0" hangingPunct="0">
                <a:defRPr sz="3200" b="1">
                  <a:solidFill>
                    <a:schemeClr val="tx2"/>
                  </a:solidFill>
                  <a:latin typeface="TrueFrutiger" pitchFamily="2" charset="0"/>
                </a:defRPr>
              </a:lvl2pPr>
              <a:lvl3pPr marL="1143000" indent="-228600" eaLnBrk="0" hangingPunct="0">
                <a:defRPr sz="3200" b="1">
                  <a:solidFill>
                    <a:schemeClr val="tx2"/>
                  </a:solidFill>
                  <a:latin typeface="TrueFrutiger" pitchFamily="2" charset="0"/>
                </a:defRPr>
              </a:lvl3pPr>
              <a:lvl4pPr marL="1600200" indent="-228600" eaLnBrk="0" hangingPunct="0">
                <a:defRPr sz="3200" b="1">
                  <a:solidFill>
                    <a:schemeClr val="tx2"/>
                  </a:solidFill>
                  <a:latin typeface="TrueFrutiger" pitchFamily="2" charset="0"/>
                </a:defRPr>
              </a:lvl4pPr>
              <a:lvl5pPr marL="2057400" indent="-228600" eaLnBrk="0" hangingPunct="0">
                <a:defRPr sz="3200" b="1">
                  <a:solidFill>
                    <a:schemeClr val="tx2"/>
                  </a:solidFill>
                  <a:latin typeface="TrueFrutiger" pitchFamily="2" charset="0"/>
                </a:defRPr>
              </a:lvl5pPr>
              <a:lvl6pPr marL="2514600" indent="-228600" eaLnBrk="0" fontAlgn="base" hangingPunct="0">
                <a:spcBef>
                  <a:spcPct val="0"/>
                </a:spcBef>
                <a:spcAft>
                  <a:spcPct val="0"/>
                </a:spcAft>
                <a:defRPr sz="3200" b="1">
                  <a:solidFill>
                    <a:schemeClr val="tx2"/>
                  </a:solidFill>
                  <a:latin typeface="TrueFrutiger" pitchFamily="2" charset="0"/>
                </a:defRPr>
              </a:lvl6pPr>
              <a:lvl7pPr marL="2971800" indent="-228600" eaLnBrk="0" fontAlgn="base" hangingPunct="0">
                <a:spcBef>
                  <a:spcPct val="0"/>
                </a:spcBef>
                <a:spcAft>
                  <a:spcPct val="0"/>
                </a:spcAft>
                <a:defRPr sz="3200" b="1">
                  <a:solidFill>
                    <a:schemeClr val="tx2"/>
                  </a:solidFill>
                  <a:latin typeface="TrueFrutiger" pitchFamily="2" charset="0"/>
                </a:defRPr>
              </a:lvl7pPr>
              <a:lvl8pPr marL="3429000" indent="-228600" eaLnBrk="0" fontAlgn="base" hangingPunct="0">
                <a:spcBef>
                  <a:spcPct val="0"/>
                </a:spcBef>
                <a:spcAft>
                  <a:spcPct val="0"/>
                </a:spcAft>
                <a:defRPr sz="3200" b="1">
                  <a:solidFill>
                    <a:schemeClr val="tx2"/>
                  </a:solidFill>
                  <a:latin typeface="TrueFrutiger" pitchFamily="2" charset="0"/>
                </a:defRPr>
              </a:lvl8pPr>
              <a:lvl9pPr marL="3886200" indent="-228600" eaLnBrk="0" fontAlgn="base" hangingPunct="0">
                <a:spcBef>
                  <a:spcPct val="0"/>
                </a:spcBef>
                <a:spcAft>
                  <a:spcPct val="0"/>
                </a:spcAft>
                <a:defRPr sz="3200" b="1">
                  <a:solidFill>
                    <a:schemeClr val="tx2"/>
                  </a:solidFill>
                  <a:latin typeface="TrueFrutiger" pitchFamily="2" charset="0"/>
                </a:defRPr>
              </a:lvl9pPr>
            </a:lstStyle>
            <a:p>
              <a:r>
                <a:rPr lang="en-US" sz="1200" b="0" dirty="0" err="1">
                  <a:solidFill>
                    <a:schemeClr val="tx1"/>
                  </a:solidFill>
                </a:rPr>
                <a:t>Standardafvigelser</a:t>
              </a:r>
              <a:r>
                <a:rPr lang="en-US" sz="1200" b="0" dirty="0">
                  <a:solidFill>
                    <a:schemeClr val="tx1"/>
                  </a:solidFill>
                </a:rPr>
                <a:t>:      2,33      1,65   1,00 </a:t>
              </a:r>
              <a:endParaRPr lang="en-US" sz="2000" b="0" dirty="0">
                <a:solidFill>
                  <a:schemeClr val="tx1"/>
                </a:solidFill>
              </a:endParaRPr>
            </a:p>
          </p:txBody>
        </p:sp>
        <p:sp>
          <p:nvSpPr>
            <p:cNvPr id="18446" name="Text Box 9"/>
            <p:cNvSpPr txBox="1">
              <a:spLocks noChangeArrowheads="1"/>
            </p:cNvSpPr>
            <p:nvPr/>
          </p:nvSpPr>
          <p:spPr bwMode="auto">
            <a:xfrm>
              <a:off x="1463675" y="3705226"/>
              <a:ext cx="8143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2"/>
                  </a:solidFill>
                  <a:latin typeface="TrueFrutiger" pitchFamily="2" charset="0"/>
                </a:defRPr>
              </a:lvl1pPr>
              <a:lvl2pPr marL="742950" indent="-285750" eaLnBrk="0" hangingPunct="0">
                <a:defRPr sz="3200" b="1">
                  <a:solidFill>
                    <a:schemeClr val="tx2"/>
                  </a:solidFill>
                  <a:latin typeface="TrueFrutiger" pitchFamily="2" charset="0"/>
                </a:defRPr>
              </a:lvl2pPr>
              <a:lvl3pPr marL="1143000" indent="-228600" eaLnBrk="0" hangingPunct="0">
                <a:defRPr sz="3200" b="1">
                  <a:solidFill>
                    <a:schemeClr val="tx2"/>
                  </a:solidFill>
                  <a:latin typeface="TrueFrutiger" pitchFamily="2" charset="0"/>
                </a:defRPr>
              </a:lvl3pPr>
              <a:lvl4pPr marL="1600200" indent="-228600" eaLnBrk="0" hangingPunct="0">
                <a:defRPr sz="3200" b="1">
                  <a:solidFill>
                    <a:schemeClr val="tx2"/>
                  </a:solidFill>
                  <a:latin typeface="TrueFrutiger" pitchFamily="2" charset="0"/>
                </a:defRPr>
              </a:lvl4pPr>
              <a:lvl5pPr marL="2057400" indent="-228600" eaLnBrk="0" hangingPunct="0">
                <a:defRPr sz="3200" b="1">
                  <a:solidFill>
                    <a:schemeClr val="tx2"/>
                  </a:solidFill>
                  <a:latin typeface="TrueFrutiger" pitchFamily="2" charset="0"/>
                </a:defRPr>
              </a:lvl5pPr>
              <a:lvl6pPr marL="2514600" indent="-228600" eaLnBrk="0" fontAlgn="base" hangingPunct="0">
                <a:spcBef>
                  <a:spcPct val="0"/>
                </a:spcBef>
                <a:spcAft>
                  <a:spcPct val="0"/>
                </a:spcAft>
                <a:defRPr sz="3200" b="1">
                  <a:solidFill>
                    <a:schemeClr val="tx2"/>
                  </a:solidFill>
                  <a:latin typeface="TrueFrutiger" pitchFamily="2" charset="0"/>
                </a:defRPr>
              </a:lvl6pPr>
              <a:lvl7pPr marL="2971800" indent="-228600" eaLnBrk="0" fontAlgn="base" hangingPunct="0">
                <a:spcBef>
                  <a:spcPct val="0"/>
                </a:spcBef>
                <a:spcAft>
                  <a:spcPct val="0"/>
                </a:spcAft>
                <a:defRPr sz="3200" b="1">
                  <a:solidFill>
                    <a:schemeClr val="tx2"/>
                  </a:solidFill>
                  <a:latin typeface="TrueFrutiger" pitchFamily="2" charset="0"/>
                </a:defRPr>
              </a:lvl7pPr>
              <a:lvl8pPr marL="3429000" indent="-228600" eaLnBrk="0" fontAlgn="base" hangingPunct="0">
                <a:spcBef>
                  <a:spcPct val="0"/>
                </a:spcBef>
                <a:spcAft>
                  <a:spcPct val="0"/>
                </a:spcAft>
                <a:defRPr sz="3200" b="1">
                  <a:solidFill>
                    <a:schemeClr val="tx2"/>
                  </a:solidFill>
                  <a:latin typeface="TrueFrutiger" pitchFamily="2" charset="0"/>
                </a:defRPr>
              </a:lvl8pPr>
              <a:lvl9pPr marL="3886200" indent="-228600" eaLnBrk="0" fontAlgn="base" hangingPunct="0">
                <a:spcBef>
                  <a:spcPct val="0"/>
                </a:spcBef>
                <a:spcAft>
                  <a:spcPct val="0"/>
                </a:spcAft>
                <a:defRPr sz="3200" b="1">
                  <a:solidFill>
                    <a:schemeClr val="tx2"/>
                  </a:solidFill>
                  <a:latin typeface="TrueFrutiger" pitchFamily="2" charset="0"/>
                </a:defRPr>
              </a:lvl9pPr>
            </a:lstStyle>
            <a:p>
              <a:endParaRPr lang="en-US" sz="1100" b="0">
                <a:solidFill>
                  <a:schemeClr val="tx1"/>
                </a:solidFill>
                <a:latin typeface="Trebuchet MS" pitchFamily="34" charset="0"/>
              </a:endParaRPr>
            </a:p>
          </p:txBody>
        </p:sp>
        <p:sp>
          <p:nvSpPr>
            <p:cNvPr id="18447" name="Line 12"/>
            <p:cNvSpPr>
              <a:spLocks noChangeShapeType="1"/>
            </p:cNvSpPr>
            <p:nvPr/>
          </p:nvSpPr>
          <p:spPr bwMode="auto">
            <a:xfrm>
              <a:off x="5057775" y="3968751"/>
              <a:ext cx="0" cy="3444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cxnSp>
          <p:nvCxnSpPr>
            <p:cNvPr id="18448" name="Straight Connector 10"/>
            <p:cNvCxnSpPr>
              <a:cxnSpLocks noChangeShapeType="1"/>
            </p:cNvCxnSpPr>
            <p:nvPr/>
          </p:nvCxnSpPr>
          <p:spPr bwMode="auto">
            <a:xfrm>
              <a:off x="2817812" y="3810000"/>
              <a:ext cx="0" cy="3190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8449" name="Line 12"/>
            <p:cNvSpPr>
              <a:spLocks noChangeShapeType="1"/>
            </p:cNvSpPr>
            <p:nvPr/>
          </p:nvSpPr>
          <p:spPr bwMode="auto">
            <a:xfrm>
              <a:off x="3884612" y="2514600"/>
              <a:ext cx="0" cy="162242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8450" name="Line 12"/>
            <p:cNvSpPr>
              <a:spLocks noChangeShapeType="1"/>
            </p:cNvSpPr>
            <p:nvPr/>
          </p:nvSpPr>
          <p:spPr bwMode="auto">
            <a:xfrm>
              <a:off x="3403600" y="3155951"/>
              <a:ext cx="0" cy="9667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8451" name="Line 12"/>
            <p:cNvSpPr>
              <a:spLocks noChangeShapeType="1"/>
            </p:cNvSpPr>
            <p:nvPr/>
          </p:nvSpPr>
          <p:spPr bwMode="auto">
            <a:xfrm>
              <a:off x="2771775" y="3810000"/>
              <a:ext cx="0" cy="3127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8452" name="Right Brace 14"/>
            <p:cNvSpPr>
              <a:spLocks/>
            </p:cNvSpPr>
            <p:nvPr/>
          </p:nvSpPr>
          <p:spPr bwMode="auto">
            <a:xfrm rot="-5400000">
              <a:off x="1942705" y="2593183"/>
              <a:ext cx="296068" cy="1254123"/>
            </a:xfrm>
            <a:prstGeom prst="rightBrace">
              <a:avLst>
                <a:gd name="adj1" fmla="val 8335"/>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a-DK"/>
            </a:p>
          </p:txBody>
        </p:sp>
        <p:sp>
          <p:nvSpPr>
            <p:cNvPr id="18453" name="Right Brace 34"/>
            <p:cNvSpPr>
              <a:spLocks/>
            </p:cNvSpPr>
            <p:nvPr/>
          </p:nvSpPr>
          <p:spPr bwMode="auto">
            <a:xfrm rot="-5400000">
              <a:off x="2280247" y="1760340"/>
              <a:ext cx="306783" cy="1939923"/>
            </a:xfrm>
            <a:prstGeom prst="rightBrace">
              <a:avLst>
                <a:gd name="adj1" fmla="val 834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a-DK"/>
            </a:p>
          </p:txBody>
        </p:sp>
        <p:sp>
          <p:nvSpPr>
            <p:cNvPr id="18454" name="Right Brace 35"/>
            <p:cNvSpPr>
              <a:spLocks/>
            </p:cNvSpPr>
            <p:nvPr/>
          </p:nvSpPr>
          <p:spPr bwMode="auto">
            <a:xfrm rot="-5400000">
              <a:off x="2519562" y="974924"/>
              <a:ext cx="306783" cy="2393154"/>
            </a:xfrm>
            <a:prstGeom prst="rightBrace">
              <a:avLst>
                <a:gd name="adj1" fmla="val 834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da-DK"/>
            </a:p>
          </p:txBody>
        </p:sp>
        <p:sp>
          <p:nvSpPr>
            <p:cNvPr id="18455" name="TextBox 15"/>
            <p:cNvSpPr txBox="1">
              <a:spLocks noChangeArrowheads="1"/>
            </p:cNvSpPr>
            <p:nvPr/>
          </p:nvSpPr>
          <p:spPr bwMode="auto">
            <a:xfrm>
              <a:off x="2494021" y="1649413"/>
              <a:ext cx="48485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2"/>
                  </a:solidFill>
                  <a:latin typeface="TrueFrutiger" pitchFamily="2" charset="0"/>
                </a:defRPr>
              </a:lvl1pPr>
              <a:lvl2pPr marL="742950" indent="-285750" eaLnBrk="0" hangingPunct="0">
                <a:defRPr sz="3200" b="1">
                  <a:solidFill>
                    <a:schemeClr val="tx2"/>
                  </a:solidFill>
                  <a:latin typeface="TrueFrutiger" pitchFamily="2" charset="0"/>
                </a:defRPr>
              </a:lvl2pPr>
              <a:lvl3pPr marL="1143000" indent="-228600" eaLnBrk="0" hangingPunct="0">
                <a:defRPr sz="3200" b="1">
                  <a:solidFill>
                    <a:schemeClr val="tx2"/>
                  </a:solidFill>
                  <a:latin typeface="TrueFrutiger" pitchFamily="2" charset="0"/>
                </a:defRPr>
              </a:lvl3pPr>
              <a:lvl4pPr marL="1600200" indent="-228600" eaLnBrk="0" hangingPunct="0">
                <a:defRPr sz="3200" b="1">
                  <a:solidFill>
                    <a:schemeClr val="tx2"/>
                  </a:solidFill>
                  <a:latin typeface="TrueFrutiger" pitchFamily="2" charset="0"/>
                </a:defRPr>
              </a:lvl4pPr>
              <a:lvl5pPr marL="2057400" indent="-228600" eaLnBrk="0" hangingPunct="0">
                <a:defRPr sz="3200" b="1">
                  <a:solidFill>
                    <a:schemeClr val="tx2"/>
                  </a:solidFill>
                  <a:latin typeface="TrueFrutiger" pitchFamily="2" charset="0"/>
                </a:defRPr>
              </a:lvl5pPr>
              <a:lvl6pPr marL="2514600" indent="-228600" eaLnBrk="0" fontAlgn="base" hangingPunct="0">
                <a:spcBef>
                  <a:spcPct val="0"/>
                </a:spcBef>
                <a:spcAft>
                  <a:spcPct val="0"/>
                </a:spcAft>
                <a:defRPr sz="3200" b="1">
                  <a:solidFill>
                    <a:schemeClr val="tx2"/>
                  </a:solidFill>
                  <a:latin typeface="TrueFrutiger" pitchFamily="2" charset="0"/>
                </a:defRPr>
              </a:lvl6pPr>
              <a:lvl7pPr marL="2971800" indent="-228600" eaLnBrk="0" fontAlgn="base" hangingPunct="0">
                <a:spcBef>
                  <a:spcPct val="0"/>
                </a:spcBef>
                <a:spcAft>
                  <a:spcPct val="0"/>
                </a:spcAft>
                <a:defRPr sz="3200" b="1">
                  <a:solidFill>
                    <a:schemeClr val="tx2"/>
                  </a:solidFill>
                  <a:latin typeface="TrueFrutiger" pitchFamily="2" charset="0"/>
                </a:defRPr>
              </a:lvl7pPr>
              <a:lvl8pPr marL="3429000" indent="-228600" eaLnBrk="0" fontAlgn="base" hangingPunct="0">
                <a:spcBef>
                  <a:spcPct val="0"/>
                </a:spcBef>
                <a:spcAft>
                  <a:spcPct val="0"/>
                </a:spcAft>
                <a:defRPr sz="3200" b="1">
                  <a:solidFill>
                    <a:schemeClr val="tx2"/>
                  </a:solidFill>
                  <a:latin typeface="TrueFrutiger" pitchFamily="2" charset="0"/>
                </a:defRPr>
              </a:lvl8pPr>
              <a:lvl9pPr marL="3886200" indent="-228600" eaLnBrk="0" fontAlgn="base" hangingPunct="0">
                <a:spcBef>
                  <a:spcPct val="0"/>
                </a:spcBef>
                <a:spcAft>
                  <a:spcPct val="0"/>
                </a:spcAft>
                <a:defRPr sz="3200" b="1">
                  <a:solidFill>
                    <a:schemeClr val="tx2"/>
                  </a:solidFill>
                  <a:latin typeface="TrueFrutiger" pitchFamily="2" charset="0"/>
                </a:defRPr>
              </a:lvl9pPr>
            </a:lstStyle>
            <a:p>
              <a:pPr eaLnBrk="1" hangingPunct="1"/>
              <a:r>
                <a:rPr lang="da-DK" sz="1100">
                  <a:latin typeface="Trebuchet MS" pitchFamily="34" charset="0"/>
                </a:rPr>
                <a:t>16%</a:t>
              </a:r>
            </a:p>
          </p:txBody>
        </p:sp>
        <p:sp>
          <p:nvSpPr>
            <p:cNvPr id="18456" name="TextBox 37"/>
            <p:cNvSpPr txBox="1">
              <a:spLocks noChangeArrowheads="1"/>
            </p:cNvSpPr>
            <p:nvPr/>
          </p:nvSpPr>
          <p:spPr bwMode="auto">
            <a:xfrm>
              <a:off x="1870868" y="2810600"/>
              <a:ext cx="44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2"/>
                  </a:solidFill>
                  <a:latin typeface="TrueFrutiger" pitchFamily="2" charset="0"/>
                </a:defRPr>
              </a:lvl1pPr>
              <a:lvl2pPr marL="742950" indent="-285750" eaLnBrk="0" hangingPunct="0">
                <a:defRPr sz="3200" b="1">
                  <a:solidFill>
                    <a:schemeClr val="tx2"/>
                  </a:solidFill>
                  <a:latin typeface="TrueFrutiger" pitchFamily="2" charset="0"/>
                </a:defRPr>
              </a:lvl2pPr>
              <a:lvl3pPr marL="1143000" indent="-228600" eaLnBrk="0" hangingPunct="0">
                <a:defRPr sz="3200" b="1">
                  <a:solidFill>
                    <a:schemeClr val="tx2"/>
                  </a:solidFill>
                  <a:latin typeface="TrueFrutiger" pitchFamily="2" charset="0"/>
                </a:defRPr>
              </a:lvl3pPr>
              <a:lvl4pPr marL="1600200" indent="-228600" eaLnBrk="0" hangingPunct="0">
                <a:defRPr sz="3200" b="1">
                  <a:solidFill>
                    <a:schemeClr val="tx2"/>
                  </a:solidFill>
                  <a:latin typeface="TrueFrutiger" pitchFamily="2" charset="0"/>
                </a:defRPr>
              </a:lvl4pPr>
              <a:lvl5pPr marL="2057400" indent="-228600" eaLnBrk="0" hangingPunct="0">
                <a:defRPr sz="3200" b="1">
                  <a:solidFill>
                    <a:schemeClr val="tx2"/>
                  </a:solidFill>
                  <a:latin typeface="TrueFrutiger" pitchFamily="2" charset="0"/>
                </a:defRPr>
              </a:lvl5pPr>
              <a:lvl6pPr marL="2514600" indent="-228600" eaLnBrk="0" fontAlgn="base" hangingPunct="0">
                <a:spcBef>
                  <a:spcPct val="0"/>
                </a:spcBef>
                <a:spcAft>
                  <a:spcPct val="0"/>
                </a:spcAft>
                <a:defRPr sz="3200" b="1">
                  <a:solidFill>
                    <a:schemeClr val="tx2"/>
                  </a:solidFill>
                  <a:latin typeface="TrueFrutiger" pitchFamily="2" charset="0"/>
                </a:defRPr>
              </a:lvl6pPr>
              <a:lvl7pPr marL="2971800" indent="-228600" eaLnBrk="0" fontAlgn="base" hangingPunct="0">
                <a:spcBef>
                  <a:spcPct val="0"/>
                </a:spcBef>
                <a:spcAft>
                  <a:spcPct val="0"/>
                </a:spcAft>
                <a:defRPr sz="3200" b="1">
                  <a:solidFill>
                    <a:schemeClr val="tx2"/>
                  </a:solidFill>
                  <a:latin typeface="TrueFrutiger" pitchFamily="2" charset="0"/>
                </a:defRPr>
              </a:lvl7pPr>
              <a:lvl8pPr marL="3429000" indent="-228600" eaLnBrk="0" fontAlgn="base" hangingPunct="0">
                <a:spcBef>
                  <a:spcPct val="0"/>
                </a:spcBef>
                <a:spcAft>
                  <a:spcPct val="0"/>
                </a:spcAft>
                <a:defRPr sz="3200" b="1">
                  <a:solidFill>
                    <a:schemeClr val="tx2"/>
                  </a:solidFill>
                  <a:latin typeface="TrueFrutiger" pitchFamily="2" charset="0"/>
                </a:defRPr>
              </a:lvl8pPr>
              <a:lvl9pPr marL="3886200" indent="-228600" eaLnBrk="0" fontAlgn="base" hangingPunct="0">
                <a:spcBef>
                  <a:spcPct val="0"/>
                </a:spcBef>
                <a:spcAft>
                  <a:spcPct val="0"/>
                </a:spcAft>
                <a:defRPr sz="3200" b="1">
                  <a:solidFill>
                    <a:schemeClr val="tx2"/>
                  </a:solidFill>
                  <a:latin typeface="TrueFrutiger" pitchFamily="2" charset="0"/>
                </a:defRPr>
              </a:lvl9pPr>
            </a:lstStyle>
            <a:p>
              <a:pPr eaLnBrk="1" hangingPunct="1"/>
              <a:r>
                <a:rPr lang="da-DK" sz="1100">
                  <a:latin typeface="Trebuchet MS" pitchFamily="34" charset="0"/>
                </a:rPr>
                <a:t> 1%</a:t>
              </a:r>
            </a:p>
          </p:txBody>
        </p:sp>
        <p:sp>
          <p:nvSpPr>
            <p:cNvPr id="18457" name="TextBox 38"/>
            <p:cNvSpPr txBox="1">
              <a:spLocks noChangeArrowheads="1"/>
            </p:cNvSpPr>
            <p:nvPr/>
          </p:nvSpPr>
          <p:spPr bwMode="auto">
            <a:xfrm>
              <a:off x="2252721" y="2220913"/>
              <a:ext cx="3945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2"/>
                  </a:solidFill>
                  <a:latin typeface="TrueFrutiger" pitchFamily="2" charset="0"/>
                </a:defRPr>
              </a:lvl1pPr>
              <a:lvl2pPr marL="742950" indent="-285750" eaLnBrk="0" hangingPunct="0">
                <a:defRPr sz="3200" b="1">
                  <a:solidFill>
                    <a:schemeClr val="tx2"/>
                  </a:solidFill>
                  <a:latin typeface="TrueFrutiger" pitchFamily="2" charset="0"/>
                </a:defRPr>
              </a:lvl2pPr>
              <a:lvl3pPr marL="1143000" indent="-228600" eaLnBrk="0" hangingPunct="0">
                <a:defRPr sz="3200" b="1">
                  <a:solidFill>
                    <a:schemeClr val="tx2"/>
                  </a:solidFill>
                  <a:latin typeface="TrueFrutiger" pitchFamily="2" charset="0"/>
                </a:defRPr>
              </a:lvl3pPr>
              <a:lvl4pPr marL="1600200" indent="-228600" eaLnBrk="0" hangingPunct="0">
                <a:defRPr sz="3200" b="1">
                  <a:solidFill>
                    <a:schemeClr val="tx2"/>
                  </a:solidFill>
                  <a:latin typeface="TrueFrutiger" pitchFamily="2" charset="0"/>
                </a:defRPr>
              </a:lvl4pPr>
              <a:lvl5pPr marL="2057400" indent="-228600" eaLnBrk="0" hangingPunct="0">
                <a:defRPr sz="3200" b="1">
                  <a:solidFill>
                    <a:schemeClr val="tx2"/>
                  </a:solidFill>
                  <a:latin typeface="TrueFrutiger" pitchFamily="2" charset="0"/>
                </a:defRPr>
              </a:lvl5pPr>
              <a:lvl6pPr marL="2514600" indent="-228600" eaLnBrk="0" fontAlgn="base" hangingPunct="0">
                <a:spcBef>
                  <a:spcPct val="0"/>
                </a:spcBef>
                <a:spcAft>
                  <a:spcPct val="0"/>
                </a:spcAft>
                <a:defRPr sz="3200" b="1">
                  <a:solidFill>
                    <a:schemeClr val="tx2"/>
                  </a:solidFill>
                  <a:latin typeface="TrueFrutiger" pitchFamily="2" charset="0"/>
                </a:defRPr>
              </a:lvl6pPr>
              <a:lvl7pPr marL="2971800" indent="-228600" eaLnBrk="0" fontAlgn="base" hangingPunct="0">
                <a:spcBef>
                  <a:spcPct val="0"/>
                </a:spcBef>
                <a:spcAft>
                  <a:spcPct val="0"/>
                </a:spcAft>
                <a:defRPr sz="3200" b="1">
                  <a:solidFill>
                    <a:schemeClr val="tx2"/>
                  </a:solidFill>
                  <a:latin typeface="TrueFrutiger" pitchFamily="2" charset="0"/>
                </a:defRPr>
              </a:lvl7pPr>
              <a:lvl8pPr marL="3429000" indent="-228600" eaLnBrk="0" fontAlgn="base" hangingPunct="0">
                <a:spcBef>
                  <a:spcPct val="0"/>
                </a:spcBef>
                <a:spcAft>
                  <a:spcPct val="0"/>
                </a:spcAft>
                <a:defRPr sz="3200" b="1">
                  <a:solidFill>
                    <a:schemeClr val="tx2"/>
                  </a:solidFill>
                  <a:latin typeface="TrueFrutiger" pitchFamily="2" charset="0"/>
                </a:defRPr>
              </a:lvl8pPr>
              <a:lvl9pPr marL="3886200" indent="-228600" eaLnBrk="0" fontAlgn="base" hangingPunct="0">
                <a:spcBef>
                  <a:spcPct val="0"/>
                </a:spcBef>
                <a:spcAft>
                  <a:spcPct val="0"/>
                </a:spcAft>
                <a:defRPr sz="3200" b="1">
                  <a:solidFill>
                    <a:schemeClr val="tx2"/>
                  </a:solidFill>
                  <a:latin typeface="TrueFrutiger" pitchFamily="2" charset="0"/>
                </a:defRPr>
              </a:lvl9pPr>
            </a:lstStyle>
            <a:p>
              <a:pPr eaLnBrk="1" hangingPunct="1"/>
              <a:r>
                <a:rPr lang="da-DK" sz="1100">
                  <a:latin typeface="Trebuchet MS" pitchFamily="34" charset="0"/>
                </a:rPr>
                <a:t>5%</a:t>
              </a:r>
            </a:p>
          </p:txBody>
        </p:sp>
      </p:grpSp>
    </p:spTree>
    <p:extLst>
      <p:ext uri="{BB962C8B-B14F-4D97-AF65-F5344CB8AC3E}">
        <p14:creationId xmlns:p14="http://schemas.microsoft.com/office/powerpoint/2010/main" val="1052740168"/>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VaR for valutaposition</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fontScale="85000" lnSpcReduction="10000"/>
              </a:bodyPr>
              <a:lstStyle/>
              <a:p>
                <a14:m>
                  <m:oMath xmlns:m="http://schemas.openxmlformats.org/officeDocument/2006/math">
                    <m:sSub>
                      <m:sSubPr>
                        <m:ctrlPr>
                          <a:rPr lang="da-DK" b="1" i="1" smtClean="0">
                            <a:latin typeface="Cambria Math" panose="02040503050406030204" pitchFamily="18" charset="0"/>
                          </a:rPr>
                        </m:ctrlPr>
                      </m:sSubPr>
                      <m:e>
                        <m:r>
                          <a:rPr lang="da-DK" b="1" i="1">
                            <a:latin typeface="Cambria Math"/>
                          </a:rPr>
                          <m:t>𝑽𝒂𝑹</m:t>
                        </m:r>
                      </m:e>
                      <m:sub>
                        <m:r>
                          <a:rPr lang="da-DK" b="1" i="1">
                            <a:latin typeface="Cambria Math"/>
                          </a:rPr>
                          <m:t>𝑽𝒂𝒍𝒖𝒕𝒂</m:t>
                        </m:r>
                      </m:sub>
                    </m:sSub>
                    <m:r>
                      <a:rPr lang="da-DK" b="1" i="1">
                        <a:latin typeface="Cambria Math"/>
                      </a:rPr>
                      <m:t>=</m:t>
                    </m:r>
                    <m:r>
                      <a:rPr lang="da-DK" b="1" i="1">
                        <a:latin typeface="Cambria Math"/>
                      </a:rPr>
                      <m:t>𝑴𝑽</m:t>
                    </m:r>
                    <m:r>
                      <a:rPr lang="da-DK" b="1" i="1">
                        <a:latin typeface="Cambria Math"/>
                      </a:rPr>
                      <m:t>∙</m:t>
                    </m:r>
                    <m:r>
                      <a:rPr lang="da-DK" b="1" i="1">
                        <a:latin typeface="Cambria Math"/>
                      </a:rPr>
                      <m:t>𝝈</m:t>
                    </m:r>
                    <m:r>
                      <a:rPr lang="da-DK" b="1" i="1">
                        <a:latin typeface="Cambria Math"/>
                      </a:rPr>
                      <m:t>∙</m:t>
                    </m:r>
                    <m:rad>
                      <m:radPr>
                        <m:degHide m:val="on"/>
                        <m:ctrlPr>
                          <a:rPr lang="da-DK" b="1" i="1">
                            <a:latin typeface="Cambria Math" panose="02040503050406030204" pitchFamily="18" charset="0"/>
                          </a:rPr>
                        </m:ctrlPr>
                      </m:radPr>
                      <m:deg/>
                      <m:e>
                        <m:r>
                          <a:rPr lang="da-DK" b="1" i="1">
                            <a:latin typeface="Cambria Math"/>
                          </a:rPr>
                          <m:t>𝑻</m:t>
                        </m:r>
                      </m:e>
                    </m:rad>
                    <m:r>
                      <a:rPr lang="da-DK" b="1" i="1">
                        <a:latin typeface="Cambria Math"/>
                      </a:rPr>
                      <m:t>∙</m:t>
                    </m:r>
                    <m:r>
                      <a:rPr lang="da-DK" b="1" i="1">
                        <a:latin typeface="Cambria Math"/>
                      </a:rPr>
                      <m:t>𝒏</m:t>
                    </m:r>
                  </m:oMath>
                </a14:m>
                <a:endParaRPr lang="da-DK" dirty="0"/>
              </a:p>
              <a:p>
                <a:endParaRPr lang="da-DK" dirty="0"/>
              </a:p>
              <a:p>
                <a:r>
                  <a:rPr lang="da-DK" dirty="0"/>
                  <a:t>Ønsker man at beregne 10-dages VaR med 99% konfidensinterval på en position på 50 millioner USD, hvor valutakursen er 6,72 og den daglige volatilitet på USD/DKK er opgjort til at være 0,59% fås:</a:t>
                </a:r>
              </a:p>
              <a:p>
                <a14:m>
                  <m:oMath xmlns:m="http://schemas.openxmlformats.org/officeDocument/2006/math">
                    <m:sSub>
                      <m:sSubPr>
                        <m:ctrlPr>
                          <a:rPr lang="da-DK" i="1">
                            <a:latin typeface="Cambria Math" panose="02040503050406030204" pitchFamily="18" charset="0"/>
                          </a:rPr>
                        </m:ctrlPr>
                      </m:sSubPr>
                      <m:e>
                        <m:r>
                          <a:rPr lang="da-DK" i="1">
                            <a:latin typeface="Cambria Math"/>
                          </a:rPr>
                          <m:t>𝑉𝑎𝑅</m:t>
                        </m:r>
                      </m:e>
                      <m:sub>
                        <m:r>
                          <a:rPr lang="da-DK" i="1">
                            <a:latin typeface="Cambria Math"/>
                          </a:rPr>
                          <m:t>𝑉𝑎𝑙𝑢𝑡𝑎</m:t>
                        </m:r>
                      </m:sub>
                    </m:sSub>
                    <m:r>
                      <a:rPr lang="da-DK" i="1">
                        <a:latin typeface="Cambria Math"/>
                      </a:rPr>
                      <m:t>=50</m:t>
                    </m:r>
                    <m:r>
                      <a:rPr lang="da-DK" i="1">
                        <a:latin typeface="Cambria Math"/>
                      </a:rPr>
                      <m:t>𝑀</m:t>
                    </m:r>
                    <m:r>
                      <a:rPr lang="da-DK" i="1">
                        <a:latin typeface="Cambria Math"/>
                      </a:rPr>
                      <m:t>∙6,72∙0,59%∙</m:t>
                    </m:r>
                    <m:rad>
                      <m:radPr>
                        <m:degHide m:val="on"/>
                        <m:ctrlPr>
                          <a:rPr lang="da-DK" i="1">
                            <a:latin typeface="Cambria Math" panose="02040503050406030204" pitchFamily="18" charset="0"/>
                          </a:rPr>
                        </m:ctrlPr>
                      </m:radPr>
                      <m:deg/>
                      <m:e>
                        <m:r>
                          <a:rPr lang="da-DK" i="1">
                            <a:latin typeface="Cambria Math"/>
                          </a:rPr>
                          <m:t>10</m:t>
                        </m:r>
                      </m:e>
                    </m:rad>
                    <m:r>
                      <a:rPr lang="da-DK" i="1">
                        <a:latin typeface="Cambria Math"/>
                      </a:rPr>
                      <m:t>∙2,33=</m:t>
                    </m:r>
                    <m:r>
                      <a:rPr lang="da-DK" b="0" i="1" smtClean="0">
                        <a:latin typeface="Cambria Math" panose="02040503050406030204" pitchFamily="18" charset="0"/>
                      </a:rPr>
                      <m:t>14,6</m:t>
                    </m:r>
                    <m:r>
                      <a:rPr lang="da-DK" i="1">
                        <a:latin typeface="Cambria Math"/>
                      </a:rPr>
                      <m:t> </m:t>
                    </m:r>
                    <m:r>
                      <a:rPr lang="da-DK" b="0" i="1" smtClean="0">
                        <a:latin typeface="Cambria Math" panose="02040503050406030204" pitchFamily="18" charset="0"/>
                      </a:rPr>
                      <m:t>𝑚</m:t>
                    </m:r>
                    <m:r>
                      <a:rPr lang="da-DK" i="1">
                        <a:latin typeface="Cambria Math"/>
                      </a:rPr>
                      <m:t>𝑖𝑙𝑙𝑖𝑜𝑛𝑒𝑟</m:t>
                    </m:r>
                    <m:r>
                      <a:rPr lang="da-DK" i="1">
                        <a:latin typeface="Cambria Math"/>
                      </a:rPr>
                      <m:t> </m:t>
                    </m:r>
                    <m:r>
                      <a:rPr lang="da-DK" i="1">
                        <a:latin typeface="Cambria Math"/>
                      </a:rPr>
                      <m:t>𝑘𝑟𝑜𝑛𝑒𝑟</m:t>
                    </m:r>
                  </m:oMath>
                </a14:m>
                <a:endParaRPr lang="da-DK" dirty="0"/>
              </a:p>
              <a:p>
                <a:r>
                  <a:rPr lang="da-DK" dirty="0"/>
                  <a:t>Over en 10-dages periode er der derfor 1% risiko for at tabe mere end 14,6 millioner kroner</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r="-2520" b="-635"/>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da-DK"/>
              <a:t>Copyright Jørgen Just Andresen</a:t>
            </a:r>
          </a:p>
        </p:txBody>
      </p:sp>
      <p:sp>
        <p:nvSpPr>
          <p:cNvPr id="4" name="Slide Number Placeholder 3"/>
          <p:cNvSpPr>
            <a:spLocks noGrp="1"/>
          </p:cNvSpPr>
          <p:nvPr>
            <p:ph type="sldNum" sz="quarter" idx="12"/>
          </p:nvPr>
        </p:nvSpPr>
        <p:spPr/>
        <p:txBody>
          <a:bodyPr/>
          <a:lstStyle/>
          <a:p>
            <a:fld id="{976443AD-B17D-4319-A35E-2398D07A6DDB}" type="slidenum">
              <a:rPr lang="da-DK" smtClean="0"/>
              <a:t>8</a:t>
            </a:fld>
            <a:endParaRPr lang="da-DK"/>
          </a:p>
        </p:txBody>
      </p:sp>
    </p:spTree>
    <p:extLst>
      <p:ext uri="{BB962C8B-B14F-4D97-AF65-F5344CB8AC3E}">
        <p14:creationId xmlns:p14="http://schemas.microsoft.com/office/powerpoint/2010/main" val="2776015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VaR for aktieposition</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435608" y="1447800"/>
                <a:ext cx="7498080" cy="4717504"/>
              </a:xfrm>
            </p:spPr>
            <p:txBody>
              <a:bodyPr>
                <a:noAutofit/>
              </a:bodyPr>
              <a:lstStyle/>
              <a:p>
                <a14:m>
                  <m:oMath xmlns:m="http://schemas.openxmlformats.org/officeDocument/2006/math">
                    <m:sSub>
                      <m:sSubPr>
                        <m:ctrlPr>
                          <a:rPr lang="da-DK" sz="1600" b="1" i="1" smtClean="0">
                            <a:latin typeface="Cambria Math" panose="02040503050406030204" pitchFamily="18" charset="0"/>
                          </a:rPr>
                        </m:ctrlPr>
                      </m:sSubPr>
                      <m:e>
                        <m:r>
                          <a:rPr lang="da-DK" sz="1600" b="1" i="1">
                            <a:latin typeface="Cambria Math"/>
                          </a:rPr>
                          <m:t>𝑽𝒂𝑹</m:t>
                        </m:r>
                      </m:e>
                      <m:sub>
                        <m:r>
                          <a:rPr lang="da-DK" sz="1600" b="1" i="1">
                            <a:latin typeface="Cambria Math"/>
                          </a:rPr>
                          <m:t>𝑨𝒌𝒕𝒊𝒆</m:t>
                        </m:r>
                      </m:sub>
                    </m:sSub>
                    <m:r>
                      <a:rPr lang="da-DK" sz="1600" b="1" i="1">
                        <a:latin typeface="Cambria Math"/>
                      </a:rPr>
                      <m:t>=</m:t>
                    </m:r>
                    <m:r>
                      <a:rPr lang="da-DK" sz="1600" b="1" i="1">
                        <a:latin typeface="Cambria Math"/>
                      </a:rPr>
                      <m:t>𝑴𝑽</m:t>
                    </m:r>
                    <m:r>
                      <a:rPr lang="da-DK" sz="1600" b="1" i="1">
                        <a:latin typeface="Cambria Math"/>
                      </a:rPr>
                      <m:t>∙</m:t>
                    </m:r>
                    <m:r>
                      <a:rPr lang="da-DK" sz="1600" b="1" i="1">
                        <a:latin typeface="Cambria Math"/>
                      </a:rPr>
                      <m:t>𝝈</m:t>
                    </m:r>
                    <m:r>
                      <a:rPr lang="da-DK" sz="1600" b="1" i="1">
                        <a:latin typeface="Cambria Math"/>
                      </a:rPr>
                      <m:t>∙</m:t>
                    </m:r>
                    <m:rad>
                      <m:radPr>
                        <m:degHide m:val="on"/>
                        <m:ctrlPr>
                          <a:rPr lang="da-DK" sz="1600" b="1" i="1">
                            <a:latin typeface="Cambria Math" panose="02040503050406030204" pitchFamily="18" charset="0"/>
                          </a:rPr>
                        </m:ctrlPr>
                      </m:radPr>
                      <m:deg/>
                      <m:e>
                        <m:r>
                          <a:rPr lang="da-DK" sz="1600" b="1" i="1">
                            <a:latin typeface="Cambria Math"/>
                          </a:rPr>
                          <m:t>𝑻</m:t>
                        </m:r>
                      </m:e>
                    </m:rad>
                    <m:r>
                      <a:rPr lang="da-DK" sz="1600" b="1" i="1">
                        <a:latin typeface="Cambria Math"/>
                      </a:rPr>
                      <m:t>∙</m:t>
                    </m:r>
                    <m:r>
                      <a:rPr lang="da-DK" sz="1600" b="1" i="1">
                        <a:latin typeface="Cambria Math"/>
                      </a:rPr>
                      <m:t>𝒏</m:t>
                    </m:r>
                  </m:oMath>
                </a14:m>
                <a:endParaRPr lang="da-DK" sz="1600" dirty="0">
                  <a:latin typeface="Trebuchet MS" pitchFamily="34" charset="0"/>
                </a:endParaRPr>
              </a:p>
              <a:p>
                <a:r>
                  <a:rPr lang="da-DK" sz="1600" dirty="0">
                    <a:latin typeface="Trebuchet MS" pitchFamily="34" charset="0"/>
                  </a:rPr>
                  <a:t>Ønsker man at beregne daglig VaR med 99% -konfidensinterval på en position på 100M NOVO Nordisk-aktier, og har man opgjort den årlige volatilitet til 19,99% fås:</a:t>
                </a:r>
              </a:p>
              <a:p>
                <a14:m>
                  <m:oMath xmlns:m="http://schemas.openxmlformats.org/officeDocument/2006/math">
                    <m:r>
                      <a:rPr lang="da-DK" sz="1600" i="1">
                        <a:latin typeface="Cambria Math"/>
                      </a:rPr>
                      <m:t> </m:t>
                    </m:r>
                    <m:sSub>
                      <m:sSubPr>
                        <m:ctrlPr>
                          <a:rPr lang="da-DK" sz="1600" i="1">
                            <a:latin typeface="Cambria Math" panose="02040503050406030204" pitchFamily="18" charset="0"/>
                          </a:rPr>
                        </m:ctrlPr>
                      </m:sSubPr>
                      <m:e>
                        <m:r>
                          <a:rPr lang="da-DK" sz="1600" i="1">
                            <a:latin typeface="Cambria Math"/>
                          </a:rPr>
                          <m:t>𝑉𝑎𝑅</m:t>
                        </m:r>
                      </m:e>
                      <m:sub>
                        <m:r>
                          <a:rPr lang="da-DK" sz="1600" i="1">
                            <a:latin typeface="Cambria Math"/>
                          </a:rPr>
                          <m:t>𝐴𝑘𝑡𝑖𝑒</m:t>
                        </m:r>
                      </m:sub>
                    </m:sSub>
                    <m:r>
                      <a:rPr lang="da-DK" sz="1600" i="1">
                        <a:latin typeface="Cambria Math"/>
                      </a:rPr>
                      <m:t>=100</m:t>
                    </m:r>
                    <m:r>
                      <a:rPr lang="da-DK" sz="1600" i="1">
                        <a:latin typeface="Cambria Math"/>
                      </a:rPr>
                      <m:t>𝑀</m:t>
                    </m:r>
                    <m:r>
                      <a:rPr lang="da-DK" sz="1600" i="1">
                        <a:latin typeface="Cambria Math"/>
                      </a:rPr>
                      <m:t>∙19,99%∙</m:t>
                    </m:r>
                    <m:rad>
                      <m:radPr>
                        <m:degHide m:val="on"/>
                        <m:ctrlPr>
                          <a:rPr lang="da-DK" sz="1600" i="1">
                            <a:latin typeface="Cambria Math" panose="02040503050406030204" pitchFamily="18" charset="0"/>
                          </a:rPr>
                        </m:ctrlPr>
                      </m:radPr>
                      <m:deg/>
                      <m:e>
                        <m:f>
                          <m:fPr>
                            <m:ctrlPr>
                              <a:rPr lang="da-DK" sz="1600" i="1">
                                <a:latin typeface="Cambria Math" panose="02040503050406030204" pitchFamily="18" charset="0"/>
                              </a:rPr>
                            </m:ctrlPr>
                          </m:fPr>
                          <m:num>
                            <m:r>
                              <a:rPr lang="da-DK" sz="1600" i="1">
                                <a:latin typeface="Cambria Math"/>
                              </a:rPr>
                              <m:t>1</m:t>
                            </m:r>
                          </m:num>
                          <m:den>
                            <m:r>
                              <a:rPr lang="da-DK" sz="1600" i="1">
                                <a:latin typeface="Cambria Math"/>
                              </a:rPr>
                              <m:t>250</m:t>
                            </m:r>
                          </m:den>
                        </m:f>
                      </m:e>
                    </m:rad>
                    <m:r>
                      <a:rPr lang="da-DK" sz="1600" i="1">
                        <a:latin typeface="Cambria Math"/>
                      </a:rPr>
                      <m:t>∙2,33=</m:t>
                    </m:r>
                    <m:r>
                      <a:rPr lang="da-DK" sz="1600" b="0" i="1" smtClean="0">
                        <a:latin typeface="Cambria Math" panose="02040503050406030204" pitchFamily="18" charset="0"/>
                      </a:rPr>
                      <m:t>2,95</m:t>
                    </m:r>
                    <m:r>
                      <a:rPr lang="da-DK" sz="1600" i="1">
                        <a:latin typeface="Cambria Math"/>
                      </a:rPr>
                      <m:t> </m:t>
                    </m:r>
                    <m:r>
                      <a:rPr lang="da-DK" sz="1600" i="1">
                        <a:latin typeface="Cambria Math"/>
                      </a:rPr>
                      <m:t>𝑚𝑖𝑙𝑙𝑖𝑜𝑛𝑒𝑟</m:t>
                    </m:r>
                    <m:r>
                      <a:rPr lang="da-DK" sz="1600" i="1">
                        <a:latin typeface="Cambria Math"/>
                      </a:rPr>
                      <m:t> </m:t>
                    </m:r>
                    <m:r>
                      <a:rPr lang="da-DK" sz="1600" i="1">
                        <a:latin typeface="Cambria Math"/>
                      </a:rPr>
                      <m:t>𝑘𝑟𝑜𝑛𝑒𝑟</m:t>
                    </m:r>
                  </m:oMath>
                </a14:m>
                <a:endParaRPr lang="da-DK" sz="1600" i="1" dirty="0">
                  <a:latin typeface="Trebuchet MS" pitchFamily="34" charset="0"/>
                </a:endParaRPr>
              </a:p>
              <a:p>
                <a:endParaRPr lang="da-DK" sz="1600" i="1" dirty="0">
                  <a:latin typeface="Trebuchet MS" pitchFamily="34" charset="0"/>
                </a:endParaRPr>
              </a:p>
              <a:p>
                <a:r>
                  <a:rPr lang="da-DK" sz="1600" i="1" dirty="0">
                    <a:latin typeface="Trebuchet MS" pitchFamily="34" charset="0"/>
                  </a:rPr>
                  <a:t>Alternativt kan beta-værdien anvendes, hvis porteføljen er veldiversificeret:</a:t>
                </a:r>
              </a:p>
              <a:p>
                <a14:m>
                  <m:oMath xmlns:m="http://schemas.openxmlformats.org/officeDocument/2006/math">
                    <m:sSub>
                      <m:sSubPr>
                        <m:ctrlPr>
                          <a:rPr lang="da-DK" sz="1600" b="1" i="1">
                            <a:latin typeface="Cambria Math" panose="02040503050406030204" pitchFamily="18" charset="0"/>
                          </a:rPr>
                        </m:ctrlPr>
                      </m:sSubPr>
                      <m:e>
                        <m:r>
                          <a:rPr lang="da-DK" sz="1600" b="1" i="1">
                            <a:latin typeface="Cambria Math"/>
                          </a:rPr>
                          <m:t>𝑽𝒂𝑹</m:t>
                        </m:r>
                      </m:e>
                      <m:sub>
                        <m:r>
                          <a:rPr lang="da-DK" sz="1600" b="1" i="1">
                            <a:latin typeface="Cambria Math"/>
                          </a:rPr>
                          <m:t>𝑨𝒌𝒕𝒊𝒆</m:t>
                        </m:r>
                      </m:sub>
                    </m:sSub>
                    <m:r>
                      <a:rPr lang="da-DK" sz="1600" b="1" i="1">
                        <a:latin typeface="Cambria Math"/>
                      </a:rPr>
                      <m:t>=</m:t>
                    </m:r>
                    <m:r>
                      <a:rPr lang="da-DK" sz="1600" b="1" i="1">
                        <a:latin typeface="Cambria Math"/>
                      </a:rPr>
                      <m:t>𝑴𝑽</m:t>
                    </m:r>
                    <m:r>
                      <a:rPr lang="da-DK" sz="1600" b="1" i="1">
                        <a:latin typeface="Cambria Math"/>
                      </a:rPr>
                      <m:t>∙</m:t>
                    </m:r>
                    <m:r>
                      <a:rPr lang="da-DK" sz="1600" b="1" i="1">
                        <a:latin typeface="Cambria Math"/>
                      </a:rPr>
                      <m:t>𝜷</m:t>
                    </m:r>
                    <m:r>
                      <a:rPr lang="da-DK" sz="1600" b="1" i="1">
                        <a:latin typeface="Cambria Math"/>
                      </a:rPr>
                      <m:t>∙</m:t>
                    </m:r>
                    <m:sSub>
                      <m:sSubPr>
                        <m:ctrlPr>
                          <a:rPr lang="da-DK" sz="1600" b="1" i="1">
                            <a:latin typeface="Cambria Math" panose="02040503050406030204" pitchFamily="18" charset="0"/>
                          </a:rPr>
                        </m:ctrlPr>
                      </m:sSubPr>
                      <m:e>
                        <m:r>
                          <a:rPr lang="da-DK" sz="1600" b="1" i="1">
                            <a:latin typeface="Cambria Math"/>
                          </a:rPr>
                          <m:t>𝝈</m:t>
                        </m:r>
                      </m:e>
                      <m:sub>
                        <m:r>
                          <a:rPr lang="da-DK" sz="1600" b="1" i="1">
                            <a:latin typeface="Cambria Math"/>
                          </a:rPr>
                          <m:t>𝒊𝒏𝒅𝒆𝒌𝒔</m:t>
                        </m:r>
                      </m:sub>
                    </m:sSub>
                    <m:r>
                      <a:rPr lang="da-DK" sz="1600" b="1" i="1">
                        <a:latin typeface="Cambria Math"/>
                      </a:rPr>
                      <m:t>∙</m:t>
                    </m:r>
                    <m:rad>
                      <m:radPr>
                        <m:degHide m:val="on"/>
                        <m:ctrlPr>
                          <a:rPr lang="da-DK" sz="1600" b="1" i="1">
                            <a:latin typeface="Cambria Math" panose="02040503050406030204" pitchFamily="18" charset="0"/>
                          </a:rPr>
                        </m:ctrlPr>
                      </m:radPr>
                      <m:deg/>
                      <m:e>
                        <m:r>
                          <a:rPr lang="da-DK" sz="1600" b="1" i="1">
                            <a:latin typeface="Cambria Math"/>
                          </a:rPr>
                          <m:t>𝑻</m:t>
                        </m:r>
                      </m:e>
                    </m:rad>
                    <m:r>
                      <a:rPr lang="da-DK" sz="1600" b="1" i="1">
                        <a:latin typeface="Cambria Math"/>
                      </a:rPr>
                      <m:t>∙</m:t>
                    </m:r>
                    <m:r>
                      <a:rPr lang="da-DK" sz="1600" b="1" i="1">
                        <a:latin typeface="Cambria Math"/>
                      </a:rPr>
                      <m:t>𝒏</m:t>
                    </m:r>
                  </m:oMath>
                </a14:m>
                <a:endParaRPr lang="da-DK" sz="1600" b="1" i="1" dirty="0">
                  <a:latin typeface="Trebuchet MS" pitchFamily="34" charset="0"/>
                </a:endParaRPr>
              </a:p>
              <a:p>
                <a14:m>
                  <m:oMath xmlns:m="http://schemas.openxmlformats.org/officeDocument/2006/math">
                    <m:sSub>
                      <m:sSubPr>
                        <m:ctrlPr>
                          <a:rPr lang="da-DK" sz="1600" i="1">
                            <a:latin typeface="Cambria Math" panose="02040503050406030204" pitchFamily="18" charset="0"/>
                          </a:rPr>
                        </m:ctrlPr>
                      </m:sSubPr>
                      <m:e>
                        <m:r>
                          <a:rPr lang="da-DK" sz="1600" i="1">
                            <a:latin typeface="Cambria Math"/>
                          </a:rPr>
                          <m:t>𝑉𝑎𝑅</m:t>
                        </m:r>
                      </m:e>
                      <m:sub>
                        <m:r>
                          <a:rPr lang="da-DK" sz="1600" i="1">
                            <a:latin typeface="Cambria Math"/>
                          </a:rPr>
                          <m:t>𝐴𝑘𝑡𝑖𝑒</m:t>
                        </m:r>
                      </m:sub>
                    </m:sSub>
                    <m:r>
                      <a:rPr lang="da-DK" sz="1600" i="1">
                        <a:latin typeface="Cambria Math"/>
                      </a:rPr>
                      <m:t>=100</m:t>
                    </m:r>
                    <m:r>
                      <a:rPr lang="da-DK" sz="1600" i="1">
                        <a:latin typeface="Cambria Math"/>
                      </a:rPr>
                      <m:t>𝑀</m:t>
                    </m:r>
                    <m:r>
                      <a:rPr lang="da-DK" sz="1600" i="1">
                        <a:latin typeface="Cambria Math"/>
                      </a:rPr>
                      <m:t>∙1,09∙12,82%∙</m:t>
                    </m:r>
                    <m:rad>
                      <m:radPr>
                        <m:degHide m:val="on"/>
                        <m:ctrlPr>
                          <a:rPr lang="da-DK" sz="1600" i="1">
                            <a:latin typeface="Cambria Math" panose="02040503050406030204" pitchFamily="18" charset="0"/>
                          </a:rPr>
                        </m:ctrlPr>
                      </m:radPr>
                      <m:deg/>
                      <m:e>
                        <m:f>
                          <m:fPr>
                            <m:ctrlPr>
                              <a:rPr lang="da-DK" sz="1600" i="1">
                                <a:latin typeface="Cambria Math" panose="02040503050406030204" pitchFamily="18" charset="0"/>
                              </a:rPr>
                            </m:ctrlPr>
                          </m:fPr>
                          <m:num>
                            <m:r>
                              <a:rPr lang="da-DK" sz="1600" i="1">
                                <a:latin typeface="Cambria Math"/>
                              </a:rPr>
                              <m:t>1</m:t>
                            </m:r>
                          </m:num>
                          <m:den>
                            <m:r>
                              <a:rPr lang="da-DK" sz="1600" i="1">
                                <a:latin typeface="Cambria Math"/>
                              </a:rPr>
                              <m:t>250</m:t>
                            </m:r>
                          </m:den>
                        </m:f>
                      </m:e>
                    </m:rad>
                    <m:r>
                      <a:rPr lang="da-DK" sz="1600" i="1">
                        <a:latin typeface="Cambria Math"/>
                      </a:rPr>
                      <m:t>∙2,33=</m:t>
                    </m:r>
                  </m:oMath>
                </a14:m>
                <a:r>
                  <a:rPr lang="da-DK" sz="1600" dirty="0"/>
                  <a:t> 2,06 millioner kroner</a:t>
                </a:r>
              </a:p>
              <a:p>
                <a:endParaRPr lang="da-DK" sz="1600" i="1" dirty="0">
                  <a:latin typeface="Trebuchet MS" pitchFamily="34" charset="0"/>
                </a:endParaRPr>
              </a:p>
              <a:p>
                <a:r>
                  <a:rPr lang="da-DK" sz="1600" i="1" dirty="0">
                    <a:latin typeface="Trebuchet MS" pitchFamily="34" charset="0"/>
                  </a:rPr>
                  <a:t>Hvorfor er VaR-tallet mindre ved brug af beta-værdien?</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435608" y="1447800"/>
                <a:ext cx="7498080" cy="4717504"/>
              </a:xfrm>
              <a:blipFill>
                <a:blip r:embed="rId2"/>
                <a:stretch>
                  <a:fillRect/>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da-DK"/>
              <a:t>Copyright Jørgen Just Andresen</a:t>
            </a:r>
          </a:p>
        </p:txBody>
      </p:sp>
      <p:sp>
        <p:nvSpPr>
          <p:cNvPr id="4" name="Slide Number Placeholder 3"/>
          <p:cNvSpPr>
            <a:spLocks noGrp="1"/>
          </p:cNvSpPr>
          <p:nvPr>
            <p:ph type="sldNum" sz="quarter" idx="12"/>
          </p:nvPr>
        </p:nvSpPr>
        <p:spPr/>
        <p:txBody>
          <a:bodyPr/>
          <a:lstStyle/>
          <a:p>
            <a:fld id="{976443AD-B17D-4319-A35E-2398D07A6DDB}" type="slidenum">
              <a:rPr lang="da-DK" smtClean="0"/>
              <a:t>9</a:t>
            </a:fld>
            <a:endParaRPr lang="da-DK"/>
          </a:p>
        </p:txBody>
      </p:sp>
    </p:spTree>
    <p:extLst>
      <p:ext uri="{BB962C8B-B14F-4D97-AF65-F5344CB8AC3E}">
        <p14:creationId xmlns:p14="http://schemas.microsoft.com/office/powerpoint/2010/main" val="15270739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491</TotalTime>
  <Words>1131</Words>
  <Application>Microsoft Office PowerPoint</Application>
  <PresentationFormat>On-screen Show (4:3)</PresentationFormat>
  <Paragraphs>186</Paragraphs>
  <Slides>27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Cambria Math</vt:lpstr>
      <vt:lpstr>Gill Sans MT</vt:lpstr>
      <vt:lpstr>Palatino</vt:lpstr>
      <vt:lpstr>Trebuchet MS</vt:lpstr>
      <vt:lpstr>TrueFrutiger</vt:lpstr>
      <vt:lpstr>Verdana</vt:lpstr>
      <vt:lpstr>Wingdings 2</vt:lpstr>
      <vt:lpstr>Solstice</vt:lpstr>
      <vt:lpstr>KAPITEL 5 Delta Normal  Value at Risk og  Expected Shortfall</vt:lpstr>
      <vt:lpstr>Indhold</vt:lpstr>
      <vt:lpstr>Hvad er Value at Risk?</vt:lpstr>
      <vt:lpstr>Hvorfor Value at Risk?</vt:lpstr>
      <vt:lpstr>Lovgivning</vt:lpstr>
      <vt:lpstr>VaR-definition</vt:lpstr>
      <vt:lpstr>Konfidensinterval</vt:lpstr>
      <vt:lpstr>VaR for valutaposition</vt:lpstr>
      <vt:lpstr>VaR for aktieposition</vt:lpstr>
      <vt:lpstr>VaR for renteposition</vt:lpstr>
      <vt:lpstr>VaR på porteføljeniveau</vt:lpstr>
      <vt:lpstr>Metode 1 - porteføljevolatilitet</vt:lpstr>
      <vt:lpstr>Metode 2 – VaR på enkeltpositioner</vt:lpstr>
      <vt:lpstr>Metode 3 - risikopositioner</vt:lpstr>
      <vt:lpstr>Mapping - aktier</vt:lpstr>
      <vt:lpstr>Mapping af cash flows</vt:lpstr>
      <vt:lpstr>Mapping af obligation</vt:lpstr>
      <vt:lpstr>Fordele og ulemper ved VaR</vt:lpstr>
      <vt:lpstr>Incremental, marginal og komponent VaR</vt:lpstr>
      <vt:lpstr>Backtest</vt:lpstr>
      <vt:lpstr>Backtest</vt:lpstr>
      <vt:lpstr>VaR til kapitalkrav</vt:lpstr>
      <vt:lpstr>VaR til kapitalkrav</vt:lpstr>
      <vt:lpstr>Fundamental Review of the Trading Book</vt:lpstr>
      <vt:lpstr>Tjek spørgsmål – 1</vt:lpstr>
      <vt:lpstr>Tjek spørgsmål - 2</vt:lpstr>
      <vt:lpstr>Tjek spørgsmål 3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at Risk</dc:title>
  <dc:creator>JJA</dc:creator>
  <cp:lastModifiedBy>Jørgen Just Andresen</cp:lastModifiedBy>
  <cp:revision>34</cp:revision>
  <dcterms:created xsi:type="dcterms:W3CDTF">2011-08-19T12:28:43Z</dcterms:created>
  <dcterms:modified xsi:type="dcterms:W3CDTF">2020-06-30T19:32:57Z</dcterms:modified>
</cp:coreProperties>
</file>