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268" r:id="rId3"/>
    <p:sldId id="467" r:id="rId4"/>
    <p:sldId id="468" r:id="rId5"/>
    <p:sldId id="469" r:id="rId6"/>
    <p:sldId id="470" r:id="rId7"/>
    <p:sldId id="471" r:id="rId8"/>
    <p:sldId id="472" r:id="rId9"/>
    <p:sldId id="473" r:id="rId10"/>
    <p:sldId id="474" r:id="rId11"/>
    <p:sldId id="466" r:id="rId12"/>
    <p:sldId id="460" r:id="rId1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airbornleadership.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9.4</a:t>
            </a:r>
          </a:p>
          <a:p>
            <a:r>
              <a:rPr lang="da-DK" sz="4000" dirty="0">
                <a:solidFill>
                  <a:srgbClr val="6B9C77"/>
                </a:solidFill>
                <a:latin typeface="HelveticaNeueLT Std Lt Cn" panose="020B0406020202030204" pitchFamily="34" charset="0"/>
                <a:cs typeface="Arial Narrow" panose="020B0604020202020204" pitchFamily="34" charset="0"/>
              </a:rPr>
              <a:t>PLANLÆGNINGSWORKSHOPPEN</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9C87C560-AA35-B9A8-2D42-2B91A608A352}"/>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ktangel 5">
            <a:extLst>
              <a:ext uri="{FF2B5EF4-FFF2-40B4-BE49-F238E27FC236}">
                <a16:creationId xmlns:a16="http://schemas.microsoft.com/office/drawing/2014/main" id="{CB400FDA-E8B7-F990-A777-B4E63CCAF2F7}"/>
              </a:ext>
            </a:extLst>
          </p:cNvPr>
          <p:cNvSpPr/>
          <p:nvPr/>
        </p:nvSpPr>
        <p:spPr>
          <a:xfrm>
            <a:off x="1321562" y="448163"/>
            <a:ext cx="9851601" cy="467629"/>
          </a:xfrm>
          <a:prstGeom prst="rect">
            <a:avLst/>
          </a:prstGeom>
        </p:spPr>
        <p:txBody>
          <a:bodyPr wrap="square">
            <a:spAutoFit/>
          </a:bodyPr>
          <a:lstStyle/>
          <a:p>
            <a:pPr>
              <a:lnSpc>
                <a:spcPct val="107000"/>
              </a:lnSpc>
            </a:pPr>
            <a:r>
              <a:rPr lang="da-DK" sz="2400" b="1" dirty="0">
                <a:latin typeface="Arial" panose="020B0604020202020204" pitchFamily="34" charset="0"/>
                <a:ea typeface="SimSun" panose="02010600030101010101" pitchFamily="2" charset="-122"/>
                <a:cs typeface="Arial" panose="020B0604020202020204" pitchFamily="34" charset="0"/>
              </a:rPr>
              <a:t>Facilitering af workshoppen</a:t>
            </a:r>
            <a:endParaRPr lang="da-DK" sz="2400" b="1" dirty="0"/>
          </a:p>
        </p:txBody>
      </p:sp>
      <p:sp>
        <p:nvSpPr>
          <p:cNvPr id="2" name="Rektangel 1">
            <a:extLst>
              <a:ext uri="{FF2B5EF4-FFF2-40B4-BE49-F238E27FC236}">
                <a16:creationId xmlns:a16="http://schemas.microsoft.com/office/drawing/2014/main" id="{4D948B17-76B4-C6AC-CC56-709A10EF06CF}"/>
              </a:ext>
            </a:extLst>
          </p:cNvPr>
          <p:cNvSpPr/>
          <p:nvPr/>
        </p:nvSpPr>
        <p:spPr>
          <a:xfrm>
            <a:off x="1346200" y="1114640"/>
            <a:ext cx="4613579" cy="4343753"/>
          </a:xfrm>
          <a:prstGeom prst="rect">
            <a:avLst/>
          </a:prstGeom>
        </p:spPr>
        <p:txBody>
          <a:bodyPr wrap="square">
            <a:spAutoFit/>
          </a:bodyPr>
          <a:lstStyle/>
          <a:p>
            <a:pPr>
              <a:lnSpc>
                <a:spcPct val="107000"/>
              </a:lnSpc>
              <a:spcAft>
                <a:spcPts val="800"/>
              </a:spcAft>
            </a:pPr>
            <a:r>
              <a:rPr lang="da-DK" sz="1200" dirty="0">
                <a:ea typeface="SimSun" panose="02010600030101010101" pitchFamily="2" charset="-122"/>
                <a:cs typeface="Arial" panose="020B0604020202020204" pitchFamily="34" charset="0"/>
              </a:rPr>
              <a:t>Den vigtigste procesmetode overhovedet er din intuition, lytning og din fornemmelse af, hvad der sker med deltagerne undervejs. Hvis ikke det ligger som en naturlig del af dine præferencer, så er det noget, der kan trænes. Her er nogle af de punkter, du skal indstille din radar på:</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Hvordan er stemningen?</a:t>
            </a:r>
            <a:r>
              <a:rPr lang="da-DK" sz="1200" dirty="0">
                <a:ea typeface="SimSun" panose="02010600030101010101" pitchFamily="2" charset="-122"/>
                <a:cs typeface="Arial" panose="020B0604020202020204" pitchFamily="34" charset="0"/>
              </a:rPr>
              <a:t> Hvordan går det ved hvert enkelt cafébord. Se på deltagerne én for én. Husk, der er ikke inviteret nogen, som ikke skal være der!</a:t>
            </a:r>
          </a:p>
          <a:p>
            <a:pPr marL="342900" lvl="0" indent="-342900">
              <a:lnSpc>
                <a:spcPct val="107000"/>
              </a:lnSpc>
              <a:spcAft>
                <a:spcPts val="80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Skal der roses, indpiskes, skubbes, heppes, dæmpes, løses en lille konflikt osv.?</a:t>
            </a:r>
            <a:endParaRPr lang="da-DK" sz="1200" dirty="0">
              <a:ea typeface="SimSun" panose="02010600030101010101" pitchFamily="2" charset="-122"/>
              <a:cs typeface="Arial" panose="020B0604020202020204" pitchFamily="34" charset="0"/>
            </a:endParaRPr>
          </a:p>
          <a:p>
            <a:pPr>
              <a:lnSpc>
                <a:spcPct val="107000"/>
              </a:lnSpc>
              <a:spcAft>
                <a:spcPts val="800"/>
              </a:spcAft>
            </a:pPr>
            <a:r>
              <a:rPr lang="da-DK" sz="1200" dirty="0">
                <a:ea typeface="SimSun" panose="02010600030101010101" pitchFamily="2" charset="-122"/>
                <a:cs typeface="Arial" panose="020B0604020202020204" pitchFamily="34" charset="0"/>
              </a:rPr>
              <a:t>Ledelse af dialogen handler både om at styre, hvad der bliver talt om, hvordan der bliver talt og hvem der kommer til orde og hvornår. Det, du har at gøre godt med, er din spørgeteknik. Stil åbne spørgsmål og kun ét spørgsmål ad gangen. Dine spørgsmål skal være fokuserede, alt for bredt formulerede spørgsmål kan lede debatten i alle umulige retninger. Træn følgende spørgsmålstyper, så du er klædt på til at styre dialogen:</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Faktuelle spørgsmål</a:t>
            </a:r>
            <a:r>
              <a:rPr lang="da-DK" sz="1200" dirty="0">
                <a:ea typeface="SimSun" panose="02010600030101010101" pitchFamily="2" charset="-122"/>
                <a:cs typeface="Arial" panose="020B0604020202020204" pitchFamily="34" charset="0"/>
              </a:rPr>
              <a:t>: Hvem, hvad, hvornår, hvor tit, hvor mange? </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Spørgsmål om årsagssammenhænge:</a:t>
            </a:r>
            <a:r>
              <a:rPr lang="da-DK" sz="1200" dirty="0">
                <a:ea typeface="SimSun" panose="02010600030101010101" pitchFamily="2" charset="-122"/>
                <a:cs typeface="Arial" panose="020B0604020202020204" pitchFamily="34" charset="0"/>
              </a:rPr>
              <a:t> Hvad tror I, det skyldes? Hvilke faktorer har indflydelse? Hvad startede det hele? </a:t>
            </a:r>
          </a:p>
          <a:p>
            <a:pPr>
              <a:lnSpc>
                <a:spcPct val="107000"/>
              </a:lnSpc>
              <a:spcAft>
                <a:spcPts val="800"/>
              </a:spcAft>
            </a:pPr>
            <a:endParaRPr lang="da-DK" sz="1200" dirty="0">
              <a:latin typeface="Calibri" panose="020F0502020204030204" pitchFamily="34" charset="0"/>
              <a:ea typeface="SimSun" panose="02010600030101010101" pitchFamily="2" charset="-122"/>
            </a:endParaRPr>
          </a:p>
        </p:txBody>
      </p:sp>
      <p:sp>
        <p:nvSpPr>
          <p:cNvPr id="3" name="Rektangel 2">
            <a:extLst>
              <a:ext uri="{FF2B5EF4-FFF2-40B4-BE49-F238E27FC236}">
                <a16:creationId xmlns:a16="http://schemas.microsoft.com/office/drawing/2014/main" id="{83482C64-CF54-9B6A-CF88-31AB053ECEE6}"/>
              </a:ext>
            </a:extLst>
          </p:cNvPr>
          <p:cNvSpPr/>
          <p:nvPr/>
        </p:nvSpPr>
        <p:spPr>
          <a:xfrm>
            <a:off x="6124575" y="1127432"/>
            <a:ext cx="4629150" cy="3838358"/>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Hypotetiske spørgsmål:</a:t>
            </a:r>
            <a:r>
              <a:rPr lang="da-DK" sz="1200" dirty="0">
                <a:ea typeface="SimSun" panose="02010600030101010101" pitchFamily="2" charset="-122"/>
                <a:cs typeface="Arial" panose="020B0604020202020204" pitchFamily="34" charset="0"/>
              </a:rPr>
              <a:t> Hvad vil der ske, hvis…? Hvis vi ændrer på x, hvad vil effekten så være? Hvad tror I, har størst effekt?</a:t>
            </a:r>
          </a:p>
          <a:p>
            <a:pPr marL="342900" indent="-342900">
              <a:lnSpc>
                <a:spcPct val="107000"/>
              </a:lnSpc>
              <a:buFont typeface="Symbol" panose="05050102010706020507" pitchFamily="18" charset="2"/>
              <a:buChar char=""/>
            </a:pPr>
            <a:r>
              <a:rPr lang="da-DK" sz="1200" b="1" dirty="0">
                <a:ea typeface="SimSun" panose="02010600030101010101" pitchFamily="2" charset="-122"/>
                <a:cs typeface="Arial" panose="020B0604020202020204" pitchFamily="34" charset="0"/>
              </a:rPr>
              <a:t>Relationelle spørgsmål:</a:t>
            </a:r>
            <a:r>
              <a:rPr lang="da-DK" sz="1200" dirty="0">
                <a:ea typeface="SimSun" panose="02010600030101010101" pitchFamily="2" charset="-122"/>
                <a:cs typeface="Arial" panose="020B0604020202020204" pitchFamily="34" charset="0"/>
              </a:rPr>
              <a:t> Hvem er mindst enige med jer? Hvem er lettest at overtale til jeres forslag? På en skala fra  1 til 10 hvor alvorligt er problemet så?</a:t>
            </a:r>
            <a:r>
              <a:rPr lang="da-DK" altLang="da-DK" sz="1200" dirty="0">
                <a:ea typeface="SimSun" panose="02010600030101010101" pitchFamily="2" charset="-122"/>
                <a:cs typeface="Arial" panose="020B0604020202020204" pitchFamily="34" charset="0"/>
              </a:rPr>
              <a:t> Det kan også være metoder til at åbne samtalen, bryde isen, give energi på mødet osv.</a:t>
            </a:r>
            <a:endParaRPr lang="da-DK" sz="1200" dirty="0">
              <a:ea typeface="SimSun" panose="02010600030101010101" pitchFamily="2" charset="-122"/>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Udfordrende spørgsmål:</a:t>
            </a:r>
            <a:r>
              <a:rPr lang="da-DK" sz="1200" dirty="0">
                <a:ea typeface="SimSun" panose="02010600030101010101" pitchFamily="2" charset="-122"/>
                <a:cs typeface="Arial" panose="020B0604020202020204" pitchFamily="34" charset="0"/>
              </a:rPr>
              <a:t> Hvad er det, der gør det realistisk med det budget, I har? Hvad får jer til at vælge den løsning? </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Udvidende spørgsmål:</a:t>
            </a:r>
            <a:r>
              <a:rPr lang="da-DK" sz="1200" dirty="0">
                <a:ea typeface="SimSun" panose="02010600030101010101" pitchFamily="2" charset="-122"/>
                <a:cs typeface="Arial" panose="020B0604020202020204" pitchFamily="34" charset="0"/>
              </a:rPr>
              <a:t> Hvordan hænger dette sammen med jeres andre forslag? Hvordan forklarer vi jeres forslag i forhold til den samlede løsning? </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Handlingsspørgsmål:</a:t>
            </a:r>
            <a:r>
              <a:rPr lang="da-DK" sz="1200" dirty="0">
                <a:ea typeface="SimSun" panose="02010600030101010101" pitchFamily="2" charset="-122"/>
                <a:cs typeface="Arial" panose="020B0604020202020204" pitchFamily="34" charset="0"/>
              </a:rPr>
              <a:t> Hvordan vil I gøre det? Hvor lang tid skal I bruge? Hvilke ressourcer kræver det? Hvad er første skridt?</a:t>
            </a:r>
          </a:p>
          <a:p>
            <a:pPr marL="342900" lvl="0" indent="-342900">
              <a:lnSpc>
                <a:spcPct val="107000"/>
              </a:lnSpc>
              <a:spcAft>
                <a:spcPts val="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Prioriteringsspørgsmål:</a:t>
            </a:r>
            <a:r>
              <a:rPr lang="da-DK" sz="1200" dirty="0">
                <a:ea typeface="SimSun" panose="02010600030101010101" pitchFamily="2" charset="-122"/>
                <a:cs typeface="Arial" panose="020B0604020202020204" pitchFamily="34" charset="0"/>
              </a:rPr>
              <a:t> Hvad er det vigtigste for jer? Hvad sikrer den bedste kvalitet? I har nævnt mange idéer, hvilke tre er de bedste? </a:t>
            </a:r>
          </a:p>
          <a:p>
            <a:pPr marL="342900" lvl="0" indent="-342900">
              <a:lnSpc>
                <a:spcPct val="107000"/>
              </a:lnSpc>
              <a:spcAft>
                <a:spcPts val="800"/>
              </a:spcAft>
              <a:buFont typeface="Symbol" panose="05050102010706020507" pitchFamily="18" charset="2"/>
              <a:buChar char=""/>
            </a:pPr>
            <a:r>
              <a:rPr lang="da-DK" sz="1200" b="1" dirty="0">
                <a:ea typeface="SimSun" panose="02010600030101010101" pitchFamily="2" charset="-122"/>
                <a:cs typeface="Arial" panose="020B0604020202020204" pitchFamily="34" charset="0"/>
              </a:rPr>
              <a:t>Opsummerende spørgsmål:</a:t>
            </a:r>
            <a:r>
              <a:rPr lang="da-DK" sz="1200" dirty="0">
                <a:ea typeface="SimSun" panose="02010600030101010101" pitchFamily="2" charset="-122"/>
                <a:cs typeface="Arial" panose="020B0604020202020204" pitchFamily="34" charset="0"/>
              </a:rPr>
              <a:t> Så det, I har tænkt jer at gøre, er? Hvis I skal opsummere, hvad er det så, I vil foreslå portørerne? Hvordan vil I formulere konklusionen på denne debat?</a:t>
            </a:r>
          </a:p>
        </p:txBody>
      </p:sp>
    </p:spTree>
    <p:extLst>
      <p:ext uri="{BB962C8B-B14F-4D97-AF65-F5344CB8AC3E}">
        <p14:creationId xmlns:p14="http://schemas.microsoft.com/office/powerpoint/2010/main" val="700677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65173"/>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Referencer og links  </a:t>
            </a:r>
            <a:endParaRPr lang="da-DK" sz="2400" dirty="0">
              <a:ea typeface="SimSun" panose="02010600030101010101" pitchFamily="2" charset="-122"/>
            </a:endParaRPr>
          </a:p>
          <a:p>
            <a:pPr>
              <a:lnSpc>
                <a:spcPct val="107000"/>
              </a:lnSpc>
              <a:spcAft>
                <a:spcPts val="0"/>
              </a:spcAft>
            </a:pP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5" name="Rektangel 4">
            <a:extLst>
              <a:ext uri="{FF2B5EF4-FFF2-40B4-BE49-F238E27FC236}">
                <a16:creationId xmlns:a16="http://schemas.microsoft.com/office/drawing/2014/main" id="{BE58B92B-1FA2-46B1-BDA4-74A9AC018378}"/>
              </a:ext>
            </a:extLst>
          </p:cNvPr>
          <p:cNvSpPr/>
          <p:nvPr/>
        </p:nvSpPr>
        <p:spPr>
          <a:xfrm>
            <a:off x="1338144" y="1214340"/>
            <a:ext cx="9441962" cy="4626588"/>
          </a:xfrm>
          <a:prstGeom prst="rect">
            <a:avLst/>
          </a:prstGeom>
          <a:ln>
            <a:noFill/>
          </a:ln>
        </p:spPr>
        <p:txBody>
          <a:bodyPr wrap="square">
            <a:spAutoFit/>
          </a:bodyPr>
          <a:lstStyle/>
          <a:p>
            <a:pPr>
              <a:lnSpc>
                <a:spcPct val="107000"/>
              </a:lnSpc>
              <a:spcAft>
                <a:spcPts val="0"/>
              </a:spcAft>
            </a:pPr>
            <a:r>
              <a:rPr lang="da-DK" sz="1200" b="1" dirty="0">
                <a:ea typeface="SimSun" panose="02010600030101010101" pitchFamily="2" charset="-122"/>
                <a:cs typeface="Arial" panose="020B0604020202020204" pitchFamily="34" charset="0"/>
              </a:rPr>
              <a:t>Forbindelse til andre værktøjer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171450" indent="-171450" algn="l">
              <a:buFont typeface="Arial" panose="020B0604020202020204" pitchFamily="34" charset="0"/>
              <a:buChar char="•"/>
            </a:pPr>
            <a:r>
              <a:rPr lang="da-DK" sz="1200" b="1" i="0" dirty="0">
                <a:effectLst/>
                <a:cs typeface="Arial" panose="020B0604020202020204" pitchFamily="34" charset="0"/>
              </a:rPr>
              <a:t>Drejebog til facilitering: </a:t>
            </a:r>
            <a:r>
              <a:rPr lang="da-DK" sz="1200" b="0" i="0" dirty="0">
                <a:effectLst/>
                <a:cs typeface="Arial" panose="020B0604020202020204" pitchFamily="34" charset="0"/>
              </a:rPr>
              <a:t>Drejebogen hjælper dig til at facilitere møder og workshops med passion og engagement. Som projektleder er det typisk styregruppemøder, sprintmøder, idégenereringsmøder, planlægningsworkshop, </a:t>
            </a:r>
            <a:r>
              <a:rPr lang="da-DK" sz="1200" b="0" i="0" dirty="0" err="1">
                <a:effectLst/>
                <a:cs typeface="Arial" panose="020B0604020202020204" pitchFamily="34" charset="0"/>
              </a:rPr>
              <a:t>teambuildingaktiviteter</a:t>
            </a:r>
            <a:r>
              <a:rPr lang="da-DK" sz="1200" b="0" i="0" dirty="0">
                <a:effectLst/>
                <a:cs typeface="Arial" panose="020B0604020202020204" pitchFamily="34" charset="0"/>
              </a:rPr>
              <a:t>, workshops med interessenter og projektgruppemøder, du skal lede og facilitere. Din opgave som facilitator er at skabe motivation, engagement og læring hos mødedeltagerne.</a:t>
            </a:r>
          </a:p>
          <a:p>
            <a:pPr marL="171450" indent="-171450" algn="l">
              <a:buFont typeface="Arial" panose="020B0604020202020204" pitchFamily="34" charset="0"/>
              <a:buChar char="•"/>
            </a:pPr>
            <a:endParaRPr lang="da-DK" sz="1200" dirty="0">
              <a:cs typeface="Arial" panose="020B0604020202020204" pitchFamily="34" charset="0"/>
            </a:endParaRPr>
          </a:p>
          <a:p>
            <a:pPr marL="171450" indent="-171450">
              <a:buFont typeface="Arial" panose="020B0604020202020204" pitchFamily="34" charset="0"/>
              <a:buChar char="•"/>
            </a:pPr>
            <a:r>
              <a:rPr lang="da-DK" sz="1200" b="1" dirty="0">
                <a:cs typeface="Arial" panose="020B0604020202020204" pitchFamily="34" charset="0"/>
              </a:rPr>
              <a:t>Workshop og involvering: </a:t>
            </a:r>
            <a:r>
              <a:rPr lang="da-DK" sz="1200" dirty="0">
                <a:cs typeface="Arial" panose="020B0604020202020204" pitchFamily="34" charset="0"/>
              </a:rPr>
              <a:t>Beskriver, hvordan du planlægger og gennemfører forskellige workshops. </a:t>
            </a:r>
            <a:r>
              <a:rPr lang="da-DK" sz="1200" dirty="0">
                <a:effectLst/>
                <a:ea typeface="Times New Roman" panose="02020603050405020304" pitchFamily="18" charset="0"/>
                <a:cs typeface="Arial" panose="020B0604020202020204" pitchFamily="34" charset="0"/>
              </a:rPr>
              <a:t>Formålet </a:t>
            </a:r>
            <a:r>
              <a:rPr lang="da-DK" sz="1200" b="0" dirty="0">
                <a:effectLst/>
                <a:ea typeface="Times New Roman" panose="02020603050405020304" pitchFamily="18" charset="0"/>
                <a:cs typeface="Arial" panose="020B0604020202020204" pitchFamily="34" charset="0"/>
              </a:rPr>
              <a:t>er at afdække de mange indfaldsvinkler og problemstillinger, projektet skal løse, samt at sikre af de forskellige nøgleinteressenter forstår andres indfaldsvinkel.</a:t>
            </a:r>
          </a:p>
          <a:p>
            <a:pPr marL="171450" indent="-171450">
              <a:buFont typeface="Arial" panose="020B0604020202020204" pitchFamily="34" charset="0"/>
              <a:buChar char="•"/>
            </a:pPr>
            <a:endParaRPr lang="da-DK" sz="1200" dirty="0">
              <a:ea typeface="Times New Roman" panose="02020603050405020304" pitchFamily="18" charset="0"/>
              <a:cs typeface="Arial" panose="020B0604020202020204" pitchFamily="34" charset="0"/>
            </a:endParaRPr>
          </a:p>
          <a:p>
            <a:pPr marL="171450" indent="-171450">
              <a:buFont typeface="Arial" panose="020B0604020202020204" pitchFamily="34" charset="0"/>
              <a:buChar char="•"/>
            </a:pPr>
            <a:r>
              <a:rPr lang="da-DK" sz="1200" b="1" dirty="0">
                <a:effectLst/>
                <a:ea typeface="Times New Roman" panose="02020603050405020304" pitchFamily="18" charset="0"/>
                <a:cs typeface="Arial" panose="020B0604020202020204" pitchFamily="34" charset="0"/>
              </a:rPr>
              <a:t>I planlægningsworkshoppen kan der anvendes mange forskellige værktøjer </a:t>
            </a:r>
            <a:r>
              <a:rPr lang="da-DK" sz="1200" dirty="0">
                <a:effectLst/>
                <a:ea typeface="Times New Roman" panose="02020603050405020304" pitchFamily="18" charset="0"/>
                <a:cs typeface="Arial" panose="020B0604020202020204" pitchFamily="34" charset="0"/>
              </a:rPr>
              <a:t>f.eks.</a:t>
            </a:r>
            <a:r>
              <a:rPr lang="da-DK" sz="1200" b="1" dirty="0">
                <a:effectLst/>
                <a:ea typeface="Times New Roman" panose="02020603050405020304" pitchFamily="18" charset="0"/>
                <a:cs typeface="Arial" panose="020B0604020202020204" pitchFamily="34" charset="0"/>
              </a:rPr>
              <a:t> </a:t>
            </a:r>
            <a:r>
              <a:rPr lang="da-DK" sz="1200" kern="100" dirty="0">
                <a:solidFill>
                  <a:schemeClr val="tx1"/>
                </a:solidFill>
                <a:effectLst/>
                <a:ea typeface="Aptos" panose="020B0004020202020204" pitchFamily="34" charset="0"/>
                <a:cs typeface="Arial" panose="020B0604020202020204" pitchFamily="34" charset="0"/>
              </a:rPr>
              <a:t>Værktøj 3.1</a:t>
            </a:r>
            <a:r>
              <a:rPr lang="da-DK" sz="1200" kern="100" dirty="0">
                <a:solidFill>
                  <a:schemeClr val="tx1"/>
                </a:solidFill>
                <a:ea typeface="Aptos" panose="020B0004020202020204" pitchFamily="34" charset="0"/>
                <a:cs typeface="Arial" panose="020B0604020202020204" pitchFamily="34" charset="0"/>
              </a:rPr>
              <a:t> </a:t>
            </a:r>
            <a:r>
              <a:rPr lang="da-DK" sz="1200" kern="100" dirty="0">
                <a:solidFill>
                  <a:schemeClr val="tx1"/>
                </a:solidFill>
                <a:effectLst/>
                <a:ea typeface="Aptos" panose="020B0004020202020204" pitchFamily="34" charset="0"/>
                <a:cs typeface="Arial" panose="020B0604020202020204" pitchFamily="34" charset="0"/>
              </a:rPr>
              <a:t>Målhierarkiet, Værktøj 4.1</a:t>
            </a:r>
            <a:r>
              <a:rPr lang="da-DK" sz="1200" kern="100" dirty="0">
                <a:solidFill>
                  <a:schemeClr val="tx1"/>
                </a:solidFill>
                <a:ea typeface="Aptos" panose="020B0004020202020204" pitchFamily="34" charset="0"/>
                <a:cs typeface="Arial" panose="020B0604020202020204" pitchFamily="34" charset="0"/>
              </a:rPr>
              <a:t> </a:t>
            </a:r>
            <a:r>
              <a:rPr lang="da-DK" sz="1200" kern="100" dirty="0">
                <a:solidFill>
                  <a:schemeClr val="tx1"/>
                </a:solidFill>
                <a:effectLst/>
                <a:ea typeface="Aptos" panose="020B0004020202020204" pitchFamily="34" charset="0"/>
                <a:cs typeface="Arial" panose="020B0604020202020204" pitchFamily="34" charset="0"/>
              </a:rPr>
              <a:t>Interessentanalyse, Værktøj 5.1</a:t>
            </a:r>
            <a:r>
              <a:rPr lang="da-DK" sz="1200" kern="100" dirty="0">
                <a:solidFill>
                  <a:schemeClr val="tx1"/>
                </a:solidFill>
                <a:ea typeface="Aptos" panose="020B0004020202020204" pitchFamily="34" charset="0"/>
                <a:cs typeface="Arial" panose="020B0604020202020204" pitchFamily="34" charset="0"/>
              </a:rPr>
              <a:t> </a:t>
            </a:r>
            <a:r>
              <a:rPr lang="da-DK" sz="1200" kern="100" dirty="0">
                <a:solidFill>
                  <a:schemeClr val="tx1"/>
                </a:solidFill>
                <a:effectLst/>
                <a:ea typeface="Aptos" panose="020B0004020202020204" pitchFamily="34" charset="0"/>
                <a:cs typeface="Arial" panose="020B0604020202020204" pitchFamily="34" charset="0"/>
              </a:rPr>
              <a:t>Milepælsplanen, Værktøj </a:t>
            </a:r>
            <a:r>
              <a:rPr lang="da-DK" sz="1200" dirty="0">
                <a:solidFill>
                  <a:schemeClr val="tx1"/>
                </a:solidFill>
                <a:effectLst/>
                <a:ea typeface="Aptos" panose="020B0004020202020204" pitchFamily="34" charset="0"/>
                <a:cs typeface="Arial" panose="020B0604020202020204" pitchFamily="34" charset="0"/>
              </a:rPr>
              <a:t>6.2</a:t>
            </a:r>
            <a:r>
              <a:rPr lang="da-DK" sz="1200" dirty="0">
                <a:solidFill>
                  <a:schemeClr val="tx1"/>
                </a:solidFill>
                <a:ea typeface="Aptos" panose="020B0004020202020204" pitchFamily="34" charset="0"/>
                <a:cs typeface="Arial" panose="020B0604020202020204" pitchFamily="34" charset="0"/>
              </a:rPr>
              <a:t> </a:t>
            </a:r>
            <a:r>
              <a:rPr lang="da-DK" sz="1200" dirty="0">
                <a:solidFill>
                  <a:schemeClr val="tx1"/>
                </a:solidFill>
                <a:effectLst/>
                <a:ea typeface="Aptos" panose="020B0004020202020204" pitchFamily="34" charset="0"/>
                <a:cs typeface="Arial" panose="020B0604020202020204" pitchFamily="34" charset="0"/>
              </a:rPr>
              <a:t>Projektets organisation og </a:t>
            </a:r>
            <a:r>
              <a:rPr lang="da-DK" sz="1200" kern="100" dirty="0">
                <a:solidFill>
                  <a:schemeClr val="tx1"/>
                </a:solidFill>
                <a:effectLst/>
                <a:ea typeface="Aptos" panose="020B0004020202020204" pitchFamily="34" charset="0"/>
                <a:cs typeface="Arial" panose="020B0604020202020204" pitchFamily="34" charset="0"/>
              </a:rPr>
              <a:t>Værktøj 5.6</a:t>
            </a:r>
            <a:r>
              <a:rPr lang="da-DK" sz="1200" kern="100" dirty="0">
                <a:solidFill>
                  <a:schemeClr val="tx1"/>
                </a:solidFill>
                <a:ea typeface="Aptos" panose="020B0004020202020204" pitchFamily="34" charset="0"/>
                <a:cs typeface="Arial" panose="020B0604020202020204" pitchFamily="34" charset="0"/>
              </a:rPr>
              <a:t> </a:t>
            </a:r>
            <a:r>
              <a:rPr lang="da-DK" sz="1200" kern="100" dirty="0">
                <a:solidFill>
                  <a:schemeClr val="tx1"/>
                </a:solidFill>
                <a:effectLst/>
                <a:ea typeface="Aptos" panose="020B0004020202020204" pitchFamily="34" charset="0"/>
                <a:cs typeface="Arial" panose="020B0604020202020204" pitchFamily="34" charset="0"/>
              </a:rPr>
              <a:t>Risikoanalyse.</a:t>
            </a:r>
          </a:p>
          <a:p>
            <a:pPr algn="l"/>
            <a:br>
              <a:rPr lang="da-DK" sz="1200" dirty="0">
                <a:cs typeface="Arial" panose="020B0604020202020204" pitchFamily="34" charset="0"/>
              </a:rPr>
            </a:b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Links</a:t>
            </a:r>
          </a:p>
          <a:p>
            <a:pPr marL="171450" indent="-171450">
              <a:lnSpc>
                <a:spcPct val="107000"/>
              </a:lnSpc>
              <a:buFont typeface="Arial" panose="020B0604020202020204" pitchFamily="34" charset="0"/>
              <a:buChar char="•"/>
            </a:pPr>
            <a:r>
              <a:rPr lang="da-DK" sz="1200" dirty="0">
                <a:cs typeface="Arial" panose="020B0604020202020204" pitchFamily="34" charset="0"/>
                <a:hlinkClick r:id="rId4">
                  <a:extLst>
                    <a:ext uri="{A12FA001-AC4F-418D-AE19-62706E023703}">
                      <ahyp:hlinkClr xmlns:ahyp="http://schemas.microsoft.com/office/drawing/2018/hyperlinkcolor" val="tx"/>
                    </a:ext>
                  </a:extLst>
                </a:hlinkClick>
              </a:rPr>
              <a:t>https://airbornleadership.com/</a:t>
            </a:r>
            <a:endParaRPr lang="da-DK" sz="1200" dirty="0">
              <a:cs typeface="Arial" panose="020B0604020202020204" pitchFamily="34" charset="0"/>
            </a:endParaRPr>
          </a:p>
          <a:p>
            <a:pPr>
              <a:lnSpc>
                <a:spcPct val="107000"/>
              </a:lnSpc>
              <a:spcAft>
                <a:spcPts val="0"/>
              </a:spcAft>
            </a:pPr>
            <a:endParaRPr lang="da-DK" sz="1200" b="1" dirty="0">
              <a:ea typeface="SimSun" panose="02010600030101010101" pitchFamily="2" charset="-122"/>
              <a:cs typeface="Arial" panose="020B0604020202020204" pitchFamily="34" charset="0"/>
            </a:endParaRPr>
          </a:p>
          <a:p>
            <a:pPr>
              <a:lnSpc>
                <a:spcPct val="107000"/>
              </a:lnSpc>
              <a:spcAft>
                <a:spcPts val="0"/>
              </a:spcAft>
            </a:pPr>
            <a:r>
              <a:rPr lang="da-DK" sz="1200" b="1" dirty="0">
                <a:ea typeface="SimSun" panose="02010600030101010101" pitchFamily="2" charset="-122"/>
                <a:cs typeface="Arial" panose="020B0604020202020204" pitchFamily="34" charset="0"/>
              </a:rPr>
              <a:t>Referencer</a:t>
            </a:r>
          </a:p>
          <a:p>
            <a:pPr>
              <a:lnSpc>
                <a:spcPct val="107000"/>
              </a:lnSpc>
              <a:spcAft>
                <a:spcPts val="0"/>
              </a:spcAft>
            </a:pPr>
            <a:endParaRPr lang="da-DK" sz="1200" b="1" dirty="0">
              <a:ea typeface="SimSun" panose="02010600030101010101" pitchFamily="2" charset="-122"/>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Projektlederskab – effekt til tiden. </a:t>
            </a:r>
            <a:r>
              <a:rPr lang="da-DK" sz="1200" dirty="0">
                <a:effectLst/>
                <a:ea typeface="Calibri" panose="020F0502020204030204" pitchFamily="34" charset="0"/>
                <a:cs typeface="Arial" panose="020B0604020202020204" pitchFamily="34" charset="0"/>
              </a:rPr>
              <a:t>Djøf Forlag, 2016. </a:t>
            </a: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Power i projekter og portefølje</a:t>
            </a:r>
            <a:r>
              <a:rPr lang="da-DK" sz="1200" dirty="0">
                <a:effectLst/>
                <a:ea typeface="Calibri" panose="020F0502020204030204" pitchFamily="34" charset="0"/>
                <a:cs typeface="Arial" panose="020B0604020202020204" pitchFamily="34" charset="0"/>
              </a:rPr>
              <a:t>, </a:t>
            </a:r>
            <a:r>
              <a:rPr lang="da-DK" sz="1200" dirty="0">
                <a:ea typeface="Calibri" panose="020F0502020204030204" pitchFamily="34" charset="0"/>
                <a:cs typeface="Arial" panose="020B0604020202020204" pitchFamily="34" charset="0"/>
              </a:rPr>
              <a:t>4</a:t>
            </a:r>
            <a:r>
              <a:rPr lang="da-DK" sz="1200" dirty="0">
                <a:effectLst/>
                <a:ea typeface="Calibri" panose="020F0502020204030204" pitchFamily="34" charset="0"/>
                <a:cs typeface="Arial" panose="020B0604020202020204" pitchFamily="34" charset="0"/>
              </a:rPr>
              <a:t>. udgave. </a:t>
            </a:r>
            <a:r>
              <a:rPr lang="en-US" sz="1200" dirty="0" err="1">
                <a:effectLst/>
                <a:ea typeface="Calibri" panose="020F0502020204030204" pitchFamily="34" charset="0"/>
                <a:cs typeface="Arial" panose="020B0604020202020204" pitchFamily="34" charset="0"/>
              </a:rPr>
              <a:t>Djøf</a:t>
            </a:r>
            <a:r>
              <a:rPr lang="en-US" sz="1200" dirty="0">
                <a:effectLst/>
                <a:ea typeface="Calibri" panose="020F0502020204030204" pitchFamily="34" charset="0"/>
                <a:cs typeface="Arial" panose="020B0604020202020204" pitchFamily="34" charset="0"/>
              </a:rPr>
              <a:t> Forlag, 2016. </a:t>
            </a:r>
            <a:endParaRPr lang="da-DK" sz="1200"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da-DK" sz="1200" b="1" dirty="0">
                <a:effectLst/>
                <a:ea typeface="Calibri" panose="020F0502020204030204" pitchFamily="34" charset="0"/>
                <a:cs typeface="Arial" panose="020B0604020202020204" pitchFamily="34" charset="0"/>
              </a:rPr>
              <a:t>Half Double</a:t>
            </a:r>
            <a:r>
              <a:rPr lang="da-DK" sz="1200" dirty="0">
                <a:effectLst/>
                <a:ea typeface="Calibri" panose="020F0502020204030204" pitchFamily="34" charset="0"/>
                <a:cs typeface="Arial" panose="020B0604020202020204" pitchFamily="34" charset="0"/>
              </a:rPr>
              <a:t>. Djøf Forlag, 2019. </a:t>
            </a:r>
          </a:p>
          <a:p>
            <a:pPr marL="342900" lvl="0" indent="-342900">
              <a:buFont typeface="Symbol" panose="05050102010706020507" pitchFamily="18" charset="2"/>
              <a:buChar char=""/>
            </a:pPr>
            <a:r>
              <a:rPr lang="da-DK" sz="1200" b="1" u="none" strike="noStrike" dirty="0">
                <a:cs typeface="Arial" panose="020B0604020202020204" pitchFamily="34" charset="0"/>
              </a:rPr>
              <a:t>Facilitering</a:t>
            </a:r>
            <a:r>
              <a:rPr lang="da-DK" sz="1200" b="0" u="none" strike="noStrike" dirty="0">
                <a:cs typeface="Arial" panose="020B0604020202020204" pitchFamily="34" charset="0"/>
              </a:rPr>
              <a:t>. Djøf Forlag, 2016.</a:t>
            </a:r>
            <a:endParaRPr lang="da-DK" sz="1200" dirty="0">
              <a:effectLst/>
              <a:ea typeface="Calibri" panose="020F0502020204030204" pitchFamily="34" charset="0"/>
              <a:cs typeface="Arial" panose="020B0604020202020204" pitchFamily="34" charset="0"/>
            </a:endParaRPr>
          </a:p>
          <a:p>
            <a:pPr marL="171450" indent="-171450">
              <a:lnSpc>
                <a:spcPct val="107000"/>
              </a:lnSpc>
              <a:spcAft>
                <a:spcPts val="0"/>
              </a:spcAft>
              <a:buFont typeface="Arial" panose="020B0604020202020204" pitchFamily="34" charset="0"/>
              <a:buChar char="•"/>
            </a:pPr>
            <a:endParaRPr lang="da-DK" sz="1200" dirty="0">
              <a:latin typeface="Arial" panose="020B0604020202020204" pitchFamily="34" charset="0"/>
              <a:ea typeface="SimSun" panose="02010600030101010101" pitchFamily="2" charset="-122"/>
            </a:endParaRPr>
          </a:p>
          <a:p>
            <a:pPr>
              <a:lnSpc>
                <a:spcPct val="107000"/>
              </a:lnSpc>
              <a:spcAft>
                <a:spcPts val="0"/>
              </a:spcAft>
            </a:pPr>
            <a:endParaRPr lang="da-DK" sz="1200" b="1"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477743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D969507-AA2F-9533-6530-B306AD1594DA}"/>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Planlægningsworkshoppens formål</a:t>
            </a:r>
            <a:endParaRPr lang="da-DK" sz="2400" b="1" dirty="0"/>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3" name="Tekstfelt 2">
            <a:extLst>
              <a:ext uri="{FF2B5EF4-FFF2-40B4-BE49-F238E27FC236}">
                <a16:creationId xmlns:a16="http://schemas.microsoft.com/office/drawing/2014/main" id="{3FFC3B8D-A544-8BBC-F781-941F7FE4D6E0}"/>
              </a:ext>
            </a:extLst>
          </p:cNvPr>
          <p:cNvSpPr txBox="1"/>
          <p:nvPr/>
        </p:nvSpPr>
        <p:spPr>
          <a:xfrm>
            <a:off x="1441328" y="1059167"/>
            <a:ext cx="9361040" cy="5195397"/>
          </a:xfrm>
          <a:prstGeom prst="rect">
            <a:avLst/>
          </a:prstGeom>
          <a:noFill/>
        </p:spPr>
        <p:txBody>
          <a:bodyPr wrap="square">
            <a:spAutoFit/>
          </a:bodyPr>
          <a:lstStyle/>
          <a:p>
            <a:pPr>
              <a:lnSpc>
                <a:spcPct val="107000"/>
              </a:lnSpc>
              <a:spcAft>
                <a:spcPts val="800"/>
              </a:spcAft>
            </a:pPr>
            <a:r>
              <a:rPr lang="da-DK" sz="1200" b="1" dirty="0">
                <a:effectLst/>
                <a:ea typeface="SimSun" panose="02010600030101010101" pitchFamily="2" charset="-122"/>
                <a:cs typeface="Arial" panose="020B0604020202020204" pitchFamily="34" charset="0"/>
              </a:rPr>
              <a:t>Formål</a:t>
            </a:r>
          </a:p>
          <a:p>
            <a:pPr>
              <a:lnSpc>
                <a:spcPct val="107000"/>
              </a:lnSpc>
              <a:spcAft>
                <a:spcPts val="800"/>
              </a:spcAft>
            </a:pPr>
            <a:r>
              <a:rPr lang="da-DK" sz="1200" dirty="0">
                <a:effectLst/>
                <a:ea typeface="SimSun" panose="02010600030101010101" pitchFamily="2" charset="-122"/>
                <a:cs typeface="Arial" panose="020B0604020202020204" pitchFamily="34" charset="0"/>
              </a:rPr>
              <a:t>Planlægningsworkshop anvendes ved projektets start og ved fasestart i større projekter. Det er vigtigt, at alle har et fælles billede af opgaven, så deltagerne har en fælles målsætning. Ifølge </a:t>
            </a:r>
            <a:r>
              <a:rPr lang="da-DK" sz="1200" dirty="0" err="1">
                <a:effectLst/>
                <a:ea typeface="SimSun" panose="02010600030101010101" pitchFamily="2" charset="-122"/>
                <a:cs typeface="Arial" panose="020B0604020202020204" pitchFamily="34" charset="0"/>
              </a:rPr>
              <a:t>Belbin</a:t>
            </a:r>
            <a:r>
              <a:rPr lang="da-DK" sz="1200" dirty="0">
                <a:effectLst/>
                <a:ea typeface="SimSun" panose="02010600030101010101" pitchFamily="2" charset="-122"/>
                <a:cs typeface="Arial" panose="020B0604020202020204" pitchFamily="34" charset="0"/>
              </a:rPr>
              <a:t> er vi først et team, når vi har fælles mål. Så en planlægningsworkshop er en god måde at lære hinanden at kende på, samtidig med at vi drøfter den fælles opgave. </a:t>
            </a:r>
          </a:p>
          <a:p>
            <a:pPr>
              <a:lnSpc>
                <a:spcPct val="107000"/>
              </a:lnSpc>
              <a:spcAft>
                <a:spcPts val="800"/>
              </a:spcAft>
            </a:pPr>
            <a:r>
              <a:rPr lang="da-DK" sz="1200" dirty="0">
                <a:effectLst/>
                <a:ea typeface="SimSun" panose="02010600030101010101" pitchFamily="2" charset="-122"/>
                <a:cs typeface="Arial" panose="020B0604020202020204" pitchFamily="34" charset="0"/>
              </a:rPr>
              <a:t>Planlægningsworkshoppen kan have flere formål:</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cs typeface="Arial" panose="020B0604020202020204" pitchFamily="34" charset="0"/>
              </a:rPr>
              <a:t>Vi får skabt et fælles billede af projektet.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cs typeface="Arial" panose="020B0604020202020204" pitchFamily="34" charset="0"/>
              </a:rPr>
              <a:t>Sikrer kvalitet i planen, ved at alle fagområder involveres i planlægningsprocessen.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cs typeface="Arial" panose="020B0604020202020204" pitchFamily="34" charset="0"/>
              </a:rPr>
              <a:t>Vi får et billede af, hvor den enkelte kan bidrage, og om der er områder, hvor vi mangler viden.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cs typeface="Arial" panose="020B0604020202020204" pitchFamily="34" charset="0"/>
              </a:rPr>
              <a:t>Deltagerne får ejerskab til projektet og planen.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cs typeface="Arial" panose="020B0604020202020204" pitchFamily="34" charset="0"/>
              </a:rPr>
              <a:t>Deltagerne får indsigt i hinandens kompetencer og opgaver.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cs typeface="Arial" panose="020B0604020202020204" pitchFamily="34" charset="0"/>
              </a:rPr>
              <a:t>Sikrer accept og ejerskab til planen, ved at alle ansvarlige selv deltager i planlægningen. </a:t>
            </a:r>
          </a:p>
          <a:p>
            <a:pPr marL="171450" indent="-171450">
              <a:buFont typeface="Arial" panose="020B0604020202020204" pitchFamily="34" charset="0"/>
              <a:buChar char="•"/>
            </a:pPr>
            <a:r>
              <a:rPr kumimoji="0" lang="da-DK" altLang="da-DK" sz="1200" b="0" i="0" u="none" strike="noStrike" cap="none" normalizeH="0" baseline="0" dirty="0">
                <a:ln>
                  <a:noFill/>
                </a:ln>
                <a:solidFill>
                  <a:srgbClr val="202124"/>
                </a:solidFill>
                <a:effectLst/>
                <a:cs typeface="Arial" panose="020B0604020202020204" pitchFamily="34" charset="0"/>
              </a:rPr>
              <a:t>At opnå hurtig mobilisering og start af projektet.</a:t>
            </a:r>
            <a:endParaRPr lang="da-DK" sz="1200" kern="0" dirty="0">
              <a:solidFill>
                <a:srgbClr val="212529"/>
              </a:solidFill>
              <a:cs typeface="Arial" panose="020B0604020202020204" pitchFamily="34" charset="0"/>
            </a:endParaRPr>
          </a:p>
          <a:p>
            <a:endParaRPr lang="da-DK" sz="1200" kern="0" dirty="0">
              <a:solidFill>
                <a:srgbClr val="212529"/>
              </a:solidFill>
              <a:cs typeface="Arial" panose="020B0604020202020204" pitchFamily="34" charset="0"/>
            </a:endParaRPr>
          </a:p>
          <a:p>
            <a:pPr>
              <a:lnSpc>
                <a:spcPct val="107000"/>
              </a:lnSpc>
              <a:spcAft>
                <a:spcPts val="1125"/>
              </a:spcAft>
            </a:pPr>
            <a:r>
              <a:rPr lang="da-DK" sz="1200" dirty="0">
                <a:solidFill>
                  <a:srgbClr val="00000A"/>
                </a:solidFill>
                <a:effectLst/>
                <a:ea typeface="SimSun" panose="02010600030101010101" pitchFamily="2" charset="-122"/>
                <a:cs typeface="Arial" panose="020B0604020202020204" pitchFamily="34" charset="0"/>
              </a:rPr>
              <a:t>Planlægningsworkshoppen kan omhandle temaer som projektets målsætning, interessentanalyse, projektplan og risikoanalyse. I forbindelse med workshoppen kan der tilrettelægges et socialt arrangement f.eks. i form af en god middag sammen.</a:t>
            </a:r>
          </a:p>
          <a:p>
            <a:pPr>
              <a:lnSpc>
                <a:spcPct val="107000"/>
              </a:lnSpc>
              <a:spcAft>
                <a:spcPts val="1125"/>
              </a:spcAft>
            </a:pPr>
            <a:r>
              <a:rPr lang="da-DK" sz="1200" b="1" kern="0" dirty="0">
                <a:solidFill>
                  <a:srgbClr val="212529"/>
                </a:solidFill>
                <a:effectLst/>
                <a:ea typeface="Times New Roman" panose="02020603050405020304" pitchFamily="18" charset="0"/>
                <a:cs typeface="Arial" panose="020B0604020202020204" pitchFamily="34" charset="0"/>
              </a:rPr>
              <a:t>Fremgangsmåde</a:t>
            </a: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Planlægningsemnerne og deres rækkefølge vil afhænge af, om planlægningen udføres ved begyndelsen af projektet eller ved en senere fase. </a:t>
            </a:r>
            <a:r>
              <a:rPr lang="da-DK" sz="1200" kern="0" dirty="0">
                <a:solidFill>
                  <a:srgbClr val="212529"/>
                </a:solidFill>
                <a:ea typeface="Times New Roman" panose="02020603050405020304" pitchFamily="18" charset="0"/>
                <a:cs typeface="Arial" panose="020B0604020202020204" pitchFamily="34" charset="0"/>
              </a:rPr>
              <a:t>       </a:t>
            </a:r>
            <a:r>
              <a:rPr lang="da-DK" sz="1200" kern="0" dirty="0">
                <a:solidFill>
                  <a:srgbClr val="212529"/>
                </a:solidFill>
                <a:effectLst/>
                <a:ea typeface="Times New Roman" panose="02020603050405020304" pitchFamily="18" charset="0"/>
                <a:cs typeface="Arial" panose="020B0604020202020204" pitchFamily="34" charset="0"/>
              </a:rPr>
              <a:t>Ved projektets begyndelse kan nedenstående disposition benyttes.</a:t>
            </a:r>
            <a:endParaRPr lang="da-DK" sz="1200" kern="100" dirty="0">
              <a:effectLst/>
              <a:ea typeface="Aptos" panose="020B0004020202020204" pitchFamily="34" charset="0"/>
              <a:cs typeface="Arial" panose="020B0604020202020204" pitchFamily="34" charset="0"/>
            </a:endParaRP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Deltagerne i planlægningsworkshoppen er projektmedarbejderne. Nytteværdien af workshoppen er netop, at alle projektdeltagere medvirker – også de som først skal yde en arbejdsindsats senere i forløbet. Det er vigtigt</a:t>
            </a:r>
            <a:r>
              <a:rPr lang="da-DK" sz="1200" kern="0" dirty="0">
                <a:solidFill>
                  <a:srgbClr val="212529"/>
                </a:solidFill>
                <a:ea typeface="Times New Roman" panose="02020603050405020304" pitchFamily="18" charset="0"/>
                <a:cs typeface="Arial" panose="020B0604020202020204" pitchFamily="34" charset="0"/>
              </a:rPr>
              <a:t> </a:t>
            </a:r>
            <a:r>
              <a:rPr lang="da-DK" sz="1200" kern="0" dirty="0">
                <a:solidFill>
                  <a:srgbClr val="212529"/>
                </a:solidFill>
                <a:effectLst/>
                <a:ea typeface="Times New Roman" panose="02020603050405020304" pitchFamily="18" charset="0"/>
                <a:cs typeface="Arial" panose="020B0604020202020204" pitchFamily="34" charset="0"/>
              </a:rPr>
              <a:t>at gøre det klart for deltagerne, hvad der skal være slutresultatet af workshoppen og planlægningen.</a:t>
            </a:r>
            <a:endParaRPr lang="da-DK" sz="1200" kern="100" dirty="0">
              <a:effectLst/>
              <a:ea typeface="Aptos" panose="020B0004020202020204" pitchFamily="34" charset="0"/>
              <a:cs typeface="Arial" panose="020B0604020202020204" pitchFamily="34" charset="0"/>
            </a:endParaRPr>
          </a:p>
          <a:p>
            <a:r>
              <a:rPr lang="da-DK" sz="1200" kern="0" dirty="0">
                <a:solidFill>
                  <a:srgbClr val="212529"/>
                </a:solidFill>
                <a:effectLst/>
                <a:ea typeface="Times New Roman" panose="02020603050405020304" pitchFamily="18" charset="0"/>
                <a:cs typeface="Arial" panose="020B0604020202020204" pitchFamily="34" charset="0"/>
              </a:rPr>
              <a:t>Indhold og forløb for planlægningsworkshoppen kan beskrives vha. </a:t>
            </a:r>
            <a:r>
              <a:rPr lang="da-DK" sz="1200" b="1" kern="0" dirty="0">
                <a:solidFill>
                  <a:srgbClr val="212529"/>
                </a:solidFill>
                <a:effectLst/>
                <a:ea typeface="Times New Roman" panose="02020603050405020304" pitchFamily="18" charset="0"/>
                <a:cs typeface="Arial" panose="020B0604020202020204" pitchFamily="34" charset="0"/>
              </a:rPr>
              <a:t>værktøj </a:t>
            </a:r>
            <a:r>
              <a:rPr lang="da-DK" sz="1200" b="1" kern="0" dirty="0">
                <a:solidFill>
                  <a:srgbClr val="212529"/>
                </a:solidFill>
                <a:ea typeface="Times New Roman" panose="02020603050405020304" pitchFamily="18" charset="0"/>
                <a:cs typeface="Arial" panose="020B0604020202020204" pitchFamily="34" charset="0"/>
              </a:rPr>
              <a:t>7.5</a:t>
            </a:r>
            <a:r>
              <a:rPr lang="da-DK" sz="1200" b="1" kern="0" dirty="0">
                <a:solidFill>
                  <a:srgbClr val="212529"/>
                </a:solidFill>
                <a:effectLst/>
                <a:ea typeface="Times New Roman" panose="02020603050405020304" pitchFamily="18" charset="0"/>
                <a:cs typeface="Arial" panose="020B0604020202020204" pitchFamily="34" charset="0"/>
              </a:rPr>
              <a:t> Drejebog </a:t>
            </a:r>
            <a:r>
              <a:rPr lang="da-DK" sz="1200" kern="0" dirty="0">
                <a:solidFill>
                  <a:srgbClr val="212529"/>
                </a:solidFill>
                <a:effectLst/>
                <a:ea typeface="Times New Roman" panose="02020603050405020304" pitchFamily="18" charset="0"/>
                <a:cs typeface="Arial" panose="020B0604020202020204" pitchFamily="34" charset="0"/>
              </a:rPr>
              <a:t>for facilitering (se næste slide).</a:t>
            </a:r>
            <a:endParaRPr lang="da-DK" sz="1200" dirty="0">
              <a:cs typeface="Arial" panose="020B0604020202020204" pitchFamily="34" charset="0"/>
            </a:endParaRPr>
          </a:p>
        </p:txBody>
      </p:sp>
    </p:spTree>
    <p:extLst>
      <p:ext uri="{BB962C8B-B14F-4D97-AF65-F5344CB8AC3E}">
        <p14:creationId xmlns:p14="http://schemas.microsoft.com/office/powerpoint/2010/main" val="14795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A0705928-0B57-5544-D131-425FD905B60A}"/>
              </a:ext>
            </a:extLst>
          </p:cNvPr>
          <p:cNvSpPr/>
          <p:nvPr/>
        </p:nvSpPr>
        <p:spPr>
          <a:xfrm>
            <a:off x="1321562" y="448163"/>
            <a:ext cx="9851601" cy="461665"/>
          </a:xfrm>
          <a:prstGeom prst="rect">
            <a:avLst/>
          </a:prstGeom>
        </p:spPr>
        <p:txBody>
          <a:bodyPr wrap="square">
            <a:spAutoFit/>
          </a:bodyPr>
          <a:lstStyle/>
          <a:p>
            <a:r>
              <a:rPr lang="da-DK" sz="2400" b="1" dirty="0"/>
              <a:t>Værktøj: Eksempel på drejebog for planlægningsworkshop </a:t>
            </a:r>
          </a:p>
        </p:txBody>
      </p:sp>
      <p:graphicFrame>
        <p:nvGraphicFramePr>
          <p:cNvPr id="13" name="Tabel 12">
            <a:extLst>
              <a:ext uri="{FF2B5EF4-FFF2-40B4-BE49-F238E27FC236}">
                <a16:creationId xmlns:a16="http://schemas.microsoft.com/office/drawing/2014/main" id="{47E8CA63-94AD-9BCF-1475-5E7026D612E2}"/>
              </a:ext>
            </a:extLst>
          </p:cNvPr>
          <p:cNvGraphicFramePr>
            <a:graphicFrameLocks noGrp="1"/>
          </p:cNvGraphicFramePr>
          <p:nvPr>
            <p:extLst>
              <p:ext uri="{D42A27DB-BD31-4B8C-83A1-F6EECF244321}">
                <p14:modId xmlns:p14="http://schemas.microsoft.com/office/powerpoint/2010/main" val="2765344513"/>
              </p:ext>
            </p:extLst>
          </p:nvPr>
        </p:nvGraphicFramePr>
        <p:xfrm>
          <a:off x="1441328" y="1022780"/>
          <a:ext cx="9361039" cy="4938335"/>
        </p:xfrm>
        <a:graphic>
          <a:graphicData uri="http://schemas.openxmlformats.org/drawingml/2006/table">
            <a:tbl>
              <a:tblPr firstRow="1" firstCol="1" bandRow="1">
                <a:tableStyleId>{5C22544A-7EE6-4342-B048-85BDC9FD1C3A}</a:tableStyleId>
              </a:tblPr>
              <a:tblGrid>
                <a:gridCol w="643526">
                  <a:extLst>
                    <a:ext uri="{9D8B030D-6E8A-4147-A177-3AD203B41FA5}">
                      <a16:colId xmlns:a16="http://schemas.microsoft.com/office/drawing/2014/main" val="1699085573"/>
                    </a:ext>
                  </a:extLst>
                </a:gridCol>
                <a:gridCol w="2668998">
                  <a:extLst>
                    <a:ext uri="{9D8B030D-6E8A-4147-A177-3AD203B41FA5}">
                      <a16:colId xmlns:a16="http://schemas.microsoft.com/office/drawing/2014/main" val="182357898"/>
                    </a:ext>
                  </a:extLst>
                </a:gridCol>
                <a:gridCol w="2842073">
                  <a:extLst>
                    <a:ext uri="{9D8B030D-6E8A-4147-A177-3AD203B41FA5}">
                      <a16:colId xmlns:a16="http://schemas.microsoft.com/office/drawing/2014/main" val="518062479"/>
                    </a:ext>
                  </a:extLst>
                </a:gridCol>
                <a:gridCol w="2450378">
                  <a:extLst>
                    <a:ext uri="{9D8B030D-6E8A-4147-A177-3AD203B41FA5}">
                      <a16:colId xmlns:a16="http://schemas.microsoft.com/office/drawing/2014/main" val="1889532197"/>
                    </a:ext>
                  </a:extLst>
                </a:gridCol>
                <a:gridCol w="756064">
                  <a:extLst>
                    <a:ext uri="{9D8B030D-6E8A-4147-A177-3AD203B41FA5}">
                      <a16:colId xmlns:a16="http://schemas.microsoft.com/office/drawing/2014/main" val="2375817540"/>
                    </a:ext>
                  </a:extLst>
                </a:gridCol>
              </a:tblGrid>
              <a:tr h="202313">
                <a:tc>
                  <a:txBody>
                    <a:bodyPr/>
                    <a:lstStyle/>
                    <a:p>
                      <a:pPr>
                        <a:lnSpc>
                          <a:spcPct val="107000"/>
                        </a:lnSpc>
                        <a:spcAft>
                          <a:spcPts val="0"/>
                        </a:spcAft>
                      </a:pPr>
                      <a:r>
                        <a:rPr lang="da-DK" sz="1050" b="1" kern="1200" dirty="0">
                          <a:solidFill>
                            <a:schemeClr val="tx1"/>
                          </a:solidFill>
                          <a:effectLst/>
                          <a:latin typeface="+mn-lt"/>
                          <a:ea typeface="+mn-ea"/>
                          <a:cs typeface="+mn-cs"/>
                        </a:rPr>
                        <a:t>Tidspunkt</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050" dirty="0">
                          <a:solidFill>
                            <a:schemeClr val="tx1"/>
                          </a:solidFill>
                          <a:effectLst/>
                          <a:latin typeface="+mn-lt"/>
                        </a:rPr>
                        <a:t> </a:t>
                      </a:r>
                      <a:r>
                        <a:rPr lang="da-DK" sz="1050" b="1" kern="1200" dirty="0">
                          <a:solidFill>
                            <a:schemeClr val="tx1"/>
                          </a:solidFill>
                          <a:effectLst/>
                          <a:latin typeface="+mn-lt"/>
                          <a:ea typeface="+mn-ea"/>
                          <a:cs typeface="+mn-cs"/>
                        </a:rPr>
                        <a:t>Programpunkt og processen</a:t>
                      </a:r>
                      <a:endParaRPr lang="da-DK" sz="1050" kern="1200" dirty="0">
                        <a:solidFill>
                          <a:schemeClr val="tx1"/>
                        </a:solidFill>
                        <a:effectLst/>
                        <a:latin typeface="+mn-lt"/>
                        <a:ea typeface="+mn-ea"/>
                        <a:cs typeface="+mn-cs"/>
                      </a:endParaRPr>
                    </a:p>
                    <a:p>
                      <a:pPr>
                        <a:lnSpc>
                          <a:spcPct val="107000"/>
                        </a:lnSpc>
                        <a:spcAft>
                          <a:spcPts val="0"/>
                        </a:spcAft>
                      </a:pP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Rummet og miljøet</a:t>
                      </a:r>
                      <a:endParaRPr lang="da-DK" sz="105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 </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Metoder og materialer</a:t>
                      </a:r>
                      <a:endParaRPr lang="da-DK" sz="105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 </a:t>
                      </a:r>
                      <a:endParaRPr lang="da-DK" sz="105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Ansvarlig</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35640941"/>
                  </a:ext>
                </a:extLst>
              </a:tr>
              <a:tr h="202313">
                <a:tc>
                  <a:txBody>
                    <a:bodyPr/>
                    <a:lstStyle/>
                    <a:p>
                      <a:pPr>
                        <a:lnSpc>
                          <a:spcPct val="107000"/>
                        </a:lnSpc>
                        <a:spcAft>
                          <a:spcPts val="0"/>
                        </a:spcAft>
                      </a:pPr>
                      <a:r>
                        <a:rPr lang="da-DK" sz="1200" b="0" dirty="0">
                          <a:solidFill>
                            <a:schemeClr val="tx1"/>
                          </a:solidFill>
                          <a:effectLst/>
                          <a:latin typeface="+mn-lt"/>
                        </a:rPr>
                        <a:t> 8:00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Introduktion til workshoppen</a:t>
                      </a:r>
                      <a:endParaRPr lang="da-DK" sz="1200" dirty="0">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Kort anerkendende præsentation af teamet og dagens program.</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latin typeface="+mn-lt"/>
                        </a:rPr>
                        <a:t>Slide med f</a:t>
                      </a:r>
                      <a:r>
                        <a:rPr lang="da-DK" sz="1200" kern="0" dirty="0">
                          <a:effectLst/>
                        </a:rPr>
                        <a:t>ormål, forløb, forventede resultater, efterfølgende bearbejdning</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err="1">
                          <a:effectLst/>
                          <a:latin typeface="+mn-lt"/>
                        </a:rPr>
                        <a:t>Projekt-leder</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83329148"/>
                  </a:ext>
                </a:extLst>
              </a:tr>
              <a:tr h="202313">
                <a:tc>
                  <a:txBody>
                    <a:bodyPr/>
                    <a:lstStyle/>
                    <a:p>
                      <a:pPr>
                        <a:lnSpc>
                          <a:spcPct val="107000"/>
                        </a:lnSpc>
                        <a:spcAft>
                          <a:spcPts val="0"/>
                        </a:spcAft>
                      </a:pPr>
                      <a:r>
                        <a:rPr lang="da-DK" sz="1200" b="0" dirty="0">
                          <a:solidFill>
                            <a:schemeClr val="tx1"/>
                          </a:solidFill>
                          <a:effectLst/>
                          <a:latin typeface="+mn-lt"/>
                        </a:rPr>
                        <a:t> 8:20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Ledelsens formål og projektopgaven i hovedtræk</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Kort anerkendende præsentation med fokus på vigtigheden og teamets kompetencer.</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kern="0" dirty="0">
                          <a:effectLst/>
                          <a:latin typeface="+mn-lt"/>
                        </a:rPr>
                        <a:t>L</a:t>
                      </a:r>
                      <a:r>
                        <a:rPr lang="da-DK" sz="1200" kern="0" dirty="0">
                          <a:effectLst/>
                        </a:rPr>
                        <a:t>edelsen beskriver deres formål med projektet og baggrunden.</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Projekt-ejer</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725402743"/>
                  </a:ext>
                </a:extLst>
              </a:tr>
              <a:tr h="202313">
                <a:tc>
                  <a:txBody>
                    <a:bodyPr/>
                    <a:lstStyle/>
                    <a:p>
                      <a:pPr>
                        <a:lnSpc>
                          <a:spcPct val="107000"/>
                        </a:lnSpc>
                        <a:spcAft>
                          <a:spcPts val="0"/>
                        </a:spcAft>
                      </a:pPr>
                      <a:r>
                        <a:rPr lang="da-DK" sz="1200" b="0" dirty="0">
                          <a:solidFill>
                            <a:schemeClr val="tx1"/>
                          </a:solidFill>
                          <a:effectLst/>
                          <a:latin typeface="+mn-lt"/>
                        </a:rPr>
                        <a:t> 9:00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Forventninger og krav til projektet fra interessenterne</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Foretages på væggen.</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Interessentanalyse med post-it lapper og flipoverpapir</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dirty="0" err="1">
                          <a:effectLst/>
                          <a:latin typeface="+mn-lt"/>
                        </a:rPr>
                        <a:t>Projekt-leder</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4232529238"/>
                  </a:ext>
                </a:extLst>
              </a:tr>
              <a:tr h="202313">
                <a:tc>
                  <a:txBody>
                    <a:bodyPr/>
                    <a:lstStyle/>
                    <a:p>
                      <a:pPr>
                        <a:lnSpc>
                          <a:spcPct val="107000"/>
                        </a:lnSpc>
                        <a:spcAft>
                          <a:spcPts val="0"/>
                        </a:spcAft>
                      </a:pPr>
                      <a:r>
                        <a:rPr lang="da-DK" sz="1200" b="0" dirty="0">
                          <a:solidFill>
                            <a:schemeClr val="tx1"/>
                          </a:solidFill>
                          <a:effectLst/>
                          <a:latin typeface="+mn-lt"/>
                        </a:rPr>
                        <a:t> 10:00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100" kern="100" dirty="0">
                          <a:effectLst/>
                          <a:latin typeface="Aptos" panose="020B0004020202020204" pitchFamily="34" charset="0"/>
                          <a:ea typeface="Aptos" panose="020B0004020202020204" pitchFamily="34" charset="0"/>
                          <a:cs typeface="Times New Roman" panose="02020603050405020304" pitchFamily="18" charset="0"/>
                        </a:rPr>
                        <a:t>Kaffepause</a:t>
                      </a: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329898632"/>
                  </a:ext>
                </a:extLst>
              </a:tr>
              <a:tr h="202313">
                <a:tc>
                  <a:txBody>
                    <a:bodyPr/>
                    <a:lstStyle/>
                    <a:p>
                      <a:pPr>
                        <a:lnSpc>
                          <a:spcPct val="107000"/>
                        </a:lnSpc>
                        <a:spcAft>
                          <a:spcPts val="0"/>
                        </a:spcAft>
                      </a:pPr>
                      <a:r>
                        <a:rPr lang="da-DK" sz="1200" b="0" dirty="0">
                          <a:solidFill>
                            <a:schemeClr val="tx1"/>
                          </a:solidFill>
                          <a:effectLst/>
                          <a:latin typeface="+mn-lt"/>
                        </a:rPr>
                        <a:t> 10:20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Afklaring af formål, leverancer og succeskriterier</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Foretages på væggen. Leverancer specificeres i faggrupperne.</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Udvikling af målhierarkiet med papkort</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dirty="0" err="1">
                          <a:effectLst/>
                          <a:latin typeface="+mn-lt"/>
                        </a:rPr>
                        <a:t>Projekt-leder</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346587115"/>
                  </a:ext>
                </a:extLst>
              </a:tr>
              <a:tr h="202313">
                <a:tc>
                  <a:txBody>
                    <a:bodyPr/>
                    <a:lstStyle/>
                    <a:p>
                      <a:pPr>
                        <a:lnSpc>
                          <a:spcPct val="107000"/>
                        </a:lnSpc>
                        <a:spcAft>
                          <a:spcPts val="0"/>
                        </a:spcAft>
                      </a:pPr>
                      <a:r>
                        <a:rPr lang="da-DK" sz="1200" b="0" dirty="0">
                          <a:solidFill>
                            <a:schemeClr val="tx1"/>
                          </a:solidFill>
                          <a:effectLst/>
                          <a:latin typeface="+mn-lt"/>
                        </a:rPr>
                        <a:t> 12:00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100" kern="100" dirty="0">
                          <a:effectLst/>
                          <a:latin typeface="Aptos" panose="020B0004020202020204" pitchFamily="34" charset="0"/>
                          <a:ea typeface="Aptos" panose="020B0004020202020204" pitchFamily="34" charset="0"/>
                          <a:cs typeface="Times New Roman" panose="02020603050405020304" pitchFamily="18" charset="0"/>
                        </a:rPr>
                        <a:t>Frokost og mobiltelefoner</a:t>
                      </a: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161478894"/>
                  </a:ext>
                </a:extLst>
              </a:tr>
              <a:tr h="202313">
                <a:tc>
                  <a:txBody>
                    <a:bodyPr/>
                    <a:lstStyle/>
                    <a:p>
                      <a:pPr>
                        <a:lnSpc>
                          <a:spcPct val="107000"/>
                        </a:lnSpc>
                        <a:spcAft>
                          <a:spcPts val="0"/>
                        </a:spcAft>
                      </a:pPr>
                      <a:r>
                        <a:rPr lang="da-DK" sz="1200" b="0" dirty="0">
                          <a:solidFill>
                            <a:schemeClr val="tx1"/>
                          </a:solidFill>
                          <a:effectLst/>
                          <a:latin typeface="+mn-lt"/>
                        </a:rPr>
                        <a:t> 12:30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Fremgangsmåde og tidsplan.</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dirty="0">
                          <a:effectLst/>
                          <a:latin typeface="+mn-lt"/>
                        </a:rPr>
                        <a:t>Foretages på væggen med papkort. Milepælene specificeres i faggrupperne.</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dirty="0">
                          <a:effectLst/>
                          <a:latin typeface="+mn-lt"/>
                        </a:rPr>
                        <a:t> </a:t>
                      </a:r>
                      <a:r>
                        <a:rPr lang="da-DK" sz="1200" kern="0" dirty="0">
                          <a:effectLst/>
                        </a:rPr>
                        <a:t>Opdeling i indsatsområder, milepæle, indbyrdes afhængigheder og faser.</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err="1">
                          <a:effectLst/>
                          <a:latin typeface="+mn-lt"/>
                          <a:ea typeface="Calibri" panose="020F0502020204030204" pitchFamily="34" charset="0"/>
                          <a:cs typeface="Calibri" panose="020F0502020204030204" pitchFamily="34" charset="0"/>
                        </a:rPr>
                        <a:t>Fagspecia</a:t>
                      </a:r>
                      <a:r>
                        <a:rPr lang="da-DK" sz="1200" dirty="0">
                          <a:effectLst/>
                          <a:latin typeface="+mn-lt"/>
                          <a:ea typeface="Calibri" panose="020F0502020204030204" pitchFamily="34" charset="0"/>
                          <a:cs typeface="Calibri" panose="020F0502020204030204" pitchFamily="34" charset="0"/>
                        </a:rPr>
                        <a:t>-lister</a:t>
                      </a:r>
                    </a:p>
                  </a:txBody>
                  <a:tcPr marL="33345" marR="33345" marT="0" marB="0">
                    <a:solidFill>
                      <a:schemeClr val="accent5">
                        <a:lumMod val="20000"/>
                        <a:lumOff val="80000"/>
                      </a:schemeClr>
                    </a:solidFill>
                  </a:tcPr>
                </a:tc>
                <a:extLst>
                  <a:ext uri="{0D108BD9-81ED-4DB2-BD59-A6C34878D82A}">
                    <a16:rowId xmlns:a16="http://schemas.microsoft.com/office/drawing/2014/main" val="3772723747"/>
                  </a:ext>
                </a:extLst>
              </a:tr>
              <a:tr h="202313">
                <a:tc>
                  <a:txBody>
                    <a:bodyPr/>
                    <a:lstStyle/>
                    <a:p>
                      <a:pPr>
                        <a:lnSpc>
                          <a:spcPct val="107000"/>
                        </a:lnSpc>
                        <a:spcAft>
                          <a:spcPts val="0"/>
                        </a:spcAft>
                      </a:pPr>
                      <a:r>
                        <a:rPr lang="da-DK" sz="1200" b="0" dirty="0">
                          <a:solidFill>
                            <a:schemeClr val="tx1"/>
                          </a:solidFill>
                          <a:effectLst/>
                          <a:latin typeface="+mn-lt"/>
                        </a:rPr>
                        <a:t> 14:30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100" kern="100" dirty="0">
                          <a:effectLst/>
                          <a:latin typeface="Aptos" panose="020B0004020202020204" pitchFamily="34" charset="0"/>
                          <a:ea typeface="Aptos" panose="020B0004020202020204" pitchFamily="34" charset="0"/>
                          <a:cs typeface="Times New Roman" panose="02020603050405020304" pitchFamily="18" charset="0"/>
                        </a:rPr>
                        <a:t>Kaffepause</a:t>
                      </a: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968991016"/>
                  </a:ext>
                </a:extLst>
              </a:tr>
              <a:tr h="202313">
                <a:tc>
                  <a:txBody>
                    <a:bodyPr/>
                    <a:lstStyle/>
                    <a:p>
                      <a:pPr>
                        <a:lnSpc>
                          <a:spcPct val="107000"/>
                        </a:lnSpc>
                        <a:spcAft>
                          <a:spcPts val="0"/>
                        </a:spcAft>
                      </a:pPr>
                      <a:r>
                        <a:rPr lang="da-DK" sz="1200" b="0" dirty="0">
                          <a:solidFill>
                            <a:schemeClr val="tx1"/>
                          </a:solidFill>
                          <a:effectLst/>
                          <a:latin typeface="+mn-lt"/>
                        </a:rPr>
                        <a:t> </a:t>
                      </a:r>
                      <a:r>
                        <a:rPr lang="da-DK" sz="1200" b="0" dirty="0">
                          <a:solidFill>
                            <a:schemeClr val="tx1"/>
                          </a:solidFill>
                          <a:effectLst/>
                          <a:latin typeface="+mn-lt"/>
                          <a:ea typeface="Calibri" panose="020F0502020204030204" pitchFamily="34" charset="0"/>
                          <a:cs typeface="Calibri" panose="020F0502020204030204" pitchFamily="34" charset="0"/>
                        </a:rPr>
                        <a:t>15:00</a:t>
                      </a:r>
                      <a:endParaRPr lang="da-DK" sz="1200" b="0" dirty="0">
                        <a:solidFill>
                          <a:schemeClr val="tx1"/>
                        </a:solidFill>
                        <a:effectLst/>
                        <a:latin typeface="+mn-lt"/>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Projektets organisation og bemanding</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Forholdsvis instruerende stil fra projektleder. Ofte aftalt på forhånd.</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Fordeling af opgaver og projektets forankring i organisationen.</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Projekt-lede</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39821323"/>
                  </a:ext>
                </a:extLst>
              </a:tr>
              <a:tr h="202313">
                <a:tc>
                  <a:txBody>
                    <a:bodyPr/>
                    <a:lstStyle/>
                    <a:p>
                      <a:pPr>
                        <a:lnSpc>
                          <a:spcPct val="107000"/>
                        </a:lnSpc>
                        <a:spcAft>
                          <a:spcPts val="0"/>
                        </a:spcAft>
                      </a:pPr>
                      <a:r>
                        <a:rPr lang="da-DK" sz="1200" b="0" dirty="0">
                          <a:solidFill>
                            <a:schemeClr val="tx1"/>
                          </a:solidFill>
                          <a:effectLst/>
                          <a:latin typeface="+mn-lt"/>
                        </a:rPr>
                        <a:t> 16:00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Usikkerheder og risici</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Foretages på flipoverpapir med post-it.</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Risikoanalyse på baggrund af plan, interessentanalyse og organisering.</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dirty="0">
                          <a:effectLst/>
                          <a:latin typeface="+mn-lt"/>
                        </a:rPr>
                        <a:t>Projekt-lede</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261589818"/>
                  </a:ext>
                </a:extLst>
              </a:tr>
              <a:tr h="202313">
                <a:tc>
                  <a:txBody>
                    <a:bodyPr/>
                    <a:lstStyle/>
                    <a:p>
                      <a:pPr>
                        <a:lnSpc>
                          <a:spcPct val="107000"/>
                        </a:lnSpc>
                        <a:spcAft>
                          <a:spcPts val="0"/>
                        </a:spcAft>
                      </a:pPr>
                      <a:r>
                        <a:rPr lang="da-DK" sz="1200" b="0" dirty="0">
                          <a:solidFill>
                            <a:schemeClr val="tx1"/>
                          </a:solidFill>
                          <a:effectLst/>
                          <a:latin typeface="+mn-lt"/>
                        </a:rPr>
                        <a:t> 17:00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kern="0" dirty="0">
                          <a:effectLst/>
                        </a:rPr>
                        <a:t>Deltagernes kalender og her-og-nu-handlinger</a:t>
                      </a: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dirty="0">
                          <a:effectLst/>
                          <a:latin typeface="+mn-lt"/>
                        </a:rPr>
                        <a:t>Forholdsvis instruerende stil fra projektleder, med input fra deltagerne.</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r>
                        <a:rPr lang="da-DK" sz="1200" dirty="0">
                          <a:effectLst/>
                          <a:latin typeface="+mn-lt"/>
                        </a:rPr>
                        <a:t> </a:t>
                      </a:r>
                      <a:r>
                        <a:rPr lang="da-DK" sz="1200" kern="0" dirty="0">
                          <a:effectLst/>
                        </a:rPr>
                        <a:t>Aftale om færdiggørelse af planen og øvrige aktiviteter frem til næste møde</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200" dirty="0">
                          <a:effectLst/>
                          <a:latin typeface="+mn-lt"/>
                        </a:rPr>
                        <a:t>Projekt-lede</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80270731"/>
                  </a:ext>
                </a:extLst>
              </a:tr>
              <a:tr h="202313">
                <a:tc>
                  <a:txBody>
                    <a:bodyPr/>
                    <a:lstStyle/>
                    <a:p>
                      <a:pPr>
                        <a:lnSpc>
                          <a:spcPct val="107000"/>
                        </a:lnSpc>
                        <a:spcAft>
                          <a:spcPts val="0"/>
                        </a:spcAft>
                      </a:pPr>
                      <a:r>
                        <a:rPr lang="da-DK" sz="1200" b="0" dirty="0">
                          <a:solidFill>
                            <a:schemeClr val="tx1"/>
                          </a:solidFill>
                          <a:effectLst/>
                          <a:latin typeface="+mn-lt"/>
                        </a:rPr>
                        <a:t> 18:00</a:t>
                      </a:r>
                    </a:p>
                    <a:p>
                      <a:pPr>
                        <a:lnSpc>
                          <a:spcPct val="107000"/>
                        </a:lnSpc>
                        <a:spcAft>
                          <a:spcPts val="0"/>
                        </a:spcAft>
                      </a:pPr>
                      <a:r>
                        <a:rPr lang="da-DK" sz="1200" b="0" dirty="0">
                          <a:solidFill>
                            <a:schemeClr val="tx1"/>
                          </a:solidFill>
                          <a:effectLst/>
                          <a:latin typeface="+mn-lt"/>
                        </a:rPr>
                        <a:t> </a:t>
                      </a: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Middag</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a:effectLst/>
                          <a:latin typeface="+mn-lt"/>
                        </a:rPr>
                        <a:t> </a:t>
                      </a: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200" dirty="0">
                          <a:effectLst/>
                          <a:latin typeface="+mn-lt"/>
                        </a:rPr>
                        <a:t> </a:t>
                      </a: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1476864317"/>
                  </a:ext>
                </a:extLst>
              </a:tr>
            </a:tbl>
          </a:graphicData>
        </a:graphic>
      </p:graphicFrame>
    </p:spTree>
    <p:extLst>
      <p:ext uri="{BB962C8B-B14F-4D97-AF65-F5344CB8AC3E}">
        <p14:creationId xmlns:p14="http://schemas.microsoft.com/office/powerpoint/2010/main" val="226054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A0705928-0B57-5544-D131-425FD905B60A}"/>
              </a:ext>
            </a:extLst>
          </p:cNvPr>
          <p:cNvSpPr/>
          <p:nvPr/>
        </p:nvSpPr>
        <p:spPr>
          <a:xfrm>
            <a:off x="1321562" y="448163"/>
            <a:ext cx="9851601" cy="467629"/>
          </a:xfrm>
          <a:prstGeom prst="rect">
            <a:avLst/>
          </a:prstGeom>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Formål, grundholdning og metoder</a:t>
            </a:r>
            <a:endParaRPr lang="da-DK" sz="2400" b="1" dirty="0"/>
          </a:p>
        </p:txBody>
      </p:sp>
      <p:sp>
        <p:nvSpPr>
          <p:cNvPr id="2" name="Tekstfelt 1">
            <a:extLst>
              <a:ext uri="{FF2B5EF4-FFF2-40B4-BE49-F238E27FC236}">
                <a16:creationId xmlns:a16="http://schemas.microsoft.com/office/drawing/2014/main" id="{5D11258A-AC4B-6B09-21D2-EB6A444106EC}"/>
              </a:ext>
            </a:extLst>
          </p:cNvPr>
          <p:cNvSpPr txBox="1"/>
          <p:nvPr/>
        </p:nvSpPr>
        <p:spPr>
          <a:xfrm>
            <a:off x="1349888" y="976871"/>
            <a:ext cx="9361040" cy="2993897"/>
          </a:xfrm>
          <a:prstGeom prst="rect">
            <a:avLst/>
          </a:prstGeom>
          <a:noFill/>
        </p:spPr>
        <p:txBody>
          <a:bodyPr wrap="square">
            <a:spAutoFit/>
          </a:bodyPr>
          <a:lstStyle/>
          <a:p>
            <a:pPr>
              <a:lnSpc>
                <a:spcPct val="107000"/>
              </a:lnSpc>
              <a:spcAft>
                <a:spcPts val="1125"/>
              </a:spcAft>
            </a:pPr>
            <a:r>
              <a:rPr lang="da-DK" sz="1200" b="1" kern="0" dirty="0">
                <a:solidFill>
                  <a:srgbClr val="212529"/>
                </a:solidFill>
                <a:effectLst/>
                <a:ea typeface="Times New Roman" panose="02020603050405020304" pitchFamily="18" charset="0"/>
                <a:cs typeface="Arial" panose="020B0604020202020204" pitchFamily="34" charset="0"/>
              </a:rPr>
              <a:t>Grundholdning</a:t>
            </a:r>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Planlægningsworkshoppen har også en funktion i forhold til at udvikle samarbejdet i projektgruppen. At skabe et fælles resultat er i sig selv udviklende, men der kan også indlægges et tema på workshoppen, hvor der tales om samarbejdskultur, den enkelte deltagers interesse, udbytte, bidrag m.v.</a:t>
            </a:r>
          </a:p>
          <a:p>
            <a:pPr>
              <a:lnSpc>
                <a:spcPct val="107000"/>
              </a:lnSpc>
              <a:spcAft>
                <a:spcPts val="1125"/>
              </a:spcAft>
            </a:pPr>
            <a:r>
              <a:rPr lang="da-DK" altLang="da-DK" sz="1200" dirty="0">
                <a:ea typeface="SimSun" panose="02010600030101010101" pitchFamily="2" charset="-122"/>
                <a:cs typeface="Arial" panose="020B0604020202020204" pitchFamily="34" charset="0"/>
              </a:rPr>
              <a:t>Formålet med planlægningsworkshoppen er at skabe størst mulig involvering og dermed kvalitet. Arbejdet </a:t>
            </a:r>
            <a:r>
              <a:rPr lang="da-DK" altLang="da-DK" sz="1200" dirty="0">
                <a:solidFill>
                  <a:schemeClr val="accent5">
                    <a:lumMod val="50000"/>
                  </a:schemeClr>
                </a:solidFill>
                <a:ea typeface="SimSun" panose="02010600030101010101" pitchFamily="2" charset="-122"/>
                <a:cs typeface="Arial" panose="020B0604020202020204" pitchFamily="34" charset="0"/>
              </a:rPr>
              <a:t>bygger på følgende grundlæggende holdninger: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200" b="1" i="0" u="none" strike="noStrike" cap="none" normalizeH="0" baseline="0" dirty="0">
                <a:ln>
                  <a:noFill/>
                </a:ln>
                <a:effectLst/>
                <a:ea typeface="SimSun" panose="02010600030101010101" pitchFamily="2" charset="-122"/>
                <a:cs typeface="Arial" panose="020B0604020202020204" pitchFamily="34" charset="0"/>
              </a:rPr>
              <a:t>Indflydelse</a:t>
            </a:r>
            <a:r>
              <a:rPr kumimoji="0" lang="da-DK" altLang="da-DK" sz="1200" b="0" i="0" u="none" strike="noStrike" cap="none" normalizeH="0" baseline="0" dirty="0">
                <a:ln>
                  <a:noFill/>
                </a:ln>
                <a:effectLst/>
                <a:ea typeface="SimSun" panose="02010600030101010101" pitchFamily="2" charset="-122"/>
                <a:cs typeface="Arial" panose="020B0604020202020204" pitchFamily="34" charset="0"/>
              </a:rPr>
              <a:t>: Kom på banen og du kan sætte dit aftryk.</a:t>
            </a:r>
            <a:endParaRPr kumimoji="0" lang="da-DK" altLang="da-DK" sz="1200" b="0" i="0" u="none" strike="noStrike" cap="none" normalizeH="0" baseline="0" dirty="0">
              <a:ln>
                <a:noFill/>
              </a:ln>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200" b="1" i="0" u="none" strike="noStrike" cap="none" normalizeH="0" baseline="0" dirty="0">
                <a:ln>
                  <a:noFill/>
                </a:ln>
                <a:effectLst/>
                <a:ea typeface="SimSun" panose="02010600030101010101" pitchFamily="2" charset="-122"/>
                <a:cs typeface="Arial" panose="020B0604020202020204" pitchFamily="34" charset="0"/>
              </a:rPr>
              <a:t>Frivillighed:</a:t>
            </a:r>
            <a:r>
              <a:rPr kumimoji="0" lang="da-DK" altLang="da-DK" sz="1200" b="0" i="0" u="none" strike="noStrike" cap="none" normalizeH="0" baseline="0" dirty="0">
                <a:ln>
                  <a:noFill/>
                </a:ln>
                <a:effectLst/>
                <a:ea typeface="SimSun" panose="02010600030101010101" pitchFamily="2" charset="-122"/>
                <a:cs typeface="Arial" panose="020B0604020202020204" pitchFamily="34" charset="0"/>
              </a:rPr>
              <a:t> Du behøver ikke tage stilling, før resultatet foreligger, men det er nu, du kan gøre en forskel.</a:t>
            </a:r>
            <a:endParaRPr kumimoji="0" lang="da-DK" altLang="da-DK" sz="1200" b="0" i="0" u="none" strike="noStrike" cap="none" normalizeH="0" baseline="0" dirty="0">
              <a:ln>
                <a:noFill/>
              </a:ln>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200" b="1" i="0" u="none" strike="noStrike" cap="none" normalizeH="0" baseline="0" dirty="0">
                <a:ln>
                  <a:noFill/>
                </a:ln>
                <a:effectLst/>
                <a:ea typeface="SimSun" panose="02010600030101010101" pitchFamily="2" charset="-122"/>
                <a:cs typeface="Arial" panose="020B0604020202020204" pitchFamily="34" charset="0"/>
              </a:rPr>
              <a:t>Åbenhed:</a:t>
            </a:r>
            <a:r>
              <a:rPr kumimoji="0" lang="da-DK" altLang="da-DK" sz="1200" b="0" i="0" u="none" strike="noStrike" cap="none" normalizeH="0" baseline="0" dirty="0">
                <a:ln>
                  <a:noFill/>
                </a:ln>
                <a:effectLst/>
                <a:ea typeface="SimSun" panose="02010600030101010101" pitchFamily="2" charset="-122"/>
                <a:cs typeface="Arial" panose="020B0604020202020204" pitchFamily="34" charset="0"/>
              </a:rPr>
              <a:t> Leret er stadig blødt, er der andet, du mener, vi bør gøre?</a:t>
            </a:r>
            <a:endParaRPr kumimoji="0" lang="da-DK" altLang="da-DK" sz="1200" b="0" i="0" u="none" strike="noStrike" cap="none" normalizeH="0" baseline="0" dirty="0">
              <a:ln>
                <a:noFill/>
              </a:ln>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200" b="1" i="0" u="none" strike="noStrike" cap="none" normalizeH="0" baseline="0" dirty="0">
                <a:ln>
                  <a:noFill/>
                </a:ln>
                <a:effectLst/>
                <a:ea typeface="SimSun" panose="02010600030101010101" pitchFamily="2" charset="-122"/>
                <a:cs typeface="Arial" panose="020B0604020202020204" pitchFamily="34" charset="0"/>
              </a:rPr>
              <a:t>Anerkendelse og respekt:</a:t>
            </a:r>
            <a:r>
              <a:rPr kumimoji="0" lang="da-DK" altLang="da-DK" sz="1200" b="0" i="0" u="none" strike="noStrike" cap="none" normalizeH="0" baseline="0" dirty="0">
                <a:ln>
                  <a:noFill/>
                </a:ln>
                <a:effectLst/>
                <a:ea typeface="SimSun" panose="02010600030101010101" pitchFamily="2" charset="-122"/>
                <a:cs typeface="Arial" panose="020B0604020202020204" pitchFamily="34" charset="0"/>
              </a:rPr>
              <a:t> Vi er alle i samme båd, din mening, input, idéer og bekymringer er relevante.</a:t>
            </a:r>
            <a:endParaRPr kumimoji="0" lang="da-DK" altLang="da-DK" sz="1200" b="0" i="0" u="none" strike="noStrike" cap="none" normalizeH="0" baseline="0" dirty="0">
              <a:ln>
                <a:noFill/>
              </a:ln>
              <a:effectLst/>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a-DK" altLang="da-DK" sz="1200" b="1" i="0" u="none" strike="noStrike" cap="none" normalizeH="0" baseline="0" dirty="0">
                <a:ln>
                  <a:noFill/>
                </a:ln>
                <a:effectLst/>
                <a:ea typeface="SimSun" panose="02010600030101010101" pitchFamily="2" charset="-122"/>
                <a:cs typeface="Arial" panose="020B0604020202020204" pitchFamily="34" charset="0"/>
              </a:rPr>
              <a:t>Forpligtelse:</a:t>
            </a:r>
            <a:r>
              <a:rPr kumimoji="0" lang="da-DK" altLang="da-DK" sz="1200" b="0" i="0" u="none" strike="noStrike" cap="none" normalizeH="0" baseline="0" dirty="0">
                <a:ln>
                  <a:noFill/>
                </a:ln>
                <a:effectLst/>
                <a:ea typeface="SimSun" panose="02010600030101010101" pitchFamily="2" charset="-122"/>
                <a:cs typeface="Arial" panose="020B0604020202020204" pitchFamily="34" charset="0"/>
              </a:rPr>
              <a:t> Hvis du vil have indflydelse, er du nødt til at deltage og tage ansvar for at håndtere udfordringerne.</a:t>
            </a:r>
          </a:p>
          <a:p>
            <a:pPr marR="0" lvl="0" algn="l" defTabSz="914400" rtl="0" eaLnBrk="0" fontAlgn="base" latinLnBrk="0" hangingPunct="0">
              <a:lnSpc>
                <a:spcPct val="100000"/>
              </a:lnSpc>
              <a:spcBef>
                <a:spcPct val="0"/>
              </a:spcBef>
              <a:spcAft>
                <a:spcPct val="0"/>
              </a:spcAft>
              <a:buClrTx/>
              <a:buSzTx/>
              <a:tabLst/>
            </a:pPr>
            <a:endParaRPr lang="da-DK" sz="1200" kern="100" dirty="0">
              <a:ea typeface="SimSun" panose="02010600030101010101" pitchFamily="2" charset="-122"/>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da-DK" sz="1200" b="1" kern="100" dirty="0">
                <a:ea typeface="SimSun" panose="02010600030101010101" pitchFamily="2" charset="-122"/>
                <a:cs typeface="Arial" panose="020B0604020202020204" pitchFamily="34" charset="0"/>
              </a:rPr>
              <a:t>Metoder der anvendes under planlægningsworkshoppen:</a:t>
            </a:r>
          </a:p>
        </p:txBody>
      </p:sp>
      <p:grpSp>
        <p:nvGrpSpPr>
          <p:cNvPr id="3" name="Gruppe 2">
            <a:extLst>
              <a:ext uri="{FF2B5EF4-FFF2-40B4-BE49-F238E27FC236}">
                <a16:creationId xmlns:a16="http://schemas.microsoft.com/office/drawing/2014/main" id="{E9B9D389-98B6-C1E8-AC69-6319AC885048}"/>
              </a:ext>
            </a:extLst>
          </p:cNvPr>
          <p:cNvGrpSpPr/>
          <p:nvPr/>
        </p:nvGrpSpPr>
        <p:grpSpPr>
          <a:xfrm>
            <a:off x="1441328" y="3943718"/>
            <a:ext cx="2915920" cy="2151841"/>
            <a:chOff x="1473989" y="3571171"/>
            <a:chExt cx="2915920" cy="2151841"/>
          </a:xfrm>
          <a:solidFill>
            <a:schemeClr val="accent1">
              <a:lumMod val="40000"/>
              <a:lumOff val="60000"/>
            </a:schemeClr>
          </a:solidFill>
        </p:grpSpPr>
        <p:sp>
          <p:nvSpPr>
            <p:cNvPr id="5" name="Pil: pentagon 4">
              <a:extLst>
                <a:ext uri="{FF2B5EF4-FFF2-40B4-BE49-F238E27FC236}">
                  <a16:creationId xmlns:a16="http://schemas.microsoft.com/office/drawing/2014/main" id="{A8589320-4574-3842-94D2-A3EBCCEA8238}"/>
                </a:ext>
              </a:extLst>
            </p:cNvPr>
            <p:cNvSpPr/>
            <p:nvPr/>
          </p:nvSpPr>
          <p:spPr>
            <a:xfrm>
              <a:off x="1473989" y="3571171"/>
              <a:ext cx="2915920" cy="328504"/>
            </a:xfrm>
            <a:prstGeom prst="homePlat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23850" indent="-323850">
                <a:lnSpc>
                  <a:spcPct val="107000"/>
                </a:lnSpc>
                <a:spcAft>
                  <a:spcPts val="800"/>
                </a:spcAft>
                <a:tabLst>
                  <a:tab pos="450215" algn="l"/>
                </a:tabLst>
              </a:pP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Værktøj 3.1</a:t>
              </a:r>
              <a:r>
                <a:rPr lang="da-DK" sz="1200" kern="1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Målhierarkiet </a:t>
              </a:r>
            </a:p>
          </p:txBody>
        </p:sp>
        <p:sp>
          <p:nvSpPr>
            <p:cNvPr id="6" name="Pil: pentagon 5">
              <a:extLst>
                <a:ext uri="{FF2B5EF4-FFF2-40B4-BE49-F238E27FC236}">
                  <a16:creationId xmlns:a16="http://schemas.microsoft.com/office/drawing/2014/main" id="{C2DC0E49-6F13-5BC7-96A2-0B66AD7AC36F}"/>
                </a:ext>
              </a:extLst>
            </p:cNvPr>
            <p:cNvSpPr/>
            <p:nvPr/>
          </p:nvSpPr>
          <p:spPr>
            <a:xfrm>
              <a:off x="1473989" y="4040634"/>
              <a:ext cx="2915920" cy="328504"/>
            </a:xfrm>
            <a:prstGeom prst="homePlat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23850" indent="-323850">
                <a:lnSpc>
                  <a:spcPct val="107000"/>
                </a:lnSpc>
                <a:spcAft>
                  <a:spcPts val="800"/>
                </a:spcAft>
                <a:tabLst>
                  <a:tab pos="450215" algn="l"/>
                </a:tabLst>
              </a:pP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Værktøj 4.1</a:t>
              </a:r>
              <a:r>
                <a:rPr lang="da-DK" sz="1200" kern="1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Interessentanalyse</a:t>
              </a:r>
            </a:p>
          </p:txBody>
        </p:sp>
        <p:sp>
          <p:nvSpPr>
            <p:cNvPr id="11" name="Pil: pentagon 10">
              <a:extLst>
                <a:ext uri="{FF2B5EF4-FFF2-40B4-BE49-F238E27FC236}">
                  <a16:creationId xmlns:a16="http://schemas.microsoft.com/office/drawing/2014/main" id="{3CA0C273-38DE-8B95-7C4B-B992635D70D0}"/>
                </a:ext>
              </a:extLst>
            </p:cNvPr>
            <p:cNvSpPr/>
            <p:nvPr/>
          </p:nvSpPr>
          <p:spPr>
            <a:xfrm>
              <a:off x="1473989" y="4483776"/>
              <a:ext cx="2915920" cy="328504"/>
            </a:xfrm>
            <a:prstGeom prst="homePlat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23850" indent="-323850">
                <a:lnSpc>
                  <a:spcPct val="107000"/>
                </a:lnSpc>
                <a:spcAft>
                  <a:spcPts val="800"/>
                </a:spcAft>
                <a:tabLst>
                  <a:tab pos="450215" algn="l"/>
                </a:tabLst>
              </a:pP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Værktøj 5.1</a:t>
              </a:r>
              <a:r>
                <a:rPr lang="da-DK" sz="1200" kern="1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Milepælsplanen </a:t>
              </a:r>
            </a:p>
          </p:txBody>
        </p:sp>
        <p:sp>
          <p:nvSpPr>
            <p:cNvPr id="14" name="Pil: pentagon 13">
              <a:extLst>
                <a:ext uri="{FF2B5EF4-FFF2-40B4-BE49-F238E27FC236}">
                  <a16:creationId xmlns:a16="http://schemas.microsoft.com/office/drawing/2014/main" id="{A516FD63-DA43-9C75-E4F3-A0C41352BBFD}"/>
                </a:ext>
              </a:extLst>
            </p:cNvPr>
            <p:cNvSpPr/>
            <p:nvPr/>
          </p:nvSpPr>
          <p:spPr>
            <a:xfrm>
              <a:off x="1473989" y="4923819"/>
              <a:ext cx="2915920" cy="328504"/>
            </a:xfrm>
            <a:prstGeom prst="homePlat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Værktøj </a:t>
              </a:r>
              <a:r>
                <a:rPr lang="da-DK"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6.2</a:t>
              </a:r>
              <a:r>
                <a:rPr lang="da-DK" sz="12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da-DK" sz="1200" dirty="0">
                  <a:solidFill>
                    <a:schemeClr val="tx1"/>
                  </a:solidFill>
                  <a:effectLst/>
                  <a:latin typeface="Arial" panose="020B0604020202020204" pitchFamily="34" charset="0"/>
                  <a:ea typeface="Aptos" panose="020B0004020202020204" pitchFamily="34" charset="0"/>
                  <a:cs typeface="Arial" panose="020B0604020202020204" pitchFamily="34" charset="0"/>
                </a:rPr>
                <a:t>Projektets organisation </a:t>
              </a:r>
              <a:endParaRPr lang="da-DK" sz="1200" dirty="0">
                <a:solidFill>
                  <a:schemeClr val="tx1"/>
                </a:solidFill>
                <a:latin typeface="Arial" panose="020B0604020202020204" pitchFamily="34" charset="0"/>
                <a:cs typeface="Arial" panose="020B0604020202020204" pitchFamily="34" charset="0"/>
              </a:endParaRPr>
            </a:p>
          </p:txBody>
        </p:sp>
        <p:sp>
          <p:nvSpPr>
            <p:cNvPr id="15" name="Pil: pentagon 14">
              <a:extLst>
                <a:ext uri="{FF2B5EF4-FFF2-40B4-BE49-F238E27FC236}">
                  <a16:creationId xmlns:a16="http://schemas.microsoft.com/office/drawing/2014/main" id="{53BED050-C268-6973-D828-DC2053EDF7C8}"/>
                </a:ext>
              </a:extLst>
            </p:cNvPr>
            <p:cNvSpPr/>
            <p:nvPr/>
          </p:nvSpPr>
          <p:spPr>
            <a:xfrm>
              <a:off x="1473989" y="5394508"/>
              <a:ext cx="2915920" cy="328504"/>
            </a:xfrm>
            <a:prstGeom prst="homePlat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23850" indent="-323850">
                <a:lnSpc>
                  <a:spcPct val="107000"/>
                </a:lnSpc>
                <a:spcAft>
                  <a:spcPts val="800"/>
                </a:spcAft>
                <a:tabLst>
                  <a:tab pos="450215" algn="l"/>
                </a:tabLst>
              </a:pP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Værktøj 5.6</a:t>
              </a:r>
              <a:r>
                <a:rPr lang="da-DK" sz="1200" kern="100" dirty="0">
                  <a:solidFill>
                    <a:schemeClr val="tx1"/>
                  </a:solidFill>
                  <a:latin typeface="Arial" panose="020B0604020202020204" pitchFamily="34" charset="0"/>
                  <a:ea typeface="Aptos" panose="020B0004020202020204" pitchFamily="34" charset="0"/>
                  <a:cs typeface="Arial" panose="020B0604020202020204" pitchFamily="34" charset="0"/>
                </a:rPr>
                <a:t> </a:t>
              </a:r>
              <a:r>
                <a:rPr lang="da-DK" sz="12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Risikoanalyse</a:t>
              </a:r>
            </a:p>
          </p:txBody>
        </p:sp>
      </p:grpSp>
      <p:grpSp>
        <p:nvGrpSpPr>
          <p:cNvPr id="16" name="Gruppe 15">
            <a:extLst>
              <a:ext uri="{FF2B5EF4-FFF2-40B4-BE49-F238E27FC236}">
                <a16:creationId xmlns:a16="http://schemas.microsoft.com/office/drawing/2014/main" id="{4A6A9C8C-E4B0-30CA-299E-36A2E99944BA}"/>
              </a:ext>
            </a:extLst>
          </p:cNvPr>
          <p:cNvGrpSpPr/>
          <p:nvPr/>
        </p:nvGrpSpPr>
        <p:grpSpPr>
          <a:xfrm>
            <a:off x="4528245" y="3943718"/>
            <a:ext cx="2194560" cy="2154825"/>
            <a:chOff x="6258560" y="3571171"/>
            <a:chExt cx="2194560" cy="2154825"/>
          </a:xfrm>
        </p:grpSpPr>
        <p:sp>
          <p:nvSpPr>
            <p:cNvPr id="17" name="Rektangel 16">
              <a:extLst>
                <a:ext uri="{FF2B5EF4-FFF2-40B4-BE49-F238E27FC236}">
                  <a16:creationId xmlns:a16="http://schemas.microsoft.com/office/drawing/2014/main" id="{8E7F42AD-580A-509C-8A2A-DEA117342351}"/>
                </a:ext>
              </a:extLst>
            </p:cNvPr>
            <p:cNvSpPr/>
            <p:nvPr/>
          </p:nvSpPr>
          <p:spPr>
            <a:xfrm>
              <a:off x="6258560" y="3571171"/>
              <a:ext cx="2194560" cy="2154825"/>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1200">
                <a:latin typeface="Arial" panose="020B0604020202020204" pitchFamily="34" charset="0"/>
                <a:cs typeface="Arial" panose="020B0604020202020204" pitchFamily="34" charset="0"/>
              </a:endParaRPr>
            </a:p>
          </p:txBody>
        </p:sp>
        <p:sp>
          <p:nvSpPr>
            <p:cNvPr id="18" name="Tekstfelt 17">
              <a:extLst>
                <a:ext uri="{FF2B5EF4-FFF2-40B4-BE49-F238E27FC236}">
                  <a16:creationId xmlns:a16="http://schemas.microsoft.com/office/drawing/2014/main" id="{82673443-B2B1-5A31-A75E-560ADB5CB05A}"/>
                </a:ext>
              </a:extLst>
            </p:cNvPr>
            <p:cNvSpPr txBox="1"/>
            <p:nvPr/>
          </p:nvSpPr>
          <p:spPr>
            <a:xfrm>
              <a:off x="6322352" y="3672481"/>
              <a:ext cx="2092960" cy="1938992"/>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Tx/>
                <a:buSzTx/>
                <a:tabLst/>
              </a:pPr>
              <a:r>
                <a:rPr lang="da-DK" sz="1200" b="1" kern="100" dirty="0">
                  <a:solidFill>
                    <a:schemeClr val="bg1"/>
                  </a:solidFill>
                  <a:latin typeface="Arial" panose="020B0604020202020204" pitchFamily="34" charset="0"/>
                  <a:ea typeface="SimSun" panose="02010600030101010101" pitchFamily="2" charset="-122"/>
                  <a:cs typeface="Arial" panose="020B0604020202020204" pitchFamily="34" charset="0"/>
                </a:rPr>
                <a:t>Planlægningsworkshop</a:t>
              </a:r>
            </a:p>
            <a:p>
              <a:pPr marR="0" lvl="0" algn="l" defTabSz="914400" rtl="0" eaLnBrk="0" fontAlgn="base" latinLnBrk="0" hangingPunct="0">
                <a:lnSpc>
                  <a:spcPct val="100000"/>
                </a:lnSpc>
                <a:spcBef>
                  <a:spcPct val="0"/>
                </a:spcBef>
                <a:spcAft>
                  <a:spcPct val="0"/>
                </a:spcAft>
                <a:buClrTx/>
                <a:buSzTx/>
                <a:tabLst/>
              </a:pPr>
              <a:endParaRPr lang="da-DK" sz="1200" b="1" kern="100" dirty="0">
                <a:solidFill>
                  <a:schemeClr val="bg1"/>
                </a:solidFill>
                <a:latin typeface="Arial" panose="020B0604020202020204" pitchFamily="34" charset="0"/>
                <a:ea typeface="SimSun" panose="02010600030101010101" pitchFamily="2" charset="-122"/>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da-DK" sz="1200" b="1" kern="100" dirty="0">
                  <a:solidFill>
                    <a:schemeClr val="bg1"/>
                  </a:solidFill>
                  <a:latin typeface="Arial" panose="020B0604020202020204" pitchFamily="34" charset="0"/>
                  <a:ea typeface="SimSun" panose="02010600030101010101" pitchFamily="2" charset="-122"/>
                  <a:cs typeface="Arial" panose="020B0604020202020204" pitchFamily="34" charset="0"/>
                </a:rPr>
                <a:t>Procesmetoder under</a:t>
              </a:r>
            </a:p>
            <a:p>
              <a:pPr marR="0" lvl="0" algn="l" defTabSz="914400" rtl="0" eaLnBrk="0" fontAlgn="base" latinLnBrk="0" hangingPunct="0">
                <a:lnSpc>
                  <a:spcPct val="100000"/>
                </a:lnSpc>
                <a:spcBef>
                  <a:spcPct val="0"/>
                </a:spcBef>
                <a:spcAft>
                  <a:spcPct val="0"/>
                </a:spcAft>
                <a:buClrTx/>
                <a:buSzTx/>
                <a:tabLst/>
              </a:pPr>
              <a:r>
                <a:rPr lang="da-DK" sz="1200" b="1" kern="100" dirty="0">
                  <a:solidFill>
                    <a:schemeClr val="bg1"/>
                  </a:solidFill>
                  <a:latin typeface="Arial" panose="020B0604020202020204" pitchFamily="34" charset="0"/>
                  <a:ea typeface="SimSun" panose="02010600030101010101" pitchFamily="2" charset="-122"/>
                  <a:cs typeface="Arial" panose="020B0604020202020204" pitchFamily="34" charset="0"/>
                </a:rPr>
                <a:t>workshoppen</a:t>
              </a:r>
            </a:p>
            <a:p>
              <a:pPr marR="0" lvl="0" algn="l" defTabSz="914400" rtl="0" eaLnBrk="0" fontAlgn="base" latinLnBrk="0" hangingPunct="0">
                <a:lnSpc>
                  <a:spcPct val="100000"/>
                </a:lnSpc>
                <a:spcBef>
                  <a:spcPct val="0"/>
                </a:spcBef>
                <a:spcAft>
                  <a:spcPct val="0"/>
                </a:spcAft>
                <a:buClrTx/>
                <a:buSzTx/>
                <a:tabLst/>
              </a:pPr>
              <a:endParaRPr lang="da-DK" sz="1200" b="1" kern="100" dirty="0">
                <a:solidFill>
                  <a:schemeClr val="bg1"/>
                </a:solidFill>
                <a:latin typeface="Arial" panose="020B0604020202020204" pitchFamily="34" charset="0"/>
                <a:ea typeface="SimSun" panose="02010600030101010101" pitchFamily="2" charset="-122"/>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r>
                <a:rPr lang="da-DK" sz="1200" b="1" kern="100" dirty="0">
                  <a:solidFill>
                    <a:schemeClr val="bg1"/>
                  </a:solidFill>
                  <a:latin typeface="Arial" panose="020B0604020202020204" pitchFamily="34" charset="0"/>
                  <a:ea typeface="SimSun" panose="02010600030101010101" pitchFamily="2" charset="-122"/>
                  <a:cs typeface="Arial" panose="020B0604020202020204" pitchFamily="34" charset="0"/>
                </a:rPr>
                <a:t>Drejebog: Værktøj 7.5</a:t>
              </a:r>
            </a:p>
            <a:p>
              <a:pPr marR="0" lvl="0" algn="l" defTabSz="914400" rtl="0" eaLnBrk="0" fontAlgn="base" latinLnBrk="0" hangingPunct="0">
                <a:lnSpc>
                  <a:spcPct val="100000"/>
                </a:lnSpc>
                <a:spcBef>
                  <a:spcPct val="0"/>
                </a:spcBef>
                <a:spcAft>
                  <a:spcPct val="0"/>
                </a:spcAft>
                <a:buClrTx/>
                <a:buSzTx/>
                <a:tabLst/>
              </a:pPr>
              <a:endParaRPr lang="da-DK" sz="1200" b="1" kern="100" dirty="0">
                <a:solidFill>
                  <a:schemeClr val="bg1"/>
                </a:solidFill>
                <a:latin typeface="Arial" panose="020B0604020202020204" pitchFamily="34" charset="0"/>
                <a:ea typeface="SimSun" panose="02010600030101010101" pitchFamily="2" charset="-122"/>
                <a:cs typeface="Arial" panose="020B0604020202020204" pitchFamily="34" charset="0"/>
              </a:endParaRPr>
            </a:p>
            <a:p>
              <a:pPr eaLnBrk="0" fontAlgn="base" hangingPunct="0">
                <a:spcBef>
                  <a:spcPct val="0"/>
                </a:spcBef>
                <a:spcAft>
                  <a:spcPct val="0"/>
                </a:spcAft>
              </a:pPr>
              <a:r>
                <a:rPr lang="da-DK" sz="1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Workshop og involvering</a:t>
              </a:r>
              <a:r>
                <a:rPr lang="da-DK" sz="1200" b="1" kern="100" dirty="0">
                  <a:solidFill>
                    <a:schemeClr val="bg1"/>
                  </a:solidFill>
                  <a:latin typeface="Arial" panose="020B0604020202020204" pitchFamily="34" charset="0"/>
                  <a:ea typeface="Aptos" panose="020B0004020202020204" pitchFamily="34" charset="0"/>
                  <a:cs typeface="Arial" panose="020B0604020202020204" pitchFamily="34" charset="0"/>
                </a:rPr>
                <a:t>: Værktøj 8.4</a:t>
              </a:r>
              <a:endParaRPr lang="da-DK" sz="1200" b="1" kern="1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lang="da-DK" sz="1200" b="1" kern="100" dirty="0">
                <a:latin typeface="Arial" panose="020B0604020202020204" pitchFamily="34" charset="0"/>
                <a:ea typeface="SimSun" panose="02010600030101010101" pitchFamily="2" charset="-122"/>
                <a:cs typeface="Arial" panose="020B0604020202020204" pitchFamily="34" charset="0"/>
              </a:endParaRPr>
            </a:p>
          </p:txBody>
        </p:sp>
      </p:grpSp>
    </p:spTree>
    <p:extLst>
      <p:ext uri="{BB962C8B-B14F-4D97-AF65-F5344CB8AC3E}">
        <p14:creationId xmlns:p14="http://schemas.microsoft.com/office/powerpoint/2010/main" val="319424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A0705928-0B57-5544-D131-425FD905B60A}"/>
              </a:ext>
            </a:extLst>
          </p:cNvPr>
          <p:cNvSpPr/>
          <p:nvPr/>
        </p:nvSpPr>
        <p:spPr>
          <a:xfrm>
            <a:off x="1321562" y="448163"/>
            <a:ext cx="9851601" cy="467629"/>
          </a:xfrm>
          <a:prstGeom prst="rect">
            <a:avLst/>
          </a:prstGeom>
        </p:spPr>
        <p:txBody>
          <a:bodyPr wrap="square">
            <a:spAutoFit/>
          </a:bodyPr>
          <a:lstStyle/>
          <a:p>
            <a:pPr>
              <a:lnSpc>
                <a:spcPct val="107000"/>
              </a:lnSpc>
              <a:spcAft>
                <a:spcPts val="0"/>
              </a:spcAft>
            </a:pPr>
            <a:r>
              <a:rPr lang="da-DK" sz="2400" b="1" dirty="0">
                <a:ea typeface="SimSun" panose="02010600030101010101" pitchFamily="2" charset="-122"/>
              </a:rPr>
              <a:t>Milepælsplanen opbygges ud fra leverancerne i målhierarkiet  </a:t>
            </a:r>
            <a:endParaRPr lang="da-DK" sz="2400" dirty="0">
              <a:ea typeface="SimSun" panose="02010600030101010101" pitchFamily="2" charset="-122"/>
            </a:endParaRPr>
          </a:p>
        </p:txBody>
      </p:sp>
      <p:sp>
        <p:nvSpPr>
          <p:cNvPr id="13" name="Rektangel 12">
            <a:extLst>
              <a:ext uri="{FF2B5EF4-FFF2-40B4-BE49-F238E27FC236}">
                <a16:creationId xmlns:a16="http://schemas.microsoft.com/office/drawing/2014/main" id="{73A3877E-C6ED-3C5F-7D15-ED0C0373E4AD}"/>
              </a:ext>
            </a:extLst>
          </p:cNvPr>
          <p:cNvSpPr/>
          <p:nvPr/>
        </p:nvSpPr>
        <p:spPr>
          <a:xfrm>
            <a:off x="1329587" y="964154"/>
            <a:ext cx="9180737" cy="1169551"/>
          </a:xfrm>
          <a:prstGeom prst="rect">
            <a:avLst/>
          </a:prstGeom>
        </p:spPr>
        <p:txBody>
          <a:bodyPr wrap="square">
            <a:spAutoFit/>
          </a:bodyPr>
          <a:lstStyle/>
          <a:p>
            <a:pPr marL="342900" indent="-342900">
              <a:spcAft>
                <a:spcPts val="0"/>
              </a:spcAft>
              <a:buFont typeface="+mj-lt"/>
              <a:buAutoNum type="arabicPeriod"/>
            </a:pPr>
            <a:r>
              <a:rPr lang="da-DK" sz="1400" dirty="0"/>
              <a:t>Opdel projektet i indsatsområder med udgangspunkt i leverancerne.</a:t>
            </a:r>
          </a:p>
          <a:p>
            <a:pPr marL="342900" indent="-342900">
              <a:spcAft>
                <a:spcPts val="0"/>
              </a:spcAft>
              <a:buFont typeface="+mj-lt"/>
              <a:buAutoNum type="arabicPeriod"/>
            </a:pPr>
            <a:r>
              <a:rPr lang="da-DK" sz="1400" dirty="0"/>
              <a:t>Definér milepælene for de enkelte indsatsområder – start bagfra ved at spørge, hvordan leverancen opnås.</a:t>
            </a:r>
          </a:p>
          <a:p>
            <a:pPr marL="342900" indent="-342900">
              <a:spcAft>
                <a:spcPts val="0"/>
              </a:spcAft>
              <a:buFont typeface="+mj-lt"/>
              <a:buAutoNum type="arabicPeriod"/>
            </a:pPr>
            <a:r>
              <a:rPr lang="da-DK" sz="1400" dirty="0"/>
              <a:t>Indfør afhængigheder og tidsmæssig rækkefølge.</a:t>
            </a:r>
          </a:p>
          <a:p>
            <a:pPr marL="342900" indent="-342900">
              <a:spcAft>
                <a:spcPts val="0"/>
              </a:spcAft>
              <a:buFont typeface="+mj-lt"/>
              <a:buAutoNum type="arabicPeriod"/>
              <a:tabLst>
                <a:tab pos="228600" algn="l"/>
                <a:tab pos="828040" algn="l"/>
              </a:tabLst>
            </a:pPr>
            <a:r>
              <a:rPr lang="da-DK" sz="1400" dirty="0"/>
              <a:t>Opdel projektet i faser og de vigtigste beslutningspunkter (Har organisationen en fasemodel eller projektledelsesmodel, bortfalder punkt 4).</a:t>
            </a:r>
          </a:p>
        </p:txBody>
      </p:sp>
      <p:grpSp>
        <p:nvGrpSpPr>
          <p:cNvPr id="19" name="Gruppe 18">
            <a:extLst>
              <a:ext uri="{FF2B5EF4-FFF2-40B4-BE49-F238E27FC236}">
                <a16:creationId xmlns:a16="http://schemas.microsoft.com/office/drawing/2014/main" id="{AC53E97F-CB02-FB8D-8AC7-006C90773291}"/>
              </a:ext>
            </a:extLst>
          </p:cNvPr>
          <p:cNvGrpSpPr/>
          <p:nvPr/>
        </p:nvGrpSpPr>
        <p:grpSpPr>
          <a:xfrm>
            <a:off x="1334495" y="2206662"/>
            <a:ext cx="10401782" cy="3564245"/>
            <a:chOff x="1334495" y="2206662"/>
            <a:chExt cx="10401782" cy="3564245"/>
          </a:xfrm>
        </p:grpSpPr>
        <p:sp>
          <p:nvSpPr>
            <p:cNvPr id="20" name="CustomShape 15">
              <a:extLst>
                <a:ext uri="{FF2B5EF4-FFF2-40B4-BE49-F238E27FC236}">
                  <a16:creationId xmlns:a16="http://schemas.microsoft.com/office/drawing/2014/main" id="{85F19BD9-A800-8437-DD7E-BD0FB0B98844}"/>
                </a:ext>
              </a:extLst>
            </p:cNvPr>
            <p:cNvSpPr/>
            <p:nvPr/>
          </p:nvSpPr>
          <p:spPr>
            <a:xfrm>
              <a:off x="1441641" y="3063560"/>
              <a:ext cx="842760" cy="356400"/>
            </a:xfrm>
            <a:prstGeom prst="rect">
              <a:avLst/>
            </a:prstGeom>
            <a:solidFill>
              <a:srgbClr val="002060"/>
            </a:solidFill>
            <a:ln w="6350">
              <a:noFill/>
            </a:ln>
          </p:spPr>
          <p:txBody>
            <a:bodyPr/>
            <a:lstStyle/>
            <a:p>
              <a:endParaRPr lang="da-DK"/>
            </a:p>
          </p:txBody>
        </p:sp>
        <p:sp>
          <p:nvSpPr>
            <p:cNvPr id="21" name="CustomShape 16">
              <a:extLst>
                <a:ext uri="{FF2B5EF4-FFF2-40B4-BE49-F238E27FC236}">
                  <a16:creationId xmlns:a16="http://schemas.microsoft.com/office/drawing/2014/main" id="{9F21E281-5EDF-9B35-BACF-F1F3085652B3}"/>
                </a:ext>
              </a:extLst>
            </p:cNvPr>
            <p:cNvSpPr/>
            <p:nvPr/>
          </p:nvSpPr>
          <p:spPr>
            <a:xfrm>
              <a:off x="1360641" y="3069320"/>
              <a:ext cx="1009800" cy="335880"/>
            </a:xfrm>
            <a:prstGeom prst="rect">
              <a:avLst/>
            </a:prstGeom>
            <a:noFill/>
            <a:ln w="9360">
              <a:noFill/>
            </a:ln>
          </p:spPr>
          <p:txBody>
            <a:bodyPr wrap="none" lIns="92160" tIns="46080" rIns="92160" bIns="46080"/>
            <a:lstStyle/>
            <a:p>
              <a:pPr algn="ctr">
                <a:lnSpc>
                  <a:spcPct val="100000"/>
                </a:lnSpc>
              </a:pPr>
              <a:r>
                <a:rPr lang="da-DK" sz="800" dirty="0">
                  <a:solidFill>
                    <a:srgbClr val="FFFFFF"/>
                  </a:solidFill>
                  <a:latin typeface="Arial"/>
                </a:rPr>
                <a:t>Arbejdsgange</a:t>
              </a:r>
              <a:endParaRPr dirty="0"/>
            </a:p>
          </p:txBody>
        </p:sp>
        <p:sp>
          <p:nvSpPr>
            <p:cNvPr id="22" name="CustomShape 18">
              <a:extLst>
                <a:ext uri="{FF2B5EF4-FFF2-40B4-BE49-F238E27FC236}">
                  <a16:creationId xmlns:a16="http://schemas.microsoft.com/office/drawing/2014/main" id="{5874CB2E-D215-CC21-F76E-B6C8258C04F3}"/>
                </a:ext>
              </a:extLst>
            </p:cNvPr>
            <p:cNvSpPr/>
            <p:nvPr/>
          </p:nvSpPr>
          <p:spPr>
            <a:xfrm>
              <a:off x="1436588" y="3576920"/>
              <a:ext cx="849479" cy="335880"/>
            </a:xfrm>
            <a:prstGeom prst="rect">
              <a:avLst/>
            </a:prstGeom>
            <a:solidFill>
              <a:srgbClr val="002060"/>
            </a:solidFill>
            <a:ln w="6350">
              <a:noFill/>
            </a:ln>
          </p:spPr>
          <p:txBody>
            <a:bodyPr wrap="none" lIns="92160" tIns="46080" rIns="92160" bIns="46080"/>
            <a:lstStyle/>
            <a:p>
              <a:pPr algn="ctr">
                <a:lnSpc>
                  <a:spcPct val="100000"/>
                </a:lnSpc>
              </a:pPr>
              <a:r>
                <a:rPr lang="da-DK" sz="800" dirty="0">
                  <a:solidFill>
                    <a:srgbClr val="FFFFFF"/>
                  </a:solidFill>
                  <a:latin typeface="Arial"/>
                </a:rPr>
                <a:t>IT-løsning</a:t>
              </a:r>
              <a:endParaRPr dirty="0"/>
            </a:p>
          </p:txBody>
        </p:sp>
        <p:sp>
          <p:nvSpPr>
            <p:cNvPr id="23" name="CustomShape 19">
              <a:extLst>
                <a:ext uri="{FF2B5EF4-FFF2-40B4-BE49-F238E27FC236}">
                  <a16:creationId xmlns:a16="http://schemas.microsoft.com/office/drawing/2014/main" id="{79F8A8D6-8ACB-E667-FE7D-9EAF1170F0F6}"/>
                </a:ext>
              </a:extLst>
            </p:cNvPr>
            <p:cNvSpPr/>
            <p:nvPr/>
          </p:nvSpPr>
          <p:spPr>
            <a:xfrm>
              <a:off x="1442051" y="4523360"/>
              <a:ext cx="843840" cy="356400"/>
            </a:xfrm>
            <a:prstGeom prst="rect">
              <a:avLst/>
            </a:prstGeom>
            <a:solidFill>
              <a:srgbClr val="002060"/>
            </a:solidFill>
            <a:ln w="6480">
              <a:noFill/>
            </a:ln>
          </p:spPr>
          <p:txBody>
            <a:bodyPr/>
            <a:lstStyle/>
            <a:p>
              <a:endParaRPr lang="da-DK"/>
            </a:p>
          </p:txBody>
        </p:sp>
        <p:sp>
          <p:nvSpPr>
            <p:cNvPr id="24" name="CustomShape 20">
              <a:extLst>
                <a:ext uri="{FF2B5EF4-FFF2-40B4-BE49-F238E27FC236}">
                  <a16:creationId xmlns:a16="http://schemas.microsoft.com/office/drawing/2014/main" id="{962B8018-AEFB-F3EE-CAFD-DEA8A6CF10EF}"/>
                </a:ext>
              </a:extLst>
            </p:cNvPr>
            <p:cNvSpPr/>
            <p:nvPr/>
          </p:nvSpPr>
          <p:spPr>
            <a:xfrm>
              <a:off x="1431971" y="4490600"/>
              <a:ext cx="865080" cy="457560"/>
            </a:xfrm>
            <a:prstGeom prst="rect">
              <a:avLst/>
            </a:prstGeom>
            <a:solidFill>
              <a:srgbClr val="002060"/>
            </a:solidFill>
            <a:ln w="9360">
              <a:noFill/>
            </a:ln>
          </p:spPr>
          <p:txBody>
            <a:bodyPr wrap="none" lIns="92160" tIns="46080" rIns="92160" bIns="46080"/>
            <a:lstStyle/>
            <a:p>
              <a:pPr algn="ctr">
                <a:lnSpc>
                  <a:spcPct val="100000"/>
                </a:lnSpc>
              </a:pPr>
              <a:r>
                <a:rPr lang="da-DK" sz="800" dirty="0">
                  <a:solidFill>
                    <a:srgbClr val="FFFFFF"/>
                  </a:solidFill>
                  <a:latin typeface="Arial"/>
                </a:rPr>
                <a:t>Produktions </a:t>
              </a:r>
            </a:p>
            <a:p>
              <a:pPr algn="ctr">
                <a:lnSpc>
                  <a:spcPct val="100000"/>
                </a:lnSpc>
              </a:pPr>
              <a:r>
                <a:rPr lang="da-DK" sz="800" dirty="0">
                  <a:solidFill>
                    <a:srgbClr val="FFFFFF"/>
                  </a:solidFill>
                  <a:latin typeface="Arial"/>
                </a:rPr>
                <a:t>udstyr</a:t>
              </a:r>
              <a:endParaRPr dirty="0"/>
            </a:p>
          </p:txBody>
        </p:sp>
        <p:sp>
          <p:nvSpPr>
            <p:cNvPr id="25" name="CustomShape 23">
              <a:extLst>
                <a:ext uri="{FF2B5EF4-FFF2-40B4-BE49-F238E27FC236}">
                  <a16:creationId xmlns:a16="http://schemas.microsoft.com/office/drawing/2014/main" id="{CDBD25F2-F651-5919-0CF1-346CB4D568CE}"/>
                </a:ext>
              </a:extLst>
            </p:cNvPr>
            <p:cNvSpPr/>
            <p:nvPr/>
          </p:nvSpPr>
          <p:spPr>
            <a:xfrm>
              <a:off x="1432988" y="4037720"/>
              <a:ext cx="863640" cy="356400"/>
            </a:xfrm>
            <a:prstGeom prst="rect">
              <a:avLst/>
            </a:prstGeom>
            <a:solidFill>
              <a:srgbClr val="002060"/>
            </a:solidFill>
            <a:ln w="6350">
              <a:noFill/>
            </a:ln>
          </p:spPr>
          <p:txBody>
            <a:bodyPr/>
            <a:lstStyle/>
            <a:p>
              <a:endParaRPr lang="da-DK"/>
            </a:p>
          </p:txBody>
        </p:sp>
        <p:sp>
          <p:nvSpPr>
            <p:cNvPr id="26" name="CustomShape 24">
              <a:extLst>
                <a:ext uri="{FF2B5EF4-FFF2-40B4-BE49-F238E27FC236}">
                  <a16:creationId xmlns:a16="http://schemas.microsoft.com/office/drawing/2014/main" id="{66E9EE77-6AD5-D015-C337-C621AF8DC524}"/>
                </a:ext>
              </a:extLst>
            </p:cNvPr>
            <p:cNvSpPr/>
            <p:nvPr/>
          </p:nvSpPr>
          <p:spPr>
            <a:xfrm>
              <a:off x="1436588" y="4050320"/>
              <a:ext cx="866520" cy="335880"/>
            </a:xfrm>
            <a:prstGeom prst="rect">
              <a:avLst/>
            </a:prstGeom>
            <a:solidFill>
              <a:srgbClr val="002060"/>
            </a:solidFill>
            <a:ln w="9360">
              <a:noFill/>
            </a:ln>
          </p:spPr>
          <p:txBody>
            <a:bodyPr wrap="none" lIns="92160" tIns="46080" rIns="92160" bIns="46080"/>
            <a:lstStyle/>
            <a:p>
              <a:pPr algn="ctr">
                <a:lnSpc>
                  <a:spcPct val="100000"/>
                </a:lnSpc>
              </a:pPr>
              <a:r>
                <a:rPr lang="da-DK" sz="800" dirty="0">
                  <a:solidFill>
                    <a:srgbClr val="FFFFFF"/>
                  </a:solidFill>
                  <a:latin typeface="Arial"/>
                </a:rPr>
                <a:t>Træning og </a:t>
              </a:r>
            </a:p>
            <a:p>
              <a:pPr algn="ctr">
                <a:lnSpc>
                  <a:spcPct val="100000"/>
                </a:lnSpc>
              </a:pPr>
              <a:r>
                <a:rPr lang="da-DK" sz="800" dirty="0">
                  <a:solidFill>
                    <a:srgbClr val="FFFFFF"/>
                  </a:solidFill>
                  <a:latin typeface="Arial"/>
                </a:rPr>
                <a:t>uddannelse</a:t>
              </a:r>
              <a:endParaRPr dirty="0"/>
            </a:p>
          </p:txBody>
        </p:sp>
        <p:grpSp>
          <p:nvGrpSpPr>
            <p:cNvPr id="27" name="Gruppe 26">
              <a:extLst>
                <a:ext uri="{FF2B5EF4-FFF2-40B4-BE49-F238E27FC236}">
                  <a16:creationId xmlns:a16="http://schemas.microsoft.com/office/drawing/2014/main" id="{F83C5436-B6A2-99BA-6B0E-133568D7F231}"/>
                </a:ext>
              </a:extLst>
            </p:cNvPr>
            <p:cNvGrpSpPr/>
            <p:nvPr/>
          </p:nvGrpSpPr>
          <p:grpSpPr>
            <a:xfrm>
              <a:off x="6765678" y="3055243"/>
              <a:ext cx="3933879" cy="1891440"/>
              <a:chOff x="6827824" y="2274011"/>
              <a:chExt cx="3933879" cy="1891440"/>
            </a:xfrm>
          </p:grpSpPr>
          <p:cxnSp>
            <p:nvCxnSpPr>
              <p:cNvPr id="73" name="Lige pilforbindelse 72">
                <a:extLst>
                  <a:ext uri="{FF2B5EF4-FFF2-40B4-BE49-F238E27FC236}">
                    <a16:creationId xmlns:a16="http://schemas.microsoft.com/office/drawing/2014/main" id="{0309F674-15E1-F39C-1EA8-14DDA1FC5924}"/>
                  </a:ext>
                </a:extLst>
              </p:cNvPr>
              <p:cNvCxnSpPr>
                <a:cxnSpLocks/>
                <a:endCxn id="95" idx="0"/>
              </p:cNvCxnSpPr>
              <p:nvPr/>
            </p:nvCxnSpPr>
            <p:spPr>
              <a:xfrm>
                <a:off x="8738557" y="2470237"/>
                <a:ext cx="583895" cy="278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Line 3">
                <a:extLst>
                  <a:ext uri="{FF2B5EF4-FFF2-40B4-BE49-F238E27FC236}">
                    <a16:creationId xmlns:a16="http://schemas.microsoft.com/office/drawing/2014/main" id="{63ACD138-954B-792A-D8EA-DA9CCBA0F489}"/>
                  </a:ext>
                </a:extLst>
              </p:cNvPr>
              <p:cNvSpPr/>
              <p:nvPr/>
            </p:nvSpPr>
            <p:spPr>
              <a:xfrm>
                <a:off x="6979496" y="3903179"/>
                <a:ext cx="1676141" cy="2180"/>
              </a:xfrm>
              <a:prstGeom prst="line">
                <a:avLst/>
              </a:prstGeom>
              <a:ln w="9360">
                <a:solidFill>
                  <a:schemeClr val="tx1"/>
                </a:solidFill>
                <a:round/>
              </a:ln>
            </p:spPr>
            <p:txBody>
              <a:bodyPr/>
              <a:lstStyle/>
              <a:p>
                <a:endParaRPr lang="da-DK"/>
              </a:p>
            </p:txBody>
          </p:sp>
          <p:sp>
            <p:nvSpPr>
              <p:cNvPr id="75" name="Line 4">
                <a:extLst>
                  <a:ext uri="{FF2B5EF4-FFF2-40B4-BE49-F238E27FC236}">
                    <a16:creationId xmlns:a16="http://schemas.microsoft.com/office/drawing/2014/main" id="{5046028D-E188-AE5C-7250-F7E0F75FCDF4}"/>
                  </a:ext>
                </a:extLst>
              </p:cNvPr>
              <p:cNvSpPr/>
              <p:nvPr/>
            </p:nvSpPr>
            <p:spPr>
              <a:xfrm flipV="1">
                <a:off x="7690981" y="3417952"/>
                <a:ext cx="2064075" cy="3379"/>
              </a:xfrm>
              <a:prstGeom prst="line">
                <a:avLst/>
              </a:prstGeom>
              <a:ln w="9360">
                <a:solidFill>
                  <a:schemeClr val="tx1"/>
                </a:solidFill>
                <a:round/>
              </a:ln>
            </p:spPr>
            <p:txBody>
              <a:bodyPr/>
              <a:lstStyle/>
              <a:p>
                <a:endParaRPr lang="da-DK"/>
              </a:p>
            </p:txBody>
          </p:sp>
          <p:sp>
            <p:nvSpPr>
              <p:cNvPr id="76" name="Line 5">
                <a:extLst>
                  <a:ext uri="{FF2B5EF4-FFF2-40B4-BE49-F238E27FC236}">
                    <a16:creationId xmlns:a16="http://schemas.microsoft.com/office/drawing/2014/main" id="{EC432082-30BF-D958-5E9F-017B2CAC9027}"/>
                  </a:ext>
                </a:extLst>
              </p:cNvPr>
              <p:cNvSpPr/>
              <p:nvPr/>
            </p:nvSpPr>
            <p:spPr>
              <a:xfrm flipV="1">
                <a:off x="7006130" y="2949596"/>
                <a:ext cx="2748926" cy="8055"/>
              </a:xfrm>
              <a:prstGeom prst="line">
                <a:avLst/>
              </a:prstGeom>
              <a:ln w="9360">
                <a:solidFill>
                  <a:schemeClr val="tx1"/>
                </a:solidFill>
                <a:round/>
              </a:ln>
            </p:spPr>
            <p:txBody>
              <a:bodyPr/>
              <a:lstStyle/>
              <a:p>
                <a:endParaRPr lang="da-DK"/>
              </a:p>
            </p:txBody>
          </p:sp>
          <p:sp>
            <p:nvSpPr>
              <p:cNvPr id="77" name="Line 6">
                <a:extLst>
                  <a:ext uri="{FF2B5EF4-FFF2-40B4-BE49-F238E27FC236}">
                    <a16:creationId xmlns:a16="http://schemas.microsoft.com/office/drawing/2014/main" id="{110185D9-BDBD-2EE5-1208-D49CF74F914A}"/>
                  </a:ext>
                </a:extLst>
              </p:cNvPr>
              <p:cNvSpPr/>
              <p:nvPr/>
            </p:nvSpPr>
            <p:spPr>
              <a:xfrm>
                <a:off x="7033431" y="2455699"/>
                <a:ext cx="1689450" cy="1744"/>
              </a:xfrm>
              <a:prstGeom prst="line">
                <a:avLst/>
              </a:prstGeom>
              <a:ln w="9360">
                <a:solidFill>
                  <a:schemeClr val="tx1"/>
                </a:solidFill>
                <a:round/>
              </a:ln>
            </p:spPr>
            <p:txBody>
              <a:bodyPr/>
              <a:lstStyle/>
              <a:p>
                <a:endParaRPr lang="da-DK"/>
              </a:p>
            </p:txBody>
          </p:sp>
          <p:sp>
            <p:nvSpPr>
              <p:cNvPr id="78" name="CustomShape 15">
                <a:extLst>
                  <a:ext uri="{FF2B5EF4-FFF2-40B4-BE49-F238E27FC236}">
                    <a16:creationId xmlns:a16="http://schemas.microsoft.com/office/drawing/2014/main" id="{A9526EE4-A61A-3F82-0BEE-EA485D6B4B30}"/>
                  </a:ext>
                </a:extLst>
              </p:cNvPr>
              <p:cNvSpPr/>
              <p:nvPr/>
            </p:nvSpPr>
            <p:spPr>
              <a:xfrm>
                <a:off x="6908824" y="2280851"/>
                <a:ext cx="842760" cy="356400"/>
              </a:xfrm>
              <a:prstGeom prst="rect">
                <a:avLst/>
              </a:prstGeom>
              <a:solidFill>
                <a:srgbClr val="002060"/>
              </a:solidFill>
              <a:ln w="6350">
                <a:noFill/>
              </a:ln>
            </p:spPr>
            <p:txBody>
              <a:bodyPr/>
              <a:lstStyle/>
              <a:p>
                <a:endParaRPr lang="da-DK"/>
              </a:p>
            </p:txBody>
          </p:sp>
          <p:sp>
            <p:nvSpPr>
              <p:cNvPr id="79" name="CustomShape 16">
                <a:extLst>
                  <a:ext uri="{FF2B5EF4-FFF2-40B4-BE49-F238E27FC236}">
                    <a16:creationId xmlns:a16="http://schemas.microsoft.com/office/drawing/2014/main" id="{70624899-11A0-3F2B-D8C4-6889E1BD67DB}"/>
                  </a:ext>
                </a:extLst>
              </p:cNvPr>
              <p:cNvSpPr/>
              <p:nvPr/>
            </p:nvSpPr>
            <p:spPr>
              <a:xfrm>
                <a:off x="6827824" y="2286611"/>
                <a:ext cx="1009800" cy="335880"/>
              </a:xfrm>
              <a:prstGeom prst="rect">
                <a:avLst/>
              </a:prstGeom>
              <a:noFill/>
              <a:ln w="9360">
                <a:noFill/>
              </a:ln>
            </p:spPr>
            <p:txBody>
              <a:bodyPr wrap="none" lIns="92160" tIns="46080" rIns="92160" bIns="46080"/>
              <a:lstStyle/>
              <a:p>
                <a:pPr algn="ctr">
                  <a:lnSpc>
                    <a:spcPct val="100000"/>
                  </a:lnSpc>
                </a:pPr>
                <a:r>
                  <a:rPr lang="da-DK" sz="800" dirty="0">
                    <a:solidFill>
                      <a:srgbClr val="FFFFFF"/>
                    </a:solidFill>
                    <a:latin typeface="Arial"/>
                  </a:rPr>
                  <a:t>Nye arbejdsgange</a:t>
                </a:r>
                <a:endParaRPr dirty="0"/>
              </a:p>
              <a:p>
                <a:pPr algn="ctr">
                  <a:lnSpc>
                    <a:spcPct val="100000"/>
                  </a:lnSpc>
                </a:pPr>
                <a:r>
                  <a:rPr lang="da-DK" sz="800" dirty="0">
                    <a:solidFill>
                      <a:srgbClr val="FFFFFF"/>
                    </a:solidFill>
                    <a:latin typeface="Arial"/>
                  </a:rPr>
                  <a:t>etableret</a:t>
                </a:r>
                <a:endParaRPr dirty="0"/>
              </a:p>
            </p:txBody>
          </p:sp>
          <p:sp>
            <p:nvSpPr>
              <p:cNvPr id="80" name="CustomShape 18">
                <a:extLst>
                  <a:ext uri="{FF2B5EF4-FFF2-40B4-BE49-F238E27FC236}">
                    <a16:creationId xmlns:a16="http://schemas.microsoft.com/office/drawing/2014/main" id="{CDBA494B-A443-D01B-AB63-6A3653785B96}"/>
                  </a:ext>
                </a:extLst>
              </p:cNvPr>
              <p:cNvSpPr/>
              <p:nvPr/>
            </p:nvSpPr>
            <p:spPr>
              <a:xfrm>
                <a:off x="6914161" y="2794211"/>
                <a:ext cx="839089" cy="335880"/>
              </a:xfrm>
              <a:prstGeom prst="rect">
                <a:avLst/>
              </a:prstGeom>
              <a:solidFill>
                <a:srgbClr val="002060"/>
              </a:solidFill>
              <a:ln w="6350">
                <a:noFill/>
              </a:ln>
            </p:spPr>
            <p:txBody>
              <a:bodyPr wrap="none" lIns="92160" tIns="46080" rIns="92160" bIns="46080"/>
              <a:lstStyle/>
              <a:p>
                <a:pPr algn="ctr">
                  <a:lnSpc>
                    <a:spcPct val="100000"/>
                  </a:lnSpc>
                </a:pPr>
                <a:r>
                  <a:rPr lang="da-DK" sz="800" dirty="0">
                    <a:solidFill>
                      <a:srgbClr val="FFFFFF"/>
                    </a:solidFill>
                    <a:latin typeface="Arial"/>
                  </a:rPr>
                  <a:t>Ny IT-løsning </a:t>
                </a:r>
                <a:endParaRPr dirty="0"/>
              </a:p>
              <a:p>
                <a:pPr algn="ctr">
                  <a:lnSpc>
                    <a:spcPct val="100000"/>
                  </a:lnSpc>
                </a:pPr>
                <a:r>
                  <a:rPr lang="da-DK" sz="800" dirty="0">
                    <a:solidFill>
                      <a:srgbClr val="FFFFFF"/>
                    </a:solidFill>
                    <a:latin typeface="Arial"/>
                  </a:rPr>
                  <a:t>etableret</a:t>
                </a:r>
                <a:endParaRPr dirty="0"/>
              </a:p>
            </p:txBody>
          </p:sp>
          <p:sp>
            <p:nvSpPr>
              <p:cNvPr id="81" name="CustomShape 19">
                <a:extLst>
                  <a:ext uri="{FF2B5EF4-FFF2-40B4-BE49-F238E27FC236}">
                    <a16:creationId xmlns:a16="http://schemas.microsoft.com/office/drawing/2014/main" id="{BB907E34-CB26-4E38-5F10-5239CEC92F3B}"/>
                  </a:ext>
                </a:extLst>
              </p:cNvPr>
              <p:cNvSpPr/>
              <p:nvPr/>
            </p:nvSpPr>
            <p:spPr>
              <a:xfrm>
                <a:off x="6909234" y="3740651"/>
                <a:ext cx="843840" cy="356400"/>
              </a:xfrm>
              <a:prstGeom prst="rect">
                <a:avLst/>
              </a:prstGeom>
              <a:solidFill>
                <a:srgbClr val="002060"/>
              </a:solidFill>
              <a:ln w="6480">
                <a:noFill/>
              </a:ln>
            </p:spPr>
            <p:txBody>
              <a:bodyPr/>
              <a:lstStyle/>
              <a:p>
                <a:endParaRPr lang="da-DK"/>
              </a:p>
            </p:txBody>
          </p:sp>
          <p:sp>
            <p:nvSpPr>
              <p:cNvPr id="82" name="CustomShape 20">
                <a:extLst>
                  <a:ext uri="{FF2B5EF4-FFF2-40B4-BE49-F238E27FC236}">
                    <a16:creationId xmlns:a16="http://schemas.microsoft.com/office/drawing/2014/main" id="{75AE62EF-47DF-3EA7-5332-76BE92DF8BF1}"/>
                  </a:ext>
                </a:extLst>
              </p:cNvPr>
              <p:cNvSpPr/>
              <p:nvPr/>
            </p:nvSpPr>
            <p:spPr>
              <a:xfrm>
                <a:off x="6899154" y="3707891"/>
                <a:ext cx="865080" cy="457560"/>
              </a:xfrm>
              <a:prstGeom prst="rect">
                <a:avLst/>
              </a:prstGeom>
              <a:solidFill>
                <a:srgbClr val="002060"/>
              </a:solidFill>
              <a:ln w="9360">
                <a:noFill/>
              </a:ln>
            </p:spPr>
            <p:txBody>
              <a:bodyPr wrap="none" lIns="92160" tIns="46080" rIns="92160" bIns="46080"/>
              <a:lstStyle/>
              <a:p>
                <a:pPr algn="ctr">
                  <a:lnSpc>
                    <a:spcPct val="100000"/>
                  </a:lnSpc>
                </a:pPr>
                <a:r>
                  <a:rPr lang="da-DK" sz="800" dirty="0">
                    <a:solidFill>
                      <a:srgbClr val="FFFFFF"/>
                    </a:solidFill>
                    <a:latin typeface="Arial"/>
                  </a:rPr>
                  <a:t>Ombygget </a:t>
                </a:r>
              </a:p>
              <a:p>
                <a:pPr algn="ctr">
                  <a:lnSpc>
                    <a:spcPct val="100000"/>
                  </a:lnSpc>
                </a:pPr>
                <a:r>
                  <a:rPr lang="da-DK" sz="800" dirty="0">
                    <a:solidFill>
                      <a:srgbClr val="FFFFFF"/>
                    </a:solidFill>
                    <a:latin typeface="Arial"/>
                  </a:rPr>
                  <a:t>produktions </a:t>
                </a:r>
              </a:p>
              <a:p>
                <a:pPr algn="ctr">
                  <a:lnSpc>
                    <a:spcPct val="100000"/>
                  </a:lnSpc>
                </a:pPr>
                <a:r>
                  <a:rPr lang="da-DK" sz="800" dirty="0">
                    <a:solidFill>
                      <a:srgbClr val="FFFFFF"/>
                    </a:solidFill>
                    <a:latin typeface="Arial"/>
                  </a:rPr>
                  <a:t>udstyr</a:t>
                </a:r>
                <a:endParaRPr dirty="0"/>
              </a:p>
            </p:txBody>
          </p:sp>
          <p:sp>
            <p:nvSpPr>
              <p:cNvPr id="83" name="CustomShape 23">
                <a:extLst>
                  <a:ext uri="{FF2B5EF4-FFF2-40B4-BE49-F238E27FC236}">
                    <a16:creationId xmlns:a16="http://schemas.microsoft.com/office/drawing/2014/main" id="{75BD5132-0ED7-3B7B-098A-4198841048DA}"/>
                  </a:ext>
                </a:extLst>
              </p:cNvPr>
              <p:cNvSpPr/>
              <p:nvPr/>
            </p:nvSpPr>
            <p:spPr>
              <a:xfrm>
                <a:off x="6900171" y="3255011"/>
                <a:ext cx="863640" cy="356400"/>
              </a:xfrm>
              <a:prstGeom prst="rect">
                <a:avLst/>
              </a:prstGeom>
              <a:solidFill>
                <a:srgbClr val="002060"/>
              </a:solidFill>
              <a:ln w="6350">
                <a:noFill/>
              </a:ln>
            </p:spPr>
            <p:txBody>
              <a:bodyPr/>
              <a:lstStyle/>
              <a:p>
                <a:endParaRPr lang="da-DK"/>
              </a:p>
            </p:txBody>
          </p:sp>
          <p:sp>
            <p:nvSpPr>
              <p:cNvPr id="84" name="CustomShape 24">
                <a:extLst>
                  <a:ext uri="{FF2B5EF4-FFF2-40B4-BE49-F238E27FC236}">
                    <a16:creationId xmlns:a16="http://schemas.microsoft.com/office/drawing/2014/main" id="{8CA548CA-C514-30D2-9B80-B357E898CAFC}"/>
                  </a:ext>
                </a:extLst>
              </p:cNvPr>
              <p:cNvSpPr/>
              <p:nvPr/>
            </p:nvSpPr>
            <p:spPr>
              <a:xfrm>
                <a:off x="6903771" y="3267611"/>
                <a:ext cx="866520" cy="335880"/>
              </a:xfrm>
              <a:prstGeom prst="rect">
                <a:avLst/>
              </a:prstGeom>
              <a:solidFill>
                <a:srgbClr val="002060"/>
              </a:solidFill>
              <a:ln w="9360">
                <a:noFill/>
              </a:ln>
            </p:spPr>
            <p:txBody>
              <a:bodyPr wrap="none" lIns="92160" tIns="46080" rIns="92160" bIns="46080"/>
              <a:lstStyle/>
              <a:p>
                <a:pPr algn="ctr">
                  <a:lnSpc>
                    <a:spcPct val="100000"/>
                  </a:lnSpc>
                </a:pPr>
                <a:r>
                  <a:rPr lang="da-DK" sz="800">
                    <a:solidFill>
                      <a:srgbClr val="FFFFFF"/>
                    </a:solidFill>
                    <a:latin typeface="Arial"/>
                  </a:rPr>
                  <a:t>Medarbejderne</a:t>
                </a:r>
                <a:endParaRPr/>
              </a:p>
              <a:p>
                <a:pPr algn="ctr">
                  <a:lnSpc>
                    <a:spcPct val="100000"/>
                  </a:lnSpc>
                </a:pPr>
                <a:r>
                  <a:rPr lang="da-DK" sz="800">
                    <a:solidFill>
                      <a:srgbClr val="FFFFFF"/>
                    </a:solidFill>
                    <a:latin typeface="Arial"/>
                  </a:rPr>
                  <a:t>trænet</a:t>
                </a:r>
                <a:endParaRPr/>
              </a:p>
            </p:txBody>
          </p:sp>
          <p:sp>
            <p:nvSpPr>
              <p:cNvPr id="85" name="CustomShape 26">
                <a:extLst>
                  <a:ext uri="{FF2B5EF4-FFF2-40B4-BE49-F238E27FC236}">
                    <a16:creationId xmlns:a16="http://schemas.microsoft.com/office/drawing/2014/main" id="{1D4F817E-8FB6-E9FE-8D81-72D8E2D68EC6}"/>
                  </a:ext>
                </a:extLst>
              </p:cNvPr>
              <p:cNvSpPr/>
              <p:nvPr/>
            </p:nvSpPr>
            <p:spPr>
              <a:xfrm>
                <a:off x="7880656" y="3742091"/>
                <a:ext cx="878167" cy="356400"/>
              </a:xfrm>
              <a:prstGeom prst="rect">
                <a:avLst/>
              </a:prstGeom>
              <a:solidFill>
                <a:schemeClr val="accent5">
                  <a:lumMod val="60000"/>
                  <a:lumOff val="40000"/>
                </a:schemeClr>
              </a:solidFill>
              <a:ln w="28575">
                <a:noFill/>
              </a:ln>
            </p:spPr>
            <p:txBody>
              <a:bodyPr lIns="90000" tIns="45000" rIns="90000" bIns="45000" anchor="ctr"/>
              <a:lstStyle/>
              <a:p>
                <a:pPr algn="ctr">
                  <a:lnSpc>
                    <a:spcPct val="100000"/>
                  </a:lnSpc>
                </a:pPr>
                <a:r>
                  <a:rPr lang="da-DK" sz="800" dirty="0">
                    <a:solidFill>
                      <a:srgbClr val="FFFFFF"/>
                    </a:solidFill>
                    <a:latin typeface="Arial"/>
                  </a:rPr>
                  <a:t> </a:t>
                </a:r>
                <a:r>
                  <a:rPr lang="da-DK" sz="800" dirty="0">
                    <a:latin typeface="Arial"/>
                  </a:rPr>
                  <a:t>Mindre spild</a:t>
                </a:r>
                <a:endParaRPr dirty="0"/>
              </a:p>
            </p:txBody>
          </p:sp>
          <p:sp>
            <p:nvSpPr>
              <p:cNvPr id="86" name="CustomShape 104">
                <a:extLst>
                  <a:ext uri="{FF2B5EF4-FFF2-40B4-BE49-F238E27FC236}">
                    <a16:creationId xmlns:a16="http://schemas.microsoft.com/office/drawing/2014/main" id="{14715B6B-AD0F-4266-AD84-EE5561D4386B}"/>
                  </a:ext>
                </a:extLst>
              </p:cNvPr>
              <p:cNvSpPr/>
              <p:nvPr/>
            </p:nvSpPr>
            <p:spPr>
              <a:xfrm>
                <a:off x="8872092" y="3246731"/>
                <a:ext cx="900720" cy="356400"/>
              </a:xfrm>
              <a:prstGeom prst="rect">
                <a:avLst/>
              </a:prstGeom>
              <a:solidFill>
                <a:schemeClr val="accent5">
                  <a:lumMod val="20000"/>
                  <a:lumOff val="80000"/>
                </a:schemeClr>
              </a:solidFill>
              <a:ln w="28575">
                <a:noFill/>
                <a:miter/>
              </a:ln>
            </p:spPr>
            <p:txBody>
              <a:bodyPr lIns="90000" tIns="45000" rIns="90000" bIns="45000" anchor="ctr"/>
              <a:lstStyle/>
              <a:p>
                <a:pPr algn="ctr">
                  <a:lnSpc>
                    <a:spcPct val="100000"/>
                  </a:lnSpc>
                </a:pPr>
                <a:r>
                  <a:rPr lang="da-DK" sz="800" dirty="0">
                    <a:solidFill>
                      <a:srgbClr val="342F2B"/>
                    </a:solidFill>
                    <a:latin typeface="Arial"/>
                  </a:rPr>
                  <a:t>Lavere omkostninger</a:t>
                </a:r>
                <a:endParaRPr dirty="0"/>
              </a:p>
            </p:txBody>
          </p:sp>
          <p:sp>
            <p:nvSpPr>
              <p:cNvPr id="87" name="CustomShape 105">
                <a:extLst>
                  <a:ext uri="{FF2B5EF4-FFF2-40B4-BE49-F238E27FC236}">
                    <a16:creationId xmlns:a16="http://schemas.microsoft.com/office/drawing/2014/main" id="{E9ADBEF2-6B70-33C1-ACE8-C48216CC593D}"/>
                  </a:ext>
                </a:extLst>
              </p:cNvPr>
              <p:cNvSpPr/>
              <p:nvPr/>
            </p:nvSpPr>
            <p:spPr>
              <a:xfrm>
                <a:off x="7907719" y="3253211"/>
                <a:ext cx="824040" cy="356400"/>
              </a:xfrm>
              <a:prstGeom prst="rect">
                <a:avLst/>
              </a:prstGeom>
              <a:solidFill>
                <a:schemeClr val="accent5">
                  <a:lumMod val="60000"/>
                  <a:lumOff val="40000"/>
                </a:schemeClr>
              </a:solidFill>
              <a:ln w="28575">
                <a:noFill/>
                <a:miter/>
              </a:ln>
            </p:spPr>
            <p:txBody>
              <a:bodyPr/>
              <a:lstStyle/>
              <a:p>
                <a:endParaRPr lang="da-DK"/>
              </a:p>
            </p:txBody>
          </p:sp>
          <p:sp>
            <p:nvSpPr>
              <p:cNvPr id="88" name="CustomShape 106">
                <a:extLst>
                  <a:ext uri="{FF2B5EF4-FFF2-40B4-BE49-F238E27FC236}">
                    <a16:creationId xmlns:a16="http://schemas.microsoft.com/office/drawing/2014/main" id="{F7533A07-C7EF-2947-A012-E2E7EEA14CAC}"/>
                  </a:ext>
                </a:extLst>
              </p:cNvPr>
              <p:cNvSpPr/>
              <p:nvPr/>
            </p:nvSpPr>
            <p:spPr>
              <a:xfrm>
                <a:off x="7880657" y="3263651"/>
                <a:ext cx="878165" cy="335880"/>
              </a:xfrm>
              <a:prstGeom prst="rect">
                <a:avLst/>
              </a:prstGeom>
              <a:noFill/>
              <a:ln w="9360">
                <a:noFill/>
              </a:ln>
            </p:spPr>
            <p:txBody>
              <a:bodyPr wrap="none" lIns="92160" tIns="46080" rIns="92160" bIns="46080"/>
              <a:lstStyle/>
              <a:p>
                <a:pPr algn="ctr">
                  <a:lnSpc>
                    <a:spcPct val="100000"/>
                  </a:lnSpc>
                </a:pPr>
                <a:r>
                  <a:rPr lang="da-DK" sz="800" dirty="0">
                    <a:latin typeface="Arial"/>
                  </a:rPr>
                  <a:t>Vælger billigere </a:t>
                </a:r>
              </a:p>
              <a:p>
                <a:pPr algn="ctr">
                  <a:lnSpc>
                    <a:spcPct val="100000"/>
                  </a:lnSpc>
                </a:pPr>
                <a:r>
                  <a:rPr lang="da-DK" sz="800" dirty="0">
                    <a:latin typeface="Arial"/>
                  </a:rPr>
                  <a:t>løsninger</a:t>
                </a:r>
                <a:endParaRPr dirty="0"/>
              </a:p>
            </p:txBody>
          </p:sp>
          <p:sp>
            <p:nvSpPr>
              <p:cNvPr id="89" name="CustomShape 107">
                <a:extLst>
                  <a:ext uri="{FF2B5EF4-FFF2-40B4-BE49-F238E27FC236}">
                    <a16:creationId xmlns:a16="http://schemas.microsoft.com/office/drawing/2014/main" id="{8F90C0D8-EB8A-2FB9-0F94-0BB028879F46}"/>
                  </a:ext>
                </a:extLst>
              </p:cNvPr>
              <p:cNvSpPr/>
              <p:nvPr/>
            </p:nvSpPr>
            <p:spPr>
              <a:xfrm>
                <a:off x="7880654" y="2274011"/>
                <a:ext cx="878170" cy="356400"/>
              </a:xfrm>
              <a:prstGeom prst="rect">
                <a:avLst/>
              </a:prstGeom>
              <a:solidFill>
                <a:schemeClr val="accent5">
                  <a:lumMod val="60000"/>
                  <a:lumOff val="40000"/>
                </a:schemeClr>
              </a:solidFill>
              <a:ln w="28575">
                <a:noFill/>
                <a:miter/>
              </a:ln>
            </p:spPr>
            <p:txBody>
              <a:bodyPr lIns="90000" tIns="45000" rIns="90000" bIns="45000" anchor="ctr"/>
              <a:lstStyle/>
              <a:p>
                <a:pPr algn="ctr">
                  <a:lnSpc>
                    <a:spcPct val="100000"/>
                  </a:lnSpc>
                </a:pPr>
                <a:r>
                  <a:rPr lang="da-DK" sz="800" dirty="0">
                    <a:latin typeface="Arial"/>
                  </a:rPr>
                  <a:t>Kortere gennemløbstid</a:t>
                </a:r>
                <a:endParaRPr dirty="0"/>
              </a:p>
            </p:txBody>
          </p:sp>
          <p:sp>
            <p:nvSpPr>
              <p:cNvPr id="90" name="CustomShape 108">
                <a:extLst>
                  <a:ext uri="{FF2B5EF4-FFF2-40B4-BE49-F238E27FC236}">
                    <a16:creationId xmlns:a16="http://schemas.microsoft.com/office/drawing/2014/main" id="{586308E3-5A0E-3F00-9571-A8CDE1A72FA8}"/>
                  </a:ext>
                </a:extLst>
              </p:cNvPr>
              <p:cNvSpPr/>
              <p:nvPr/>
            </p:nvSpPr>
            <p:spPr>
              <a:xfrm>
                <a:off x="7880655" y="2757131"/>
                <a:ext cx="878169" cy="356400"/>
              </a:xfrm>
              <a:prstGeom prst="rect">
                <a:avLst/>
              </a:prstGeom>
              <a:solidFill>
                <a:schemeClr val="accent5">
                  <a:lumMod val="60000"/>
                  <a:lumOff val="40000"/>
                </a:schemeClr>
              </a:solidFill>
              <a:ln w="28575">
                <a:noFill/>
                <a:miter/>
              </a:ln>
            </p:spPr>
            <p:txBody>
              <a:bodyPr/>
              <a:lstStyle/>
              <a:p>
                <a:endParaRPr lang="da-DK"/>
              </a:p>
            </p:txBody>
          </p:sp>
          <p:sp>
            <p:nvSpPr>
              <p:cNvPr id="91" name="CustomShape 109">
                <a:extLst>
                  <a:ext uri="{FF2B5EF4-FFF2-40B4-BE49-F238E27FC236}">
                    <a16:creationId xmlns:a16="http://schemas.microsoft.com/office/drawing/2014/main" id="{CE9ADC28-BD0E-DB74-4821-4D1F3353D67D}"/>
                  </a:ext>
                </a:extLst>
              </p:cNvPr>
              <p:cNvSpPr/>
              <p:nvPr/>
            </p:nvSpPr>
            <p:spPr>
              <a:xfrm>
                <a:off x="7951999" y="2762891"/>
                <a:ext cx="735480" cy="356040"/>
              </a:xfrm>
              <a:prstGeom prst="rect">
                <a:avLst/>
              </a:prstGeom>
              <a:solidFill>
                <a:schemeClr val="accent5">
                  <a:lumMod val="60000"/>
                  <a:lumOff val="40000"/>
                </a:schemeClr>
              </a:solidFill>
              <a:ln w="9360">
                <a:noFill/>
              </a:ln>
            </p:spPr>
            <p:txBody>
              <a:bodyPr wrap="none" lIns="92160" tIns="46080" rIns="92160" bIns="46080"/>
              <a:lstStyle/>
              <a:p>
                <a:pPr algn="ctr">
                  <a:lnSpc>
                    <a:spcPct val="100000"/>
                  </a:lnSpc>
                </a:pPr>
                <a:r>
                  <a:rPr lang="da-DK" sz="800" dirty="0">
                    <a:latin typeface="Arial"/>
                  </a:rPr>
                  <a:t>Færre fejl i</a:t>
                </a:r>
              </a:p>
              <a:p>
                <a:pPr algn="ctr">
                  <a:lnSpc>
                    <a:spcPct val="100000"/>
                  </a:lnSpc>
                </a:pPr>
                <a:r>
                  <a:rPr lang="da-DK" sz="800" dirty="0">
                    <a:latin typeface="Arial"/>
                  </a:rPr>
                  <a:t> beslutninger</a:t>
                </a:r>
                <a:endParaRPr dirty="0"/>
              </a:p>
            </p:txBody>
          </p:sp>
          <p:cxnSp>
            <p:nvCxnSpPr>
              <p:cNvPr id="92" name="Lige pilforbindelse 91">
                <a:extLst>
                  <a:ext uri="{FF2B5EF4-FFF2-40B4-BE49-F238E27FC236}">
                    <a16:creationId xmlns:a16="http://schemas.microsoft.com/office/drawing/2014/main" id="{10C8CF0B-758D-40E5-98B6-44BF0B1385C7}"/>
                  </a:ext>
                </a:extLst>
              </p:cNvPr>
              <p:cNvCxnSpPr>
                <a:cxnSpLocks/>
              </p:cNvCxnSpPr>
              <p:nvPr/>
            </p:nvCxnSpPr>
            <p:spPr>
              <a:xfrm flipV="1">
                <a:off x="8895511" y="3441389"/>
                <a:ext cx="126593" cy="502226"/>
              </a:xfrm>
              <a:prstGeom prst="straightConnector1">
                <a:avLst/>
              </a:prstGeom>
              <a:ln>
                <a:noFill/>
                <a:tailEnd type="triangle"/>
              </a:ln>
            </p:spPr>
            <p:style>
              <a:lnRef idx="1">
                <a:schemeClr val="accent1"/>
              </a:lnRef>
              <a:fillRef idx="0">
                <a:schemeClr val="accent1"/>
              </a:fillRef>
              <a:effectRef idx="0">
                <a:schemeClr val="accent1"/>
              </a:effectRef>
              <a:fontRef idx="minor">
                <a:schemeClr val="tx1"/>
              </a:fontRef>
            </p:style>
          </p:cxnSp>
          <p:cxnSp>
            <p:nvCxnSpPr>
              <p:cNvPr id="93" name="Lige pilforbindelse 92">
                <a:extLst>
                  <a:ext uri="{FF2B5EF4-FFF2-40B4-BE49-F238E27FC236}">
                    <a16:creationId xmlns:a16="http://schemas.microsoft.com/office/drawing/2014/main" id="{1B9E76C4-2A8A-74B8-38D1-CC7334A98B69}"/>
                  </a:ext>
                </a:extLst>
              </p:cNvPr>
              <p:cNvCxnSpPr>
                <a:cxnSpLocks/>
                <a:endCxn id="86" idx="2"/>
              </p:cNvCxnSpPr>
              <p:nvPr/>
            </p:nvCxnSpPr>
            <p:spPr>
              <a:xfrm flipV="1">
                <a:off x="8772059" y="3603131"/>
                <a:ext cx="550393" cy="3000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CustomShape 104">
                <a:extLst>
                  <a:ext uri="{FF2B5EF4-FFF2-40B4-BE49-F238E27FC236}">
                    <a16:creationId xmlns:a16="http://schemas.microsoft.com/office/drawing/2014/main" id="{631C4A23-5BED-7D7D-EAFB-424DA2A91E7C}"/>
                  </a:ext>
                </a:extLst>
              </p:cNvPr>
              <p:cNvSpPr/>
              <p:nvPr/>
            </p:nvSpPr>
            <p:spPr>
              <a:xfrm>
                <a:off x="9860983" y="2990666"/>
                <a:ext cx="900720" cy="356400"/>
              </a:xfrm>
              <a:prstGeom prst="rect">
                <a:avLst/>
              </a:prstGeom>
              <a:solidFill>
                <a:schemeClr val="bg2"/>
              </a:solidFill>
              <a:ln w="28575">
                <a:noFill/>
                <a:miter/>
              </a:ln>
            </p:spPr>
            <p:txBody>
              <a:bodyPr lIns="90000" tIns="45000" rIns="90000" bIns="45000" anchor="ctr"/>
              <a:lstStyle/>
              <a:p>
                <a:pPr algn="ctr">
                  <a:lnSpc>
                    <a:spcPct val="100000"/>
                  </a:lnSpc>
                </a:pPr>
                <a:r>
                  <a:rPr lang="da-DK" sz="800" dirty="0">
                    <a:solidFill>
                      <a:srgbClr val="342F2B"/>
                    </a:solidFill>
                    <a:latin typeface="Arial"/>
                  </a:rPr>
                  <a:t>Større indtjening</a:t>
                </a:r>
                <a:endParaRPr dirty="0"/>
              </a:p>
            </p:txBody>
          </p:sp>
          <p:sp>
            <p:nvSpPr>
              <p:cNvPr id="95" name="CustomShape 104">
                <a:extLst>
                  <a:ext uri="{FF2B5EF4-FFF2-40B4-BE49-F238E27FC236}">
                    <a16:creationId xmlns:a16="http://schemas.microsoft.com/office/drawing/2014/main" id="{79DFA399-13E7-C9B1-8E7C-FA3B9F1A022D}"/>
                  </a:ext>
                </a:extLst>
              </p:cNvPr>
              <p:cNvSpPr/>
              <p:nvPr/>
            </p:nvSpPr>
            <p:spPr>
              <a:xfrm>
                <a:off x="8872092" y="2749017"/>
                <a:ext cx="900720" cy="356400"/>
              </a:xfrm>
              <a:prstGeom prst="rect">
                <a:avLst/>
              </a:prstGeom>
              <a:solidFill>
                <a:schemeClr val="accent5">
                  <a:lumMod val="20000"/>
                  <a:lumOff val="80000"/>
                </a:schemeClr>
              </a:solidFill>
              <a:ln w="28575">
                <a:noFill/>
                <a:miter/>
              </a:ln>
            </p:spPr>
            <p:txBody>
              <a:bodyPr lIns="90000" tIns="45000" rIns="90000" bIns="45000" anchor="ctr"/>
              <a:lstStyle/>
              <a:p>
                <a:pPr algn="ctr">
                  <a:lnSpc>
                    <a:spcPct val="100000"/>
                  </a:lnSpc>
                </a:pPr>
                <a:r>
                  <a:rPr lang="da-DK" sz="800" dirty="0">
                    <a:solidFill>
                      <a:srgbClr val="342F2B"/>
                    </a:solidFill>
                    <a:latin typeface="Arial"/>
                  </a:rPr>
                  <a:t>Stigende kunde-tilfredshed</a:t>
                </a:r>
                <a:endParaRPr dirty="0"/>
              </a:p>
            </p:txBody>
          </p:sp>
          <p:cxnSp>
            <p:nvCxnSpPr>
              <p:cNvPr id="96" name="Lige pilforbindelse 95">
                <a:extLst>
                  <a:ext uri="{FF2B5EF4-FFF2-40B4-BE49-F238E27FC236}">
                    <a16:creationId xmlns:a16="http://schemas.microsoft.com/office/drawing/2014/main" id="{F84A9102-BDC0-8B97-2B4B-47704251458C}"/>
                  </a:ext>
                </a:extLst>
              </p:cNvPr>
              <p:cNvCxnSpPr>
                <a:cxnSpLocks/>
                <a:stCxn id="86" idx="3"/>
                <a:endCxn id="94" idx="2"/>
              </p:cNvCxnSpPr>
              <p:nvPr/>
            </p:nvCxnSpPr>
            <p:spPr>
              <a:xfrm flipV="1">
                <a:off x="9772812" y="3347066"/>
                <a:ext cx="538531" cy="77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Lige pilforbindelse 96">
                <a:extLst>
                  <a:ext uri="{FF2B5EF4-FFF2-40B4-BE49-F238E27FC236}">
                    <a16:creationId xmlns:a16="http://schemas.microsoft.com/office/drawing/2014/main" id="{D0A00216-6FA8-6693-4BC6-B423DCF7263E}"/>
                  </a:ext>
                </a:extLst>
              </p:cNvPr>
              <p:cNvCxnSpPr>
                <a:cxnSpLocks/>
                <a:endCxn id="94" idx="0"/>
              </p:cNvCxnSpPr>
              <p:nvPr/>
            </p:nvCxnSpPr>
            <p:spPr>
              <a:xfrm>
                <a:off x="9759617" y="2915726"/>
                <a:ext cx="551726" cy="749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8" name="Rektangel 27">
              <a:extLst>
                <a:ext uri="{FF2B5EF4-FFF2-40B4-BE49-F238E27FC236}">
                  <a16:creationId xmlns:a16="http://schemas.microsoft.com/office/drawing/2014/main" id="{8C6D5A2A-D8FD-B75F-7F17-AC76DCA5D6B3}"/>
                </a:ext>
              </a:extLst>
            </p:cNvPr>
            <p:cNvSpPr/>
            <p:nvPr/>
          </p:nvSpPr>
          <p:spPr>
            <a:xfrm>
              <a:off x="6747922" y="4915205"/>
              <a:ext cx="4988355" cy="676467"/>
            </a:xfrm>
            <a:prstGeom prst="rect">
              <a:avLst/>
            </a:prstGeom>
            <a:ln>
              <a:noFill/>
            </a:ln>
          </p:spPr>
          <p:txBody>
            <a:bodyPr wrap="square">
              <a:spAutoFit/>
            </a:bodyPr>
            <a:lstStyle/>
            <a:p>
              <a:pPr>
                <a:lnSpc>
                  <a:spcPct val="107000"/>
                </a:lnSpc>
                <a:spcAft>
                  <a:spcPts val="0"/>
                </a:spcAft>
              </a:pPr>
              <a:r>
                <a:rPr lang="da-DK" sz="1200" b="1" dirty="0">
                  <a:solidFill>
                    <a:schemeClr val="accent1">
                      <a:lumMod val="50000"/>
                    </a:schemeClr>
                  </a:solidFill>
                  <a:ea typeface="SimSun" panose="02010600030101010101" pitchFamily="2" charset="-122"/>
                </a:rPr>
                <a:t>Leverancer	  Umiddelbar       Effekt på              Effekt på</a:t>
              </a:r>
            </a:p>
            <a:p>
              <a:pPr>
                <a:lnSpc>
                  <a:spcPct val="107000"/>
                </a:lnSpc>
                <a:spcAft>
                  <a:spcPts val="0"/>
                </a:spcAft>
              </a:pPr>
              <a:r>
                <a:rPr lang="da-DK" sz="1200" b="1" dirty="0">
                  <a:solidFill>
                    <a:schemeClr val="accent1">
                      <a:lumMod val="50000"/>
                    </a:schemeClr>
                  </a:solidFill>
                  <a:ea typeface="SimSun" panose="02010600030101010101" pitchFamily="2" charset="-122"/>
                </a:rPr>
                <a:t>	  effekt                  mellem sigt         lang sigt</a:t>
              </a:r>
            </a:p>
            <a:p>
              <a:pPr>
                <a:lnSpc>
                  <a:spcPct val="107000"/>
                </a:lnSpc>
                <a:spcAft>
                  <a:spcPts val="0"/>
                </a:spcAft>
              </a:pPr>
              <a:endParaRPr lang="da-DK" sz="1200" b="1" dirty="0">
                <a:solidFill>
                  <a:schemeClr val="accent1">
                    <a:lumMod val="50000"/>
                  </a:schemeClr>
                </a:solidFill>
                <a:ea typeface="SimSun" panose="02010600030101010101" pitchFamily="2" charset="-122"/>
              </a:endParaRPr>
            </a:p>
          </p:txBody>
        </p:sp>
        <p:sp>
          <p:nvSpPr>
            <p:cNvPr id="29" name="Ligebenet trekant 28">
              <a:extLst>
                <a:ext uri="{FF2B5EF4-FFF2-40B4-BE49-F238E27FC236}">
                  <a16:creationId xmlns:a16="http://schemas.microsoft.com/office/drawing/2014/main" id="{B306E533-3F02-CEAD-6859-0B9CC5BFC770}"/>
                </a:ext>
              </a:extLst>
            </p:cNvPr>
            <p:cNvSpPr/>
            <p:nvPr/>
          </p:nvSpPr>
          <p:spPr>
            <a:xfrm flipV="1">
              <a:off x="2508754"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Ligebenet trekant 29">
              <a:extLst>
                <a:ext uri="{FF2B5EF4-FFF2-40B4-BE49-F238E27FC236}">
                  <a16:creationId xmlns:a16="http://schemas.microsoft.com/office/drawing/2014/main" id="{86E63CC5-675E-5337-BA2D-6CB820C7F17E}"/>
                </a:ext>
              </a:extLst>
            </p:cNvPr>
            <p:cNvSpPr/>
            <p:nvPr/>
          </p:nvSpPr>
          <p:spPr>
            <a:xfrm flipV="1">
              <a:off x="3358058"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Ligebenet trekant 30">
              <a:extLst>
                <a:ext uri="{FF2B5EF4-FFF2-40B4-BE49-F238E27FC236}">
                  <a16:creationId xmlns:a16="http://schemas.microsoft.com/office/drawing/2014/main" id="{2F80BA71-2B7C-D733-8E04-36CFC210EF00}"/>
                </a:ext>
              </a:extLst>
            </p:cNvPr>
            <p:cNvSpPr/>
            <p:nvPr/>
          </p:nvSpPr>
          <p:spPr>
            <a:xfrm flipV="1">
              <a:off x="4376044"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2" name="Ligebenet trekant 31">
              <a:extLst>
                <a:ext uri="{FF2B5EF4-FFF2-40B4-BE49-F238E27FC236}">
                  <a16:creationId xmlns:a16="http://schemas.microsoft.com/office/drawing/2014/main" id="{DA70003B-6C11-561E-939D-2EBCB209D2BF}"/>
                </a:ext>
              </a:extLst>
            </p:cNvPr>
            <p:cNvSpPr/>
            <p:nvPr/>
          </p:nvSpPr>
          <p:spPr>
            <a:xfrm flipV="1">
              <a:off x="4982695"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a:extLst>
                <a:ext uri="{FF2B5EF4-FFF2-40B4-BE49-F238E27FC236}">
                  <a16:creationId xmlns:a16="http://schemas.microsoft.com/office/drawing/2014/main" id="{9FB2EE0F-F9A9-15EC-9809-39FF679B3DEF}"/>
                </a:ext>
              </a:extLst>
            </p:cNvPr>
            <p:cNvSpPr/>
            <p:nvPr/>
          </p:nvSpPr>
          <p:spPr>
            <a:xfrm flipV="1">
              <a:off x="6234459" y="3077793"/>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Ligebenet trekant 33">
              <a:extLst>
                <a:ext uri="{FF2B5EF4-FFF2-40B4-BE49-F238E27FC236}">
                  <a16:creationId xmlns:a16="http://schemas.microsoft.com/office/drawing/2014/main" id="{27234CDC-2BBE-FFB4-749A-58BB5E25920D}"/>
                </a:ext>
              </a:extLst>
            </p:cNvPr>
            <p:cNvSpPr/>
            <p:nvPr/>
          </p:nvSpPr>
          <p:spPr>
            <a:xfrm flipV="1">
              <a:off x="2928967"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Ligebenet trekant 34">
              <a:extLst>
                <a:ext uri="{FF2B5EF4-FFF2-40B4-BE49-F238E27FC236}">
                  <a16:creationId xmlns:a16="http://schemas.microsoft.com/office/drawing/2014/main" id="{6DBBC77A-282A-C77D-693E-48414C6BB00E}"/>
                </a:ext>
              </a:extLst>
            </p:cNvPr>
            <p:cNvSpPr/>
            <p:nvPr/>
          </p:nvSpPr>
          <p:spPr>
            <a:xfrm flipV="1">
              <a:off x="3893685"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6" name="Ligebenet trekant 35">
              <a:extLst>
                <a:ext uri="{FF2B5EF4-FFF2-40B4-BE49-F238E27FC236}">
                  <a16:creationId xmlns:a16="http://schemas.microsoft.com/office/drawing/2014/main" id="{C615B5A7-577D-BCB4-5638-DE450B762603}"/>
                </a:ext>
              </a:extLst>
            </p:cNvPr>
            <p:cNvSpPr/>
            <p:nvPr/>
          </p:nvSpPr>
          <p:spPr>
            <a:xfrm flipV="1">
              <a:off x="4769623"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Ligebenet trekant 36">
              <a:extLst>
                <a:ext uri="{FF2B5EF4-FFF2-40B4-BE49-F238E27FC236}">
                  <a16:creationId xmlns:a16="http://schemas.microsoft.com/office/drawing/2014/main" id="{842BE005-C71B-7661-5037-D64302C7151A}"/>
                </a:ext>
              </a:extLst>
            </p:cNvPr>
            <p:cNvSpPr/>
            <p:nvPr/>
          </p:nvSpPr>
          <p:spPr>
            <a:xfrm flipV="1">
              <a:off x="5598224"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Ligebenet trekant 37">
              <a:extLst>
                <a:ext uri="{FF2B5EF4-FFF2-40B4-BE49-F238E27FC236}">
                  <a16:creationId xmlns:a16="http://schemas.microsoft.com/office/drawing/2014/main" id="{8005B64C-2405-862C-485B-9A3E3E670C0D}"/>
                </a:ext>
              </a:extLst>
            </p:cNvPr>
            <p:cNvSpPr/>
            <p:nvPr/>
          </p:nvSpPr>
          <p:spPr>
            <a:xfrm flipV="1">
              <a:off x="6367629" y="3572889"/>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Ligebenet trekant 38">
              <a:extLst>
                <a:ext uri="{FF2B5EF4-FFF2-40B4-BE49-F238E27FC236}">
                  <a16:creationId xmlns:a16="http://schemas.microsoft.com/office/drawing/2014/main" id="{607B5CDA-75D5-04EA-8274-56358C7AD93F}"/>
                </a:ext>
              </a:extLst>
            </p:cNvPr>
            <p:cNvSpPr/>
            <p:nvPr/>
          </p:nvSpPr>
          <p:spPr>
            <a:xfrm flipV="1">
              <a:off x="3186422"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Ligebenet trekant 39">
              <a:extLst>
                <a:ext uri="{FF2B5EF4-FFF2-40B4-BE49-F238E27FC236}">
                  <a16:creationId xmlns:a16="http://schemas.microsoft.com/office/drawing/2014/main" id="{2AE007D0-0F34-BFA1-DAB1-67015C477D7F}"/>
                </a:ext>
              </a:extLst>
            </p:cNvPr>
            <p:cNvSpPr/>
            <p:nvPr/>
          </p:nvSpPr>
          <p:spPr>
            <a:xfrm flipV="1">
              <a:off x="4022471" y="4085221"/>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Ligebenet trekant 40">
              <a:extLst>
                <a:ext uri="{FF2B5EF4-FFF2-40B4-BE49-F238E27FC236}">
                  <a16:creationId xmlns:a16="http://schemas.microsoft.com/office/drawing/2014/main" id="{4564E03F-88B6-4C6F-E671-EB3817F8383A}"/>
                </a:ext>
              </a:extLst>
            </p:cNvPr>
            <p:cNvSpPr/>
            <p:nvPr/>
          </p:nvSpPr>
          <p:spPr>
            <a:xfrm flipV="1">
              <a:off x="4858403"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Ligebenet trekant 41">
              <a:extLst>
                <a:ext uri="{FF2B5EF4-FFF2-40B4-BE49-F238E27FC236}">
                  <a16:creationId xmlns:a16="http://schemas.microsoft.com/office/drawing/2014/main" id="{D5E78C85-A155-4651-BECF-5CA98E9BCEF7}"/>
                </a:ext>
              </a:extLst>
            </p:cNvPr>
            <p:cNvSpPr/>
            <p:nvPr/>
          </p:nvSpPr>
          <p:spPr>
            <a:xfrm flipV="1">
              <a:off x="5689951"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3" name="Ligebenet trekant 42">
              <a:extLst>
                <a:ext uri="{FF2B5EF4-FFF2-40B4-BE49-F238E27FC236}">
                  <a16:creationId xmlns:a16="http://schemas.microsoft.com/office/drawing/2014/main" id="{3995CAD4-E0B6-13CF-5044-A2226659ED88}"/>
                </a:ext>
              </a:extLst>
            </p:cNvPr>
            <p:cNvSpPr/>
            <p:nvPr/>
          </p:nvSpPr>
          <p:spPr>
            <a:xfrm flipV="1">
              <a:off x="6305483" y="4067985"/>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4" name="Ligebenet trekant 43">
              <a:extLst>
                <a:ext uri="{FF2B5EF4-FFF2-40B4-BE49-F238E27FC236}">
                  <a16:creationId xmlns:a16="http://schemas.microsoft.com/office/drawing/2014/main" id="{FC4FCB83-6669-80E2-7E1A-FB24B4CF72D1}"/>
                </a:ext>
              </a:extLst>
            </p:cNvPr>
            <p:cNvSpPr/>
            <p:nvPr/>
          </p:nvSpPr>
          <p:spPr>
            <a:xfrm flipV="1">
              <a:off x="6305483"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5" name="Rektangel 44">
              <a:extLst>
                <a:ext uri="{FF2B5EF4-FFF2-40B4-BE49-F238E27FC236}">
                  <a16:creationId xmlns:a16="http://schemas.microsoft.com/office/drawing/2014/main" id="{D8E1C439-4B04-7A3C-8491-27B25892C69A}"/>
                </a:ext>
              </a:extLst>
            </p:cNvPr>
            <p:cNvSpPr/>
            <p:nvPr/>
          </p:nvSpPr>
          <p:spPr>
            <a:xfrm>
              <a:off x="2290539" y="2593727"/>
              <a:ext cx="1378757" cy="2888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Fase 1</a:t>
              </a:r>
            </a:p>
          </p:txBody>
        </p:sp>
        <p:sp>
          <p:nvSpPr>
            <p:cNvPr id="46" name="Rektangel 45">
              <a:extLst>
                <a:ext uri="{FF2B5EF4-FFF2-40B4-BE49-F238E27FC236}">
                  <a16:creationId xmlns:a16="http://schemas.microsoft.com/office/drawing/2014/main" id="{1BE3742D-9BF8-386A-C2A3-3F737E662520}"/>
                </a:ext>
              </a:extLst>
            </p:cNvPr>
            <p:cNvSpPr/>
            <p:nvPr/>
          </p:nvSpPr>
          <p:spPr>
            <a:xfrm>
              <a:off x="3806576" y="2593727"/>
              <a:ext cx="1534186" cy="2888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Fase 2</a:t>
              </a:r>
            </a:p>
          </p:txBody>
        </p:sp>
        <p:sp>
          <p:nvSpPr>
            <p:cNvPr id="47" name="Rektangel 46">
              <a:extLst>
                <a:ext uri="{FF2B5EF4-FFF2-40B4-BE49-F238E27FC236}">
                  <a16:creationId xmlns:a16="http://schemas.microsoft.com/office/drawing/2014/main" id="{1896B43B-531B-7C83-D96F-231EB6A4E405}"/>
                </a:ext>
              </a:extLst>
            </p:cNvPr>
            <p:cNvSpPr/>
            <p:nvPr/>
          </p:nvSpPr>
          <p:spPr>
            <a:xfrm>
              <a:off x="5464659" y="2593727"/>
              <a:ext cx="1400644" cy="28883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600" dirty="0"/>
                <a:t>Fase 3</a:t>
              </a:r>
            </a:p>
          </p:txBody>
        </p:sp>
        <p:sp>
          <p:nvSpPr>
            <p:cNvPr id="48" name="Rombe 47">
              <a:extLst>
                <a:ext uri="{FF2B5EF4-FFF2-40B4-BE49-F238E27FC236}">
                  <a16:creationId xmlns:a16="http://schemas.microsoft.com/office/drawing/2014/main" id="{64485ECE-1F53-4F00-0ACD-17DD22F3AD53}"/>
                </a:ext>
              </a:extLst>
            </p:cNvPr>
            <p:cNvSpPr/>
            <p:nvPr/>
          </p:nvSpPr>
          <p:spPr>
            <a:xfrm>
              <a:off x="3559944"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49" name="Rombe 48">
              <a:extLst>
                <a:ext uri="{FF2B5EF4-FFF2-40B4-BE49-F238E27FC236}">
                  <a16:creationId xmlns:a16="http://schemas.microsoft.com/office/drawing/2014/main" id="{4BA7457E-CCE4-8351-A3CC-85730703F288}"/>
                </a:ext>
              </a:extLst>
            </p:cNvPr>
            <p:cNvSpPr/>
            <p:nvPr/>
          </p:nvSpPr>
          <p:spPr>
            <a:xfrm>
              <a:off x="6698582"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50" name="Rombe 49">
              <a:extLst>
                <a:ext uri="{FF2B5EF4-FFF2-40B4-BE49-F238E27FC236}">
                  <a16:creationId xmlns:a16="http://schemas.microsoft.com/office/drawing/2014/main" id="{0C77C3F6-EC2F-2BDC-BF97-7055CF6ADDEE}"/>
                </a:ext>
              </a:extLst>
            </p:cNvPr>
            <p:cNvSpPr/>
            <p:nvPr/>
          </p:nvSpPr>
          <p:spPr>
            <a:xfrm>
              <a:off x="5231787"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51" name="Rombe 50">
              <a:extLst>
                <a:ext uri="{FF2B5EF4-FFF2-40B4-BE49-F238E27FC236}">
                  <a16:creationId xmlns:a16="http://schemas.microsoft.com/office/drawing/2014/main" id="{FE518803-C42D-2820-7382-6DE48261C523}"/>
                </a:ext>
              </a:extLst>
            </p:cNvPr>
            <p:cNvSpPr/>
            <p:nvPr/>
          </p:nvSpPr>
          <p:spPr>
            <a:xfrm>
              <a:off x="2095335" y="2206662"/>
              <a:ext cx="360375" cy="357909"/>
            </a:xfrm>
            <a:prstGeom prst="diamond">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52" name="Rombe 51">
              <a:extLst>
                <a:ext uri="{FF2B5EF4-FFF2-40B4-BE49-F238E27FC236}">
                  <a16:creationId xmlns:a16="http://schemas.microsoft.com/office/drawing/2014/main" id="{5FFDD63C-6501-B037-825A-128CF27BB293}"/>
                </a:ext>
              </a:extLst>
            </p:cNvPr>
            <p:cNvSpPr/>
            <p:nvPr/>
          </p:nvSpPr>
          <p:spPr>
            <a:xfrm>
              <a:off x="8516488" y="2206662"/>
              <a:ext cx="360375" cy="357909"/>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53" name="Rombe 52">
              <a:extLst>
                <a:ext uri="{FF2B5EF4-FFF2-40B4-BE49-F238E27FC236}">
                  <a16:creationId xmlns:a16="http://schemas.microsoft.com/office/drawing/2014/main" id="{807E5334-FFD2-49C1-B65B-EE09EE0EACFF}"/>
                </a:ext>
              </a:extLst>
            </p:cNvPr>
            <p:cNvSpPr/>
            <p:nvPr/>
          </p:nvSpPr>
          <p:spPr>
            <a:xfrm>
              <a:off x="9530478" y="2206662"/>
              <a:ext cx="360375" cy="357909"/>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sp>
          <p:nvSpPr>
            <p:cNvPr id="54" name="Rombe 53">
              <a:extLst>
                <a:ext uri="{FF2B5EF4-FFF2-40B4-BE49-F238E27FC236}">
                  <a16:creationId xmlns:a16="http://schemas.microsoft.com/office/drawing/2014/main" id="{8F950C21-1DF1-5F57-F70C-4E6A78E3D836}"/>
                </a:ext>
              </a:extLst>
            </p:cNvPr>
            <p:cNvSpPr/>
            <p:nvPr/>
          </p:nvSpPr>
          <p:spPr>
            <a:xfrm>
              <a:off x="10483690" y="2206662"/>
              <a:ext cx="360375" cy="357909"/>
            </a:xfrm>
            <a:prstGeom prst="diamon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a:t>
              </a:r>
            </a:p>
          </p:txBody>
        </p:sp>
        <p:cxnSp>
          <p:nvCxnSpPr>
            <p:cNvPr id="55" name="Lige pilforbindelse 54">
              <a:extLst>
                <a:ext uri="{FF2B5EF4-FFF2-40B4-BE49-F238E27FC236}">
                  <a16:creationId xmlns:a16="http://schemas.microsoft.com/office/drawing/2014/main" id="{5EB8B5E1-1884-FC42-27E0-46C67CFDD8E2}"/>
                </a:ext>
              </a:extLst>
            </p:cNvPr>
            <p:cNvCxnSpPr>
              <a:stCxn id="30" idx="5"/>
              <a:endCxn id="35" idx="3"/>
            </p:cNvCxnSpPr>
            <p:nvPr/>
          </p:nvCxnSpPr>
          <p:spPr>
            <a:xfrm>
              <a:off x="3611462" y="3244994"/>
              <a:ext cx="451159" cy="32789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Lige pilforbindelse 55">
              <a:extLst>
                <a:ext uri="{FF2B5EF4-FFF2-40B4-BE49-F238E27FC236}">
                  <a16:creationId xmlns:a16="http://schemas.microsoft.com/office/drawing/2014/main" id="{8906D731-E85A-C38E-05C0-5C743A25A344}"/>
                </a:ext>
              </a:extLst>
            </p:cNvPr>
            <p:cNvCxnSpPr>
              <a:cxnSpLocks/>
              <a:endCxn id="41" idx="1"/>
            </p:cNvCxnSpPr>
            <p:nvPr/>
          </p:nvCxnSpPr>
          <p:spPr>
            <a:xfrm>
              <a:off x="4161424" y="3727837"/>
              <a:ext cx="781447" cy="507349"/>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Lige pilforbindelse 56">
              <a:extLst>
                <a:ext uri="{FF2B5EF4-FFF2-40B4-BE49-F238E27FC236}">
                  <a16:creationId xmlns:a16="http://schemas.microsoft.com/office/drawing/2014/main" id="{37849256-EBAE-A787-39D0-FF553AE2F516}"/>
                </a:ext>
              </a:extLst>
            </p:cNvPr>
            <p:cNvCxnSpPr>
              <a:cxnSpLocks/>
              <a:stCxn id="36" idx="5"/>
              <a:endCxn id="33" idx="1"/>
            </p:cNvCxnSpPr>
            <p:nvPr/>
          </p:nvCxnSpPr>
          <p:spPr>
            <a:xfrm flipV="1">
              <a:off x="5023027" y="3244994"/>
              <a:ext cx="1295900" cy="4950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Lige pilforbindelse 57">
              <a:extLst>
                <a:ext uri="{FF2B5EF4-FFF2-40B4-BE49-F238E27FC236}">
                  <a16:creationId xmlns:a16="http://schemas.microsoft.com/office/drawing/2014/main" id="{7281AA8B-4465-4262-7BB8-43628C205B7B}"/>
                </a:ext>
              </a:extLst>
            </p:cNvPr>
            <p:cNvCxnSpPr>
              <a:cxnSpLocks/>
              <a:stCxn id="60" idx="3"/>
              <a:endCxn id="39" idx="1"/>
            </p:cNvCxnSpPr>
            <p:nvPr/>
          </p:nvCxnSpPr>
          <p:spPr>
            <a:xfrm flipV="1">
              <a:off x="2615544" y="4235186"/>
              <a:ext cx="655346" cy="3278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Lige pilforbindelse 58">
              <a:extLst>
                <a:ext uri="{FF2B5EF4-FFF2-40B4-BE49-F238E27FC236}">
                  <a16:creationId xmlns:a16="http://schemas.microsoft.com/office/drawing/2014/main" id="{AF2B66AF-B9A5-218C-4316-AA78E22BC34C}"/>
                </a:ext>
              </a:extLst>
            </p:cNvPr>
            <p:cNvCxnSpPr>
              <a:cxnSpLocks/>
            </p:cNvCxnSpPr>
            <p:nvPr/>
          </p:nvCxnSpPr>
          <p:spPr>
            <a:xfrm flipV="1">
              <a:off x="5137635" y="4246845"/>
              <a:ext cx="655346" cy="3278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0" name="Ligebenet trekant 59">
              <a:extLst>
                <a:ext uri="{FF2B5EF4-FFF2-40B4-BE49-F238E27FC236}">
                  <a16:creationId xmlns:a16="http://schemas.microsoft.com/office/drawing/2014/main" id="{F1DA7899-81FE-9129-20ED-3850DFD18E6B}"/>
                </a:ext>
              </a:extLst>
            </p:cNvPr>
            <p:cNvSpPr/>
            <p:nvPr/>
          </p:nvSpPr>
          <p:spPr>
            <a:xfrm flipV="1">
              <a:off x="2446608"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1" name="Ligebenet trekant 60">
              <a:extLst>
                <a:ext uri="{FF2B5EF4-FFF2-40B4-BE49-F238E27FC236}">
                  <a16:creationId xmlns:a16="http://schemas.microsoft.com/office/drawing/2014/main" id="{0887F8AA-90F1-1775-C18E-62B7562B21B5}"/>
                </a:ext>
              </a:extLst>
            </p:cNvPr>
            <p:cNvSpPr/>
            <p:nvPr/>
          </p:nvSpPr>
          <p:spPr>
            <a:xfrm flipV="1">
              <a:off x="3349180"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2" name="Ligebenet trekant 61">
              <a:extLst>
                <a:ext uri="{FF2B5EF4-FFF2-40B4-BE49-F238E27FC236}">
                  <a16:creationId xmlns:a16="http://schemas.microsoft.com/office/drawing/2014/main" id="{1380787A-21C2-9DA5-9D82-50A234C175E6}"/>
                </a:ext>
              </a:extLst>
            </p:cNvPr>
            <p:cNvSpPr/>
            <p:nvPr/>
          </p:nvSpPr>
          <p:spPr>
            <a:xfrm flipV="1">
              <a:off x="3840417"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3" name="Ligebenet trekant 62">
              <a:extLst>
                <a:ext uri="{FF2B5EF4-FFF2-40B4-BE49-F238E27FC236}">
                  <a16:creationId xmlns:a16="http://schemas.microsoft.com/office/drawing/2014/main" id="{E39D6E5F-F24B-D503-4ECA-6E33381AAFA0}"/>
                </a:ext>
              </a:extLst>
            </p:cNvPr>
            <p:cNvSpPr/>
            <p:nvPr/>
          </p:nvSpPr>
          <p:spPr>
            <a:xfrm flipV="1">
              <a:off x="4376044"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4" name="Ligebenet trekant 63">
              <a:extLst>
                <a:ext uri="{FF2B5EF4-FFF2-40B4-BE49-F238E27FC236}">
                  <a16:creationId xmlns:a16="http://schemas.microsoft.com/office/drawing/2014/main" id="{C47FBAA8-35A4-6FC8-3863-DD7266227583}"/>
                </a:ext>
              </a:extLst>
            </p:cNvPr>
            <p:cNvSpPr/>
            <p:nvPr/>
          </p:nvSpPr>
          <p:spPr>
            <a:xfrm flipV="1">
              <a:off x="4947183"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5" name="Ligebenet trekant 64">
              <a:extLst>
                <a:ext uri="{FF2B5EF4-FFF2-40B4-BE49-F238E27FC236}">
                  <a16:creationId xmlns:a16="http://schemas.microsoft.com/office/drawing/2014/main" id="{F68BCB94-64CC-D5EE-813F-22B11031CF4D}"/>
                </a:ext>
              </a:extLst>
            </p:cNvPr>
            <p:cNvSpPr/>
            <p:nvPr/>
          </p:nvSpPr>
          <p:spPr>
            <a:xfrm flipV="1">
              <a:off x="5823121" y="4563082"/>
              <a:ext cx="337872" cy="334403"/>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6" name="Ellipse 65">
              <a:extLst>
                <a:ext uri="{FF2B5EF4-FFF2-40B4-BE49-F238E27FC236}">
                  <a16:creationId xmlns:a16="http://schemas.microsoft.com/office/drawing/2014/main" id="{6966BC1A-C267-6DA3-AE68-6A6D9D5001F4}"/>
                </a:ext>
              </a:extLst>
            </p:cNvPr>
            <p:cNvSpPr/>
            <p:nvPr/>
          </p:nvSpPr>
          <p:spPr>
            <a:xfrm>
              <a:off x="1431971" y="2726597"/>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67" name="Ellipse 66">
              <a:extLst>
                <a:ext uri="{FF2B5EF4-FFF2-40B4-BE49-F238E27FC236}">
                  <a16:creationId xmlns:a16="http://schemas.microsoft.com/office/drawing/2014/main" id="{7E33B029-7DAF-7E3A-5E49-7A6C7A884D47}"/>
                </a:ext>
              </a:extLst>
            </p:cNvPr>
            <p:cNvSpPr/>
            <p:nvPr/>
          </p:nvSpPr>
          <p:spPr>
            <a:xfrm>
              <a:off x="3094367" y="3110597"/>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68" name="Ellipse 67">
              <a:extLst>
                <a:ext uri="{FF2B5EF4-FFF2-40B4-BE49-F238E27FC236}">
                  <a16:creationId xmlns:a16="http://schemas.microsoft.com/office/drawing/2014/main" id="{A19FA0CD-7060-F63E-F03A-5C16811E2DAB}"/>
                </a:ext>
              </a:extLst>
            </p:cNvPr>
            <p:cNvSpPr/>
            <p:nvPr/>
          </p:nvSpPr>
          <p:spPr>
            <a:xfrm>
              <a:off x="4418268" y="3624318"/>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69" name="Ellipse 68">
              <a:extLst>
                <a:ext uri="{FF2B5EF4-FFF2-40B4-BE49-F238E27FC236}">
                  <a16:creationId xmlns:a16="http://schemas.microsoft.com/office/drawing/2014/main" id="{87BD17AD-FE7F-EE4E-2524-77E51186C9BD}"/>
                </a:ext>
              </a:extLst>
            </p:cNvPr>
            <p:cNvSpPr/>
            <p:nvPr/>
          </p:nvSpPr>
          <p:spPr>
            <a:xfrm>
              <a:off x="2866729" y="2258455"/>
              <a:ext cx="280010" cy="28518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sp>
          <p:nvSpPr>
            <p:cNvPr id="70" name="Rektangel 69">
              <a:extLst>
                <a:ext uri="{FF2B5EF4-FFF2-40B4-BE49-F238E27FC236}">
                  <a16:creationId xmlns:a16="http://schemas.microsoft.com/office/drawing/2014/main" id="{C123264F-81D6-F55B-DB85-24AAFEF15674}"/>
                </a:ext>
              </a:extLst>
            </p:cNvPr>
            <p:cNvSpPr/>
            <p:nvPr/>
          </p:nvSpPr>
          <p:spPr>
            <a:xfrm>
              <a:off x="1334495" y="4916178"/>
              <a:ext cx="4988355" cy="478849"/>
            </a:xfrm>
            <a:prstGeom prst="rect">
              <a:avLst/>
            </a:prstGeom>
            <a:ln>
              <a:noFill/>
            </a:ln>
          </p:spPr>
          <p:txBody>
            <a:bodyPr wrap="square">
              <a:spAutoFit/>
            </a:bodyPr>
            <a:lstStyle/>
            <a:p>
              <a:pPr>
                <a:lnSpc>
                  <a:spcPct val="107000"/>
                </a:lnSpc>
                <a:spcAft>
                  <a:spcPts val="0"/>
                </a:spcAft>
              </a:pPr>
              <a:r>
                <a:rPr lang="da-DK" sz="1200" b="1" dirty="0">
                  <a:solidFill>
                    <a:schemeClr val="accent1">
                      <a:lumMod val="50000"/>
                    </a:schemeClr>
                  </a:solidFill>
                  <a:ea typeface="SimSun" panose="02010600030101010101" pitchFamily="2" charset="-122"/>
                </a:rPr>
                <a:t>Indsatsområder                                     Milepæle og afhængigheder</a:t>
              </a:r>
            </a:p>
            <a:p>
              <a:pPr>
                <a:lnSpc>
                  <a:spcPct val="107000"/>
                </a:lnSpc>
                <a:spcAft>
                  <a:spcPts val="0"/>
                </a:spcAft>
              </a:pPr>
              <a:endParaRPr lang="da-DK" sz="1200" b="1" dirty="0">
                <a:solidFill>
                  <a:schemeClr val="accent1">
                    <a:lumMod val="50000"/>
                  </a:schemeClr>
                </a:solidFill>
                <a:ea typeface="SimSun" panose="02010600030101010101" pitchFamily="2" charset="-122"/>
              </a:endParaRPr>
            </a:p>
          </p:txBody>
        </p:sp>
        <p:sp>
          <p:nvSpPr>
            <p:cNvPr id="71" name="Pil: pentagon 70">
              <a:extLst>
                <a:ext uri="{FF2B5EF4-FFF2-40B4-BE49-F238E27FC236}">
                  <a16:creationId xmlns:a16="http://schemas.microsoft.com/office/drawing/2014/main" id="{E2FAEE99-39F3-33AC-BAC9-A1EF53AF0441}"/>
                </a:ext>
              </a:extLst>
            </p:cNvPr>
            <p:cNvSpPr/>
            <p:nvPr/>
          </p:nvSpPr>
          <p:spPr>
            <a:xfrm>
              <a:off x="1431971" y="5451966"/>
              <a:ext cx="5405037" cy="318941"/>
            </a:xfrm>
            <a:prstGeom prst="homePlat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Milepælsplan</a:t>
              </a:r>
            </a:p>
          </p:txBody>
        </p:sp>
        <p:sp>
          <p:nvSpPr>
            <p:cNvPr id="72" name="Pil: pentagon 71">
              <a:extLst>
                <a:ext uri="{FF2B5EF4-FFF2-40B4-BE49-F238E27FC236}">
                  <a16:creationId xmlns:a16="http://schemas.microsoft.com/office/drawing/2014/main" id="{C8E00903-563F-86F1-39C2-3B0FDFB2E15E}"/>
                </a:ext>
              </a:extLst>
            </p:cNvPr>
            <p:cNvSpPr/>
            <p:nvPr/>
          </p:nvSpPr>
          <p:spPr>
            <a:xfrm>
              <a:off x="6846678" y="5451966"/>
              <a:ext cx="3852879" cy="318941"/>
            </a:xfrm>
            <a:prstGeom prst="homePlat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Målhierarki</a:t>
              </a:r>
            </a:p>
          </p:txBody>
        </p:sp>
      </p:grpSp>
      <p:sp>
        <p:nvSpPr>
          <p:cNvPr id="98" name="Rektangel 97">
            <a:extLst>
              <a:ext uri="{FF2B5EF4-FFF2-40B4-BE49-F238E27FC236}">
                <a16:creationId xmlns:a16="http://schemas.microsoft.com/office/drawing/2014/main" id="{140D5C1D-55C6-FF52-5FBA-454758C04BE8}"/>
              </a:ext>
            </a:extLst>
          </p:cNvPr>
          <p:cNvSpPr/>
          <p:nvPr/>
        </p:nvSpPr>
        <p:spPr>
          <a:xfrm>
            <a:off x="1322643" y="5751438"/>
            <a:ext cx="9801077" cy="523220"/>
          </a:xfrm>
          <a:prstGeom prst="rect">
            <a:avLst/>
          </a:prstGeom>
        </p:spPr>
        <p:txBody>
          <a:bodyPr wrap="square">
            <a:spAutoFit/>
          </a:bodyPr>
          <a:lstStyle/>
          <a:p>
            <a:pPr>
              <a:spcAft>
                <a:spcPts val="0"/>
              </a:spcAft>
            </a:pPr>
            <a:r>
              <a:rPr lang="da-DK" sz="1400" dirty="0"/>
              <a:t>I projekter, der arbejder aktivt med gevinsthjemtagning, stopper projektet ikke med leverancerne. </a:t>
            </a:r>
          </a:p>
          <a:p>
            <a:pPr>
              <a:spcAft>
                <a:spcPts val="0"/>
              </a:spcAft>
            </a:pPr>
            <a:r>
              <a:rPr lang="da-DK" sz="1400" dirty="0"/>
              <a:t>Her fortsættes med en aktiv opfølgning på effekterne, og de grønne beslutningspunkter anvendes.</a:t>
            </a:r>
          </a:p>
        </p:txBody>
      </p:sp>
    </p:spTree>
    <p:extLst>
      <p:ext uri="{BB962C8B-B14F-4D97-AF65-F5344CB8AC3E}">
        <p14:creationId xmlns:p14="http://schemas.microsoft.com/office/powerpoint/2010/main" val="230757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A0705928-0B57-5544-D131-425FD905B60A}"/>
              </a:ext>
            </a:extLst>
          </p:cNvPr>
          <p:cNvSpPr/>
          <p:nvPr/>
        </p:nvSpPr>
        <p:spPr>
          <a:xfrm>
            <a:off x="1321562" y="448163"/>
            <a:ext cx="9851601" cy="467629"/>
          </a:xfrm>
          <a:prstGeom prst="rect">
            <a:avLst/>
          </a:prstGeom>
        </p:spPr>
        <p:txBody>
          <a:bodyPr wrap="square">
            <a:spAutoFit/>
          </a:bodyPr>
          <a:lstStyle/>
          <a:p>
            <a:pPr>
              <a:lnSpc>
                <a:spcPct val="107000"/>
              </a:lnSpc>
              <a:spcAft>
                <a:spcPts val="0"/>
              </a:spcAft>
            </a:pPr>
            <a:r>
              <a:rPr lang="da-DK" sz="2400" b="1" dirty="0">
                <a:ea typeface="SimSun" panose="02010600030101010101" pitchFamily="2" charset="-122"/>
              </a:rPr>
              <a:t>Planen opbygges med papkort eller post-it lapper  </a:t>
            </a:r>
            <a:endParaRPr lang="da-DK" sz="2400" dirty="0">
              <a:ea typeface="SimSun" panose="02010600030101010101" pitchFamily="2" charset="-122"/>
            </a:endParaRPr>
          </a:p>
        </p:txBody>
      </p:sp>
      <p:sp>
        <p:nvSpPr>
          <p:cNvPr id="2" name="Rektangel 1">
            <a:extLst>
              <a:ext uri="{FF2B5EF4-FFF2-40B4-BE49-F238E27FC236}">
                <a16:creationId xmlns:a16="http://schemas.microsoft.com/office/drawing/2014/main" id="{5355A9F6-ED2F-CE9C-154D-635C46A68B18}"/>
              </a:ext>
            </a:extLst>
          </p:cNvPr>
          <p:cNvSpPr/>
          <p:nvPr/>
        </p:nvSpPr>
        <p:spPr>
          <a:xfrm>
            <a:off x="1329587" y="1126079"/>
            <a:ext cx="10090888" cy="307777"/>
          </a:xfrm>
          <a:prstGeom prst="rect">
            <a:avLst/>
          </a:prstGeom>
        </p:spPr>
        <p:txBody>
          <a:bodyPr wrap="square">
            <a:spAutoFit/>
          </a:bodyPr>
          <a:lstStyle/>
          <a:p>
            <a:pPr>
              <a:spcAft>
                <a:spcPts val="0"/>
              </a:spcAft>
              <a:tabLst>
                <a:tab pos="228600" algn="l"/>
                <a:tab pos="828040" algn="l"/>
              </a:tabLst>
            </a:pPr>
            <a:r>
              <a:rPr lang="da-DK" sz="1400" dirty="0"/>
              <a:t>I dette eksempel har organisationen en fasemodel, derfor er faser og beslutningspunkter defineret, inden planlægningen starter.</a:t>
            </a:r>
          </a:p>
        </p:txBody>
      </p:sp>
      <p:pic>
        <p:nvPicPr>
          <p:cNvPr id="3" name="Billede 2">
            <a:extLst>
              <a:ext uri="{FF2B5EF4-FFF2-40B4-BE49-F238E27FC236}">
                <a16:creationId xmlns:a16="http://schemas.microsoft.com/office/drawing/2014/main" id="{40F7F5CD-C743-D893-DD99-874B4B599A43}"/>
              </a:ext>
            </a:extLst>
          </p:cNvPr>
          <p:cNvPicPr>
            <a:picLocks noChangeAspect="1"/>
          </p:cNvPicPr>
          <p:nvPr/>
        </p:nvPicPr>
        <p:blipFill rotWithShape="1">
          <a:blip r:embed="rId4"/>
          <a:srcRect l="10313" t="21111" r="11875" b="48611"/>
          <a:stretch/>
        </p:blipFill>
        <p:spPr>
          <a:xfrm>
            <a:off x="1257300" y="1447800"/>
            <a:ext cx="9486900" cy="2076450"/>
          </a:xfrm>
          <a:prstGeom prst="rect">
            <a:avLst/>
          </a:prstGeom>
        </p:spPr>
      </p:pic>
      <p:sp>
        <p:nvSpPr>
          <p:cNvPr id="5" name="Rektangel 4">
            <a:extLst>
              <a:ext uri="{FF2B5EF4-FFF2-40B4-BE49-F238E27FC236}">
                <a16:creationId xmlns:a16="http://schemas.microsoft.com/office/drawing/2014/main" id="{286BEF14-049B-52AF-528B-E18F9FD6975F}"/>
              </a:ext>
            </a:extLst>
          </p:cNvPr>
          <p:cNvSpPr/>
          <p:nvPr/>
        </p:nvSpPr>
        <p:spPr>
          <a:xfrm>
            <a:off x="1331685" y="3509632"/>
            <a:ext cx="3108447" cy="2123658"/>
          </a:xfrm>
          <a:prstGeom prst="rect">
            <a:avLst/>
          </a:prstGeom>
        </p:spPr>
        <p:txBody>
          <a:bodyPr wrap="square">
            <a:spAutoFit/>
          </a:bodyPr>
          <a:lstStyle/>
          <a:p>
            <a:pPr>
              <a:spcAft>
                <a:spcPts val="0"/>
              </a:spcAft>
            </a:pPr>
            <a:r>
              <a:rPr lang="da-DK" sz="1200" b="1" dirty="0"/>
              <a:t>1. Opdel projektet i indsatsområder </a:t>
            </a:r>
            <a:r>
              <a:rPr lang="da-DK" sz="1200" dirty="0"/>
              <a:t>med udgangspunkt i leverancerne. I dette tilfælde har projektlederen defineret indsatsområderne ud fra leverancerne og beder nu projektdeltagerne finde de nødvendige milepæle.</a:t>
            </a:r>
          </a:p>
          <a:p>
            <a:pPr>
              <a:spcAft>
                <a:spcPts val="0"/>
              </a:spcAft>
            </a:pPr>
            <a:endParaRPr lang="da-DK" sz="1200" dirty="0"/>
          </a:p>
          <a:p>
            <a:pPr>
              <a:spcAft>
                <a:spcPts val="0"/>
              </a:spcAft>
            </a:pPr>
            <a:r>
              <a:rPr lang="da-DK" sz="1200" dirty="0"/>
              <a:t>Planlægningsworkshoppen kunne også starte med, at det samlede projektteam drøftede opdelingen af projektet i indsatsområder.</a:t>
            </a:r>
          </a:p>
          <a:p>
            <a:pPr>
              <a:spcAft>
                <a:spcPts val="0"/>
              </a:spcAft>
            </a:pPr>
            <a:endParaRPr lang="da-DK" sz="1200" dirty="0"/>
          </a:p>
        </p:txBody>
      </p:sp>
      <p:sp>
        <p:nvSpPr>
          <p:cNvPr id="6" name="Rektangel 5">
            <a:extLst>
              <a:ext uri="{FF2B5EF4-FFF2-40B4-BE49-F238E27FC236}">
                <a16:creationId xmlns:a16="http://schemas.microsoft.com/office/drawing/2014/main" id="{75A6723C-4EBE-AE5B-BA91-2398A3E0B614}"/>
              </a:ext>
            </a:extLst>
          </p:cNvPr>
          <p:cNvSpPr/>
          <p:nvPr/>
        </p:nvSpPr>
        <p:spPr>
          <a:xfrm>
            <a:off x="4445413" y="3509632"/>
            <a:ext cx="3216016" cy="1754326"/>
          </a:xfrm>
          <a:prstGeom prst="rect">
            <a:avLst/>
          </a:prstGeom>
        </p:spPr>
        <p:txBody>
          <a:bodyPr wrap="square">
            <a:spAutoFit/>
          </a:bodyPr>
          <a:lstStyle/>
          <a:p>
            <a:r>
              <a:rPr lang="da-DK" sz="1200" b="1" dirty="0"/>
              <a:t>2. Definér milepælene </a:t>
            </a:r>
            <a:r>
              <a:rPr lang="da-DK" sz="1200" dirty="0"/>
              <a:t>for de enkelte indsatsområder. Projektdeltagerne finder milepælene for de fagområder, de har størst viden inden for, f.eks. IT-løsningen, nye arbejdsgange, træning osv.</a:t>
            </a:r>
          </a:p>
          <a:p>
            <a:endParaRPr lang="da-DK" sz="1200" dirty="0"/>
          </a:p>
          <a:p>
            <a:r>
              <a:rPr lang="da-DK" sz="1200" dirty="0"/>
              <a:t>Drøftelserne i teamet skaber kvalitet i planen, da alles viden anvendes.</a:t>
            </a:r>
          </a:p>
          <a:p>
            <a:pPr>
              <a:spcAft>
                <a:spcPts val="0"/>
              </a:spcAft>
            </a:pPr>
            <a:endParaRPr lang="da-DK" sz="1200" dirty="0"/>
          </a:p>
        </p:txBody>
      </p:sp>
      <p:sp>
        <p:nvSpPr>
          <p:cNvPr id="11" name="Rektangel 10">
            <a:extLst>
              <a:ext uri="{FF2B5EF4-FFF2-40B4-BE49-F238E27FC236}">
                <a16:creationId xmlns:a16="http://schemas.microsoft.com/office/drawing/2014/main" id="{6133EA67-AF9B-F477-629C-4CE663FE9562}"/>
              </a:ext>
            </a:extLst>
          </p:cNvPr>
          <p:cNvSpPr/>
          <p:nvPr/>
        </p:nvSpPr>
        <p:spPr>
          <a:xfrm>
            <a:off x="7771991" y="3509632"/>
            <a:ext cx="3032883" cy="2308324"/>
          </a:xfrm>
          <a:prstGeom prst="rect">
            <a:avLst/>
          </a:prstGeom>
        </p:spPr>
        <p:txBody>
          <a:bodyPr wrap="square">
            <a:spAutoFit/>
          </a:bodyPr>
          <a:lstStyle/>
          <a:p>
            <a:r>
              <a:rPr lang="da-DK" sz="1200" b="1" dirty="0"/>
              <a:t>3. Indfør afhængigheder </a:t>
            </a:r>
            <a:r>
              <a:rPr lang="da-DK" sz="1200" dirty="0"/>
              <a:t>og tidsmæssig rækkefølge. Som den sidste aktivitet drøftes afhængighederne på tværs af </a:t>
            </a:r>
            <a:r>
              <a:rPr lang="da-DK" sz="1200" dirty="0" err="1"/>
              <a:t>indsats-områderne</a:t>
            </a:r>
            <a:r>
              <a:rPr lang="da-DK" sz="1200" dirty="0"/>
              <a:t>. </a:t>
            </a:r>
          </a:p>
          <a:p>
            <a:r>
              <a:rPr lang="da-DK" sz="1200" dirty="0"/>
              <a:t>Rent praktisk gøres dette, ved at afhængighederne markeres med to post-it lapper. Hver afhængighed får et nummer. </a:t>
            </a:r>
          </a:p>
          <a:p>
            <a:r>
              <a:rPr lang="da-DK" sz="1200" dirty="0"/>
              <a:t>Den milepæl, som er afhængig af en anden milepæl, markeres med en post-it lap med teksten IN (og nummer). Den milepæl, hvor afhængigheden udgår fra, markeres med en post-it lap med teksten OUT (og nummer). </a:t>
            </a:r>
          </a:p>
        </p:txBody>
      </p:sp>
    </p:spTree>
    <p:extLst>
      <p:ext uri="{BB962C8B-B14F-4D97-AF65-F5344CB8AC3E}">
        <p14:creationId xmlns:p14="http://schemas.microsoft.com/office/powerpoint/2010/main" val="293878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A0705928-0B57-5544-D131-425FD905B60A}"/>
              </a:ext>
            </a:extLst>
          </p:cNvPr>
          <p:cNvSpPr/>
          <p:nvPr/>
        </p:nvSpPr>
        <p:spPr>
          <a:xfrm>
            <a:off x="1321562" y="448163"/>
            <a:ext cx="9851601" cy="467629"/>
          </a:xfrm>
          <a:prstGeom prst="rect">
            <a:avLst/>
          </a:prstGeom>
        </p:spPr>
        <p:txBody>
          <a:bodyPr wrap="square">
            <a:spAutoFit/>
          </a:bodyPr>
          <a:lstStyle/>
          <a:p>
            <a:pPr>
              <a:lnSpc>
                <a:spcPct val="107000"/>
              </a:lnSpc>
            </a:pPr>
            <a:r>
              <a:rPr lang="da-DK" sz="2400" b="1" dirty="0">
                <a:ea typeface="SimSun" panose="02010600030101010101" pitchFamily="2" charset="-122"/>
                <a:cs typeface="Arial" panose="020B0604020202020204" pitchFamily="34" charset="0"/>
              </a:rPr>
              <a:t>Valg af deltagere </a:t>
            </a:r>
            <a:endParaRPr lang="da-DK" sz="2400" b="1" dirty="0"/>
          </a:p>
        </p:txBody>
      </p:sp>
      <p:sp>
        <p:nvSpPr>
          <p:cNvPr id="13" name="Rektangel 12">
            <a:extLst>
              <a:ext uri="{FF2B5EF4-FFF2-40B4-BE49-F238E27FC236}">
                <a16:creationId xmlns:a16="http://schemas.microsoft.com/office/drawing/2014/main" id="{AC8D1AAF-1630-8298-4BAE-34BCE19DA7AC}"/>
              </a:ext>
            </a:extLst>
          </p:cNvPr>
          <p:cNvSpPr/>
          <p:nvPr/>
        </p:nvSpPr>
        <p:spPr>
          <a:xfrm>
            <a:off x="1334263" y="1413908"/>
            <a:ext cx="9766128" cy="707886"/>
          </a:xfrm>
          <a:prstGeom prst="rect">
            <a:avLst/>
          </a:prstGeom>
        </p:spPr>
        <p:txBody>
          <a:bodyPr wrap="square">
            <a:spAutoFit/>
          </a:bodyPr>
          <a:lstStyle/>
          <a:p>
            <a:r>
              <a:rPr lang="da-DK" altLang="da-DK" sz="2400" b="1" dirty="0">
                <a:ea typeface="SimSun" panose="02010600030101010101" pitchFamily="2" charset="-122"/>
                <a:cs typeface="Arial" panose="020B0604020202020204" pitchFamily="34" charset="0"/>
              </a:rPr>
              <a:t>De rigtige mennesker – casting er en del af en god planlægningsworkshop</a:t>
            </a:r>
          </a:p>
          <a:p>
            <a:endParaRPr lang="da-DK" sz="1600" dirty="0"/>
          </a:p>
        </p:txBody>
      </p:sp>
      <p:sp>
        <p:nvSpPr>
          <p:cNvPr id="14" name="Rektangel 13">
            <a:extLst>
              <a:ext uri="{FF2B5EF4-FFF2-40B4-BE49-F238E27FC236}">
                <a16:creationId xmlns:a16="http://schemas.microsoft.com/office/drawing/2014/main" id="{626D5B53-94F8-2955-B3DB-AC5BB736391C}"/>
              </a:ext>
            </a:extLst>
          </p:cNvPr>
          <p:cNvSpPr/>
          <p:nvPr/>
        </p:nvSpPr>
        <p:spPr>
          <a:xfrm>
            <a:off x="1339978" y="1922543"/>
            <a:ext cx="4639523" cy="4154984"/>
          </a:xfrm>
          <a:prstGeom prst="rect">
            <a:avLst/>
          </a:prstGeom>
        </p:spPr>
        <p:txBody>
          <a:bodyPr wrap="square">
            <a:spAutoFit/>
          </a:bodyPr>
          <a:lstStyle/>
          <a:p>
            <a:r>
              <a:rPr lang="da-DK" altLang="da-DK" sz="1100" dirty="0">
                <a:ea typeface="SimSun" panose="02010600030101010101" pitchFamily="2" charset="-122"/>
                <a:cs typeface="Arial" panose="020B0604020202020204" pitchFamily="34" charset="0"/>
              </a:rPr>
              <a:t>Gruppen skal sammensættes, sådan at workshoppens formål kan opfyldes. Skal der tages beslutninger, skal gruppen bestå af personer, der kan træffe denne type beslutninger. Skal der løses et bestemt problem, består gruppen så af de mennesker, der kan løse dette problem? Skal der skabes accept og forståelse for et specifikt emne, skal den rette målgruppe være inviteret:</a:t>
            </a:r>
          </a:p>
          <a:p>
            <a:endParaRPr lang="da-DK" altLang="da-DK" sz="1100" dirty="0">
              <a:ea typeface="SimSun" panose="02010600030101010101" pitchFamily="2" charset="-122"/>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Hvem skal være med og hvor mange?</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Skal I arbejde med den overordnede plan tidligt i projektet, så er projektejer, nøgleinteressenter og specialister måske vigtige?</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Handler workshoppen om projektplanen, når der er defineret en overordnet målsætning, så er projektteamet de relevante.</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Skal der udarbejdes en detaljeret plan for et indsatsområde, så er den aktuelle arbejdsgruppe relevant.</a:t>
            </a: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Er det en ny gruppe, der ikke kender hinanden eller et sammentømret team, og har de prøvet noget lignende før?</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Hvad er den organisatoriske kultur, værdier, traditioner og forhold til emnet?</a:t>
            </a:r>
            <a:endParaRPr lang="da-DK" altLang="da-DK" sz="1100" dirty="0">
              <a:cs typeface="Arial" panose="020B0604020202020204" pitchFamily="34" charset="0"/>
            </a:endParaRPr>
          </a:p>
          <a:p>
            <a:pPr marL="171450" lvl="0" indent="-171450" eaLnBrk="0" fontAlgn="base" hangingPunct="0">
              <a:spcBef>
                <a:spcPct val="0"/>
              </a:spcBef>
              <a:spcAft>
                <a:spcPct val="0"/>
              </a:spcAft>
              <a:buFont typeface="Arial" panose="020B0604020202020204" pitchFamily="34" charset="0"/>
              <a:buChar char="•"/>
            </a:pPr>
            <a:r>
              <a:rPr lang="da-DK" altLang="da-DK" sz="1100" dirty="0">
                <a:ea typeface="SimSun" panose="02010600030101010101" pitchFamily="2" charset="-122"/>
                <a:cs typeface="Arial" panose="020B0604020202020204" pitchFamily="34" charset="0"/>
              </a:rPr>
              <a:t>Hvilke gruppemæssige relationer findes i blandt deltagerne?</a:t>
            </a:r>
            <a:endParaRPr lang="da-DK" altLang="da-DK" sz="1100" dirty="0">
              <a:cs typeface="Arial" panose="020B0604020202020204" pitchFamily="34" charset="0"/>
            </a:endParaRPr>
          </a:p>
          <a:p>
            <a:pPr lvl="0" eaLnBrk="0" fontAlgn="base" hangingPunct="0">
              <a:spcBef>
                <a:spcPct val="0"/>
              </a:spcBef>
              <a:spcAft>
                <a:spcPct val="0"/>
              </a:spcAft>
            </a:pPr>
            <a:endParaRPr lang="da-DK" altLang="da-DK" sz="1100" dirty="0">
              <a:ea typeface="SimSun" panose="02010600030101010101" pitchFamily="2" charset="-122"/>
              <a:cs typeface="Arial" panose="020B0604020202020204" pitchFamily="34" charset="0"/>
            </a:endParaRPr>
          </a:p>
          <a:p>
            <a:pPr lvl="0" eaLnBrk="0" fontAlgn="base" hangingPunct="0">
              <a:spcBef>
                <a:spcPct val="0"/>
              </a:spcBef>
              <a:spcAft>
                <a:spcPct val="0"/>
              </a:spcAft>
            </a:pPr>
            <a:r>
              <a:rPr lang="da-DK" altLang="da-DK" sz="1100" dirty="0">
                <a:ea typeface="SimSun" panose="02010600030101010101" pitchFamily="2" charset="-122"/>
                <a:cs typeface="Arial" panose="020B0604020202020204" pitchFamily="34" charset="0"/>
              </a:rPr>
              <a:t>Mange workshops er gået skævt, fordi facilitatoren ikke har indsigt nok i deltagernes forhold. Prøv altid at forstå og indsamle viden om, hvem de er som gruppe, afdeling eller organisation. Eksempler på forskellig sammensætning af deltagerne:</a:t>
            </a:r>
          </a:p>
          <a:p>
            <a:pPr marL="171450" lvl="0" indent="-171450" eaLnBrk="0" fontAlgn="base" hangingPunct="0">
              <a:spcBef>
                <a:spcPct val="0"/>
              </a:spcBef>
              <a:spcAft>
                <a:spcPct val="0"/>
              </a:spcAft>
              <a:buFont typeface="Arial" panose="020B0604020202020204" pitchFamily="34" charset="0"/>
              <a:buChar char="•"/>
            </a:pPr>
            <a:endParaRPr lang="da-DK" altLang="da-DK" sz="1100" dirty="0">
              <a:latin typeface="Arial" panose="020B0604020202020204" pitchFamily="34" charset="0"/>
              <a:cs typeface="Arial" panose="020B0604020202020204" pitchFamily="34" charset="0"/>
            </a:endParaRPr>
          </a:p>
        </p:txBody>
      </p:sp>
      <p:sp>
        <p:nvSpPr>
          <p:cNvPr id="15" name="Rektangel 14">
            <a:extLst>
              <a:ext uri="{FF2B5EF4-FFF2-40B4-BE49-F238E27FC236}">
                <a16:creationId xmlns:a16="http://schemas.microsoft.com/office/drawing/2014/main" id="{AFDEDCC2-406F-6832-D081-EB959841EB76}"/>
              </a:ext>
            </a:extLst>
          </p:cNvPr>
          <p:cNvSpPr/>
          <p:nvPr/>
        </p:nvSpPr>
        <p:spPr>
          <a:xfrm>
            <a:off x="6131052" y="1751093"/>
            <a:ext cx="4648641" cy="4154984"/>
          </a:xfrm>
          <a:prstGeom prst="rect">
            <a:avLst/>
          </a:prstGeom>
        </p:spPr>
        <p:txBody>
          <a:bodyPr wrap="square">
            <a:spAutoFit/>
          </a:bodyPr>
          <a:lstStyle/>
          <a:p>
            <a:pPr lvl="0" eaLnBrk="0" fontAlgn="base" hangingPunct="0">
              <a:spcBef>
                <a:spcPct val="0"/>
              </a:spcBef>
              <a:spcAft>
                <a:spcPct val="0"/>
              </a:spcAft>
            </a:pPr>
            <a:endParaRPr lang="da-DK" altLang="da-DK" sz="1100"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Homogen gruppe</a:t>
            </a:r>
            <a:r>
              <a:rPr lang="da-DK" altLang="da-DK" sz="1100" dirty="0">
                <a:ea typeface="SimSun" panose="02010600030101010101" pitchFamily="2" charset="-122"/>
                <a:cs typeface="Arial" panose="020B0604020202020204" pitchFamily="34" charset="0"/>
              </a:rPr>
              <a:t>. Gruppen sammensættes med ensartet baggrund inden for fagområde, organisatorisk placering og interesser. Formålet er at sikre accept eller forståelse hos en bestemt målgruppe. At kortlægge behov og problemstillinger, præferencer og forventninger hos en bestemt målgruppe.</a:t>
            </a:r>
            <a:endParaRPr lang="da-DK" altLang="da-DK" sz="1100" dirty="0">
              <a:cs typeface="Arial" panose="020B0604020202020204" pitchFamily="34" charset="0"/>
            </a:endParaRPr>
          </a:p>
          <a:p>
            <a:pPr marL="171450" lvl="0" indent="-171450">
              <a:buFont typeface="Arial" panose="020B0604020202020204" pitchFamily="34" charset="0"/>
              <a:buChar char="•"/>
            </a:pPr>
            <a:endParaRPr lang="da-DK" altLang="da-DK" sz="1100" b="1" dirty="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Tværfaglig gruppe. </a:t>
            </a:r>
            <a:r>
              <a:rPr lang="da-DK" altLang="da-DK" sz="1100" dirty="0">
                <a:ea typeface="SimSun" panose="02010600030101010101" pitchFamily="2" charset="-122"/>
                <a:cs typeface="Arial" panose="020B0604020202020204" pitchFamily="34" charset="0"/>
              </a:rPr>
              <a:t>Gruppen sammensættes, så den dækker de fagområder, der er relevante for den pågældende opgave. Formålet er at finde helhedsorienterede løsninger, eller idégenerering, der bygger på tværfaglig indsigt. Der kan opstå værdi- eller forståelseskonflikter.</a:t>
            </a:r>
            <a:endParaRPr lang="da-DK" altLang="da-DK" sz="1100" dirty="0">
              <a:cs typeface="Arial" panose="020B0604020202020204" pitchFamily="34" charset="0"/>
            </a:endParaRPr>
          </a:p>
          <a:p>
            <a:pPr marL="171450" lvl="0" indent="-171450">
              <a:buFont typeface="Arial" panose="020B0604020202020204" pitchFamily="34" charset="0"/>
              <a:buChar char="•"/>
            </a:pPr>
            <a:endParaRPr lang="da-DK" altLang="da-DK" sz="1100" b="1" dirty="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På tværs af organisation. </a:t>
            </a:r>
            <a:r>
              <a:rPr lang="da-DK" altLang="da-DK" sz="1100" dirty="0">
                <a:ea typeface="SimSun" panose="02010600030101010101" pitchFamily="2" charset="-122"/>
                <a:cs typeface="Arial" panose="020B0604020202020204" pitchFamily="34" charset="0"/>
              </a:rPr>
              <a:t>Gruppen sammensættes, så den dækker de afdelinger, der er relevante for den pågældende opgave. Formålet er at sikre tværorganisatorisk accept eller forståelse og at kortlægge behov, problemstillinger og forventninger på tværs i organisationen. Kan anvendes ved planlægning af udrulning og implementering.</a:t>
            </a:r>
            <a:endParaRPr lang="da-DK" altLang="da-DK" sz="1100" dirty="0">
              <a:cs typeface="Arial" panose="020B0604020202020204" pitchFamily="34" charset="0"/>
            </a:endParaRPr>
          </a:p>
          <a:p>
            <a:pPr marL="171450" lvl="0" indent="-171450">
              <a:buFont typeface="Arial" panose="020B0604020202020204" pitchFamily="34" charset="0"/>
              <a:buChar char="•"/>
            </a:pPr>
            <a:endParaRPr lang="da-DK" altLang="da-DK" sz="1100" b="1" dirty="0">
              <a:ea typeface="SimSun" panose="02010600030101010101" pitchFamily="2" charset="-122"/>
              <a:cs typeface="Arial" panose="020B0604020202020204" pitchFamily="34" charset="0"/>
            </a:endParaRPr>
          </a:p>
          <a:p>
            <a:pPr marL="171450" lvl="0" indent="-171450">
              <a:buFont typeface="Arial" panose="020B0604020202020204" pitchFamily="34" charset="0"/>
              <a:buChar char="•"/>
            </a:pPr>
            <a:r>
              <a:rPr lang="da-DK" altLang="da-DK" sz="1100" b="1" dirty="0">
                <a:ea typeface="SimSun" panose="02010600030101010101" pitchFamily="2" charset="-122"/>
                <a:cs typeface="Arial" panose="020B0604020202020204" pitchFamily="34" charset="0"/>
              </a:rPr>
              <a:t>Forskelligt organisatorisk niveau. </a:t>
            </a:r>
            <a:r>
              <a:rPr lang="da-DK" altLang="da-DK" sz="1100" dirty="0">
                <a:ea typeface="SimSun" panose="02010600030101010101" pitchFamily="2" charset="-122"/>
                <a:cs typeface="Arial" panose="020B0604020202020204" pitchFamily="34" charset="0"/>
              </a:rPr>
              <a:t>Gruppen sammensættes, så den dækker de hierarkiske niveauer, der er relevante for den pågældende opgave. Formålet er at sikre accept eller forståelse hos forskellige organisatoriske niveauer, samt forventningsafstemning og idégenerering lodret i organisationen. Vælg emne med omhu, ingen ønsker at tabe ansigt eller blotte sig i organisationen.</a:t>
            </a:r>
            <a:endParaRPr lang="da-DK" altLang="da-DK" sz="1100" dirty="0">
              <a:cs typeface="Arial" panose="020B0604020202020204" pitchFamily="34" charset="0"/>
            </a:endParaRPr>
          </a:p>
        </p:txBody>
      </p:sp>
    </p:spTree>
    <p:extLst>
      <p:ext uri="{BB962C8B-B14F-4D97-AF65-F5344CB8AC3E}">
        <p14:creationId xmlns:p14="http://schemas.microsoft.com/office/powerpoint/2010/main" val="95070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10" name="Rektangel 9">
            <a:extLst>
              <a:ext uri="{FF2B5EF4-FFF2-40B4-BE49-F238E27FC236}">
                <a16:creationId xmlns:a16="http://schemas.microsoft.com/office/drawing/2014/main" id="{A0705928-0B57-5544-D131-425FD905B60A}"/>
              </a:ext>
            </a:extLst>
          </p:cNvPr>
          <p:cNvSpPr/>
          <p:nvPr/>
        </p:nvSpPr>
        <p:spPr>
          <a:xfrm>
            <a:off x="1321562" y="448163"/>
            <a:ext cx="9851601" cy="467629"/>
          </a:xfrm>
          <a:prstGeom prst="rect">
            <a:avLst/>
          </a:prstGeom>
        </p:spPr>
        <p:txBody>
          <a:bodyPr wrap="square">
            <a:spAutoFit/>
          </a:bodyPr>
          <a:lstStyle/>
          <a:p>
            <a:pPr>
              <a:lnSpc>
                <a:spcPct val="107000"/>
              </a:lnSpc>
            </a:pPr>
            <a:r>
              <a:rPr lang="da-DK" sz="2400" b="1" dirty="0">
                <a:latin typeface="Arial" panose="020B0604020202020204" pitchFamily="34" charset="0"/>
                <a:ea typeface="SimSun" panose="02010600030101010101" pitchFamily="2" charset="-122"/>
                <a:cs typeface="Arial" panose="020B0604020202020204" pitchFamily="34" charset="0"/>
              </a:rPr>
              <a:t>Valg af procesformen på planlægningsworkshoppen</a:t>
            </a:r>
            <a:endParaRPr lang="da-DK" sz="2400" b="1" dirty="0"/>
          </a:p>
        </p:txBody>
      </p:sp>
      <p:sp>
        <p:nvSpPr>
          <p:cNvPr id="2" name="Rektangel 1">
            <a:extLst>
              <a:ext uri="{FF2B5EF4-FFF2-40B4-BE49-F238E27FC236}">
                <a16:creationId xmlns:a16="http://schemas.microsoft.com/office/drawing/2014/main" id="{64194125-E6E8-C361-0160-BD1CB41F5FD0}"/>
              </a:ext>
            </a:extLst>
          </p:cNvPr>
          <p:cNvSpPr/>
          <p:nvPr/>
        </p:nvSpPr>
        <p:spPr>
          <a:xfrm>
            <a:off x="1334263" y="1619404"/>
            <a:ext cx="9445430" cy="400110"/>
          </a:xfrm>
          <a:prstGeom prst="rect">
            <a:avLst/>
          </a:prstGeom>
        </p:spPr>
        <p:txBody>
          <a:bodyPr wrap="square">
            <a:spAutoFit/>
          </a:bodyPr>
          <a:lstStyle/>
          <a:p>
            <a:r>
              <a:rPr lang="da-DK" sz="2000" b="1" dirty="0">
                <a:ea typeface="SimSun" panose="02010600030101010101" pitchFamily="2" charset="-122"/>
                <a:cs typeface="Arial" panose="020B0604020202020204" pitchFamily="34" charset="0"/>
              </a:rPr>
              <a:t>Den rigtige proces</a:t>
            </a:r>
            <a:endParaRPr lang="da-DK" b="1" dirty="0"/>
          </a:p>
        </p:txBody>
      </p:sp>
      <p:sp>
        <p:nvSpPr>
          <p:cNvPr id="3" name="Rectangle 1">
            <a:extLst>
              <a:ext uri="{FF2B5EF4-FFF2-40B4-BE49-F238E27FC236}">
                <a16:creationId xmlns:a16="http://schemas.microsoft.com/office/drawing/2014/main" id="{83AC2155-B758-FFDE-A847-1EE224775D69}"/>
              </a:ext>
            </a:extLst>
          </p:cNvPr>
          <p:cNvSpPr>
            <a:spLocks noChangeArrowheads="1"/>
          </p:cNvSpPr>
          <p:nvPr/>
        </p:nvSpPr>
        <p:spPr bwMode="auto">
          <a:xfrm>
            <a:off x="1342637" y="2117600"/>
            <a:ext cx="4712025" cy="34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da-DK" altLang="da-DK" sz="1100" dirty="0">
                <a:latin typeface="+mn-lt"/>
                <a:ea typeface="SimSun" panose="02010600030101010101" pitchFamily="2" charset="-122"/>
                <a:cs typeface="Arial" panose="020B0604020202020204" pitchFamily="34" charset="0"/>
              </a:rPr>
              <a:t>Processen er køreplanen for workshoppen med tidsintervaller og stop undervejs. De spørgsmål der skal tages stilling til i forbindelse med design af processen er følgende:</a:t>
            </a:r>
          </a:p>
          <a:p>
            <a:pPr lvl="0"/>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Hvad sker der før, under og efter arrangementet?</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skal programmet være, hvor lang tid tager de enkelte elementer og er der tænkt på ”in </a:t>
            </a:r>
            <a:r>
              <a:rPr lang="da-DK" altLang="da-DK" sz="1100" dirty="0" err="1">
                <a:latin typeface="+mn-lt"/>
                <a:ea typeface="SimSun" panose="02010600030101010101" pitchFamily="2" charset="-122"/>
                <a:cs typeface="Arial" panose="020B0604020202020204" pitchFamily="34" charset="0"/>
              </a:rPr>
              <a:t>betweens</a:t>
            </a:r>
            <a:r>
              <a:rPr lang="da-DK" altLang="da-DK" sz="1100" dirty="0">
                <a:latin typeface="+mn-lt"/>
                <a:ea typeface="SimSun" panose="02010600030101010101" pitchFamily="2" charset="-122"/>
                <a:cs typeface="Arial" panose="020B0604020202020204" pitchFamily="34" charset="0"/>
              </a:rPr>
              <a:t>?”</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skal balancen være mellem de forskellige elementer, forskellige stemninger, tempo, energi, refleksion, intimitet, konkrete og abstrakte temaer?</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 lang tid tager de forskellige delelementer og pauser? Tid til at komme fra gruppelokaler til plenum?</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Hvordan forløber de enkelte seancer, og hvordan er sammenhængen?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Hvem har ansvar og gennemfører de forskellige seancer?</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Hvilke materialer understøtter de enkelte seancer, f.eks. logbøger, mapper, materialer til øvelser, </a:t>
            </a:r>
            <a:r>
              <a:rPr lang="da-DK" altLang="da-DK" sz="1100" dirty="0" err="1">
                <a:latin typeface="+mn-lt"/>
                <a:ea typeface="SimSun" panose="02010600030101010101" pitchFamily="2" charset="-122"/>
                <a:cs typeface="Arial" panose="020B0604020202020204" pitchFamily="34" charset="0"/>
              </a:rPr>
              <a:t>brown</a:t>
            </a:r>
            <a:r>
              <a:rPr lang="da-DK" altLang="da-DK" sz="1100" dirty="0">
                <a:latin typeface="+mn-lt"/>
                <a:ea typeface="SimSun" panose="02010600030101010101" pitchFamily="2" charset="-122"/>
                <a:cs typeface="Arial" panose="020B0604020202020204" pitchFamily="34" charset="0"/>
              </a:rPr>
              <a:t> </a:t>
            </a:r>
            <a:r>
              <a:rPr lang="da-DK" altLang="da-DK" sz="1100" dirty="0" err="1">
                <a:latin typeface="+mn-lt"/>
                <a:ea typeface="SimSun" panose="02010600030101010101" pitchFamily="2" charset="-122"/>
                <a:cs typeface="Arial" panose="020B0604020202020204" pitchFamily="34" charset="0"/>
              </a:rPr>
              <a:t>paper</a:t>
            </a:r>
            <a:r>
              <a:rPr lang="da-DK" altLang="da-DK" sz="1100" dirty="0">
                <a:latin typeface="+mn-lt"/>
                <a:ea typeface="SimSun" panose="02010600030101010101" pitchFamily="2" charset="-122"/>
                <a:cs typeface="Arial" panose="020B0604020202020204" pitchFamily="34" charset="0"/>
              </a:rPr>
              <a:t>, tuscher, klister, sakse og papkort?</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Introduktion indeholdende formål, baggrund, program, arbejdsform og roller.</a:t>
            </a:r>
            <a:endParaRPr lang="da-DK" altLang="da-DK" sz="1100" dirty="0">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1" i="0" u="none" strike="noStrike" cap="none" normalizeH="0" baseline="0" dirty="0">
              <a:ln>
                <a:noFill/>
              </a:ln>
              <a:effectLs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0" i="0" u="none" strike="noStrike" cap="none" normalizeH="0" baseline="0" dirty="0">
              <a:ln>
                <a:noFill/>
              </a:ln>
              <a:effectLst/>
              <a:cs typeface="Arial" panose="020B0604020202020204" pitchFamily="34" charset="0"/>
            </a:endParaRPr>
          </a:p>
        </p:txBody>
      </p:sp>
      <p:sp>
        <p:nvSpPr>
          <p:cNvPr id="5" name="Rectangle 1">
            <a:extLst>
              <a:ext uri="{FF2B5EF4-FFF2-40B4-BE49-F238E27FC236}">
                <a16:creationId xmlns:a16="http://schemas.microsoft.com/office/drawing/2014/main" id="{00738768-1F5A-AA0F-C4F2-013D57E6CD94}"/>
              </a:ext>
            </a:extLst>
          </p:cNvPr>
          <p:cNvSpPr>
            <a:spLocks noChangeArrowheads="1"/>
          </p:cNvSpPr>
          <p:nvPr/>
        </p:nvSpPr>
        <p:spPr bwMode="auto">
          <a:xfrm>
            <a:off x="6121262" y="2119896"/>
            <a:ext cx="4658431"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Præsentationsrunde hvis I ikke kende hinanden: Hvem er vi? </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Forventningsafstemning og spilleregler.</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Opgaven, det processen skal arbejde med.</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Selve løsningen af opgaven.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Konklusion, præsentation og diskussion.</a:t>
            </a:r>
            <a:endParaRPr lang="da-DK" altLang="da-DK" sz="1100" dirty="0">
              <a:latin typeface="+mn-lt"/>
              <a:cs typeface="Arial" panose="020B0604020202020204" pitchFamily="34" charset="0"/>
            </a:endParaRPr>
          </a:p>
          <a:p>
            <a:pPr marL="171450" lvl="0" indent="-171450">
              <a:buFont typeface="Arial" panose="020B0604020202020204" pitchFamily="34" charset="0"/>
              <a:buChar char="•"/>
            </a:pPr>
            <a:r>
              <a:rPr lang="da-DK" altLang="da-DK" sz="1100" dirty="0">
                <a:latin typeface="+mn-lt"/>
                <a:ea typeface="SimSun" panose="02010600030101010101" pitchFamily="2" charset="-122"/>
                <a:cs typeface="Arial" panose="020B0604020202020204" pitchFamily="34" charset="0"/>
              </a:rPr>
              <a:t>Hvad nu, hvad er næste skridt? Ansvar, roller og aftaler.</a:t>
            </a:r>
          </a:p>
          <a:p>
            <a:pPr lvl="0"/>
            <a:endParaRPr lang="da-DK" altLang="da-DK" sz="1100" dirty="0">
              <a:latin typeface="+mn-lt"/>
              <a:ea typeface="SimSun" panose="02010600030101010101" pitchFamily="2" charset="-122"/>
              <a:cs typeface="Arial" panose="020B0604020202020204" pitchFamily="34" charset="0"/>
            </a:endParaRPr>
          </a:p>
          <a:p>
            <a:pPr lvl="0"/>
            <a:r>
              <a:rPr lang="da-DK" altLang="da-DK" sz="1100" dirty="0">
                <a:latin typeface="+mn-lt"/>
                <a:ea typeface="SimSun" panose="02010600030101010101" pitchFamily="2" charset="-122"/>
                <a:cs typeface="Arial" panose="020B0604020202020204" pitchFamily="34" charset="0"/>
              </a:rPr>
              <a:t>Tænk i variation. En regulær pause på 15 minutter for hver 90 minutter. Bryd programmet op i blokke af 20 minutters varighed. Der skal være plads til både ro og tempo, pauser og hårdt arbejde. Brug pauserne, deltagerne kan sagtens få en masse ud af dem. Brug små forstyrrelser, der samtidig klarer hjernen f.eks. en gåde, en vittighed, fem minutters gymnastik og en forfriskning.</a:t>
            </a:r>
          </a:p>
          <a:p>
            <a:pPr lvl="0"/>
            <a:endParaRPr lang="da-DK" altLang="da-DK" sz="1100" dirty="0">
              <a:latin typeface="+mn-lt"/>
              <a:ea typeface="SimSun" panose="02010600030101010101" pitchFamily="2" charset="-122"/>
              <a:cs typeface="Arial" panose="020B0604020202020204" pitchFamily="34" charset="0"/>
            </a:endParaRPr>
          </a:p>
          <a:p>
            <a:pPr lvl="0"/>
            <a:r>
              <a:rPr lang="da-DK" altLang="da-DK" sz="1100" dirty="0">
                <a:latin typeface="+mn-lt"/>
                <a:ea typeface="SimSun" panose="02010600030101010101" pitchFamily="2" charset="-122"/>
                <a:cs typeface="Arial" panose="020B0604020202020204" pitchFamily="34" charset="0"/>
              </a:rPr>
              <a:t>Planlæg processen vha. </a:t>
            </a:r>
            <a:r>
              <a:rPr lang="da-DK" sz="1100" kern="0" dirty="0">
                <a:solidFill>
                  <a:srgbClr val="212529"/>
                </a:solidFill>
                <a:effectLst/>
                <a:latin typeface="+mn-lt"/>
                <a:ea typeface="Times New Roman" panose="02020603050405020304" pitchFamily="18" charset="0"/>
                <a:cs typeface="Arial" panose="020B0604020202020204" pitchFamily="34" charset="0"/>
              </a:rPr>
              <a:t>værktøj 8.3 Drejebog for facilitering. </a:t>
            </a:r>
            <a:endParaRPr lang="da-DK" altLang="da-DK" sz="1100" dirty="0">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1" i="0" u="none" strike="noStrike" cap="none" normalizeH="0" baseline="0" dirty="0">
              <a:ln>
                <a:noFill/>
              </a:ln>
              <a:effectLst/>
              <a:ea typeface="SimSun" panose="02010600030101010101" pitchFamily="2" charset="-122"/>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000" b="0" i="0" u="none" strike="noStrike" cap="none" normalizeH="0" baseline="0" dirty="0">
              <a:ln>
                <a:noFill/>
              </a:ln>
              <a:effectLst/>
              <a:cs typeface="Arial" panose="020B0604020202020204" pitchFamily="34" charset="0"/>
            </a:endParaRPr>
          </a:p>
        </p:txBody>
      </p:sp>
    </p:spTree>
    <p:extLst>
      <p:ext uri="{BB962C8B-B14F-4D97-AF65-F5344CB8AC3E}">
        <p14:creationId xmlns:p14="http://schemas.microsoft.com/office/powerpoint/2010/main" val="405405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12" name="Footer Placeholder 3">
            <a:extLst>
              <a:ext uri="{FF2B5EF4-FFF2-40B4-BE49-F238E27FC236}">
                <a16:creationId xmlns:a16="http://schemas.microsoft.com/office/drawing/2014/main" id="{73C6DA5E-0108-9292-0469-A64C9D0013E4}"/>
              </a:ext>
            </a:extLst>
          </p:cNvPr>
          <p:cNvSpPr>
            <a:spLocks noGrp="1"/>
          </p:cNvSpPr>
          <p:nvPr/>
        </p:nvSpPr>
        <p:spPr bwMode="auto">
          <a:xfrm>
            <a:off x="2658116" y="6392254"/>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
        <p:nvSpPr>
          <p:cNvPr id="6" name="Rektangel 5">
            <a:extLst>
              <a:ext uri="{FF2B5EF4-FFF2-40B4-BE49-F238E27FC236}">
                <a16:creationId xmlns:a16="http://schemas.microsoft.com/office/drawing/2014/main" id="{CB400FDA-E8B7-F990-A777-B4E63CCAF2F7}"/>
              </a:ext>
            </a:extLst>
          </p:cNvPr>
          <p:cNvSpPr/>
          <p:nvPr/>
        </p:nvSpPr>
        <p:spPr>
          <a:xfrm>
            <a:off x="1321562" y="448163"/>
            <a:ext cx="9851601" cy="461665"/>
          </a:xfrm>
          <a:prstGeom prst="rect">
            <a:avLst/>
          </a:prstGeom>
        </p:spPr>
        <p:txBody>
          <a:bodyPr wrap="square">
            <a:spAutoFit/>
          </a:bodyPr>
          <a:lstStyle/>
          <a:p>
            <a:r>
              <a:rPr lang="da-DK" sz="2400" b="1" dirty="0">
                <a:cs typeface="Arial" panose="020B0604020202020204" pitchFamily="34" charset="0"/>
              </a:rPr>
              <a:t>V</a:t>
            </a:r>
            <a:r>
              <a:rPr lang="da-DK" sz="2400" b="1" kern="0" dirty="0">
                <a:solidFill>
                  <a:srgbClr val="212529"/>
                </a:solidFill>
                <a:effectLst/>
                <a:ea typeface="Times New Roman" panose="02020603050405020304" pitchFamily="18" charset="0"/>
                <a:cs typeface="Arial" panose="020B0604020202020204" pitchFamily="34" charset="0"/>
              </a:rPr>
              <a:t>ærktøj 8.3 Drejebog for facilitering</a:t>
            </a:r>
            <a:r>
              <a:rPr lang="da-DK" sz="2400" b="1" dirty="0">
                <a:cs typeface="Arial" panose="020B0604020202020204" pitchFamily="34" charset="0"/>
              </a:rPr>
              <a:t> </a:t>
            </a:r>
          </a:p>
        </p:txBody>
      </p:sp>
      <p:graphicFrame>
        <p:nvGraphicFramePr>
          <p:cNvPr id="11" name="Tabel 10">
            <a:extLst>
              <a:ext uri="{FF2B5EF4-FFF2-40B4-BE49-F238E27FC236}">
                <a16:creationId xmlns:a16="http://schemas.microsoft.com/office/drawing/2014/main" id="{7038241B-6077-4D69-3A59-B857B56180BA}"/>
              </a:ext>
            </a:extLst>
          </p:cNvPr>
          <p:cNvGraphicFramePr>
            <a:graphicFrameLocks noGrp="1"/>
          </p:cNvGraphicFramePr>
          <p:nvPr>
            <p:extLst>
              <p:ext uri="{D42A27DB-BD31-4B8C-83A1-F6EECF244321}">
                <p14:modId xmlns:p14="http://schemas.microsoft.com/office/powerpoint/2010/main" val="60655697"/>
              </p:ext>
            </p:extLst>
          </p:nvPr>
        </p:nvGraphicFramePr>
        <p:xfrm>
          <a:off x="1441328" y="1022780"/>
          <a:ext cx="9361039" cy="4928108"/>
        </p:xfrm>
        <a:graphic>
          <a:graphicData uri="http://schemas.openxmlformats.org/drawingml/2006/table">
            <a:tbl>
              <a:tblPr firstRow="1" firstCol="1" bandRow="1">
                <a:tableStyleId>{5C22544A-7EE6-4342-B048-85BDC9FD1C3A}</a:tableStyleId>
              </a:tblPr>
              <a:tblGrid>
                <a:gridCol w="643526">
                  <a:extLst>
                    <a:ext uri="{9D8B030D-6E8A-4147-A177-3AD203B41FA5}">
                      <a16:colId xmlns:a16="http://schemas.microsoft.com/office/drawing/2014/main" val="1699085573"/>
                    </a:ext>
                  </a:extLst>
                </a:gridCol>
                <a:gridCol w="2668998">
                  <a:extLst>
                    <a:ext uri="{9D8B030D-6E8A-4147-A177-3AD203B41FA5}">
                      <a16:colId xmlns:a16="http://schemas.microsoft.com/office/drawing/2014/main" val="182357898"/>
                    </a:ext>
                  </a:extLst>
                </a:gridCol>
                <a:gridCol w="2842073">
                  <a:extLst>
                    <a:ext uri="{9D8B030D-6E8A-4147-A177-3AD203B41FA5}">
                      <a16:colId xmlns:a16="http://schemas.microsoft.com/office/drawing/2014/main" val="518062479"/>
                    </a:ext>
                  </a:extLst>
                </a:gridCol>
                <a:gridCol w="2450378">
                  <a:extLst>
                    <a:ext uri="{9D8B030D-6E8A-4147-A177-3AD203B41FA5}">
                      <a16:colId xmlns:a16="http://schemas.microsoft.com/office/drawing/2014/main" val="1889532197"/>
                    </a:ext>
                  </a:extLst>
                </a:gridCol>
                <a:gridCol w="756064">
                  <a:extLst>
                    <a:ext uri="{9D8B030D-6E8A-4147-A177-3AD203B41FA5}">
                      <a16:colId xmlns:a16="http://schemas.microsoft.com/office/drawing/2014/main" val="2375817540"/>
                    </a:ext>
                  </a:extLst>
                </a:gridCol>
              </a:tblGrid>
              <a:tr h="202313">
                <a:tc>
                  <a:txBody>
                    <a:bodyPr/>
                    <a:lstStyle/>
                    <a:p>
                      <a:pPr>
                        <a:lnSpc>
                          <a:spcPct val="107000"/>
                        </a:lnSpc>
                        <a:spcAft>
                          <a:spcPts val="0"/>
                        </a:spcAft>
                      </a:pPr>
                      <a:r>
                        <a:rPr lang="da-DK" sz="1050" b="1" kern="1200" dirty="0">
                          <a:solidFill>
                            <a:schemeClr val="tx1"/>
                          </a:solidFill>
                          <a:effectLst/>
                          <a:latin typeface="+mn-lt"/>
                          <a:ea typeface="+mn-ea"/>
                          <a:cs typeface="+mn-cs"/>
                        </a:rPr>
                        <a:t>Tidspunkt</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a-DK" sz="1050" dirty="0">
                          <a:solidFill>
                            <a:schemeClr val="tx1"/>
                          </a:solidFill>
                          <a:effectLst/>
                          <a:latin typeface="+mn-lt"/>
                        </a:rPr>
                        <a:t> </a:t>
                      </a:r>
                      <a:r>
                        <a:rPr lang="da-DK" sz="1050" b="1" kern="1200" dirty="0">
                          <a:solidFill>
                            <a:schemeClr val="tx1"/>
                          </a:solidFill>
                          <a:effectLst/>
                          <a:latin typeface="+mn-lt"/>
                          <a:ea typeface="+mn-ea"/>
                          <a:cs typeface="+mn-cs"/>
                        </a:rPr>
                        <a:t>Programpunkt og processen</a:t>
                      </a:r>
                      <a:endParaRPr lang="da-DK" sz="1050" kern="1200" dirty="0">
                        <a:solidFill>
                          <a:schemeClr val="tx1"/>
                        </a:solidFill>
                        <a:effectLst/>
                        <a:latin typeface="+mn-lt"/>
                        <a:ea typeface="+mn-ea"/>
                        <a:cs typeface="+mn-cs"/>
                      </a:endParaRPr>
                    </a:p>
                    <a:p>
                      <a:pPr>
                        <a:lnSpc>
                          <a:spcPct val="107000"/>
                        </a:lnSpc>
                        <a:spcAft>
                          <a:spcPts val="0"/>
                        </a:spcAft>
                      </a:pP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Rummet og miljøet</a:t>
                      </a:r>
                      <a:endParaRPr lang="da-DK" sz="105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 </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Metoder og materialer</a:t>
                      </a:r>
                      <a:endParaRPr lang="da-DK" sz="105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r>
                        <a:rPr lang="da-DK" sz="1050" b="1">
                          <a:solidFill>
                            <a:schemeClr val="tx1"/>
                          </a:solidFill>
                          <a:effectLst/>
                          <a:latin typeface="+mn-lt"/>
                          <a:ea typeface="Calibri" panose="020F0502020204030204" pitchFamily="34" charset="0"/>
                          <a:cs typeface="Calibri" panose="020F0502020204030204" pitchFamily="34" charset="0"/>
                        </a:rPr>
                        <a:t> </a:t>
                      </a:r>
                      <a:endParaRPr lang="da-DK" sz="105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tc>
                  <a:txBody>
                    <a:bodyPr/>
                    <a:lstStyle/>
                    <a:p>
                      <a:pPr>
                        <a:lnSpc>
                          <a:spcPct val="107000"/>
                        </a:lnSpc>
                        <a:spcAft>
                          <a:spcPts val="0"/>
                        </a:spcAft>
                      </a:pPr>
                      <a:r>
                        <a:rPr lang="da-DK" sz="1050" b="1" dirty="0">
                          <a:solidFill>
                            <a:schemeClr val="tx1"/>
                          </a:solidFill>
                          <a:effectLst/>
                          <a:latin typeface="+mn-lt"/>
                          <a:ea typeface="Calibri" panose="020F0502020204030204" pitchFamily="34" charset="0"/>
                          <a:cs typeface="Calibri" panose="020F0502020204030204" pitchFamily="34" charset="0"/>
                        </a:rPr>
                        <a:t>Ansvarlig</a:t>
                      </a:r>
                      <a:endParaRPr lang="da-DK" sz="105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35640941"/>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83329148"/>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725402743"/>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4232529238"/>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329898632"/>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346587115"/>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2161478894"/>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3772723747"/>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968991016"/>
                  </a:ext>
                </a:extLst>
              </a:tr>
              <a:tr h="202313">
                <a:tc>
                  <a:txBody>
                    <a:bodyPr/>
                    <a:lstStyle/>
                    <a:p>
                      <a:pPr>
                        <a:lnSpc>
                          <a:spcPct val="107000"/>
                        </a:lnSpc>
                        <a:spcAft>
                          <a:spcPts val="0"/>
                        </a:spcAft>
                      </a:pPr>
                      <a:endParaRPr lang="da-DK" sz="1200" b="0" dirty="0">
                        <a:solidFill>
                          <a:schemeClr val="tx1"/>
                        </a:solidFill>
                        <a:effectLst/>
                        <a:latin typeface="+mn-lt"/>
                      </a:endParaRPr>
                    </a:p>
                    <a:p>
                      <a:pPr>
                        <a:lnSpc>
                          <a:spcPct val="107000"/>
                        </a:lnSpc>
                        <a:spcAft>
                          <a:spcPts val="0"/>
                        </a:spcAft>
                      </a:pPr>
                      <a:endParaRPr lang="da-DK" sz="1200" b="0" dirty="0">
                        <a:solidFill>
                          <a:schemeClr val="tx1"/>
                        </a:solidFill>
                        <a:effectLst/>
                        <a:latin typeface="+mn-lt"/>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139821323"/>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3261589818"/>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20000"/>
                        <a:lumOff val="80000"/>
                      </a:schemeClr>
                    </a:solidFill>
                  </a:tcPr>
                </a:tc>
                <a:extLst>
                  <a:ext uri="{0D108BD9-81ED-4DB2-BD59-A6C34878D82A}">
                    <a16:rowId xmlns:a16="http://schemas.microsoft.com/office/drawing/2014/main" val="80270731"/>
                  </a:ext>
                </a:extLst>
              </a:tr>
              <a:tr h="202313">
                <a:tc>
                  <a:txBody>
                    <a:bodyPr/>
                    <a:lstStyle/>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p>
                      <a:pPr>
                        <a:lnSpc>
                          <a:spcPct val="107000"/>
                        </a:lnSpc>
                        <a:spcAft>
                          <a:spcPts val="0"/>
                        </a:spcAft>
                      </a:pPr>
                      <a:endParaRPr lang="da-DK" sz="1200" b="0" dirty="0">
                        <a:solidFill>
                          <a:schemeClr val="tx1"/>
                        </a:solidFill>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tc>
                  <a:txBody>
                    <a:bodyPr/>
                    <a:lstStyle/>
                    <a:p>
                      <a:pPr>
                        <a:lnSpc>
                          <a:spcPct val="107000"/>
                        </a:lnSpc>
                        <a:spcAft>
                          <a:spcPts val="0"/>
                        </a:spcAft>
                      </a:pPr>
                      <a:endParaRPr lang="da-DK" sz="1200" dirty="0">
                        <a:effectLst/>
                        <a:latin typeface="+mn-lt"/>
                        <a:ea typeface="Calibri" panose="020F0502020204030204" pitchFamily="34" charset="0"/>
                        <a:cs typeface="Calibri" panose="020F0502020204030204" pitchFamily="34" charset="0"/>
                      </a:endParaRPr>
                    </a:p>
                  </a:txBody>
                  <a:tcPr marL="33345" marR="33345" marT="0" marB="0">
                    <a:solidFill>
                      <a:schemeClr val="accent5">
                        <a:lumMod val="40000"/>
                        <a:lumOff val="60000"/>
                      </a:schemeClr>
                    </a:solidFill>
                  </a:tcPr>
                </a:tc>
                <a:extLst>
                  <a:ext uri="{0D108BD9-81ED-4DB2-BD59-A6C34878D82A}">
                    <a16:rowId xmlns:a16="http://schemas.microsoft.com/office/drawing/2014/main" val="1476864317"/>
                  </a:ext>
                </a:extLst>
              </a:tr>
            </a:tbl>
          </a:graphicData>
        </a:graphic>
      </p:graphicFrame>
    </p:spTree>
    <p:extLst>
      <p:ext uri="{BB962C8B-B14F-4D97-AF65-F5344CB8AC3E}">
        <p14:creationId xmlns:p14="http://schemas.microsoft.com/office/powerpoint/2010/main" val="946734639"/>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2739</Words>
  <Application>Microsoft Office PowerPoint</Application>
  <PresentationFormat>Widescreen</PresentationFormat>
  <Paragraphs>271</Paragraphs>
  <Slides>12</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12</vt:i4>
      </vt:variant>
    </vt:vector>
  </HeadingPairs>
  <TitlesOfParts>
    <vt:vector size="20" baseType="lpstr">
      <vt:lpstr>Aptos</vt:lpstr>
      <vt:lpstr>Arial</vt:lpstr>
      <vt:lpstr>Calibri</vt:lpstr>
      <vt:lpstr>Calibri Light</vt:lpstr>
      <vt:lpstr>HelveticaNeueLT Std Cn</vt:lpstr>
      <vt:lpstr>HelveticaNeueLT Std Lt Cn</vt:lpstr>
      <vt:lpstr>Symbol</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130</cp:revision>
  <dcterms:created xsi:type="dcterms:W3CDTF">2018-07-25T07:58:36Z</dcterms:created>
  <dcterms:modified xsi:type="dcterms:W3CDTF">2024-07-17T09:37:48Z</dcterms:modified>
</cp:coreProperties>
</file>