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268" r:id="rId3"/>
    <p:sldId id="461" r:id="rId4"/>
    <p:sldId id="467" r:id="rId5"/>
    <p:sldId id="468" r:id="rId6"/>
    <p:sldId id="466" r:id="rId7"/>
    <p:sldId id="460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C29"/>
    <a:srgbClr val="6B9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575-EAF0-493C-A293-6651C70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8A9F0-AFAC-41E6-8512-C44024AD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944EB-FF11-4858-92BE-9F7329C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C344EF-402E-4F29-9F15-52F0788F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E55141-ACE7-4DC4-9810-076419B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2682D-7456-407A-9E2D-700A1D7C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63E7762-1C57-44AB-B1FF-827739D2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AD3C3B-A83A-410F-BE84-37DF554B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45FD8B-0EAF-4587-8D90-5B3626A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BA64E6-8F62-47E8-8BBA-F1F553D6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91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2B531E-7927-403E-A019-9A0EBCE4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241D12-2F0B-4862-973E-E2AFB93E9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70B56-0C05-4DE3-82D2-9303B95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D3BE1-FBA8-44A4-991F-8EE01BA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F77A7A-DA4C-43E3-AFD0-99E8032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9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4DA3-5A08-4F07-850F-1221C66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61B50-306A-413A-879E-F1ACB35B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03236A-7D4F-4C23-A74E-C98E068B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19432E-DAF2-4368-A653-F954ED54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7830DA-F17F-4A5C-A6EF-4567545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E154-C326-4116-AF3D-DC8DDFB9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319CCD-F2E5-43BB-8826-ACE1B6FA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947508-DBE9-4C27-9FE4-AFD4CC3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C9D96-6DB4-47A3-9788-4899136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5300A8-7439-4D2B-BA3E-4BF11EF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9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E137-0FF2-4384-92E5-8EE84CF0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EC333A-8354-43ED-A7B0-8848D50D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B412EB-C7F8-4E80-AD2D-38F6D9DE3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11F561-99A2-41BC-A3DF-8D259832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A447C-67B0-473C-8ABF-F0C3C73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B25796-E3DE-4DF0-8928-A68F8C23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3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6231-CF2D-4294-BB39-AB41E53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91A74C-EF9E-4C23-B447-E872DB02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5E1EC1-2538-4E73-AA19-062098BF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DF3485-3679-4359-98F2-17140C9B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28A950-B30E-4F15-8D81-A4A383D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EF756F-C07A-45F3-98EE-DB6502A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AA3813-75FD-496E-8C23-81169E7F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F8E9AC-2F81-46ED-AC7D-FEFA5308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8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97D6-C063-49E6-BEE2-9024149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6DC790-8C19-4A2E-8ABB-DED69EFC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8FD671-E2D3-4341-B3AE-F8BE31A3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96A34E-30F7-4305-82E2-EDD07CF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1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48E65D-F4D2-4866-ACA6-2E584A90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DCADBE5-7734-4B7D-B482-0F877A26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1604C-D5C7-418B-A260-F9E4ABE5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8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1670-0DC6-4753-831F-525F931D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F3830-BF5E-43E7-A467-D29C158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D90D2C-FE87-4C16-B9C7-42839C50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B3ED12-2C0F-4056-8797-88EBC97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012003-2BD0-4FA9-9FD3-9C4AF35A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354774-D84F-431D-A0CC-A2DA169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2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176C-C9BA-4E60-858D-D05BCA9E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C15471-E093-4A60-A8BD-DEC8E1E9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1F6B37-209D-4BFC-9246-41036A3E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833D4C-5AC0-4C2B-B201-F9AEE7FA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D14B68-CD02-4838-ACC1-B56B044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023A6B-2BB8-4695-AA0C-16899D3B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55685F-AFB9-4A8D-936E-C156007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0C1ED-53F4-45B2-B03E-5FC2850C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E75D30-D621-4C72-B710-B741F545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9E81C-661C-467B-BE8F-7DEF1824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E7ADC0-6CEF-4F7F-A606-E9CA33D71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8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rbornleadership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2B8202-5A18-BE40-91F9-B064E1D47F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51BECD1-ACAB-FB46-B5B9-4AAA9F022596}"/>
              </a:ext>
            </a:extLst>
          </p:cNvPr>
          <p:cNvSpPr txBox="1"/>
          <p:nvPr/>
        </p:nvSpPr>
        <p:spPr>
          <a:xfrm>
            <a:off x="3117890" y="2462005"/>
            <a:ext cx="839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pc="100" dirty="0">
                <a:solidFill>
                  <a:srgbClr val="CE5C29"/>
                </a:solidFill>
                <a:latin typeface="HelveticaNeueLT Std Cn" panose="020B0506030502030204" pitchFamily="34" charset="0"/>
                <a:cs typeface="Arial Narrow" panose="020B0604020202020204" pitchFamily="34" charset="0"/>
              </a:rPr>
              <a:t>VÆRKTØJ 10.6</a:t>
            </a:r>
          </a:p>
          <a:p>
            <a:r>
              <a:rPr lang="da-DK" sz="4000" dirty="0">
                <a:solidFill>
                  <a:srgbClr val="6B9C77"/>
                </a:solidFill>
                <a:latin typeface="HelveticaNeueLT Std Lt Cn" panose="020B0406020202030204" pitchFamily="34" charset="0"/>
                <a:cs typeface="Arial Narrow" panose="020B0604020202020204" pitchFamily="34" charset="0"/>
              </a:rPr>
              <a:t>PORTEFØLJEVÆGT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8432F9-F1C0-9946-A1AC-00C433C5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7" y="1568341"/>
            <a:ext cx="1459789" cy="216807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EAEEC95-E4C9-7147-A0AA-CAF6D33C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FDEBBB-766A-61B5-3F31-0A56508AA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C87C560-AA35-B9A8-2D42-2B91A608A352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88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Værktøj: Porteføljevægt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2F6654-D89B-B232-6C72-178DEC98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68280"/>
            <a:ext cx="9512119" cy="52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da-DK" sz="1200" b="1" kern="0" dirty="0">
                <a:solidFill>
                  <a:srgbClr val="21252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Formål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At foretage en balanceret rangordning af projekterne.</a:t>
            </a:r>
            <a:endParaRPr lang="da-DK" sz="1200" kern="100" dirty="0"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At ranordne projekterne ud fra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effekt, opgavestørrelse og kompleksitet.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kern="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At p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rioriterer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 projekter, som giver den højeste effekt på kortest tid.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200" kern="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At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sikrer en reel spredning af vurderingen af projekterne.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 flere agile metoder (f.eks. Half Double) anvendes Donald </a:t>
            </a:r>
            <a:r>
              <a:rPr lang="da-DK" sz="1200" kern="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Reinertsens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porteføljevægt. Udgangspunktet er, at man prioriterer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 projekter, som giver den højeste effekt på kortest tid.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Det er en regnemodel, som giver det enkelte projekt en score. Jo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større score, jo højere porteføljevægt, des vigtigere er projektet.</a:t>
            </a:r>
            <a:endParaRPr lang="da-DK" sz="1200" b="1" i="0" u="none" strike="noStrike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latin typeface="+mn-lt"/>
                <a:cs typeface="Arial" panose="020B0604020202020204" pitchFamily="34" charset="0"/>
              </a:rPr>
              <a:t>Princippet i metoden</a:t>
            </a:r>
            <a:endParaRPr lang="da-DK" sz="1200" b="1" i="0" u="none" strike="noStrike" dirty="0"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Porteføljevægten beregnes ud fra en tidsvægtet effekt divideret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med opgavens størrelse og kompleksitet. Den tidsvægtet effekt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kan beskrives som den mulige forretningsværdi plus en faktor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for hvor tidskritisk projektet er. Dertil lægges en faktor, der beskriver, om projektet vil reducere risici for organisationen eller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skabe nye muligheder. Bæredygtighed bør indgå som en risiko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og som en mulighed ved reduktion af miljøbelastning.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Udarbejdelsen af en sådan prioritering kan foretages på mødet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 porteføljeledelsen. Det kræver, at den nødvendige viden 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til stede på dette møde. Derfor anbefaler Half Double, at der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skal være en tæt kontakt mellem det enkelte projekt, projektejer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og porteføljeledelsen.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Et sådant møde kan foregå på følgende måde.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Inden mødet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indsamles alle relevante data om projekterne. Når porteføljeledelsen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er samlet, foretager de en relativ vurdering af projekterne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ved at bruge værdierne 1, 2, 3, 5, 8, 13 og 21. Man vurderer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ét parameter ad gangen og for samtlige projekter.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Start med den laveste og højeste score, og placér så de øvrige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projekter relativt i forholde til disse yderpunkter for den pågældende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parameter.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Fremgangsmåden for scoring af projekterne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1DCC5CA-BE29-989C-3E44-1DAD564E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698" y="1227622"/>
            <a:ext cx="9512119" cy="337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i="0" u="none" strike="noStrike" dirty="0">
                <a:effectLst/>
                <a:latin typeface="+mn-lt"/>
                <a:cs typeface="Arial" panose="020B0604020202020204" pitchFamily="34" charset="0"/>
              </a:rPr>
              <a:t>Fremgangsmåde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Vurdér forretningsværdien i relation til den nuværende og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fremtidige bundlinje. Gennemføres projektet i en offentlig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virksomhed eller interesseorganisation, vurderes værdien i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relation til organisationens politiske mål eller servicemål.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Vurdér, hvor tidskritisk projektet er. Vil forretningsværdien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reduceres eller forsvinde, hvis projektet udskydes, eller er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der lovmæssige deadlines?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Risikoreduktion eller nye muligheder – i hvilket omfang vil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dette projekt beskytte vores forretning i dag og i fremtiden?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Vurdér projektets størrelse ud fra ressourceindsats og gennemløbstid.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Der kan også anvendes andre tjeklister til vurdering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af projektets kompleksitet.</a:t>
            </a:r>
            <a:endParaRPr lang="da-DK" sz="12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Beregn porteføljevægten for samtlige projekter.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Selv om metoden resulterer i en fin tabel med tal, er der ikke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tale om et objektivt billede. Tallene er alle fremkommet gennem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en drøftelse i porteføljeledelsen, hvor de forskellige projektejere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har argumenteret ud fra deres synsvinkel med deres gennemslagskraft.</a:t>
            </a:r>
            <a:r>
              <a:rPr lang="da-DK" sz="1200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Det er reelt en politisk proces. Det stærke ved metoden er, at ledelsen, der skal gennemføre denne portefølje og projekterne, er blevet enige.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kern="100" dirty="0"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kern="100" dirty="0"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Porteføljevægten beregnes ved hjælp af følgende formel: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C8E1904-183F-FD22-2243-8ADDFACBFE66}"/>
              </a:ext>
            </a:extLst>
          </p:cNvPr>
          <p:cNvGrpSpPr/>
          <p:nvPr/>
        </p:nvGrpSpPr>
        <p:grpSpPr>
          <a:xfrm>
            <a:off x="1353872" y="4848750"/>
            <a:ext cx="3480698" cy="639214"/>
            <a:chOff x="5464519" y="4629342"/>
            <a:chExt cx="3480698" cy="639214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8386FD10-1A3E-D153-0175-1A8F2DE6E760}"/>
                </a:ext>
              </a:extLst>
            </p:cNvPr>
            <p:cNvSpPr txBox="1"/>
            <p:nvPr/>
          </p:nvSpPr>
          <p:spPr>
            <a:xfrm>
              <a:off x="5464519" y="4795895"/>
              <a:ext cx="1691640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400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Porteføljevægt  =</a:t>
              </a:r>
            </a:p>
          </p:txBody>
        </p: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B0FC6692-D0C4-A6E2-2A66-32667CC499D6}"/>
                </a:ext>
              </a:extLst>
            </p:cNvPr>
            <p:cNvGrpSpPr/>
            <p:nvPr/>
          </p:nvGrpSpPr>
          <p:grpSpPr>
            <a:xfrm>
              <a:off x="6950091" y="4629342"/>
              <a:ext cx="1995126" cy="639214"/>
              <a:chOff x="6950091" y="4629342"/>
              <a:chExt cx="1995126" cy="639214"/>
            </a:xfrm>
          </p:grpSpPr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FA034614-CE0B-E445-A011-96BB9D3A25E9}"/>
                  </a:ext>
                </a:extLst>
              </p:cNvPr>
              <p:cNvSpPr txBox="1"/>
              <p:nvPr/>
            </p:nvSpPr>
            <p:spPr>
              <a:xfrm>
                <a:off x="6950091" y="4629342"/>
                <a:ext cx="1995126" cy="63921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 sz="1400" kern="100" dirty="0"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Tidsvægtet effekt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 sz="1400" kern="100" dirty="0"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Opgavekompleksitet</a:t>
                </a:r>
              </a:p>
            </p:txBody>
          </p:sp>
          <p:cxnSp>
            <p:nvCxnSpPr>
              <p:cNvPr id="14" name="Lige forbindelse 13">
                <a:extLst>
                  <a:ext uri="{FF2B5EF4-FFF2-40B4-BE49-F238E27FC236}">
                    <a16:creationId xmlns:a16="http://schemas.microsoft.com/office/drawing/2014/main" id="{85EEDD9B-1EB3-1E50-95CD-087B42C742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698" y="4964851"/>
                <a:ext cx="15505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5AF2C81A-136C-505B-7FF8-91C8216E6131}"/>
              </a:ext>
            </a:extLst>
          </p:cNvPr>
          <p:cNvSpPr txBox="1"/>
          <p:nvPr/>
        </p:nvSpPr>
        <p:spPr>
          <a:xfrm>
            <a:off x="1345618" y="5704338"/>
            <a:ext cx="914215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400" kern="100" dirty="0">
                <a:ea typeface="Aptos" panose="020B0004020202020204" pitchFamily="34" charset="0"/>
                <a:cs typeface="Arial" panose="020B0604020202020204" pitchFamily="34" charset="0"/>
              </a:rPr>
              <a:t>Tidsvægtet effekt = Forretningsværdi + Tidskritisk + (Risikoreduktion eller muligheder)</a:t>
            </a:r>
          </a:p>
        </p:txBody>
      </p:sp>
    </p:spTree>
    <p:extLst>
      <p:ext uri="{BB962C8B-B14F-4D97-AF65-F5344CB8AC3E}">
        <p14:creationId xmlns:p14="http://schemas.microsoft.com/office/powerpoint/2010/main" val="37013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Eksempel på udfyldt tabel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pic>
        <p:nvPicPr>
          <p:cNvPr id="5" name="Billede 4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C34C0B7A-E71D-1047-5856-B15254C1A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6" t="17538" r="22024" b="27860"/>
          <a:stretch/>
        </p:blipFill>
        <p:spPr>
          <a:xfrm>
            <a:off x="1256132" y="956349"/>
            <a:ext cx="8577502" cy="430896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C940E47B-164D-1A1E-03A1-8FDE5430EBD8}"/>
              </a:ext>
            </a:extLst>
          </p:cNvPr>
          <p:cNvSpPr txBox="1"/>
          <p:nvPr/>
        </p:nvSpPr>
        <p:spPr>
          <a:xfrm>
            <a:off x="1345618" y="5265312"/>
            <a:ext cx="9022884" cy="971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Tabellen gør det muligt at foretage en balanceret rangordning på baggrund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af projekternes effekt, opgavestørrelse og kompleksitet. Udfyldelse af tabellen foretages af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porteføljeledelsen. De foretager en relativ vurdering af samtlige værdier ved at bruge værdierne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1, 2, 3, 5, 8, 13 og 21. Det sikrer en reel spredning af projekterne. De vigtigste projekter er dem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med højest porteføljevægt.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Inspireret af Donald Reinertsen (2009).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Tabel til beregning af porteføljevægt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2176CAE-D263-EBF3-D51C-FCB38CFAB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0342"/>
              </p:ext>
            </p:extLst>
          </p:nvPr>
        </p:nvGraphicFramePr>
        <p:xfrm>
          <a:off x="1441328" y="947877"/>
          <a:ext cx="9320373" cy="520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074">
                  <a:extLst>
                    <a:ext uri="{9D8B030D-6E8A-4147-A177-3AD203B41FA5}">
                      <a16:colId xmlns:a16="http://schemas.microsoft.com/office/drawing/2014/main" val="233121340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3947530798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1089218768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1575186283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1585279248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1903492508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4140113282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3729845236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3557021964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1192553507"/>
                    </a:ext>
                  </a:extLst>
                </a:gridCol>
                <a:gridCol w="1064322">
                  <a:extLst>
                    <a:ext uri="{9D8B030D-6E8A-4147-A177-3AD203B41FA5}">
                      <a16:colId xmlns:a16="http://schemas.microsoft.com/office/drawing/2014/main" val="1527091629"/>
                    </a:ext>
                  </a:extLst>
                </a:gridCol>
                <a:gridCol w="1064322">
                  <a:extLst>
                    <a:ext uri="{9D8B030D-6E8A-4147-A177-3AD203B41FA5}">
                      <a16:colId xmlns:a16="http://schemas.microsoft.com/office/drawing/2014/main" val="391064182"/>
                    </a:ext>
                  </a:extLst>
                </a:gridCol>
              </a:tblGrid>
              <a:tr h="5439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Forretningsværdi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Tidskritisk</a:t>
                      </a:r>
                      <a:endParaRPr lang="da-DK" sz="105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Risikoreduktion og muligheder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Tidsvægtet effekt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Opgavestørrelse og kompleksitet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Porteføljevægt</a:t>
                      </a:r>
                      <a:endParaRPr lang="da-DK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5969"/>
                  </a:ext>
                </a:extLst>
              </a:tr>
              <a:tr h="42124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da-DK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42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09592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13976381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8193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386877591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942069493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992191978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2203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3709168388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02667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360265529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7764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4229919944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6628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12683323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94692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401566539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4067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218514138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5122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75700572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7342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>
                          <a:effectLst/>
                        </a:rPr>
                        <a:t> </a:t>
                      </a:r>
                      <a:endParaRPr lang="da-DK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da-DK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144" marR="591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0" dirty="0">
                          <a:effectLst/>
                        </a:rPr>
                        <a:t> </a:t>
                      </a:r>
                      <a:endParaRPr lang="da-DK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4" marR="59144" marT="0" marB="0"/>
                </a:tc>
                <a:extLst>
                  <a:ext uri="{0D108BD9-81ED-4DB2-BD59-A6C34878D82A}">
                    <a16:rowId xmlns:a16="http://schemas.microsoft.com/office/drawing/2014/main" val="105617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3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8651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Referencer og links  </a:t>
            </a:r>
            <a:endParaRPr lang="da-DK" sz="2400" dirty="0"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4E2F190-C22B-D2B5-D6D0-7D6FAFDD9071}"/>
              </a:ext>
            </a:extLst>
          </p:cNvPr>
          <p:cNvSpPr/>
          <p:nvPr/>
        </p:nvSpPr>
        <p:spPr>
          <a:xfrm>
            <a:off x="1358937" y="1143220"/>
            <a:ext cx="9441962" cy="4115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400" b="1" dirty="0">
                <a:ea typeface="SimSun" panose="02010600030101010101" pitchFamily="2" charset="-122"/>
                <a:cs typeface="Arial" panose="020B0604020202020204" pitchFamily="34" charset="0"/>
              </a:rPr>
              <a:t>Forbindelse til andre værktøjer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4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da-DK" sz="1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10.1   Projektlisten</a:t>
            </a:r>
            <a:r>
              <a:rPr lang="da-DK" sz="1400" b="1" kern="100" dirty="0"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da-DK" sz="1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Når projekterne er vurderet </a:t>
            </a:r>
            <a:r>
              <a:rPr lang="da-DK" sz="1400" kern="100" dirty="0">
                <a:ea typeface="Aptos" panose="020B0004020202020204" pitchFamily="34" charset="0"/>
                <a:cs typeface="Arial" panose="020B0604020202020204" pitchFamily="34" charset="0"/>
              </a:rPr>
              <a:t>vha. porteføljevægten, så overføres de til projektlisten.</a:t>
            </a:r>
            <a:endParaRPr lang="da-DK" sz="1400" kern="1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da-DK" sz="1400" b="1" kern="100" dirty="0">
                <a:ea typeface="SimSun" panose="02010600030101010101" pitchFamily="2" charset="-122"/>
                <a:cs typeface="Arial" panose="020B0604020202020204" pitchFamily="34" charset="0"/>
              </a:rPr>
              <a:t>10.8   Projektbeskrivelse: </a:t>
            </a:r>
            <a:r>
              <a:rPr lang="da-DK" sz="1400" kern="100" dirty="0">
                <a:ea typeface="SimSun" panose="02010600030101010101" pitchFamily="2" charset="-122"/>
                <a:cs typeface="Arial" panose="020B0604020202020204" pitchFamily="34" charset="0"/>
              </a:rPr>
              <a:t>Når projektet er beskrevet kan det danne grundlag for en vurdering vha</a:t>
            </a:r>
            <a:r>
              <a:rPr lang="da-DK" sz="1400" kern="100">
                <a:ea typeface="SimSun" panose="02010600030101010101" pitchFamily="2" charset="-122"/>
                <a:cs typeface="Arial" panose="020B0604020202020204" pitchFamily="34" charset="0"/>
              </a:rPr>
              <a:t>. porteføljevægten.</a:t>
            </a:r>
            <a:endParaRPr lang="da-DK" sz="1400" kern="1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da-DK" sz="1400" b="1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10.9  </a:t>
            </a:r>
            <a:r>
              <a:rPr lang="da-DK" sz="14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a-DK" sz="1400" b="1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Idébeskrivelse: </a:t>
            </a:r>
            <a:r>
              <a:rPr lang="da-DK" sz="14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De forskellige projektidéer vurderes vha. porteføljevægten.</a:t>
            </a:r>
            <a:endParaRPr lang="da-DK" sz="1400" kern="1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da-DK" sz="1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10.10 Projektpipeline</a:t>
            </a:r>
            <a:r>
              <a:rPr lang="da-DK" sz="1400" b="1" kern="100" dirty="0"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da-DK" sz="1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Når projekterne er vurderet </a:t>
            </a:r>
            <a:r>
              <a:rPr lang="da-DK" sz="1400" kern="100" dirty="0">
                <a:ea typeface="Aptos" panose="020B0004020202020204" pitchFamily="34" charset="0"/>
                <a:cs typeface="Arial" panose="020B0604020202020204" pitchFamily="34" charset="0"/>
              </a:rPr>
              <a:t>vha. porteføljevægten, så overføres de derfra til projektpipeline.</a:t>
            </a:r>
          </a:p>
          <a:p>
            <a:pPr algn="l"/>
            <a:endParaRPr lang="da-DK" sz="1400" kern="100" dirty="0">
              <a:highlight>
                <a:srgbClr val="FFFF00"/>
              </a:highlight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/>
            <a:endParaRPr lang="da-DK" sz="14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400" b="1" dirty="0">
                <a:ea typeface="SimSun" panose="02010600030101010101" pitchFamily="2" charset="-122"/>
                <a:cs typeface="Arial" panose="020B0604020202020204" pitchFamily="34" charset="0"/>
              </a:rPr>
              <a:t>Links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https://airbornleadership.com/</a:t>
            </a:r>
            <a:endParaRPr lang="da-DK" sz="14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4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4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400" b="1" dirty="0">
                <a:ea typeface="SimSun" panose="02010600030101010101" pitchFamily="2" charset="-122"/>
                <a:cs typeface="Arial" panose="020B0604020202020204" pitchFamily="34" charset="0"/>
              </a:rPr>
              <a:t>Referencer</a:t>
            </a:r>
          </a:p>
          <a:p>
            <a:pPr algn="l"/>
            <a:endParaRPr lang="da-DK" sz="14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400" b="1" u="none" strike="noStrike" baseline="0" dirty="0">
                <a:cs typeface="Arial" panose="020B0604020202020204" pitchFamily="34" charset="0"/>
              </a:rPr>
              <a:t>Half Double</a:t>
            </a:r>
            <a:r>
              <a:rPr lang="da-DK" sz="1400" b="1" i="0" u="none" strike="noStrike" baseline="0" dirty="0">
                <a:cs typeface="Arial" panose="020B0604020202020204" pitchFamily="34" charset="0"/>
              </a:rPr>
              <a:t>. </a:t>
            </a:r>
            <a:r>
              <a:rPr lang="da-DK" sz="1400" i="0" u="none" strike="noStrike" baseline="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da-DK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udgave.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Forlag, 2019.</a:t>
            </a:r>
            <a:endParaRPr lang="da-DK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Power i projekter og portefølje</a:t>
            </a:r>
            <a:r>
              <a:rPr lang="da-DK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5. udgave.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Forlag, 2024. </a:t>
            </a:r>
            <a:endParaRPr lang="da-DK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4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0A1300-2D01-B04D-9D15-EF34F3D0B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B49DC67-C1F6-987F-3ABB-FBDFEAD80667}"/>
              </a:ext>
            </a:extLst>
          </p:cNvPr>
          <p:cNvSpPr txBox="1"/>
          <p:nvPr/>
        </p:nvSpPr>
        <p:spPr>
          <a:xfrm>
            <a:off x="8333251" y="405253"/>
            <a:ext cx="385874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E5C29"/>
                </a:solidFill>
                <a:latin typeface="HelveticaNeueLT Std Lt Cn" panose="020B0406020202030204" pitchFamily="34" charset="0"/>
              </a:rPr>
              <a:t>Se mere på https://djoefforlag.dk/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4FBE51-B229-C2A5-19E9-4820F386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7" t="20476" r="10625" b="8730"/>
          <a:stretch/>
        </p:blipFill>
        <p:spPr>
          <a:xfrm>
            <a:off x="7891429" y="2721419"/>
            <a:ext cx="2811718" cy="21426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7C1170-332F-E89E-3093-47C697DF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7" t="27377" r="29103" b="12845"/>
          <a:stretch/>
        </p:blipFill>
        <p:spPr>
          <a:xfrm>
            <a:off x="3529013" y="2021233"/>
            <a:ext cx="1989394" cy="28272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78DAFDD-1168-49E3-CA82-4083DBB70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6" t="19013" r="30833" b="9383"/>
          <a:stretch/>
        </p:blipFill>
        <p:spPr>
          <a:xfrm>
            <a:off x="5710221" y="2036767"/>
            <a:ext cx="1966213" cy="28272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3FB5780-7281-2C47-F2F6-90F8030EB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93" t="18413" r="21785" b="5325"/>
          <a:stretch/>
        </p:blipFill>
        <p:spPr>
          <a:xfrm>
            <a:off x="1371240" y="2020458"/>
            <a:ext cx="1965959" cy="28280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BBEEBAB-DDCD-FB4E-B598-0EB5CBE445BB}"/>
              </a:ext>
            </a:extLst>
          </p:cNvPr>
          <p:cNvSpPr txBox="1"/>
          <p:nvPr/>
        </p:nvSpPr>
        <p:spPr>
          <a:xfrm>
            <a:off x="1031133" y="405253"/>
            <a:ext cx="897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Vi har flere spændende </a:t>
            </a:r>
            <a:r>
              <a:rPr lang="da-DK" sz="3000">
                <a:solidFill>
                  <a:srgbClr val="6B9C77"/>
                </a:solidFill>
                <a:latin typeface="HelveticaNeueLT Std Lt Cn" panose="020B0406020202030204" pitchFamily="34" charset="0"/>
              </a:rPr>
              <a:t>bøger inden for </a:t>
            </a:r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projektledelse</a:t>
            </a:r>
            <a:endParaRPr lang="da-DK" sz="30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1F2BE52-9EFB-F84F-AD64-191578421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DD897CC-CB01-9B6C-951B-B81E71C25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69507-AA2F-9533-6530-B306AD1594DA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07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1119</Words>
  <Application>Microsoft Office PowerPoint</Application>
  <PresentationFormat>Widescreen</PresentationFormat>
  <Paragraphs>342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HelveticaNeueLT Std Cn</vt:lpstr>
      <vt:lpstr>HelveticaNeueLT Std Lt Cn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Ryding Olsson</dc:creator>
  <cp:lastModifiedBy>Anna Christensen</cp:lastModifiedBy>
  <cp:revision>128</cp:revision>
  <dcterms:created xsi:type="dcterms:W3CDTF">2018-07-25T07:58:36Z</dcterms:created>
  <dcterms:modified xsi:type="dcterms:W3CDTF">2024-07-17T11:24:40Z</dcterms:modified>
</cp:coreProperties>
</file>