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1" r:id="rId5"/>
    <p:sldId id="468" r:id="rId6"/>
    <p:sldId id="466" r:id="rId7"/>
    <p:sldId id="460"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9.3</a:t>
            </a:r>
          </a:p>
          <a:p>
            <a:r>
              <a:rPr lang="da-DK" sz="4000" dirty="0">
                <a:solidFill>
                  <a:srgbClr val="6B9C77"/>
                </a:solidFill>
                <a:latin typeface="HelveticaNeueLT Std Lt Cn" panose="020B0406020202030204" pitchFamily="34" charset="0"/>
                <a:cs typeface="Arial Narrow" panose="020B0604020202020204" pitchFamily="34" charset="0"/>
              </a:rPr>
              <a:t>Evaluering og feedback</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Evaluering og feedback</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8B64D0BA-47C2-1081-361A-0F07A120286F}"/>
              </a:ext>
            </a:extLst>
          </p:cNvPr>
          <p:cNvSpPr txBox="1"/>
          <p:nvPr/>
        </p:nvSpPr>
        <p:spPr>
          <a:xfrm>
            <a:off x="1349888" y="957567"/>
            <a:ext cx="9441962" cy="5067156"/>
          </a:xfrm>
          <a:prstGeom prst="rect">
            <a:avLst/>
          </a:prstGeom>
          <a:noFill/>
        </p:spPr>
        <p:txBody>
          <a:bodyPr wrap="square">
            <a:spAutoFit/>
          </a:bodyPr>
          <a:lstStyle/>
          <a:p>
            <a:pPr>
              <a:lnSpc>
                <a:spcPct val="107000"/>
              </a:lnSpc>
              <a:spcAft>
                <a:spcPts val="800"/>
              </a:spcAft>
            </a:pPr>
            <a:r>
              <a:rPr lang="da-DK" sz="1200" b="1" kern="0" dirty="0">
                <a:solidFill>
                  <a:srgbClr val="212529"/>
                </a:solidFill>
                <a:effectLst/>
                <a:ea typeface="Times New Roman" panose="02020603050405020304" pitchFamily="18" charset="0"/>
                <a:cs typeface="Arial" panose="020B0604020202020204" pitchFamily="34" charset="0"/>
              </a:rPr>
              <a:t>Formål</a:t>
            </a:r>
            <a:r>
              <a:rPr lang="da-DK" sz="1200" b="1" kern="100" dirty="0">
                <a:ea typeface="Times New Roman" panose="02020603050405020304" pitchFamily="18" charset="0"/>
                <a:cs typeface="Arial" panose="020B0604020202020204" pitchFamily="34" charset="0"/>
              </a:rPr>
              <a:t>                                                                                                                                                                                                                                          </a:t>
            </a:r>
            <a:r>
              <a:rPr lang="da-DK" sz="1200" kern="0" dirty="0">
                <a:solidFill>
                  <a:srgbClr val="212529"/>
                </a:solidFill>
                <a:effectLst/>
                <a:ea typeface="Times New Roman" panose="02020603050405020304" pitchFamily="18" charset="0"/>
                <a:cs typeface="Arial" panose="020B0604020202020204" pitchFamily="34" charset="0"/>
              </a:rPr>
              <a:t>Evaluering og feedback er redskaber til at afdække uhensigtsmæssig adfærd og dermed til at give mulighed for at korrigere dette. Men et lige så centralt formål med evalueringen er at give – og få – information om, hvad man gør godt. Man fremmer med den positive evaluering en bestemt adfærd og giver samtidig den enkelte eller gruppen selvtillid og energi.</a:t>
            </a:r>
          </a:p>
          <a:p>
            <a:pPr>
              <a:lnSpc>
                <a:spcPct val="107000"/>
              </a:lnSpc>
              <a:spcAft>
                <a:spcPts val="1125"/>
              </a:spcAft>
            </a:pPr>
            <a:r>
              <a:rPr lang="da-DK" sz="1200" b="1" kern="0" dirty="0">
                <a:solidFill>
                  <a:srgbClr val="212529"/>
                </a:solidFill>
                <a:effectLst/>
                <a:ea typeface="Times New Roman" panose="02020603050405020304" pitchFamily="18" charset="0"/>
                <a:cs typeface="Arial" panose="020B0604020202020204" pitchFamily="34" charset="0"/>
              </a:rPr>
              <a:t>Fremgangsmåde</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Første krav til evalueringen af gruppens arbejde er, at projektlederen sikrer, at der overhovedet bliver evalueret undervejs. Ved på forhånd at placere evalueringssessioner på udvalgte punkter i projektet, f.eks. efter hver milepæl eller efter hvert tredje møde, sikrer man, at der bliver tid til evalueringer i projektet. Det udelukker selvfølgelig ikke at lave evalueringer på andre tidspunkter, hvis behovet opstår, men vælger man udelukkende at bero på evalueringer ad-hoc i projektet, er risikoen, at der aldrig bliver tid til det.</a:t>
            </a:r>
            <a:endParaRPr lang="da-DK" sz="1200" kern="100" dirty="0">
              <a:effectLst/>
              <a:ea typeface="Aptos" panose="020B0004020202020204" pitchFamily="34" charset="0"/>
              <a:cs typeface="Arial" panose="020B0604020202020204" pitchFamily="34" charset="0"/>
            </a:endParaRP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Det andet krav er, at projektlederen skaber en ramme, som sikrer, at evalueringen bliver konstruktiv og fremadrettet: En evaluering, der udelukkende påpeger fejl og mangler ved den enkelte, og hvor interessen drejer sig om det, der allerede er passeret, vil sjældent give den ønskede adfærdsændring. Evalueringen skal give de berørte personer motivation og selvsikkerhed samt skal inspirere til en bedre indsats næste gang.</a:t>
            </a:r>
            <a:endParaRPr lang="da-DK" sz="1200" kern="100" dirty="0">
              <a:ea typeface="Times New Roman" panose="02020603050405020304" pitchFamily="18" charset="0"/>
              <a:cs typeface="Arial" panose="020B0604020202020204" pitchFamily="34" charset="0"/>
            </a:endParaRPr>
          </a:p>
          <a:p>
            <a:pPr>
              <a:lnSpc>
                <a:spcPct val="107000"/>
              </a:lnSpc>
              <a:spcAft>
                <a:spcPts val="1125"/>
              </a:spcAft>
            </a:pPr>
            <a:r>
              <a:rPr lang="da-DK" sz="1200" kern="0" dirty="0">
                <a:effectLst/>
                <a:ea typeface="Times New Roman" panose="02020603050405020304" pitchFamily="18" charset="0"/>
                <a:cs typeface="Arial" panose="020B0604020202020204" pitchFamily="34" charset="0"/>
              </a:rPr>
              <a:t>Evaluering af projektarbejdet kan fokusere på resultatet eller på processen. Her præsenterer vi to værktøjer til evaluering af:</a:t>
            </a:r>
            <a:endParaRPr lang="da-DK" sz="12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kern="0" dirty="0">
                <a:effectLst/>
                <a:ea typeface="Times New Roman" panose="02020603050405020304" pitchFamily="18" charset="0"/>
                <a:cs typeface="Arial" panose="020B0604020202020204" pitchFamily="34" charset="0"/>
              </a:rPr>
              <a:t>Gruppens samarbejde (skabelon 1)</a:t>
            </a:r>
            <a:endParaRPr lang="da-DK" sz="12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kern="0" dirty="0">
                <a:effectLst/>
                <a:ea typeface="Times New Roman" panose="02020603050405020304" pitchFamily="18" charset="0"/>
                <a:cs typeface="Arial" panose="020B0604020202020204" pitchFamily="34" charset="0"/>
              </a:rPr>
              <a:t>Feedback til den enkelte projektgruppedeltager (tjekliste 2)</a:t>
            </a:r>
            <a:endParaRPr lang="da-DK" sz="1200" kern="100" dirty="0">
              <a:effectLst/>
              <a:ea typeface="Aptos" panose="020B0004020202020204" pitchFamily="34" charset="0"/>
              <a:cs typeface="Arial" panose="020B0604020202020204" pitchFamily="34" charset="0"/>
            </a:endParaRPr>
          </a:p>
          <a:p>
            <a:pPr>
              <a:lnSpc>
                <a:spcPct val="107000"/>
              </a:lnSpc>
              <a:spcBef>
                <a:spcPts val="800"/>
              </a:spcBef>
              <a:spcAft>
                <a:spcPts val="400"/>
              </a:spcAft>
            </a:pPr>
            <a:r>
              <a:rPr lang="da-DK" sz="1200" b="1" kern="100" dirty="0">
                <a:effectLst/>
                <a:ea typeface="Times New Roman" panose="02020603050405020304" pitchFamily="18" charset="0"/>
                <a:cs typeface="Arial" panose="020B0604020202020204" pitchFamily="34" charset="0"/>
              </a:rPr>
              <a:t>Evaluering af gruppens arbejde og samarbejde                                                                                                                                     	                      </a:t>
            </a:r>
            <a:r>
              <a:rPr lang="da-DK" sz="1200" kern="0" dirty="0">
                <a:solidFill>
                  <a:srgbClr val="212529"/>
                </a:solidFill>
                <a:effectLst/>
                <a:ea typeface="Times New Roman" panose="02020603050405020304" pitchFamily="18" charset="0"/>
                <a:cs typeface="Arial" panose="020B0604020202020204" pitchFamily="34" charset="0"/>
              </a:rPr>
              <a:t>Brug en flipover og tegn skabelon 1. </a:t>
            </a:r>
            <a:r>
              <a:rPr lang="da-DK" sz="1200" kern="100" dirty="0">
                <a:effectLst/>
                <a:ea typeface="Aptos" panose="020B0004020202020204" pitchFamily="34" charset="0"/>
                <a:cs typeface="Times New Roman" panose="02020603050405020304" pitchFamily="18" charset="0"/>
              </a:rPr>
              <a:t>Alle, der deltager i evalueringen, starter med at udfylde skemaet herunder individuelt. Tænk både i gruppens samarbejde i projektet samt projektets resultat. </a:t>
            </a:r>
            <a:r>
              <a:rPr lang="da-DK" sz="1200" kern="0" dirty="0">
                <a:solidFill>
                  <a:srgbClr val="212529"/>
                </a:solidFill>
                <a:effectLst/>
                <a:ea typeface="Times New Roman" panose="02020603050405020304" pitchFamily="18" charset="0"/>
                <a:cs typeface="Arial" panose="020B0604020202020204" pitchFamily="34" charset="0"/>
              </a:rPr>
              <a:t>Vær opmærksom på at få alle personer på banen, så det ikke kun er de mest ”højtråbende,” der dominerer. Som projektleder skal du sikre, at feedbacken ikke bliver en offentlig ”afklapsning” af enkelte personer i projektet, men en saglig dialog, der skaber fremadrettet læring. </a:t>
            </a:r>
            <a:r>
              <a:rPr lang="da-DK" sz="1200" kern="100" dirty="0">
                <a:effectLst/>
                <a:ea typeface="Aptos" panose="020B0004020202020204" pitchFamily="34" charset="0"/>
                <a:cs typeface="Times New Roman" panose="02020603050405020304" pitchFamily="18" charset="0"/>
              </a:rPr>
              <a:t>Evt. kan aftales et mere afgrænset område for evalueringen, f.eks. dialogen med styregruppen, samarbejdet i den netop afsluttede fase etc.</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dirty="0">
                <a:cs typeface="Arial" panose="020B0604020202020204" pitchFamily="34" charset="0"/>
              </a:rPr>
              <a:t>Skabelon 1: Evaluering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4A8C3134-5019-CEF2-B272-DF353FAA375B}"/>
              </a:ext>
            </a:extLst>
          </p:cNvPr>
          <p:cNvGraphicFramePr>
            <a:graphicFrameLocks noGrp="1"/>
          </p:cNvGraphicFramePr>
          <p:nvPr>
            <p:extLst>
              <p:ext uri="{D42A27DB-BD31-4B8C-83A1-F6EECF244321}">
                <p14:modId xmlns:p14="http://schemas.microsoft.com/office/powerpoint/2010/main" val="1791520789"/>
              </p:ext>
            </p:extLst>
          </p:nvPr>
        </p:nvGraphicFramePr>
        <p:xfrm>
          <a:off x="1442499" y="1005843"/>
          <a:ext cx="9325246" cy="4727298"/>
        </p:xfrm>
        <a:graphic>
          <a:graphicData uri="http://schemas.openxmlformats.org/drawingml/2006/table">
            <a:tbl>
              <a:tblPr>
                <a:tableStyleId>{5C22544A-7EE6-4342-B048-85BDC9FD1C3A}</a:tableStyleId>
              </a:tblPr>
              <a:tblGrid>
                <a:gridCol w="4308061">
                  <a:extLst>
                    <a:ext uri="{9D8B030D-6E8A-4147-A177-3AD203B41FA5}">
                      <a16:colId xmlns:a16="http://schemas.microsoft.com/office/drawing/2014/main" val="88595640"/>
                    </a:ext>
                  </a:extLst>
                </a:gridCol>
                <a:gridCol w="5017185">
                  <a:extLst>
                    <a:ext uri="{9D8B030D-6E8A-4147-A177-3AD203B41FA5}">
                      <a16:colId xmlns:a16="http://schemas.microsoft.com/office/drawing/2014/main" val="3337734066"/>
                    </a:ext>
                  </a:extLst>
                </a:gridCol>
              </a:tblGrid>
              <a:tr h="2273720">
                <a:tc>
                  <a:txBody>
                    <a:bodyPr/>
                    <a:lstStyle/>
                    <a:p>
                      <a:pPr>
                        <a:lnSpc>
                          <a:spcPct val="107000"/>
                        </a:lnSpc>
                        <a:spcAft>
                          <a:spcPts val="800"/>
                        </a:spcAft>
                      </a:pPr>
                      <a:r>
                        <a:rPr lang="da-DK" sz="1400" kern="100" dirty="0">
                          <a:effectLst/>
                          <a:latin typeface="+mn-lt"/>
                          <a:cs typeface="Arial" panose="020B0604020202020204" pitchFamily="34" charset="0"/>
                        </a:rPr>
                        <a:t>Hvad gik godt?</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r>
                        <a:rPr lang="da-DK" sz="1400" kern="100" dirty="0">
                          <a:effectLst/>
                          <a:latin typeface="+mn-lt"/>
                          <a:cs typeface="Arial" panose="020B0604020202020204" pitchFamily="34" charset="0"/>
                        </a:rPr>
                        <a:t> </a:t>
                      </a:r>
                    </a:p>
                  </a:txBody>
                  <a:tcPr marL="26240" marR="26240" marT="0" marB="0">
                    <a:solidFill>
                      <a:schemeClr val="accent1">
                        <a:lumMod val="20000"/>
                        <a:lumOff val="80000"/>
                      </a:schemeClr>
                    </a:solidFill>
                  </a:tcPr>
                </a:tc>
                <a:tc>
                  <a:txBody>
                    <a:bodyPr/>
                    <a:lstStyle/>
                    <a:p>
                      <a:pPr>
                        <a:lnSpc>
                          <a:spcPts val="1450"/>
                        </a:lnSpc>
                      </a:pPr>
                      <a:r>
                        <a:rPr lang="da-DK" sz="1400" kern="100" dirty="0">
                          <a:effectLst/>
                          <a:latin typeface="+mn-lt"/>
                          <a:cs typeface="Arial" panose="020B0604020202020204" pitchFamily="34" charset="0"/>
                        </a:rPr>
                        <a:t>Hvorfor gik det godt?</a:t>
                      </a:r>
                      <a:endParaRPr lang="da-DK" sz="1400" kern="100" dirty="0">
                        <a:effectLst/>
                        <a:latin typeface="+mn-lt"/>
                        <a:ea typeface="Times New Roman" panose="02020603050405020304" pitchFamily="18" charset="0"/>
                        <a:cs typeface="Arial" panose="020B0604020202020204" pitchFamily="34" charset="0"/>
                      </a:endParaRPr>
                    </a:p>
                  </a:txBody>
                  <a:tcPr marL="26240" marR="26240" marT="0" marB="0">
                    <a:solidFill>
                      <a:schemeClr val="accent1">
                        <a:lumMod val="40000"/>
                        <a:lumOff val="60000"/>
                      </a:schemeClr>
                    </a:solidFill>
                  </a:tcPr>
                </a:tc>
                <a:extLst>
                  <a:ext uri="{0D108BD9-81ED-4DB2-BD59-A6C34878D82A}">
                    <a16:rowId xmlns:a16="http://schemas.microsoft.com/office/drawing/2014/main" val="2476147310"/>
                  </a:ext>
                </a:extLst>
              </a:tr>
              <a:tr h="2453578">
                <a:tc>
                  <a:txBody>
                    <a:bodyPr/>
                    <a:lstStyle/>
                    <a:p>
                      <a:pPr>
                        <a:lnSpc>
                          <a:spcPct val="107000"/>
                        </a:lnSpc>
                        <a:spcAft>
                          <a:spcPts val="800"/>
                        </a:spcAft>
                      </a:pPr>
                      <a:r>
                        <a:rPr lang="da-DK" sz="1400" kern="100" dirty="0">
                          <a:effectLst/>
                          <a:latin typeface="+mn-lt"/>
                          <a:cs typeface="Arial" panose="020B0604020202020204" pitchFamily="34" charset="0"/>
                        </a:rPr>
                        <a:t>Hvad kunne gå bedre?</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r>
                        <a:rPr lang="da-DK" sz="1400" kern="100" dirty="0">
                          <a:effectLst/>
                          <a:latin typeface="+mn-lt"/>
                          <a:cs typeface="Arial" panose="020B0604020202020204" pitchFamily="34" charset="0"/>
                        </a:rPr>
                        <a:t> </a:t>
                      </a:r>
                    </a:p>
                    <a:p>
                      <a:pPr>
                        <a:lnSpc>
                          <a:spcPct val="107000"/>
                        </a:lnSpc>
                        <a:spcAft>
                          <a:spcPts val="800"/>
                        </a:spcAft>
                      </a:pPr>
                      <a:endParaRPr lang="da-DK" sz="1400" kern="100" dirty="0">
                        <a:effectLst/>
                        <a:latin typeface="+mn-lt"/>
                        <a:cs typeface="Arial" panose="020B0604020202020204" pitchFamily="34" charset="0"/>
                      </a:endParaRPr>
                    </a:p>
                  </a:txBody>
                  <a:tcPr marL="26240" marR="26240" marT="0" marB="0">
                    <a:solidFill>
                      <a:schemeClr val="accent1">
                        <a:lumMod val="40000"/>
                        <a:lumOff val="60000"/>
                      </a:schemeClr>
                    </a:solidFill>
                  </a:tcPr>
                </a:tc>
                <a:tc>
                  <a:txBody>
                    <a:bodyPr/>
                    <a:lstStyle/>
                    <a:p>
                      <a:pPr>
                        <a:lnSpc>
                          <a:spcPct val="107000"/>
                        </a:lnSpc>
                        <a:spcAft>
                          <a:spcPts val="800"/>
                        </a:spcAft>
                      </a:pPr>
                      <a:r>
                        <a:rPr lang="da-DK" sz="1400" kern="100" dirty="0">
                          <a:effectLst/>
                          <a:latin typeface="+mn-lt"/>
                          <a:cs typeface="Arial" panose="020B0604020202020204" pitchFamily="34" charset="0"/>
                        </a:rPr>
                        <a:t>Hvad vil vi gøre anderledes næste gang?</a:t>
                      </a:r>
                      <a:endParaRPr lang="da-DK" sz="1400" kern="100" dirty="0">
                        <a:effectLst/>
                        <a:latin typeface="+mn-lt"/>
                        <a:ea typeface="Aptos" panose="020B0004020202020204" pitchFamily="34" charset="0"/>
                        <a:cs typeface="Arial" panose="020B0604020202020204" pitchFamily="34" charset="0"/>
                      </a:endParaRPr>
                    </a:p>
                  </a:txBody>
                  <a:tcPr marL="26240" marR="26240" marT="0" marB="0">
                    <a:solidFill>
                      <a:schemeClr val="accent1">
                        <a:lumMod val="60000"/>
                        <a:lumOff val="40000"/>
                      </a:schemeClr>
                    </a:solidFill>
                  </a:tcPr>
                </a:tc>
                <a:extLst>
                  <a:ext uri="{0D108BD9-81ED-4DB2-BD59-A6C34878D82A}">
                    <a16:rowId xmlns:a16="http://schemas.microsoft.com/office/drawing/2014/main" val="695094664"/>
                  </a:ext>
                </a:extLst>
              </a:tr>
            </a:tbl>
          </a:graphicData>
        </a:graphic>
      </p:graphicFrame>
      <p:sp>
        <p:nvSpPr>
          <p:cNvPr id="6" name="Tekstfelt 5">
            <a:extLst>
              <a:ext uri="{FF2B5EF4-FFF2-40B4-BE49-F238E27FC236}">
                <a16:creationId xmlns:a16="http://schemas.microsoft.com/office/drawing/2014/main" id="{8DEDE5D8-8A42-99F2-CD1B-453C6D2EF2D6}"/>
              </a:ext>
            </a:extLst>
          </p:cNvPr>
          <p:cNvSpPr txBox="1"/>
          <p:nvPr/>
        </p:nvSpPr>
        <p:spPr>
          <a:xfrm>
            <a:off x="1345618" y="5773604"/>
            <a:ext cx="9200462" cy="478849"/>
          </a:xfrm>
          <a:prstGeom prst="rect">
            <a:avLst/>
          </a:prstGeom>
          <a:noFill/>
        </p:spPr>
        <p:txBody>
          <a:bodyPr wrap="square">
            <a:spAutoFit/>
          </a:bodyPr>
          <a:lstStyle/>
          <a:p>
            <a:pPr>
              <a:lnSpc>
                <a:spcPct val="107000"/>
              </a:lnSpc>
              <a:spcAft>
                <a:spcPts val="800"/>
              </a:spcAft>
            </a:pPr>
            <a:r>
              <a:rPr lang="da-DK" sz="1200" kern="100" dirty="0">
                <a:ea typeface="Aptos" panose="020B0004020202020204" pitchFamily="34" charset="0"/>
                <a:cs typeface="Arial" panose="020B0604020202020204" pitchFamily="34" charset="0"/>
              </a:rPr>
              <a:t>D</a:t>
            </a:r>
            <a:r>
              <a:rPr lang="da-DK" sz="1200" kern="100" dirty="0">
                <a:effectLst/>
                <a:ea typeface="Aptos" panose="020B0004020202020204" pitchFamily="34" charset="0"/>
                <a:cs typeface="Arial" panose="020B0604020202020204" pitchFamily="34" charset="0"/>
              </a:rPr>
              <a:t>iskutér i gruppen, hvad man har af feedback i de fire felter, dvs. ”Hvad gik godt?” ”Hvorfor”? ”Hvad kunne gå bedre?” og særligt: ”Hvad vil vi gøre anderledes næste gang?”</a:t>
            </a:r>
          </a:p>
        </p:txBody>
      </p:sp>
    </p:spTree>
    <p:extLst>
      <p:ext uri="{BB962C8B-B14F-4D97-AF65-F5344CB8AC3E}">
        <p14:creationId xmlns:p14="http://schemas.microsoft.com/office/powerpoint/2010/main" val="250207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Tjekliste 2: Feedback af den enkelte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551829F8-E30F-B8CC-5307-D6C090A76F2B}"/>
              </a:ext>
            </a:extLst>
          </p:cNvPr>
          <p:cNvSpPr txBox="1"/>
          <p:nvPr/>
        </p:nvSpPr>
        <p:spPr>
          <a:xfrm>
            <a:off x="1349888" y="957567"/>
            <a:ext cx="9441962" cy="5638467"/>
          </a:xfrm>
          <a:prstGeom prst="rect">
            <a:avLst/>
          </a:prstGeom>
          <a:noFill/>
        </p:spPr>
        <p:txBody>
          <a:bodyPr wrap="square">
            <a:spAutoFit/>
          </a:bodyPr>
          <a:lstStyle/>
          <a:p>
            <a:r>
              <a:rPr lang="da-DK" sz="1200" b="1" dirty="0">
                <a:effectLst/>
                <a:ea typeface="Times New Roman" panose="02020603050405020304" pitchFamily="18" charset="0"/>
                <a:cs typeface="Arial" panose="020B0604020202020204" pitchFamily="34" charset="0"/>
              </a:rPr>
              <a:t>Feedback til den enkelte projektdeltager </a:t>
            </a:r>
            <a:endParaRPr lang="da-DK" sz="1200" dirty="0">
              <a:effectLst/>
              <a:ea typeface="Times New Roman" panose="02020603050405020304" pitchFamily="18" charset="0"/>
              <a:cs typeface="Arial" panose="020B0604020202020204" pitchFamily="34" charset="0"/>
            </a:endParaRPr>
          </a:p>
          <a:p>
            <a:r>
              <a:rPr lang="da-DK" sz="1200" dirty="0">
                <a:effectLst/>
                <a:ea typeface="Times New Roman" panose="02020603050405020304" pitchFamily="18" charset="0"/>
                <a:cs typeface="Arial" panose="020B0604020202020204" pitchFamily="34" charset="0"/>
              </a:rPr>
              <a:t>Det optimale er, at feedbacken til den enkelte er en naturlig del af gruppens samarbejde, og den således gives ved enhver relevant lejlighed. Samtidig kan det være udviklende at bruge tid på at tage et mere overordnet perspektiv på hinanden.</a:t>
            </a:r>
          </a:p>
          <a:p>
            <a:endParaRPr lang="da-DK" sz="1200" dirty="0">
              <a:ea typeface="Times New Roman" panose="02020603050405020304" pitchFamily="18" charset="0"/>
              <a:cs typeface="Arial" panose="020B0604020202020204" pitchFamily="34" charset="0"/>
            </a:endParaRPr>
          </a:p>
          <a:p>
            <a:pPr marL="288925" indent="-288925" defTabSz="1143000">
              <a:buFontTx/>
              <a:buNone/>
            </a:pPr>
            <a:r>
              <a:rPr lang="da-DK" altLang="da-DK" sz="1200" b="1" dirty="0">
                <a:cs typeface="Arial" panose="020B0604020202020204" pitchFamily="34" charset="0"/>
              </a:rPr>
              <a:t>Gode råd om at give feedback</a:t>
            </a:r>
            <a:endParaRPr lang="da-DK" altLang="da-DK" sz="1200" dirty="0">
              <a:cs typeface="Arial" panose="020B0604020202020204" pitchFamily="34" charset="0"/>
            </a:endParaRPr>
          </a:p>
          <a:p>
            <a:pPr marL="171450" indent="-171450" defTabSz="1143000">
              <a:buFont typeface="Arial" panose="020B0604020202020204" pitchFamily="34" charset="0"/>
              <a:buChar char="•"/>
            </a:pPr>
            <a:r>
              <a:rPr lang="da-DK" altLang="da-DK" sz="1200" dirty="0">
                <a:cs typeface="Arial" panose="020B0604020202020204" pitchFamily="34" charset="0"/>
              </a:rPr>
              <a:t>Giv både feedback på processen og resultaterne</a:t>
            </a:r>
          </a:p>
          <a:p>
            <a:pPr marL="171450" indent="-171450" defTabSz="1143000">
              <a:buFont typeface="Arial" panose="020B0604020202020204" pitchFamily="34" charset="0"/>
              <a:buChar char="•"/>
            </a:pPr>
            <a:r>
              <a:rPr lang="da-DK" altLang="da-DK" sz="1200" dirty="0">
                <a:cs typeface="Arial" panose="020B0604020202020204" pitchFamily="34" charset="0"/>
              </a:rPr>
              <a:t>Beskriv det, du ser, observationerne, handlingerne</a:t>
            </a:r>
          </a:p>
          <a:p>
            <a:pPr marL="171450" indent="-171450" defTabSz="1143000">
              <a:buFont typeface="Arial" panose="020B0604020202020204" pitchFamily="34" charset="0"/>
              <a:buChar char="•"/>
            </a:pPr>
            <a:r>
              <a:rPr lang="da-DK" altLang="da-DK" sz="1200" dirty="0">
                <a:cs typeface="Arial" panose="020B0604020202020204" pitchFamily="34" charset="0"/>
              </a:rPr>
              <a:t>Beskriv, hvad du oplever, føler</a:t>
            </a:r>
          </a:p>
          <a:p>
            <a:pPr marL="171450" indent="-171450" defTabSz="1143000">
              <a:buFont typeface="Arial" panose="020B0604020202020204" pitchFamily="34" charset="0"/>
              <a:buChar char="•"/>
            </a:pPr>
            <a:r>
              <a:rPr lang="da-DK" altLang="da-DK" sz="1200" dirty="0">
                <a:cs typeface="Arial" panose="020B0604020202020204" pitchFamily="34" charset="0"/>
              </a:rPr>
              <a:t>Vurder aldrig motiverne bag handlingerne</a:t>
            </a:r>
          </a:p>
          <a:p>
            <a:pPr marL="288925" indent="-288925" defTabSz="1143000"/>
            <a:endParaRPr lang="da-DK" altLang="da-DK" sz="1200" dirty="0">
              <a:cs typeface="Arial" panose="020B0604020202020204" pitchFamily="34" charset="0"/>
            </a:endParaRPr>
          </a:p>
          <a:p>
            <a:pPr marL="288925" indent="-288925" defTabSz="1143000">
              <a:buFontTx/>
              <a:buNone/>
            </a:pPr>
            <a:r>
              <a:rPr lang="da-DK" altLang="da-DK" sz="1200" b="1" dirty="0">
                <a:cs typeface="Arial" panose="020B0604020202020204" pitchFamily="34" charset="0"/>
              </a:rPr>
              <a:t>Feedback skal opfylde de tre K´er</a:t>
            </a:r>
          </a:p>
          <a:p>
            <a:pPr marL="171450" indent="-171450" defTabSz="1143000">
              <a:buFont typeface="Arial" panose="020B0604020202020204" pitchFamily="34" charset="0"/>
              <a:buChar char="•"/>
            </a:pPr>
            <a:r>
              <a:rPr lang="da-DK" altLang="da-DK" sz="1200" dirty="0">
                <a:cs typeface="Arial" panose="020B0604020202020204" pitchFamily="34" charset="0"/>
              </a:rPr>
              <a:t>Feedback skal være KÆRLIG (anerkendende)</a:t>
            </a:r>
          </a:p>
          <a:p>
            <a:pPr marL="171450" indent="-171450" defTabSz="1143000">
              <a:buFont typeface="Arial" panose="020B0604020202020204" pitchFamily="34" charset="0"/>
              <a:buChar char="•"/>
            </a:pPr>
            <a:r>
              <a:rPr lang="da-DK" altLang="da-DK" sz="1200" dirty="0">
                <a:cs typeface="Arial" panose="020B0604020202020204" pitchFamily="34" charset="0"/>
              </a:rPr>
              <a:t>Feedback skal være KONKRET</a:t>
            </a:r>
          </a:p>
          <a:p>
            <a:pPr marL="171450" indent="-171450" defTabSz="1143000">
              <a:buFont typeface="Arial" panose="020B0604020202020204" pitchFamily="34" charset="0"/>
              <a:buChar char="•"/>
            </a:pPr>
            <a:r>
              <a:rPr lang="da-DK" altLang="da-DK" sz="1200" dirty="0">
                <a:cs typeface="Arial" panose="020B0604020202020204" pitchFamily="34" charset="0"/>
              </a:rPr>
              <a:t>Feedback skal være KONSTRUKTIV</a:t>
            </a:r>
          </a:p>
          <a:p>
            <a:pPr marL="288925" indent="-288925" defTabSz="1143000"/>
            <a:endParaRPr lang="da-DK" altLang="da-DK" sz="1200" b="1" dirty="0">
              <a:cs typeface="Arial" panose="020B0604020202020204" pitchFamily="34" charset="0"/>
            </a:endParaRPr>
          </a:p>
          <a:p>
            <a:pPr marL="288925" indent="-288925" defTabSz="1143000">
              <a:buFontTx/>
              <a:buNone/>
            </a:pPr>
            <a:r>
              <a:rPr lang="da-DK" altLang="da-DK" sz="1200" b="1" dirty="0">
                <a:cs typeface="Arial" panose="020B0604020202020204" pitchFamily="34" charset="0"/>
              </a:rPr>
              <a:t>Eksempler:</a:t>
            </a:r>
          </a:p>
          <a:p>
            <a:pPr marL="288925" indent="-288925" defTabSz="1143000">
              <a:buFontTx/>
              <a:buNone/>
            </a:pPr>
            <a:r>
              <a:rPr lang="da-DK" altLang="da-DK" sz="1200" dirty="0">
                <a:cs typeface="Arial" panose="020B0604020202020204" pitchFamily="34" charset="0"/>
              </a:rPr>
              <a:t>”Det var rigtig godt, at du spurgte til den enkeltes meninger, og jeg synes godt, du kan gøre mere ud af …”</a:t>
            </a:r>
          </a:p>
          <a:p>
            <a:pPr lvl="0">
              <a:tabLst>
                <a:tab pos="228600" algn="l"/>
              </a:tabLst>
            </a:pPr>
            <a:r>
              <a:rPr lang="da-DK" sz="1200" dirty="0">
                <a:effectLst/>
                <a:ea typeface="Times New Roman" panose="02020603050405020304" pitchFamily="18" charset="0"/>
                <a:cs typeface="Times New Roman" panose="02020603050405020304" pitchFamily="18" charset="0"/>
              </a:rPr>
              <a:t>”Det synes jeg, at du skal gøre mere af”</a:t>
            </a:r>
          </a:p>
          <a:p>
            <a:pPr lvl="0">
              <a:tabLst>
                <a:tab pos="228600" algn="l"/>
              </a:tabLst>
            </a:pPr>
            <a:r>
              <a:rPr lang="da-DK" sz="1200" dirty="0">
                <a:effectLst/>
                <a:ea typeface="Times New Roman" panose="02020603050405020304" pitchFamily="18" charset="0"/>
                <a:cs typeface="Times New Roman" panose="02020603050405020304" pitchFamily="18" charset="0"/>
              </a:rPr>
              <a:t>”Det synes jeg, at du skal gøre mindre af eller stoppe med”</a:t>
            </a:r>
          </a:p>
          <a:p>
            <a:pPr lvl="0">
              <a:tabLst>
                <a:tab pos="228600" algn="l"/>
              </a:tabLst>
            </a:pPr>
            <a:r>
              <a:rPr lang="da-DK" sz="1200" dirty="0">
                <a:effectLst/>
                <a:ea typeface="Times New Roman" panose="02020603050405020304" pitchFamily="18" charset="0"/>
                <a:cs typeface="Times New Roman" panose="02020603050405020304" pitchFamily="18" charset="0"/>
              </a:rPr>
              <a:t>”Det synes jeg, at du skal fortsætte med”</a:t>
            </a:r>
          </a:p>
          <a:p>
            <a:pPr marL="288925" indent="-288925" defTabSz="1143000">
              <a:buFontTx/>
              <a:buNone/>
            </a:pPr>
            <a:endParaRPr lang="da-DK" altLang="da-DK" sz="1200" dirty="0">
              <a:cs typeface="Arial" panose="020B0604020202020204" pitchFamily="34" charset="0"/>
            </a:endParaRPr>
          </a:p>
          <a:p>
            <a:r>
              <a:rPr lang="da-DK" altLang="da-DK" sz="1200" b="1" dirty="0">
                <a:cs typeface="Arial" panose="020B0604020202020204" pitchFamily="34" charset="0"/>
              </a:rPr>
              <a:t>Gode råd om at modtage feedback</a:t>
            </a:r>
            <a:endParaRPr lang="da-DK" altLang="da-DK" sz="1200" dirty="0">
              <a:cs typeface="Arial" panose="020B0604020202020204" pitchFamily="34" charset="0"/>
            </a:endParaRPr>
          </a:p>
          <a:p>
            <a:pPr marL="171450" indent="-171450">
              <a:buFont typeface="Arial" panose="020B0604020202020204" pitchFamily="34" charset="0"/>
              <a:buChar char="•"/>
            </a:pPr>
            <a:r>
              <a:rPr lang="da-DK" altLang="da-DK" sz="1200" dirty="0">
                <a:cs typeface="Arial" panose="020B0604020202020204" pitchFamily="34" charset="0"/>
              </a:rPr>
              <a:t>Lyt, lyt, lyt og lyt (med begge ører)</a:t>
            </a:r>
          </a:p>
          <a:p>
            <a:pPr marL="171450" indent="-171450">
              <a:buFont typeface="Arial" panose="020B0604020202020204" pitchFamily="34" charset="0"/>
              <a:buChar char="•"/>
            </a:pPr>
            <a:r>
              <a:rPr lang="da-DK" altLang="da-DK" sz="1200" dirty="0">
                <a:cs typeface="Arial" panose="020B0604020202020204" pitchFamily="34" charset="0"/>
              </a:rPr>
              <a:t>Stil uddybende og afklarende spørgsmål</a:t>
            </a:r>
          </a:p>
          <a:p>
            <a:pPr marL="171450" indent="-171450">
              <a:buFont typeface="Arial" panose="020B0604020202020204" pitchFamily="34" charset="0"/>
              <a:buChar char="•"/>
            </a:pPr>
            <a:r>
              <a:rPr lang="da-DK" altLang="da-DK" sz="1200" dirty="0">
                <a:cs typeface="Arial" panose="020B0604020202020204" pitchFamily="34" charset="0"/>
              </a:rPr>
              <a:t>Spørg andre, om de har samme opfattelse</a:t>
            </a:r>
          </a:p>
          <a:p>
            <a:pPr marL="171450" indent="-171450">
              <a:buFont typeface="Arial" panose="020B0604020202020204" pitchFamily="34" charset="0"/>
              <a:buChar char="•"/>
            </a:pPr>
            <a:r>
              <a:rPr lang="da-DK" altLang="da-DK" sz="1200" dirty="0">
                <a:cs typeface="Arial" panose="020B0604020202020204" pitchFamily="34" charset="0"/>
              </a:rPr>
              <a:t>Feedback er en gave – sig tak for gaven!</a:t>
            </a:r>
          </a:p>
          <a:p>
            <a:pPr marL="171450" indent="-171450">
              <a:buFont typeface="Arial" panose="020B0604020202020204" pitchFamily="34" charset="0"/>
              <a:buChar char="•"/>
            </a:pPr>
            <a:r>
              <a:rPr lang="da-DK" altLang="da-DK" sz="1200" dirty="0">
                <a:cs typeface="Arial" panose="020B0604020202020204" pitchFamily="34" charset="0"/>
              </a:rPr>
              <a:t>Undgå at gå i forsvarsposition og forklare dig</a:t>
            </a:r>
          </a:p>
          <a:p>
            <a:pPr marL="171450" indent="-171450">
              <a:buFont typeface="Arial" panose="020B0604020202020204" pitchFamily="34" charset="0"/>
              <a:buChar char="•"/>
            </a:pPr>
            <a:r>
              <a:rPr lang="da-DK" altLang="da-DK" sz="1200" dirty="0">
                <a:cs typeface="Arial" panose="020B0604020202020204" pitchFamily="34" charset="0"/>
              </a:rPr>
              <a:t>Du vælger enerådigt, hvad du kan bruge</a:t>
            </a:r>
          </a:p>
          <a:p>
            <a:pPr marL="288925" indent="-288925" defTabSz="1143000">
              <a:buFontTx/>
              <a:buNone/>
            </a:pPr>
            <a:endParaRPr lang="da-DK" altLang="da-DK" sz="1200" dirty="0">
              <a:latin typeface="Arial" panose="020B0604020202020204" pitchFamily="34" charset="0"/>
              <a:cs typeface="Arial" panose="020B0604020202020204" pitchFamily="34" charset="0"/>
            </a:endParaRPr>
          </a:p>
          <a:p>
            <a:pPr>
              <a:lnSpc>
                <a:spcPct val="107000"/>
              </a:lnSpc>
              <a:spcAft>
                <a:spcPts val="800"/>
              </a:spcAft>
            </a:pP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0131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a typeface="Aptos" panose="020B0004020202020204" pitchFamily="34" charset="0"/>
                <a:cs typeface="Times New Roman" panose="02020603050405020304" pitchFamily="18" charset="0"/>
              </a:rPr>
              <a:t>Vær anerkendende, og undgå mangeltænkning</a:t>
            </a:r>
            <a:r>
              <a:rPr lang="da-DK" sz="2400" b="1" kern="100" dirty="0">
                <a:effectLst/>
                <a:ea typeface="Aptos" panose="020B0004020202020204" pitchFamily="34" charset="0"/>
                <a:cs typeface="Times New Roman" panose="02020603050405020304" pitchFamily="18" charset="0"/>
              </a:rPr>
              <a:t>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E4714DB4-4D0F-1BA6-D359-9CA4FCFE6991}"/>
              </a:ext>
            </a:extLst>
          </p:cNvPr>
          <p:cNvSpPr txBox="1"/>
          <p:nvPr/>
        </p:nvSpPr>
        <p:spPr>
          <a:xfrm>
            <a:off x="1349888" y="1049007"/>
            <a:ext cx="9441962" cy="837152"/>
          </a:xfrm>
          <a:prstGeom prst="rect">
            <a:avLst/>
          </a:prstGeom>
          <a:noFill/>
        </p:spPr>
        <p:txBody>
          <a:bodyPr wrap="square">
            <a:spAutoFit/>
          </a:bodyPr>
          <a:lstStyle/>
          <a:p>
            <a:r>
              <a:rPr lang="da-DK" sz="1200" dirty="0">
                <a:ea typeface="Times New Roman" panose="02020603050405020304" pitchFamily="18" charset="0"/>
                <a:cs typeface="Arial" panose="020B0604020202020204" pitchFamily="34" charset="0"/>
              </a:rPr>
              <a:t>Når der evalueres og gives feedback, er det vigtigt at udtrykke sig anerkendende. Sig, hvad du ønsker dig af adfærd.</a:t>
            </a:r>
          </a:p>
          <a:p>
            <a:r>
              <a:rPr lang="da-DK" sz="1200" dirty="0">
                <a:ea typeface="Times New Roman" panose="02020603050405020304" pitchFamily="18" charset="0"/>
                <a:cs typeface="Arial" panose="020B0604020202020204" pitchFamily="34" charset="0"/>
              </a:rPr>
              <a:t>Pas på med mangeltænkning, der hele tiden fokuserer på hullerne i osten. </a:t>
            </a:r>
          </a:p>
          <a:p>
            <a:r>
              <a:rPr lang="da-DK" sz="1200" dirty="0">
                <a:ea typeface="Times New Roman" panose="02020603050405020304" pitchFamily="18" charset="0"/>
                <a:cs typeface="Arial" panose="020B0604020202020204" pitchFamily="34" charset="0"/>
              </a:rPr>
              <a:t>Det svarer til forskellen på at få en ønskeliste frem for en mangelliste. </a:t>
            </a:r>
            <a:endParaRPr lang="da-DK" altLang="da-DK" sz="1200" dirty="0">
              <a:cs typeface="Arial" panose="020B0604020202020204" pitchFamily="34" charset="0"/>
            </a:endParaRPr>
          </a:p>
          <a:p>
            <a:pPr>
              <a:lnSpc>
                <a:spcPct val="107000"/>
              </a:lnSpc>
              <a:spcAft>
                <a:spcPts val="800"/>
              </a:spcAft>
            </a:pP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ktangel 5">
            <a:extLst>
              <a:ext uri="{FF2B5EF4-FFF2-40B4-BE49-F238E27FC236}">
                <a16:creationId xmlns:a16="http://schemas.microsoft.com/office/drawing/2014/main" id="{0DAA2ADE-D8F2-5AA3-98BB-2D3F4C655E5F}"/>
              </a:ext>
            </a:extLst>
          </p:cNvPr>
          <p:cNvSpPr/>
          <p:nvPr/>
        </p:nvSpPr>
        <p:spPr>
          <a:xfrm>
            <a:off x="1441328" y="2286000"/>
            <a:ext cx="4329552" cy="37693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altLang="da-DK" sz="1200" b="1" dirty="0">
                <a:solidFill>
                  <a:schemeClr val="tx1"/>
                </a:solidFill>
                <a:cs typeface="Arial" panose="020B0604020202020204" pitchFamily="34" charset="0"/>
              </a:rPr>
              <a:t>Fokus</a:t>
            </a:r>
          </a:p>
          <a:p>
            <a:r>
              <a:rPr lang="da-DK" altLang="da-DK" sz="1200" dirty="0">
                <a:solidFill>
                  <a:schemeClr val="tx1"/>
                </a:solidFill>
                <a:cs typeface="Arial" panose="020B0604020202020204" pitchFamily="34" charset="0"/>
              </a:rPr>
              <a:t>Ønsker om forandring sættes i forgrunden.</a:t>
            </a:r>
          </a:p>
          <a:p>
            <a:endParaRPr lang="da-DK" altLang="da-DK" sz="1200" dirty="0">
              <a:solidFill>
                <a:schemeClr val="tx1"/>
              </a:solidFill>
              <a:cs typeface="Arial" panose="020B0604020202020204" pitchFamily="34" charset="0"/>
            </a:endParaRPr>
          </a:p>
          <a:p>
            <a:r>
              <a:rPr lang="da-DK" altLang="da-DK" sz="1200" b="1" dirty="0">
                <a:solidFill>
                  <a:schemeClr val="tx1"/>
                </a:solidFill>
                <a:cs typeface="Arial" panose="020B0604020202020204" pitchFamily="34" charset="0"/>
              </a:rPr>
              <a:t>Filosofi</a:t>
            </a:r>
          </a:p>
          <a:p>
            <a:r>
              <a:rPr lang="da-DK" altLang="da-DK" sz="1200" dirty="0">
                <a:solidFill>
                  <a:schemeClr val="tx1"/>
                </a:solidFill>
                <a:cs typeface="Arial" panose="020B0604020202020204" pitchFamily="34" charset="0"/>
              </a:rPr>
              <a:t>Ønsker om fremtiden er med til at forme nutiden og skaber energi til forandring.</a:t>
            </a:r>
          </a:p>
          <a:p>
            <a:r>
              <a:rPr lang="da-DK" altLang="da-DK" sz="1200" dirty="0">
                <a:solidFill>
                  <a:schemeClr val="tx1"/>
                </a:solidFill>
                <a:cs typeface="Arial" panose="020B0604020202020204" pitchFamily="34" charset="0"/>
              </a:rPr>
              <a:t>Løsninger udspringer af deltagernes ressourcer.</a:t>
            </a:r>
          </a:p>
          <a:p>
            <a:endParaRPr lang="da-DK" altLang="da-DK" sz="1200" dirty="0">
              <a:solidFill>
                <a:schemeClr val="tx1"/>
              </a:solidFill>
              <a:cs typeface="Arial" panose="020B0604020202020204" pitchFamily="34" charset="0"/>
            </a:endParaRPr>
          </a:p>
          <a:p>
            <a:r>
              <a:rPr lang="da-DK" altLang="da-DK" sz="1200" b="1" dirty="0">
                <a:solidFill>
                  <a:schemeClr val="tx1"/>
                </a:solidFill>
                <a:cs typeface="Arial" panose="020B0604020202020204" pitchFamily="34" charset="0"/>
              </a:rPr>
              <a:t>Spørgsmål</a:t>
            </a:r>
          </a:p>
          <a:p>
            <a:r>
              <a:rPr lang="da-DK" altLang="da-DK" sz="1200" dirty="0">
                <a:solidFill>
                  <a:schemeClr val="tx1"/>
                </a:solidFill>
                <a:cs typeface="Arial" panose="020B0604020202020204" pitchFamily="34" charset="0"/>
              </a:rPr>
              <a:t>Hvad er dit ønske?</a:t>
            </a:r>
          </a:p>
          <a:p>
            <a:r>
              <a:rPr lang="da-DK" altLang="da-DK" sz="1200" dirty="0">
                <a:solidFill>
                  <a:schemeClr val="tx1"/>
                </a:solidFill>
                <a:cs typeface="Arial" panose="020B0604020202020204" pitchFamily="34" charset="0"/>
              </a:rPr>
              <a:t>Hvad er dine erfaringer?</a:t>
            </a:r>
          </a:p>
          <a:p>
            <a:r>
              <a:rPr lang="da-DK" altLang="da-DK" sz="1200" dirty="0">
                <a:solidFill>
                  <a:schemeClr val="tx1"/>
                </a:solidFill>
                <a:cs typeface="Arial" panose="020B0604020202020204" pitchFamily="34" charset="0"/>
              </a:rPr>
              <a:t>Hvordan gik det til, at det lykkedes?</a:t>
            </a:r>
          </a:p>
          <a:p>
            <a:endParaRPr lang="da-DK" altLang="da-DK" sz="1200" dirty="0">
              <a:solidFill>
                <a:schemeClr val="tx1"/>
              </a:solidFill>
              <a:cs typeface="Arial" panose="020B0604020202020204" pitchFamily="34" charset="0"/>
            </a:endParaRPr>
          </a:p>
          <a:p>
            <a:r>
              <a:rPr lang="da-DK" altLang="da-DK" sz="1200" b="1" dirty="0">
                <a:solidFill>
                  <a:schemeClr val="tx1"/>
                </a:solidFill>
                <a:cs typeface="Arial" panose="020B0604020202020204" pitchFamily="34" charset="0"/>
              </a:rPr>
              <a:t>Det, vi ser og hører</a:t>
            </a:r>
          </a:p>
          <a:p>
            <a:r>
              <a:rPr lang="da-DK" altLang="da-DK" sz="1200" dirty="0">
                <a:solidFill>
                  <a:schemeClr val="tx1"/>
                </a:solidFill>
                <a:cs typeface="Arial" panose="020B0604020202020204" pitchFamily="34" charset="0"/>
              </a:rPr>
              <a:t>Medarbejdernes konstruktive handlinger og ønsker for fremtiden.</a:t>
            </a:r>
          </a:p>
          <a:p>
            <a:r>
              <a:rPr lang="da-DK" altLang="da-DK" sz="1200" dirty="0">
                <a:solidFill>
                  <a:schemeClr val="tx1"/>
                </a:solidFill>
                <a:cs typeface="Arial" panose="020B0604020202020204" pitchFamily="34" charset="0"/>
              </a:rPr>
              <a:t>Personens og organisationens livskraft.</a:t>
            </a:r>
          </a:p>
          <a:p>
            <a:r>
              <a:rPr lang="da-DK" altLang="da-DK" sz="1200" dirty="0">
                <a:solidFill>
                  <a:schemeClr val="tx1"/>
                </a:solidFill>
                <a:cs typeface="Arial" panose="020B0604020202020204" pitchFamily="34" charset="0"/>
              </a:rPr>
              <a:t>Vellykkede resultater.</a:t>
            </a:r>
          </a:p>
        </p:txBody>
      </p:sp>
      <p:sp>
        <p:nvSpPr>
          <p:cNvPr id="10" name="Rektangel 9">
            <a:extLst>
              <a:ext uri="{FF2B5EF4-FFF2-40B4-BE49-F238E27FC236}">
                <a16:creationId xmlns:a16="http://schemas.microsoft.com/office/drawing/2014/main" id="{49C99F83-384C-BC34-E1B4-050F53630C70}"/>
              </a:ext>
            </a:extLst>
          </p:cNvPr>
          <p:cNvSpPr/>
          <p:nvPr/>
        </p:nvSpPr>
        <p:spPr>
          <a:xfrm>
            <a:off x="6096000" y="2286000"/>
            <a:ext cx="4329552" cy="37693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altLang="da-DK" sz="1200" b="1" dirty="0">
                <a:solidFill>
                  <a:schemeClr val="tx1"/>
                </a:solidFill>
                <a:cs typeface="Arial" panose="020B0604020202020204" pitchFamily="34" charset="0"/>
              </a:rPr>
              <a:t>Fokus</a:t>
            </a:r>
          </a:p>
          <a:p>
            <a:r>
              <a:rPr lang="da-DK" altLang="da-DK" sz="1200" dirty="0">
                <a:solidFill>
                  <a:schemeClr val="tx1"/>
                </a:solidFill>
                <a:cs typeface="Arial" panose="020B0604020202020204" pitchFamily="34" charset="0"/>
              </a:rPr>
              <a:t>Problemet sættes i forgrunden.</a:t>
            </a:r>
          </a:p>
          <a:p>
            <a:endParaRPr lang="da-DK" altLang="da-DK" sz="1200" dirty="0">
              <a:solidFill>
                <a:schemeClr val="tx1"/>
              </a:solidFill>
              <a:cs typeface="Arial" panose="020B0604020202020204" pitchFamily="34" charset="0"/>
            </a:endParaRPr>
          </a:p>
          <a:p>
            <a:r>
              <a:rPr lang="da-DK" altLang="da-DK" sz="1200" b="1" dirty="0">
                <a:solidFill>
                  <a:schemeClr val="tx1"/>
                </a:solidFill>
                <a:cs typeface="Arial" panose="020B0604020202020204" pitchFamily="34" charset="0"/>
              </a:rPr>
              <a:t>Filosofi</a:t>
            </a:r>
          </a:p>
          <a:p>
            <a:r>
              <a:rPr lang="da-DK" altLang="da-DK" sz="1200" dirty="0">
                <a:solidFill>
                  <a:schemeClr val="tx1"/>
                </a:solidFill>
                <a:cs typeface="Arial" panose="020B0604020202020204" pitchFamily="34" charset="0"/>
              </a:rPr>
              <a:t>Finder vi ind til problemets kerne, kan vi også finde løsningen. Løsningen udspringer af vores viden om årsagen.</a:t>
            </a:r>
          </a:p>
          <a:p>
            <a:endParaRPr lang="da-DK" altLang="da-DK" sz="1200" dirty="0">
              <a:solidFill>
                <a:schemeClr val="tx1"/>
              </a:solidFill>
              <a:cs typeface="Arial" panose="020B0604020202020204" pitchFamily="34" charset="0"/>
            </a:endParaRPr>
          </a:p>
          <a:p>
            <a:r>
              <a:rPr lang="da-DK" altLang="da-DK" sz="1200" b="1" dirty="0">
                <a:solidFill>
                  <a:schemeClr val="tx1"/>
                </a:solidFill>
                <a:cs typeface="Arial" panose="020B0604020202020204" pitchFamily="34" charset="0"/>
              </a:rPr>
              <a:t>Spørgsmål</a:t>
            </a:r>
          </a:p>
          <a:p>
            <a:r>
              <a:rPr lang="da-DK" altLang="da-DK" sz="1200" dirty="0">
                <a:solidFill>
                  <a:schemeClr val="tx1"/>
                </a:solidFill>
                <a:cs typeface="Arial" panose="020B0604020202020204" pitchFamily="34" charset="0"/>
              </a:rPr>
              <a:t>Hvad er problemet?</a:t>
            </a:r>
          </a:p>
          <a:p>
            <a:r>
              <a:rPr lang="da-DK" altLang="da-DK" sz="1200" dirty="0">
                <a:solidFill>
                  <a:schemeClr val="tx1"/>
                </a:solidFill>
                <a:cs typeface="Arial" panose="020B0604020202020204" pitchFamily="34" charset="0"/>
              </a:rPr>
              <a:t>Hvorfor er det opstået?</a:t>
            </a:r>
          </a:p>
          <a:p>
            <a:r>
              <a:rPr lang="da-DK" altLang="da-DK" sz="1200" dirty="0">
                <a:solidFill>
                  <a:schemeClr val="tx1"/>
                </a:solidFill>
                <a:cs typeface="Arial" panose="020B0604020202020204" pitchFamily="34" charset="0"/>
              </a:rPr>
              <a:t>Hvad gik galt?</a:t>
            </a:r>
          </a:p>
          <a:p>
            <a:endParaRPr lang="da-DK" altLang="da-DK" sz="1200" dirty="0">
              <a:solidFill>
                <a:schemeClr val="tx1"/>
              </a:solidFill>
              <a:cs typeface="Arial" panose="020B0604020202020204" pitchFamily="34" charset="0"/>
            </a:endParaRPr>
          </a:p>
          <a:p>
            <a:r>
              <a:rPr lang="da-DK" altLang="da-DK" sz="1200" b="1" dirty="0">
                <a:solidFill>
                  <a:schemeClr val="tx1"/>
                </a:solidFill>
                <a:cs typeface="Arial" panose="020B0604020202020204" pitchFamily="34" charset="0"/>
              </a:rPr>
              <a:t>Det vi ser og hører</a:t>
            </a:r>
          </a:p>
          <a:p>
            <a:r>
              <a:rPr lang="da-DK" altLang="da-DK" sz="1200" dirty="0">
                <a:solidFill>
                  <a:schemeClr val="tx1"/>
                </a:solidFill>
                <a:cs typeface="Arial" panose="020B0604020202020204" pitchFamily="34" charset="0"/>
              </a:rPr>
              <a:t>Fejl, mangler, fiasko, vanskeligheder, barrierer, problemsnak, medarbejdere der ikke gør det godt nok.</a:t>
            </a:r>
          </a:p>
          <a:p>
            <a:endParaRPr lang="da-DK" altLang="da-DK" sz="1200" dirty="0">
              <a:solidFill>
                <a:schemeClr val="tx1"/>
              </a:solidFill>
              <a:latin typeface="Arial" panose="020B0604020202020204" pitchFamily="34" charset="0"/>
              <a:cs typeface="Arial" panose="020B0604020202020204" pitchFamily="34" charset="0"/>
            </a:endParaRPr>
          </a:p>
          <a:p>
            <a:endParaRPr lang="da-DK" altLang="da-DK" sz="1200" dirty="0">
              <a:solidFill>
                <a:schemeClr val="tx1"/>
              </a:solidFill>
              <a:latin typeface="Arial" panose="020B0604020202020204" pitchFamily="34" charset="0"/>
              <a:cs typeface="Arial" panose="020B0604020202020204" pitchFamily="34" charset="0"/>
            </a:endParaRPr>
          </a:p>
        </p:txBody>
      </p:sp>
      <p:sp>
        <p:nvSpPr>
          <p:cNvPr id="11" name="Tekstfelt 10">
            <a:extLst>
              <a:ext uri="{FF2B5EF4-FFF2-40B4-BE49-F238E27FC236}">
                <a16:creationId xmlns:a16="http://schemas.microsoft.com/office/drawing/2014/main" id="{B85A341D-C00D-3182-0FD5-FCC0CF41CF5A}"/>
              </a:ext>
            </a:extLst>
          </p:cNvPr>
          <p:cNvSpPr txBox="1"/>
          <p:nvPr/>
        </p:nvSpPr>
        <p:spPr>
          <a:xfrm>
            <a:off x="1337496" y="1897201"/>
            <a:ext cx="9279703" cy="369332"/>
          </a:xfrm>
          <a:prstGeom prst="rect">
            <a:avLst/>
          </a:prstGeom>
          <a:noFill/>
        </p:spPr>
        <p:txBody>
          <a:bodyPr wrap="square">
            <a:spAutoFit/>
          </a:bodyPr>
          <a:lstStyle/>
          <a:p>
            <a:r>
              <a:rPr lang="da-DK" altLang="da-DK" sz="1600" dirty="0">
                <a:cs typeface="Arial" panose="020B0604020202020204" pitchFamily="34" charset="0"/>
              </a:rPr>
              <a:t>Ressourcetænkning (ønskelisten)		                      Mangeltænkning (mangellisten</a:t>
            </a:r>
            <a:r>
              <a:rPr lang="da-DK" altLang="da-DK" sz="1800" dirty="0"/>
              <a:t>)</a:t>
            </a:r>
            <a:endParaRPr lang="da-DK" dirty="0"/>
          </a:p>
        </p:txBody>
      </p:sp>
    </p:spTree>
    <p:extLst>
      <p:ext uri="{BB962C8B-B14F-4D97-AF65-F5344CB8AC3E}">
        <p14:creationId xmlns:p14="http://schemas.microsoft.com/office/powerpoint/2010/main" val="413908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C3E4B81E-2EB4-2E91-4E20-851A1D878CAF}"/>
              </a:ext>
            </a:extLst>
          </p:cNvPr>
          <p:cNvSpPr/>
          <p:nvPr/>
        </p:nvSpPr>
        <p:spPr>
          <a:xfrm>
            <a:off x="1338144" y="1214340"/>
            <a:ext cx="9441962" cy="4270208"/>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gn="l">
              <a:buFont typeface="Arial" panose="020B0604020202020204" pitchFamily="34" charset="0"/>
              <a:buChar char="•"/>
            </a:pPr>
            <a:r>
              <a:rPr lang="da-DK" sz="1200" b="1" i="0" dirty="0">
                <a:effectLst/>
                <a:cs typeface="Arial" panose="020B0604020202020204" pitchFamily="34" charset="0"/>
              </a:rPr>
              <a:t>Drejebog til facilitering: </a:t>
            </a:r>
            <a:r>
              <a:rPr lang="da-DK" sz="1200" b="0" i="0" dirty="0">
                <a:effectLst/>
                <a:cs typeface="Arial" panose="020B0604020202020204" pitchFamily="34" charset="0"/>
              </a:rPr>
              <a:t>Drejebogen hjælper dig til at facilitere møder og workshops med passion og engagement. Som projektleder er det typisk styregruppemøder, sprintmøder, idégenereringsmøder, planlægningsworkshop, teambuilding aktiviteter, workshops med interessenter og projektgruppemøder, du skal lede og facilitere. Din opgave som facilitator er at skabe motivation, engagement og læring hos mødedeltagerne.</a:t>
            </a:r>
          </a:p>
          <a:p>
            <a:pPr marL="171450" indent="-171450" algn="l">
              <a:buFont typeface="Arial" panose="020B0604020202020204" pitchFamily="34" charset="0"/>
              <a:buChar char="•"/>
            </a:pPr>
            <a:endParaRPr lang="da-DK" sz="1200"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Workshop og involvering: </a:t>
            </a:r>
            <a:r>
              <a:rPr lang="da-DK" sz="1200" dirty="0">
                <a:cs typeface="Arial" panose="020B0604020202020204" pitchFamily="34" charset="0"/>
              </a:rPr>
              <a:t>Beskriver hvordan du planlægger og gennemfører forskellige workshops. </a:t>
            </a:r>
            <a:r>
              <a:rPr lang="da-DK" sz="1200" dirty="0">
                <a:effectLst/>
                <a:ea typeface="Times New Roman" panose="02020603050405020304" pitchFamily="18" charset="0"/>
                <a:cs typeface="Arial" panose="020B0604020202020204" pitchFamily="34" charset="0"/>
              </a:rPr>
              <a:t>Formålet </a:t>
            </a:r>
            <a:r>
              <a:rPr lang="da-DK" sz="1200" b="0" dirty="0">
                <a:effectLst/>
                <a:ea typeface="Times New Roman" panose="02020603050405020304" pitchFamily="18" charset="0"/>
                <a:cs typeface="Arial" panose="020B0604020202020204" pitchFamily="34" charset="0"/>
              </a:rPr>
              <a:t>er at afdække de mange indfaldsvinkler og problemstillinger, projektet skal løse, samt at sikre af de forskellige nøgleinteressenter forstår andres indfaldsvinkel.</a:t>
            </a:r>
          </a:p>
          <a:p>
            <a:pPr marL="171450" indent="-171450">
              <a:buFont typeface="Arial" panose="020B0604020202020204" pitchFamily="34" charset="0"/>
              <a:buChar char="•"/>
            </a:pPr>
            <a:endParaRPr lang="da-DK" sz="1200" dirty="0">
              <a:ea typeface="Times New Roman" panose="02020603050405020304" pitchFamily="18" charset="0"/>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 5.</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 </a:t>
            </a:r>
            <a:endParaRPr lang="da-DK" sz="1200"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Half Double</a:t>
            </a:r>
            <a:r>
              <a:rPr lang="da-DK" sz="1200" dirty="0">
                <a:effectLst/>
                <a:ea typeface="Calibri" panose="020F0502020204030204" pitchFamily="34" charset="0"/>
                <a:cs typeface="Arial" panose="020B0604020202020204" pitchFamily="34" charset="0"/>
              </a:rPr>
              <a:t>. Djøf Forlag, 2019. </a:t>
            </a:r>
          </a:p>
          <a:p>
            <a:pPr marL="171450" indent="-171450">
              <a:lnSpc>
                <a:spcPct val="107000"/>
              </a:lnSpc>
              <a:spcAft>
                <a:spcPts val="0"/>
              </a:spcAft>
              <a:buFont typeface="Arial" panose="020B0604020202020204" pitchFamily="34" charset="0"/>
              <a:buChar char="•"/>
            </a:pPr>
            <a:endParaRPr lang="da-DK" sz="1200" dirty="0">
              <a:latin typeface="Arial" panose="020B0604020202020204" pitchFamily="34" charset="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1194</Words>
  <Application>Microsoft Office PowerPoint</Application>
  <PresentationFormat>Widescreen</PresentationFormat>
  <Paragraphs>112</Paragraphs>
  <Slides>7</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7</vt:i4>
      </vt:variant>
    </vt:vector>
  </HeadingPairs>
  <TitlesOfParts>
    <vt:vector size="15" baseType="lpstr">
      <vt:lpstr>Aptos</vt: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128</cp:revision>
  <dcterms:created xsi:type="dcterms:W3CDTF">2018-07-25T07:58:36Z</dcterms:created>
  <dcterms:modified xsi:type="dcterms:W3CDTF">2024-07-17T09:09:56Z</dcterms:modified>
</cp:coreProperties>
</file>