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71" r:id="rId9"/>
    <p:sldId id="466" r:id="rId10"/>
    <p:sldId id="460"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7.5</a:t>
            </a:r>
          </a:p>
          <a:p>
            <a:r>
              <a:rPr lang="da-DK" sz="4000" dirty="0">
                <a:solidFill>
                  <a:srgbClr val="6B9C77"/>
                </a:solidFill>
                <a:latin typeface="HelveticaNeueLT Std Lt Cn" panose="020B0406020202030204" pitchFamily="34" charset="0"/>
                <a:cs typeface="Arial Narrow" panose="020B0604020202020204" pitchFamily="34" charset="0"/>
              </a:rPr>
              <a:t>DREJEBOG TIL FACILITERING</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Drejebog til facilitering</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F4607362-BC19-1713-43A3-50D32AACF83F}"/>
              </a:ext>
            </a:extLst>
          </p:cNvPr>
          <p:cNvSpPr/>
          <p:nvPr/>
        </p:nvSpPr>
        <p:spPr>
          <a:xfrm>
            <a:off x="1317629" y="1053204"/>
            <a:ext cx="9441962" cy="4708981"/>
          </a:xfrm>
          <a:prstGeom prst="rect">
            <a:avLst/>
          </a:prstGeom>
          <a:ln>
            <a:noFill/>
          </a:ln>
        </p:spPr>
        <p:txBody>
          <a:bodyPr wrap="square">
            <a:spAutoFit/>
          </a:bodyPr>
          <a:lstStyle/>
          <a:p>
            <a:r>
              <a:rPr lang="da-DK" sz="1200" b="1" dirty="0"/>
              <a:t>Formål og udbytte</a:t>
            </a:r>
          </a:p>
          <a:p>
            <a:pPr marL="171450" indent="-171450">
              <a:buFont typeface="Arial" panose="020B0604020202020204" pitchFamily="34" charset="0"/>
              <a:buChar char="•"/>
            </a:pPr>
            <a:r>
              <a:rPr lang="da-DK" sz="1200" dirty="0"/>
              <a:t>Formålet med drejebogen er:</a:t>
            </a:r>
            <a:endParaRPr lang="da-DK" sz="1200" b="1" dirty="0"/>
          </a:p>
          <a:p>
            <a:pPr marL="171450" lvl="0" indent="-171450">
              <a:buFont typeface="Arial" panose="020B0604020202020204" pitchFamily="34" charset="0"/>
              <a:buChar char="•"/>
            </a:pPr>
            <a:r>
              <a:rPr lang="da-DK" sz="1200" dirty="0"/>
              <a:t>at sikre den ønskede effekt af det planlagte møde eller workshop</a:t>
            </a:r>
            <a:endParaRPr lang="da-DK" sz="1200" b="1" dirty="0"/>
          </a:p>
          <a:p>
            <a:pPr marL="171450" lvl="0" indent="-171450">
              <a:buFont typeface="Arial" panose="020B0604020202020204" pitchFamily="34" charset="0"/>
              <a:buChar char="•"/>
            </a:pPr>
            <a:r>
              <a:rPr lang="da-DK" sz="1200" dirty="0"/>
              <a:t>at der er sammenhæng mellem fem dimensioner, som en god iscenesættelse omfatter</a:t>
            </a:r>
            <a:endParaRPr lang="da-DK" sz="1200" b="1" dirty="0"/>
          </a:p>
          <a:p>
            <a:pPr marL="171450" lvl="0" indent="-171450">
              <a:buFont typeface="Arial" panose="020B0604020202020204" pitchFamily="34" charset="0"/>
              <a:buChar char="•"/>
            </a:pPr>
            <a:r>
              <a:rPr lang="da-DK" sz="1200" dirty="0"/>
              <a:t>at formålet og resultatet af workshoppen står lysende klart</a:t>
            </a:r>
            <a:endParaRPr lang="da-DK" sz="1200" b="1" dirty="0"/>
          </a:p>
          <a:p>
            <a:pPr marL="171450" lvl="0" indent="-171450">
              <a:buFont typeface="Arial" panose="020B0604020202020204" pitchFamily="34" charset="0"/>
              <a:buChar char="•"/>
            </a:pPr>
            <a:r>
              <a:rPr lang="da-DK" sz="1200" dirty="0"/>
              <a:t>at der deltager de rigtige mennesker og er skabt det rigtige miljø</a:t>
            </a:r>
            <a:endParaRPr lang="da-DK" sz="1200" b="1" dirty="0"/>
          </a:p>
          <a:p>
            <a:pPr marL="171450" lvl="0" indent="-171450">
              <a:buFont typeface="Arial" panose="020B0604020202020204" pitchFamily="34" charset="0"/>
              <a:buChar char="•"/>
            </a:pPr>
            <a:r>
              <a:rPr lang="da-DK" sz="1200" dirty="0"/>
              <a:t>at processen er designet hensigtsmæssigt og understøttes af de rigtige metoder og materialer</a:t>
            </a:r>
            <a:endParaRPr lang="da-DK" sz="1200" b="1" dirty="0"/>
          </a:p>
          <a:p>
            <a:pPr lvl="0"/>
            <a:endParaRPr lang="da-DK" sz="1200" b="1" dirty="0"/>
          </a:p>
          <a:p>
            <a:pPr lvl="0"/>
            <a:r>
              <a:rPr lang="da-DK" sz="1200" b="1" dirty="0"/>
              <a:t>Hvornår bruges værktøjet i projektet?</a:t>
            </a:r>
          </a:p>
          <a:p>
            <a:pPr marL="171450" lvl="0" indent="-171450">
              <a:buFont typeface="Arial" panose="020B0604020202020204" pitchFamily="34" charset="0"/>
              <a:buChar char="•"/>
            </a:pPr>
            <a:r>
              <a:rPr lang="da-DK" sz="1200" dirty="0"/>
              <a:t>Drejebogen bruges hver gang, der skal forberedes et møde, en workshop, en høring, et </a:t>
            </a:r>
            <a:r>
              <a:rPr lang="da-DK" sz="1200" dirty="0" err="1"/>
              <a:t>review</a:t>
            </a:r>
            <a:r>
              <a:rPr lang="da-DK" sz="1200" dirty="0"/>
              <a:t> osv.</a:t>
            </a:r>
            <a:endParaRPr lang="da-DK" sz="1200" b="1" dirty="0"/>
          </a:p>
          <a:p>
            <a:pPr marL="171450" lvl="0" indent="-171450">
              <a:buFont typeface="Arial" panose="020B0604020202020204" pitchFamily="34" charset="0"/>
              <a:buChar char="•"/>
            </a:pPr>
            <a:r>
              <a:rPr lang="da-DK" sz="1200" dirty="0"/>
              <a:t>Dokumentationen i drejebogen gør det muligt at opsamle et lager af mødetyper og delelementer, som kan genbruges.</a:t>
            </a:r>
            <a:endParaRPr lang="da-DK" sz="1200" b="1" dirty="0"/>
          </a:p>
          <a:p>
            <a:pPr marL="171450" lvl="0" indent="-171450">
              <a:buFont typeface="Arial" panose="020B0604020202020204" pitchFamily="34" charset="0"/>
              <a:buChar char="•"/>
            </a:pPr>
            <a:r>
              <a:rPr lang="da-DK" sz="1200" dirty="0"/>
              <a:t>Drejebogen beskriver iscenesættelsen. Derefter består faciliteringen af mødet i at gennemføre drejebogen.</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Brug drejebogen til at skabe variation i møderne. Pas på med at udvikle én type projektgruppemøde, der så gentages i det uendelige.</a:t>
            </a:r>
            <a:endParaRPr lang="da-DK" sz="1200" b="1" dirty="0"/>
          </a:p>
          <a:p>
            <a:pPr marL="171450" lvl="0" indent="-171450">
              <a:buFont typeface="Arial" panose="020B0604020202020204" pitchFamily="34" charset="0"/>
              <a:buChar char="•"/>
            </a:pPr>
            <a:r>
              <a:rPr lang="da-DK" sz="1200" dirty="0"/>
              <a:t>Når der er mange deltagere, kan alle ikke tale sammen. Derfor er det et godt og effektivt princip, at instruktion går direkte fra oplægsholder til den enkelte, og derefter drøftes dette i grupper. </a:t>
            </a:r>
            <a:endParaRPr lang="da-DK" sz="1200" b="1" dirty="0"/>
          </a:p>
          <a:p>
            <a:pPr marL="171450" lvl="0" indent="-171450">
              <a:buFont typeface="Arial" panose="020B0604020202020204" pitchFamily="34" charset="0"/>
              <a:buChar char="•"/>
            </a:pPr>
            <a:r>
              <a:rPr lang="da-DK" sz="1200" dirty="0"/>
              <a:t>Nogle medarbejdere har svært ved at udtrykke sig i store forsamlinger. Uddel derfor opgaver til grupper, der drøfter emnet. Herefter melder gruppen tilbage i plenum. Alle får sagt deres mening i gruppen, uden at alle behøver høre alle. Det giver de lidt mere tilbageholdende mulighed for at fremføre synspunkter i et mindre forum. </a:t>
            </a:r>
            <a:endParaRPr lang="da-DK" sz="1200" b="1" dirty="0"/>
          </a:p>
          <a:p>
            <a:pPr marL="171450" lvl="0" indent="-171450">
              <a:buFont typeface="Arial" panose="020B0604020202020204" pitchFamily="34" charset="0"/>
              <a:buChar char="•"/>
            </a:pPr>
            <a:r>
              <a:rPr lang="da-DK" sz="1200" dirty="0"/>
              <a:t>Tænk i variation. En regulær pause på 15 minutter for hver 90 minutter. </a:t>
            </a:r>
            <a:endParaRPr lang="da-DK" sz="1200" b="1" dirty="0"/>
          </a:p>
          <a:p>
            <a:pPr marL="171450" lvl="0" indent="-171450">
              <a:buFont typeface="Arial" panose="020B0604020202020204" pitchFamily="34" charset="0"/>
              <a:buChar char="•"/>
            </a:pPr>
            <a:r>
              <a:rPr lang="da-DK" sz="1200" dirty="0"/>
              <a:t>Brug pauserne! Deltagerne kan sagtens få en masse ud af dem. Brug små forstyrrelser, der samtidig klarer hjernen f.eks. en gåde, en vittighed, fem minutters gymnastik og en forfriskning.</a:t>
            </a:r>
            <a:endParaRPr lang="da-DK" sz="1200" b="1" dirty="0"/>
          </a:p>
          <a:p>
            <a:pPr marL="171450" lvl="0" indent="-171450">
              <a:buFont typeface="Arial" panose="020B0604020202020204" pitchFamily="34" charset="0"/>
              <a:buChar char="•"/>
            </a:pPr>
            <a:r>
              <a:rPr lang="da-DK" sz="1200" dirty="0"/>
              <a:t>Overvej, om du er den rette til at facilitere mødet. </a:t>
            </a:r>
            <a:endParaRPr lang="da-DK" sz="1200" b="1" dirty="0"/>
          </a:p>
          <a:p>
            <a:pPr marL="171450" lvl="0" indent="-171450">
              <a:buFont typeface="Arial" panose="020B0604020202020204" pitchFamily="34" charset="0"/>
              <a:buChar char="•"/>
            </a:pPr>
            <a:r>
              <a:rPr lang="da-DK" sz="1200" dirty="0"/>
              <a:t>Du kan ikke både være facilitator og deltager i drøftelserne. Enten deltager du, eller også faciliterer du.</a:t>
            </a:r>
            <a:endParaRPr lang="da-DK" sz="1200" b="1"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1E06CFAD-AAB8-0767-640B-D353C91229AB}"/>
              </a:ext>
            </a:extLst>
          </p:cNvPr>
          <p:cNvSpPr/>
          <p:nvPr/>
        </p:nvSpPr>
        <p:spPr>
          <a:xfrm>
            <a:off x="1346603" y="919552"/>
            <a:ext cx="9643952" cy="5447645"/>
          </a:xfrm>
          <a:prstGeom prst="rect">
            <a:avLst/>
          </a:prstGeom>
          <a:ln>
            <a:noFill/>
          </a:ln>
        </p:spPr>
        <p:txBody>
          <a:bodyPr wrap="square">
            <a:spAutoFit/>
          </a:bodyPr>
          <a:lstStyle/>
          <a:p>
            <a:r>
              <a:rPr lang="da-DK" sz="1200" b="1" dirty="0"/>
              <a:t>Hvem skal deltage?</a:t>
            </a:r>
          </a:p>
          <a:p>
            <a:pPr lvl="0"/>
            <a:r>
              <a:rPr lang="da-DK" sz="1200" dirty="0"/>
              <a:t>Drejebogen udarbejdes af projektleder, eller den der skal facilitere mødet - måske i samarbejde med dem, som skal gennemføre mødet eller workshoppen, f.eks. Bordformænd, hvis der er flere grupper (caféborde).</a:t>
            </a:r>
            <a:endParaRPr lang="da-DK" sz="1200" b="1" dirty="0"/>
          </a:p>
          <a:p>
            <a:endParaRPr lang="da-DK" sz="1200" b="1" dirty="0"/>
          </a:p>
          <a:p>
            <a:r>
              <a:rPr lang="da-DK" sz="1200" b="1" dirty="0"/>
              <a:t>Sådan gør du</a:t>
            </a:r>
          </a:p>
          <a:p>
            <a:endParaRPr lang="da-DK" sz="1200" b="1" dirty="0"/>
          </a:p>
          <a:p>
            <a:r>
              <a:rPr lang="da-DK" sz="1200" b="1" dirty="0"/>
              <a:t>Drejebogen består af to skabeloner. </a:t>
            </a:r>
          </a:p>
          <a:p>
            <a:pPr marL="171450" lvl="0" indent="-171450">
              <a:buFont typeface="Arial" panose="020B0604020202020204" pitchFamily="34" charset="0"/>
              <a:buChar char="•"/>
            </a:pPr>
            <a:r>
              <a:rPr lang="da-DK" sz="1200" b="1" dirty="0"/>
              <a:t>Skabelon 1 </a:t>
            </a:r>
            <a:r>
              <a:rPr lang="da-DK" sz="1200" dirty="0"/>
              <a:t>beskriver i øverste linje, hvilket møde eller workshop der er tale om: Hvem deltagerne er og den ønskede effekt af mødet. Herunder består drejebogen af fem søjler, der beskriver: Tidspunktet for det pågældende programpunkt og den valgte proces. Derefter beskrives lokalet og det ønskede miljø. Endelig beskrives de metoder og materialer, der skal anvendes til det pågældende punkt, og hvem der er ansvarlig for punktet. </a:t>
            </a:r>
            <a:endParaRPr lang="da-DK" sz="1200" b="1" dirty="0"/>
          </a:p>
          <a:p>
            <a:pPr marL="171450" lvl="0" indent="-171450">
              <a:buFont typeface="Arial" panose="020B0604020202020204" pitchFamily="34" charset="0"/>
              <a:buChar char="•"/>
            </a:pPr>
            <a:r>
              <a:rPr lang="da-DK" sz="1200" b="1" dirty="0"/>
              <a:t>Skabelon 2 </a:t>
            </a:r>
            <a:r>
              <a:rPr lang="da-DK" sz="1200" dirty="0"/>
              <a:t>indeholder kun de fem søjler og kan anvendes som side to til skabelon 1, hvis der er tale om en meget detaljeret drejebog.</a:t>
            </a:r>
            <a:endParaRPr lang="da-DK" sz="1200" b="1" dirty="0"/>
          </a:p>
          <a:p>
            <a:endParaRPr lang="da-DK" sz="1200" b="1" dirty="0"/>
          </a:p>
          <a:p>
            <a:r>
              <a:rPr lang="da-DK" sz="1200" b="1" dirty="0"/>
              <a:t>I drejebogen beskrives følgende:</a:t>
            </a:r>
          </a:p>
          <a:p>
            <a:pPr marL="171450" lvl="0" indent="-171450">
              <a:buFont typeface="Arial" panose="020B0604020202020204" pitchFamily="34" charset="0"/>
              <a:buChar char="•"/>
            </a:pPr>
            <a:r>
              <a:rPr lang="da-DK" sz="1200" b="1" dirty="0"/>
              <a:t>Ønsket effekt </a:t>
            </a:r>
            <a:r>
              <a:rPr lang="da-DK" sz="1200" dirty="0"/>
              <a:t>som kan være accept af forslag, enighed om løsning, flere løsningsforslag, kendskab til problemstilling, holdningsændring, opdateret plan, accept af ændret adfærd osv.</a:t>
            </a:r>
            <a:endParaRPr lang="da-DK" sz="1200" b="1" dirty="0"/>
          </a:p>
          <a:p>
            <a:pPr marL="171450" lvl="0" indent="-171450">
              <a:buFont typeface="Arial" panose="020B0604020202020204" pitchFamily="34" charset="0"/>
              <a:buChar char="•"/>
            </a:pPr>
            <a:r>
              <a:rPr lang="da-DK" sz="1200" b="1" dirty="0"/>
              <a:t>Deltagerne </a:t>
            </a:r>
            <a:r>
              <a:rPr lang="da-DK" sz="1200" dirty="0"/>
              <a:t>kan f.eks. være en homogen gruppe, tværfaglig gruppe, tværorganisatorisk gruppe eller medarbejdere fra forskelligt organisatorisk niveau.</a:t>
            </a:r>
            <a:endParaRPr lang="da-DK" sz="1200" b="1" dirty="0"/>
          </a:p>
          <a:p>
            <a:pPr marL="171450" lvl="0" indent="-171450">
              <a:buFont typeface="Arial" panose="020B0604020202020204" pitchFamily="34" charset="0"/>
              <a:buChar char="•"/>
            </a:pPr>
            <a:r>
              <a:rPr lang="da-DK" sz="1200" b="1" dirty="0"/>
              <a:t>Tidspunkt</a:t>
            </a:r>
            <a:r>
              <a:rPr lang="da-DK" sz="1200" dirty="0"/>
              <a:t> for den pågældende del af mødet. Skab variation, og del mødet op i blokke på  20 minutter. Der skal være en pause på 15 minutter for hver 90 minutter. </a:t>
            </a:r>
            <a:endParaRPr lang="da-DK" sz="1200" b="1" dirty="0"/>
          </a:p>
          <a:p>
            <a:pPr marL="171450" lvl="0" indent="-171450">
              <a:buFont typeface="Arial" panose="020B0604020202020204" pitchFamily="34" charset="0"/>
              <a:buChar char="•"/>
            </a:pPr>
            <a:r>
              <a:rPr lang="da-DK" sz="1200" b="1" dirty="0"/>
              <a:t>Programpunkt og proces</a:t>
            </a:r>
            <a:r>
              <a:rPr lang="da-DK" sz="1200" dirty="0"/>
              <a:t>. Processen er køreplanen for dette programpunkt under mødet eller workshoppen med tidsintervaller og stop undervejs. Det beskrives, hvordan de enkelte seancer forløber og sammenhængen til andre dele af programpunktet. Der er også en overordnet proces for hele mødet eller workshoppen.</a:t>
            </a:r>
            <a:endParaRPr lang="da-DK" sz="1200" b="1" dirty="0"/>
          </a:p>
          <a:p>
            <a:pPr marL="171450" lvl="0" indent="-171450">
              <a:buFont typeface="Arial" panose="020B0604020202020204" pitchFamily="34" charset="0"/>
              <a:buChar char="•"/>
            </a:pPr>
            <a:r>
              <a:rPr lang="da-DK" sz="1200" b="1" dirty="0"/>
              <a:t>Rummet og miljøet </a:t>
            </a:r>
            <a:r>
              <a:rPr lang="da-DK" sz="1200" dirty="0"/>
              <a:t>omfatter alle fysiske elementer som lyd, lys, temperatur og bordopstilling. Emotionelle elementer som motivation, empati, indlevelse, vedholdenhed, struktur osv. Sociologiske elementer der omfatter arbejde alene, i par, som gruppe og i plenum. Endelig er der fysiologiske elementer: servering, energiindtag, behov for bevægelse, pauser, tidspunkt på dagen.</a:t>
            </a:r>
            <a:endParaRPr lang="da-DK" sz="1200" b="1" dirty="0"/>
          </a:p>
          <a:p>
            <a:pPr marL="171450" lvl="0" indent="-171450">
              <a:buFont typeface="Arial" panose="020B0604020202020204" pitchFamily="34" charset="0"/>
              <a:buChar char="•"/>
            </a:pPr>
            <a:r>
              <a:rPr lang="da-DK" sz="1200" b="1" dirty="0"/>
              <a:t>Metoder og materialer. </a:t>
            </a:r>
            <a:r>
              <a:rPr lang="da-DK" sz="1200" dirty="0"/>
              <a:t>Metoderne skal sikre involvering. Det kan f.eks. være post-it lapper, papkort, plancher, flipover, storskærm osv. Kreativitetsteknikker som brainstorming, omvendt brainstorming, brug af tilfældige ord, billeder osv. Det kan også være </a:t>
            </a:r>
            <a:r>
              <a:rPr lang="en-US" sz="1200" dirty="0"/>
              <a:t>”openers”, ”closers”, ”icebreakers”, ”energizers”</a:t>
            </a:r>
            <a:r>
              <a:rPr lang="da-DK" sz="1200" dirty="0"/>
              <a:t> og andre småopgaver.</a:t>
            </a:r>
            <a:endParaRPr lang="da-DK" sz="1200" b="1" dirty="0"/>
          </a:p>
          <a:p>
            <a:pPr marL="171450" lvl="0" indent="-171450">
              <a:buFont typeface="Arial" panose="020B0604020202020204" pitchFamily="34" charset="0"/>
              <a:buChar char="•"/>
            </a:pPr>
            <a:r>
              <a:rPr lang="da-DK" sz="1200" b="1" dirty="0"/>
              <a:t>Ansvarlig. </a:t>
            </a:r>
            <a:r>
              <a:rPr lang="da-DK" sz="1200" dirty="0"/>
              <a:t>Det aftales og noteres, hvem der er ansvarlig for det pågældende punkt i programmet.</a:t>
            </a:r>
            <a:endParaRPr lang="da-DK" sz="1200" b="1" dirty="0"/>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Iscenesættelsen af mødet eller workshoppen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4C4BDD78-7E39-46F8-4B18-4B34ED38AFC8}"/>
              </a:ext>
            </a:extLst>
          </p:cNvPr>
          <p:cNvSpPr/>
          <p:nvPr/>
        </p:nvSpPr>
        <p:spPr>
          <a:xfrm>
            <a:off x="1335739" y="946795"/>
            <a:ext cx="9445430" cy="1169551"/>
          </a:xfrm>
          <a:prstGeom prst="rect">
            <a:avLst/>
          </a:prstGeom>
        </p:spPr>
        <p:txBody>
          <a:bodyPr wrap="square">
            <a:spAutoFit/>
          </a:bodyPr>
          <a:lstStyle/>
          <a:p>
            <a:r>
              <a:rPr lang="da-DK" sz="1400" dirty="0"/>
              <a:t>Iscenesættelse omfatter fem dimensioner, som du skal forholde dig til, når ethvert møde, workshop eller lignende skal planlægges. Målet med arrangementet, menneskene der deltager, miljøet hvor det foregår, procesforløbet og de praktiske metoder du vil anvende under processen. Det er kombinationen af de fem elementer, som giver rammerne for arrangementet og som skal designes på den mest hensigtsmæssige måde. De fem elementer skal facilitatoren have overblik over, når processen ruller. Hvilke ”knapper” er der at skrue på? De fem elementer er anskueliggjort i iscenesættelses-stjernen</a:t>
            </a:r>
            <a:endParaRPr lang="da-DK" sz="1400" b="1" dirty="0"/>
          </a:p>
        </p:txBody>
      </p:sp>
      <p:sp>
        <p:nvSpPr>
          <p:cNvPr id="6" name="Rektangel 5">
            <a:extLst>
              <a:ext uri="{FF2B5EF4-FFF2-40B4-BE49-F238E27FC236}">
                <a16:creationId xmlns:a16="http://schemas.microsoft.com/office/drawing/2014/main" id="{0C4DDFAD-892C-78BB-18B1-FD7F23D68D76}"/>
              </a:ext>
            </a:extLst>
          </p:cNvPr>
          <p:cNvSpPr/>
          <p:nvPr/>
        </p:nvSpPr>
        <p:spPr>
          <a:xfrm>
            <a:off x="1429315" y="2246753"/>
            <a:ext cx="5009741" cy="37515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10" name="Freeform 4">
            <a:extLst>
              <a:ext uri="{FF2B5EF4-FFF2-40B4-BE49-F238E27FC236}">
                <a16:creationId xmlns:a16="http://schemas.microsoft.com/office/drawing/2014/main" id="{C33DB3D6-241F-4785-DA07-627C47FDD80E}"/>
              </a:ext>
            </a:extLst>
          </p:cNvPr>
          <p:cNvSpPr>
            <a:spLocks/>
          </p:cNvSpPr>
          <p:nvPr/>
        </p:nvSpPr>
        <p:spPr bwMode="auto">
          <a:xfrm>
            <a:off x="1890944" y="2406932"/>
            <a:ext cx="4205056" cy="3334083"/>
          </a:xfrm>
          <a:custGeom>
            <a:avLst/>
            <a:gdLst>
              <a:gd name="T0" fmla="*/ 1916683 w 1836"/>
              <a:gd name="T1" fmla="*/ 0 h 1830"/>
              <a:gd name="T2" fmla="*/ 2359311 w 1836"/>
              <a:gd name="T3" fmla="*/ 1447157 h 1830"/>
              <a:gd name="T4" fmla="*/ 3779838 w 1836"/>
              <a:gd name="T5" fmla="*/ 1889744 h 1830"/>
              <a:gd name="T6" fmla="*/ 2359311 w 1836"/>
              <a:gd name="T7" fmla="*/ 2398205 h 1830"/>
              <a:gd name="T8" fmla="*/ 1902271 w 1836"/>
              <a:gd name="T9" fmla="*/ 3767137 h 1830"/>
              <a:gd name="T10" fmla="*/ 1393764 w 1836"/>
              <a:gd name="T11" fmla="*/ 2371444 h 1830"/>
              <a:gd name="T12" fmla="*/ 0 w 1836"/>
              <a:gd name="T13" fmla="*/ 1902095 h 1830"/>
              <a:gd name="T14" fmla="*/ 1432880 w 1836"/>
              <a:gd name="T15" fmla="*/ 1434806 h 1830"/>
              <a:gd name="T16" fmla="*/ 1916683 w 1836"/>
              <a:gd name="T17" fmla="*/ 0 h 18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6"/>
              <a:gd name="T28" fmla="*/ 0 h 1830"/>
              <a:gd name="T29" fmla="*/ 1836 w 1836"/>
              <a:gd name="T30" fmla="*/ 1830 h 18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6" h="1830">
                <a:moveTo>
                  <a:pt x="931" y="0"/>
                </a:moveTo>
                <a:lnTo>
                  <a:pt x="1146" y="703"/>
                </a:lnTo>
                <a:lnTo>
                  <a:pt x="1836" y="918"/>
                </a:lnTo>
                <a:lnTo>
                  <a:pt x="1146" y="1165"/>
                </a:lnTo>
                <a:lnTo>
                  <a:pt x="924" y="1830"/>
                </a:lnTo>
                <a:lnTo>
                  <a:pt x="677" y="1152"/>
                </a:lnTo>
                <a:lnTo>
                  <a:pt x="0" y="924"/>
                </a:lnTo>
                <a:lnTo>
                  <a:pt x="696" y="697"/>
                </a:lnTo>
                <a:lnTo>
                  <a:pt x="931" y="0"/>
                </a:lnTo>
                <a:close/>
              </a:path>
            </a:pathLst>
          </a:custGeom>
          <a:solidFill>
            <a:schemeClr val="accent1">
              <a:lumMod val="20000"/>
              <a:lumOff val="80000"/>
            </a:schemeClr>
          </a:solidFill>
          <a:ln>
            <a:noFill/>
          </a:ln>
        </p:spPr>
        <p:txBody>
          <a:bodyPr/>
          <a:lstStyle/>
          <a:p>
            <a:endParaRPr lang="da-DK" sz="900">
              <a:latin typeface="Arial" panose="020B0604020202020204" pitchFamily="34" charset="0"/>
              <a:cs typeface="Arial" panose="020B0604020202020204" pitchFamily="34" charset="0"/>
            </a:endParaRPr>
          </a:p>
        </p:txBody>
      </p:sp>
      <p:sp>
        <p:nvSpPr>
          <p:cNvPr id="11" name="Rectangle 7">
            <a:extLst>
              <a:ext uri="{FF2B5EF4-FFF2-40B4-BE49-F238E27FC236}">
                <a16:creationId xmlns:a16="http://schemas.microsoft.com/office/drawing/2014/main" id="{2EC31F00-F5B7-50A3-70E9-F48EB4526CCC}"/>
              </a:ext>
            </a:extLst>
          </p:cNvPr>
          <p:cNvSpPr>
            <a:spLocks noChangeArrowheads="1"/>
          </p:cNvSpPr>
          <p:nvPr/>
        </p:nvSpPr>
        <p:spPr bwMode="auto">
          <a:xfrm>
            <a:off x="2937573" y="2314796"/>
            <a:ext cx="21283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a-DK" altLang="da-DK" sz="1000" b="1" dirty="0">
                <a:latin typeface="+mn-lt"/>
                <a:cs typeface="Arial" panose="020B0604020202020204" pitchFamily="34" charset="0"/>
              </a:rPr>
              <a:t>MENNESKER: </a:t>
            </a:r>
          </a:p>
          <a:p>
            <a:pPr algn="ctr" eaLnBrk="1" hangingPunct="1">
              <a:spcBef>
                <a:spcPct val="50000"/>
              </a:spcBef>
            </a:pPr>
            <a:r>
              <a:rPr lang="da-DK" altLang="da-DK" sz="1000" dirty="0">
                <a:latin typeface="+mn-lt"/>
                <a:cs typeface="Arial" panose="020B0604020202020204" pitchFamily="34" charset="0"/>
              </a:rPr>
              <a:t>At bringe deltagerne i spil på en optimal måde med hensyn til deres præferencer, relationer, kontekst og læringsstile</a:t>
            </a:r>
          </a:p>
        </p:txBody>
      </p:sp>
      <p:sp>
        <p:nvSpPr>
          <p:cNvPr id="13" name="Rectangle 10">
            <a:extLst>
              <a:ext uri="{FF2B5EF4-FFF2-40B4-BE49-F238E27FC236}">
                <a16:creationId xmlns:a16="http://schemas.microsoft.com/office/drawing/2014/main" id="{183CB894-D593-B1F5-FA2F-69EB48D660C7}"/>
              </a:ext>
            </a:extLst>
          </p:cNvPr>
          <p:cNvSpPr>
            <a:spLocks noChangeArrowheads="1"/>
          </p:cNvSpPr>
          <p:nvPr/>
        </p:nvSpPr>
        <p:spPr bwMode="auto">
          <a:xfrm>
            <a:off x="1473772" y="3437383"/>
            <a:ext cx="161684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900" b="1" dirty="0">
                <a:cs typeface="Arial" panose="020B0604020202020204" pitchFamily="34" charset="0"/>
              </a:rPr>
              <a:t>                         </a:t>
            </a:r>
            <a:r>
              <a:rPr lang="da-DK" altLang="da-DK" sz="1000" b="1" dirty="0">
                <a:latin typeface="+mn-lt"/>
                <a:cs typeface="Arial" panose="020B0604020202020204" pitchFamily="34" charset="0"/>
              </a:rPr>
              <a:t>PROCESDESIGN: </a:t>
            </a:r>
          </a:p>
          <a:p>
            <a:pPr eaLnBrk="1" hangingPunct="1">
              <a:spcBef>
                <a:spcPct val="50000"/>
              </a:spcBef>
            </a:pPr>
            <a:r>
              <a:rPr lang="da-DK" altLang="da-DK" sz="1000" dirty="0">
                <a:latin typeface="+mn-lt"/>
                <a:cs typeface="Arial" panose="020B0604020202020204" pitchFamily="34" charset="0"/>
              </a:rPr>
              <a:t>At designe processen før, under og efter, så der er den rigtige vekselvirkning mellem ro og tempo, gruppe og individ, pause og hårdt arbejde</a:t>
            </a:r>
          </a:p>
        </p:txBody>
      </p:sp>
      <p:sp>
        <p:nvSpPr>
          <p:cNvPr id="14" name="Rectangle 9">
            <a:extLst>
              <a:ext uri="{FF2B5EF4-FFF2-40B4-BE49-F238E27FC236}">
                <a16:creationId xmlns:a16="http://schemas.microsoft.com/office/drawing/2014/main" id="{CC487C0A-E30A-0456-7781-04D2910BBC89}"/>
              </a:ext>
            </a:extLst>
          </p:cNvPr>
          <p:cNvSpPr>
            <a:spLocks noChangeArrowheads="1"/>
          </p:cNvSpPr>
          <p:nvPr/>
        </p:nvSpPr>
        <p:spPr bwMode="auto">
          <a:xfrm>
            <a:off x="4833650" y="3603821"/>
            <a:ext cx="155264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da-DK" altLang="da-DK" sz="1000" b="1" dirty="0">
                <a:latin typeface="+mn-lt"/>
                <a:cs typeface="Arial" panose="020B0604020202020204" pitchFamily="34" charset="0"/>
              </a:rPr>
              <a:t>METODE: </a:t>
            </a:r>
          </a:p>
          <a:p>
            <a:pPr algn="r" eaLnBrk="1" hangingPunct="1">
              <a:spcBef>
                <a:spcPct val="50000"/>
              </a:spcBef>
            </a:pPr>
            <a:r>
              <a:rPr lang="da-DK" altLang="da-DK" sz="1000" dirty="0">
                <a:latin typeface="+mn-lt"/>
                <a:cs typeface="Arial" panose="020B0604020202020204" pitchFamily="34" charset="0"/>
              </a:rPr>
              <a:t>At trække på de optimale faciliteringsmetoder og bruge en facilitator, der kan løfte opgaven</a:t>
            </a:r>
          </a:p>
        </p:txBody>
      </p:sp>
      <p:sp>
        <p:nvSpPr>
          <p:cNvPr id="15" name="Rectangle 5">
            <a:extLst>
              <a:ext uri="{FF2B5EF4-FFF2-40B4-BE49-F238E27FC236}">
                <a16:creationId xmlns:a16="http://schemas.microsoft.com/office/drawing/2014/main" id="{5DE0B25D-829A-4034-2992-D97395DFB451}"/>
              </a:ext>
            </a:extLst>
          </p:cNvPr>
          <p:cNvSpPr>
            <a:spLocks noChangeArrowheads="1"/>
          </p:cNvSpPr>
          <p:nvPr/>
        </p:nvSpPr>
        <p:spPr bwMode="auto">
          <a:xfrm>
            <a:off x="3230992" y="3843199"/>
            <a:ext cx="1518463" cy="5386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a-DK" altLang="da-DK" sz="1000" b="1" dirty="0">
                <a:latin typeface="+mn-lt"/>
                <a:cs typeface="Arial" panose="020B0604020202020204" pitchFamily="34" charset="0"/>
              </a:rPr>
              <a:t>Opgaven og jeg</a:t>
            </a:r>
          </a:p>
          <a:p>
            <a:pPr algn="ctr" eaLnBrk="1" hangingPunct="1">
              <a:spcBef>
                <a:spcPct val="50000"/>
              </a:spcBef>
            </a:pPr>
            <a:r>
              <a:rPr lang="da-DK" altLang="da-DK" sz="1000" dirty="0">
                <a:latin typeface="+mn-lt"/>
                <a:cs typeface="Arial" panose="020B0604020202020204" pitchFamily="34" charset="0"/>
              </a:rPr>
              <a:t>Formål, succeskriterier, leverancer, rammer og plan</a:t>
            </a:r>
          </a:p>
        </p:txBody>
      </p:sp>
      <p:sp>
        <p:nvSpPr>
          <p:cNvPr id="16" name="Rectangle 8">
            <a:extLst>
              <a:ext uri="{FF2B5EF4-FFF2-40B4-BE49-F238E27FC236}">
                <a16:creationId xmlns:a16="http://schemas.microsoft.com/office/drawing/2014/main" id="{41ACDBBE-335F-1F69-8CAC-ECA6CB7B1A74}"/>
              </a:ext>
            </a:extLst>
          </p:cNvPr>
          <p:cNvSpPr>
            <a:spLocks noChangeArrowheads="1"/>
          </p:cNvSpPr>
          <p:nvPr/>
        </p:nvSpPr>
        <p:spPr bwMode="auto">
          <a:xfrm>
            <a:off x="2983711" y="5353311"/>
            <a:ext cx="203509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a-DK" altLang="da-DK" sz="1000" b="1" dirty="0">
                <a:latin typeface="+mn-lt"/>
                <a:cs typeface="Arial" panose="020B0604020202020204" pitchFamily="34" charset="0"/>
              </a:rPr>
              <a:t>MILJØ: </a:t>
            </a:r>
          </a:p>
          <a:p>
            <a:pPr algn="ctr" eaLnBrk="1" hangingPunct="1">
              <a:spcBef>
                <a:spcPct val="50000"/>
              </a:spcBef>
            </a:pPr>
            <a:r>
              <a:rPr lang="da-DK" altLang="da-DK" sz="1000" dirty="0">
                <a:latin typeface="+mn-lt"/>
                <a:cs typeface="Arial" panose="020B0604020202020204" pitchFamily="34" charset="0"/>
              </a:rPr>
              <a:t>At skabe det passende fysiske                                                 og mentale miljø for arrangementet</a:t>
            </a:r>
          </a:p>
        </p:txBody>
      </p:sp>
      <p:sp>
        <p:nvSpPr>
          <p:cNvPr id="17" name="Rektangel 16">
            <a:extLst>
              <a:ext uri="{FF2B5EF4-FFF2-40B4-BE49-F238E27FC236}">
                <a16:creationId xmlns:a16="http://schemas.microsoft.com/office/drawing/2014/main" id="{AD21213F-5925-7A6E-CBF3-17C964149907}"/>
              </a:ext>
            </a:extLst>
          </p:cNvPr>
          <p:cNvSpPr/>
          <p:nvPr/>
        </p:nvSpPr>
        <p:spPr>
          <a:xfrm>
            <a:off x="6520639" y="2171299"/>
            <a:ext cx="4101471" cy="3785652"/>
          </a:xfrm>
          <a:prstGeom prst="rect">
            <a:avLst/>
          </a:prstGeom>
        </p:spPr>
        <p:txBody>
          <a:bodyPr wrap="square">
            <a:spAutoFit/>
          </a:bodyPr>
          <a:lstStyle/>
          <a:p>
            <a:r>
              <a:rPr lang="da-DK" sz="1200" b="1" dirty="0"/>
              <a:t>Formålet med mødet eller workshoppen. </a:t>
            </a:r>
          </a:p>
          <a:p>
            <a:endParaRPr lang="da-DK" sz="1200" dirty="0"/>
          </a:p>
          <a:p>
            <a:r>
              <a:rPr lang="da-DK" sz="1200" dirty="0"/>
              <a:t>Den mest almindelig årsag, til at møder og workshops kører af sporet, er, at sporet ikke er klart nok. Derfor er første skridt at afklare:</a:t>
            </a:r>
          </a:p>
          <a:p>
            <a:endParaRPr lang="da-DK" sz="1200" b="1" dirty="0"/>
          </a:p>
          <a:p>
            <a:pPr marL="171450" lvl="0" indent="-171450">
              <a:buFont typeface="Arial" panose="020B0604020202020204" pitchFamily="34" charset="0"/>
              <a:buChar char="•"/>
            </a:pPr>
            <a:r>
              <a:rPr lang="da-DK" sz="1200" dirty="0"/>
              <a:t>Hvad er formålet?</a:t>
            </a:r>
            <a:endParaRPr lang="da-DK" sz="1200" b="1" dirty="0"/>
          </a:p>
          <a:p>
            <a:pPr marL="171450" lvl="0" indent="-171450">
              <a:buFont typeface="Arial" panose="020B0604020202020204" pitchFamily="34" charset="0"/>
              <a:buChar char="•"/>
            </a:pPr>
            <a:r>
              <a:rPr lang="da-DK" sz="1200" dirty="0"/>
              <a:t>Hvad går opgaven ud på?</a:t>
            </a:r>
            <a:endParaRPr lang="da-DK" sz="1200" b="1" dirty="0"/>
          </a:p>
          <a:p>
            <a:pPr marL="171450" lvl="0" indent="-171450">
              <a:buFont typeface="Arial" panose="020B0604020202020204" pitchFamily="34" charset="0"/>
              <a:buChar char="•"/>
            </a:pPr>
            <a:r>
              <a:rPr lang="da-DK" sz="1200" dirty="0"/>
              <a:t>Hvilke resultater af workshoppen forventes der?</a:t>
            </a:r>
            <a:endParaRPr lang="da-DK" sz="1200" b="1" dirty="0"/>
          </a:p>
          <a:p>
            <a:pPr marL="171450" lvl="0" indent="-171450">
              <a:buFont typeface="Arial" panose="020B0604020202020204" pitchFamily="34" charset="0"/>
              <a:buChar char="•"/>
            </a:pPr>
            <a:r>
              <a:rPr lang="da-DK" sz="1200" dirty="0"/>
              <a:t>Hvilken mening og værdi er bærende i arrangementet?</a:t>
            </a:r>
            <a:endParaRPr lang="da-DK" sz="1200" b="1" dirty="0"/>
          </a:p>
          <a:p>
            <a:pPr marL="171450" lvl="0" indent="-171450">
              <a:buFont typeface="Arial" panose="020B0604020202020204" pitchFamily="34" charset="0"/>
              <a:buChar char="•"/>
            </a:pPr>
            <a:r>
              <a:rPr lang="da-DK" sz="1200" dirty="0"/>
              <a:t>Er der særlige forventninger til rammer, form og proces?</a:t>
            </a:r>
            <a:endParaRPr lang="da-DK" sz="1200" b="1" dirty="0"/>
          </a:p>
          <a:p>
            <a:pPr marL="171450" lvl="0" indent="-171450">
              <a:buFont typeface="Arial" panose="020B0604020202020204" pitchFamily="34" charset="0"/>
              <a:buChar char="•"/>
            </a:pPr>
            <a:r>
              <a:rPr lang="da-DK" sz="1200" dirty="0"/>
              <a:t>Hvor lang tid har vi, og hvad kan vi rent faktisk nå?</a:t>
            </a:r>
            <a:endParaRPr lang="da-DK" sz="1200" b="1" dirty="0"/>
          </a:p>
          <a:p>
            <a:pPr marL="171450" lvl="0" indent="-171450">
              <a:buFont typeface="Arial" panose="020B0604020202020204" pitchFamily="34" charset="0"/>
              <a:buChar char="•"/>
            </a:pPr>
            <a:r>
              <a:rPr lang="da-DK" sz="1200" dirty="0"/>
              <a:t>Hvad er succeskriterierne for mødet?</a:t>
            </a:r>
            <a:endParaRPr lang="da-DK" sz="1200" b="1" dirty="0"/>
          </a:p>
          <a:p>
            <a:pPr marL="171450" indent="-171450">
              <a:buFont typeface="Arial" panose="020B0604020202020204" pitchFamily="34" charset="0"/>
              <a:buChar char="•"/>
            </a:pPr>
            <a:r>
              <a:rPr lang="da-DK" sz="1200" dirty="0"/>
              <a:t>Det næste spørgsmål er, hvem den rigtige til at facilitere dette arrangement er. Mange projektledere opfatter det som deres opgave, men det kan være mere hensigtsmæssigt at sætte en anden til at facilitere mødet.</a:t>
            </a:r>
            <a:endParaRPr lang="da-DK" sz="1200" b="1" dirty="0"/>
          </a:p>
          <a:p>
            <a:endParaRPr lang="da-DK" sz="1200" dirty="0"/>
          </a:p>
          <a:p>
            <a:r>
              <a:rPr lang="da-DK" sz="1200" dirty="0"/>
              <a:t>Formålet eller den ønskede effekt af mødet noteres øverst til højre i skabelon 1.</a:t>
            </a:r>
            <a:endParaRPr lang="da-DK" sz="1200" b="1" dirty="0"/>
          </a:p>
        </p:txBody>
      </p:sp>
    </p:spTree>
    <p:extLst>
      <p:ext uri="{BB962C8B-B14F-4D97-AF65-F5344CB8AC3E}">
        <p14:creationId xmlns:p14="http://schemas.microsoft.com/office/powerpoint/2010/main" val="429372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Vælg de rigtige mennesker og skab det rigtige miljø</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11561716-6327-0284-C57C-C2363AA94257}"/>
              </a:ext>
            </a:extLst>
          </p:cNvPr>
          <p:cNvSpPr/>
          <p:nvPr/>
        </p:nvSpPr>
        <p:spPr>
          <a:xfrm>
            <a:off x="1339978" y="1089967"/>
            <a:ext cx="4639523" cy="5078313"/>
          </a:xfrm>
          <a:prstGeom prst="rect">
            <a:avLst/>
          </a:prstGeom>
        </p:spPr>
        <p:txBody>
          <a:bodyPr wrap="square">
            <a:spAutoFit/>
          </a:bodyPr>
          <a:lstStyle/>
          <a:p>
            <a:r>
              <a:rPr lang="da-DK" sz="1200" b="1" dirty="0"/>
              <a:t>Vælg de rigtige mennesker til mødet</a:t>
            </a:r>
          </a:p>
          <a:p>
            <a:r>
              <a:rPr lang="da-DK" sz="1200" dirty="0"/>
              <a:t>Gruppen skal sammensættes, sådan at mødets formål kan opfyldes. Skal der tages beslutninger, skal gruppen bestå af personer, der kan træffe denne type beslutninger. Skal der løses et bestemt problem, består gruppen så af de mennesker, der kan løse dette problem?</a:t>
            </a:r>
          </a:p>
          <a:p>
            <a:endParaRPr lang="da-DK" sz="1200" b="1" dirty="0"/>
          </a:p>
          <a:p>
            <a:r>
              <a:rPr lang="da-DK" sz="1200" dirty="0"/>
              <a:t>Vælg sammensætningen af mødedeltagerne:</a:t>
            </a:r>
          </a:p>
          <a:p>
            <a:endParaRPr lang="da-DK" sz="1200" b="1" dirty="0"/>
          </a:p>
          <a:p>
            <a:pPr marL="171450" lvl="0" indent="-171450">
              <a:buFont typeface="Arial" panose="020B0604020202020204" pitchFamily="34" charset="0"/>
              <a:buChar char="•"/>
            </a:pPr>
            <a:r>
              <a:rPr lang="da-DK" sz="1200" b="1" dirty="0"/>
              <a:t>Homogen gruppe: </a:t>
            </a:r>
            <a:r>
              <a:rPr lang="da-DK" sz="1200" dirty="0"/>
              <a:t>Gruppen sammensættes med ensartet baggrund inden for fagområde, organisatorisk placering og interesser. Formålet er at sikre accept eller forståelse hos en bestemt målgruppe.</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Tværfaglig gruppe: </a:t>
            </a:r>
            <a:r>
              <a:rPr lang="da-DK" sz="1200" dirty="0"/>
              <a:t>Gruppen sammensættes, så den dækker de fagområder, der er relevante for den pågældende opgave. Formålet er at finde helhedsorienterede løsninger, eller idégenerering, der bygger på tværfaglig indsigt. </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På tværs af organisation: </a:t>
            </a:r>
            <a:r>
              <a:rPr lang="da-DK" sz="1200" dirty="0"/>
              <a:t>Gruppen sammensættes, så den dækker de afdelinger, der er relevante for den pågældende opgave. Formålet er at sikre tværorganisatorisk accept eller forståelse og at kortlægge behov, problemstillinger og forventninger på tværs af organisationen. </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Forskelligt organisatorisk niveau: </a:t>
            </a:r>
            <a:r>
              <a:rPr lang="da-DK" sz="1200" dirty="0"/>
              <a:t>Gruppen sammensættes, så den dækker de hierarkiske niveauer, der er relevante for den pågældende opgave. Formålet er at sikre accept eller forståelse hos forskellige organisatoriske niveauer, samt forventningsafstemning og idégenerering lodret i organisationen.</a:t>
            </a:r>
            <a:endParaRPr lang="da-DK" sz="1200" b="1" dirty="0"/>
          </a:p>
        </p:txBody>
      </p:sp>
      <p:sp>
        <p:nvSpPr>
          <p:cNvPr id="18" name="Rektangel 17">
            <a:extLst>
              <a:ext uri="{FF2B5EF4-FFF2-40B4-BE49-F238E27FC236}">
                <a16:creationId xmlns:a16="http://schemas.microsoft.com/office/drawing/2014/main" id="{57FB5E62-808C-8A2E-0DBE-6AD7596CF7E0}"/>
              </a:ext>
            </a:extLst>
          </p:cNvPr>
          <p:cNvSpPr/>
          <p:nvPr/>
        </p:nvSpPr>
        <p:spPr>
          <a:xfrm>
            <a:off x="6171619" y="1090081"/>
            <a:ext cx="4836692" cy="5262979"/>
          </a:xfrm>
          <a:prstGeom prst="rect">
            <a:avLst/>
          </a:prstGeom>
        </p:spPr>
        <p:txBody>
          <a:bodyPr wrap="square">
            <a:spAutoFit/>
          </a:bodyPr>
          <a:lstStyle/>
          <a:p>
            <a:r>
              <a:rPr lang="da-DK" sz="1200" b="1" dirty="0"/>
              <a:t>Skab et miljø med en passende forstyrrelse</a:t>
            </a:r>
          </a:p>
          <a:p>
            <a:r>
              <a:rPr lang="da-DK" sz="1200" dirty="0"/>
              <a:t>Deltagerne skal opnå fælles erkendelser. Dunn &amp; Dunn har beskrevet forskellige læringsstile, der bør indgå i vores iscenesættelse for at sikre en effektiv læring: </a:t>
            </a:r>
            <a:endParaRPr lang="da-DK" sz="1200" b="1" dirty="0"/>
          </a:p>
          <a:p>
            <a:pPr marL="171450" lvl="0" indent="-171450">
              <a:buFont typeface="Arial" panose="020B0604020202020204" pitchFamily="34" charset="0"/>
              <a:buChar char="•"/>
            </a:pPr>
            <a:r>
              <a:rPr lang="da-DK" sz="1200" b="1" dirty="0"/>
              <a:t>Fysiske elementer: </a:t>
            </a:r>
            <a:r>
              <a:rPr lang="da-DK" sz="1200" dirty="0"/>
              <a:t>Lyd, lys, temperatur og indretning</a:t>
            </a:r>
            <a:endParaRPr lang="da-DK" sz="1200" b="1" dirty="0"/>
          </a:p>
          <a:p>
            <a:pPr marL="171450" lvl="0" indent="-171450">
              <a:buFont typeface="Arial" panose="020B0604020202020204" pitchFamily="34" charset="0"/>
              <a:buChar char="•"/>
            </a:pPr>
            <a:r>
              <a:rPr lang="da-DK" sz="1200" b="1" dirty="0"/>
              <a:t>Emotionelle elementer: </a:t>
            </a:r>
            <a:r>
              <a:rPr lang="da-DK" sz="1200" dirty="0"/>
              <a:t>Motivation, tilpasning, vedholdenhed og struktur</a:t>
            </a:r>
            <a:endParaRPr lang="da-DK" sz="1200" b="1" dirty="0"/>
          </a:p>
          <a:p>
            <a:pPr marL="171450" lvl="0" indent="-171450">
              <a:buFont typeface="Arial" panose="020B0604020202020204" pitchFamily="34" charset="0"/>
              <a:buChar char="•"/>
            </a:pPr>
            <a:r>
              <a:rPr lang="da-DK" sz="1200" b="1" dirty="0"/>
              <a:t>Sociologiske elementer: </a:t>
            </a:r>
            <a:r>
              <a:rPr lang="da-DK" sz="1200" dirty="0"/>
              <a:t>Alene, par, gruppe, team, autoritet og variation</a:t>
            </a:r>
            <a:endParaRPr lang="da-DK" sz="1200" b="1" dirty="0"/>
          </a:p>
          <a:p>
            <a:pPr marL="171450" lvl="0" indent="-171450">
              <a:buFont typeface="Arial" panose="020B0604020202020204" pitchFamily="34" charset="0"/>
              <a:buChar char="•"/>
            </a:pPr>
            <a:r>
              <a:rPr lang="da-DK" sz="1200" b="1" dirty="0"/>
              <a:t>Fysiologiske elementer: </a:t>
            </a:r>
            <a:r>
              <a:rPr lang="da-DK" sz="1200" dirty="0"/>
              <a:t>Perception, energiindtag, behov for bevægelse, tidspunkt på dagen.</a:t>
            </a:r>
            <a:endParaRPr lang="da-DK" sz="1200" b="1" dirty="0"/>
          </a:p>
          <a:p>
            <a:endParaRPr lang="da-DK" sz="1200" dirty="0"/>
          </a:p>
          <a:p>
            <a:r>
              <a:rPr lang="da-DK" sz="1200" dirty="0"/>
              <a:t>Miljøet dækker det fysiske rum og alt, hvad dertil hører:</a:t>
            </a:r>
            <a:endParaRPr lang="da-DK" sz="1200" b="1" dirty="0"/>
          </a:p>
          <a:p>
            <a:pPr marL="171450" indent="-171450">
              <a:buFont typeface="Arial" panose="020B0604020202020204" pitchFamily="34" charset="0"/>
              <a:buChar char="•"/>
            </a:pPr>
            <a:r>
              <a:rPr lang="da-DK" sz="1200" dirty="0"/>
              <a:t>Kan alle se? Er der små borde til gruppedrøftelser? Er der gulvplads og lys nok? Indretningen kan skabe en ønsket stemning.</a:t>
            </a:r>
            <a:endParaRPr lang="da-DK" sz="1200" b="1" dirty="0"/>
          </a:p>
          <a:p>
            <a:pPr marL="171450" lvl="0" indent="-171450">
              <a:buFont typeface="Arial" panose="020B0604020202020204" pitchFamily="34" charset="0"/>
              <a:buChar char="•"/>
            </a:pPr>
            <a:r>
              <a:rPr lang="da-DK" sz="1200" dirty="0"/>
              <a:t>De generelle omgivelser ude og inde.</a:t>
            </a:r>
            <a:endParaRPr lang="da-DK" sz="1200" b="1" dirty="0"/>
          </a:p>
          <a:p>
            <a:pPr marL="171450" lvl="0" indent="-171450">
              <a:buFont typeface="Arial" panose="020B0604020202020204" pitchFamily="34" charset="0"/>
              <a:buChar char="•"/>
            </a:pPr>
            <a:r>
              <a:rPr lang="da-DK" sz="1200" dirty="0"/>
              <a:t>Selve rummet. Størrelse, gulvplads, vægplads, vinduer, akustik og belysning.</a:t>
            </a:r>
            <a:endParaRPr lang="da-DK" sz="1200" b="1" dirty="0"/>
          </a:p>
          <a:p>
            <a:pPr marL="171450" lvl="0" indent="-171450">
              <a:buFont typeface="Arial" panose="020B0604020202020204" pitchFamily="34" charset="0"/>
              <a:buChar char="•"/>
            </a:pPr>
            <a:r>
              <a:rPr lang="da-DK" sz="1200" dirty="0"/>
              <a:t>Muligheder for indretning: Teknik, møblement og faciliteter. Forskellige bordopstillinger.</a:t>
            </a:r>
            <a:endParaRPr lang="da-DK" sz="1200" b="1" dirty="0"/>
          </a:p>
          <a:p>
            <a:pPr marL="171450" lvl="0" indent="-171450">
              <a:buFont typeface="Arial" panose="020B0604020202020204" pitchFamily="34" charset="0"/>
              <a:buChar char="•"/>
            </a:pPr>
            <a:r>
              <a:rPr lang="da-DK" sz="1200" dirty="0"/>
              <a:t>Materialer: Uddeling, logbøger, vægtavler, posters, stickers, papkort, navneskilte, ens T-shirts.</a:t>
            </a:r>
            <a:endParaRPr lang="da-DK" sz="1200" b="1" dirty="0"/>
          </a:p>
          <a:p>
            <a:pPr marL="171450" lvl="0" indent="-171450">
              <a:buFont typeface="Arial" panose="020B0604020202020204" pitchFamily="34" charset="0"/>
              <a:buChar char="•"/>
            </a:pPr>
            <a:r>
              <a:rPr lang="da-DK" sz="1200" dirty="0"/>
              <a:t>Hvad skal vi spise og drikke, både til frokost og i pauser: Hvad er der på bordene under mødet?</a:t>
            </a:r>
            <a:endParaRPr lang="da-DK" sz="1200" b="1" dirty="0"/>
          </a:p>
          <a:p>
            <a:pPr marL="171450" lvl="0" indent="-171450">
              <a:buFont typeface="Arial" panose="020B0604020202020204" pitchFamily="34" charset="0"/>
              <a:buChar char="•"/>
            </a:pPr>
            <a:r>
              <a:rPr lang="da-DK" sz="1200" dirty="0"/>
              <a:t>Hvordan er lyd og mikrofoner? Skal der spilles musik og hvilken?</a:t>
            </a:r>
            <a:endParaRPr lang="da-DK" sz="1200" b="1" dirty="0"/>
          </a:p>
          <a:p>
            <a:pPr marL="171450" lvl="0" indent="-171450">
              <a:buFont typeface="Arial" panose="020B0604020202020204" pitchFamily="34" charset="0"/>
              <a:buChar char="•"/>
            </a:pPr>
            <a:r>
              <a:rPr lang="da-DK" sz="1200" dirty="0"/>
              <a:t>Hvordan er indeklimaet – også ud på eftermiddagen?</a:t>
            </a:r>
            <a:endParaRPr lang="da-DK" sz="1200" b="1" dirty="0"/>
          </a:p>
          <a:p>
            <a:pPr marL="171450" lvl="0" indent="-171450">
              <a:buFont typeface="Arial" panose="020B0604020202020204" pitchFamily="34" charset="0"/>
              <a:buChar char="•"/>
            </a:pPr>
            <a:r>
              <a:rPr lang="da-DK" sz="1200" dirty="0"/>
              <a:t>Hvilke lyskilder vil du gøre brug af: Det faste lys, små lamper på cafébordene eller levende lys?</a:t>
            </a:r>
            <a:endParaRPr lang="da-DK" altLang="da-DK" sz="1200" dirty="0">
              <a:ea typeface="SimSun" panose="02010600030101010101" pitchFamily="2" charset="-122"/>
              <a:cs typeface="Arial" panose="020B0604020202020204" pitchFamily="34" charset="0"/>
            </a:endParaRPr>
          </a:p>
          <a:p>
            <a:endParaRPr lang="da-DK" altLang="da-DK" sz="1200" dirty="0">
              <a:cs typeface="Arial" panose="020B0604020202020204" pitchFamily="34" charset="0"/>
            </a:endParaRPr>
          </a:p>
        </p:txBody>
      </p:sp>
    </p:spTree>
    <p:extLst>
      <p:ext uri="{BB962C8B-B14F-4D97-AF65-F5344CB8AC3E}">
        <p14:creationId xmlns:p14="http://schemas.microsoft.com/office/powerpoint/2010/main" val="103524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Design processen og understøt de rigtige metoder og materialer</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07D40A2D-5777-EAF7-DBF6-2B1497B77B95}"/>
              </a:ext>
            </a:extLst>
          </p:cNvPr>
          <p:cNvSpPr/>
          <p:nvPr/>
        </p:nvSpPr>
        <p:spPr>
          <a:xfrm>
            <a:off x="1339978" y="1089967"/>
            <a:ext cx="4756022" cy="5078313"/>
          </a:xfrm>
          <a:prstGeom prst="rect">
            <a:avLst/>
          </a:prstGeom>
        </p:spPr>
        <p:txBody>
          <a:bodyPr wrap="square">
            <a:spAutoFit/>
          </a:bodyPr>
          <a:lstStyle/>
          <a:p>
            <a:r>
              <a:rPr lang="da-DK" sz="1200" b="1" dirty="0"/>
              <a:t>Den rigtige proces</a:t>
            </a:r>
          </a:p>
          <a:p>
            <a:r>
              <a:rPr lang="da-DK" sz="1200" dirty="0"/>
              <a:t>Processen er køreplanen for mødet eller workshoppen med tidsintervaller og stop undervejs. Der skal tages stilling til følgende i forbindelse med design af processen:</a:t>
            </a:r>
            <a:endParaRPr lang="da-DK" sz="1200" b="1" dirty="0"/>
          </a:p>
          <a:p>
            <a:pPr lvl="0"/>
            <a:endParaRPr lang="da-DK" sz="1200" dirty="0"/>
          </a:p>
          <a:p>
            <a:pPr marL="171450" lvl="0" indent="-171450">
              <a:buFont typeface="Arial" panose="020B0604020202020204" pitchFamily="34" charset="0"/>
              <a:buChar char="•"/>
            </a:pPr>
            <a:r>
              <a:rPr lang="da-DK" sz="1200" dirty="0"/>
              <a:t>Hvad sker der før, under og efter arrangementet?</a:t>
            </a:r>
            <a:endParaRPr lang="da-DK" sz="1200" b="1" dirty="0"/>
          </a:p>
          <a:p>
            <a:pPr marL="171450" lvl="0" indent="-171450">
              <a:buFont typeface="Arial" panose="020B0604020202020204" pitchFamily="34" charset="0"/>
              <a:buChar char="•"/>
            </a:pPr>
            <a:r>
              <a:rPr lang="da-DK" sz="1200" dirty="0"/>
              <a:t>Programmet – hvor lang tid tager de enkelte elementer, og er der tænkt på ”</a:t>
            </a:r>
            <a:r>
              <a:rPr lang="en-US" sz="1200" dirty="0"/>
              <a:t>in </a:t>
            </a:r>
            <a:r>
              <a:rPr lang="en-US" sz="1200" dirty="0" err="1"/>
              <a:t>betweens</a:t>
            </a:r>
            <a:r>
              <a:rPr lang="da-DK" sz="1200" dirty="0"/>
              <a:t>?”</a:t>
            </a:r>
            <a:endParaRPr lang="da-DK" sz="1200" b="1" dirty="0"/>
          </a:p>
          <a:p>
            <a:pPr marL="171450" lvl="0" indent="-171450">
              <a:buFont typeface="Arial" panose="020B0604020202020204" pitchFamily="34" charset="0"/>
              <a:buChar char="•"/>
            </a:pPr>
            <a:r>
              <a:rPr lang="da-DK" sz="1200" dirty="0"/>
              <a:t>Er der balance mellem de forskellige elementer, forskellige stemninger, tempo, energi, refleksion, intimitet, konkrete og abstrakte temaer?</a:t>
            </a:r>
            <a:endParaRPr lang="da-DK" sz="1200" b="1" dirty="0"/>
          </a:p>
          <a:p>
            <a:pPr marL="171450" lvl="0" indent="-171450">
              <a:buFont typeface="Arial" panose="020B0604020202020204" pitchFamily="34" charset="0"/>
              <a:buChar char="•"/>
            </a:pPr>
            <a:r>
              <a:rPr lang="da-DK" sz="1200" dirty="0"/>
              <a:t>Hvor lang tid tager de forskellige delelementer og pauser? Tid til at komme fra gruppelokaler til plenum?</a:t>
            </a:r>
            <a:endParaRPr lang="da-DK" sz="1200" b="1" dirty="0"/>
          </a:p>
          <a:p>
            <a:pPr marL="171450" lvl="0" indent="-171450">
              <a:buFont typeface="Arial" panose="020B0604020202020204" pitchFamily="34" charset="0"/>
              <a:buChar char="•"/>
            </a:pPr>
            <a:r>
              <a:rPr lang="da-DK" sz="1200" dirty="0"/>
              <a:t>Hvordan forløber de enkelte seancer, og hvordan er sammenhængen?</a:t>
            </a:r>
            <a:endParaRPr lang="da-DK" sz="1200" b="1" dirty="0"/>
          </a:p>
          <a:p>
            <a:pPr marL="171450" lvl="0" indent="-171450">
              <a:buFont typeface="Arial" panose="020B0604020202020204" pitchFamily="34" charset="0"/>
              <a:buChar char="•"/>
            </a:pPr>
            <a:r>
              <a:rPr lang="da-DK" sz="1200" dirty="0"/>
              <a:t>Hvem gennemfører de forskellige seancer? Foredragsholdere, illustratorer, ledelse, projektleder eller medarbejdere?</a:t>
            </a:r>
            <a:endParaRPr lang="da-DK" sz="1200" b="1" dirty="0"/>
          </a:p>
          <a:p>
            <a:pPr marL="171450" lvl="0" indent="-171450">
              <a:buFont typeface="Arial" panose="020B0604020202020204" pitchFamily="34" charset="0"/>
              <a:buChar char="•"/>
            </a:pPr>
            <a:r>
              <a:rPr lang="da-DK" sz="1200" dirty="0"/>
              <a:t>Uanset om man skal designe processer for få eller mange deltagere, så er der visse basiselementer, der altid skal være på plads.</a:t>
            </a:r>
            <a:endParaRPr lang="da-DK" sz="1200" b="1" dirty="0"/>
          </a:p>
          <a:p>
            <a:pPr marL="171450" lvl="0" indent="-171450">
              <a:buFont typeface="Arial" panose="020B0604020202020204" pitchFamily="34" charset="0"/>
              <a:buChar char="•"/>
            </a:pPr>
            <a:r>
              <a:rPr lang="da-DK" sz="1200" dirty="0"/>
              <a:t>Introduktion indeholdende formål, baggrund, program og roller.</a:t>
            </a:r>
            <a:endParaRPr lang="da-DK" sz="1200" b="1" dirty="0"/>
          </a:p>
          <a:p>
            <a:pPr marL="171450" lvl="0" indent="-171450">
              <a:buFont typeface="Arial" panose="020B0604020202020204" pitchFamily="34" charset="0"/>
              <a:buChar char="•"/>
            </a:pPr>
            <a:r>
              <a:rPr lang="da-DK" sz="1200" dirty="0"/>
              <a:t>Præsentationsrunde: Hvem er vi? I store seancer gøres dette i grupperne.</a:t>
            </a:r>
            <a:endParaRPr lang="da-DK" sz="1200" b="1" dirty="0"/>
          </a:p>
          <a:p>
            <a:pPr marL="171450" lvl="0" indent="-171450">
              <a:buFont typeface="Arial" panose="020B0604020202020204" pitchFamily="34" charset="0"/>
              <a:buChar char="•"/>
            </a:pPr>
            <a:r>
              <a:rPr lang="da-DK" sz="1200" dirty="0"/>
              <a:t>Forventningsafstemning og spilleregler.</a:t>
            </a:r>
            <a:endParaRPr lang="da-DK" sz="1200" b="1" dirty="0"/>
          </a:p>
          <a:p>
            <a:pPr marL="171450" lvl="0" indent="-171450">
              <a:buFont typeface="Arial" panose="020B0604020202020204" pitchFamily="34" charset="0"/>
              <a:buChar char="•"/>
            </a:pPr>
            <a:r>
              <a:rPr lang="da-DK" sz="1200" dirty="0"/>
              <a:t>Opgaven – det processen skal arbejde med.</a:t>
            </a:r>
            <a:endParaRPr lang="da-DK" sz="1200" b="1" dirty="0"/>
          </a:p>
          <a:p>
            <a:pPr marL="171450" lvl="0" indent="-171450">
              <a:buFont typeface="Arial" panose="020B0604020202020204" pitchFamily="34" charset="0"/>
              <a:buChar char="•"/>
            </a:pPr>
            <a:r>
              <a:rPr lang="da-DK" sz="1200" dirty="0"/>
              <a:t>Selve løsningen af opgaven.</a:t>
            </a:r>
            <a:endParaRPr lang="da-DK" sz="1200" b="1" dirty="0"/>
          </a:p>
          <a:p>
            <a:pPr marL="171450" lvl="0" indent="-171450">
              <a:buFont typeface="Arial" panose="020B0604020202020204" pitchFamily="34" charset="0"/>
              <a:buChar char="•"/>
            </a:pPr>
            <a:r>
              <a:rPr lang="da-DK" sz="1200" dirty="0"/>
              <a:t>Konklusion, præsentation og diskussion.</a:t>
            </a:r>
            <a:endParaRPr lang="da-DK" sz="1200" b="1" dirty="0"/>
          </a:p>
          <a:p>
            <a:pPr marL="171450" lvl="0" indent="-171450">
              <a:buFont typeface="Arial" panose="020B0604020202020204" pitchFamily="34" charset="0"/>
              <a:buChar char="•"/>
            </a:pPr>
            <a:r>
              <a:rPr lang="da-DK" sz="1200" dirty="0"/>
              <a:t>Tænk i variation. En pause på 15 minutter for hver 90 minutter. Bryd programmet op i blokke af 20 minutters varighed. Der skal være plads til både ro og tempo, pauser og hårdt arbejde.</a:t>
            </a:r>
            <a:endParaRPr lang="da-DK" sz="1200" b="1" dirty="0"/>
          </a:p>
        </p:txBody>
      </p:sp>
      <p:sp>
        <p:nvSpPr>
          <p:cNvPr id="6" name="Rektangel 5">
            <a:extLst>
              <a:ext uri="{FF2B5EF4-FFF2-40B4-BE49-F238E27FC236}">
                <a16:creationId xmlns:a16="http://schemas.microsoft.com/office/drawing/2014/main" id="{94460282-D5AF-D664-C49F-E883F1130D4B}"/>
              </a:ext>
            </a:extLst>
          </p:cNvPr>
          <p:cNvSpPr/>
          <p:nvPr/>
        </p:nvSpPr>
        <p:spPr>
          <a:xfrm>
            <a:off x="6304789" y="1090081"/>
            <a:ext cx="4639523" cy="5078313"/>
          </a:xfrm>
          <a:prstGeom prst="rect">
            <a:avLst/>
          </a:prstGeom>
        </p:spPr>
        <p:txBody>
          <a:bodyPr wrap="square">
            <a:spAutoFit/>
          </a:bodyPr>
          <a:lstStyle/>
          <a:p>
            <a:r>
              <a:rPr lang="da-DK" sz="1200" b="1" dirty="0"/>
              <a:t>De rigtige metoder og materialer</a:t>
            </a:r>
          </a:p>
          <a:p>
            <a:pPr lvl="0"/>
            <a:r>
              <a:rPr lang="da-DK" sz="1200" dirty="0"/>
              <a:t>Processerne skal involvere deltagerne hele vejen. Det er derfor afgørende, at du anvender metoder, som sikrer denne involvering. Det kan f.eks. være papkort, som gør det muligt for alle deltagerne at notere deres input. Alle kan se alle input, og i fællesskab kan man sortere disse forslag. Det kan være en metode som prikafstemning, hvor alle går op og markerer de tre forslag, som vedkommende synes, er de vigtigste. Visuelle metoder som post-it lapper, papkort, plancher, flipover, storskærm osv. Kreativitetsteknikker som brainstorming, omvendt brainstorming, brug af tilfældige ord, billeder osv.</a:t>
            </a:r>
            <a:endParaRPr lang="da-DK" sz="1200" b="1" dirty="0"/>
          </a:p>
          <a:p>
            <a:pPr lvl="0"/>
            <a:endParaRPr lang="da-DK" sz="1200" dirty="0"/>
          </a:p>
          <a:p>
            <a:pPr lvl="0"/>
            <a:r>
              <a:rPr lang="da-DK" sz="1200" dirty="0"/>
              <a:t>Hvilke ”</a:t>
            </a:r>
            <a:r>
              <a:rPr lang="en-US" sz="1200" dirty="0"/>
              <a:t>openers”, ”closers”, ”icebreakers</a:t>
            </a:r>
            <a:r>
              <a:rPr lang="da-DK" sz="1200" dirty="0"/>
              <a:t>” og ”</a:t>
            </a:r>
            <a:r>
              <a:rPr lang="en-US" sz="1200" dirty="0"/>
              <a:t>energizers</a:t>
            </a:r>
            <a:r>
              <a:rPr lang="da-DK" sz="1200" dirty="0"/>
              <a:t>” vil du benytte?</a:t>
            </a:r>
          </a:p>
          <a:p>
            <a:pPr lvl="0"/>
            <a:endParaRPr lang="da-DK" sz="1200" b="1" dirty="0"/>
          </a:p>
          <a:p>
            <a:pPr marL="171450" lvl="0" indent="-171450">
              <a:buFont typeface="Arial" panose="020B0604020202020204" pitchFamily="34" charset="0"/>
              <a:buChar char="•"/>
            </a:pPr>
            <a:r>
              <a:rPr lang="en-US" sz="1200" b="1" dirty="0"/>
              <a:t>Energizers</a:t>
            </a:r>
            <a:r>
              <a:rPr lang="da-DK" sz="1200" i="1" dirty="0"/>
              <a:t> </a:t>
            </a:r>
            <a:r>
              <a:rPr lang="da-DK" sz="1200" dirty="0"/>
              <a:t>er som regel en øvelse af ca. 15 minutters varighed, ofte med et fysisk element, der sigter mod at få energiniveauet op. Særligt velegnet lige efter frokost og efter lange plenumseancer. </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en-US" sz="1200" b="1" dirty="0"/>
              <a:t>Icebreakers</a:t>
            </a:r>
            <a:r>
              <a:rPr lang="da-DK" sz="1200" dirty="0"/>
              <a:t> er en øvelse af ca. 15 minutters varighed med det formål at give deltagerne mulighed for at lære hinanden bedre at kende. Særligt velegnet ved opstart af forløb eller dag. Formålet er at bryde isen og starte en samtale blandt deltagerne. </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en-US" sz="1200" b="1" dirty="0"/>
              <a:t>Openers og closers </a:t>
            </a:r>
            <a:r>
              <a:rPr lang="da-DK" sz="1200" dirty="0"/>
              <a:t>er små refleksionsøvelser, der sætter os på sporet af dagens arbejde eller lukker og binder sløjfe. At vise en pointe eller skabe nysgerrighed om dagens emne. Formålet er at runde af og sætte fokus på hovedbudskaberne. Øvelsen skal give mening i forhold til emnet. </a:t>
            </a:r>
            <a:endParaRPr lang="da-DK" sz="1200" b="1" dirty="0"/>
          </a:p>
        </p:txBody>
      </p:sp>
    </p:spTree>
    <p:extLst>
      <p:ext uri="{BB962C8B-B14F-4D97-AF65-F5344CB8AC3E}">
        <p14:creationId xmlns:p14="http://schemas.microsoft.com/office/powerpoint/2010/main" val="5875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dirty="0"/>
              <a:t>Værktøj 1: Drejebog med målgruppe og effekt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EED0981F-9819-77DD-8AD7-D9DAC6995D88}"/>
              </a:ext>
            </a:extLst>
          </p:cNvPr>
          <p:cNvGraphicFramePr>
            <a:graphicFrameLocks noGrp="1"/>
          </p:cNvGraphicFramePr>
          <p:nvPr>
            <p:extLst>
              <p:ext uri="{D42A27DB-BD31-4B8C-83A1-F6EECF244321}">
                <p14:modId xmlns:p14="http://schemas.microsoft.com/office/powerpoint/2010/main" val="2184244019"/>
              </p:ext>
            </p:extLst>
          </p:nvPr>
        </p:nvGraphicFramePr>
        <p:xfrm>
          <a:off x="1441328" y="1022780"/>
          <a:ext cx="9361039" cy="5009896"/>
        </p:xfrm>
        <a:graphic>
          <a:graphicData uri="http://schemas.openxmlformats.org/drawingml/2006/table">
            <a:tbl>
              <a:tblPr firstRow="1" firstCol="1" bandRow="1">
                <a:tableStyleId>{5C22544A-7EE6-4342-B048-85BDC9FD1C3A}</a:tableStyleId>
              </a:tblPr>
              <a:tblGrid>
                <a:gridCol w="643526">
                  <a:extLst>
                    <a:ext uri="{9D8B030D-6E8A-4147-A177-3AD203B41FA5}">
                      <a16:colId xmlns:a16="http://schemas.microsoft.com/office/drawing/2014/main" val="1699085573"/>
                    </a:ext>
                  </a:extLst>
                </a:gridCol>
                <a:gridCol w="1776296">
                  <a:extLst>
                    <a:ext uri="{9D8B030D-6E8A-4147-A177-3AD203B41FA5}">
                      <a16:colId xmlns:a16="http://schemas.microsoft.com/office/drawing/2014/main" val="182357898"/>
                    </a:ext>
                  </a:extLst>
                </a:gridCol>
                <a:gridCol w="892702">
                  <a:extLst>
                    <a:ext uri="{9D8B030D-6E8A-4147-A177-3AD203B41FA5}">
                      <a16:colId xmlns:a16="http://schemas.microsoft.com/office/drawing/2014/main" val="3156194664"/>
                    </a:ext>
                  </a:extLst>
                </a:gridCol>
                <a:gridCol w="2842073">
                  <a:extLst>
                    <a:ext uri="{9D8B030D-6E8A-4147-A177-3AD203B41FA5}">
                      <a16:colId xmlns:a16="http://schemas.microsoft.com/office/drawing/2014/main" val="518062479"/>
                    </a:ext>
                  </a:extLst>
                </a:gridCol>
                <a:gridCol w="2450378">
                  <a:extLst>
                    <a:ext uri="{9D8B030D-6E8A-4147-A177-3AD203B41FA5}">
                      <a16:colId xmlns:a16="http://schemas.microsoft.com/office/drawing/2014/main" val="1889532197"/>
                    </a:ext>
                  </a:extLst>
                </a:gridCol>
                <a:gridCol w="756064">
                  <a:extLst>
                    <a:ext uri="{9D8B030D-6E8A-4147-A177-3AD203B41FA5}">
                      <a16:colId xmlns:a16="http://schemas.microsoft.com/office/drawing/2014/main" val="2375817540"/>
                    </a:ext>
                  </a:extLst>
                </a:gridCol>
              </a:tblGrid>
              <a:tr h="575897">
                <a:tc gridSpan="2">
                  <a:txBody>
                    <a:bodyPr/>
                    <a:lstStyle/>
                    <a:p>
                      <a:pPr>
                        <a:lnSpc>
                          <a:spcPct val="107000"/>
                        </a:lnSpc>
                        <a:spcAft>
                          <a:spcPts val="0"/>
                        </a:spcAft>
                      </a:pPr>
                      <a:r>
                        <a:rPr lang="da-DK" sz="1050" b="1" dirty="0">
                          <a:solidFill>
                            <a:schemeClr val="tx1"/>
                          </a:solidFill>
                          <a:effectLst/>
                        </a:rPr>
                        <a:t>Møde eller workshop</a:t>
                      </a:r>
                    </a:p>
                    <a:p>
                      <a:pPr>
                        <a:lnSpc>
                          <a:spcPct val="107000"/>
                        </a:lnSpc>
                        <a:spcAft>
                          <a:spcPts val="0"/>
                        </a:spcAft>
                      </a:pPr>
                      <a:r>
                        <a:rPr lang="da-DK" sz="1050" b="1" dirty="0">
                          <a:solidFill>
                            <a:schemeClr val="tx1"/>
                          </a:solidFill>
                          <a:effectLst/>
                        </a:rPr>
                        <a:t> </a:t>
                      </a:r>
                    </a:p>
                    <a:p>
                      <a:pPr>
                        <a:lnSpc>
                          <a:spcPct val="107000"/>
                        </a:lnSpc>
                        <a:spcAft>
                          <a:spcPts val="0"/>
                        </a:spcAft>
                      </a:pPr>
                      <a:r>
                        <a:rPr lang="da-DK" sz="1050" b="1" dirty="0">
                          <a:solidFill>
                            <a:schemeClr val="tx1"/>
                          </a:solidFill>
                          <a:effectLst/>
                        </a:rPr>
                        <a:t> </a:t>
                      </a:r>
                    </a:p>
                    <a:p>
                      <a:pPr>
                        <a:lnSpc>
                          <a:spcPct val="107000"/>
                        </a:lnSpc>
                        <a:spcAft>
                          <a:spcPts val="0"/>
                        </a:spcAft>
                      </a:pPr>
                      <a:r>
                        <a:rPr lang="da-DK" sz="1050" b="1" dirty="0">
                          <a:solidFill>
                            <a:schemeClr val="tx1"/>
                          </a:solidFill>
                          <a:effectLst/>
                        </a:rPr>
                        <a:t> </a:t>
                      </a:r>
                    </a:p>
                    <a:p>
                      <a:pPr>
                        <a:lnSpc>
                          <a:spcPct val="107000"/>
                        </a:lnSpc>
                        <a:spcAft>
                          <a:spcPts val="0"/>
                        </a:spcAft>
                      </a:pPr>
                      <a:r>
                        <a:rPr lang="da-DK" sz="1050" b="1" dirty="0">
                          <a:solidFill>
                            <a:schemeClr val="tx1"/>
                          </a:solidFill>
                          <a:effectLst/>
                        </a:rPr>
                        <a:t> </a:t>
                      </a:r>
                      <a:endParaRPr lang="da-DK"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60000"/>
                        <a:lumOff val="40000"/>
                      </a:schemeClr>
                    </a:solidFill>
                  </a:tcPr>
                </a:tc>
                <a:tc hMerge="1">
                  <a:txBody>
                    <a:bodyPr/>
                    <a:lstStyle/>
                    <a:p>
                      <a:endParaRPr lang="da-DK"/>
                    </a:p>
                  </a:txBody>
                  <a:tcPr/>
                </a:tc>
                <a:tc gridSpan="2">
                  <a:txBody>
                    <a:bodyPr/>
                    <a:lstStyle/>
                    <a:p>
                      <a:pPr>
                        <a:lnSpc>
                          <a:spcPct val="107000"/>
                        </a:lnSpc>
                        <a:spcAft>
                          <a:spcPts val="0"/>
                        </a:spcAft>
                      </a:pPr>
                      <a:r>
                        <a:rPr lang="da-DK" sz="1050" b="1" dirty="0">
                          <a:solidFill>
                            <a:schemeClr val="tx1"/>
                          </a:solidFill>
                          <a:effectLst/>
                        </a:rPr>
                        <a:t>Deltagerne</a:t>
                      </a:r>
                      <a:endParaRPr lang="da-DK"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60000"/>
                        <a:lumOff val="40000"/>
                      </a:schemeClr>
                    </a:solidFill>
                  </a:tcPr>
                </a:tc>
                <a:tc hMerge="1">
                  <a:txBody>
                    <a:bodyPr/>
                    <a:lstStyle/>
                    <a:p>
                      <a:endParaRPr lang="da-DK"/>
                    </a:p>
                  </a:txBody>
                  <a:tcPr/>
                </a:tc>
                <a:tc gridSpan="2">
                  <a:txBody>
                    <a:bodyPr/>
                    <a:lstStyle/>
                    <a:p>
                      <a:pPr>
                        <a:lnSpc>
                          <a:spcPct val="107000"/>
                        </a:lnSpc>
                        <a:spcAft>
                          <a:spcPts val="0"/>
                        </a:spcAft>
                      </a:pPr>
                      <a:r>
                        <a:rPr lang="da-DK" sz="1050" b="1" dirty="0">
                          <a:solidFill>
                            <a:schemeClr val="tx1"/>
                          </a:solidFill>
                          <a:effectLst/>
                        </a:rPr>
                        <a:t>Ønsket effekt</a:t>
                      </a:r>
                    </a:p>
                    <a:p>
                      <a:pPr>
                        <a:lnSpc>
                          <a:spcPct val="107000"/>
                        </a:lnSpc>
                        <a:spcAft>
                          <a:spcPts val="0"/>
                        </a:spcAft>
                      </a:pPr>
                      <a:r>
                        <a:rPr lang="da-DK" sz="1050" b="1" dirty="0">
                          <a:solidFill>
                            <a:schemeClr val="tx1"/>
                          </a:solidFill>
                          <a:effectLst/>
                        </a:rPr>
                        <a:t> </a:t>
                      </a:r>
                      <a:endParaRPr lang="da-DK"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60000"/>
                        <a:lumOff val="40000"/>
                      </a:schemeClr>
                    </a:solidFill>
                  </a:tcPr>
                </a:tc>
                <a:tc hMerge="1">
                  <a:txBody>
                    <a:bodyPr/>
                    <a:lstStyle/>
                    <a:p>
                      <a:endParaRPr lang="da-DK"/>
                    </a:p>
                  </a:txBody>
                  <a:tcPr/>
                </a:tc>
                <a:extLst>
                  <a:ext uri="{0D108BD9-81ED-4DB2-BD59-A6C34878D82A}">
                    <a16:rowId xmlns:a16="http://schemas.microsoft.com/office/drawing/2014/main" val="136888806"/>
                  </a:ext>
                </a:extLst>
              </a:tr>
              <a:tr h="202313">
                <a:tc>
                  <a:txBody>
                    <a:bodyPr/>
                    <a:lstStyle/>
                    <a:p>
                      <a:pPr>
                        <a:lnSpc>
                          <a:spcPct val="107000"/>
                        </a:lnSpc>
                        <a:spcAft>
                          <a:spcPts val="0"/>
                        </a:spcAft>
                      </a:pPr>
                      <a:r>
                        <a:rPr lang="da-DK" sz="1050" b="1" kern="1200" dirty="0">
                          <a:solidFill>
                            <a:schemeClr val="tx1"/>
                          </a:solidFill>
                          <a:effectLst/>
                          <a:latin typeface="+mn-lt"/>
                          <a:ea typeface="+mn-ea"/>
                          <a:cs typeface="+mn-cs"/>
                        </a:rPr>
                        <a:t>Tidspunkt</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050" dirty="0">
                          <a:solidFill>
                            <a:schemeClr val="tx1"/>
                          </a:solidFill>
                          <a:effectLst/>
                          <a:latin typeface="+mn-lt"/>
                        </a:rPr>
                        <a:t> </a:t>
                      </a:r>
                      <a:r>
                        <a:rPr lang="da-DK" sz="1050" b="1" kern="1200" dirty="0">
                          <a:solidFill>
                            <a:schemeClr val="tx1"/>
                          </a:solidFill>
                          <a:effectLst/>
                          <a:latin typeface="+mn-lt"/>
                          <a:ea typeface="+mn-ea"/>
                          <a:cs typeface="+mn-cs"/>
                        </a:rPr>
                        <a:t>Programpunkt og processen</a:t>
                      </a:r>
                      <a:endParaRPr lang="da-DK" sz="1050" kern="1200" dirty="0">
                        <a:solidFill>
                          <a:schemeClr val="tx1"/>
                        </a:solidFill>
                        <a:effectLst/>
                        <a:latin typeface="+mn-lt"/>
                        <a:ea typeface="+mn-ea"/>
                        <a:cs typeface="+mn-cs"/>
                      </a:endParaRPr>
                    </a:p>
                    <a:p>
                      <a:pPr>
                        <a:lnSpc>
                          <a:spcPct val="107000"/>
                        </a:lnSpc>
                        <a:spcAft>
                          <a:spcPts val="0"/>
                        </a:spcAft>
                      </a:pP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Rummet og miljøet</a:t>
                      </a:r>
                      <a:endParaRPr lang="da-DK" sz="105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 </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Metoder og materialer</a:t>
                      </a:r>
                      <a:endParaRPr lang="da-DK" sz="105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 </a:t>
                      </a:r>
                      <a:endParaRPr lang="da-DK" sz="105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Ansvarlig</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35640941"/>
                  </a:ext>
                </a:extLst>
              </a:tr>
              <a:tr h="202313">
                <a:tc>
                  <a:txBody>
                    <a:bodyPr/>
                    <a:lstStyle/>
                    <a:p>
                      <a:pPr>
                        <a:lnSpc>
                          <a:spcPct val="107000"/>
                        </a:lnSpc>
                        <a:spcAft>
                          <a:spcPts val="0"/>
                        </a:spcAft>
                      </a:pPr>
                      <a:r>
                        <a:rPr lang="da-DK" sz="1000" dirty="0">
                          <a:effectLst/>
                        </a:rPr>
                        <a:t> </a:t>
                      </a:r>
                    </a:p>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gridSpan="2">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hMerge="1">
                  <a:txBody>
                    <a:bodyPr/>
                    <a:lstStyle/>
                    <a:p>
                      <a:endParaRPr lang="da-DK"/>
                    </a:p>
                  </a:txBody>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83329148"/>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725402743"/>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gridSpan="2">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hMerge="1">
                  <a:txBody>
                    <a:bodyPr/>
                    <a:lstStyle/>
                    <a:p>
                      <a:endParaRPr lang="da-DK"/>
                    </a:p>
                  </a:txBody>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4232529238"/>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329898632"/>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hMerge="1">
                  <a:txBody>
                    <a:bodyPr/>
                    <a:lstStyle/>
                    <a:p>
                      <a:endParaRPr lang="da-DK"/>
                    </a:p>
                  </a:txBody>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46587115"/>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161478894"/>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hMerge="1">
                  <a:txBody>
                    <a:bodyPr/>
                    <a:lstStyle/>
                    <a:p>
                      <a:endParaRPr lang="da-DK"/>
                    </a:p>
                  </a:txBody>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772723747"/>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968991016"/>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hMerge="1">
                  <a:txBody>
                    <a:bodyPr/>
                    <a:lstStyle/>
                    <a:p>
                      <a:endParaRPr lang="da-DK"/>
                    </a:p>
                  </a:txBody>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39821323"/>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261589818"/>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hMerge="1">
                  <a:txBody>
                    <a:bodyPr/>
                    <a:lstStyle/>
                    <a:p>
                      <a:endParaRPr lang="da-DK"/>
                    </a:p>
                  </a:txBody>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80270731"/>
                  </a:ext>
                </a:extLst>
              </a:tr>
              <a:tr h="202313">
                <a:tc>
                  <a:txBody>
                    <a:bodyPr/>
                    <a:lstStyle/>
                    <a:p>
                      <a:pPr>
                        <a:lnSpc>
                          <a:spcPct val="107000"/>
                        </a:lnSpc>
                        <a:spcAft>
                          <a:spcPts val="0"/>
                        </a:spcAft>
                      </a:pPr>
                      <a:r>
                        <a:rPr lang="da-DK" sz="1000">
                          <a:effectLst/>
                        </a:rPr>
                        <a:t> </a:t>
                      </a:r>
                    </a:p>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gridSpan="2">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hMerge="1">
                  <a:txBody>
                    <a:bodyPr/>
                    <a:lstStyle/>
                    <a:p>
                      <a:endParaRPr lang="da-DK"/>
                    </a:p>
                  </a:txBody>
                  <a:tcPr/>
                </a:tc>
                <a:tc>
                  <a:txBody>
                    <a:bodyPr/>
                    <a:lstStyle/>
                    <a:p>
                      <a:pPr>
                        <a:lnSpc>
                          <a:spcPct val="107000"/>
                        </a:lnSpc>
                        <a:spcAft>
                          <a:spcPts val="0"/>
                        </a:spcAft>
                      </a:pPr>
                      <a:r>
                        <a:rPr lang="da-DK" sz="1000">
                          <a:effectLst/>
                        </a:rPr>
                        <a:t> </a:t>
                      </a:r>
                      <a:endParaRPr lang="da-DK" sz="100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00" dirty="0">
                          <a:effectLst/>
                        </a:rPr>
                        <a:t> </a:t>
                      </a:r>
                      <a:endParaRPr lang="da-DK" sz="1000" dirty="0">
                        <a:effectLst/>
                        <a:latin typeface="Calibri" panose="020F0502020204030204" pitchFamily="34" charset="0"/>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1476864317"/>
                  </a:ext>
                </a:extLst>
              </a:tr>
            </a:tbl>
          </a:graphicData>
        </a:graphic>
      </p:graphicFrame>
    </p:spTree>
    <p:extLst>
      <p:ext uri="{BB962C8B-B14F-4D97-AF65-F5344CB8AC3E}">
        <p14:creationId xmlns:p14="http://schemas.microsoft.com/office/powerpoint/2010/main" val="402217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dirty="0"/>
              <a:t>Værktøj 2: Drejebog</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F504674E-A114-F0BF-F454-0712913140DC}"/>
              </a:ext>
            </a:extLst>
          </p:cNvPr>
          <p:cNvGraphicFramePr>
            <a:graphicFrameLocks noGrp="1"/>
          </p:cNvGraphicFramePr>
          <p:nvPr>
            <p:extLst>
              <p:ext uri="{D42A27DB-BD31-4B8C-83A1-F6EECF244321}">
                <p14:modId xmlns:p14="http://schemas.microsoft.com/office/powerpoint/2010/main" val="3244740052"/>
              </p:ext>
            </p:extLst>
          </p:nvPr>
        </p:nvGraphicFramePr>
        <p:xfrm>
          <a:off x="1441328" y="1022780"/>
          <a:ext cx="9361039" cy="4928108"/>
        </p:xfrm>
        <a:graphic>
          <a:graphicData uri="http://schemas.openxmlformats.org/drawingml/2006/table">
            <a:tbl>
              <a:tblPr firstRow="1" firstCol="1" bandRow="1">
                <a:tableStyleId>{5C22544A-7EE6-4342-B048-85BDC9FD1C3A}</a:tableStyleId>
              </a:tblPr>
              <a:tblGrid>
                <a:gridCol w="643526">
                  <a:extLst>
                    <a:ext uri="{9D8B030D-6E8A-4147-A177-3AD203B41FA5}">
                      <a16:colId xmlns:a16="http://schemas.microsoft.com/office/drawing/2014/main" val="1699085573"/>
                    </a:ext>
                  </a:extLst>
                </a:gridCol>
                <a:gridCol w="2668998">
                  <a:extLst>
                    <a:ext uri="{9D8B030D-6E8A-4147-A177-3AD203B41FA5}">
                      <a16:colId xmlns:a16="http://schemas.microsoft.com/office/drawing/2014/main" val="182357898"/>
                    </a:ext>
                  </a:extLst>
                </a:gridCol>
                <a:gridCol w="2842073">
                  <a:extLst>
                    <a:ext uri="{9D8B030D-6E8A-4147-A177-3AD203B41FA5}">
                      <a16:colId xmlns:a16="http://schemas.microsoft.com/office/drawing/2014/main" val="518062479"/>
                    </a:ext>
                  </a:extLst>
                </a:gridCol>
                <a:gridCol w="2450378">
                  <a:extLst>
                    <a:ext uri="{9D8B030D-6E8A-4147-A177-3AD203B41FA5}">
                      <a16:colId xmlns:a16="http://schemas.microsoft.com/office/drawing/2014/main" val="1889532197"/>
                    </a:ext>
                  </a:extLst>
                </a:gridCol>
                <a:gridCol w="756064">
                  <a:extLst>
                    <a:ext uri="{9D8B030D-6E8A-4147-A177-3AD203B41FA5}">
                      <a16:colId xmlns:a16="http://schemas.microsoft.com/office/drawing/2014/main" val="2375817540"/>
                    </a:ext>
                  </a:extLst>
                </a:gridCol>
              </a:tblGrid>
              <a:tr h="202313">
                <a:tc>
                  <a:txBody>
                    <a:bodyPr/>
                    <a:lstStyle/>
                    <a:p>
                      <a:pPr>
                        <a:lnSpc>
                          <a:spcPct val="107000"/>
                        </a:lnSpc>
                        <a:spcAft>
                          <a:spcPts val="0"/>
                        </a:spcAft>
                      </a:pPr>
                      <a:r>
                        <a:rPr lang="da-DK" sz="1050" b="1" kern="1200" dirty="0">
                          <a:solidFill>
                            <a:schemeClr val="tx1"/>
                          </a:solidFill>
                          <a:effectLst/>
                          <a:latin typeface="+mn-lt"/>
                          <a:ea typeface="+mn-ea"/>
                          <a:cs typeface="+mn-cs"/>
                        </a:rPr>
                        <a:t>Tidspunkt</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050" dirty="0">
                          <a:solidFill>
                            <a:schemeClr val="tx1"/>
                          </a:solidFill>
                          <a:effectLst/>
                          <a:latin typeface="+mn-lt"/>
                        </a:rPr>
                        <a:t> </a:t>
                      </a:r>
                      <a:r>
                        <a:rPr lang="da-DK" sz="1050" b="1" kern="1200" dirty="0">
                          <a:solidFill>
                            <a:schemeClr val="tx1"/>
                          </a:solidFill>
                          <a:effectLst/>
                          <a:latin typeface="+mn-lt"/>
                          <a:ea typeface="+mn-ea"/>
                          <a:cs typeface="+mn-cs"/>
                        </a:rPr>
                        <a:t>Programpunkt og processen</a:t>
                      </a:r>
                      <a:endParaRPr lang="da-DK" sz="1050" kern="1200" dirty="0">
                        <a:solidFill>
                          <a:schemeClr val="tx1"/>
                        </a:solidFill>
                        <a:effectLst/>
                        <a:latin typeface="+mn-lt"/>
                        <a:ea typeface="+mn-ea"/>
                        <a:cs typeface="+mn-cs"/>
                      </a:endParaRPr>
                    </a:p>
                    <a:p>
                      <a:pPr>
                        <a:lnSpc>
                          <a:spcPct val="107000"/>
                        </a:lnSpc>
                        <a:spcAft>
                          <a:spcPts val="0"/>
                        </a:spcAft>
                      </a:pP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Rummet og miljøet</a:t>
                      </a:r>
                      <a:endParaRPr lang="da-DK" sz="105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 </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Metoder og materialer</a:t>
                      </a:r>
                      <a:endParaRPr lang="da-DK" sz="105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 </a:t>
                      </a:r>
                      <a:endParaRPr lang="da-DK" sz="105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Ansvarlig</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35640941"/>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83329148"/>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725402743"/>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4232529238"/>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329898632"/>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46587115"/>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161478894"/>
                  </a:ext>
                </a:extLst>
              </a:tr>
              <a:tr h="202313">
                <a:tc>
                  <a:txBody>
                    <a:bodyPr/>
                    <a:lstStyle/>
                    <a:p>
                      <a:pPr>
                        <a:lnSpc>
                          <a:spcPct val="107000"/>
                        </a:lnSpc>
                        <a:spcAft>
                          <a:spcPts val="0"/>
                        </a:spcAft>
                      </a:pPr>
                      <a:r>
                        <a:rPr lang="da-DK" sz="1200" dirty="0">
                          <a:effectLst/>
                          <a:latin typeface="+mn-lt"/>
                        </a:rPr>
                        <a:t> </a:t>
                      </a:r>
                    </a:p>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772723747"/>
                  </a:ext>
                </a:extLst>
              </a:tr>
              <a:tr h="202313">
                <a:tc>
                  <a:txBody>
                    <a:bodyPr/>
                    <a:lstStyle/>
                    <a:p>
                      <a:pPr>
                        <a:lnSpc>
                          <a:spcPct val="107000"/>
                        </a:lnSpc>
                        <a:spcAft>
                          <a:spcPts val="0"/>
                        </a:spcAft>
                      </a:pPr>
                      <a:r>
                        <a:rPr lang="da-DK" sz="1200">
                          <a:effectLst/>
                          <a:latin typeface="+mn-lt"/>
                        </a:rPr>
                        <a:t> </a:t>
                      </a:r>
                    </a:p>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968991016"/>
                  </a:ext>
                </a:extLst>
              </a:tr>
              <a:tr h="202313">
                <a:tc>
                  <a:txBody>
                    <a:bodyPr/>
                    <a:lstStyle/>
                    <a:p>
                      <a:pPr>
                        <a:lnSpc>
                          <a:spcPct val="107000"/>
                        </a:lnSpc>
                        <a:spcAft>
                          <a:spcPts val="0"/>
                        </a:spcAft>
                      </a:pPr>
                      <a:r>
                        <a:rPr lang="da-DK" sz="1200">
                          <a:effectLst/>
                          <a:latin typeface="+mn-lt"/>
                        </a:rPr>
                        <a:t> </a:t>
                      </a:r>
                    </a:p>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39821323"/>
                  </a:ext>
                </a:extLst>
              </a:tr>
              <a:tr h="202313">
                <a:tc>
                  <a:txBody>
                    <a:bodyPr/>
                    <a:lstStyle/>
                    <a:p>
                      <a:pPr>
                        <a:lnSpc>
                          <a:spcPct val="107000"/>
                        </a:lnSpc>
                        <a:spcAft>
                          <a:spcPts val="0"/>
                        </a:spcAft>
                      </a:pPr>
                      <a:r>
                        <a:rPr lang="da-DK" sz="1200">
                          <a:effectLst/>
                          <a:latin typeface="+mn-lt"/>
                        </a:rPr>
                        <a:t> </a:t>
                      </a:r>
                    </a:p>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261589818"/>
                  </a:ext>
                </a:extLst>
              </a:tr>
              <a:tr h="202313">
                <a:tc>
                  <a:txBody>
                    <a:bodyPr/>
                    <a:lstStyle/>
                    <a:p>
                      <a:pPr>
                        <a:lnSpc>
                          <a:spcPct val="107000"/>
                        </a:lnSpc>
                        <a:spcAft>
                          <a:spcPts val="0"/>
                        </a:spcAft>
                      </a:pPr>
                      <a:r>
                        <a:rPr lang="da-DK" sz="1200">
                          <a:effectLst/>
                          <a:latin typeface="+mn-lt"/>
                        </a:rPr>
                        <a:t> </a:t>
                      </a:r>
                    </a:p>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80270731"/>
                  </a:ext>
                </a:extLst>
              </a:tr>
              <a:tr h="202313">
                <a:tc>
                  <a:txBody>
                    <a:bodyPr/>
                    <a:lstStyle/>
                    <a:p>
                      <a:pPr>
                        <a:lnSpc>
                          <a:spcPct val="107000"/>
                        </a:lnSpc>
                        <a:spcAft>
                          <a:spcPts val="0"/>
                        </a:spcAft>
                      </a:pPr>
                      <a:r>
                        <a:rPr lang="da-DK" sz="1200">
                          <a:effectLst/>
                          <a:latin typeface="+mn-lt"/>
                        </a:rPr>
                        <a:t> </a:t>
                      </a:r>
                    </a:p>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1476864317"/>
                  </a:ext>
                </a:extLst>
              </a:tr>
            </a:tbl>
          </a:graphicData>
        </a:graphic>
      </p:graphicFrame>
    </p:spTree>
    <p:extLst>
      <p:ext uri="{BB962C8B-B14F-4D97-AF65-F5344CB8AC3E}">
        <p14:creationId xmlns:p14="http://schemas.microsoft.com/office/powerpoint/2010/main" val="89398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10A8680-9EFA-5041-D0C6-8D5219935DD9}"/>
              </a:ext>
            </a:extLst>
          </p:cNvPr>
          <p:cNvSpPr/>
          <p:nvPr/>
        </p:nvSpPr>
        <p:spPr>
          <a:xfrm>
            <a:off x="1338144" y="1214340"/>
            <a:ext cx="9441962" cy="4395691"/>
          </a:xfrm>
          <a:prstGeom prst="rect">
            <a:avLst/>
          </a:prstGeom>
          <a:ln>
            <a:noFill/>
          </a:ln>
        </p:spPr>
        <p:txBody>
          <a:bodyPr wrap="square">
            <a:spAutoFit/>
          </a:bodyPr>
          <a:lstStyle/>
          <a:p>
            <a:r>
              <a:rPr lang="da-DK" sz="1200" b="1" dirty="0"/>
              <a:t>Forbindelse til andre værktøjer</a:t>
            </a:r>
          </a:p>
          <a:p>
            <a:endParaRPr lang="da-DK" sz="1200" b="1" dirty="0"/>
          </a:p>
          <a:p>
            <a:pPr marL="171450" lvl="0" indent="-171450">
              <a:buFont typeface="Arial" panose="020B0604020202020204" pitchFamily="34" charset="0"/>
              <a:buChar char="•"/>
            </a:pPr>
            <a:r>
              <a:rPr lang="da-DK" sz="1200" b="1" dirty="0"/>
              <a:t>Projektets organisering: </a:t>
            </a:r>
            <a:r>
              <a:rPr lang="da-DK" sz="1200" dirty="0"/>
              <a:t>Organiseringen beskriver, hvem der er allokeret til de forskellige roller i projektet. Det giver et godt billede af, hvem der skal deltage i styregruppemøder, projektgruppemøder, møder i arbejdsgrupper, møder i referencegruppen eller -grupper.</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Interessentanalyse: </a:t>
            </a:r>
            <a:r>
              <a:rPr lang="da-DK" sz="1200" dirty="0"/>
              <a:t>Interessentanalysen beskriver de forskellige interessenter og deres syn på projektet. Dette kan være en væsentlig kilde til at beslutte, hvem der skal deltage i forskellige workshops.</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Milepælsplanen: </a:t>
            </a:r>
            <a:r>
              <a:rPr lang="da-DK" sz="1200" dirty="0"/>
              <a:t>Planen beskriver, hvem gør hvad hvornår, samt hvem der har ansvaret for de enkelte indsatsområder og milepæle. Den overordnede mødeplan skal være koordineret med milepælsplanen.</a:t>
            </a:r>
            <a:endParaRPr lang="da-DK" sz="1200" b="1" dirty="0"/>
          </a:p>
          <a:p>
            <a:endParaRPr lang="da-DK" sz="1200" b="1" dirty="0"/>
          </a:p>
          <a:p>
            <a:r>
              <a:rPr lang="da-DK" sz="1200" b="1" dirty="0"/>
              <a:t>Links</a:t>
            </a:r>
          </a:p>
          <a:p>
            <a:endParaRPr lang="da-DK" sz="1200" b="1" dirty="0"/>
          </a:p>
          <a:p>
            <a:r>
              <a:rPr lang="da-DK" sz="1200" b="1" dirty="0"/>
              <a:t>Referencer: </a:t>
            </a:r>
            <a:r>
              <a:rPr lang="da-DK" sz="1200" dirty="0"/>
              <a:t>https://airbornleadership.com/</a:t>
            </a:r>
            <a:endParaRPr lang="da-DK" sz="1200" dirty="0">
              <a:latin typeface="Arial" panose="020B0604020202020204" pitchFamily="34" charset="0"/>
              <a:cs typeface="Arial" panose="020B0604020202020204" pitchFamily="34" charset="0"/>
            </a:endParaRPr>
          </a:p>
          <a:p>
            <a:endParaRPr lang="da-DK" sz="1200" b="1" dirty="0"/>
          </a:p>
          <a:p>
            <a:pPr lvl="0"/>
            <a:endParaRPr lang="da-DK" sz="1200" b="1" dirty="0"/>
          </a:p>
          <a:p>
            <a:pPr lvl="0"/>
            <a:r>
              <a:rPr lang="da-DK" sz="1200" b="1" dirty="0"/>
              <a:t>Bogen: </a:t>
            </a:r>
            <a:r>
              <a:rPr lang="da-DK" sz="1200" b="1" dirty="0" err="1"/>
              <a:t>Facilitering</a:t>
            </a:r>
            <a:r>
              <a:rPr lang="da-DK" sz="1200" b="1" dirty="0"/>
              <a:t>, </a:t>
            </a:r>
            <a:r>
              <a:rPr lang="da-DK" sz="1200" dirty="0"/>
              <a:t>1. udgave, Djøf Forlag, 2017</a:t>
            </a:r>
            <a:endParaRPr lang="da-DK" sz="1200" b="1" dirty="0"/>
          </a:p>
          <a:p>
            <a:pPr lvl="0"/>
            <a:r>
              <a:rPr lang="da-DK" sz="1200" b="1" dirty="0"/>
              <a:t>Bogen: Projektlederskab – effekt til tiden, </a:t>
            </a:r>
            <a:r>
              <a:rPr lang="da-DK" sz="1200" dirty="0"/>
              <a:t>1. udgave, Djøf Forlag 2016</a:t>
            </a:r>
            <a:endParaRPr lang="da-DK" sz="1200" b="1" dirty="0"/>
          </a:p>
          <a:p>
            <a:pPr>
              <a:lnSpc>
                <a:spcPct val="107000"/>
              </a:lnSpc>
              <a:spcAft>
                <a:spcPts val="0"/>
              </a:spcAft>
            </a:pPr>
            <a:endParaRPr lang="da-DK" sz="1200" dirty="0">
              <a:ea typeface="SimSun" panose="02010600030101010101" pitchFamily="2" charset="-122"/>
            </a:endParaRPr>
          </a:p>
          <a:p>
            <a:pPr>
              <a:lnSpc>
                <a:spcPct val="107000"/>
              </a:lnSpc>
              <a:spcAft>
                <a:spcPts val="0"/>
              </a:spcAft>
            </a:pP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endParaRPr lang="da-DK" sz="1200" dirty="0">
              <a:ea typeface="SimSun" panose="02010600030101010101" pitchFamily="2" charset="-122"/>
            </a:endParaRPr>
          </a:p>
          <a:p>
            <a:pPr marL="171450" indent="-171450">
              <a:lnSpc>
                <a:spcPct val="107000"/>
              </a:lnSpc>
              <a:spcAft>
                <a:spcPts val="0"/>
              </a:spcAft>
              <a:buFont typeface="Arial" panose="020B0604020202020204" pitchFamily="34" charset="0"/>
              <a:buChar char="•"/>
            </a:pP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2624</Words>
  <Application>Microsoft Office PowerPoint</Application>
  <PresentationFormat>Widescreen</PresentationFormat>
  <Paragraphs>325</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126</cp:revision>
  <dcterms:created xsi:type="dcterms:W3CDTF">2018-07-25T07:58:36Z</dcterms:created>
  <dcterms:modified xsi:type="dcterms:W3CDTF">2024-07-17T12:17:29Z</dcterms:modified>
</cp:coreProperties>
</file>