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1" r:id="rId8"/>
    <p:sldId id="262" r:id="rId9"/>
    <p:sldId id="263" r:id="rId10"/>
    <p:sldId id="264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7" autoAdjust="0"/>
    <p:restoredTop sz="94660"/>
  </p:normalViewPr>
  <p:slideViewPr>
    <p:cSldViewPr snapToGrid="0">
      <p:cViewPr>
        <p:scale>
          <a:sx n="90" d="100"/>
          <a:sy n="90" d="100"/>
        </p:scale>
        <p:origin x="-2274" y="5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FB20E72-F0C0-48D6-B04C-A516E62A29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02A94993-A554-4318-9853-98CA2C5035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24A02BB3-4263-4F31-AE39-9CCBEACE4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5196C-E754-4D44-AC9D-357A8781B005}" type="datetimeFigureOut">
              <a:rPr lang="da-DK" smtClean="0"/>
              <a:t>22-12-2021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8E823698-1980-41BB-A15E-4F31EB640D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CAB387E5-9EBE-4825-8F6D-69CC2BAD7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A47D3-D898-4BE4-A538-35DDE769D5C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335779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D2D99D-CD79-4CF9-9D65-67B281E7B5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B74732A6-D2EC-4A91-9516-C4CBC19A10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AEDE3523-5057-46E2-BDEF-E041A6DAD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5196C-E754-4D44-AC9D-357A8781B005}" type="datetimeFigureOut">
              <a:rPr lang="da-DK" smtClean="0"/>
              <a:t>22-12-2021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5F5C5FE0-3614-49DF-90C0-0C38FF42BC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9DBFE3F4-CCE7-482E-BFB7-C8B3C0D0D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A47D3-D898-4BE4-A538-35DDE769D5C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99402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E41FCE5A-B668-40E5-89B9-10259EDAB2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BD1C9ECE-AC28-4B27-AC39-D0BAB3E2C5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D4EE3BE0-9704-4CC7-A5FC-77B59E8FA5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5196C-E754-4D44-AC9D-357A8781B005}" type="datetimeFigureOut">
              <a:rPr lang="da-DK" smtClean="0"/>
              <a:t>22-12-2021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3CB83A3D-1A9D-4D9B-B1F4-F4E8FC7B2D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C8B9A668-B958-47F4-8EFE-F39340E174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A47D3-D898-4BE4-A538-35DDE769D5C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01437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4B2B89-4CB9-438E-8729-7FCC78E660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5486A7F7-C728-4641-9755-AF8591DB99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F6D6C920-4FB8-4534-BED2-0CBFAF2B9C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5196C-E754-4D44-AC9D-357A8781B005}" type="datetimeFigureOut">
              <a:rPr lang="da-DK" smtClean="0"/>
              <a:t>22-12-2021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A23EAA3E-747F-4206-95FE-C3CF287536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945C796B-A2F0-4681-853D-7EF75B166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A47D3-D898-4BE4-A538-35DDE769D5C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7914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43B8D9-AB15-415D-8E6A-887C28CDD4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7F364176-6F2C-48B8-B0C9-1AC90E8A1A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AE49E9B1-CE45-4F7D-8996-426F000C3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5196C-E754-4D44-AC9D-357A8781B005}" type="datetimeFigureOut">
              <a:rPr lang="da-DK" smtClean="0"/>
              <a:t>22-12-2021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156B4652-BB9E-4CBD-BD41-D7A4206A60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CD01CFC4-717B-49E7-B88A-AC9FFEEFC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A47D3-D898-4BE4-A538-35DDE769D5C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79146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4E9EA69-EF31-479E-BB0A-B49DCA58A1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77E69F64-2B2C-4DCC-B637-324CE2F6BF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A8E968A8-D377-4AF9-BC91-DD8D3BD72C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EDAE353B-E62A-458B-B95F-DB1DFCA43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5196C-E754-4D44-AC9D-357A8781B005}" type="datetimeFigureOut">
              <a:rPr lang="da-DK" smtClean="0"/>
              <a:t>22-12-2021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C01CE438-F132-4967-B0CF-4AEFB06A3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47949105-1889-456F-A49C-7BBCE5300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A47D3-D898-4BE4-A538-35DDE769D5C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9362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E01C85-767D-4E44-B3BA-64400D2409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026C80E6-9704-423C-9E83-1A913B3434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9DBA348E-76CD-4A4F-AB34-D95A8BEABA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734A079B-598B-46FE-9199-F9C88BCA30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D7D54394-CF24-49E1-AC5F-9785650637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8C141BD6-52C9-4F8C-AB54-C052603D94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5196C-E754-4D44-AC9D-357A8781B005}" type="datetimeFigureOut">
              <a:rPr lang="da-DK" smtClean="0"/>
              <a:t>22-12-2021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690A4266-B353-491D-A647-C970ACD9F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5BBB36F3-B090-4BEA-9C0E-E7C5447639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A47D3-D898-4BE4-A538-35DDE769D5C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93371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631282-A157-4964-9510-A6FE7615D5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F06AE503-CE46-4B9D-8AFA-1789629094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5196C-E754-4D44-AC9D-357A8781B005}" type="datetimeFigureOut">
              <a:rPr lang="da-DK" smtClean="0"/>
              <a:t>22-12-2021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24C2C927-81CF-42F6-BC7A-7C02A55D9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EEB2F954-95AF-4A35-B820-75A030978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A47D3-D898-4BE4-A538-35DDE769D5C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40194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958AB2F0-535F-4CD8-8C0C-E1BE5BC82C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5196C-E754-4D44-AC9D-357A8781B005}" type="datetimeFigureOut">
              <a:rPr lang="da-DK" smtClean="0"/>
              <a:t>22-12-2021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28C28BCA-B90E-4ABB-B89C-57E4BCC060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AE6796A7-284A-4C32-97BA-63D335E44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A47D3-D898-4BE4-A538-35DDE769D5C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95830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26813B-7CCA-4659-BD26-06569FB253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34ABFFB4-A2F2-4C13-9F34-7D61CDE410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7D896E21-EAA7-47BA-8672-A85E7C4F69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900D8EED-3C42-40D5-A25D-3AC603242B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5196C-E754-4D44-AC9D-357A8781B005}" type="datetimeFigureOut">
              <a:rPr lang="da-DK" smtClean="0"/>
              <a:t>22-12-2021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B91B4E58-8473-4351-B2DA-342A9AB7A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A265B3E8-923C-4AD1-B04D-AC5A97D9D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A47D3-D898-4BE4-A538-35DDE769D5C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09037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9E6A6A-1E89-4A91-B68D-19B832A623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17C8465F-BA58-437C-A257-B8A813EF0B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58C09B23-BEFA-4F1D-9F3B-BFA5911413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73A970CE-032B-4E64-B2F6-24C60657C9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5196C-E754-4D44-AC9D-357A8781B005}" type="datetimeFigureOut">
              <a:rPr lang="da-DK" smtClean="0"/>
              <a:t>22-12-2021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E38E0BE6-D1EE-418E-A730-9BBDCD32F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3C123C7A-2D91-47F7-9719-89EA95193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A47D3-D898-4BE4-A538-35DDE769D5C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44680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142D2E4A-58B8-44CE-BC43-37272CDA4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2D3CBEB4-09C4-4A95-BC4F-CAA622D2D7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50926547-B6A1-4E72-BCF3-32F3820CAA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B5196C-E754-4D44-AC9D-357A8781B005}" type="datetimeFigureOut">
              <a:rPr lang="da-DK" smtClean="0"/>
              <a:t>22-12-2021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D6D8E28A-CC4D-4F64-91EC-32B44AA662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5636CBB-09CD-46B6-88C0-4E33C0803C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5A47D3-D898-4BE4-A538-35DDE769D5C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74612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B65D27B-FCDE-4481-8476-46A69D9AFC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021261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da-DK" dirty="0"/>
              <a:t>Organisationsteori </a:t>
            </a:r>
            <a:br>
              <a:rPr lang="da-DK" dirty="0"/>
            </a:br>
            <a:r>
              <a:rPr lang="da-DK" sz="3600" dirty="0"/>
              <a:t>Struktur, Kultur, Processer</a:t>
            </a:r>
            <a:br>
              <a:rPr lang="da-DK" sz="3600" dirty="0"/>
            </a:br>
            <a:r>
              <a:rPr lang="da-DK" sz="3600" dirty="0"/>
              <a:t>Kapitel 1: Hvad er organisation og organisationsteori </a:t>
            </a:r>
            <a:br>
              <a:rPr lang="da-DK" sz="3600" dirty="0"/>
            </a:br>
            <a:r>
              <a:rPr lang="da-DK" sz="3600" dirty="0"/>
              <a:t>Kapitel 2: Formel og uformel struktur </a:t>
            </a:r>
            <a:endParaRPr lang="da-DK" dirty="0"/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1C28D311-48F0-4A79-875E-5941E630AC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08861"/>
            <a:ext cx="9144000" cy="1655762"/>
          </a:xfrm>
        </p:spPr>
        <p:txBody>
          <a:bodyPr>
            <a:normAutofit/>
          </a:bodyPr>
          <a:lstStyle/>
          <a:p>
            <a:r>
              <a:rPr lang="da-DK" sz="2000" dirty="0">
                <a:latin typeface="+mj-lt"/>
                <a:ea typeface="+mj-ea"/>
                <a:cs typeface="+mj-cs"/>
              </a:rPr>
              <a:t>Af Jørgen Frode Bakka &amp; Egil </a:t>
            </a:r>
            <a:r>
              <a:rPr lang="da-DK" sz="2000" dirty="0" err="1">
                <a:latin typeface="+mj-lt"/>
                <a:ea typeface="+mj-ea"/>
                <a:cs typeface="+mj-cs"/>
              </a:rPr>
              <a:t>Fivelsdal</a:t>
            </a:r>
            <a:endParaRPr lang="da-DK" sz="2000" dirty="0">
              <a:latin typeface="+mj-lt"/>
              <a:ea typeface="+mj-ea"/>
              <a:cs typeface="+mj-cs"/>
            </a:endParaRPr>
          </a:p>
        </p:txBody>
      </p:sp>
      <p:pic>
        <p:nvPicPr>
          <p:cNvPr id="5" name="Billede 4">
            <a:extLst>
              <a:ext uri="{FF2B5EF4-FFF2-40B4-BE49-F238E27FC236}">
                <a16:creationId xmlns:a16="http://schemas.microsoft.com/office/drawing/2014/main" id="{3194AC13-D559-454B-B847-95524F1DFA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98036" cy="6858000"/>
          </a:xfrm>
          <a:prstGeom prst="rect">
            <a:avLst/>
          </a:prstGeom>
        </p:spPr>
      </p:pic>
      <p:sp>
        <p:nvSpPr>
          <p:cNvPr id="6" name="Undertitel 2">
            <a:extLst>
              <a:ext uri="{FF2B5EF4-FFF2-40B4-BE49-F238E27FC236}">
                <a16:creationId xmlns:a16="http://schemas.microsoft.com/office/drawing/2014/main" id="{7F56AEA7-1252-4822-AF48-E31B9A237850}"/>
              </a:ext>
            </a:extLst>
          </p:cNvPr>
          <p:cNvSpPr txBox="1">
            <a:spLocks/>
          </p:cNvSpPr>
          <p:nvPr/>
        </p:nvSpPr>
        <p:spPr>
          <a:xfrm>
            <a:off x="4094922" y="6250263"/>
            <a:ext cx="4002156" cy="6077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a-DK" sz="1300" dirty="0">
                <a:latin typeface="+mj-lt"/>
                <a:ea typeface="+mj-ea"/>
                <a:cs typeface="+mj-cs"/>
              </a:rPr>
              <a:t>Organisationsteori </a:t>
            </a:r>
            <a:br>
              <a:rPr lang="da-DK" sz="1300" dirty="0">
                <a:latin typeface="+mj-lt"/>
                <a:ea typeface="+mj-ea"/>
                <a:cs typeface="+mj-cs"/>
              </a:rPr>
            </a:br>
            <a:r>
              <a:rPr lang="da-DK" sz="1300" dirty="0">
                <a:latin typeface="+mj-lt"/>
                <a:ea typeface="+mj-ea"/>
                <a:cs typeface="+mj-cs"/>
              </a:rPr>
              <a:t>Struktur, Kultur, Processer</a:t>
            </a:r>
            <a:br>
              <a:rPr lang="da-DK" sz="1300" dirty="0">
                <a:latin typeface="+mj-lt"/>
                <a:ea typeface="+mj-ea"/>
                <a:cs typeface="+mj-cs"/>
              </a:rPr>
            </a:br>
            <a:r>
              <a:rPr lang="da-DK" altLang="en-US" sz="1300" dirty="0"/>
              <a:t>© </a:t>
            </a:r>
            <a:r>
              <a:rPr lang="da-DK" sz="1300" dirty="0">
                <a:latin typeface="+mj-lt"/>
                <a:ea typeface="+mj-ea"/>
                <a:cs typeface="+mj-cs"/>
              </a:rPr>
              <a:t>Jørgen Frode Bakka &amp; Egil </a:t>
            </a:r>
            <a:r>
              <a:rPr lang="da-DK" sz="1300" dirty="0" err="1">
                <a:latin typeface="+mj-lt"/>
                <a:ea typeface="+mj-ea"/>
                <a:cs typeface="+mj-cs"/>
              </a:rPr>
              <a:t>Fivelsdal</a:t>
            </a:r>
            <a:endParaRPr lang="da-DK" sz="1300" dirty="0"/>
          </a:p>
        </p:txBody>
      </p:sp>
    </p:spTree>
    <p:extLst>
      <p:ext uri="{BB962C8B-B14F-4D97-AF65-F5344CB8AC3E}">
        <p14:creationId xmlns:p14="http://schemas.microsoft.com/office/powerpoint/2010/main" val="6673139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el 2">
            <a:extLst>
              <a:ext uri="{FF2B5EF4-FFF2-40B4-BE49-F238E27FC236}">
                <a16:creationId xmlns:a16="http://schemas.microsoft.com/office/drawing/2014/main" id="{87B51592-D5A6-486D-8385-B5749D63AD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94922" y="6250263"/>
            <a:ext cx="4002156" cy="607737"/>
          </a:xfrm>
        </p:spPr>
        <p:txBody>
          <a:bodyPr>
            <a:noAutofit/>
          </a:bodyPr>
          <a:lstStyle/>
          <a:p>
            <a:r>
              <a:rPr lang="da-DK" sz="1300" dirty="0">
                <a:latin typeface="+mj-lt"/>
                <a:ea typeface="+mj-ea"/>
                <a:cs typeface="+mj-cs"/>
              </a:rPr>
              <a:t>Organisationsteori </a:t>
            </a:r>
            <a:br>
              <a:rPr lang="da-DK" sz="1300" dirty="0">
                <a:latin typeface="+mj-lt"/>
                <a:ea typeface="+mj-ea"/>
                <a:cs typeface="+mj-cs"/>
              </a:rPr>
            </a:br>
            <a:r>
              <a:rPr lang="da-DK" sz="1300" dirty="0">
                <a:latin typeface="+mj-lt"/>
                <a:ea typeface="+mj-ea"/>
                <a:cs typeface="+mj-cs"/>
              </a:rPr>
              <a:t>Struktur, Kultur, Processer</a:t>
            </a:r>
            <a:br>
              <a:rPr lang="da-DK" sz="1300" dirty="0">
                <a:latin typeface="+mj-lt"/>
                <a:ea typeface="+mj-ea"/>
                <a:cs typeface="+mj-cs"/>
              </a:rPr>
            </a:br>
            <a:r>
              <a:rPr lang="da-DK" altLang="en-US" sz="1300" dirty="0"/>
              <a:t>© </a:t>
            </a:r>
            <a:r>
              <a:rPr lang="da-DK" sz="1300" dirty="0">
                <a:latin typeface="+mj-lt"/>
                <a:ea typeface="+mj-ea"/>
                <a:cs typeface="+mj-cs"/>
              </a:rPr>
              <a:t>Jørgen Frode Bakka &amp; Egil </a:t>
            </a:r>
            <a:r>
              <a:rPr lang="da-DK" sz="1300" dirty="0" err="1">
                <a:latin typeface="+mj-lt"/>
                <a:ea typeface="+mj-ea"/>
                <a:cs typeface="+mj-cs"/>
              </a:rPr>
              <a:t>Fivelsdal</a:t>
            </a:r>
            <a:endParaRPr lang="da-DK" sz="1300" dirty="0"/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F22038AD-1190-4181-9074-A8432394CF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98036" cy="6858000"/>
          </a:xfrm>
          <a:prstGeom prst="rect">
            <a:avLst/>
          </a:prstGeom>
        </p:spPr>
      </p:pic>
      <p:pic>
        <p:nvPicPr>
          <p:cNvPr id="6" name="Billede 5" descr="Et billede, der indeholder tekst&#10;&#10;Automatisk genereret beskrivelse">
            <a:extLst>
              <a:ext uri="{FF2B5EF4-FFF2-40B4-BE49-F238E27FC236}">
                <a16:creationId xmlns:a16="http://schemas.microsoft.com/office/drawing/2014/main" id="{4E5F2E9B-E389-47EB-929A-84FFC3672CA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8948" y="304799"/>
            <a:ext cx="7214104" cy="5945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85992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el 2">
            <a:extLst>
              <a:ext uri="{FF2B5EF4-FFF2-40B4-BE49-F238E27FC236}">
                <a16:creationId xmlns:a16="http://schemas.microsoft.com/office/drawing/2014/main" id="{87B51592-D5A6-486D-8385-B5749D63AD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94922" y="6250263"/>
            <a:ext cx="4002156" cy="607737"/>
          </a:xfrm>
        </p:spPr>
        <p:txBody>
          <a:bodyPr>
            <a:noAutofit/>
          </a:bodyPr>
          <a:lstStyle/>
          <a:p>
            <a:r>
              <a:rPr lang="da-DK" sz="1300" dirty="0">
                <a:latin typeface="+mj-lt"/>
                <a:ea typeface="+mj-ea"/>
                <a:cs typeface="+mj-cs"/>
              </a:rPr>
              <a:t>Organisationsteori </a:t>
            </a:r>
            <a:br>
              <a:rPr lang="da-DK" sz="1300" dirty="0">
                <a:latin typeface="+mj-lt"/>
                <a:ea typeface="+mj-ea"/>
                <a:cs typeface="+mj-cs"/>
              </a:rPr>
            </a:br>
            <a:r>
              <a:rPr lang="da-DK" sz="1300" dirty="0">
                <a:latin typeface="+mj-lt"/>
                <a:ea typeface="+mj-ea"/>
                <a:cs typeface="+mj-cs"/>
              </a:rPr>
              <a:t>Struktur, Kultur, Processer</a:t>
            </a:r>
            <a:br>
              <a:rPr lang="da-DK" sz="1300" dirty="0">
                <a:latin typeface="+mj-lt"/>
                <a:ea typeface="+mj-ea"/>
                <a:cs typeface="+mj-cs"/>
              </a:rPr>
            </a:br>
            <a:r>
              <a:rPr lang="da-DK" altLang="en-US" sz="1300" dirty="0"/>
              <a:t>© </a:t>
            </a:r>
            <a:r>
              <a:rPr lang="da-DK" sz="1300" dirty="0">
                <a:latin typeface="+mj-lt"/>
                <a:ea typeface="+mj-ea"/>
                <a:cs typeface="+mj-cs"/>
              </a:rPr>
              <a:t>Jørgen Frode Bakka &amp; Egil </a:t>
            </a:r>
            <a:r>
              <a:rPr lang="da-DK" sz="1300" dirty="0" err="1">
                <a:latin typeface="+mj-lt"/>
                <a:ea typeface="+mj-ea"/>
                <a:cs typeface="+mj-cs"/>
              </a:rPr>
              <a:t>Fivelsdal</a:t>
            </a:r>
            <a:endParaRPr lang="da-DK" sz="1300" dirty="0"/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F22038AD-1190-4181-9074-A8432394CF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98036" cy="6858000"/>
          </a:xfrm>
          <a:prstGeom prst="rect">
            <a:avLst/>
          </a:prstGeom>
        </p:spPr>
      </p:pic>
      <p:pic>
        <p:nvPicPr>
          <p:cNvPr id="8" name="Billede 7">
            <a:extLst>
              <a:ext uri="{FF2B5EF4-FFF2-40B4-BE49-F238E27FC236}">
                <a16:creationId xmlns:a16="http://schemas.microsoft.com/office/drawing/2014/main" id="{BA99A1A4-A19D-43D1-B00F-344DE10F6B4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5103" y="187981"/>
            <a:ext cx="5801793" cy="6062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54614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el 2">
            <a:extLst>
              <a:ext uri="{FF2B5EF4-FFF2-40B4-BE49-F238E27FC236}">
                <a16:creationId xmlns:a16="http://schemas.microsoft.com/office/drawing/2014/main" id="{87B51592-D5A6-486D-8385-B5749D63AD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94922" y="6250263"/>
            <a:ext cx="4002156" cy="607737"/>
          </a:xfrm>
        </p:spPr>
        <p:txBody>
          <a:bodyPr>
            <a:noAutofit/>
          </a:bodyPr>
          <a:lstStyle/>
          <a:p>
            <a:r>
              <a:rPr lang="da-DK" sz="1300" dirty="0">
                <a:latin typeface="+mj-lt"/>
                <a:ea typeface="+mj-ea"/>
                <a:cs typeface="+mj-cs"/>
              </a:rPr>
              <a:t>Organisationsteori </a:t>
            </a:r>
            <a:br>
              <a:rPr lang="da-DK" sz="1300" dirty="0">
                <a:latin typeface="+mj-lt"/>
                <a:ea typeface="+mj-ea"/>
                <a:cs typeface="+mj-cs"/>
              </a:rPr>
            </a:br>
            <a:r>
              <a:rPr lang="da-DK" sz="1300" dirty="0">
                <a:latin typeface="+mj-lt"/>
                <a:ea typeface="+mj-ea"/>
                <a:cs typeface="+mj-cs"/>
              </a:rPr>
              <a:t>Struktur, Kultur, Processer</a:t>
            </a:r>
            <a:br>
              <a:rPr lang="da-DK" sz="1300" dirty="0">
                <a:latin typeface="+mj-lt"/>
                <a:ea typeface="+mj-ea"/>
                <a:cs typeface="+mj-cs"/>
              </a:rPr>
            </a:br>
            <a:r>
              <a:rPr lang="da-DK" altLang="en-US" sz="1300" dirty="0"/>
              <a:t>© </a:t>
            </a:r>
            <a:r>
              <a:rPr lang="da-DK" sz="1300" dirty="0">
                <a:latin typeface="+mj-lt"/>
                <a:ea typeface="+mj-ea"/>
                <a:cs typeface="+mj-cs"/>
              </a:rPr>
              <a:t>Jørgen Frode Bakka &amp; Egil </a:t>
            </a:r>
            <a:r>
              <a:rPr lang="da-DK" sz="1300" dirty="0" err="1">
                <a:latin typeface="+mj-lt"/>
                <a:ea typeface="+mj-ea"/>
                <a:cs typeface="+mj-cs"/>
              </a:rPr>
              <a:t>Fivelsdal</a:t>
            </a:r>
            <a:endParaRPr lang="da-DK" sz="1300" dirty="0"/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F22038AD-1190-4181-9074-A8432394CF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98036" cy="6858000"/>
          </a:xfrm>
          <a:prstGeom prst="rect">
            <a:avLst/>
          </a:prstGeom>
        </p:spPr>
      </p:pic>
      <p:pic>
        <p:nvPicPr>
          <p:cNvPr id="6" name="Billede 5">
            <a:extLst>
              <a:ext uri="{FF2B5EF4-FFF2-40B4-BE49-F238E27FC236}">
                <a16:creationId xmlns:a16="http://schemas.microsoft.com/office/drawing/2014/main" id="{AA781277-5326-4713-98B0-34D05C5D504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05" y="614717"/>
            <a:ext cx="9651989" cy="5628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88424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el 2">
            <a:extLst>
              <a:ext uri="{FF2B5EF4-FFF2-40B4-BE49-F238E27FC236}">
                <a16:creationId xmlns:a16="http://schemas.microsoft.com/office/drawing/2014/main" id="{87B51592-D5A6-486D-8385-B5749D63AD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94922" y="6250263"/>
            <a:ext cx="4002156" cy="607737"/>
          </a:xfrm>
        </p:spPr>
        <p:txBody>
          <a:bodyPr>
            <a:noAutofit/>
          </a:bodyPr>
          <a:lstStyle/>
          <a:p>
            <a:r>
              <a:rPr lang="da-DK" sz="1300" dirty="0">
                <a:latin typeface="+mj-lt"/>
                <a:ea typeface="+mj-ea"/>
                <a:cs typeface="+mj-cs"/>
              </a:rPr>
              <a:t>Organisationsteori </a:t>
            </a:r>
            <a:br>
              <a:rPr lang="da-DK" sz="1300" dirty="0">
                <a:latin typeface="+mj-lt"/>
                <a:ea typeface="+mj-ea"/>
                <a:cs typeface="+mj-cs"/>
              </a:rPr>
            </a:br>
            <a:r>
              <a:rPr lang="da-DK" sz="1300" dirty="0">
                <a:latin typeface="+mj-lt"/>
                <a:ea typeface="+mj-ea"/>
                <a:cs typeface="+mj-cs"/>
              </a:rPr>
              <a:t>Struktur, Kultur, Processer</a:t>
            </a:r>
            <a:br>
              <a:rPr lang="da-DK" sz="1300" dirty="0">
                <a:latin typeface="+mj-lt"/>
                <a:ea typeface="+mj-ea"/>
                <a:cs typeface="+mj-cs"/>
              </a:rPr>
            </a:br>
            <a:r>
              <a:rPr lang="da-DK" altLang="en-US" sz="1300" dirty="0"/>
              <a:t>© </a:t>
            </a:r>
            <a:r>
              <a:rPr lang="da-DK" sz="1300" dirty="0">
                <a:latin typeface="+mj-lt"/>
                <a:ea typeface="+mj-ea"/>
                <a:cs typeface="+mj-cs"/>
              </a:rPr>
              <a:t>Jørgen Frode Bakka &amp; Egil </a:t>
            </a:r>
            <a:r>
              <a:rPr lang="da-DK" sz="1300">
                <a:latin typeface="+mj-lt"/>
                <a:ea typeface="+mj-ea"/>
                <a:cs typeface="+mj-cs"/>
              </a:rPr>
              <a:t>Fivelsdal</a:t>
            </a:r>
            <a:endParaRPr lang="da-DK" sz="1300" dirty="0"/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F22038AD-1190-4181-9074-A8432394CF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98036" cy="6858000"/>
          </a:xfrm>
          <a:prstGeom prst="rect">
            <a:avLst/>
          </a:prstGeom>
        </p:spPr>
      </p:pic>
      <p:pic>
        <p:nvPicPr>
          <p:cNvPr id="6" name="Billede 5">
            <a:extLst>
              <a:ext uri="{FF2B5EF4-FFF2-40B4-BE49-F238E27FC236}">
                <a16:creationId xmlns:a16="http://schemas.microsoft.com/office/drawing/2014/main" id="{6D3D4644-0F15-495D-B65F-CBDB8C518CB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9687" y="415602"/>
            <a:ext cx="9572625" cy="5834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76035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el 2">
            <a:extLst>
              <a:ext uri="{FF2B5EF4-FFF2-40B4-BE49-F238E27FC236}">
                <a16:creationId xmlns:a16="http://schemas.microsoft.com/office/drawing/2014/main" id="{87B51592-D5A6-486D-8385-B5749D63AD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94922" y="6250263"/>
            <a:ext cx="4002156" cy="607737"/>
          </a:xfrm>
        </p:spPr>
        <p:txBody>
          <a:bodyPr>
            <a:noAutofit/>
          </a:bodyPr>
          <a:lstStyle/>
          <a:p>
            <a:r>
              <a:rPr lang="da-DK" sz="1300" dirty="0">
                <a:latin typeface="+mj-lt"/>
                <a:ea typeface="+mj-ea"/>
                <a:cs typeface="+mj-cs"/>
              </a:rPr>
              <a:t>Organisationsteori </a:t>
            </a:r>
            <a:br>
              <a:rPr lang="da-DK" sz="1300" dirty="0">
                <a:latin typeface="+mj-lt"/>
                <a:ea typeface="+mj-ea"/>
                <a:cs typeface="+mj-cs"/>
              </a:rPr>
            </a:br>
            <a:r>
              <a:rPr lang="da-DK" sz="1300" dirty="0">
                <a:latin typeface="+mj-lt"/>
                <a:ea typeface="+mj-ea"/>
                <a:cs typeface="+mj-cs"/>
              </a:rPr>
              <a:t>Struktur, Kultur, Processer</a:t>
            </a:r>
            <a:br>
              <a:rPr lang="da-DK" sz="1300" dirty="0">
                <a:latin typeface="+mj-lt"/>
                <a:ea typeface="+mj-ea"/>
                <a:cs typeface="+mj-cs"/>
              </a:rPr>
            </a:br>
            <a:r>
              <a:rPr lang="da-DK" altLang="en-US" sz="1300" dirty="0"/>
              <a:t>© </a:t>
            </a:r>
            <a:r>
              <a:rPr lang="da-DK" sz="1300" dirty="0">
                <a:latin typeface="+mj-lt"/>
                <a:ea typeface="+mj-ea"/>
                <a:cs typeface="+mj-cs"/>
              </a:rPr>
              <a:t>Jørgen Frode Bakka &amp; Egil </a:t>
            </a:r>
            <a:r>
              <a:rPr lang="da-DK" sz="1300" dirty="0" err="1">
                <a:latin typeface="+mj-lt"/>
                <a:ea typeface="+mj-ea"/>
                <a:cs typeface="+mj-cs"/>
              </a:rPr>
              <a:t>Fivelsdal</a:t>
            </a:r>
            <a:endParaRPr lang="da-DK" sz="1300" dirty="0"/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F22038AD-1190-4181-9074-A8432394CF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98036" cy="6858000"/>
          </a:xfrm>
          <a:prstGeom prst="rect">
            <a:avLst/>
          </a:prstGeom>
        </p:spPr>
      </p:pic>
      <p:pic>
        <p:nvPicPr>
          <p:cNvPr id="6" name="Billede 5">
            <a:extLst>
              <a:ext uri="{FF2B5EF4-FFF2-40B4-BE49-F238E27FC236}">
                <a16:creationId xmlns:a16="http://schemas.microsoft.com/office/drawing/2014/main" id="{1B9F8337-0E85-4C79-92B1-0307351B125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8037" y="146458"/>
            <a:ext cx="7935926" cy="6103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8625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el 2">
            <a:extLst>
              <a:ext uri="{FF2B5EF4-FFF2-40B4-BE49-F238E27FC236}">
                <a16:creationId xmlns:a16="http://schemas.microsoft.com/office/drawing/2014/main" id="{87B51592-D5A6-486D-8385-B5749D63AD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94922" y="6250263"/>
            <a:ext cx="4002156" cy="607737"/>
          </a:xfrm>
        </p:spPr>
        <p:txBody>
          <a:bodyPr>
            <a:noAutofit/>
          </a:bodyPr>
          <a:lstStyle/>
          <a:p>
            <a:r>
              <a:rPr lang="da-DK" sz="1300" dirty="0">
                <a:latin typeface="+mj-lt"/>
                <a:ea typeface="+mj-ea"/>
                <a:cs typeface="+mj-cs"/>
              </a:rPr>
              <a:t>Organisationsteori </a:t>
            </a:r>
            <a:br>
              <a:rPr lang="da-DK" sz="1300" dirty="0">
                <a:latin typeface="+mj-lt"/>
                <a:ea typeface="+mj-ea"/>
                <a:cs typeface="+mj-cs"/>
              </a:rPr>
            </a:br>
            <a:r>
              <a:rPr lang="da-DK" sz="1300" dirty="0">
                <a:latin typeface="+mj-lt"/>
                <a:ea typeface="+mj-ea"/>
                <a:cs typeface="+mj-cs"/>
              </a:rPr>
              <a:t>Struktur, Kultur, Processer</a:t>
            </a:r>
            <a:br>
              <a:rPr lang="da-DK" sz="1300" dirty="0">
                <a:latin typeface="+mj-lt"/>
                <a:ea typeface="+mj-ea"/>
                <a:cs typeface="+mj-cs"/>
              </a:rPr>
            </a:br>
            <a:r>
              <a:rPr lang="da-DK" altLang="en-US" sz="1300" dirty="0"/>
              <a:t>© </a:t>
            </a:r>
            <a:r>
              <a:rPr lang="da-DK" sz="1300" dirty="0">
                <a:latin typeface="+mj-lt"/>
                <a:ea typeface="+mj-ea"/>
                <a:cs typeface="+mj-cs"/>
              </a:rPr>
              <a:t>Jørgen Frode Bakka &amp; Egil </a:t>
            </a:r>
            <a:r>
              <a:rPr lang="da-DK" sz="1300" dirty="0" err="1">
                <a:latin typeface="+mj-lt"/>
                <a:ea typeface="+mj-ea"/>
                <a:cs typeface="+mj-cs"/>
              </a:rPr>
              <a:t>Fivelsdal</a:t>
            </a:r>
            <a:endParaRPr lang="da-DK" sz="1300" dirty="0"/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F22038AD-1190-4181-9074-A8432394CF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98036" cy="6858000"/>
          </a:xfrm>
          <a:prstGeom prst="rect">
            <a:avLst/>
          </a:prstGeom>
        </p:spPr>
      </p:pic>
      <p:pic>
        <p:nvPicPr>
          <p:cNvPr id="6" name="Billede 5">
            <a:extLst>
              <a:ext uri="{FF2B5EF4-FFF2-40B4-BE49-F238E27FC236}">
                <a16:creationId xmlns:a16="http://schemas.microsoft.com/office/drawing/2014/main" id="{2CE0D9B5-0EDB-4E91-92C9-684DEECF5A9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1378" y="111831"/>
            <a:ext cx="7549244" cy="6138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04863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el 2">
            <a:extLst>
              <a:ext uri="{FF2B5EF4-FFF2-40B4-BE49-F238E27FC236}">
                <a16:creationId xmlns:a16="http://schemas.microsoft.com/office/drawing/2014/main" id="{87B51592-D5A6-486D-8385-B5749D63AD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94922" y="6250263"/>
            <a:ext cx="4002156" cy="607737"/>
          </a:xfrm>
        </p:spPr>
        <p:txBody>
          <a:bodyPr>
            <a:noAutofit/>
          </a:bodyPr>
          <a:lstStyle/>
          <a:p>
            <a:r>
              <a:rPr lang="da-DK" sz="1300" dirty="0">
                <a:latin typeface="+mj-lt"/>
                <a:ea typeface="+mj-ea"/>
                <a:cs typeface="+mj-cs"/>
              </a:rPr>
              <a:t>Organisationsteori </a:t>
            </a:r>
            <a:br>
              <a:rPr lang="da-DK" sz="1300" dirty="0">
                <a:latin typeface="+mj-lt"/>
                <a:ea typeface="+mj-ea"/>
                <a:cs typeface="+mj-cs"/>
              </a:rPr>
            </a:br>
            <a:r>
              <a:rPr lang="da-DK" sz="1300" dirty="0">
                <a:latin typeface="+mj-lt"/>
                <a:ea typeface="+mj-ea"/>
                <a:cs typeface="+mj-cs"/>
              </a:rPr>
              <a:t>Struktur, Kultur, Processer</a:t>
            </a:r>
            <a:br>
              <a:rPr lang="da-DK" sz="1300" dirty="0">
                <a:latin typeface="+mj-lt"/>
                <a:ea typeface="+mj-ea"/>
                <a:cs typeface="+mj-cs"/>
              </a:rPr>
            </a:br>
            <a:r>
              <a:rPr lang="da-DK" altLang="en-US" sz="1300" dirty="0"/>
              <a:t>© </a:t>
            </a:r>
            <a:r>
              <a:rPr lang="da-DK" sz="1300" dirty="0">
                <a:latin typeface="+mj-lt"/>
                <a:ea typeface="+mj-ea"/>
                <a:cs typeface="+mj-cs"/>
              </a:rPr>
              <a:t>Jørgen Frode Bakka &amp; Egil </a:t>
            </a:r>
            <a:r>
              <a:rPr lang="da-DK" sz="1300" dirty="0" err="1">
                <a:latin typeface="+mj-lt"/>
                <a:ea typeface="+mj-ea"/>
                <a:cs typeface="+mj-cs"/>
              </a:rPr>
              <a:t>Fivelsdal</a:t>
            </a:r>
            <a:endParaRPr lang="da-DK" sz="1300" dirty="0"/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F22038AD-1190-4181-9074-A8432394CF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98036" cy="6858000"/>
          </a:xfrm>
          <a:prstGeom prst="rect">
            <a:avLst/>
          </a:prstGeom>
        </p:spPr>
      </p:pic>
      <p:pic>
        <p:nvPicPr>
          <p:cNvPr id="6" name="Billede 5">
            <a:extLst>
              <a:ext uri="{FF2B5EF4-FFF2-40B4-BE49-F238E27FC236}">
                <a16:creationId xmlns:a16="http://schemas.microsoft.com/office/drawing/2014/main" id="{64EC4A65-5CE4-4AE9-9B89-DD81CBC08A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0597" y="181337"/>
            <a:ext cx="8910806" cy="6068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8557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el 2">
            <a:extLst>
              <a:ext uri="{FF2B5EF4-FFF2-40B4-BE49-F238E27FC236}">
                <a16:creationId xmlns:a16="http://schemas.microsoft.com/office/drawing/2014/main" id="{87B51592-D5A6-486D-8385-B5749D63AD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94922" y="6250263"/>
            <a:ext cx="4002156" cy="607737"/>
          </a:xfrm>
        </p:spPr>
        <p:txBody>
          <a:bodyPr>
            <a:noAutofit/>
          </a:bodyPr>
          <a:lstStyle/>
          <a:p>
            <a:r>
              <a:rPr lang="da-DK" sz="1300" dirty="0">
                <a:latin typeface="+mj-lt"/>
                <a:ea typeface="+mj-ea"/>
                <a:cs typeface="+mj-cs"/>
              </a:rPr>
              <a:t>Organisationsteori </a:t>
            </a:r>
            <a:br>
              <a:rPr lang="da-DK" sz="1300" dirty="0">
                <a:latin typeface="+mj-lt"/>
                <a:ea typeface="+mj-ea"/>
                <a:cs typeface="+mj-cs"/>
              </a:rPr>
            </a:br>
            <a:r>
              <a:rPr lang="da-DK" sz="1300" dirty="0">
                <a:latin typeface="+mj-lt"/>
                <a:ea typeface="+mj-ea"/>
                <a:cs typeface="+mj-cs"/>
              </a:rPr>
              <a:t>Struktur, Kultur, Processer</a:t>
            </a:r>
            <a:br>
              <a:rPr lang="da-DK" sz="1300" dirty="0">
                <a:latin typeface="+mj-lt"/>
                <a:ea typeface="+mj-ea"/>
                <a:cs typeface="+mj-cs"/>
              </a:rPr>
            </a:br>
            <a:r>
              <a:rPr lang="da-DK" altLang="en-US" sz="1300" dirty="0"/>
              <a:t>© </a:t>
            </a:r>
            <a:r>
              <a:rPr lang="da-DK" sz="1300" dirty="0">
                <a:latin typeface="+mj-lt"/>
                <a:ea typeface="+mj-ea"/>
                <a:cs typeface="+mj-cs"/>
              </a:rPr>
              <a:t>Jørgen Frode Bakka &amp; Egil </a:t>
            </a:r>
            <a:r>
              <a:rPr lang="da-DK" sz="1300" dirty="0" err="1">
                <a:latin typeface="+mj-lt"/>
                <a:ea typeface="+mj-ea"/>
                <a:cs typeface="+mj-cs"/>
              </a:rPr>
              <a:t>Fivelsdal</a:t>
            </a:r>
            <a:endParaRPr lang="da-DK" sz="1300" dirty="0"/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F22038AD-1190-4181-9074-A8432394CF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98036" cy="6858000"/>
          </a:xfrm>
          <a:prstGeom prst="rect">
            <a:avLst/>
          </a:prstGeom>
        </p:spPr>
      </p:pic>
      <p:pic>
        <p:nvPicPr>
          <p:cNvPr id="6" name="Billede 5">
            <a:extLst>
              <a:ext uri="{FF2B5EF4-FFF2-40B4-BE49-F238E27FC236}">
                <a16:creationId xmlns:a16="http://schemas.microsoft.com/office/drawing/2014/main" id="{F5726568-721D-43AB-B4CB-AB1765F1C15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2116" y="645458"/>
            <a:ext cx="9507767" cy="5104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88102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el 2">
            <a:extLst>
              <a:ext uri="{FF2B5EF4-FFF2-40B4-BE49-F238E27FC236}">
                <a16:creationId xmlns:a16="http://schemas.microsoft.com/office/drawing/2014/main" id="{87B51592-D5A6-486D-8385-B5749D63AD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94922" y="6250263"/>
            <a:ext cx="4002156" cy="607737"/>
          </a:xfrm>
        </p:spPr>
        <p:txBody>
          <a:bodyPr>
            <a:noAutofit/>
          </a:bodyPr>
          <a:lstStyle/>
          <a:p>
            <a:r>
              <a:rPr lang="da-DK" sz="1300" dirty="0">
                <a:latin typeface="+mj-lt"/>
                <a:ea typeface="+mj-ea"/>
                <a:cs typeface="+mj-cs"/>
              </a:rPr>
              <a:t>Organisationsteori </a:t>
            </a:r>
            <a:br>
              <a:rPr lang="da-DK" sz="1300" dirty="0">
                <a:latin typeface="+mj-lt"/>
                <a:ea typeface="+mj-ea"/>
                <a:cs typeface="+mj-cs"/>
              </a:rPr>
            </a:br>
            <a:r>
              <a:rPr lang="da-DK" sz="1300" dirty="0">
                <a:latin typeface="+mj-lt"/>
                <a:ea typeface="+mj-ea"/>
                <a:cs typeface="+mj-cs"/>
              </a:rPr>
              <a:t>Struktur, Kultur, Processer</a:t>
            </a:r>
            <a:br>
              <a:rPr lang="da-DK" sz="1300" dirty="0">
                <a:latin typeface="+mj-lt"/>
                <a:ea typeface="+mj-ea"/>
                <a:cs typeface="+mj-cs"/>
              </a:rPr>
            </a:br>
            <a:r>
              <a:rPr lang="da-DK" altLang="en-US" sz="1300" dirty="0"/>
              <a:t>© </a:t>
            </a:r>
            <a:r>
              <a:rPr lang="da-DK" sz="1300" dirty="0">
                <a:latin typeface="+mj-lt"/>
                <a:ea typeface="+mj-ea"/>
                <a:cs typeface="+mj-cs"/>
              </a:rPr>
              <a:t>Jørgen Frode Bakka &amp; Egil </a:t>
            </a:r>
            <a:r>
              <a:rPr lang="da-DK" sz="1300" dirty="0" err="1">
                <a:latin typeface="+mj-lt"/>
                <a:ea typeface="+mj-ea"/>
                <a:cs typeface="+mj-cs"/>
              </a:rPr>
              <a:t>Fivelsdal</a:t>
            </a:r>
            <a:endParaRPr lang="da-DK" sz="1300" dirty="0"/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F22038AD-1190-4181-9074-A8432394CF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98036" cy="6858000"/>
          </a:xfrm>
          <a:prstGeom prst="rect">
            <a:avLst/>
          </a:prstGeom>
        </p:spPr>
      </p:pic>
      <p:pic>
        <p:nvPicPr>
          <p:cNvPr id="6" name="Billede 5" descr="Et billede, der indeholder bord&#10;&#10;Automatisk genereret beskrivelse">
            <a:extLst>
              <a:ext uri="{FF2B5EF4-FFF2-40B4-BE49-F238E27FC236}">
                <a16:creationId xmlns:a16="http://schemas.microsoft.com/office/drawing/2014/main" id="{4DFB58B2-0BAC-4C02-B118-87567A1DDFD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780" y="278088"/>
            <a:ext cx="10629900" cy="5972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21569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el 2">
            <a:extLst>
              <a:ext uri="{FF2B5EF4-FFF2-40B4-BE49-F238E27FC236}">
                <a16:creationId xmlns:a16="http://schemas.microsoft.com/office/drawing/2014/main" id="{87B51592-D5A6-486D-8385-B5749D63AD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94922" y="6250263"/>
            <a:ext cx="4002156" cy="607737"/>
          </a:xfrm>
        </p:spPr>
        <p:txBody>
          <a:bodyPr>
            <a:noAutofit/>
          </a:bodyPr>
          <a:lstStyle/>
          <a:p>
            <a:r>
              <a:rPr lang="da-DK" sz="1300" dirty="0">
                <a:latin typeface="+mj-lt"/>
                <a:ea typeface="+mj-ea"/>
                <a:cs typeface="+mj-cs"/>
              </a:rPr>
              <a:t>Organisationsteori </a:t>
            </a:r>
            <a:br>
              <a:rPr lang="da-DK" sz="1300" dirty="0">
                <a:latin typeface="+mj-lt"/>
                <a:ea typeface="+mj-ea"/>
                <a:cs typeface="+mj-cs"/>
              </a:rPr>
            </a:br>
            <a:r>
              <a:rPr lang="da-DK" sz="1300" dirty="0">
                <a:latin typeface="+mj-lt"/>
                <a:ea typeface="+mj-ea"/>
                <a:cs typeface="+mj-cs"/>
              </a:rPr>
              <a:t>Struktur, Kultur, Processer</a:t>
            </a:r>
            <a:br>
              <a:rPr lang="da-DK" sz="1300" dirty="0">
                <a:latin typeface="+mj-lt"/>
                <a:ea typeface="+mj-ea"/>
                <a:cs typeface="+mj-cs"/>
              </a:rPr>
            </a:br>
            <a:r>
              <a:rPr lang="da-DK" altLang="en-US" sz="1300" dirty="0"/>
              <a:t>© </a:t>
            </a:r>
            <a:r>
              <a:rPr lang="da-DK" sz="1300" dirty="0">
                <a:latin typeface="+mj-lt"/>
                <a:ea typeface="+mj-ea"/>
                <a:cs typeface="+mj-cs"/>
              </a:rPr>
              <a:t>Jørgen Frode Bakka &amp; Egil </a:t>
            </a:r>
            <a:r>
              <a:rPr lang="da-DK" sz="1300" dirty="0" err="1">
                <a:latin typeface="+mj-lt"/>
                <a:ea typeface="+mj-ea"/>
                <a:cs typeface="+mj-cs"/>
              </a:rPr>
              <a:t>Fivelsdal</a:t>
            </a:r>
            <a:endParaRPr lang="da-DK" sz="1300" dirty="0"/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F22038AD-1190-4181-9074-A8432394CF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98036" cy="6858000"/>
          </a:xfrm>
          <a:prstGeom prst="rect">
            <a:avLst/>
          </a:prstGeom>
        </p:spPr>
      </p:pic>
      <p:pic>
        <p:nvPicPr>
          <p:cNvPr id="6" name="Billede 5">
            <a:extLst>
              <a:ext uri="{FF2B5EF4-FFF2-40B4-BE49-F238E27FC236}">
                <a16:creationId xmlns:a16="http://schemas.microsoft.com/office/drawing/2014/main" id="{DB9AAC35-9D88-4A20-BF82-9F21B26208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222" y="1081087"/>
            <a:ext cx="10639425" cy="4695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13511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el 2">
            <a:extLst>
              <a:ext uri="{FF2B5EF4-FFF2-40B4-BE49-F238E27FC236}">
                <a16:creationId xmlns:a16="http://schemas.microsoft.com/office/drawing/2014/main" id="{87B51592-D5A6-486D-8385-B5749D63AD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94922" y="6250263"/>
            <a:ext cx="4002156" cy="607737"/>
          </a:xfrm>
        </p:spPr>
        <p:txBody>
          <a:bodyPr>
            <a:noAutofit/>
          </a:bodyPr>
          <a:lstStyle/>
          <a:p>
            <a:r>
              <a:rPr lang="da-DK" sz="1300" dirty="0">
                <a:latin typeface="+mj-lt"/>
                <a:ea typeface="+mj-ea"/>
                <a:cs typeface="+mj-cs"/>
              </a:rPr>
              <a:t>Organisationsteori </a:t>
            </a:r>
            <a:br>
              <a:rPr lang="da-DK" sz="1300" dirty="0">
                <a:latin typeface="+mj-lt"/>
                <a:ea typeface="+mj-ea"/>
                <a:cs typeface="+mj-cs"/>
              </a:rPr>
            </a:br>
            <a:r>
              <a:rPr lang="da-DK" sz="1300" dirty="0">
                <a:latin typeface="+mj-lt"/>
                <a:ea typeface="+mj-ea"/>
                <a:cs typeface="+mj-cs"/>
              </a:rPr>
              <a:t>Struktur, Kultur, Processer</a:t>
            </a:r>
            <a:br>
              <a:rPr lang="da-DK" sz="1300" dirty="0">
                <a:latin typeface="+mj-lt"/>
                <a:ea typeface="+mj-ea"/>
                <a:cs typeface="+mj-cs"/>
              </a:rPr>
            </a:br>
            <a:r>
              <a:rPr lang="da-DK" altLang="en-US" sz="1300" dirty="0"/>
              <a:t>© </a:t>
            </a:r>
            <a:r>
              <a:rPr lang="da-DK" sz="1300" dirty="0">
                <a:latin typeface="+mj-lt"/>
                <a:ea typeface="+mj-ea"/>
                <a:cs typeface="+mj-cs"/>
              </a:rPr>
              <a:t>Jørgen Frode Bakka &amp; Egil </a:t>
            </a:r>
            <a:r>
              <a:rPr lang="da-DK" sz="1300" dirty="0" err="1">
                <a:latin typeface="+mj-lt"/>
                <a:ea typeface="+mj-ea"/>
                <a:cs typeface="+mj-cs"/>
              </a:rPr>
              <a:t>Fivelsdal</a:t>
            </a:r>
            <a:endParaRPr lang="da-DK" sz="1300" dirty="0"/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F22038AD-1190-4181-9074-A8432394CF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98036" cy="6858000"/>
          </a:xfrm>
          <a:prstGeom prst="rect">
            <a:avLst/>
          </a:prstGeom>
        </p:spPr>
      </p:pic>
      <p:pic>
        <p:nvPicPr>
          <p:cNvPr id="6" name="Billede 5">
            <a:extLst>
              <a:ext uri="{FF2B5EF4-FFF2-40B4-BE49-F238E27FC236}">
                <a16:creationId xmlns:a16="http://schemas.microsoft.com/office/drawing/2014/main" id="{98BB62B4-3A1C-48FD-9BA8-A0422F4597D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2966" y="326354"/>
            <a:ext cx="8826067" cy="5923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95945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el 2">
            <a:extLst>
              <a:ext uri="{FF2B5EF4-FFF2-40B4-BE49-F238E27FC236}">
                <a16:creationId xmlns:a16="http://schemas.microsoft.com/office/drawing/2014/main" id="{87B51592-D5A6-486D-8385-B5749D63AD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94922" y="6250263"/>
            <a:ext cx="4002156" cy="607737"/>
          </a:xfrm>
        </p:spPr>
        <p:txBody>
          <a:bodyPr>
            <a:noAutofit/>
          </a:bodyPr>
          <a:lstStyle/>
          <a:p>
            <a:r>
              <a:rPr lang="da-DK" sz="1300" dirty="0">
                <a:latin typeface="+mj-lt"/>
                <a:ea typeface="+mj-ea"/>
                <a:cs typeface="+mj-cs"/>
              </a:rPr>
              <a:t>Organisationsteori </a:t>
            </a:r>
            <a:br>
              <a:rPr lang="da-DK" sz="1300" dirty="0">
                <a:latin typeface="+mj-lt"/>
                <a:ea typeface="+mj-ea"/>
                <a:cs typeface="+mj-cs"/>
              </a:rPr>
            </a:br>
            <a:r>
              <a:rPr lang="da-DK" sz="1300" dirty="0">
                <a:latin typeface="+mj-lt"/>
                <a:ea typeface="+mj-ea"/>
                <a:cs typeface="+mj-cs"/>
              </a:rPr>
              <a:t>Struktur, Kultur, Processer</a:t>
            </a:r>
            <a:br>
              <a:rPr lang="da-DK" sz="1300" dirty="0">
                <a:latin typeface="+mj-lt"/>
                <a:ea typeface="+mj-ea"/>
                <a:cs typeface="+mj-cs"/>
              </a:rPr>
            </a:br>
            <a:r>
              <a:rPr lang="da-DK" altLang="en-US" sz="1300" dirty="0"/>
              <a:t>© </a:t>
            </a:r>
            <a:r>
              <a:rPr lang="da-DK" sz="1300" dirty="0">
                <a:latin typeface="+mj-lt"/>
                <a:ea typeface="+mj-ea"/>
                <a:cs typeface="+mj-cs"/>
              </a:rPr>
              <a:t>Jørgen Frode Bakka &amp; Egil </a:t>
            </a:r>
            <a:r>
              <a:rPr lang="da-DK" sz="1300" dirty="0" err="1">
                <a:latin typeface="+mj-lt"/>
                <a:ea typeface="+mj-ea"/>
                <a:cs typeface="+mj-cs"/>
              </a:rPr>
              <a:t>Fivelsdal</a:t>
            </a:r>
            <a:endParaRPr lang="da-DK" sz="1300" dirty="0"/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F22038AD-1190-4181-9074-A8432394CF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98036" cy="6858000"/>
          </a:xfrm>
          <a:prstGeom prst="rect">
            <a:avLst/>
          </a:prstGeom>
        </p:spPr>
      </p:pic>
      <p:pic>
        <p:nvPicPr>
          <p:cNvPr id="6" name="Billede 5" descr="Et billede, der indeholder bord&#10;&#10;Automatisk genereret beskrivelse">
            <a:extLst>
              <a:ext uri="{FF2B5EF4-FFF2-40B4-BE49-F238E27FC236}">
                <a16:creationId xmlns:a16="http://schemas.microsoft.com/office/drawing/2014/main" id="{58BDA74D-66D1-4B7D-8888-44224D6A674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5793" y="253555"/>
            <a:ext cx="6100414" cy="5996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67253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226</Words>
  <Application>Microsoft Office PowerPoint</Application>
  <PresentationFormat>Widescreen</PresentationFormat>
  <Paragraphs>15</Paragraphs>
  <Slides>13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Office-tema</vt:lpstr>
      <vt:lpstr>Organisationsteori  Struktur, Kultur, Processer Kapitel 1: Hvad er organisation og organisationsteori  Kapitel 2: Formel og uformel struktur 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Organisationsteori  Struktur, Kultur, Processer Kapitel 1: Hvad er organisation og organisationsteori  Kapitel 2: Formel og uformel struktur</dc:title>
  <dc:creator>Anne Louise Sunke Larsson</dc:creator>
  <cp:lastModifiedBy>Anne Louise Sunke Larsson</cp:lastModifiedBy>
  <cp:revision>2</cp:revision>
  <dcterms:created xsi:type="dcterms:W3CDTF">2021-12-22T11:46:48Z</dcterms:created>
  <dcterms:modified xsi:type="dcterms:W3CDTF">2021-12-22T13:59:25Z</dcterms:modified>
</cp:coreProperties>
</file>