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8" r:id="rId3"/>
    <p:sldId id="299" r:id="rId4"/>
    <p:sldId id="292" r:id="rId5"/>
    <p:sldId id="300" r:id="rId6"/>
    <p:sldId id="293" r:id="rId7"/>
    <p:sldId id="294" r:id="rId8"/>
    <p:sldId id="295" r:id="rId9"/>
    <p:sldId id="302" r:id="rId10"/>
    <p:sldId id="301" r:id="rId11"/>
    <p:sldId id="296" r:id="rId12"/>
    <p:sldId id="303" r:id="rId13"/>
    <p:sldId id="273" r:id="rId14"/>
    <p:sldId id="274" r:id="rId15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8" d="100"/>
          <a:sy n="118" d="100"/>
        </p:scale>
        <p:origin x="10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BCDB645-163A-6F6D-DD70-BD98C71E14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28477E9-A8E3-C989-28D4-004098945F9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E6B44AB-DFD0-8200-0815-1C55DC37EE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24891715-8155-F57F-EBE1-1EB7A385765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F2FCBC32-821D-F62F-2E13-68D6FD9D57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976293DF-2067-149F-79C0-2C12BEA24A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9F354EC-260C-4140-BC8F-C7CA49989817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92556CA-C851-FCAD-2B9C-2F832118B4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0B1CBF-983E-4F3B-9EDB-5AFA4817342F}" type="slidenum">
              <a:rPr lang="en-GB" altLang="da-DK"/>
              <a:pPr>
                <a:spcBef>
                  <a:spcPct val="0"/>
                </a:spcBef>
              </a:pPr>
              <a:t>4</a:t>
            </a:fld>
            <a:endParaRPr lang="en-GB" altLang="da-DK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5219DB4-2AA9-30B5-999B-DC10C94CE1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1DD251B-5F8F-3F67-0811-B14B042255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F354EC-260C-4140-BC8F-C7CA49989817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638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F6093B-A7D0-D189-E82F-EF820C3345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45769A-E42D-F9D5-F63D-6F76AEFBA6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A17286-69DB-2DE1-192B-536349CBA4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F29F5-8931-4294-AD98-8931BC9781DF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796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89AB71-B041-6322-DDE6-41C377BECE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906B3C-2ED3-7516-DE63-C4846370CF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EAF220-2AF9-E554-BA7A-6FA6DB172F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C8F5F-4447-4D8A-9B25-ED70CB429D3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854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BE809A-ABF6-BCFD-0329-C8BB2A6BC5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264D1B-90B1-6F22-90B5-A2A5D9B5CA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0ECC70-D929-2459-0C34-D1791CBD7D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9513C0-1BA9-4747-9996-91B1821489B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276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AFFB93-1132-0B45-4F57-C6A724B746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B4EE03-622D-5E64-344E-DAEB52B7B4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976CD5-B608-C726-5B2B-F12C0C16E7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E13039-8E93-4799-9719-B90166F9292B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676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9A9FD6-E9E4-39BF-98DC-1F9D38E03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76A47A-40D2-53D9-6C6F-E32F23CF81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47163A-12C1-64DC-7A1B-6DFF05C563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59ED11-7F1E-497E-B5E6-EFB6AF22D2F0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54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DDB339-D40B-048A-A48D-DDBC4E6412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B8384E-9C9E-3F67-1E23-1372F0F73B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44A09A-0EC0-AA54-5F94-A7A30F15A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49952-5E66-4DC9-9419-1C81CB3BA29F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157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F28916-C33A-ADBE-4C51-880959700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0A6CF1-5688-2308-75CA-E42CEBE97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E082B9-6B55-8E6E-02C5-79327D9834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D3D5C-F40E-444F-B65F-7EA1DB8496F9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56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CD7C16-D388-59AD-CE77-E190657BCF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030F46-14AD-2A1A-D64E-27256711A1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246F6C9-E167-382A-94A8-309FAB7E89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5EAE58-BE87-4F67-98CC-33962ACA04C3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5613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7BE23EF-61BA-9113-764D-2F952183FF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D9B0009-E646-72CC-AE76-BF88D27435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2F4C6C-EC6E-EBF3-5544-78EEF7EB41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5B592-A51D-410A-9AB7-A990733E6AEB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168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C172668-1B80-7F28-156F-5E6A883297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16E42E0-B5D8-1BDD-791B-8FD07E4817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92C3093-4B70-349D-BC2B-78A47AC96B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E66B49-2C2F-4B93-8183-55D531E15F9C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48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AA32F7-09BD-97B7-971A-8882B02B16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2D44EA-A0CF-BE14-A352-1787406A98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C977BA-2392-55BA-B936-EF5BB9401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FBF4A1-F810-4CF7-A27F-29FBCF4DD7E4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921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8E05A0-A196-1699-3014-8BC856C3EF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E1F9F6-46F4-0180-B662-9E441543E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93C566-C1EA-CAE1-7BD0-C8410B8899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ABB8D-582F-45D5-BCF4-C07C5482F50A}" type="slidenum">
              <a:rPr lang="en-GB" altLang="en-US"/>
              <a:pPr/>
              <a:t>‹nr.›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195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0F2977-CF4C-07F1-C16A-D63C6FF4B9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BE8F654-001B-8D14-9000-FD5945EBC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a-DK"/>
              <a:t>Click to edit Master text styles</a:t>
            </a:r>
          </a:p>
          <a:p>
            <a:pPr lvl="1"/>
            <a:r>
              <a:rPr lang="en-GB" altLang="da-DK"/>
              <a:t>Second level</a:t>
            </a:r>
          </a:p>
          <a:p>
            <a:pPr lvl="2"/>
            <a:r>
              <a:rPr lang="en-GB" altLang="da-DK"/>
              <a:t>Third level</a:t>
            </a:r>
          </a:p>
          <a:p>
            <a:pPr lvl="3"/>
            <a:r>
              <a:rPr lang="en-GB" altLang="da-DK"/>
              <a:t>Fourth level</a:t>
            </a:r>
          </a:p>
          <a:p>
            <a:pPr lvl="4"/>
            <a:r>
              <a:rPr lang="en-GB" altLang="da-DK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CB0B2BE-7B70-A587-C940-92E704628EA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AB7F173-32E7-6AAD-A259-BE5730A6FA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GB"/>
              <a:t>Copyright Jørgen Just Andresen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7590A68-CFB0-CE47-C7DD-E2B101D6D4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D41D102-2F87-46D0-9340-588BB0399F26}" type="slidenum">
              <a:rPr lang="en-GB" altLang="en-US"/>
              <a:pPr/>
              <a:t>‹nr.›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02C53E2-4656-831A-34CF-E368DC7EFF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da-DK">
                <a:latin typeface="Trebuchet MS" panose="020B0603020202020204" pitchFamily="34" charset="0"/>
              </a:rPr>
              <a:t>Kapitel 4</a:t>
            </a:r>
            <a:br>
              <a:rPr lang="en-GB" altLang="da-DK">
                <a:latin typeface="Trebuchet MS" panose="020B0603020202020204" pitchFamily="34" charset="0"/>
              </a:rPr>
            </a:br>
            <a:br>
              <a:rPr lang="en-GB" altLang="da-DK">
                <a:latin typeface="Trebuchet MS" panose="020B0603020202020204" pitchFamily="34" charset="0"/>
              </a:rPr>
            </a:br>
            <a:r>
              <a:rPr lang="en-GB" altLang="da-DK">
                <a:latin typeface="Trebuchet MS" panose="020B0603020202020204" pitchFamily="34" charset="0"/>
              </a:rPr>
              <a:t>FX-forwards og FX-swaps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8A73CDC-6E63-8BB9-7BFD-2805E79917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da-DK" altLang="da-DK"/>
          </a:p>
        </p:txBody>
      </p:sp>
      <p:sp>
        <p:nvSpPr>
          <p:cNvPr id="3076" name="Footer Placeholder 1">
            <a:extLst>
              <a:ext uri="{FF2B5EF4-FFF2-40B4-BE49-F238E27FC236}">
                <a16:creationId xmlns:a16="http://schemas.microsoft.com/office/drawing/2014/main" id="{97B9392A-2ADD-0F79-4596-1A7001AE5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3077" name="Slide Number Placeholder 1">
            <a:extLst>
              <a:ext uri="{FF2B5EF4-FFF2-40B4-BE49-F238E27FC236}">
                <a16:creationId xmlns:a16="http://schemas.microsoft.com/office/drawing/2014/main" id="{8FACF03D-11F1-6C01-9ED5-FD0F2C94A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40621B-B967-4939-99B7-CD7FC944DD4C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da-DK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>
            <a:extLst>
              <a:ext uri="{FF2B5EF4-FFF2-40B4-BE49-F238E27FC236}">
                <a16:creationId xmlns:a16="http://schemas.microsoft.com/office/drawing/2014/main" id="{6D0FE6ED-518B-4D11-97C9-ADC78D167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Beregning af terminskurs</a:t>
            </a:r>
          </a:p>
        </p:txBody>
      </p:sp>
      <p:sp>
        <p:nvSpPr>
          <p:cNvPr id="13316" name="Footer Placeholder 2">
            <a:extLst>
              <a:ext uri="{FF2B5EF4-FFF2-40B4-BE49-F238E27FC236}">
                <a16:creationId xmlns:a16="http://schemas.microsoft.com/office/drawing/2014/main" id="{07AE0D27-1BD3-6330-1700-9D4BAE600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2225" y="6629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3317" name="Slide Number Placeholder 3">
            <a:extLst>
              <a:ext uri="{FF2B5EF4-FFF2-40B4-BE49-F238E27FC236}">
                <a16:creationId xmlns:a16="http://schemas.microsoft.com/office/drawing/2014/main" id="{4ED4D656-5B17-C29E-4E5E-2C8DF7FE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7DA6B7-23DA-44BB-9C44-F2F5F82CEF31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da-DK" sz="140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E884238-59DC-689C-0E7C-7A3970555A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35322" t="33435" r="36657" b="47315"/>
          <a:stretch/>
        </p:blipFill>
        <p:spPr>
          <a:xfrm>
            <a:off x="1691680" y="3517640"/>
            <a:ext cx="5213273" cy="2730760"/>
          </a:xfr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1F46B1-DDA7-B420-3F6D-E2C10CCAF6D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4380" t="25555" r="25982" b="61550"/>
          <a:stretch/>
        </p:blipFill>
        <p:spPr>
          <a:xfrm>
            <a:off x="685799" y="1828800"/>
            <a:ext cx="8078695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7E47B2D-8FB7-C6FB-9454-3C41C0E6F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FX-swap</a:t>
            </a:r>
            <a:endParaRPr lang="en-GB" altLang="da-DK">
              <a:latin typeface="Trebuchet MS" panose="020B0603020202020204" pitchFamily="34" charset="0"/>
            </a:endParaRPr>
          </a:p>
        </p:txBody>
      </p:sp>
      <p:grpSp>
        <p:nvGrpSpPr>
          <p:cNvPr id="14339" name="Group 6">
            <a:extLst>
              <a:ext uri="{FF2B5EF4-FFF2-40B4-BE49-F238E27FC236}">
                <a16:creationId xmlns:a16="http://schemas.microsoft.com/office/drawing/2014/main" id="{6DF900ED-534C-AEE6-6BB3-418DF1D8AB7A}"/>
              </a:ext>
            </a:extLst>
          </p:cNvPr>
          <p:cNvGrpSpPr>
            <a:grpSpLocks/>
          </p:cNvGrpSpPr>
          <p:nvPr/>
        </p:nvGrpSpPr>
        <p:grpSpPr bwMode="auto">
          <a:xfrm>
            <a:off x="2276475" y="3497263"/>
            <a:ext cx="2752725" cy="590550"/>
            <a:chOff x="3254" y="2510"/>
            <a:chExt cx="2259" cy="644"/>
          </a:xfrm>
        </p:grpSpPr>
        <p:sp>
          <p:nvSpPr>
            <p:cNvPr id="14361" name="AutoShape 7">
              <a:extLst>
                <a:ext uri="{FF2B5EF4-FFF2-40B4-BE49-F238E27FC236}">
                  <a16:creationId xmlns:a16="http://schemas.microsoft.com/office/drawing/2014/main" id="{BC38F4E4-92E8-4A27-12FC-F1367C7E0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558"/>
              <a:ext cx="152" cy="596"/>
            </a:xfrm>
            <a:prstGeom prst="curvedRightArrow">
              <a:avLst>
                <a:gd name="adj1" fmla="val 63333"/>
                <a:gd name="adj2" fmla="val 126667"/>
                <a:gd name="adj3" fmla="val 33333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endParaRPr lang="da-DK" altLang="da-DK" sz="2954"/>
            </a:p>
          </p:txBody>
        </p:sp>
        <p:sp>
          <p:nvSpPr>
            <p:cNvPr id="14362" name="AutoShape 8">
              <a:extLst>
                <a:ext uri="{FF2B5EF4-FFF2-40B4-BE49-F238E27FC236}">
                  <a16:creationId xmlns:a16="http://schemas.microsoft.com/office/drawing/2014/main" id="{5C02CA50-1549-4774-308D-D930AF1202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77" y="2510"/>
              <a:ext cx="151" cy="596"/>
            </a:xfrm>
            <a:prstGeom prst="curvedRightArrow">
              <a:avLst>
                <a:gd name="adj1" fmla="val 63333"/>
                <a:gd name="adj2" fmla="val 126667"/>
                <a:gd name="adj3" fmla="val 33333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endParaRPr lang="da-DK" altLang="da-DK" sz="2954"/>
            </a:p>
          </p:txBody>
        </p:sp>
        <p:sp>
          <p:nvSpPr>
            <p:cNvPr id="14363" name="Text Box 9">
              <a:extLst>
                <a:ext uri="{FF2B5EF4-FFF2-40B4-BE49-F238E27FC236}">
                  <a16:creationId xmlns:a16="http://schemas.microsoft.com/office/drawing/2014/main" id="{4A7D018B-A199-5AD9-321E-2660E3D4FE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4" y="2647"/>
              <a:ext cx="55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846">
                  <a:solidFill>
                    <a:schemeClr val="tx1"/>
                  </a:solidFill>
                </a:rPr>
                <a:t>DKK</a:t>
              </a:r>
              <a:endParaRPr lang="en-GB" altLang="da-DK" sz="1846">
                <a:solidFill>
                  <a:schemeClr val="tx1"/>
                </a:solidFill>
              </a:endParaRPr>
            </a:p>
          </p:txBody>
        </p:sp>
        <p:sp>
          <p:nvSpPr>
            <p:cNvPr id="14364" name="Text Box 10">
              <a:extLst>
                <a:ext uri="{FF2B5EF4-FFF2-40B4-BE49-F238E27FC236}">
                  <a16:creationId xmlns:a16="http://schemas.microsoft.com/office/drawing/2014/main" id="{3B4883D6-3E5C-5522-0E9F-2DA313E9C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3" y="2647"/>
              <a:ext cx="530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846">
                  <a:solidFill>
                    <a:schemeClr val="tx1"/>
                  </a:solidFill>
                </a:rPr>
                <a:t>USD</a:t>
              </a:r>
              <a:endParaRPr lang="en-GB" altLang="da-DK" sz="1846">
                <a:solidFill>
                  <a:schemeClr val="tx1"/>
                </a:solidFill>
              </a:endParaRPr>
            </a:p>
          </p:txBody>
        </p:sp>
      </p:grpSp>
      <p:sp>
        <p:nvSpPr>
          <p:cNvPr id="14340" name="Text Box 11">
            <a:extLst>
              <a:ext uri="{FF2B5EF4-FFF2-40B4-BE49-F238E27FC236}">
                <a16:creationId xmlns:a16="http://schemas.microsoft.com/office/drawing/2014/main" id="{44346C94-048E-B447-E869-7B987ADE8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513" y="2995613"/>
            <a:ext cx="14922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Virksomhed</a:t>
            </a:r>
            <a:endParaRPr lang="en-GB" altLang="da-DK" sz="1846">
              <a:solidFill>
                <a:schemeClr val="tx1"/>
              </a:solidFill>
            </a:endParaRPr>
          </a:p>
        </p:txBody>
      </p:sp>
      <p:sp>
        <p:nvSpPr>
          <p:cNvPr id="14341" name="Text Box 12">
            <a:extLst>
              <a:ext uri="{FF2B5EF4-FFF2-40B4-BE49-F238E27FC236}">
                <a16:creationId xmlns:a16="http://schemas.microsoft.com/office/drawing/2014/main" id="{120D750F-5602-160B-A61C-BE0A9B83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925" y="4240213"/>
            <a:ext cx="1065213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     Bank</a:t>
            </a:r>
            <a:endParaRPr lang="en-GB" altLang="da-DK" sz="1846">
              <a:solidFill>
                <a:schemeClr val="tx1"/>
              </a:solidFill>
            </a:endParaRPr>
          </a:p>
        </p:txBody>
      </p:sp>
      <p:sp>
        <p:nvSpPr>
          <p:cNvPr id="14342" name="Text Box 15">
            <a:extLst>
              <a:ext uri="{FF2B5EF4-FFF2-40B4-BE49-F238E27FC236}">
                <a16:creationId xmlns:a16="http://schemas.microsoft.com/office/drawing/2014/main" id="{9B54268A-E333-180D-0EE5-036A63D90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350" y="4959350"/>
            <a:ext cx="20605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Spotdag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”Korte ben”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 sz="1846">
                <a:solidFill>
                  <a:schemeClr val="tx1"/>
                </a:solidFill>
              </a:rPr>
              <a:t>2 bankdage 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GB" altLang="da-DK" sz="1846">
                <a:solidFill>
                  <a:schemeClr val="tx1"/>
                </a:solidFill>
              </a:rPr>
              <a:t>efter handelsdag</a:t>
            </a:r>
          </a:p>
        </p:txBody>
      </p:sp>
      <p:sp>
        <p:nvSpPr>
          <p:cNvPr id="14343" name="Line 16">
            <a:extLst>
              <a:ext uri="{FF2B5EF4-FFF2-40B4-BE49-F238E27FC236}">
                <a16:creationId xmlns:a16="http://schemas.microsoft.com/office/drawing/2014/main" id="{39FC4889-EC03-D4F7-9BAA-065D9F6E8B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4213" y="4748213"/>
            <a:ext cx="8275637" cy="2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4344" name="Line 17">
            <a:extLst>
              <a:ext uri="{FF2B5EF4-FFF2-40B4-BE49-F238E27FC236}">
                <a16:creationId xmlns:a16="http://schemas.microsoft.com/office/drawing/2014/main" id="{891A659B-3AD6-3CCF-CE4B-0E65D14D6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3000" y="4606925"/>
            <a:ext cx="0" cy="280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4345" name="AutoShape 18">
            <a:extLst>
              <a:ext uri="{FF2B5EF4-FFF2-40B4-BE49-F238E27FC236}">
                <a16:creationId xmlns:a16="http://schemas.microsoft.com/office/drawing/2014/main" id="{8F12ABE4-D850-3ADD-1459-65698B59B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9100" y="3541713"/>
            <a:ext cx="184150" cy="546100"/>
          </a:xfrm>
          <a:prstGeom prst="curvedRightArrow">
            <a:avLst>
              <a:gd name="adj1" fmla="val 47583"/>
              <a:gd name="adj2" fmla="val 95167"/>
              <a:gd name="adj3" fmla="val 33333"/>
            </a:avLst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lang="da-DK" altLang="da-DK" sz="2954"/>
          </a:p>
        </p:txBody>
      </p:sp>
      <p:sp>
        <p:nvSpPr>
          <p:cNvPr id="14346" name="AutoShape 19">
            <a:extLst>
              <a:ext uri="{FF2B5EF4-FFF2-40B4-BE49-F238E27FC236}">
                <a16:creationId xmlns:a16="http://schemas.microsoft.com/office/drawing/2014/main" id="{84502989-AD3B-9EBA-E579-3CFF1D11417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905750" y="3582988"/>
            <a:ext cx="184150" cy="376237"/>
          </a:xfrm>
          <a:prstGeom prst="curvedRightArrow">
            <a:avLst>
              <a:gd name="adj1" fmla="val 47583"/>
              <a:gd name="adj2" fmla="val 95167"/>
              <a:gd name="adj3" fmla="val 33333"/>
            </a:avLst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da-DK" altLang="da-DK" sz="1846">
              <a:solidFill>
                <a:schemeClr val="tx1"/>
              </a:solidFill>
            </a:endParaRPr>
          </a:p>
        </p:txBody>
      </p:sp>
      <p:sp>
        <p:nvSpPr>
          <p:cNvPr id="14347" name="Text Box 20">
            <a:extLst>
              <a:ext uri="{FF2B5EF4-FFF2-40B4-BE49-F238E27FC236}">
                <a16:creationId xmlns:a16="http://schemas.microsoft.com/office/drawing/2014/main" id="{91271D8A-8258-92DC-2CCB-AF4234FB2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0613" y="3624263"/>
            <a:ext cx="646112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USD</a:t>
            </a:r>
            <a:endParaRPr lang="en-GB" altLang="da-DK" sz="1846">
              <a:solidFill>
                <a:schemeClr val="tx1"/>
              </a:solidFill>
            </a:endParaRPr>
          </a:p>
        </p:txBody>
      </p:sp>
      <p:sp>
        <p:nvSpPr>
          <p:cNvPr id="14348" name="Text Box 21">
            <a:extLst>
              <a:ext uri="{FF2B5EF4-FFF2-40B4-BE49-F238E27FC236}">
                <a16:creationId xmlns:a16="http://schemas.microsoft.com/office/drawing/2014/main" id="{05EDB83C-2B37-9231-6FED-74E478BF3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8813" y="3624263"/>
            <a:ext cx="674687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DKK</a:t>
            </a:r>
            <a:endParaRPr lang="en-GB" altLang="da-DK" sz="1846">
              <a:solidFill>
                <a:schemeClr val="tx1"/>
              </a:solidFill>
            </a:endParaRPr>
          </a:p>
        </p:txBody>
      </p:sp>
      <p:sp>
        <p:nvSpPr>
          <p:cNvPr id="14349" name="Text Box 22">
            <a:extLst>
              <a:ext uri="{FF2B5EF4-FFF2-40B4-BE49-F238E27FC236}">
                <a16:creationId xmlns:a16="http://schemas.microsoft.com/office/drawing/2014/main" id="{3EE4C1DC-C400-EFA4-64F2-0EACF44E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9100" y="3006725"/>
            <a:ext cx="1492250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Virksomhed</a:t>
            </a:r>
            <a:endParaRPr lang="en-GB" altLang="da-DK" sz="1846">
              <a:solidFill>
                <a:schemeClr val="tx1"/>
              </a:solidFill>
            </a:endParaRPr>
          </a:p>
        </p:txBody>
      </p:sp>
      <p:sp>
        <p:nvSpPr>
          <p:cNvPr id="14350" name="Text Box 23">
            <a:extLst>
              <a:ext uri="{FF2B5EF4-FFF2-40B4-BE49-F238E27FC236}">
                <a16:creationId xmlns:a16="http://schemas.microsoft.com/office/drawing/2014/main" id="{5D21ABF0-C032-72E8-E957-8C454678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4240213"/>
            <a:ext cx="106362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     Bank</a:t>
            </a:r>
            <a:endParaRPr lang="en-GB" altLang="da-DK" sz="1846">
              <a:solidFill>
                <a:schemeClr val="tx1"/>
              </a:solidFill>
            </a:endParaRPr>
          </a:p>
        </p:txBody>
      </p:sp>
      <p:sp>
        <p:nvSpPr>
          <p:cNvPr id="14351" name="Line 26">
            <a:extLst>
              <a:ext uri="{FF2B5EF4-FFF2-40B4-BE49-F238E27FC236}">
                <a16:creationId xmlns:a16="http://schemas.microsoft.com/office/drawing/2014/main" id="{E1803525-A313-F3C3-B176-5326E60C82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1588" y="4606925"/>
            <a:ext cx="0" cy="280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4352" name="Text Box 27">
            <a:extLst>
              <a:ext uri="{FF2B5EF4-FFF2-40B4-BE49-F238E27FC236}">
                <a16:creationId xmlns:a16="http://schemas.microsoft.com/office/drawing/2014/main" id="{CA95E076-1A81-29C6-701C-FB070B4BC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5" y="4818063"/>
            <a:ext cx="16033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Terminsdag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”Lange ben”</a:t>
            </a:r>
            <a:endParaRPr lang="en-GB" altLang="da-DK" sz="1846">
              <a:solidFill>
                <a:schemeClr val="tx1"/>
              </a:solidFill>
            </a:endParaRPr>
          </a:p>
        </p:txBody>
      </p:sp>
      <p:sp>
        <p:nvSpPr>
          <p:cNvPr id="14353" name="Pladsholder til diasnummer 31">
            <a:extLst>
              <a:ext uri="{FF2B5EF4-FFF2-40B4-BE49-F238E27FC236}">
                <a16:creationId xmlns:a16="http://schemas.microsoft.com/office/drawing/2014/main" id="{5E30F7C8-05B9-7ABB-0A56-9CE792C9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E8122A-932A-43C7-AD64-137195ABAC70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r>
              <a:rPr lang="da-DK" altLang="da-DK" sz="1100">
                <a:solidFill>
                  <a:schemeClr val="tx2"/>
                </a:solidFill>
                <a:latin typeface="TrueFrutiger" pitchFamily="2" charset="0"/>
              </a:rPr>
              <a:t> </a:t>
            </a:r>
            <a:r>
              <a:rPr lang="da-DK" altLang="da-DK" sz="900">
                <a:solidFill>
                  <a:srgbClr val="5E5E5E"/>
                </a:solidFill>
              </a:rPr>
              <a:t> </a:t>
            </a:r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14354" name="Line 17">
            <a:extLst>
              <a:ext uri="{FF2B5EF4-FFF2-40B4-BE49-F238E27FC236}">
                <a16:creationId xmlns:a16="http://schemas.microsoft.com/office/drawing/2014/main" id="{C37C0EC0-6A4F-35B5-7B7B-157087770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8300" y="4621213"/>
            <a:ext cx="0" cy="282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14355" name="Text Box 15">
            <a:extLst>
              <a:ext uri="{FF2B5EF4-FFF2-40B4-BE49-F238E27FC236}">
                <a16:creationId xmlns:a16="http://schemas.microsoft.com/office/drawing/2014/main" id="{B68C9974-FE46-B4BA-7CEC-3DF510F02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4914900"/>
            <a:ext cx="1484313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Handelsdag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</a:rPr>
              <a:t>I dag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GB" altLang="da-DK" sz="1846">
              <a:solidFill>
                <a:schemeClr val="tx1"/>
              </a:solidFill>
            </a:endParaRPr>
          </a:p>
        </p:txBody>
      </p:sp>
      <p:grpSp>
        <p:nvGrpSpPr>
          <p:cNvPr id="14356" name="Group 17">
            <a:extLst>
              <a:ext uri="{FF2B5EF4-FFF2-40B4-BE49-F238E27FC236}">
                <a16:creationId xmlns:a16="http://schemas.microsoft.com/office/drawing/2014/main" id="{7F19C109-5E65-428A-CE30-7FC4290A5D71}"/>
              </a:ext>
            </a:extLst>
          </p:cNvPr>
          <p:cNvGrpSpPr>
            <a:grpSpLocks/>
          </p:cNvGrpSpPr>
          <p:nvPr/>
        </p:nvGrpSpPr>
        <p:grpSpPr bwMode="auto">
          <a:xfrm>
            <a:off x="387350" y="2851150"/>
            <a:ext cx="1738313" cy="1762125"/>
            <a:chOff x="816" y="1920"/>
            <a:chExt cx="1187" cy="1202"/>
          </a:xfrm>
        </p:grpSpPr>
        <p:graphicFrame>
          <p:nvGraphicFramePr>
            <p:cNvPr id="14359" name="Object 18">
              <a:extLst>
                <a:ext uri="{FF2B5EF4-FFF2-40B4-BE49-F238E27FC236}">
                  <a16:creationId xmlns:a16="http://schemas.microsoft.com/office/drawing/2014/main" id="{0F81792F-82E4-1EE6-2655-C731B7D71A4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1920"/>
            <a:ext cx="803" cy="10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2" imgW="913486" imgH="1176833" progId="MS_ClipArt_Gallery.2">
                    <p:embed/>
                  </p:oleObj>
                </mc:Choice>
                <mc:Fallback>
                  <p:oleObj name="Clip" r:id="rId2" imgW="913486" imgH="1176833" progId="MS_ClipArt_Gallery.2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1920"/>
                          <a:ext cx="803" cy="10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 Box 19">
              <a:extLst>
                <a:ext uri="{FF2B5EF4-FFF2-40B4-BE49-F238E27FC236}">
                  <a16:creationId xmlns:a16="http://schemas.microsoft.com/office/drawing/2014/main" id="{B79DCE56-E336-A516-A613-C2D9E28A9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865"/>
              <a:ext cx="126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da-DK" altLang="da-DK" sz="1846">
                <a:solidFill>
                  <a:schemeClr val="tx1"/>
                </a:solidFill>
              </a:endParaRPr>
            </a:p>
          </p:txBody>
        </p:sp>
        <p:sp>
          <p:nvSpPr>
            <p:cNvPr id="14360" name="Text Box 20">
              <a:extLst>
                <a:ext uri="{FF2B5EF4-FFF2-40B4-BE49-F238E27FC236}">
                  <a16:creationId xmlns:a16="http://schemas.microsoft.com/office/drawing/2014/main" id="{BA35632E-8F28-5DCD-B65D-00D20B5727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853"/>
              <a:ext cx="126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da-DK" altLang="da-DK" sz="1846">
                <a:solidFill>
                  <a:schemeClr val="tx1"/>
                </a:solidFill>
              </a:endParaRPr>
            </a:p>
          </p:txBody>
        </p:sp>
      </p:grpSp>
      <p:sp>
        <p:nvSpPr>
          <p:cNvPr id="14357" name="Text Box 21">
            <a:extLst>
              <a:ext uri="{FF2B5EF4-FFF2-40B4-BE49-F238E27FC236}">
                <a16:creationId xmlns:a16="http://schemas.microsoft.com/office/drawing/2014/main" id="{DF13ED7E-AB9B-092A-7DF4-08E89A54D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525" y="2187575"/>
            <a:ext cx="150653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Aftaler i dag</a:t>
            </a:r>
            <a:endParaRPr lang="en-GB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358" name="Footer Placeholder 1">
            <a:extLst>
              <a:ext uri="{FF2B5EF4-FFF2-40B4-BE49-F238E27FC236}">
                <a16:creationId xmlns:a16="http://schemas.microsoft.com/office/drawing/2014/main" id="{4BBD6216-C37C-1053-9397-63F589001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ABCB09F9-3130-4094-DF67-08B9E2A30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dirty="0">
                <a:latin typeface="Trebuchet MS" panose="020B0603020202020204" pitchFamily="34" charset="0"/>
              </a:rPr>
              <a:t>Eksempel på anvendelse, forlængelse af FX-forward</a:t>
            </a: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92C50A97-7C80-17D3-499F-69F500AE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24DE1AF0-6425-DC22-B16B-79A68A91B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E45833D5-83CC-42A9-A222-CF0EA4620756}" type="slidenum">
              <a:rPr lang="en-GB" altLang="en-US" sz="1400"/>
              <a:pPr/>
              <a:t>12</a:t>
            </a:fld>
            <a:endParaRPr lang="en-GB" altLang="en-US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F4B885-CFD2-07C9-1FCD-9842CFD5B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79" y="1997236"/>
            <a:ext cx="7380312" cy="402346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DD7281D-DC4F-1EA8-A031-3465C1FD3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altLang="da-DK">
                <a:latin typeface="Trebuchet MS" panose="020B0603020202020204" pitchFamily="34" charset="0"/>
              </a:rPr>
              <a:t>Tjekspørgsmål 1</a:t>
            </a:r>
          </a:p>
        </p:txBody>
      </p:sp>
      <p:sp>
        <p:nvSpPr>
          <p:cNvPr id="16387" name="Content Placeholder 3">
            <a:extLst>
              <a:ext uri="{FF2B5EF4-FFF2-40B4-BE49-F238E27FC236}">
                <a16:creationId xmlns:a16="http://schemas.microsoft.com/office/drawing/2014/main" id="{DA846009-807D-5A0C-AA80-AF21E9B97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>
                <a:latin typeface="Trebuchet MS" panose="020B0603020202020204" pitchFamily="34" charset="0"/>
              </a:rPr>
              <a:t>Hvordan kan en FX-forward anvendes til afdækningsformål?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Hvordan kan en FX-forward anvendes spekulativt?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Er terminskursen bestemt af forventningerne til valutakursen? Forklar.</a:t>
            </a:r>
          </a:p>
          <a:p>
            <a:r>
              <a:rPr lang="da-DK" altLang="da-DK" sz="2800">
                <a:latin typeface="Trebuchet MS" panose="020B0603020202020204" pitchFamily="34" charset="0"/>
              </a:rPr>
              <a:t>Hvilke tre elementer indgår i prissætning af terminskursen?</a:t>
            </a:r>
            <a:endParaRPr lang="da-DK" altLang="da-DK"/>
          </a:p>
        </p:txBody>
      </p:sp>
      <p:sp>
        <p:nvSpPr>
          <p:cNvPr id="16388" name="Footer Placeholder 2">
            <a:extLst>
              <a:ext uri="{FF2B5EF4-FFF2-40B4-BE49-F238E27FC236}">
                <a16:creationId xmlns:a16="http://schemas.microsoft.com/office/drawing/2014/main" id="{55F67AB9-65AF-E453-7973-4C391AA85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6389" name="Slide Number Placeholder 1">
            <a:extLst>
              <a:ext uri="{FF2B5EF4-FFF2-40B4-BE49-F238E27FC236}">
                <a16:creationId xmlns:a16="http://schemas.microsoft.com/office/drawing/2014/main" id="{0E1BE5FE-32D0-B169-B239-67F8C6BEC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2701C-A505-420D-B16E-18ED16382C4F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da-DK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349501F-EBFA-05DB-6585-6FEAD0677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altLang="da-DK">
                <a:latin typeface="Trebuchet MS" panose="020B0603020202020204" pitchFamily="34" charset="0"/>
              </a:rPr>
              <a:t>Tjekspørgsmål 2</a:t>
            </a:r>
          </a:p>
        </p:txBody>
      </p:sp>
      <p:sp>
        <p:nvSpPr>
          <p:cNvPr id="17411" name="Content Placeholder 3">
            <a:extLst>
              <a:ext uri="{FF2B5EF4-FFF2-40B4-BE49-F238E27FC236}">
                <a16:creationId xmlns:a16="http://schemas.microsoft.com/office/drawing/2014/main" id="{9B7C0E7D-4416-B1C2-A4D1-7CCDE6764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Hvad er forskellen på en FX-forward og en FX-swap?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kan en FX-swap anvendes til likviditetsstyring?</a:t>
            </a:r>
          </a:p>
          <a:p>
            <a:r>
              <a:rPr lang="da-DK" altLang="da-DK">
                <a:latin typeface="Trebuchet MS" panose="020B0603020202020204" pitchFamily="34" charset="0"/>
              </a:rPr>
              <a:t>Hvordan kan en FX-swap anvendes til at forlænge en FX-forward?</a:t>
            </a:r>
          </a:p>
        </p:txBody>
      </p:sp>
      <p:sp>
        <p:nvSpPr>
          <p:cNvPr id="17412" name="Footer Placeholder 2">
            <a:extLst>
              <a:ext uri="{FF2B5EF4-FFF2-40B4-BE49-F238E27FC236}">
                <a16:creationId xmlns:a16="http://schemas.microsoft.com/office/drawing/2014/main" id="{0EF526F3-F16B-3F9A-E8ED-9B15B08A4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8288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7413" name="Slide Number Placeholder 1">
            <a:extLst>
              <a:ext uri="{FF2B5EF4-FFF2-40B4-BE49-F238E27FC236}">
                <a16:creationId xmlns:a16="http://schemas.microsoft.com/office/drawing/2014/main" id="{56EE2703-5CFB-3313-7BC4-E0B815772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A78BF4-41A5-4AD6-BD5A-2940773DF58A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da-DK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DD48FB2-291B-0E83-BB9E-1DDEA08C3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200" dirty="0">
                <a:latin typeface="Trebuchet MS" panose="020B0603020202020204" pitchFamily="34" charset="0"/>
              </a:rPr>
              <a:t>Omsætning, valutaderivater, april 2022 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6B5E233-97C0-6D6F-51B9-ABB93FF78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altLang="da-DK"/>
          </a:p>
        </p:txBody>
      </p:sp>
      <p:sp>
        <p:nvSpPr>
          <p:cNvPr id="4100" name="Footer Placeholder 3">
            <a:extLst>
              <a:ext uri="{FF2B5EF4-FFF2-40B4-BE49-F238E27FC236}">
                <a16:creationId xmlns:a16="http://schemas.microsoft.com/office/drawing/2014/main" id="{2F905353-E36B-73B3-F09D-B50362C14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4101" name="Slide Number Placeholder 4">
            <a:extLst>
              <a:ext uri="{FF2B5EF4-FFF2-40B4-BE49-F238E27FC236}">
                <a16:creationId xmlns:a16="http://schemas.microsoft.com/office/drawing/2014/main" id="{34EA97C1-91BC-5A4E-13D6-C8992C834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6DE99D-57F4-4C1F-84D6-B070AEFD3811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da-DK" sz="1400"/>
          </a:p>
        </p:txBody>
      </p:sp>
      <p:pic>
        <p:nvPicPr>
          <p:cNvPr id="2" name="Picture 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F0D919E0-DEDA-2480-6666-1075D3D21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277" y="1600200"/>
            <a:ext cx="7479446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>
            <a:extLst>
              <a:ext uri="{FF2B5EF4-FFF2-40B4-BE49-F238E27FC236}">
                <a16:creationId xmlns:a16="http://schemas.microsoft.com/office/drawing/2014/main" id="{EBB18955-3239-37F8-8E76-E0B03E1D4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Trebuchet MS" panose="020B0603020202020204" pitchFamily="34" charset="0"/>
              </a:rPr>
              <a:t>FX-forward, definition</a:t>
            </a:r>
          </a:p>
        </p:txBody>
      </p:sp>
      <p:sp>
        <p:nvSpPr>
          <p:cNvPr id="5123" name="Content Placeholder 5">
            <a:extLst>
              <a:ext uri="{FF2B5EF4-FFF2-40B4-BE49-F238E27FC236}">
                <a16:creationId xmlns:a16="http://schemas.microsoft.com/office/drawing/2014/main" id="{0E0DE1C8-3471-C375-469E-EF782E589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a-DK" altLang="da-DK" sz="2800">
                <a:latin typeface="Trebuchet MS" panose="020B0603020202020204" pitchFamily="34" charset="0"/>
              </a:rPr>
              <a:t>En FX-forward kontrakt (valutaterminsforretning) er en ret og pligt til at udveksle én valuta mod en anden på et givet fremtidigt tidspunkt, kaldet terminsdagen. Dermed ligner en FX-forward kontrakt en aktie- eller en obligationsfuture. De primære forskelle består i, at det underliggende instrument er en valuta, og at FX-forward kontrakten handles OTC.</a:t>
            </a:r>
          </a:p>
        </p:txBody>
      </p:sp>
      <p:sp>
        <p:nvSpPr>
          <p:cNvPr id="5124" name="Footer Placeholder 2">
            <a:extLst>
              <a:ext uri="{FF2B5EF4-FFF2-40B4-BE49-F238E27FC236}">
                <a16:creationId xmlns:a16="http://schemas.microsoft.com/office/drawing/2014/main" id="{31BF4CB7-CFCF-3242-4C7E-F6C43080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5125" name="Slide Number Placeholder 3">
            <a:extLst>
              <a:ext uri="{FF2B5EF4-FFF2-40B4-BE49-F238E27FC236}">
                <a16:creationId xmlns:a16="http://schemas.microsoft.com/office/drawing/2014/main" id="{698F6DA2-0547-6B38-09F7-90B1955A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E85B3F-0117-4FA1-97C9-B6188EB7A0F3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da-DK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8B615E1-DEA2-BABF-B7B2-1B592C1CC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0413" y="558800"/>
            <a:ext cx="7848600" cy="422275"/>
          </a:xfrm>
        </p:spPr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FX-forward (valutaterminsforretning)</a:t>
            </a:r>
          </a:p>
        </p:txBody>
      </p:sp>
      <p:sp>
        <p:nvSpPr>
          <p:cNvPr id="9219" name="Line 5">
            <a:extLst>
              <a:ext uri="{FF2B5EF4-FFF2-40B4-BE49-F238E27FC236}">
                <a16:creationId xmlns:a16="http://schemas.microsoft.com/office/drawing/2014/main" id="{E6A4AFF4-4918-C708-B683-F1BE36B3B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8950" y="4513263"/>
            <a:ext cx="61896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9220" name="Line 6">
            <a:extLst>
              <a:ext uri="{FF2B5EF4-FFF2-40B4-BE49-F238E27FC236}">
                <a16:creationId xmlns:a16="http://schemas.microsoft.com/office/drawing/2014/main" id="{056B1531-0C6C-EF5E-355D-3AC193F0A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57425" y="4230688"/>
            <a:ext cx="0" cy="563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9221" name="Text Box 7">
            <a:extLst>
              <a:ext uri="{FF2B5EF4-FFF2-40B4-BE49-F238E27FC236}">
                <a16:creationId xmlns:a16="http://schemas.microsoft.com/office/drawing/2014/main" id="{AD653078-F36D-EA97-4516-024B9AED5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0975" y="4840288"/>
            <a:ext cx="2746375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Handelsdag  Spotdag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      I dag      2 bankdage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                    senere</a:t>
            </a:r>
            <a:endParaRPr lang="en-GB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9222" name="Line 8">
            <a:extLst>
              <a:ext uri="{FF2B5EF4-FFF2-40B4-BE49-F238E27FC236}">
                <a16:creationId xmlns:a16="http://schemas.microsoft.com/office/drawing/2014/main" id="{15CCC0E1-7937-206C-567B-F7B05CDD49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4243388"/>
            <a:ext cx="0" cy="561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9223" name="Text Box 9">
            <a:extLst>
              <a:ext uri="{FF2B5EF4-FFF2-40B4-BE49-F238E27FC236}">
                <a16:creationId xmlns:a16="http://schemas.microsoft.com/office/drawing/2014/main" id="{606FEEB6-F786-0DDA-9C53-BDEF98C16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50" y="4794250"/>
            <a:ext cx="2663825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Terminsdag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Eksempelvis 6 måneder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efter valørdagen</a:t>
            </a:r>
            <a:endParaRPr lang="en-GB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6152" name="Group 22">
            <a:extLst>
              <a:ext uri="{FF2B5EF4-FFF2-40B4-BE49-F238E27FC236}">
                <a16:creationId xmlns:a16="http://schemas.microsoft.com/office/drawing/2014/main" id="{111AA365-B87A-B320-9DBA-EBEE981C22C2}"/>
              </a:ext>
            </a:extLst>
          </p:cNvPr>
          <p:cNvGrpSpPr>
            <a:grpSpLocks/>
          </p:cNvGrpSpPr>
          <p:nvPr/>
        </p:nvGrpSpPr>
        <p:grpSpPr bwMode="auto">
          <a:xfrm>
            <a:off x="4852988" y="2120900"/>
            <a:ext cx="3136900" cy="2146300"/>
            <a:chOff x="3264" y="1776"/>
            <a:chExt cx="2140" cy="1464"/>
          </a:xfrm>
        </p:grpSpPr>
        <p:grpSp>
          <p:nvGrpSpPr>
            <p:cNvPr id="6162" name="Group 14">
              <a:extLst>
                <a:ext uri="{FF2B5EF4-FFF2-40B4-BE49-F238E27FC236}">
                  <a16:creationId xmlns:a16="http://schemas.microsoft.com/office/drawing/2014/main" id="{BD083113-F46A-ADD7-1FD0-6A79704A5B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64" y="2286"/>
              <a:ext cx="2140" cy="421"/>
              <a:chOff x="3254" y="2622"/>
              <a:chExt cx="2140" cy="421"/>
            </a:xfrm>
          </p:grpSpPr>
          <p:sp>
            <p:nvSpPr>
              <p:cNvPr id="9236" name="AutoShape 10">
                <a:extLst>
                  <a:ext uri="{FF2B5EF4-FFF2-40B4-BE49-F238E27FC236}">
                    <a16:creationId xmlns:a16="http://schemas.microsoft.com/office/drawing/2014/main" id="{A6528D26-3AD8-963C-93D9-6F4CE6E2E3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44" y="2670"/>
                <a:ext cx="129" cy="376"/>
              </a:xfrm>
              <a:prstGeom prst="curvedRightArrow">
                <a:avLst>
                  <a:gd name="adj1" fmla="val 63333"/>
                  <a:gd name="adj2" fmla="val 126667"/>
                  <a:gd name="adj3" fmla="val 33333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2"/>
                    </a:solidFill>
                    <a:latin typeface="TrueFrutiger" pitchFamily="2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da-DK" altLang="da-DK" sz="2954"/>
              </a:p>
            </p:txBody>
          </p:sp>
          <p:sp>
            <p:nvSpPr>
              <p:cNvPr id="9237" name="AutoShape 11">
                <a:extLst>
                  <a:ext uri="{FF2B5EF4-FFF2-40B4-BE49-F238E27FC236}">
                    <a16:creationId xmlns:a16="http://schemas.microsoft.com/office/drawing/2014/main" id="{EA900D48-AA4B-3FC5-92F3-429AA3657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4689" y="2622"/>
                <a:ext cx="126" cy="375"/>
              </a:xfrm>
              <a:prstGeom prst="curvedRightArrow">
                <a:avLst>
                  <a:gd name="adj1" fmla="val 63333"/>
                  <a:gd name="adj2" fmla="val 126667"/>
                  <a:gd name="adj3" fmla="val 33333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2"/>
                    </a:solidFill>
                    <a:latin typeface="TrueFrutiger" pitchFamily="2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  <a:defRPr/>
                </a:pPr>
                <a:endParaRPr lang="da-DK" altLang="da-DK" sz="2954"/>
              </a:p>
            </p:txBody>
          </p:sp>
          <p:sp>
            <p:nvSpPr>
              <p:cNvPr id="9238" name="Text Box 12">
                <a:extLst>
                  <a:ext uri="{FF2B5EF4-FFF2-40B4-BE49-F238E27FC236}">
                    <a16:creationId xmlns:a16="http://schemas.microsoft.com/office/drawing/2014/main" id="{E1DE9CF4-D616-4F8E-9E17-1F58B327A7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54" y="2647"/>
                <a:ext cx="408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2"/>
                    </a:solidFill>
                    <a:latin typeface="TrueFrutiger" pitchFamily="2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da-DK" altLang="da-DK" sz="1846">
                    <a:solidFill>
                      <a:schemeClr val="tx1"/>
                    </a:solidFill>
                    <a:latin typeface="Trebuchet MS" panose="020B0603020202020204" pitchFamily="34" charset="0"/>
                  </a:rPr>
                  <a:t>USD</a:t>
                </a:r>
                <a:endParaRPr lang="en-GB" altLang="da-DK" sz="1846">
                  <a:solidFill>
                    <a:schemeClr val="tx1"/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9239" name="Text Box 13">
                <a:extLst>
                  <a:ext uri="{FF2B5EF4-FFF2-40B4-BE49-F238E27FC236}">
                    <a16:creationId xmlns:a16="http://schemas.microsoft.com/office/drawing/2014/main" id="{D6C68C63-E07E-11C0-2C10-D83CA945EF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82" y="2647"/>
                <a:ext cx="412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chemeClr val="tx2"/>
                    </a:solidFill>
                    <a:latin typeface="TrueFrutiger" pitchFamily="2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FF9900"/>
                  </a:buClr>
                  <a:buFont typeface="Wingdings" panose="05000000000000000000" pitchFamily="2" charset="2"/>
                  <a:buChar char="§"/>
                  <a:defRPr>
                    <a:solidFill>
                      <a:schemeClr val="tx2"/>
                    </a:solidFill>
                    <a:latin typeface="TrueFrutiger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  <a:defRPr/>
                </a:pPr>
                <a:r>
                  <a:rPr lang="da-DK" altLang="da-DK" sz="1846">
                    <a:solidFill>
                      <a:schemeClr val="tx1"/>
                    </a:solidFill>
                    <a:latin typeface="Trebuchet MS" panose="020B0603020202020204" pitchFamily="34" charset="0"/>
                  </a:rPr>
                  <a:t>DKK</a:t>
                </a:r>
                <a:endParaRPr lang="en-GB" altLang="da-DK" sz="1846">
                  <a:solidFill>
                    <a:schemeClr val="tx1"/>
                  </a:solidFill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9234" name="Text Box 15">
              <a:extLst>
                <a:ext uri="{FF2B5EF4-FFF2-40B4-BE49-F238E27FC236}">
                  <a16:creationId xmlns:a16="http://schemas.microsoft.com/office/drawing/2014/main" id="{C02DA4C0-41E2-8808-E9C7-FC7977B573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776"/>
              <a:ext cx="961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846">
                  <a:solidFill>
                    <a:schemeClr val="tx1"/>
                  </a:solidFill>
                  <a:latin typeface="Trebuchet MS" panose="020B0603020202020204" pitchFamily="34" charset="0"/>
                </a:rPr>
                <a:t>Virksomhed</a:t>
              </a:r>
              <a:endParaRPr lang="en-GB" altLang="da-DK" sz="1846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9235" name="Text Box 16">
              <a:extLst>
                <a:ext uri="{FF2B5EF4-FFF2-40B4-BE49-F238E27FC236}">
                  <a16:creationId xmlns:a16="http://schemas.microsoft.com/office/drawing/2014/main" id="{7C9BF5F1-E2F8-FED7-3843-45E1D2E4DB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6" y="2983"/>
              <a:ext cx="715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da-DK" altLang="da-DK" sz="1846">
                  <a:solidFill>
                    <a:schemeClr val="tx1"/>
                  </a:solidFill>
                  <a:latin typeface="Trebuchet MS" panose="020B0603020202020204" pitchFamily="34" charset="0"/>
                </a:rPr>
                <a:t>     Bank</a:t>
              </a:r>
              <a:endParaRPr lang="en-GB" altLang="da-DK" sz="1846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6153" name="Group 17">
            <a:extLst>
              <a:ext uri="{FF2B5EF4-FFF2-40B4-BE49-F238E27FC236}">
                <a16:creationId xmlns:a16="http://schemas.microsoft.com/office/drawing/2014/main" id="{B736CD35-75E7-EF8F-791B-C890FDFFF720}"/>
              </a:ext>
            </a:extLst>
          </p:cNvPr>
          <p:cNvGrpSpPr>
            <a:grpSpLocks/>
          </p:cNvGrpSpPr>
          <p:nvPr/>
        </p:nvGrpSpPr>
        <p:grpSpPr bwMode="auto">
          <a:xfrm>
            <a:off x="1125538" y="2262188"/>
            <a:ext cx="1739900" cy="1760537"/>
            <a:chOff x="816" y="1920"/>
            <a:chExt cx="1187" cy="1202"/>
          </a:xfrm>
        </p:grpSpPr>
        <p:graphicFrame>
          <p:nvGraphicFramePr>
            <p:cNvPr id="6159" name="Object 18">
              <a:extLst>
                <a:ext uri="{FF2B5EF4-FFF2-40B4-BE49-F238E27FC236}">
                  <a16:creationId xmlns:a16="http://schemas.microsoft.com/office/drawing/2014/main" id="{E90F30EA-8AB0-A1CD-774A-2E48E7CF241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00" y="1920"/>
            <a:ext cx="803" cy="10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3" imgW="913486" imgH="1176833" progId="MS_ClipArt_Gallery.2">
                    <p:embed/>
                  </p:oleObj>
                </mc:Choice>
                <mc:Fallback>
                  <p:oleObj name="Clip" r:id="rId3" imgW="913486" imgH="1176833" progId="MS_ClipArt_Gallery.2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1920"/>
                          <a:ext cx="803" cy="10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1" name="Text Box 19">
              <a:extLst>
                <a:ext uri="{FF2B5EF4-FFF2-40B4-BE49-F238E27FC236}">
                  <a16:creationId xmlns:a16="http://schemas.microsoft.com/office/drawing/2014/main" id="{11826AEA-9A04-9E3F-A8B1-18D2C1B74C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2865"/>
              <a:ext cx="126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da-DK" altLang="da-DK" sz="1846">
                <a:solidFill>
                  <a:schemeClr val="tx1"/>
                </a:solidFill>
              </a:endParaRPr>
            </a:p>
          </p:txBody>
        </p:sp>
        <p:sp>
          <p:nvSpPr>
            <p:cNvPr id="9232" name="Text Box 20">
              <a:extLst>
                <a:ext uri="{FF2B5EF4-FFF2-40B4-BE49-F238E27FC236}">
                  <a16:creationId xmlns:a16="http://schemas.microsoft.com/office/drawing/2014/main" id="{2210F38B-5534-7602-DBB7-AAAB09084C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853"/>
              <a:ext cx="126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2"/>
                  </a:solidFill>
                  <a:latin typeface="TrueFrutiger" pitchFamily="2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9900"/>
                </a:buClr>
                <a:buFont typeface="Wingdings" panose="05000000000000000000" pitchFamily="2" charset="2"/>
                <a:buChar char="§"/>
                <a:defRPr>
                  <a:solidFill>
                    <a:schemeClr val="tx2"/>
                  </a:solidFill>
                  <a:latin typeface="TrueFrutiger" pitchFamily="2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  <a:defRPr/>
              </a:pPr>
              <a:endParaRPr lang="da-DK" altLang="da-DK" sz="1846">
                <a:solidFill>
                  <a:schemeClr val="tx1"/>
                </a:solidFill>
              </a:endParaRPr>
            </a:p>
          </p:txBody>
        </p:sp>
      </p:grpSp>
      <p:sp>
        <p:nvSpPr>
          <p:cNvPr id="9226" name="Text Box 21">
            <a:extLst>
              <a:ext uri="{FF2B5EF4-FFF2-40B4-BE49-F238E27FC236}">
                <a16:creationId xmlns:a16="http://schemas.microsoft.com/office/drawing/2014/main" id="{C013BF9E-49BC-9576-31F4-6374EE3EB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513" y="1839913"/>
            <a:ext cx="1508125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Aftaler i dag</a:t>
            </a:r>
            <a:endParaRPr lang="en-GB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9227" name="Text Box 23">
            <a:extLst>
              <a:ext uri="{FF2B5EF4-FFF2-40B4-BE49-F238E27FC236}">
                <a16:creationId xmlns:a16="http://schemas.microsoft.com/office/drawing/2014/main" id="{F8FA11C9-5F81-13A2-8727-98F928A52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975" y="1628775"/>
            <a:ext cx="24907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da-DK" altLang="da-DK" sz="1846">
                <a:solidFill>
                  <a:schemeClr val="tx1"/>
                </a:solidFill>
                <a:latin typeface="Trebuchet MS" panose="020B0603020202020204" pitchFamily="34" charset="0"/>
              </a:rPr>
              <a:t>Udveksler i fremtiden</a:t>
            </a:r>
            <a:endParaRPr lang="en-GB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9228" name="Pladsholder til diasnummer 26">
            <a:extLst>
              <a:ext uri="{FF2B5EF4-FFF2-40B4-BE49-F238E27FC236}">
                <a16:creationId xmlns:a16="http://schemas.microsoft.com/office/drawing/2014/main" id="{C4D0B1FA-3127-EE11-DD44-71D62320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8113" y="6237288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B6A9E7-3661-4106-9746-79E10672D54F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r>
              <a:rPr lang="da-DK" altLang="da-DK" sz="900">
                <a:solidFill>
                  <a:srgbClr val="5E5E5E"/>
                </a:solidFill>
              </a:rPr>
              <a:t> </a:t>
            </a:r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9229" name="Line 6">
            <a:extLst>
              <a:ext uri="{FF2B5EF4-FFF2-40B4-BE49-F238E27FC236}">
                <a16:creationId xmlns:a16="http://schemas.microsoft.com/office/drawing/2014/main" id="{51EFB970-994F-C009-951F-3E2AA1809C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5" y="4252913"/>
            <a:ext cx="0" cy="563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da-DK" sz="2215"/>
          </a:p>
        </p:txBody>
      </p:sp>
      <p:sp>
        <p:nvSpPr>
          <p:cNvPr id="6158" name="Footer Placeholder 1">
            <a:extLst>
              <a:ext uri="{FF2B5EF4-FFF2-40B4-BE49-F238E27FC236}">
                <a16:creationId xmlns:a16="http://schemas.microsoft.com/office/drawing/2014/main" id="{C50CFC35-6CA9-CCF8-5980-5110D9997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59113" y="6237288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168D6D9-AF8E-14CF-DC68-BC4218233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>
                <a:latin typeface="Trebuchet MS" panose="020B0603020202020204" pitchFamily="34" charset="0"/>
              </a:rPr>
              <a:t>Kvotering af FX-forwards</a:t>
            </a:r>
          </a:p>
        </p:txBody>
      </p:sp>
      <p:sp>
        <p:nvSpPr>
          <p:cNvPr id="8195" name="Footer Placeholder 2">
            <a:extLst>
              <a:ext uri="{FF2B5EF4-FFF2-40B4-BE49-F238E27FC236}">
                <a16:creationId xmlns:a16="http://schemas.microsoft.com/office/drawing/2014/main" id="{9A51C9CC-4F1E-E875-D01A-F06BAFAAE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7DE4DDA3-F0BB-1EE3-A0AD-B89B8F34B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BDFB8B-237B-47EC-8FB4-1A8F1926510A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da-DK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DB122E-3CD8-4A40-260E-008D952C2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0848"/>
            <a:ext cx="7018610" cy="41875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465FC47-138A-8549-8BAA-3F4B080BA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663" y="263525"/>
            <a:ext cx="7848600" cy="422275"/>
          </a:xfrm>
        </p:spPr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FX-forwards til spekulation</a:t>
            </a:r>
          </a:p>
        </p:txBody>
      </p:sp>
      <p:sp>
        <p:nvSpPr>
          <p:cNvPr id="11276" name="Text Box 8">
            <a:extLst>
              <a:ext uri="{FF2B5EF4-FFF2-40B4-BE49-F238E27FC236}">
                <a16:creationId xmlns:a16="http://schemas.microsoft.com/office/drawing/2014/main" id="{89C5EFD2-1756-BF9B-FA45-082BC062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0" y="3324225"/>
            <a:ext cx="2119313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1283" name="Text Box 8">
            <a:extLst>
              <a:ext uri="{FF2B5EF4-FFF2-40B4-BE49-F238E27FC236}">
                <a16:creationId xmlns:a16="http://schemas.microsoft.com/office/drawing/2014/main" id="{A5CB67FA-7BAB-56AA-0D96-D8271D754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1113" y="4619625"/>
            <a:ext cx="211772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9239" name="Footer Placeholder 1">
            <a:extLst>
              <a:ext uri="{FF2B5EF4-FFF2-40B4-BE49-F238E27FC236}">
                <a16:creationId xmlns:a16="http://schemas.microsoft.com/office/drawing/2014/main" id="{83F12C67-2B9D-8EDC-C3F4-1246EEA9A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9240" name="Slide Number Placeholder 2">
            <a:extLst>
              <a:ext uri="{FF2B5EF4-FFF2-40B4-BE49-F238E27FC236}">
                <a16:creationId xmlns:a16="http://schemas.microsoft.com/office/drawing/2014/main" id="{348CA8ED-4C86-726F-A049-788977CAF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AB8E90C-E1DE-4593-9CEA-59F8DE797FE3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da-DK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03FA02-8752-77E1-503B-0A658AF10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2572"/>
            <a:ext cx="9144000" cy="3572856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CEF9315-32FE-C5E0-99AC-3FC5346F2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663" y="263525"/>
            <a:ext cx="7848600" cy="422275"/>
          </a:xfrm>
        </p:spPr>
        <p:txBody>
          <a:bodyPr/>
          <a:lstStyle/>
          <a:p>
            <a:pPr eaLnBrk="1" hangingPunct="1"/>
            <a:r>
              <a:rPr lang="da-DK" altLang="da-DK"/>
              <a:t>FX-forwards til afdækning</a:t>
            </a:r>
          </a:p>
        </p:txBody>
      </p:sp>
      <p:sp>
        <p:nvSpPr>
          <p:cNvPr id="10243" name="Footer Placeholder 1">
            <a:extLst>
              <a:ext uri="{FF2B5EF4-FFF2-40B4-BE49-F238E27FC236}">
                <a16:creationId xmlns:a16="http://schemas.microsoft.com/office/drawing/2014/main" id="{F94C5799-FFA1-73D8-3DCE-5BCCBBBF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sp>
        <p:nvSpPr>
          <p:cNvPr id="10244" name="Slide Number Placeholder 2">
            <a:extLst>
              <a:ext uri="{FF2B5EF4-FFF2-40B4-BE49-F238E27FC236}">
                <a16:creationId xmlns:a16="http://schemas.microsoft.com/office/drawing/2014/main" id="{9A039982-54D6-6D2F-FC7B-F9554D4F8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02FB17-0452-4ED3-8F43-821CD54060A5}" type="slidenum">
              <a:rPr lang="en-GB" altLang="da-DK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da-DK" sz="14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945048-1F73-B1CF-4F55-7988657C6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5735"/>
            <a:ext cx="9144000" cy="3626529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>
            <a:extLst>
              <a:ext uri="{FF2B5EF4-FFF2-40B4-BE49-F238E27FC236}">
                <a16:creationId xmlns:a16="http://schemas.microsoft.com/office/drawing/2014/main" id="{58049273-D55B-C1E4-7E1D-DBC098523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3325" y="6200775"/>
            <a:ext cx="2362200" cy="2825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85800" indent="-263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054100" indent="-2095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476375" indent="-2095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98650" indent="-20955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3558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8130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2702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727450" indent="-2095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F516C8-D832-4245-ADAE-E28FA2B6145A}" type="slidenum">
              <a:rPr lang="en-GB" altLang="da-DK" sz="1100">
                <a:solidFill>
                  <a:schemeClr val="tx2"/>
                </a:solidFill>
                <a:latin typeface="TrueFrutiger" pitchFamily="2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da-DK" sz="900">
              <a:solidFill>
                <a:srgbClr val="5E5E5E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6AAC247C-5C56-5926-217C-8807D04AA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663" y="263525"/>
            <a:ext cx="7848600" cy="422275"/>
          </a:xfrm>
        </p:spPr>
        <p:txBody>
          <a:bodyPr/>
          <a:lstStyle/>
          <a:p>
            <a:pPr eaLnBrk="1" hangingPunct="1"/>
            <a:r>
              <a:rPr lang="da-DK" altLang="da-DK">
                <a:latin typeface="Trebuchet MS" panose="020B0603020202020204" pitchFamily="34" charset="0"/>
              </a:rPr>
              <a:t>Beregning af terminskurs</a:t>
            </a:r>
          </a:p>
        </p:txBody>
      </p:sp>
      <p:sp>
        <p:nvSpPr>
          <p:cNvPr id="13322" name="Text Box 8">
            <a:extLst>
              <a:ext uri="{FF2B5EF4-FFF2-40B4-BE49-F238E27FC236}">
                <a16:creationId xmlns:a16="http://schemas.microsoft.com/office/drawing/2014/main" id="{B17A10AA-E1FF-E666-AFC4-4A873B7AD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0" y="3324225"/>
            <a:ext cx="2119313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TrueFrutiger" pitchFamily="2" charset="0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2pPr>
            <a:lvl3pPr marL="11430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3pPr>
            <a:lvl4pPr marL="16002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4pPr>
            <a:lvl5pPr marL="2057400" indent="-22860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TrueFrutiger" pitchFamily="2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da-DK" altLang="da-DK" sz="1846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1290" name="Footer Placeholder 2">
            <a:extLst>
              <a:ext uri="{FF2B5EF4-FFF2-40B4-BE49-F238E27FC236}">
                <a16:creationId xmlns:a16="http://schemas.microsoft.com/office/drawing/2014/main" id="{F3497DC5-E9EE-2926-F5AF-9E021AF03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da-DK" sz="1400"/>
              <a:t>Copyright Jørgen Just Andresen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E4496E-76B9-9106-2735-753650D9B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6410"/>
            <a:ext cx="9144000" cy="4005179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1139C44-900E-834D-5742-2DE8D0BF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>
                <a:latin typeface="Trebuchet MS" panose="020B0603020202020204" pitchFamily="34" charset="0"/>
              </a:rPr>
              <a:t>Beregning af terminskurs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77FC7BF-A819-D525-BCC3-285173C2B0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1804"/>
            </a:stretch>
          </a:blipFill>
        </p:spPr>
        <p:txBody>
          <a:bodyPr/>
          <a:lstStyle/>
          <a:p>
            <a:r>
              <a:rPr lang="da-DK">
                <a:noFill/>
              </a:rPr>
              <a:t> </a:t>
            </a:r>
          </a:p>
        </p:txBody>
      </p:sp>
      <p:sp>
        <p:nvSpPr>
          <p:cNvPr id="12292" name="Footer Placeholder 2">
            <a:extLst>
              <a:ext uri="{FF2B5EF4-FFF2-40B4-BE49-F238E27FC236}">
                <a16:creationId xmlns:a16="http://schemas.microsoft.com/office/drawing/2014/main" id="{1ADC4FC3-A26D-F4A8-2F63-B2D01D64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GB" altLang="en-US" sz="1400"/>
              <a:t>Copyright Jørgen Just Andresen</a:t>
            </a:r>
          </a:p>
        </p:txBody>
      </p:sp>
      <p:sp>
        <p:nvSpPr>
          <p:cNvPr id="12293" name="Slide Number Placeholder 3">
            <a:extLst>
              <a:ext uri="{FF2B5EF4-FFF2-40B4-BE49-F238E27FC236}">
                <a16:creationId xmlns:a16="http://schemas.microsoft.com/office/drawing/2014/main" id="{998E078B-1B57-0A75-EDA2-5E48B7B73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5A8AEE45-41C5-4980-A470-13D4176D0E79}" type="slidenum">
              <a:rPr lang="en-GB" altLang="en-US" sz="1400"/>
              <a:pPr/>
              <a:t>9</a:t>
            </a:fld>
            <a:endParaRPr lang="en-GB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2504</TotalTime>
  <Words>302</Words>
  <Application>Microsoft Office PowerPoint</Application>
  <PresentationFormat>Skærmshow (4:3)</PresentationFormat>
  <Paragraphs>82</Paragraphs>
  <Slides>14</Slides>
  <Notes>2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9" baseType="lpstr">
      <vt:lpstr>Times New Roman</vt:lpstr>
      <vt:lpstr>Trebuchet MS</vt:lpstr>
      <vt:lpstr>TrueFrutiger</vt:lpstr>
      <vt:lpstr>Default Design</vt:lpstr>
      <vt:lpstr>Clip</vt:lpstr>
      <vt:lpstr>Kapitel 4  FX-forwards og FX-swaps</vt:lpstr>
      <vt:lpstr>Omsætning, valutaderivater, april 2022 </vt:lpstr>
      <vt:lpstr>FX-forward, definition</vt:lpstr>
      <vt:lpstr>FX-forward (valutaterminsforretning)</vt:lpstr>
      <vt:lpstr>Kvotering af FX-forwards</vt:lpstr>
      <vt:lpstr>FX-forwards til spekulation</vt:lpstr>
      <vt:lpstr>FX-forwards til afdækning</vt:lpstr>
      <vt:lpstr>Beregning af terminskurs</vt:lpstr>
      <vt:lpstr>Beregning af terminskurs</vt:lpstr>
      <vt:lpstr>Beregning af terminskurs</vt:lpstr>
      <vt:lpstr>FX-swap</vt:lpstr>
      <vt:lpstr>Eksempel på anvendelse, forlængelse af FX-forward</vt:lpstr>
      <vt:lpstr>Tjekspørgsmål 1</vt:lpstr>
      <vt:lpstr>Tjekspørgsmål 2</vt:lpstr>
    </vt:vector>
  </TitlesOfParts>
  <Company>Financial Training Partner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1</dc:title>
  <dc:creator>Jørgen</dc:creator>
  <cp:lastModifiedBy>Rasmus Peter Ambrosius Løvgreen</cp:lastModifiedBy>
  <cp:revision>92</cp:revision>
  <dcterms:created xsi:type="dcterms:W3CDTF">2011-01-12T08:43:50Z</dcterms:created>
  <dcterms:modified xsi:type="dcterms:W3CDTF">2024-07-09T09:03:41Z</dcterms:modified>
</cp:coreProperties>
</file>