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7" r:id="rId4"/>
    <p:sldId id="468" r:id="rId5"/>
    <p:sldId id="469" r:id="rId6"/>
    <p:sldId id="470" r:id="rId7"/>
    <p:sldId id="471" r:id="rId8"/>
    <p:sldId id="466" r:id="rId9"/>
    <p:sldId id="460"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10.9</a:t>
            </a:r>
          </a:p>
          <a:p>
            <a:r>
              <a:rPr lang="da-DK" sz="4000" dirty="0">
                <a:solidFill>
                  <a:srgbClr val="6B9C77"/>
                </a:solidFill>
                <a:latin typeface="HelveticaNeueLT Std Lt Cn" panose="020B0406020202030204" pitchFamily="34" charset="0"/>
                <a:cs typeface="Arial Narrow" panose="020B0604020202020204" pitchFamily="34" charset="0"/>
              </a:rPr>
              <a:t>IDÉBESKRIVELSE</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a:t>
            </a:r>
            <a:r>
              <a:rPr lang="da-DK" sz="2400" b="1" dirty="0">
                <a:ea typeface="SimSun" panose="02010600030101010101" pitchFamily="2" charset="-122"/>
                <a:cs typeface="Arial" panose="020B0604020202020204" pitchFamily="34" charset="0"/>
              </a:rPr>
              <a:t>Idébeskrivelse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ctangle 1">
            <a:extLst>
              <a:ext uri="{FF2B5EF4-FFF2-40B4-BE49-F238E27FC236}">
                <a16:creationId xmlns:a16="http://schemas.microsoft.com/office/drawing/2014/main" id="{A9030146-F73F-8866-65A7-E672FE9D44EB}"/>
              </a:ext>
            </a:extLst>
          </p:cNvPr>
          <p:cNvSpPr>
            <a:spLocks noChangeArrowheads="1"/>
          </p:cNvSpPr>
          <p:nvPr/>
        </p:nvSpPr>
        <p:spPr bwMode="auto">
          <a:xfrm>
            <a:off x="1371600" y="1316119"/>
            <a:ext cx="9512119" cy="453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1125"/>
              </a:spcAft>
            </a:pPr>
            <a:r>
              <a:rPr lang="da-DK" sz="1200" b="1" kern="0" dirty="0">
                <a:solidFill>
                  <a:srgbClr val="212529"/>
                </a:solidFill>
                <a:effectLst/>
                <a:latin typeface="+mn-lt"/>
                <a:ea typeface="Times New Roman" panose="02020603050405020304" pitchFamily="18" charset="0"/>
                <a:cs typeface="Arial" panose="020B0604020202020204" pitchFamily="34" charset="0"/>
              </a:rPr>
              <a:t>Formål								                        </a:t>
            </a:r>
            <a:r>
              <a:rPr lang="da-DK" sz="1200" b="0" i="0" u="none" strike="noStrike" dirty="0">
                <a:effectLst/>
                <a:latin typeface="+mn-lt"/>
                <a:cs typeface="Arial" panose="020B0604020202020204" pitchFamily="34" charset="0"/>
              </a:rPr>
              <a:t>Idébeskrivelsesskemaet har til formål at få idéer fastholdt på en simpel dokumenteret, men systematisk form. Idébeskrivelsesskemaet er derfor opbygget sådan, at det kan udfyldes uden at kende facts som markedsstørrelse, omkostningsniveau osv. Disse forretningsmæssige forhold skal afklares senere, hvis det viser sig, at idéen er interessant.</a:t>
            </a:r>
          </a:p>
          <a:p>
            <a:pPr algn="l"/>
            <a:r>
              <a:rPr lang="da-DK" sz="1200" b="1" i="0" u="none" strike="noStrike" dirty="0">
                <a:solidFill>
                  <a:srgbClr val="212529"/>
                </a:solidFill>
                <a:effectLst/>
                <a:latin typeface="+mn-lt"/>
                <a:cs typeface="Arial" panose="020B0604020202020204" pitchFamily="34" charset="0"/>
              </a:rPr>
              <a:t>Fremgangsmåde					                                                                                       </a:t>
            </a:r>
            <a:r>
              <a:rPr lang="da-DK" sz="1200" b="0" i="0" u="none" strike="noStrike" dirty="0">
                <a:effectLst/>
                <a:latin typeface="+mn-lt"/>
                <a:cs typeface="Arial" panose="020B0604020202020204" pitchFamily="34" charset="0"/>
              </a:rPr>
              <a:t>Idébeskrivelsen udfyldes ved behovserkendelsen og idéundfangelsen.</a:t>
            </a:r>
          </a:p>
          <a:p>
            <a:pPr fontAlgn="t"/>
            <a:r>
              <a:rPr lang="da-DK" sz="1200" b="0" i="0" u="none" strike="noStrike" dirty="0">
                <a:effectLst/>
                <a:latin typeface="+mn-lt"/>
                <a:cs typeface="Arial" panose="020B0604020202020204" pitchFamily="34" charset="0"/>
              </a:rPr>
              <a:t>Skemaets disposition angiver minimumskravene til en god idé. Allerede ved udfyldelsen af skemaet vil der ske en sortering, idet der reelt ikke er en produktidé, hvis ikke skemaets seks punkter kan beskrives.</a:t>
            </a:r>
          </a:p>
          <a:p>
            <a:pPr fontAlgn="t"/>
            <a:r>
              <a:rPr lang="da-DK" sz="1200" b="0" i="0" u="none" strike="noStrike" dirty="0">
                <a:effectLst/>
                <a:latin typeface="+mn-lt"/>
                <a:cs typeface="Arial" panose="020B0604020202020204" pitchFamily="34" charset="0"/>
              </a:rPr>
              <a:t>Øverst på skemaet noteres kundegruppe(r). Det er vigtigt, fordi en idés værdi er afhængig af, hvilken kundegruppe den er tiltænkt.</a:t>
            </a:r>
          </a:p>
          <a:p>
            <a:pPr fontAlgn="t"/>
            <a:endParaRPr lang="da-DK" sz="1200" b="1" i="0" u="none" strike="noStrike" dirty="0">
              <a:effectLst/>
              <a:latin typeface="+mn-lt"/>
              <a:cs typeface="Arial" panose="020B0604020202020204" pitchFamily="34" charset="0"/>
            </a:endParaRPr>
          </a:p>
          <a:p>
            <a:pPr fontAlgn="t"/>
            <a:r>
              <a:rPr lang="da-DK" sz="1200" b="1" i="0" u="none" strike="noStrike" dirty="0">
                <a:effectLst/>
                <a:latin typeface="+mn-lt"/>
                <a:cs typeface="Arial" panose="020B0604020202020204" pitchFamily="34" charset="0"/>
              </a:rPr>
              <a:t>Beskrivelse af produktidéen</a:t>
            </a:r>
            <a:br>
              <a:rPr lang="da-DK" sz="1200" b="0" i="0" u="none" strike="noStrike" dirty="0">
                <a:effectLst/>
                <a:latin typeface="+mn-lt"/>
                <a:cs typeface="Arial" panose="020B0604020202020204" pitchFamily="34" charset="0"/>
              </a:rPr>
            </a:br>
            <a:r>
              <a:rPr lang="da-DK" sz="1200" b="0" i="0" u="none" strike="noStrike" dirty="0">
                <a:effectLst/>
                <a:latin typeface="+mn-lt"/>
                <a:cs typeface="Arial" panose="020B0604020202020204" pitchFamily="34" charset="0"/>
              </a:rPr>
              <a:t>Her beskrives kort: hvad er "det"?, hvad gør "den"?, hvorfor skal den kunne "det"?</a:t>
            </a:r>
          </a:p>
          <a:p>
            <a:pPr fontAlgn="t"/>
            <a:endParaRPr lang="da-DK" sz="1200" b="1" i="0" u="none" strike="noStrike" dirty="0">
              <a:effectLst/>
              <a:latin typeface="+mn-lt"/>
              <a:cs typeface="Arial" panose="020B0604020202020204" pitchFamily="34" charset="0"/>
            </a:endParaRPr>
          </a:p>
          <a:p>
            <a:pPr fontAlgn="t"/>
            <a:r>
              <a:rPr lang="da-DK" sz="1200" b="1" i="0" u="none" strike="noStrike" dirty="0">
                <a:effectLst/>
                <a:latin typeface="+mn-lt"/>
                <a:cs typeface="Arial" panose="020B0604020202020204" pitchFamily="34" charset="0"/>
              </a:rPr>
              <a:t>Beskrivelse af markedet, kunderne og produktets anvendelse</a:t>
            </a:r>
            <a:br>
              <a:rPr lang="da-DK" sz="1200" b="0" i="0" u="none" strike="noStrike" dirty="0">
                <a:effectLst/>
                <a:latin typeface="+mn-lt"/>
                <a:cs typeface="Arial" panose="020B0604020202020204" pitchFamily="34" charset="0"/>
              </a:rPr>
            </a:br>
            <a:r>
              <a:rPr lang="da-DK" sz="1200" b="0" i="0" u="none" strike="noStrike" dirty="0">
                <a:effectLst/>
                <a:latin typeface="+mn-lt"/>
                <a:cs typeface="Arial" panose="020B0604020202020204" pitchFamily="34" charset="0"/>
              </a:rPr>
              <a:t>Hvem er kunderne? Er markedet alle af denne type kunder? Er markedet Danmark eller Europa? Hvordan vil denne kundegruppe anvende idéen? Osv.</a:t>
            </a:r>
          </a:p>
          <a:p>
            <a:pPr fontAlgn="t"/>
            <a:endParaRPr lang="da-DK" sz="1200" b="1" i="0" u="none" strike="noStrike" dirty="0">
              <a:effectLst/>
              <a:latin typeface="+mn-lt"/>
              <a:cs typeface="Arial" panose="020B0604020202020204" pitchFamily="34" charset="0"/>
            </a:endParaRPr>
          </a:p>
          <a:p>
            <a:pPr fontAlgn="t"/>
            <a:r>
              <a:rPr lang="da-DK" sz="1200" b="1" i="0" u="none" strike="noStrike" dirty="0">
                <a:effectLst/>
                <a:latin typeface="+mn-lt"/>
                <a:cs typeface="Arial" panose="020B0604020202020204" pitchFamily="34" charset="0"/>
              </a:rPr>
              <a:t>Tekniske forhold</a:t>
            </a:r>
            <a:br>
              <a:rPr lang="da-DK" sz="1200" b="0" i="0" u="none" strike="noStrike" dirty="0">
                <a:effectLst/>
                <a:latin typeface="+mn-lt"/>
                <a:cs typeface="Arial" panose="020B0604020202020204" pitchFamily="34" charset="0"/>
              </a:rPr>
            </a:br>
            <a:r>
              <a:rPr lang="da-DK" sz="1200" b="0" i="0" u="none" strike="noStrike" dirty="0">
                <a:effectLst/>
                <a:latin typeface="+mn-lt"/>
                <a:cs typeface="Arial" panose="020B0604020202020204" pitchFamily="34" charset="0"/>
              </a:rPr>
              <a:t>Her beskrives kort, om det er noget, vi har i forvejen. Hvis ikke vi kender teknologien, hvordan skal vi så løse problemet? Er der et specielt princip i idéen? Er der kritiske specifikationskrav (f.eks. "skal kunne tåle 85 grader C")?</a:t>
            </a:r>
          </a:p>
          <a:p>
            <a:pPr fontAlgn="t"/>
            <a:endParaRPr lang="da-DK" sz="1200" b="1" i="0" u="none" strike="noStrike" dirty="0">
              <a:effectLst/>
              <a:latin typeface="+mn-lt"/>
              <a:cs typeface="Arial" panose="020B0604020202020204" pitchFamily="34" charset="0"/>
            </a:endParaRPr>
          </a:p>
          <a:p>
            <a:pPr fontAlgn="t"/>
            <a:r>
              <a:rPr lang="da-DK" sz="1200" b="1" i="0" u="none" strike="noStrike" dirty="0">
                <a:effectLst/>
                <a:latin typeface="+mn-lt"/>
                <a:cs typeface="Arial" panose="020B0604020202020204" pitchFamily="34" charset="0"/>
              </a:rPr>
              <a:t>Hvordan er produktet bedre end eksisterende løsninger, og hvordan adskiller det sig fra konkurrerende produkter?</a:t>
            </a:r>
            <a:br>
              <a:rPr lang="da-DK" sz="1200" b="0" i="0" u="none" strike="noStrike" dirty="0">
                <a:effectLst/>
                <a:latin typeface="+mn-lt"/>
                <a:cs typeface="Arial" panose="020B0604020202020204" pitchFamily="34" charset="0"/>
              </a:rPr>
            </a:br>
            <a:r>
              <a:rPr lang="da-DK" sz="1200" b="0" i="0" u="none" strike="noStrike" dirty="0">
                <a:effectLst/>
                <a:latin typeface="+mn-lt"/>
                <a:cs typeface="Arial" panose="020B0604020202020204" pitchFamily="34" charset="0"/>
              </a:rPr>
              <a:t>Den nye produktidé konkurrerer ikke kun med produkter, men også med eksisterende løsninger. Det skal derfor beskrives, hvordan idéen er bedre. Det er ikke nok at løse et problem for kunden. Det skal løses bedre, end konkurrenterne gør det.</a:t>
            </a: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a:t>
            </a:r>
            <a:r>
              <a:rPr lang="da-DK" sz="2400" b="1" dirty="0">
                <a:ea typeface="SimSun" panose="02010600030101010101" pitchFamily="2" charset="-122"/>
                <a:cs typeface="Arial" panose="020B0604020202020204" pitchFamily="34" charset="0"/>
              </a:rPr>
              <a:t>Idébeskrivelse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ctangle 1">
            <a:extLst>
              <a:ext uri="{FF2B5EF4-FFF2-40B4-BE49-F238E27FC236}">
                <a16:creationId xmlns:a16="http://schemas.microsoft.com/office/drawing/2014/main" id="{A57546EE-73FC-9C05-8A57-3960D30FCF3B}"/>
              </a:ext>
            </a:extLst>
          </p:cNvPr>
          <p:cNvSpPr>
            <a:spLocks noChangeArrowheads="1"/>
          </p:cNvSpPr>
          <p:nvPr/>
        </p:nvSpPr>
        <p:spPr bwMode="auto">
          <a:xfrm>
            <a:off x="1347747" y="1090025"/>
            <a:ext cx="9512119" cy="283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t"/>
            <a:r>
              <a:rPr lang="da-DK" sz="1200" b="1" i="0" u="none" strike="noStrike" dirty="0">
                <a:effectLst/>
                <a:latin typeface="+mn-lt"/>
                <a:cs typeface="Arial" panose="020B0604020202020204" pitchFamily="34" charset="0"/>
              </a:rPr>
              <a:t>Hvilket udbytte får kundegruppen af dette nye produkt i forhold til kendte løsninger?</a:t>
            </a:r>
            <a:br>
              <a:rPr lang="da-DK" sz="1200" b="0" i="0" u="none" strike="noStrike" dirty="0">
                <a:effectLst/>
                <a:latin typeface="+mn-lt"/>
                <a:cs typeface="Arial" panose="020B0604020202020204" pitchFamily="34" charset="0"/>
              </a:rPr>
            </a:br>
            <a:r>
              <a:rPr lang="da-DK" sz="1200" b="0" i="0" u="none" strike="noStrike" dirty="0">
                <a:effectLst/>
                <a:latin typeface="+mn-lt"/>
                <a:cs typeface="Arial" panose="020B0604020202020204" pitchFamily="34" charset="0"/>
              </a:rPr>
              <a:t>Hvad betyder de fordele, der er nævnt i punkt 4 for kunden? Hvad er udbyttet for kunden? Hvis der er flere kundegrupper, hvad er så udbyttet i de forskellige kundegrupper?</a:t>
            </a:r>
          </a:p>
          <a:p>
            <a:pPr fontAlgn="t"/>
            <a:endParaRPr lang="da-DK" sz="1200" b="0" i="0" u="none" strike="noStrike" dirty="0">
              <a:effectLst/>
              <a:latin typeface="+mn-lt"/>
              <a:cs typeface="Arial" panose="020B0604020202020204" pitchFamily="34" charset="0"/>
            </a:endParaRPr>
          </a:p>
          <a:p>
            <a:pPr fontAlgn="t"/>
            <a:r>
              <a:rPr lang="da-DK" sz="1200" b="1" i="0" u="none" strike="noStrike" dirty="0">
                <a:effectLst/>
                <a:latin typeface="+mn-lt"/>
                <a:cs typeface="Arial" panose="020B0604020202020204" pitchFamily="34" charset="0"/>
              </a:rPr>
              <a:t>Hvorfor skal vi være først? Er vi de bedste til "det"? Er det en god forretning?</a:t>
            </a:r>
            <a:br>
              <a:rPr lang="da-DK" sz="1200" b="0" i="0" u="none" strike="noStrike" dirty="0">
                <a:effectLst/>
                <a:latin typeface="+mn-lt"/>
                <a:cs typeface="Arial" panose="020B0604020202020204" pitchFamily="34" charset="0"/>
              </a:rPr>
            </a:br>
            <a:r>
              <a:rPr lang="da-DK" sz="1200" b="0" i="0" u="none" strike="noStrike" dirty="0">
                <a:effectLst/>
                <a:latin typeface="+mn-lt"/>
                <a:cs typeface="Arial" panose="020B0604020202020204" pitchFamily="34" charset="0"/>
              </a:rPr>
              <a:t>Det er ikke nok at løse et problem til kundens fulde tilfredshed, vi skal også kunne tjene penge på </a:t>
            </a:r>
            <a:r>
              <a:rPr lang="da-DK" sz="1200" dirty="0">
                <a:latin typeface="+mn-lt"/>
                <a:cs typeface="Arial" panose="020B0604020202020204" pitchFamily="34" charset="0"/>
              </a:rPr>
              <a:t>”</a:t>
            </a:r>
            <a:r>
              <a:rPr lang="da-DK" sz="1200" b="0" i="0" u="none" strike="noStrike" dirty="0">
                <a:effectLst/>
                <a:latin typeface="+mn-lt"/>
                <a:cs typeface="Arial" panose="020B0604020202020204" pitchFamily="34" charset="0"/>
              </a:rPr>
              <a:t>det.”</a:t>
            </a:r>
            <a:br>
              <a:rPr lang="da-DK" sz="1200" b="0" i="0" u="none" strike="noStrike" dirty="0">
                <a:effectLst/>
                <a:latin typeface="+mn-lt"/>
                <a:cs typeface="Arial" panose="020B0604020202020204" pitchFamily="34" charset="0"/>
              </a:rPr>
            </a:br>
            <a:r>
              <a:rPr lang="da-DK" sz="1200" b="0" i="0" u="none" strike="noStrike" dirty="0">
                <a:effectLst/>
                <a:latin typeface="+mn-lt"/>
                <a:cs typeface="Arial" panose="020B0604020202020204" pitchFamily="34" charset="0"/>
              </a:rPr>
              <a:t>Vedlagt findes to eksempler på idébeskrivelser. </a:t>
            </a:r>
          </a:p>
          <a:p>
            <a:pPr fontAlgn="t"/>
            <a:endParaRPr lang="da-DK" sz="1200" dirty="0">
              <a:latin typeface="+mn-lt"/>
              <a:cs typeface="Arial" panose="020B0604020202020204" pitchFamily="34" charset="0"/>
            </a:endParaRPr>
          </a:p>
          <a:p>
            <a:pPr fontAlgn="t"/>
            <a:r>
              <a:rPr lang="da-DK" sz="1200" b="1" i="0" u="none" strike="noStrike" dirty="0">
                <a:effectLst/>
                <a:latin typeface="+mn-lt"/>
                <a:cs typeface="Arial" panose="020B0604020202020204" pitchFamily="34" charset="0"/>
              </a:rPr>
              <a:t>Skabelon 1: </a:t>
            </a:r>
            <a:r>
              <a:rPr lang="da-DK" sz="1200" b="0" i="0" u="none" strike="noStrike" dirty="0">
                <a:effectLst/>
                <a:latin typeface="+mn-lt"/>
                <a:cs typeface="Arial" panose="020B0604020202020204" pitchFamily="34" charset="0"/>
              </a:rPr>
              <a:t>Det første eksempel stammer fra en idébank i en virksomheds produktudviklingsafdeling. </a:t>
            </a:r>
          </a:p>
          <a:p>
            <a:pPr fontAlgn="t"/>
            <a:endParaRPr lang="da-DK" sz="1200" dirty="0">
              <a:latin typeface="+mn-lt"/>
              <a:cs typeface="Arial" panose="020B0604020202020204" pitchFamily="34" charset="0"/>
            </a:endParaRPr>
          </a:p>
          <a:p>
            <a:pPr fontAlgn="t"/>
            <a:r>
              <a:rPr lang="da-DK" sz="1200" b="1" i="0" u="none" strike="noStrike" dirty="0">
                <a:effectLst/>
                <a:latin typeface="+mn-lt"/>
                <a:cs typeface="Arial" panose="020B0604020202020204" pitchFamily="34" charset="0"/>
              </a:rPr>
              <a:t>Skabelon 2: </a:t>
            </a:r>
            <a:r>
              <a:rPr lang="da-DK" sz="1200" b="0" i="0" u="none" strike="noStrike" dirty="0">
                <a:effectLst/>
                <a:latin typeface="+mn-lt"/>
                <a:cs typeface="Arial" panose="020B0604020202020204" pitchFamily="34" charset="0"/>
              </a:rPr>
              <a:t>Det andet stammer fra en </a:t>
            </a:r>
            <a:r>
              <a:rPr lang="da-DK" sz="1200" dirty="0">
                <a:latin typeface="+mn-lt"/>
                <a:cs typeface="Arial" panose="020B0604020202020204" pitchFamily="34" charset="0"/>
              </a:rPr>
              <a:t>kommune</a:t>
            </a:r>
            <a:r>
              <a:rPr lang="da-DK" sz="1200" b="0" i="0" u="none" strike="noStrike" dirty="0">
                <a:effectLst/>
                <a:latin typeface="+mn-lt"/>
                <a:cs typeface="Arial" panose="020B0604020202020204" pitchFamily="34" charset="0"/>
              </a:rPr>
              <a:t>s beskrivelse af projektidéer til interne ændringsprojekter.</a:t>
            </a:r>
          </a:p>
          <a:p>
            <a:pPr algn="l"/>
            <a:endParaRPr lang="da-DK" sz="1200" b="0" i="0" u="none" strike="noStrike" dirty="0">
              <a:solidFill>
                <a:srgbClr val="212529"/>
              </a:solidFill>
              <a:effectLst/>
              <a:cs typeface="Arial" panose="020B0604020202020204" pitchFamily="34" charset="0"/>
            </a:endParaRPr>
          </a:p>
          <a:p>
            <a:pPr>
              <a:lnSpc>
                <a:spcPct val="107000"/>
              </a:lnSpc>
              <a:spcAft>
                <a:spcPts val="1125"/>
              </a:spcAft>
            </a:pPr>
            <a:r>
              <a:rPr lang="da-DK" sz="1200" kern="0" dirty="0">
                <a:solidFill>
                  <a:srgbClr val="212529"/>
                </a:solidFill>
                <a:effectLst/>
                <a:ea typeface="Times New Roman" panose="02020603050405020304" pitchFamily="18" charset="0"/>
                <a:cs typeface="Arial" panose="020B0604020202020204" pitchFamily="34" charset="0"/>
              </a:rPr>
              <a:t>.</a:t>
            </a:r>
            <a:endParaRPr lang="da-DK" sz="1200" kern="100" dirty="0">
              <a:effectLst/>
              <a:ea typeface="Aptos" panose="020B0004020202020204" pitchFamily="34" charset="0"/>
              <a:cs typeface="Arial" panose="020B0604020202020204" pitchFamily="34" charset="0"/>
            </a:endParaRPr>
          </a:p>
          <a:p>
            <a:pPr algn="l"/>
            <a:r>
              <a:rPr lang="da-DK" sz="1200" b="1" i="0" u="none" strike="noStrike" dirty="0">
                <a:solidFill>
                  <a:srgbClr val="212529"/>
                </a:solidFill>
                <a:effectLst/>
                <a:cs typeface="Arial" panose="020B0604020202020204" pitchFamily="34" charset="0"/>
              </a:rPr>
              <a:t> </a:t>
            </a:r>
          </a:p>
        </p:txBody>
      </p:sp>
    </p:spTree>
    <p:extLst>
      <p:ext uri="{BB962C8B-B14F-4D97-AF65-F5344CB8AC3E}">
        <p14:creationId xmlns:p14="http://schemas.microsoft.com/office/powerpoint/2010/main" val="332683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1: Idébeskrivelse for produktudvikling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9C875753-9F14-20CA-77F6-D04EB8FB94EE}"/>
              </a:ext>
            </a:extLst>
          </p:cNvPr>
          <p:cNvGraphicFramePr>
            <a:graphicFrameLocks noGrp="1"/>
          </p:cNvGraphicFramePr>
          <p:nvPr>
            <p:extLst>
              <p:ext uri="{D42A27DB-BD31-4B8C-83A1-F6EECF244321}">
                <p14:modId xmlns:p14="http://schemas.microsoft.com/office/powerpoint/2010/main" val="282403236"/>
              </p:ext>
            </p:extLst>
          </p:nvPr>
        </p:nvGraphicFramePr>
        <p:xfrm>
          <a:off x="1445316" y="952035"/>
          <a:ext cx="9309343" cy="5251696"/>
        </p:xfrm>
        <a:graphic>
          <a:graphicData uri="http://schemas.openxmlformats.org/drawingml/2006/table">
            <a:tbl>
              <a:tblPr>
                <a:tableStyleId>{5C22544A-7EE6-4342-B048-85BDC9FD1C3A}</a:tableStyleId>
              </a:tblPr>
              <a:tblGrid>
                <a:gridCol w="4707216">
                  <a:extLst>
                    <a:ext uri="{9D8B030D-6E8A-4147-A177-3AD203B41FA5}">
                      <a16:colId xmlns:a16="http://schemas.microsoft.com/office/drawing/2014/main" val="152779180"/>
                    </a:ext>
                  </a:extLst>
                </a:gridCol>
                <a:gridCol w="1839755">
                  <a:extLst>
                    <a:ext uri="{9D8B030D-6E8A-4147-A177-3AD203B41FA5}">
                      <a16:colId xmlns:a16="http://schemas.microsoft.com/office/drawing/2014/main" val="1356222844"/>
                    </a:ext>
                  </a:extLst>
                </a:gridCol>
                <a:gridCol w="1435100">
                  <a:extLst>
                    <a:ext uri="{9D8B030D-6E8A-4147-A177-3AD203B41FA5}">
                      <a16:colId xmlns:a16="http://schemas.microsoft.com/office/drawing/2014/main" val="822752313"/>
                    </a:ext>
                  </a:extLst>
                </a:gridCol>
                <a:gridCol w="1327272">
                  <a:extLst>
                    <a:ext uri="{9D8B030D-6E8A-4147-A177-3AD203B41FA5}">
                      <a16:colId xmlns:a16="http://schemas.microsoft.com/office/drawing/2014/main" val="2413101009"/>
                    </a:ext>
                  </a:extLst>
                </a:gridCol>
              </a:tblGrid>
              <a:tr h="250844">
                <a:tc>
                  <a:txBody>
                    <a:bodyPr/>
                    <a:lstStyle/>
                    <a:p>
                      <a:pPr>
                        <a:lnSpc>
                          <a:spcPct val="107000"/>
                        </a:lnSpc>
                        <a:spcAft>
                          <a:spcPts val="800"/>
                        </a:spcAft>
                      </a:pPr>
                      <a:r>
                        <a:rPr lang="da-DK" sz="1200" kern="100">
                          <a:effectLst/>
                          <a:latin typeface="+mn-lt"/>
                          <a:cs typeface="Arial" panose="020B0604020202020204" pitchFamily="34" charset="0"/>
                        </a:rPr>
                        <a:t>Styregruppe</a:t>
                      </a:r>
                      <a:endParaRPr lang="da-DK" sz="1200" kern="100">
                        <a:effectLst/>
                        <a:latin typeface="+mn-lt"/>
                        <a:ea typeface="Aptos" panose="020B0004020202020204" pitchFamily="34" charset="0"/>
                        <a:cs typeface="Arial" panose="020B0604020202020204" pitchFamily="34" charset="0"/>
                      </a:endParaRPr>
                    </a:p>
                  </a:txBody>
                  <a:tcPr marL="11432" marR="11432" marT="0" marB="0">
                    <a:solidFill>
                      <a:schemeClr val="accent1">
                        <a:lumMod val="40000"/>
                        <a:lumOff val="60000"/>
                      </a:schemeClr>
                    </a:solidFill>
                  </a:tcPr>
                </a:tc>
                <a:tc gridSpan="2">
                  <a:txBody>
                    <a:bodyPr/>
                    <a:lstStyle/>
                    <a:p>
                      <a:r>
                        <a:rPr lang="da-DK" sz="1200" kern="100" dirty="0">
                          <a:effectLst/>
                          <a:latin typeface="+mn-lt"/>
                          <a:cs typeface="Arial" panose="020B0604020202020204" pitchFamily="34" charset="0"/>
                        </a:rPr>
                        <a:t>Sekretær</a:t>
                      </a:r>
                      <a:endParaRPr lang="da-DK" dirty="0">
                        <a:latin typeface="+mn-lt"/>
                      </a:endParaRPr>
                    </a:p>
                  </a:txBody>
                  <a:tcPr marL="11432" marR="11432" marT="0" marB="0">
                    <a:solidFill>
                      <a:schemeClr val="accent1">
                        <a:lumMod val="40000"/>
                        <a:lumOff val="60000"/>
                      </a:schemeClr>
                    </a:solidFill>
                  </a:tcPr>
                </a:tc>
                <a:tc hMerge="1">
                  <a:txBody>
                    <a:bodyPr/>
                    <a:lstStyle/>
                    <a:p>
                      <a:endParaRPr lang="da-DK"/>
                    </a:p>
                  </a:txBody>
                  <a:tcPr/>
                </a:tc>
                <a:tc>
                  <a:txBody>
                    <a:bodyPr/>
                    <a:lstStyle/>
                    <a:p>
                      <a:pPr>
                        <a:lnSpc>
                          <a:spcPct val="107000"/>
                        </a:lnSpc>
                        <a:spcAft>
                          <a:spcPts val="800"/>
                        </a:spcAft>
                      </a:pPr>
                      <a:r>
                        <a:rPr lang="da-DK" sz="1200" kern="100" dirty="0">
                          <a:effectLst/>
                          <a:latin typeface="+mn-lt"/>
                          <a:cs typeface="Arial" panose="020B0604020202020204" pitchFamily="34" charset="0"/>
                        </a:rPr>
                        <a:t>Dato</a:t>
                      </a:r>
                      <a:endParaRPr lang="da-DK" sz="1200" kern="100" dirty="0">
                        <a:effectLst/>
                        <a:latin typeface="+mn-lt"/>
                        <a:ea typeface="Aptos" panose="020B0004020202020204" pitchFamily="34" charset="0"/>
                        <a:cs typeface="Arial" panose="020B0604020202020204" pitchFamily="34" charset="0"/>
                      </a:endParaRPr>
                    </a:p>
                  </a:txBody>
                  <a:tcPr marL="11432" marR="11432" marT="0" marB="0">
                    <a:solidFill>
                      <a:schemeClr val="accent1">
                        <a:lumMod val="40000"/>
                        <a:lumOff val="60000"/>
                      </a:schemeClr>
                    </a:solidFill>
                  </a:tcPr>
                </a:tc>
                <a:extLst>
                  <a:ext uri="{0D108BD9-81ED-4DB2-BD59-A6C34878D82A}">
                    <a16:rowId xmlns:a16="http://schemas.microsoft.com/office/drawing/2014/main" val="290057674"/>
                  </a:ext>
                </a:extLst>
              </a:tr>
              <a:tr h="313892">
                <a:tc>
                  <a:txBody>
                    <a:bodyPr/>
                    <a:lstStyle/>
                    <a:p>
                      <a:pPr>
                        <a:lnSpc>
                          <a:spcPct val="107000"/>
                        </a:lnSpc>
                        <a:spcAft>
                          <a:spcPts val="800"/>
                        </a:spcAft>
                      </a:pPr>
                      <a:r>
                        <a:rPr lang="da-DK" sz="1200" kern="100">
                          <a:effectLst/>
                          <a:latin typeface="+mn-lt"/>
                          <a:cs typeface="Arial" panose="020B0604020202020204" pitchFamily="34" charset="0"/>
                        </a:rPr>
                        <a:t>Idé</a:t>
                      </a:r>
                      <a:endParaRPr lang="da-DK" sz="1200" kern="100">
                        <a:effectLst/>
                        <a:latin typeface="+mn-lt"/>
                        <a:ea typeface="Aptos" panose="020B0004020202020204" pitchFamily="34" charset="0"/>
                        <a:cs typeface="Arial" panose="020B0604020202020204" pitchFamily="34" charset="0"/>
                      </a:endParaRPr>
                    </a:p>
                  </a:txBody>
                  <a:tcPr marL="11432" marR="11432"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Ophavsmand</a:t>
                      </a:r>
                      <a:endParaRPr lang="da-DK" sz="1200" kern="100">
                        <a:effectLst/>
                        <a:latin typeface="+mn-lt"/>
                        <a:ea typeface="Aptos" panose="020B0004020202020204" pitchFamily="34" charset="0"/>
                        <a:cs typeface="Arial" panose="020B0604020202020204" pitchFamily="34" charset="0"/>
                      </a:endParaRPr>
                    </a:p>
                  </a:txBody>
                  <a:tcPr marL="11432" marR="11432" marT="0" marB="0">
                    <a:solidFill>
                      <a:schemeClr val="accent1">
                        <a:lumMod val="40000"/>
                        <a:lumOff val="60000"/>
                      </a:schemeClr>
                    </a:solidFill>
                  </a:tcPr>
                </a:tc>
                <a:tc gridSpan="2">
                  <a:txBody>
                    <a:bodyPr/>
                    <a:lstStyle/>
                    <a:p>
                      <a:pPr>
                        <a:lnSpc>
                          <a:spcPct val="107000"/>
                        </a:lnSpc>
                        <a:spcAft>
                          <a:spcPts val="800"/>
                        </a:spcAft>
                      </a:pPr>
                      <a:r>
                        <a:rPr lang="da-DK" sz="1200" kern="100" dirty="0">
                          <a:effectLst/>
                          <a:latin typeface="+mn-lt"/>
                          <a:cs typeface="Arial" panose="020B0604020202020204" pitchFamily="34" charset="0"/>
                        </a:rPr>
                        <a:t>Kundegruppe</a:t>
                      </a:r>
                      <a:endParaRPr lang="da-DK" sz="1200" kern="100" dirty="0">
                        <a:effectLst/>
                        <a:latin typeface="+mn-lt"/>
                        <a:ea typeface="Aptos" panose="020B0004020202020204" pitchFamily="34" charset="0"/>
                        <a:cs typeface="Arial" panose="020B0604020202020204" pitchFamily="34" charset="0"/>
                      </a:endParaRPr>
                    </a:p>
                  </a:txBody>
                  <a:tcPr marL="11432" marR="11432"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1186850958"/>
                  </a:ext>
                </a:extLst>
              </a:tr>
              <a:tr h="1562320">
                <a:tc gridSpan="4">
                  <a:txBody>
                    <a:bodyPr/>
                    <a:lstStyle/>
                    <a:p>
                      <a:pPr>
                        <a:lnSpc>
                          <a:spcPct val="107000"/>
                        </a:lnSpc>
                        <a:spcAft>
                          <a:spcPts val="800"/>
                        </a:spcAft>
                      </a:pPr>
                      <a:r>
                        <a:rPr lang="da-DK" sz="1200" kern="100" dirty="0">
                          <a:effectLst/>
                          <a:latin typeface="+mn-lt"/>
                          <a:cs typeface="Arial" panose="020B0604020202020204" pitchFamily="34" charset="0"/>
                        </a:rPr>
                        <a:t>Beskrivelse af produktidéen</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r>
                        <a:rPr lang="da-DK" sz="1200" kern="100" dirty="0">
                          <a:effectLst/>
                          <a:latin typeface="+mn-lt"/>
                          <a:cs typeface="Arial" panose="020B0604020202020204" pitchFamily="34" charset="0"/>
                        </a:rPr>
                        <a:t> </a:t>
                      </a:r>
                    </a:p>
                  </a:txBody>
                  <a:tcPr marL="11432" marR="11432" marT="0" marB="0"/>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987924071"/>
                  </a:ext>
                </a:extLst>
              </a:tr>
              <a:tr h="1562320">
                <a:tc gridSpan="4">
                  <a:txBody>
                    <a:bodyPr/>
                    <a:lstStyle/>
                    <a:p>
                      <a:pPr>
                        <a:lnSpc>
                          <a:spcPct val="107000"/>
                        </a:lnSpc>
                        <a:spcAft>
                          <a:spcPts val="800"/>
                        </a:spcAft>
                      </a:pPr>
                      <a:r>
                        <a:rPr lang="da-DK" sz="1200" kern="100" dirty="0">
                          <a:effectLst/>
                          <a:latin typeface="+mn-lt"/>
                          <a:cs typeface="Arial" panose="020B0604020202020204" pitchFamily="34" charset="0"/>
                        </a:rPr>
                        <a:t>Beskrivelse af markedet, kunderne og produktets anvendelse</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r>
                        <a:rPr lang="da-DK" sz="1200" kern="100" dirty="0">
                          <a:effectLst/>
                          <a:latin typeface="+mn-lt"/>
                          <a:cs typeface="Arial" panose="020B0604020202020204" pitchFamily="34" charset="0"/>
                        </a:rPr>
                        <a:t> </a:t>
                      </a:r>
                    </a:p>
                  </a:txBody>
                  <a:tcPr marL="11432" marR="11432" marT="0" marB="0">
                    <a:solidFill>
                      <a:schemeClr val="accent1">
                        <a:lumMod val="40000"/>
                        <a:lumOff val="6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564108061"/>
                  </a:ext>
                </a:extLst>
              </a:tr>
              <a:tr h="1562320">
                <a:tc gridSpan="4">
                  <a:txBody>
                    <a:bodyPr/>
                    <a:lstStyle/>
                    <a:p>
                      <a:pPr>
                        <a:lnSpc>
                          <a:spcPct val="107000"/>
                        </a:lnSpc>
                        <a:spcAft>
                          <a:spcPts val="800"/>
                        </a:spcAft>
                      </a:pPr>
                      <a:r>
                        <a:rPr lang="da-DK" sz="1200" kern="100" dirty="0">
                          <a:effectLst/>
                          <a:latin typeface="+mn-lt"/>
                          <a:cs typeface="Arial" panose="020B0604020202020204" pitchFamily="34" charset="0"/>
                        </a:rPr>
                        <a:t>Tekniske forhold (specifikationer, tekniske principper)</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r>
                        <a:rPr lang="da-DK" sz="1200" kern="100" dirty="0">
                          <a:effectLst/>
                          <a:latin typeface="+mn-lt"/>
                          <a:cs typeface="Arial" panose="020B0604020202020204" pitchFamily="34" charset="0"/>
                        </a:rPr>
                        <a:t> </a:t>
                      </a:r>
                    </a:p>
                  </a:txBody>
                  <a:tcPr marL="11432" marR="11432" marT="0" marB="0"/>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64376169"/>
                  </a:ext>
                </a:extLst>
              </a:tr>
            </a:tbl>
          </a:graphicData>
        </a:graphic>
      </p:graphicFrame>
    </p:spTree>
    <p:extLst>
      <p:ext uri="{BB962C8B-B14F-4D97-AF65-F5344CB8AC3E}">
        <p14:creationId xmlns:p14="http://schemas.microsoft.com/office/powerpoint/2010/main" val="406427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1: Idébeskrivelse for produktudvikling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7B2D8EF9-1C91-7162-B2E7-82385F824E28}"/>
              </a:ext>
            </a:extLst>
          </p:cNvPr>
          <p:cNvGraphicFramePr>
            <a:graphicFrameLocks noGrp="1"/>
          </p:cNvGraphicFramePr>
          <p:nvPr>
            <p:extLst>
              <p:ext uri="{D42A27DB-BD31-4B8C-83A1-F6EECF244321}">
                <p14:modId xmlns:p14="http://schemas.microsoft.com/office/powerpoint/2010/main" val="977232587"/>
              </p:ext>
            </p:extLst>
          </p:nvPr>
        </p:nvGraphicFramePr>
        <p:xfrm>
          <a:off x="1441329" y="965099"/>
          <a:ext cx="9309343" cy="5157402"/>
        </p:xfrm>
        <a:graphic>
          <a:graphicData uri="http://schemas.openxmlformats.org/drawingml/2006/table">
            <a:tbl>
              <a:tblPr>
                <a:tableStyleId>{5C22544A-7EE6-4342-B048-85BDC9FD1C3A}</a:tableStyleId>
              </a:tblPr>
              <a:tblGrid>
                <a:gridCol w="9309343">
                  <a:extLst>
                    <a:ext uri="{9D8B030D-6E8A-4147-A177-3AD203B41FA5}">
                      <a16:colId xmlns:a16="http://schemas.microsoft.com/office/drawing/2014/main" val="152779180"/>
                    </a:ext>
                  </a:extLst>
                </a:gridCol>
              </a:tblGrid>
              <a:tr h="1719134">
                <a:tc>
                  <a:txBody>
                    <a:bodyPr/>
                    <a:lstStyle/>
                    <a:p>
                      <a:pPr>
                        <a:lnSpc>
                          <a:spcPct val="107000"/>
                        </a:lnSpc>
                        <a:spcAft>
                          <a:spcPts val="800"/>
                        </a:spcAft>
                      </a:pPr>
                      <a:r>
                        <a:rPr lang="da-DK" sz="1200" kern="100" dirty="0">
                          <a:effectLst/>
                          <a:latin typeface="+mn-lt"/>
                          <a:cs typeface="Arial" panose="020B0604020202020204" pitchFamily="34" charset="0"/>
                        </a:rPr>
                        <a:t>Hvordan er produktet bedre end eksisterende løsninger, og hvordan adskiller det sig fra konkurrerende produkter?</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r>
                        <a:rPr lang="da-DK" sz="1200" kern="100" dirty="0">
                          <a:effectLst/>
                          <a:latin typeface="+mn-lt"/>
                          <a:cs typeface="Arial" panose="020B0604020202020204" pitchFamily="34" charset="0"/>
                        </a:rPr>
                        <a:t> </a:t>
                      </a:r>
                    </a:p>
                  </a:txBody>
                  <a:tcPr marL="11432" marR="11432" marT="0" marB="0">
                    <a:solidFill>
                      <a:schemeClr val="accent1">
                        <a:lumMod val="40000"/>
                        <a:lumOff val="60000"/>
                      </a:schemeClr>
                    </a:solidFill>
                  </a:tcPr>
                </a:tc>
                <a:extLst>
                  <a:ext uri="{0D108BD9-81ED-4DB2-BD59-A6C34878D82A}">
                    <a16:rowId xmlns:a16="http://schemas.microsoft.com/office/drawing/2014/main" val="2882442386"/>
                  </a:ext>
                </a:extLst>
              </a:tr>
              <a:tr h="1719134">
                <a:tc>
                  <a:txBody>
                    <a:bodyPr/>
                    <a:lstStyle/>
                    <a:p>
                      <a:pPr>
                        <a:lnSpc>
                          <a:spcPct val="107000"/>
                        </a:lnSpc>
                        <a:spcAft>
                          <a:spcPts val="800"/>
                        </a:spcAft>
                      </a:pPr>
                      <a:r>
                        <a:rPr lang="da-DK" sz="1200" kern="100" dirty="0">
                          <a:effectLst/>
                          <a:latin typeface="+mn-lt"/>
                          <a:cs typeface="Arial" panose="020B0604020202020204" pitchFamily="34" charset="0"/>
                        </a:rPr>
                        <a:t>Hvilket udbytte får kundegruppen af dette nye produkt i forhold til kendte løsninger?</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r>
                        <a:rPr lang="da-DK" sz="1200" kern="100" dirty="0">
                          <a:effectLst/>
                          <a:latin typeface="+mn-lt"/>
                          <a:cs typeface="Arial" panose="020B0604020202020204" pitchFamily="34" charset="0"/>
                        </a:rPr>
                        <a:t> </a:t>
                      </a:r>
                    </a:p>
                  </a:txBody>
                  <a:tcPr marL="11432" marR="11432" marT="0" marB="0"/>
                </a:tc>
                <a:extLst>
                  <a:ext uri="{0D108BD9-81ED-4DB2-BD59-A6C34878D82A}">
                    <a16:rowId xmlns:a16="http://schemas.microsoft.com/office/drawing/2014/main" val="151479041"/>
                  </a:ext>
                </a:extLst>
              </a:tr>
              <a:tr h="1719134">
                <a:tc>
                  <a:txBody>
                    <a:bodyPr/>
                    <a:lstStyle/>
                    <a:p>
                      <a:pPr>
                        <a:lnSpc>
                          <a:spcPct val="107000"/>
                        </a:lnSpc>
                        <a:spcAft>
                          <a:spcPts val="800"/>
                        </a:spcAft>
                      </a:pPr>
                      <a:r>
                        <a:rPr lang="da-DK" sz="1200" kern="100" dirty="0">
                          <a:effectLst/>
                          <a:latin typeface="+mn-lt"/>
                          <a:cs typeface="Arial" panose="020B0604020202020204" pitchFamily="34" charset="0"/>
                        </a:rPr>
                        <a:t>Hvorfor bør vi netop overveje at udvikle dette produkt?</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r>
                        <a:rPr lang="da-DK" sz="1200" kern="100" dirty="0">
                          <a:effectLst/>
                          <a:latin typeface="+mn-lt"/>
                          <a:cs typeface="Arial" panose="020B0604020202020204" pitchFamily="34" charset="0"/>
                        </a:rPr>
                        <a:t> </a:t>
                      </a:r>
                    </a:p>
                  </a:txBody>
                  <a:tcPr marL="11432" marR="11432" marT="0" marB="0">
                    <a:solidFill>
                      <a:schemeClr val="accent1">
                        <a:lumMod val="40000"/>
                        <a:lumOff val="60000"/>
                      </a:schemeClr>
                    </a:solidFill>
                  </a:tcPr>
                </a:tc>
                <a:extLst>
                  <a:ext uri="{0D108BD9-81ED-4DB2-BD59-A6C34878D82A}">
                    <a16:rowId xmlns:a16="http://schemas.microsoft.com/office/drawing/2014/main" val="2976318797"/>
                  </a:ext>
                </a:extLst>
              </a:tr>
            </a:tbl>
          </a:graphicData>
        </a:graphic>
      </p:graphicFrame>
    </p:spTree>
    <p:extLst>
      <p:ext uri="{BB962C8B-B14F-4D97-AF65-F5344CB8AC3E}">
        <p14:creationId xmlns:p14="http://schemas.microsoft.com/office/powerpoint/2010/main" val="183929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2: Idébeskrivelse for interne projekter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2DF86333-2E31-21F1-20D4-2A6B8508C3BA}"/>
              </a:ext>
            </a:extLst>
          </p:cNvPr>
          <p:cNvGraphicFramePr>
            <a:graphicFrameLocks noGrp="1"/>
          </p:cNvGraphicFramePr>
          <p:nvPr>
            <p:extLst>
              <p:ext uri="{D42A27DB-BD31-4B8C-83A1-F6EECF244321}">
                <p14:modId xmlns:p14="http://schemas.microsoft.com/office/powerpoint/2010/main" val="3933690145"/>
              </p:ext>
            </p:extLst>
          </p:nvPr>
        </p:nvGraphicFramePr>
        <p:xfrm>
          <a:off x="1445316" y="952035"/>
          <a:ext cx="9309343" cy="5265764"/>
        </p:xfrm>
        <a:graphic>
          <a:graphicData uri="http://schemas.openxmlformats.org/drawingml/2006/table">
            <a:tbl>
              <a:tblPr>
                <a:tableStyleId>{5C22544A-7EE6-4342-B048-85BDC9FD1C3A}</a:tableStyleId>
              </a:tblPr>
              <a:tblGrid>
                <a:gridCol w="4707216">
                  <a:extLst>
                    <a:ext uri="{9D8B030D-6E8A-4147-A177-3AD203B41FA5}">
                      <a16:colId xmlns:a16="http://schemas.microsoft.com/office/drawing/2014/main" val="152779180"/>
                    </a:ext>
                  </a:extLst>
                </a:gridCol>
                <a:gridCol w="1839755">
                  <a:extLst>
                    <a:ext uri="{9D8B030D-6E8A-4147-A177-3AD203B41FA5}">
                      <a16:colId xmlns:a16="http://schemas.microsoft.com/office/drawing/2014/main" val="1356222844"/>
                    </a:ext>
                  </a:extLst>
                </a:gridCol>
                <a:gridCol w="1435100">
                  <a:extLst>
                    <a:ext uri="{9D8B030D-6E8A-4147-A177-3AD203B41FA5}">
                      <a16:colId xmlns:a16="http://schemas.microsoft.com/office/drawing/2014/main" val="822752313"/>
                    </a:ext>
                  </a:extLst>
                </a:gridCol>
                <a:gridCol w="1327272">
                  <a:extLst>
                    <a:ext uri="{9D8B030D-6E8A-4147-A177-3AD203B41FA5}">
                      <a16:colId xmlns:a16="http://schemas.microsoft.com/office/drawing/2014/main" val="2413101009"/>
                    </a:ext>
                  </a:extLst>
                </a:gridCol>
              </a:tblGrid>
              <a:tr h="250844">
                <a:tc>
                  <a:txBody>
                    <a:bodyPr/>
                    <a:lstStyle/>
                    <a:p>
                      <a:pPr>
                        <a:lnSpc>
                          <a:spcPct val="107000"/>
                        </a:lnSpc>
                        <a:spcAft>
                          <a:spcPts val="800"/>
                        </a:spcAft>
                      </a:pPr>
                      <a:r>
                        <a:rPr lang="da-DK" sz="1200" kern="100">
                          <a:effectLst/>
                          <a:latin typeface="+mn-lt"/>
                          <a:cs typeface="Arial" panose="020B0604020202020204" pitchFamily="34" charset="0"/>
                        </a:rPr>
                        <a:t>Styregruppe</a:t>
                      </a:r>
                      <a:endParaRPr lang="da-DK" sz="1200" kern="100">
                        <a:effectLst/>
                        <a:latin typeface="+mn-lt"/>
                        <a:ea typeface="Aptos" panose="020B0004020202020204" pitchFamily="34" charset="0"/>
                        <a:cs typeface="Arial" panose="020B0604020202020204" pitchFamily="34" charset="0"/>
                      </a:endParaRPr>
                    </a:p>
                  </a:txBody>
                  <a:tcPr marL="11432" marR="11432" marT="0" marB="0">
                    <a:solidFill>
                      <a:schemeClr val="accent1">
                        <a:lumMod val="40000"/>
                        <a:lumOff val="60000"/>
                      </a:schemeClr>
                    </a:solidFill>
                  </a:tcPr>
                </a:tc>
                <a:tc gridSpan="2">
                  <a:txBody>
                    <a:bodyPr/>
                    <a:lstStyle/>
                    <a:p>
                      <a:r>
                        <a:rPr lang="da-DK" sz="1200" kern="100" dirty="0">
                          <a:effectLst/>
                          <a:latin typeface="+mn-lt"/>
                          <a:cs typeface="Arial" panose="020B0604020202020204" pitchFamily="34" charset="0"/>
                        </a:rPr>
                        <a:t>Sekretær</a:t>
                      </a:r>
                      <a:endParaRPr lang="da-DK" dirty="0">
                        <a:latin typeface="+mn-lt"/>
                      </a:endParaRPr>
                    </a:p>
                  </a:txBody>
                  <a:tcPr marL="11432" marR="11432" marT="0" marB="0">
                    <a:solidFill>
                      <a:schemeClr val="accent1">
                        <a:lumMod val="40000"/>
                        <a:lumOff val="60000"/>
                      </a:schemeClr>
                    </a:solidFill>
                  </a:tcPr>
                </a:tc>
                <a:tc hMerge="1">
                  <a:txBody>
                    <a:bodyPr/>
                    <a:lstStyle/>
                    <a:p>
                      <a:endParaRPr lang="da-DK"/>
                    </a:p>
                  </a:txBody>
                  <a:tcPr/>
                </a:tc>
                <a:tc>
                  <a:txBody>
                    <a:bodyPr/>
                    <a:lstStyle/>
                    <a:p>
                      <a:pPr>
                        <a:lnSpc>
                          <a:spcPct val="107000"/>
                        </a:lnSpc>
                        <a:spcAft>
                          <a:spcPts val="800"/>
                        </a:spcAft>
                      </a:pPr>
                      <a:r>
                        <a:rPr lang="da-DK" sz="1200" kern="100" dirty="0">
                          <a:effectLst/>
                          <a:latin typeface="+mn-lt"/>
                          <a:cs typeface="Arial" panose="020B0604020202020204" pitchFamily="34" charset="0"/>
                        </a:rPr>
                        <a:t>Dato</a:t>
                      </a:r>
                      <a:endParaRPr lang="da-DK" sz="1200" kern="100" dirty="0">
                        <a:effectLst/>
                        <a:latin typeface="+mn-lt"/>
                        <a:ea typeface="Aptos" panose="020B0004020202020204" pitchFamily="34" charset="0"/>
                        <a:cs typeface="Arial" panose="020B0604020202020204" pitchFamily="34" charset="0"/>
                      </a:endParaRPr>
                    </a:p>
                  </a:txBody>
                  <a:tcPr marL="11432" marR="11432" marT="0" marB="0">
                    <a:solidFill>
                      <a:schemeClr val="accent1">
                        <a:lumMod val="40000"/>
                        <a:lumOff val="60000"/>
                      </a:schemeClr>
                    </a:solidFill>
                  </a:tcPr>
                </a:tc>
                <a:extLst>
                  <a:ext uri="{0D108BD9-81ED-4DB2-BD59-A6C34878D82A}">
                    <a16:rowId xmlns:a16="http://schemas.microsoft.com/office/drawing/2014/main" val="290057674"/>
                  </a:ext>
                </a:extLst>
              </a:tr>
              <a:tr h="313892">
                <a:tc>
                  <a:txBody>
                    <a:bodyPr/>
                    <a:lstStyle/>
                    <a:p>
                      <a:pPr>
                        <a:lnSpc>
                          <a:spcPct val="107000"/>
                        </a:lnSpc>
                        <a:spcAft>
                          <a:spcPts val="800"/>
                        </a:spcAft>
                      </a:pPr>
                      <a:r>
                        <a:rPr lang="da-DK" sz="1200" kern="100">
                          <a:effectLst/>
                          <a:latin typeface="+mn-lt"/>
                          <a:cs typeface="Arial" panose="020B0604020202020204" pitchFamily="34" charset="0"/>
                        </a:rPr>
                        <a:t>Idé</a:t>
                      </a:r>
                      <a:endParaRPr lang="da-DK" sz="1200" kern="100">
                        <a:effectLst/>
                        <a:latin typeface="+mn-lt"/>
                        <a:ea typeface="Aptos" panose="020B0004020202020204" pitchFamily="34" charset="0"/>
                        <a:cs typeface="Arial" panose="020B0604020202020204" pitchFamily="34" charset="0"/>
                      </a:endParaRPr>
                    </a:p>
                  </a:txBody>
                  <a:tcPr marL="11432" marR="11432"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Ophavsmand</a:t>
                      </a:r>
                      <a:endParaRPr lang="da-DK" sz="1200" kern="100" dirty="0">
                        <a:effectLst/>
                        <a:latin typeface="+mn-lt"/>
                        <a:ea typeface="Aptos" panose="020B0004020202020204" pitchFamily="34" charset="0"/>
                        <a:cs typeface="Arial" panose="020B0604020202020204" pitchFamily="34" charset="0"/>
                      </a:endParaRPr>
                    </a:p>
                  </a:txBody>
                  <a:tcPr marL="11432" marR="11432" marT="0" marB="0">
                    <a:solidFill>
                      <a:schemeClr val="accent1">
                        <a:lumMod val="40000"/>
                        <a:lumOff val="60000"/>
                      </a:schemeClr>
                    </a:solidFill>
                  </a:tcPr>
                </a:tc>
                <a:tc gridSpan="2">
                  <a:txBody>
                    <a:bodyPr/>
                    <a:lstStyle/>
                    <a:p>
                      <a:pPr>
                        <a:lnSpc>
                          <a:spcPct val="107000"/>
                        </a:lnSpc>
                        <a:spcAft>
                          <a:spcPts val="800"/>
                        </a:spcAft>
                      </a:pPr>
                      <a:r>
                        <a:rPr lang="da-DK" sz="1200" kern="100" dirty="0">
                          <a:effectLst/>
                          <a:latin typeface="+mn-lt"/>
                          <a:cs typeface="Arial" panose="020B0604020202020204" pitchFamily="34" charset="0"/>
                        </a:rPr>
                        <a:t>Kundegruppe</a:t>
                      </a:r>
                      <a:endParaRPr lang="da-DK" sz="1200" kern="100" dirty="0">
                        <a:effectLst/>
                        <a:latin typeface="+mn-lt"/>
                        <a:ea typeface="Aptos" panose="020B0004020202020204" pitchFamily="34" charset="0"/>
                        <a:cs typeface="Arial" panose="020B0604020202020204" pitchFamily="34" charset="0"/>
                      </a:endParaRPr>
                    </a:p>
                  </a:txBody>
                  <a:tcPr marL="11432" marR="11432"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1186850958"/>
                  </a:ext>
                </a:extLst>
              </a:tr>
              <a:tr h="1562320">
                <a:tc gridSpan="4">
                  <a:txBody>
                    <a:bodyPr/>
                    <a:lstStyle/>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Kort beskrivelse af idéen?</a:t>
                      </a:r>
                    </a:p>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 </a:t>
                      </a:r>
                    </a:p>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 </a:t>
                      </a:r>
                    </a:p>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  </a:t>
                      </a:r>
                    </a:p>
                  </a:txBody>
                  <a:tcPr marL="44450" marR="44450" marT="0" marB="0"/>
                </a:tc>
                <a:tc hMerge="1">
                  <a:txBody>
                    <a:bodyPr/>
                    <a:lstStyle/>
                    <a:p>
                      <a:pPr>
                        <a:lnSpc>
                          <a:spcPct val="107000"/>
                        </a:lnSpc>
                        <a:spcAft>
                          <a:spcPts val="800"/>
                        </a:spcAft>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hMerge="1">
                  <a:txBody>
                    <a:bodyPr/>
                    <a:lstStyle/>
                    <a:p>
                      <a:pPr>
                        <a:lnSpc>
                          <a:spcPct val="107000"/>
                        </a:lnSpc>
                        <a:spcAft>
                          <a:spcPts val="800"/>
                        </a:spcAft>
                      </a:pP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hMerge="1">
                  <a:txBody>
                    <a:bodyPr/>
                    <a:lstStyle/>
                    <a:p>
                      <a:pPr>
                        <a:lnSpc>
                          <a:spcPct val="107000"/>
                        </a:lnSpc>
                        <a:spcAft>
                          <a:spcPts val="800"/>
                        </a:spcAft>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987924071"/>
                  </a:ext>
                </a:extLst>
              </a:tr>
              <a:tr h="1562320">
                <a:tc gridSpan="4">
                  <a:txBody>
                    <a:bodyPr/>
                    <a:lstStyle/>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Beskriv målgruppen eller afdelingen</a:t>
                      </a:r>
                    </a:p>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 </a:t>
                      </a:r>
                    </a:p>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 </a:t>
                      </a:r>
                    </a:p>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 </a:t>
                      </a:r>
                    </a:p>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 </a:t>
                      </a:r>
                    </a:p>
                  </a:txBody>
                  <a:tcPr marL="44450" marR="44450" marT="0" marB="0">
                    <a:solidFill>
                      <a:schemeClr val="accent1">
                        <a:lumMod val="40000"/>
                        <a:lumOff val="60000"/>
                      </a:schemeClr>
                    </a:solidFill>
                  </a:tcPr>
                </a:tc>
                <a:tc hMerge="1">
                  <a:txBody>
                    <a:bodyPr/>
                    <a:lstStyle/>
                    <a:p>
                      <a:pPr>
                        <a:lnSpc>
                          <a:spcPct val="107000"/>
                        </a:lnSpc>
                        <a:spcAft>
                          <a:spcPts val="800"/>
                        </a:spcAft>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hMerge="1">
                  <a:txBody>
                    <a:bodyPr/>
                    <a:lstStyle/>
                    <a:p>
                      <a:pPr>
                        <a:lnSpc>
                          <a:spcPct val="107000"/>
                        </a:lnSpc>
                        <a:spcAft>
                          <a:spcPts val="800"/>
                        </a:spcAft>
                      </a:pP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hMerge="1">
                  <a:txBody>
                    <a:bodyPr/>
                    <a:lstStyle/>
                    <a:p>
                      <a:pPr>
                        <a:lnSpc>
                          <a:spcPct val="107000"/>
                        </a:lnSpc>
                        <a:spcAft>
                          <a:spcPts val="800"/>
                        </a:spcAft>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564108061"/>
                  </a:ext>
                </a:extLst>
              </a:tr>
              <a:tr h="1562320">
                <a:tc gridSpan="4">
                  <a:txBody>
                    <a:bodyPr/>
                    <a:lstStyle/>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Hvad er målgruppens eller afdelingens udbytte?</a:t>
                      </a:r>
                    </a:p>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 </a:t>
                      </a:r>
                    </a:p>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 </a:t>
                      </a:r>
                    </a:p>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 </a:t>
                      </a:r>
                    </a:p>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 </a:t>
                      </a:r>
                    </a:p>
                    <a:p>
                      <a:pPr>
                        <a:lnSpc>
                          <a:spcPct val="107000"/>
                        </a:lnSpc>
                        <a:spcAft>
                          <a:spcPts val="800"/>
                        </a:spcAft>
                      </a:pPr>
                      <a:r>
                        <a:rPr lang="da-DK" sz="1100" kern="100" dirty="0">
                          <a:effectLst/>
                          <a:latin typeface="+mn-lt"/>
                          <a:ea typeface="Aptos" panose="020B0004020202020204" pitchFamily="34" charset="0"/>
                          <a:cs typeface="Times New Roman" panose="02020603050405020304" pitchFamily="18" charset="0"/>
                        </a:rPr>
                        <a:t> </a:t>
                      </a:r>
                    </a:p>
                  </a:txBody>
                  <a:tcPr marL="44450" marR="44450" marT="0" marB="0"/>
                </a:tc>
                <a:tc hMerge="1">
                  <a:txBody>
                    <a:bodyPr/>
                    <a:lstStyle/>
                    <a:p>
                      <a:pPr>
                        <a:lnSpc>
                          <a:spcPct val="107000"/>
                        </a:lnSpc>
                        <a:spcAft>
                          <a:spcPts val="800"/>
                        </a:spcAft>
                      </a:pP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hMerge="1">
                  <a:txBody>
                    <a:bodyPr/>
                    <a:lstStyle/>
                    <a:p>
                      <a:pPr>
                        <a:lnSpc>
                          <a:spcPct val="107000"/>
                        </a:lnSpc>
                        <a:spcAft>
                          <a:spcPts val="800"/>
                        </a:spcAft>
                      </a:pP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hMerge="1">
                  <a:txBody>
                    <a:bodyPr/>
                    <a:lstStyle/>
                    <a:p>
                      <a:pPr>
                        <a:lnSpc>
                          <a:spcPct val="107000"/>
                        </a:lnSpc>
                        <a:spcAft>
                          <a:spcPts val="800"/>
                        </a:spcAft>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64376169"/>
                  </a:ext>
                </a:extLst>
              </a:tr>
            </a:tbl>
          </a:graphicData>
        </a:graphic>
      </p:graphicFrame>
    </p:spTree>
    <p:extLst>
      <p:ext uri="{BB962C8B-B14F-4D97-AF65-F5344CB8AC3E}">
        <p14:creationId xmlns:p14="http://schemas.microsoft.com/office/powerpoint/2010/main" val="369500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2: Idébeskrivelse for interne projekter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36604BFC-4B80-ADBA-09E1-4ABFB607CF44}"/>
              </a:ext>
            </a:extLst>
          </p:cNvPr>
          <p:cNvGraphicFramePr>
            <a:graphicFrameLocks noGrp="1"/>
          </p:cNvGraphicFramePr>
          <p:nvPr>
            <p:extLst>
              <p:ext uri="{D42A27DB-BD31-4B8C-83A1-F6EECF244321}">
                <p14:modId xmlns:p14="http://schemas.microsoft.com/office/powerpoint/2010/main" val="137082634"/>
              </p:ext>
            </p:extLst>
          </p:nvPr>
        </p:nvGraphicFramePr>
        <p:xfrm>
          <a:off x="1441329" y="965099"/>
          <a:ext cx="9309343" cy="5157402"/>
        </p:xfrm>
        <a:graphic>
          <a:graphicData uri="http://schemas.openxmlformats.org/drawingml/2006/table">
            <a:tbl>
              <a:tblPr>
                <a:tableStyleId>{5C22544A-7EE6-4342-B048-85BDC9FD1C3A}</a:tableStyleId>
              </a:tblPr>
              <a:tblGrid>
                <a:gridCol w="9309343">
                  <a:extLst>
                    <a:ext uri="{9D8B030D-6E8A-4147-A177-3AD203B41FA5}">
                      <a16:colId xmlns:a16="http://schemas.microsoft.com/office/drawing/2014/main" val="152779180"/>
                    </a:ext>
                  </a:extLst>
                </a:gridCol>
              </a:tblGrid>
              <a:tr h="171913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1200" kern="1200" dirty="0">
                          <a:solidFill>
                            <a:schemeClr val="dk1"/>
                          </a:solidFill>
                          <a:effectLst/>
                          <a:latin typeface="+mn-lt"/>
                          <a:ea typeface="+mn-ea"/>
                          <a:cs typeface="Arial" panose="020B0604020202020204" pitchFamily="34" charset="0"/>
                        </a:rPr>
                        <a:t>Hvordan understøtter denne projektidé vores strategi eller politik? (Effekten)</a:t>
                      </a:r>
                    </a:p>
                    <a:p>
                      <a:pPr>
                        <a:lnSpc>
                          <a:spcPct val="107000"/>
                        </a:lnSpc>
                        <a:spcAft>
                          <a:spcPts val="800"/>
                        </a:spcAft>
                      </a:pPr>
                      <a:endParaRPr lang="da-DK" sz="1200" kern="100" dirty="0">
                        <a:effectLst/>
                        <a:latin typeface="+mn-lt"/>
                        <a:cs typeface="Arial" panose="020B0604020202020204" pitchFamily="34" charset="0"/>
                      </a:endParaRPr>
                    </a:p>
                  </a:txBody>
                  <a:tcPr marL="11432" marR="11432" marT="0" marB="0">
                    <a:solidFill>
                      <a:schemeClr val="accent1">
                        <a:lumMod val="40000"/>
                        <a:lumOff val="60000"/>
                      </a:schemeClr>
                    </a:solidFill>
                  </a:tcPr>
                </a:tc>
                <a:extLst>
                  <a:ext uri="{0D108BD9-81ED-4DB2-BD59-A6C34878D82A}">
                    <a16:rowId xmlns:a16="http://schemas.microsoft.com/office/drawing/2014/main" val="2882442386"/>
                  </a:ext>
                </a:extLst>
              </a:tr>
              <a:tr h="1719134">
                <a:tc>
                  <a:txBody>
                    <a:bodyPr/>
                    <a:lstStyle/>
                    <a:p>
                      <a:pPr>
                        <a:lnSpc>
                          <a:spcPct val="107000"/>
                        </a:lnSpc>
                        <a:spcAft>
                          <a:spcPts val="800"/>
                        </a:spcAft>
                      </a:pPr>
                      <a:r>
                        <a:rPr lang="da-DK" sz="1200" kern="100" dirty="0">
                          <a:effectLst/>
                          <a:latin typeface="+mn-lt"/>
                          <a:ea typeface="Aptos" panose="020B0004020202020204" pitchFamily="34" charset="0"/>
                          <a:cs typeface="Arial" panose="020B0604020202020204" pitchFamily="34" charset="0"/>
                        </a:rPr>
                        <a:t>Hvad er den største udfordring i projektet? – kan det lade sig gøre?</a:t>
                      </a:r>
                    </a:p>
                    <a:p>
                      <a:pPr>
                        <a:lnSpc>
                          <a:spcPct val="107000"/>
                        </a:lnSpc>
                        <a:spcAft>
                          <a:spcPts val="800"/>
                        </a:spcAft>
                      </a:pPr>
                      <a:r>
                        <a:rPr lang="da-DK" sz="1200" kern="100" dirty="0">
                          <a:effectLst/>
                          <a:latin typeface="+mn-lt"/>
                          <a:ea typeface="Aptos" panose="020B0004020202020204" pitchFamily="34" charset="0"/>
                          <a:cs typeface="Arial" panose="020B0604020202020204" pitchFamily="34" charset="0"/>
                        </a:rPr>
                        <a:t> </a:t>
                      </a:r>
                    </a:p>
                    <a:p>
                      <a:pPr>
                        <a:lnSpc>
                          <a:spcPct val="107000"/>
                        </a:lnSpc>
                        <a:spcAft>
                          <a:spcPts val="800"/>
                        </a:spcAft>
                      </a:pPr>
                      <a:r>
                        <a:rPr lang="da-DK" sz="1200" kern="100" dirty="0">
                          <a:effectLst/>
                          <a:latin typeface="+mn-lt"/>
                          <a:ea typeface="Aptos" panose="020B0004020202020204" pitchFamily="34" charset="0"/>
                          <a:cs typeface="Arial" panose="020B0604020202020204" pitchFamily="34" charset="0"/>
                        </a:rPr>
                        <a:t> </a:t>
                      </a:r>
                    </a:p>
                    <a:p>
                      <a:pPr>
                        <a:lnSpc>
                          <a:spcPct val="107000"/>
                        </a:lnSpc>
                        <a:spcAft>
                          <a:spcPts val="800"/>
                        </a:spcAft>
                      </a:pPr>
                      <a:r>
                        <a:rPr lang="da-DK" sz="1200" kern="100" dirty="0">
                          <a:effectLst/>
                          <a:latin typeface="+mn-lt"/>
                          <a:ea typeface="Aptos" panose="020B0004020202020204" pitchFamily="34" charset="0"/>
                          <a:cs typeface="Arial" panose="020B0604020202020204" pitchFamily="34" charset="0"/>
                        </a:rPr>
                        <a:t> </a:t>
                      </a:r>
                    </a:p>
                    <a:p>
                      <a:pPr>
                        <a:lnSpc>
                          <a:spcPct val="107000"/>
                        </a:lnSpc>
                        <a:spcAft>
                          <a:spcPts val="800"/>
                        </a:spcAft>
                      </a:pPr>
                      <a:r>
                        <a:rPr lang="da-DK" sz="1200" kern="100" dirty="0">
                          <a:effectLst/>
                          <a:latin typeface="+mn-lt"/>
                          <a:ea typeface="Aptos" panose="020B0004020202020204" pitchFamily="34" charset="0"/>
                          <a:cs typeface="Arial" panose="020B0604020202020204" pitchFamily="34" charset="0"/>
                        </a:rPr>
                        <a:t> </a:t>
                      </a:r>
                    </a:p>
                  </a:txBody>
                  <a:tcPr marL="44450" marR="44450" marT="0" marB="0"/>
                </a:tc>
                <a:extLst>
                  <a:ext uri="{0D108BD9-81ED-4DB2-BD59-A6C34878D82A}">
                    <a16:rowId xmlns:a16="http://schemas.microsoft.com/office/drawing/2014/main" val="151479041"/>
                  </a:ext>
                </a:extLst>
              </a:tr>
              <a:tr h="1719134">
                <a:tc>
                  <a:txBody>
                    <a:bodyPr/>
                    <a:lstStyle/>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r>
                        <a:rPr lang="da-DK" sz="1200" kern="100" dirty="0">
                          <a:effectLst/>
                          <a:latin typeface="+mn-lt"/>
                          <a:cs typeface="Arial" panose="020B0604020202020204" pitchFamily="34" charset="0"/>
                        </a:rPr>
                        <a:t> </a:t>
                      </a:r>
                    </a:p>
                  </a:txBody>
                  <a:tcPr marL="11432" marR="11432" marT="0" marB="0">
                    <a:solidFill>
                      <a:schemeClr val="accent1">
                        <a:lumMod val="40000"/>
                        <a:lumOff val="60000"/>
                      </a:schemeClr>
                    </a:solidFill>
                  </a:tcPr>
                </a:tc>
                <a:extLst>
                  <a:ext uri="{0D108BD9-81ED-4DB2-BD59-A6C34878D82A}">
                    <a16:rowId xmlns:a16="http://schemas.microsoft.com/office/drawing/2014/main" val="2976318797"/>
                  </a:ext>
                </a:extLst>
              </a:tr>
            </a:tbl>
          </a:graphicData>
        </a:graphic>
      </p:graphicFrame>
    </p:spTree>
    <p:extLst>
      <p:ext uri="{BB962C8B-B14F-4D97-AF65-F5344CB8AC3E}">
        <p14:creationId xmlns:p14="http://schemas.microsoft.com/office/powerpoint/2010/main" val="42691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FCB516F0-1875-0DE9-D5BF-E308F2E1F9BA}"/>
              </a:ext>
            </a:extLst>
          </p:cNvPr>
          <p:cNvSpPr/>
          <p:nvPr/>
        </p:nvSpPr>
        <p:spPr>
          <a:xfrm>
            <a:off x="1358937" y="1234660"/>
            <a:ext cx="9441962" cy="4373826"/>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marL="171450" indent="-171450">
              <a:lnSpc>
                <a:spcPct val="107000"/>
              </a:lnSpc>
              <a:spcAft>
                <a:spcPts val="0"/>
              </a:spcAft>
              <a:buFont typeface="Arial" panose="020B0604020202020204" pitchFamily="34" charset="0"/>
              <a:buChar char="•"/>
            </a:pPr>
            <a:endParaRPr lang="da-DK" sz="1200" b="1" dirty="0">
              <a:ea typeface="SimSun" panose="02010600030101010101" pitchFamily="2" charset="-122"/>
              <a:cs typeface="Arial" panose="020B0604020202020204" pitchFamily="34" charset="0"/>
            </a:endParaRPr>
          </a:p>
          <a:p>
            <a:pPr marL="171450" indent="-171450">
              <a:lnSpc>
                <a:spcPct val="107000"/>
              </a:lnSpc>
              <a:buFont typeface="Arial" panose="020B0604020202020204" pitchFamily="34" charset="0"/>
              <a:buChar char="•"/>
            </a:pPr>
            <a:r>
              <a:rPr lang="da-DK" sz="1200" b="1" dirty="0">
                <a:cs typeface="Arial" panose="020B0604020202020204" pitchFamily="34" charset="0"/>
              </a:rPr>
              <a:t>10.5  </a:t>
            </a:r>
            <a:r>
              <a:rPr lang="da-DK" sz="1200" b="1" dirty="0">
                <a:effectLst/>
                <a:ea typeface="Aptos" panose="020B0004020202020204" pitchFamily="34" charset="0"/>
                <a:cs typeface="Arial" panose="020B0604020202020204" pitchFamily="34" charset="0"/>
              </a:rPr>
              <a:t>Strategisk fit: </a:t>
            </a:r>
            <a:r>
              <a:rPr lang="da-DK" sz="1200" dirty="0">
                <a:ea typeface="SimSun" panose="02010600030101010101" pitchFamily="2" charset="-122"/>
                <a:cs typeface="Arial" panose="020B0604020202020204" pitchFamily="34" charset="0"/>
              </a:rPr>
              <a:t>Idébeskrivelsen kan give de første input til vurderingen af den strategiske betydning af projektet.</a:t>
            </a:r>
          </a:p>
          <a:p>
            <a:pPr>
              <a:lnSpc>
                <a:spcPct val="107000"/>
              </a:lnSpc>
            </a:pPr>
            <a:r>
              <a:rPr lang="da-DK" sz="1200" b="1" dirty="0">
                <a:effectLst/>
                <a:ea typeface="Aptos" panose="020B0004020202020204" pitchFamily="34" charset="0"/>
                <a:cs typeface="Arial" panose="020B0604020202020204" pitchFamily="34" charset="0"/>
              </a:rPr>
              <a:t> </a:t>
            </a: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3.1    Målhierarkiet – </a:t>
            </a:r>
            <a:r>
              <a:rPr lang="da-DK" sz="1200" b="1" dirty="0" err="1">
                <a:ea typeface="SimSun" panose="02010600030101010101" pitchFamily="2" charset="-122"/>
                <a:cs typeface="Arial" panose="020B0604020202020204" pitchFamily="34" charset="0"/>
              </a:rPr>
              <a:t>Impact</a:t>
            </a:r>
            <a:r>
              <a:rPr lang="da-DK" sz="1200" b="1" dirty="0">
                <a:ea typeface="SimSun" panose="02010600030101010101" pitchFamily="2" charset="-122"/>
                <a:cs typeface="Arial" panose="020B0604020202020204" pitchFamily="34" charset="0"/>
              </a:rPr>
              <a:t> case: </a:t>
            </a:r>
            <a:r>
              <a:rPr lang="da-DK" sz="1200" dirty="0">
                <a:ea typeface="SimSun" panose="02010600030101010101" pitchFamily="2" charset="-122"/>
                <a:cs typeface="Arial" panose="020B0604020202020204" pitchFamily="34" charset="0"/>
              </a:rPr>
              <a:t>Idébeskrivelsen kan give de første input til projektets målsætning.</a:t>
            </a:r>
          </a:p>
          <a:p>
            <a:pPr marL="171450" indent="-171450">
              <a:lnSpc>
                <a:spcPct val="107000"/>
              </a:lnSpc>
              <a:buFont typeface="Arial" panose="020B0604020202020204" pitchFamily="34" charset="0"/>
              <a:buChar char="•"/>
            </a:pPr>
            <a:endParaRPr lang="da-DK" sz="1200" dirty="0">
              <a:ea typeface="SimSun" panose="02010600030101010101" pitchFamily="2" charset="-122"/>
              <a:cs typeface="Arial" panose="020B0604020202020204" pitchFamily="34" charset="0"/>
            </a:endParaRPr>
          </a:p>
          <a:p>
            <a:pPr marL="171450" indent="-171450">
              <a:lnSpc>
                <a:spcPct val="107000"/>
              </a:lnSpc>
              <a:buFont typeface="Arial" panose="020B0604020202020204" pitchFamily="34" charset="0"/>
              <a:buChar char="•"/>
            </a:pPr>
            <a:r>
              <a:rPr lang="da-DK" sz="1200" b="1" dirty="0">
                <a:cs typeface="Arial" panose="020B0604020202020204" pitchFamily="34" charset="0"/>
              </a:rPr>
              <a:t>10.8  </a:t>
            </a:r>
            <a:r>
              <a:rPr lang="da-DK" sz="1200" b="1" kern="100" dirty="0">
                <a:effectLst/>
                <a:ea typeface="Aptos" panose="020B0004020202020204" pitchFamily="34" charset="0"/>
                <a:cs typeface="Arial" panose="020B0604020202020204" pitchFamily="34" charset="0"/>
              </a:rPr>
              <a:t>Projektbeskrivelse, projektkontrakt: </a:t>
            </a:r>
            <a:r>
              <a:rPr lang="da-DK" sz="1200" dirty="0">
                <a:ea typeface="SimSun" panose="02010600030101010101" pitchFamily="2" charset="-122"/>
                <a:cs typeface="Arial" panose="020B0604020202020204" pitchFamily="34" charset="0"/>
              </a:rPr>
              <a:t>Idébeskrivelsen kan give de første input til projektets målsætning og projektkontrakten.</a:t>
            </a:r>
          </a:p>
          <a:p>
            <a:pPr marL="171450" indent="-171450">
              <a:lnSpc>
                <a:spcPct val="107000"/>
              </a:lnSpc>
              <a:buFont typeface="Arial" panose="020B0604020202020204" pitchFamily="34" charset="0"/>
              <a:buChar char="•"/>
            </a:pPr>
            <a:endParaRPr lang="da-DK" sz="1200" dirty="0">
              <a:ea typeface="SimSun" panose="02010600030101010101" pitchFamily="2" charset="-122"/>
              <a:cs typeface="Arial" panose="020B0604020202020204" pitchFamily="34" charset="0"/>
            </a:endParaRPr>
          </a:p>
          <a:p>
            <a:pPr marL="171450" indent="-171450">
              <a:lnSpc>
                <a:spcPct val="107000"/>
              </a:lnSpc>
              <a:buFont typeface="Arial" panose="020B0604020202020204" pitchFamily="34" charset="0"/>
              <a:buChar char="•"/>
            </a:pPr>
            <a:r>
              <a:rPr lang="da-DK" sz="1200" b="1" kern="100" dirty="0">
                <a:effectLst/>
                <a:ea typeface="Aptos" panose="020B0004020202020204" pitchFamily="34" charset="0"/>
                <a:cs typeface="Arial" panose="020B0604020202020204" pitchFamily="34" charset="0"/>
              </a:rPr>
              <a:t>10.1  Projektlisten</a:t>
            </a:r>
            <a:r>
              <a:rPr lang="da-DK" sz="1200" b="1" kern="100" dirty="0">
                <a:ea typeface="Aptos" panose="020B0004020202020204" pitchFamily="34" charset="0"/>
                <a:cs typeface="Arial" panose="020B0604020202020204" pitchFamily="34" charset="0"/>
              </a:rPr>
              <a:t>: </a:t>
            </a:r>
            <a:r>
              <a:rPr lang="da-DK" sz="1200" kern="100" dirty="0">
                <a:ea typeface="Aptos" panose="020B0004020202020204" pitchFamily="34" charset="0"/>
                <a:cs typeface="Arial" panose="020B0604020202020204" pitchFamily="34" charset="0"/>
              </a:rPr>
              <a:t>Når idéen er vedtaget og beskrevet mere detaljeret, vil den blive indført på projektlisten.</a:t>
            </a:r>
            <a:r>
              <a:rPr lang="da-DK" sz="1200" kern="100" dirty="0">
                <a:effectLst/>
                <a:ea typeface="Aptos" panose="020B0004020202020204" pitchFamily="34" charset="0"/>
                <a:cs typeface="Arial" panose="020B0604020202020204" pitchFamily="34" charset="0"/>
              </a:rPr>
              <a:t> </a:t>
            </a:r>
            <a:endParaRPr lang="da-DK" sz="1200" kern="100" dirty="0">
              <a:ea typeface="SimSun" panose="02010600030101010101" pitchFamily="2" charset="-122"/>
              <a:cs typeface="Arial" panose="020B0604020202020204" pitchFamily="34" charset="0"/>
            </a:endParaRPr>
          </a:p>
          <a:p>
            <a:pPr algn="l"/>
            <a:br>
              <a:rPr lang="da-DK" sz="1200" dirty="0">
                <a:cs typeface="Arial" panose="020B0604020202020204" pitchFamily="34" charset="0"/>
              </a:rPr>
            </a:b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Links</a:t>
            </a:r>
          </a:p>
          <a:p>
            <a:pPr marL="171450" indent="-171450">
              <a:lnSpc>
                <a:spcPct val="107000"/>
              </a:lnSpc>
              <a:buFont typeface="Arial" panose="020B0604020202020204" pitchFamily="34" charset="0"/>
              <a:buChar char="•"/>
            </a:pP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endParaRPr lang="da-DK" sz="1200" dirty="0">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Projektlederskab – effekt til tiden. </a:t>
            </a:r>
            <a:r>
              <a:rPr lang="da-DK" sz="1200" dirty="0">
                <a:effectLst/>
                <a:ea typeface="Calibri" panose="020F0502020204030204" pitchFamily="34" charset="0"/>
                <a:cs typeface="Arial" panose="020B0604020202020204" pitchFamily="34" charset="0"/>
              </a:rPr>
              <a:t>Djøf Forlag, 2016. </a:t>
            </a: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Power i projekter og portefølje</a:t>
            </a:r>
            <a:r>
              <a:rPr lang="da-DK" sz="1200" dirty="0">
                <a:effectLst/>
                <a:ea typeface="Calibri" panose="020F0502020204030204" pitchFamily="34" charset="0"/>
                <a:cs typeface="Arial" panose="020B0604020202020204" pitchFamily="34" charset="0"/>
              </a:rPr>
              <a:t>,</a:t>
            </a:r>
            <a:r>
              <a:rPr lang="da-DK" sz="1200" b="1" dirty="0">
                <a:effectLst/>
                <a:ea typeface="Calibri" panose="020F0502020204030204" pitchFamily="34" charset="0"/>
                <a:cs typeface="Arial" panose="020B0604020202020204" pitchFamily="34" charset="0"/>
              </a:rPr>
              <a:t> </a:t>
            </a:r>
            <a:r>
              <a:rPr lang="da-DK" sz="1200" dirty="0">
                <a:effectLst/>
                <a:ea typeface="Calibri" panose="020F0502020204030204" pitchFamily="34" charset="0"/>
                <a:cs typeface="Arial" panose="020B0604020202020204" pitchFamily="34" charset="0"/>
              </a:rPr>
              <a:t>5. udgave. </a:t>
            </a:r>
            <a:r>
              <a:rPr lang="en-US" sz="1200" dirty="0" err="1">
                <a:effectLst/>
                <a:ea typeface="Calibri" panose="020F0502020204030204" pitchFamily="34" charset="0"/>
                <a:cs typeface="Arial" panose="020B0604020202020204" pitchFamily="34" charset="0"/>
              </a:rPr>
              <a:t>Djøf</a:t>
            </a:r>
            <a:r>
              <a:rPr lang="en-US" sz="1200" dirty="0">
                <a:effectLst/>
                <a:ea typeface="Calibri" panose="020F0502020204030204" pitchFamily="34" charset="0"/>
                <a:cs typeface="Arial" panose="020B0604020202020204" pitchFamily="34" charset="0"/>
              </a:rPr>
              <a:t> Forlag, 2024. </a:t>
            </a:r>
            <a:endParaRPr lang="da-DK" sz="1200" dirty="0">
              <a:effectLst/>
              <a:ea typeface="Calibri" panose="020F0502020204030204" pitchFamily="34" charset="0"/>
              <a:cs typeface="Arial" panose="020B0604020202020204" pitchFamily="34" charset="0"/>
            </a:endParaRPr>
          </a:p>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7774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TotalTime>
  <Words>906</Words>
  <Application>Microsoft Office PowerPoint</Application>
  <PresentationFormat>Widescreen</PresentationFormat>
  <Paragraphs>133</Paragraphs>
  <Slides>9</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9</vt:i4>
      </vt:variant>
    </vt:vector>
  </HeadingPairs>
  <TitlesOfParts>
    <vt:vector size="16" baseType="lpstr">
      <vt:lpstr>Arial</vt:lpstr>
      <vt:lpstr>Calibri</vt:lpstr>
      <vt:lpstr>Calibri Light</vt:lpstr>
      <vt:lpstr>HelveticaNeueLT Std Cn</vt:lpstr>
      <vt:lpstr>HelveticaNeueLT Std Lt Cn</vt:lpstr>
      <vt:lpstr>Symbol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127</cp:revision>
  <dcterms:created xsi:type="dcterms:W3CDTF">2018-07-25T07:58:36Z</dcterms:created>
  <dcterms:modified xsi:type="dcterms:W3CDTF">2024-07-17T11:59:24Z</dcterms:modified>
</cp:coreProperties>
</file>