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8" autoAdjust="0"/>
    <p:restoredTop sz="94660"/>
  </p:normalViewPr>
  <p:slideViewPr>
    <p:cSldViewPr snapToGrid="0">
      <p:cViewPr>
        <p:scale>
          <a:sx n="60" d="100"/>
          <a:sy n="60" d="100"/>
        </p:scale>
        <p:origin x="-132" y="11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3AAD48-F91C-4D46-BA90-EE60B0F4CD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14FEB2CC-5E67-4FFB-9414-169310A809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8B7B149-346E-4141-8D23-26188F0F9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3E1D-2E15-4C76-BCFB-0E1ED2EB7E13}" type="datetimeFigureOut">
              <a:rPr lang="da-DK" smtClean="0"/>
              <a:t>22-12-2021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60BC1F0-3275-44C1-9B79-54B1D07BF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F58416E-75FD-41E3-8D2D-EAAAFED6F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8A84-7C1A-43F9-92A3-15304DF0237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19342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E9B617-1921-4A0C-8946-6573334E5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E2F4272F-7EC6-4DED-B36F-F8C99003EB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49E2989-655E-4C95-AD3F-938FE9225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3E1D-2E15-4C76-BCFB-0E1ED2EB7E13}" type="datetimeFigureOut">
              <a:rPr lang="da-DK" smtClean="0"/>
              <a:t>22-12-2021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1AA5AA9-8F5F-4FE6-917E-22EE3229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42F98C8-7A32-4E73-A53D-7E2515E01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8A84-7C1A-43F9-92A3-15304DF0237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481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10FA3429-6950-4930-8008-D61DB8ED05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C0B0C931-61C5-4863-9476-6EC01EE651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1FC65A0-A22E-479A-868A-E58E174FB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3E1D-2E15-4C76-BCFB-0E1ED2EB7E13}" type="datetimeFigureOut">
              <a:rPr lang="da-DK" smtClean="0"/>
              <a:t>22-12-2021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14139BE-491B-4337-A44E-20CE236C9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20DB67C-6675-4344-86CA-EB80EA235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8A84-7C1A-43F9-92A3-15304DF0237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4320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5E833A-C956-48EA-BF9B-1F7C0AFE2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F266FA6-CF47-426E-93B7-49007B9DC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013C2BF-A7BD-4BA1-99BC-1349998A3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3E1D-2E15-4C76-BCFB-0E1ED2EB7E13}" type="datetimeFigureOut">
              <a:rPr lang="da-DK" smtClean="0"/>
              <a:t>22-12-2021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EA5BE13-3B2B-4ECC-B5C9-4DEFF3F39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4CC5FF8-48EC-471C-B147-A1B6AF9CB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8A84-7C1A-43F9-92A3-15304DF0237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9715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B14407-3FB7-4230-8724-A5F6760DF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A125AE2-B79D-49A8-BC19-62EC04C9D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8DEAF19-A553-418A-9468-F5974AF25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3E1D-2E15-4C76-BCFB-0E1ED2EB7E13}" type="datetimeFigureOut">
              <a:rPr lang="da-DK" smtClean="0"/>
              <a:t>22-12-2021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BBAB526-E1E4-433D-AD07-748698CF6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24DCCF3-71BA-4D11-95BF-A111A31F8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8A84-7C1A-43F9-92A3-15304DF0237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47764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0367E0-99F2-46BD-87D1-12CA8C939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09838BB-F0DC-4333-B77E-E7E4C19C97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80F4B2DA-551E-4D29-9794-A46D53F72C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9771DBB-4124-4AFF-8160-5C9ADC620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3E1D-2E15-4C76-BCFB-0E1ED2EB7E13}" type="datetimeFigureOut">
              <a:rPr lang="da-DK" smtClean="0"/>
              <a:t>22-12-2021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D504757-D775-47B2-80F0-BD2752C78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7E8F0D1-9CA2-420E-81A0-31A7B9819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8A84-7C1A-43F9-92A3-15304DF0237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09839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6ECAF2-0AFC-44EB-8644-9BDE39F6C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0DCCFCE-896C-4A47-8608-42DE531DB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B6556045-810E-4666-B2E8-D54E069D6C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3EBB770A-4952-426E-96DE-F93F465BBD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DEC63C4D-478C-4716-8846-37F604F7FE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D7610F26-9420-49CF-A139-8D8F7FC65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3E1D-2E15-4C76-BCFB-0E1ED2EB7E13}" type="datetimeFigureOut">
              <a:rPr lang="da-DK" smtClean="0"/>
              <a:t>22-12-2021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C687EC8B-CC37-43D8-A609-97C952547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94BB477A-598F-4BB8-87BA-F2661637A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8A84-7C1A-43F9-92A3-15304DF0237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469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B70E4D-49AE-4705-84CD-DF91DB19A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896CE148-6495-4482-B0EC-ECF6265CC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3E1D-2E15-4C76-BCFB-0E1ED2EB7E13}" type="datetimeFigureOut">
              <a:rPr lang="da-DK" smtClean="0"/>
              <a:t>22-12-2021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88BF6BEE-7355-4F18-AD20-0644C10FF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1FF4AD8-D107-4632-8B9B-12FB542BE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8A84-7C1A-43F9-92A3-15304DF0237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2602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7EC3CA18-0652-4AD3-93E8-689C779A4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3E1D-2E15-4C76-BCFB-0E1ED2EB7E13}" type="datetimeFigureOut">
              <a:rPr lang="da-DK" smtClean="0"/>
              <a:t>22-12-2021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C4B273B4-3C97-4C64-9D35-290BCE5CE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ECE7722C-F882-4074-8084-ECD376B68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8A84-7C1A-43F9-92A3-15304DF0237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36556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6D9504-8BB8-4AAD-BD01-186F809CD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8BF59A9-ACAC-4D17-A142-C792395CE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F2496B0B-4813-4D94-8C92-6D6650355B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C20511A-7B54-45D9-A8D0-D642C99D0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3E1D-2E15-4C76-BCFB-0E1ED2EB7E13}" type="datetimeFigureOut">
              <a:rPr lang="da-DK" smtClean="0"/>
              <a:t>22-12-2021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824DFF7D-5BE5-4DE0-B902-DF7C68A19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818D6DD-A010-4748-A548-F78B1D032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8A84-7C1A-43F9-92A3-15304DF0237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3440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45DF77-5C4F-42FA-ADD1-EB1515253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30702BF9-D874-4A7B-ADAC-34317C31A2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0D0E62BA-8CB9-43FB-9E36-3241ABCC2A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CBFB244-8DC8-432D-AC51-1B7B8950B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3E1D-2E15-4C76-BCFB-0E1ED2EB7E13}" type="datetimeFigureOut">
              <a:rPr lang="da-DK" smtClean="0"/>
              <a:t>22-12-2021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85D122A-C233-4FBD-A2E4-BD59A291C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2DDCC97-F08F-4EA1-91D8-69CF4A3AB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8A84-7C1A-43F9-92A3-15304DF0237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6131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97BC0250-05EB-4B50-A99F-AE281C473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5E5754A-00FB-4337-A527-43C69BB83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1E3C170-4884-4F0D-877E-8780CB347C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C3E1D-2E15-4C76-BCFB-0E1ED2EB7E13}" type="datetimeFigureOut">
              <a:rPr lang="da-DK" smtClean="0"/>
              <a:t>22-12-2021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F321744-BF0A-4D08-B12B-22C02179F2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3FDD14F-5977-4179-B032-D24B8BA46B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68A84-7C1A-43F9-92A3-15304DF0237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0471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65D27B-FCDE-4481-8476-46A69D9AFC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2126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da-DK" dirty="0"/>
              <a:t>Organisationsteori </a:t>
            </a:r>
            <a:br>
              <a:rPr lang="da-DK" dirty="0"/>
            </a:br>
            <a:r>
              <a:rPr lang="da-DK" sz="3600" dirty="0"/>
              <a:t>Struktur, Kultur, Processer</a:t>
            </a:r>
            <a:br>
              <a:rPr lang="da-DK" sz="3600" dirty="0"/>
            </a:br>
            <a:r>
              <a:rPr lang="da-DK" sz="3600" dirty="0"/>
              <a:t>Kapitel 5: Individet i organisationen </a:t>
            </a:r>
            <a:br>
              <a:rPr lang="da-DK" sz="3600" dirty="0"/>
            </a:br>
            <a:r>
              <a:rPr lang="da-DK" sz="3600" dirty="0"/>
              <a:t>Kapitel 6: Organisationskultur – et signalement </a:t>
            </a:r>
            <a:br>
              <a:rPr lang="da-DK" sz="3600" dirty="0"/>
            </a:br>
            <a:r>
              <a:rPr lang="da-DK" sz="3600" dirty="0"/>
              <a:t>Kapitel 7: Anvendelse af organisationskultur </a:t>
            </a:r>
            <a:endParaRPr lang="da-DK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1C28D311-48F0-4A79-875E-5941E630AC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32454"/>
            <a:ext cx="9144000" cy="1655762"/>
          </a:xfrm>
        </p:spPr>
        <p:txBody>
          <a:bodyPr>
            <a:normAutofit/>
          </a:bodyPr>
          <a:lstStyle/>
          <a:p>
            <a:r>
              <a:rPr lang="da-DK" sz="2000" dirty="0">
                <a:latin typeface="+mj-lt"/>
                <a:ea typeface="+mj-ea"/>
                <a:cs typeface="+mj-cs"/>
              </a:rPr>
              <a:t>Af Jørgen Frode Bakka &amp; Egil </a:t>
            </a:r>
            <a:r>
              <a:rPr lang="da-DK" sz="2000" dirty="0" err="1">
                <a:latin typeface="+mj-lt"/>
                <a:ea typeface="+mj-ea"/>
                <a:cs typeface="+mj-cs"/>
              </a:rPr>
              <a:t>Fivelsdal</a:t>
            </a:r>
            <a:endParaRPr lang="da-DK" sz="2000" dirty="0">
              <a:latin typeface="+mj-lt"/>
              <a:ea typeface="+mj-ea"/>
              <a:cs typeface="+mj-cs"/>
            </a:endParaRP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3194AC13-D559-454B-B847-95524F1DFA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8036" cy="6858000"/>
          </a:xfrm>
          <a:prstGeom prst="rect">
            <a:avLst/>
          </a:prstGeom>
        </p:spPr>
      </p:pic>
      <p:sp>
        <p:nvSpPr>
          <p:cNvPr id="6" name="Undertitel 2">
            <a:extLst>
              <a:ext uri="{FF2B5EF4-FFF2-40B4-BE49-F238E27FC236}">
                <a16:creationId xmlns:a16="http://schemas.microsoft.com/office/drawing/2014/main" id="{7F56AEA7-1252-4822-AF48-E31B9A237850}"/>
              </a:ext>
            </a:extLst>
          </p:cNvPr>
          <p:cNvSpPr txBox="1">
            <a:spLocks/>
          </p:cNvSpPr>
          <p:nvPr/>
        </p:nvSpPr>
        <p:spPr>
          <a:xfrm>
            <a:off x="4094922" y="6250263"/>
            <a:ext cx="4002156" cy="6077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z="1300" dirty="0">
                <a:latin typeface="+mj-lt"/>
                <a:ea typeface="+mj-ea"/>
                <a:cs typeface="+mj-cs"/>
              </a:rPr>
              <a:t>Organisationsteori 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sz="1300" dirty="0">
                <a:latin typeface="+mj-lt"/>
                <a:ea typeface="+mj-ea"/>
                <a:cs typeface="+mj-cs"/>
              </a:rPr>
              <a:t>Struktur, Kultur, Processer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altLang="en-US" sz="1300" dirty="0"/>
              <a:t>© </a:t>
            </a:r>
            <a:r>
              <a:rPr lang="da-DK" sz="1300" dirty="0">
                <a:latin typeface="+mj-lt"/>
                <a:ea typeface="+mj-ea"/>
                <a:cs typeface="+mj-cs"/>
              </a:rPr>
              <a:t>Jørgen Frode Bakka &amp; Egil </a:t>
            </a:r>
            <a:r>
              <a:rPr lang="da-DK" sz="1300" dirty="0" err="1">
                <a:latin typeface="+mj-lt"/>
                <a:ea typeface="+mj-ea"/>
                <a:cs typeface="+mj-cs"/>
              </a:rPr>
              <a:t>Fivelsdal</a:t>
            </a:r>
            <a:endParaRPr lang="da-DK" sz="1300" dirty="0"/>
          </a:p>
        </p:txBody>
      </p:sp>
    </p:spTree>
    <p:extLst>
      <p:ext uri="{BB962C8B-B14F-4D97-AF65-F5344CB8AC3E}">
        <p14:creationId xmlns:p14="http://schemas.microsoft.com/office/powerpoint/2010/main" val="667313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>
            <a:extLst>
              <a:ext uri="{FF2B5EF4-FFF2-40B4-BE49-F238E27FC236}">
                <a16:creationId xmlns:a16="http://schemas.microsoft.com/office/drawing/2014/main" id="{87B51592-D5A6-486D-8385-B5749D63AD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94922" y="6250263"/>
            <a:ext cx="4002156" cy="607737"/>
          </a:xfrm>
        </p:spPr>
        <p:txBody>
          <a:bodyPr>
            <a:noAutofit/>
          </a:bodyPr>
          <a:lstStyle/>
          <a:p>
            <a:r>
              <a:rPr lang="da-DK" sz="1300" dirty="0">
                <a:latin typeface="+mj-lt"/>
                <a:ea typeface="+mj-ea"/>
                <a:cs typeface="+mj-cs"/>
              </a:rPr>
              <a:t>Organisationsteori 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sz="1300" dirty="0">
                <a:latin typeface="+mj-lt"/>
                <a:ea typeface="+mj-ea"/>
                <a:cs typeface="+mj-cs"/>
              </a:rPr>
              <a:t>Struktur, Kultur, Processer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altLang="en-US" sz="1300" dirty="0"/>
              <a:t>© </a:t>
            </a:r>
            <a:r>
              <a:rPr lang="da-DK" sz="1300" dirty="0">
                <a:latin typeface="+mj-lt"/>
                <a:ea typeface="+mj-ea"/>
                <a:cs typeface="+mj-cs"/>
              </a:rPr>
              <a:t>Jørgen Frode Bakka &amp; Egil </a:t>
            </a:r>
            <a:r>
              <a:rPr lang="da-DK" sz="1300" dirty="0" err="1">
                <a:latin typeface="+mj-lt"/>
                <a:ea typeface="+mj-ea"/>
                <a:cs typeface="+mj-cs"/>
              </a:rPr>
              <a:t>Fivelsdal</a:t>
            </a:r>
            <a:endParaRPr lang="da-DK" sz="1300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F22038AD-1190-4181-9074-A8432394CF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8036" cy="6858000"/>
          </a:xfrm>
          <a:prstGeom prst="rect">
            <a:avLst/>
          </a:prstGeom>
        </p:spPr>
      </p:pic>
      <p:pic>
        <p:nvPicPr>
          <p:cNvPr id="5" name="Billede 4">
            <a:extLst>
              <a:ext uri="{FF2B5EF4-FFF2-40B4-BE49-F238E27FC236}">
                <a16:creationId xmlns:a16="http://schemas.microsoft.com/office/drawing/2014/main" id="{B63A193C-7226-47CD-B0C0-27F58CF332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157" y="1981620"/>
            <a:ext cx="11071187" cy="2894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625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>
            <a:extLst>
              <a:ext uri="{FF2B5EF4-FFF2-40B4-BE49-F238E27FC236}">
                <a16:creationId xmlns:a16="http://schemas.microsoft.com/office/drawing/2014/main" id="{87B51592-D5A6-486D-8385-B5749D63AD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94922" y="6250263"/>
            <a:ext cx="4002156" cy="607737"/>
          </a:xfrm>
        </p:spPr>
        <p:txBody>
          <a:bodyPr>
            <a:noAutofit/>
          </a:bodyPr>
          <a:lstStyle/>
          <a:p>
            <a:r>
              <a:rPr lang="da-DK" sz="1300" dirty="0">
                <a:latin typeface="+mj-lt"/>
                <a:ea typeface="+mj-ea"/>
                <a:cs typeface="+mj-cs"/>
              </a:rPr>
              <a:t>Organisationsteori 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sz="1300" dirty="0">
                <a:latin typeface="+mj-lt"/>
                <a:ea typeface="+mj-ea"/>
                <a:cs typeface="+mj-cs"/>
              </a:rPr>
              <a:t>Struktur, Kultur, Processer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altLang="en-US" sz="1300" dirty="0"/>
              <a:t>© </a:t>
            </a:r>
            <a:r>
              <a:rPr lang="da-DK" sz="1300" dirty="0">
                <a:latin typeface="+mj-lt"/>
                <a:ea typeface="+mj-ea"/>
                <a:cs typeface="+mj-cs"/>
              </a:rPr>
              <a:t>Jørgen Frode Bakka &amp; Egil </a:t>
            </a:r>
            <a:r>
              <a:rPr lang="da-DK" sz="1300" dirty="0" err="1">
                <a:latin typeface="+mj-lt"/>
                <a:ea typeface="+mj-ea"/>
                <a:cs typeface="+mj-cs"/>
              </a:rPr>
              <a:t>Fivelsdal</a:t>
            </a:r>
            <a:endParaRPr lang="da-DK" sz="1300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F22038AD-1190-4181-9074-A8432394CF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8036" cy="6858000"/>
          </a:xfrm>
          <a:prstGeom prst="rect">
            <a:avLst/>
          </a:prstGeom>
        </p:spPr>
      </p:pic>
      <p:pic>
        <p:nvPicPr>
          <p:cNvPr id="5" name="Billede 4">
            <a:extLst>
              <a:ext uri="{FF2B5EF4-FFF2-40B4-BE49-F238E27FC236}">
                <a16:creationId xmlns:a16="http://schemas.microsoft.com/office/drawing/2014/main" id="{E45BC7ED-DF9A-414E-8A0E-B6E598EA3E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106" y="989619"/>
            <a:ext cx="10959683" cy="4878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842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>
            <a:extLst>
              <a:ext uri="{FF2B5EF4-FFF2-40B4-BE49-F238E27FC236}">
                <a16:creationId xmlns:a16="http://schemas.microsoft.com/office/drawing/2014/main" id="{87B51592-D5A6-486D-8385-B5749D63AD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94922" y="6250263"/>
            <a:ext cx="4002156" cy="607737"/>
          </a:xfrm>
        </p:spPr>
        <p:txBody>
          <a:bodyPr>
            <a:noAutofit/>
          </a:bodyPr>
          <a:lstStyle/>
          <a:p>
            <a:r>
              <a:rPr lang="da-DK" sz="1300" dirty="0">
                <a:latin typeface="+mj-lt"/>
                <a:ea typeface="+mj-ea"/>
                <a:cs typeface="+mj-cs"/>
              </a:rPr>
              <a:t>Organisationsteori 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sz="1300" dirty="0">
                <a:latin typeface="+mj-lt"/>
                <a:ea typeface="+mj-ea"/>
                <a:cs typeface="+mj-cs"/>
              </a:rPr>
              <a:t>Struktur, Kultur, Processer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altLang="en-US" sz="1300" dirty="0"/>
              <a:t>© </a:t>
            </a:r>
            <a:r>
              <a:rPr lang="da-DK" sz="1300" dirty="0">
                <a:latin typeface="+mj-lt"/>
                <a:ea typeface="+mj-ea"/>
                <a:cs typeface="+mj-cs"/>
              </a:rPr>
              <a:t>Jørgen Frode Bakka &amp; Egil </a:t>
            </a:r>
            <a:r>
              <a:rPr lang="da-DK" sz="1300" dirty="0" err="1">
                <a:latin typeface="+mj-lt"/>
                <a:ea typeface="+mj-ea"/>
                <a:cs typeface="+mj-cs"/>
              </a:rPr>
              <a:t>Fivelsdal</a:t>
            </a:r>
            <a:endParaRPr lang="da-DK" sz="1300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F22038AD-1190-4181-9074-A8432394CF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8036" cy="6858000"/>
          </a:xfrm>
          <a:prstGeom prst="rect">
            <a:avLst/>
          </a:prstGeom>
        </p:spPr>
      </p:pic>
      <p:pic>
        <p:nvPicPr>
          <p:cNvPr id="5" name="Billede 4" descr="Et billede, der indeholder tekst, skærmbillede, visitkort&#10;&#10;Automatisk genereret beskrivelse">
            <a:extLst>
              <a:ext uri="{FF2B5EF4-FFF2-40B4-BE49-F238E27FC236}">
                <a16:creationId xmlns:a16="http://schemas.microsoft.com/office/drawing/2014/main" id="{4F46394E-C423-493C-80EB-125CEB15E7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3375" y="396310"/>
            <a:ext cx="7545249" cy="5853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556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>
            <a:extLst>
              <a:ext uri="{FF2B5EF4-FFF2-40B4-BE49-F238E27FC236}">
                <a16:creationId xmlns:a16="http://schemas.microsoft.com/office/drawing/2014/main" id="{87B51592-D5A6-486D-8385-B5749D63AD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94922" y="6250263"/>
            <a:ext cx="4002156" cy="607737"/>
          </a:xfrm>
        </p:spPr>
        <p:txBody>
          <a:bodyPr>
            <a:noAutofit/>
          </a:bodyPr>
          <a:lstStyle/>
          <a:p>
            <a:r>
              <a:rPr lang="da-DK" sz="1300" dirty="0">
                <a:latin typeface="+mj-lt"/>
                <a:ea typeface="+mj-ea"/>
                <a:cs typeface="+mj-cs"/>
              </a:rPr>
              <a:t>Organisationsteori 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sz="1300" dirty="0">
                <a:latin typeface="+mj-lt"/>
                <a:ea typeface="+mj-ea"/>
                <a:cs typeface="+mj-cs"/>
              </a:rPr>
              <a:t>Struktur, Kultur, Processer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altLang="en-US" sz="1300" dirty="0"/>
              <a:t>© </a:t>
            </a:r>
            <a:r>
              <a:rPr lang="da-DK" sz="1300" dirty="0">
                <a:latin typeface="+mj-lt"/>
                <a:ea typeface="+mj-ea"/>
                <a:cs typeface="+mj-cs"/>
              </a:rPr>
              <a:t>Jørgen Frode Bakka &amp; Egil </a:t>
            </a:r>
            <a:r>
              <a:rPr lang="da-DK" sz="1300" dirty="0" err="1">
                <a:latin typeface="+mj-lt"/>
                <a:ea typeface="+mj-ea"/>
                <a:cs typeface="+mj-cs"/>
              </a:rPr>
              <a:t>Fivelsdal</a:t>
            </a:r>
            <a:endParaRPr lang="da-DK" sz="1300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F22038AD-1190-4181-9074-A8432394CF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8036" cy="6858000"/>
          </a:xfrm>
          <a:prstGeom prst="rect">
            <a:avLst/>
          </a:prstGeom>
        </p:spPr>
      </p:pic>
      <p:pic>
        <p:nvPicPr>
          <p:cNvPr id="5" name="Billede 4">
            <a:extLst>
              <a:ext uri="{FF2B5EF4-FFF2-40B4-BE49-F238E27FC236}">
                <a16:creationId xmlns:a16="http://schemas.microsoft.com/office/drawing/2014/main" id="{C604CDB0-F060-46DC-AAED-4F01C7A24A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345" y="1129851"/>
            <a:ext cx="10898562" cy="4598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418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>
            <a:extLst>
              <a:ext uri="{FF2B5EF4-FFF2-40B4-BE49-F238E27FC236}">
                <a16:creationId xmlns:a16="http://schemas.microsoft.com/office/drawing/2014/main" id="{87B51592-D5A6-486D-8385-B5749D63AD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94922" y="6250263"/>
            <a:ext cx="4002156" cy="607737"/>
          </a:xfrm>
        </p:spPr>
        <p:txBody>
          <a:bodyPr>
            <a:noAutofit/>
          </a:bodyPr>
          <a:lstStyle/>
          <a:p>
            <a:r>
              <a:rPr lang="da-DK" sz="1300" dirty="0">
                <a:latin typeface="+mj-lt"/>
                <a:ea typeface="+mj-ea"/>
                <a:cs typeface="+mj-cs"/>
              </a:rPr>
              <a:t>Organisationsteori 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sz="1300" dirty="0">
                <a:latin typeface="+mj-lt"/>
                <a:ea typeface="+mj-ea"/>
                <a:cs typeface="+mj-cs"/>
              </a:rPr>
              <a:t>Struktur, Kultur, Processer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altLang="en-US" sz="1300" dirty="0"/>
              <a:t>© </a:t>
            </a:r>
            <a:r>
              <a:rPr lang="da-DK" sz="1300" dirty="0">
                <a:latin typeface="+mj-lt"/>
                <a:ea typeface="+mj-ea"/>
                <a:cs typeface="+mj-cs"/>
              </a:rPr>
              <a:t>Jørgen Frode Bakka &amp; Egil </a:t>
            </a:r>
            <a:r>
              <a:rPr lang="da-DK" sz="1300" dirty="0" err="1">
                <a:latin typeface="+mj-lt"/>
                <a:ea typeface="+mj-ea"/>
                <a:cs typeface="+mj-cs"/>
              </a:rPr>
              <a:t>Fivelsdal</a:t>
            </a:r>
            <a:endParaRPr lang="da-DK" sz="1300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F22038AD-1190-4181-9074-A8432394CF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8036" cy="6858000"/>
          </a:xfrm>
          <a:prstGeom prst="rect">
            <a:avLst/>
          </a:prstGeom>
        </p:spPr>
      </p:pic>
      <p:pic>
        <p:nvPicPr>
          <p:cNvPr id="5" name="Billede 4">
            <a:extLst>
              <a:ext uri="{FF2B5EF4-FFF2-40B4-BE49-F238E27FC236}">
                <a16:creationId xmlns:a16="http://schemas.microsoft.com/office/drawing/2014/main" id="{791EEAF7-CC13-430F-BF5D-9C8F390E74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3440" y="219192"/>
            <a:ext cx="8145120" cy="603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906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>
            <a:extLst>
              <a:ext uri="{FF2B5EF4-FFF2-40B4-BE49-F238E27FC236}">
                <a16:creationId xmlns:a16="http://schemas.microsoft.com/office/drawing/2014/main" id="{87B51592-D5A6-486D-8385-B5749D63AD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94922" y="6250263"/>
            <a:ext cx="4002156" cy="607737"/>
          </a:xfrm>
        </p:spPr>
        <p:txBody>
          <a:bodyPr>
            <a:noAutofit/>
          </a:bodyPr>
          <a:lstStyle/>
          <a:p>
            <a:r>
              <a:rPr lang="da-DK" sz="1300" dirty="0">
                <a:latin typeface="+mj-lt"/>
                <a:ea typeface="+mj-ea"/>
                <a:cs typeface="+mj-cs"/>
              </a:rPr>
              <a:t>Organisationsteori 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sz="1300" dirty="0">
                <a:latin typeface="+mj-lt"/>
                <a:ea typeface="+mj-ea"/>
                <a:cs typeface="+mj-cs"/>
              </a:rPr>
              <a:t>Struktur, Kultur, Processer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altLang="en-US" sz="1300" dirty="0"/>
              <a:t>© </a:t>
            </a:r>
            <a:r>
              <a:rPr lang="da-DK" sz="1300" dirty="0">
                <a:latin typeface="+mj-lt"/>
                <a:ea typeface="+mj-ea"/>
                <a:cs typeface="+mj-cs"/>
              </a:rPr>
              <a:t>Jørgen Frode Bakka &amp; Egil </a:t>
            </a:r>
            <a:r>
              <a:rPr lang="da-DK" sz="1300" dirty="0" err="1">
                <a:latin typeface="+mj-lt"/>
                <a:ea typeface="+mj-ea"/>
                <a:cs typeface="+mj-cs"/>
              </a:rPr>
              <a:t>Fivelsdal</a:t>
            </a:r>
            <a:endParaRPr lang="da-DK" sz="1300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F22038AD-1190-4181-9074-A8432394CF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8036" cy="6858000"/>
          </a:xfrm>
          <a:prstGeom prst="rect">
            <a:avLst/>
          </a:prstGeom>
        </p:spPr>
      </p:pic>
      <p:pic>
        <p:nvPicPr>
          <p:cNvPr id="5" name="Billede 4" descr="Et billede, der indeholder kort&#10;&#10;Automatisk genereret beskrivelse">
            <a:extLst>
              <a:ext uri="{FF2B5EF4-FFF2-40B4-BE49-F238E27FC236}">
                <a16:creationId xmlns:a16="http://schemas.microsoft.com/office/drawing/2014/main" id="{066EB64B-ED07-4A41-B1F9-2D1864D628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269" y="170314"/>
            <a:ext cx="6949462" cy="6079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458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>
            <a:extLst>
              <a:ext uri="{FF2B5EF4-FFF2-40B4-BE49-F238E27FC236}">
                <a16:creationId xmlns:a16="http://schemas.microsoft.com/office/drawing/2014/main" id="{87B51592-D5A6-486D-8385-B5749D63AD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94922" y="6250263"/>
            <a:ext cx="4002156" cy="607737"/>
          </a:xfrm>
        </p:spPr>
        <p:txBody>
          <a:bodyPr>
            <a:noAutofit/>
          </a:bodyPr>
          <a:lstStyle/>
          <a:p>
            <a:r>
              <a:rPr lang="da-DK" sz="1300" dirty="0">
                <a:latin typeface="+mj-lt"/>
                <a:ea typeface="+mj-ea"/>
                <a:cs typeface="+mj-cs"/>
              </a:rPr>
              <a:t>Organisationsteori 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sz="1300" dirty="0">
                <a:latin typeface="+mj-lt"/>
                <a:ea typeface="+mj-ea"/>
                <a:cs typeface="+mj-cs"/>
              </a:rPr>
              <a:t>Struktur, Kultur, Processer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altLang="en-US" sz="1300" dirty="0"/>
              <a:t>© </a:t>
            </a:r>
            <a:r>
              <a:rPr lang="da-DK" sz="1300" dirty="0">
                <a:latin typeface="+mj-lt"/>
                <a:ea typeface="+mj-ea"/>
                <a:cs typeface="+mj-cs"/>
              </a:rPr>
              <a:t>Jørgen Frode Bakka &amp; Egil </a:t>
            </a:r>
            <a:r>
              <a:rPr lang="da-DK" sz="1300" dirty="0" err="1">
                <a:latin typeface="+mj-lt"/>
                <a:ea typeface="+mj-ea"/>
                <a:cs typeface="+mj-cs"/>
              </a:rPr>
              <a:t>Fivelsdal</a:t>
            </a:r>
            <a:endParaRPr lang="da-DK" sz="1300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F22038AD-1190-4181-9074-A8432394CF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8036" cy="6858000"/>
          </a:xfrm>
          <a:prstGeom prst="rect">
            <a:avLst/>
          </a:prstGeom>
        </p:spPr>
      </p:pic>
      <p:pic>
        <p:nvPicPr>
          <p:cNvPr id="5" name="Billede 4">
            <a:extLst>
              <a:ext uri="{FF2B5EF4-FFF2-40B4-BE49-F238E27FC236}">
                <a16:creationId xmlns:a16="http://schemas.microsoft.com/office/drawing/2014/main" id="{B2D8AD61-8815-4349-8827-F2E2CC034D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559" y="360451"/>
            <a:ext cx="8362882" cy="5889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347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>
            <a:extLst>
              <a:ext uri="{FF2B5EF4-FFF2-40B4-BE49-F238E27FC236}">
                <a16:creationId xmlns:a16="http://schemas.microsoft.com/office/drawing/2014/main" id="{87B51592-D5A6-486D-8385-B5749D63AD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94922" y="6250263"/>
            <a:ext cx="4002156" cy="607737"/>
          </a:xfrm>
        </p:spPr>
        <p:txBody>
          <a:bodyPr>
            <a:noAutofit/>
          </a:bodyPr>
          <a:lstStyle/>
          <a:p>
            <a:r>
              <a:rPr lang="da-DK" sz="1300" dirty="0">
                <a:latin typeface="+mj-lt"/>
                <a:ea typeface="+mj-ea"/>
                <a:cs typeface="+mj-cs"/>
              </a:rPr>
              <a:t>Organisationsteori 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sz="1300" dirty="0">
                <a:latin typeface="+mj-lt"/>
                <a:ea typeface="+mj-ea"/>
                <a:cs typeface="+mj-cs"/>
              </a:rPr>
              <a:t>Struktur, Kultur, Processer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altLang="en-US" sz="1300" dirty="0"/>
              <a:t>© </a:t>
            </a:r>
            <a:r>
              <a:rPr lang="da-DK" sz="1300" dirty="0">
                <a:latin typeface="+mj-lt"/>
                <a:ea typeface="+mj-ea"/>
                <a:cs typeface="+mj-cs"/>
              </a:rPr>
              <a:t>Jørgen Frode Bakka &amp; Egil </a:t>
            </a:r>
            <a:r>
              <a:rPr lang="da-DK" sz="1300" dirty="0" err="1">
                <a:latin typeface="+mj-lt"/>
                <a:ea typeface="+mj-ea"/>
                <a:cs typeface="+mj-cs"/>
              </a:rPr>
              <a:t>Fivelsdal</a:t>
            </a:r>
            <a:endParaRPr lang="da-DK" sz="1300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F22038AD-1190-4181-9074-A8432394CF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8036" cy="6858000"/>
          </a:xfrm>
          <a:prstGeom prst="rect">
            <a:avLst/>
          </a:prstGeom>
        </p:spPr>
      </p:pic>
      <p:pic>
        <p:nvPicPr>
          <p:cNvPr id="5" name="Billede 4">
            <a:extLst>
              <a:ext uri="{FF2B5EF4-FFF2-40B4-BE49-F238E27FC236}">
                <a16:creationId xmlns:a16="http://schemas.microsoft.com/office/drawing/2014/main" id="{137BFB91-D5C5-4503-AC3F-D126553FB3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732" y="208052"/>
            <a:ext cx="5888536" cy="6042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8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171</Words>
  <Application>Microsoft Office PowerPoint</Application>
  <PresentationFormat>Widescreen</PresentationFormat>
  <Paragraphs>11</Paragraphs>
  <Slides>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Office-tema</vt:lpstr>
      <vt:lpstr>Organisationsteori  Struktur, Kultur, Processer Kapitel 5: Individet i organisationen  Kapitel 6: Organisationskultur – et signalement  Kapitel 7: Anvendelse af organisationskultur 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Organisationsteori  Struktur, Kultur, Processer Kapitel 5: Individet i organisationen  Kapitel 6: Organisationskultur – et signalement  Kapitel 7: Anvendelse af organisationskultur</dc:title>
  <dc:creator>Anne Louise Sunke Larsson</dc:creator>
  <cp:lastModifiedBy>Anne Louise Sunke Larsson</cp:lastModifiedBy>
  <cp:revision>3</cp:revision>
  <dcterms:created xsi:type="dcterms:W3CDTF">2021-12-22T13:36:12Z</dcterms:created>
  <dcterms:modified xsi:type="dcterms:W3CDTF">2021-12-22T13:56:19Z</dcterms:modified>
</cp:coreProperties>
</file>