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426" r:id="rId3"/>
    <p:sldId id="427" r:id="rId4"/>
    <p:sldId id="417" r:id="rId5"/>
    <p:sldId id="418" r:id="rId6"/>
    <p:sldId id="428" r:id="rId7"/>
    <p:sldId id="429" r:id="rId8"/>
    <p:sldId id="430" r:id="rId9"/>
    <p:sldId id="431" r:id="rId10"/>
    <p:sldId id="432" r:id="rId11"/>
    <p:sldId id="433" r:id="rId12"/>
    <p:sldId id="435" r:id="rId13"/>
    <p:sldId id="421" r:id="rId14"/>
    <p:sldId id="434" r:id="rId15"/>
    <p:sldId id="425" r:id="rId16"/>
    <p:sldId id="436" r:id="rId17"/>
    <p:sldId id="359" r:id="rId18"/>
    <p:sldId id="360" r:id="rId19"/>
    <p:sldId id="361" r:id="rId20"/>
  </p:sldIdLst>
  <p:sldSz cx="9144000" cy="6858000" type="screen4x3"/>
  <p:notesSz cx="6797675" cy="9926638"/>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18" d="100"/>
          <a:sy n="118" d="100"/>
        </p:scale>
        <p:origin x="100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613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EFBE6E0-09A2-778D-6DF1-35D2A3584B88}"/>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GB"/>
          </a:p>
        </p:txBody>
      </p:sp>
      <p:sp>
        <p:nvSpPr>
          <p:cNvPr id="5123" name="Rectangle 3">
            <a:extLst>
              <a:ext uri="{FF2B5EF4-FFF2-40B4-BE49-F238E27FC236}">
                <a16:creationId xmlns:a16="http://schemas.microsoft.com/office/drawing/2014/main" id="{DE2C2F99-E189-70F6-E6D7-52E873BC472C}"/>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GB"/>
          </a:p>
        </p:txBody>
      </p:sp>
      <p:sp>
        <p:nvSpPr>
          <p:cNvPr id="3076" name="Rectangle 4">
            <a:extLst>
              <a:ext uri="{FF2B5EF4-FFF2-40B4-BE49-F238E27FC236}">
                <a16:creationId xmlns:a16="http://schemas.microsoft.com/office/drawing/2014/main" id="{B616B64E-84F9-AA6D-B4AE-CDF4F92DC3F4}"/>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3FCFD271-93B2-7CC0-F919-975529C3F68A}"/>
              </a:ext>
            </a:extLst>
          </p:cNvPr>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126" name="Rectangle 6">
            <a:extLst>
              <a:ext uri="{FF2B5EF4-FFF2-40B4-BE49-F238E27FC236}">
                <a16:creationId xmlns:a16="http://schemas.microsoft.com/office/drawing/2014/main" id="{29E63D50-6F0D-63A3-8A3F-1D56FE355790}"/>
              </a:ext>
            </a:extLst>
          </p:cNvPr>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GB"/>
          </a:p>
        </p:txBody>
      </p:sp>
      <p:sp>
        <p:nvSpPr>
          <p:cNvPr id="5127" name="Rectangle 7">
            <a:extLst>
              <a:ext uri="{FF2B5EF4-FFF2-40B4-BE49-F238E27FC236}">
                <a16:creationId xmlns:a16="http://schemas.microsoft.com/office/drawing/2014/main" id="{65A20DD6-C7FD-6728-4F8B-9A0F7A87FAD0}"/>
              </a:ext>
            </a:extLst>
          </p:cNvPr>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9E812017-D38F-4FEB-80FB-541AD002383E}" type="slidenum">
              <a:rPr lang="en-GB" altLang="en-US"/>
              <a:pPr/>
              <a:t>‹nr.›</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E812017-D38F-4FEB-80FB-541AD002383E}" type="slidenum">
              <a:rPr lang="en-GB" altLang="en-US" smtClean="0"/>
              <a:pPr/>
              <a:t>3</a:t>
            </a:fld>
            <a:endParaRPr lang="en-GB" altLang="en-US"/>
          </a:p>
        </p:txBody>
      </p:sp>
    </p:spTree>
    <p:extLst>
      <p:ext uri="{BB962C8B-B14F-4D97-AF65-F5344CB8AC3E}">
        <p14:creationId xmlns:p14="http://schemas.microsoft.com/office/powerpoint/2010/main" val="2891663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6EA89315-961B-6EDF-5F86-7E34CC6132DA}"/>
              </a:ext>
            </a:extLst>
          </p:cNvPr>
          <p:cNvSpPr>
            <a:spLocks noGrp="1" noRot="1" noChangeAspect="1" noTextEdit="1"/>
          </p:cNvSpPr>
          <p:nvPr>
            <p:ph type="sldImg"/>
          </p:nvPr>
        </p:nvSpPr>
        <p:spPr>
          <a:ln/>
        </p:spPr>
      </p:sp>
      <p:sp>
        <p:nvSpPr>
          <p:cNvPr id="9219" name="Notes Placeholder 2">
            <a:extLst>
              <a:ext uri="{FF2B5EF4-FFF2-40B4-BE49-F238E27FC236}">
                <a16:creationId xmlns:a16="http://schemas.microsoft.com/office/drawing/2014/main" id="{1C008B71-367D-BA92-3607-AF8B7B625C9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a-DK" altLang="en-US"/>
          </a:p>
        </p:txBody>
      </p:sp>
      <p:sp>
        <p:nvSpPr>
          <p:cNvPr id="9220" name="Slide Number Placeholder 3">
            <a:extLst>
              <a:ext uri="{FF2B5EF4-FFF2-40B4-BE49-F238E27FC236}">
                <a16:creationId xmlns:a16="http://schemas.microsoft.com/office/drawing/2014/main" id="{28E0BED1-6DB0-1E0A-A6CC-38F77137BF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86CE5ABE-0246-4894-BC25-EDD6FADBCAB0}" type="slidenum">
              <a:rPr lang="en-GB" altLang="en-US" sz="1200"/>
              <a:pPr/>
              <a:t>5</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8E48167C-53D0-2904-D742-25465F806ECF}"/>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F61D988F-8412-4661-F5BF-63211449F0A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a-DK" altLang="en-US"/>
          </a:p>
        </p:txBody>
      </p:sp>
      <p:sp>
        <p:nvSpPr>
          <p:cNvPr id="11268" name="Slide Number Placeholder 3">
            <a:extLst>
              <a:ext uri="{FF2B5EF4-FFF2-40B4-BE49-F238E27FC236}">
                <a16:creationId xmlns:a16="http://schemas.microsoft.com/office/drawing/2014/main" id="{07E32E39-0EB7-72CE-7626-6E287A8B3DA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B75D69CC-D47B-41E2-9F16-9F40D46DECB5}" type="slidenum">
              <a:rPr lang="en-GB" altLang="en-US" sz="1200"/>
              <a:pPr/>
              <a:t>6</a:t>
            </a:fld>
            <a:endParaRPr lang="en-GB"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7323A4BB-774E-6E60-B1D2-4481E4CD6237}"/>
              </a:ext>
            </a:extLst>
          </p:cNvPr>
          <p:cNvSpPr>
            <a:spLocks noGrp="1" noRot="1" noChangeAspect="1" noTextEdit="1"/>
          </p:cNvSpPr>
          <p:nvPr>
            <p:ph type="sldImg"/>
          </p:nvPr>
        </p:nvSpPr>
        <p:spPr>
          <a:ln/>
        </p:spPr>
      </p:sp>
      <p:sp>
        <p:nvSpPr>
          <p:cNvPr id="13315" name="Notes Placeholder 2">
            <a:extLst>
              <a:ext uri="{FF2B5EF4-FFF2-40B4-BE49-F238E27FC236}">
                <a16:creationId xmlns:a16="http://schemas.microsoft.com/office/drawing/2014/main" id="{44B08306-EEBB-18CD-2BD9-DF77D099B30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a-DK" altLang="en-US"/>
          </a:p>
        </p:txBody>
      </p:sp>
      <p:sp>
        <p:nvSpPr>
          <p:cNvPr id="13316" name="Slide Number Placeholder 3">
            <a:extLst>
              <a:ext uri="{FF2B5EF4-FFF2-40B4-BE49-F238E27FC236}">
                <a16:creationId xmlns:a16="http://schemas.microsoft.com/office/drawing/2014/main" id="{30F9A46C-3BE8-1891-8460-5D51D7620E1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25A89FD5-B2FF-4B82-9194-ABC02935CABA}" type="slidenum">
              <a:rPr lang="en-GB" altLang="en-US" sz="1200"/>
              <a:pPr/>
              <a:t>7</a:t>
            </a:fld>
            <a:endParaRPr lang="en-GB"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C5D1C31E-5B41-E41A-2C39-CE44ACCB5C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spcBef>
                <a:spcPct val="30000"/>
              </a:spcBef>
              <a:defRPr sz="1200">
                <a:solidFill>
                  <a:schemeClr val="tx1"/>
                </a:solidFill>
                <a:latin typeface="Times New Roman" panose="02020603050405020304" pitchFamily="18" charset="0"/>
                <a:cs typeface="Times New Roman" panose="02020603050405020304" pitchFamily="18" charset="0"/>
              </a:defRPr>
            </a:lvl1pPr>
            <a:lvl2pPr marL="742950" indent="-285750" defTabSz="952500">
              <a:spcBef>
                <a:spcPct val="30000"/>
              </a:spcBef>
              <a:defRPr sz="1200">
                <a:solidFill>
                  <a:schemeClr val="tx1"/>
                </a:solidFill>
                <a:latin typeface="Times New Roman" panose="02020603050405020304" pitchFamily="18" charset="0"/>
                <a:cs typeface="Times New Roman" panose="02020603050405020304" pitchFamily="18" charset="0"/>
              </a:defRPr>
            </a:lvl2pPr>
            <a:lvl3pPr marL="1143000" indent="-228600" defTabSz="952500">
              <a:spcBef>
                <a:spcPct val="30000"/>
              </a:spcBef>
              <a:defRPr sz="1200">
                <a:solidFill>
                  <a:schemeClr val="tx1"/>
                </a:solidFill>
                <a:latin typeface="Times New Roman" panose="02020603050405020304" pitchFamily="18" charset="0"/>
                <a:cs typeface="Times New Roman" panose="02020603050405020304" pitchFamily="18" charset="0"/>
              </a:defRPr>
            </a:lvl3pPr>
            <a:lvl4pPr marL="1600200" indent="-228600" defTabSz="952500">
              <a:spcBef>
                <a:spcPct val="30000"/>
              </a:spcBef>
              <a:defRPr sz="1200">
                <a:solidFill>
                  <a:schemeClr val="tx1"/>
                </a:solidFill>
                <a:latin typeface="Times New Roman" panose="02020603050405020304" pitchFamily="18" charset="0"/>
                <a:cs typeface="Times New Roman" panose="02020603050405020304" pitchFamily="18" charset="0"/>
              </a:defRPr>
            </a:lvl4pPr>
            <a:lvl5pPr marL="2057400" indent="-228600" defTabSz="952500">
              <a:spcBef>
                <a:spcPct val="30000"/>
              </a:spcBef>
              <a:defRPr sz="1200">
                <a:solidFill>
                  <a:schemeClr val="tx1"/>
                </a:solidFill>
                <a:latin typeface="Times New Roman" panose="02020603050405020304" pitchFamily="18" charset="0"/>
                <a:cs typeface="Times New Roman" panose="02020603050405020304" pitchFamily="18" charset="0"/>
              </a:defRPr>
            </a:lvl5pPr>
            <a:lvl6pPr marL="2514600" indent="-228600" defTabSz="9525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6pPr>
            <a:lvl7pPr marL="2971800" indent="-228600" defTabSz="9525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7pPr>
            <a:lvl8pPr marL="3429000" indent="-228600" defTabSz="9525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8pPr>
            <a:lvl9pPr marL="3886200" indent="-228600" defTabSz="952500" eaLnBrk="0" fontAlgn="base" hangingPunct="0">
              <a:spcBef>
                <a:spcPct val="30000"/>
              </a:spcBef>
              <a:spcAft>
                <a:spcPct val="0"/>
              </a:spcAft>
              <a:defRPr sz="1200">
                <a:solidFill>
                  <a:schemeClr val="tx1"/>
                </a:solidFill>
                <a:latin typeface="Times New Roman" panose="02020603050405020304" pitchFamily="18" charset="0"/>
                <a:cs typeface="Times New Roman" panose="02020603050405020304" pitchFamily="18" charset="0"/>
              </a:defRPr>
            </a:lvl9pPr>
          </a:lstStyle>
          <a:p>
            <a:pPr>
              <a:spcBef>
                <a:spcPct val="0"/>
              </a:spcBef>
            </a:pPr>
            <a:fld id="{1A327B9E-0B96-4D5D-8EAD-63350909136E}" type="slidenum">
              <a:rPr lang="en-GB" altLang="da-DK" sz="1300"/>
              <a:pPr>
                <a:spcBef>
                  <a:spcPct val="0"/>
                </a:spcBef>
              </a:pPr>
              <a:t>11</a:t>
            </a:fld>
            <a:endParaRPr lang="en-GB" altLang="da-DK" sz="1300"/>
          </a:p>
        </p:txBody>
      </p:sp>
      <p:sp>
        <p:nvSpPr>
          <p:cNvPr id="18435" name="Rectangle 1026">
            <a:extLst>
              <a:ext uri="{FF2B5EF4-FFF2-40B4-BE49-F238E27FC236}">
                <a16:creationId xmlns:a16="http://schemas.microsoft.com/office/drawing/2014/main" id="{928206B1-9A5D-2182-8216-208C9CEF3277}"/>
              </a:ext>
            </a:extLst>
          </p:cNvPr>
          <p:cNvSpPr>
            <a:spLocks noGrp="1" noRot="1" noChangeAspect="1" noChangeArrowheads="1" noTextEdit="1"/>
          </p:cNvSpPr>
          <p:nvPr>
            <p:ph type="sldImg"/>
          </p:nvPr>
        </p:nvSpPr>
        <p:spPr>
          <a:ln/>
        </p:spPr>
      </p:sp>
      <p:sp>
        <p:nvSpPr>
          <p:cNvPr id="18436" name="Rectangle 1027">
            <a:extLst>
              <a:ext uri="{FF2B5EF4-FFF2-40B4-BE49-F238E27FC236}">
                <a16:creationId xmlns:a16="http://schemas.microsoft.com/office/drawing/2014/main" id="{82C4CEDE-2970-D505-53E3-44EAA4C808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a-DK" altLang="da-D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a:t>Klik for at redigere undertiteltypografien i masteren</a:t>
            </a:r>
          </a:p>
        </p:txBody>
      </p:sp>
      <p:sp>
        <p:nvSpPr>
          <p:cNvPr id="4" name="Rectangle 4">
            <a:extLst>
              <a:ext uri="{FF2B5EF4-FFF2-40B4-BE49-F238E27FC236}">
                <a16:creationId xmlns:a16="http://schemas.microsoft.com/office/drawing/2014/main" id="{DF8D666F-E9D5-EAF4-9D0A-D2734C472ED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10284E8F-FAE3-6FBD-2255-D9200DCFB19F}"/>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6" name="Rectangle 6">
            <a:extLst>
              <a:ext uri="{FF2B5EF4-FFF2-40B4-BE49-F238E27FC236}">
                <a16:creationId xmlns:a16="http://schemas.microsoft.com/office/drawing/2014/main" id="{1C4AF192-9EEB-125C-A7D1-383F009BA06B}"/>
              </a:ext>
            </a:extLst>
          </p:cNvPr>
          <p:cNvSpPr>
            <a:spLocks noGrp="1" noChangeArrowheads="1"/>
          </p:cNvSpPr>
          <p:nvPr>
            <p:ph type="sldNum" sz="quarter" idx="12"/>
          </p:nvPr>
        </p:nvSpPr>
        <p:spPr>
          <a:ln/>
        </p:spPr>
        <p:txBody>
          <a:bodyPr/>
          <a:lstStyle>
            <a:lvl1pPr>
              <a:defRPr/>
            </a:lvl1pPr>
          </a:lstStyle>
          <a:p>
            <a:fld id="{44D57864-FFB9-4699-9041-EA87006908AF}" type="slidenum">
              <a:rPr lang="en-GB" altLang="en-US"/>
              <a:pPr/>
              <a:t>‹nr.›</a:t>
            </a:fld>
            <a:endParaRPr lang="en-GB" altLang="en-US"/>
          </a:p>
        </p:txBody>
      </p:sp>
    </p:spTree>
    <p:extLst>
      <p:ext uri="{BB962C8B-B14F-4D97-AF65-F5344CB8AC3E}">
        <p14:creationId xmlns:p14="http://schemas.microsoft.com/office/powerpoint/2010/main" val="280312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Rectangle 4">
            <a:extLst>
              <a:ext uri="{FF2B5EF4-FFF2-40B4-BE49-F238E27FC236}">
                <a16:creationId xmlns:a16="http://schemas.microsoft.com/office/drawing/2014/main" id="{C99DBFD6-7AAC-EB24-66BF-276CAA7E848A}"/>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DDF95438-5D68-E0DC-37F6-E2D21D900A15}"/>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6" name="Rectangle 6">
            <a:extLst>
              <a:ext uri="{FF2B5EF4-FFF2-40B4-BE49-F238E27FC236}">
                <a16:creationId xmlns:a16="http://schemas.microsoft.com/office/drawing/2014/main" id="{786EEC09-AF73-2960-2E34-2C1380488AED}"/>
              </a:ext>
            </a:extLst>
          </p:cNvPr>
          <p:cNvSpPr>
            <a:spLocks noGrp="1" noChangeArrowheads="1"/>
          </p:cNvSpPr>
          <p:nvPr>
            <p:ph type="sldNum" sz="quarter" idx="12"/>
          </p:nvPr>
        </p:nvSpPr>
        <p:spPr>
          <a:ln/>
        </p:spPr>
        <p:txBody>
          <a:bodyPr/>
          <a:lstStyle>
            <a:lvl1pPr>
              <a:defRPr/>
            </a:lvl1pPr>
          </a:lstStyle>
          <a:p>
            <a:fld id="{56557EAB-770A-4458-BEB7-38D7C10C0938}" type="slidenum">
              <a:rPr lang="en-GB" altLang="en-US"/>
              <a:pPr/>
              <a:t>‹nr.›</a:t>
            </a:fld>
            <a:endParaRPr lang="en-GB" altLang="en-US"/>
          </a:p>
        </p:txBody>
      </p:sp>
    </p:spTree>
    <p:extLst>
      <p:ext uri="{BB962C8B-B14F-4D97-AF65-F5344CB8AC3E}">
        <p14:creationId xmlns:p14="http://schemas.microsoft.com/office/powerpoint/2010/main" val="3317411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15100" y="609600"/>
            <a:ext cx="1943100" cy="5486400"/>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685800" y="609600"/>
            <a:ext cx="5676900" cy="5486400"/>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Rectangle 4">
            <a:extLst>
              <a:ext uri="{FF2B5EF4-FFF2-40B4-BE49-F238E27FC236}">
                <a16:creationId xmlns:a16="http://schemas.microsoft.com/office/drawing/2014/main" id="{591FE349-04B6-2792-4A25-7FB25B13325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088970C4-4717-308A-7721-ECF85488F210}"/>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6" name="Rectangle 6">
            <a:extLst>
              <a:ext uri="{FF2B5EF4-FFF2-40B4-BE49-F238E27FC236}">
                <a16:creationId xmlns:a16="http://schemas.microsoft.com/office/drawing/2014/main" id="{53604924-6D7E-AEF8-0379-7D3CF232C813}"/>
              </a:ext>
            </a:extLst>
          </p:cNvPr>
          <p:cNvSpPr>
            <a:spLocks noGrp="1" noChangeArrowheads="1"/>
          </p:cNvSpPr>
          <p:nvPr>
            <p:ph type="sldNum" sz="quarter" idx="12"/>
          </p:nvPr>
        </p:nvSpPr>
        <p:spPr>
          <a:ln/>
        </p:spPr>
        <p:txBody>
          <a:bodyPr/>
          <a:lstStyle>
            <a:lvl1pPr>
              <a:defRPr/>
            </a:lvl1pPr>
          </a:lstStyle>
          <a:p>
            <a:fld id="{AEC34AA9-2929-4AE0-A5ED-46CF83905C31}" type="slidenum">
              <a:rPr lang="en-GB" altLang="en-US"/>
              <a:pPr/>
              <a:t>‹nr.›</a:t>
            </a:fld>
            <a:endParaRPr lang="en-GB" altLang="en-US"/>
          </a:p>
        </p:txBody>
      </p:sp>
    </p:spTree>
    <p:extLst>
      <p:ext uri="{BB962C8B-B14F-4D97-AF65-F5344CB8AC3E}">
        <p14:creationId xmlns:p14="http://schemas.microsoft.com/office/powerpoint/2010/main" val="819716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og diagram">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7772400" cy="1143000"/>
          </a:xfrm>
        </p:spPr>
        <p:txBody>
          <a:bodyPr/>
          <a:lstStyle/>
          <a:p>
            <a:r>
              <a:rPr lang="da-DK"/>
              <a:t>Klik for at redigere titeltypografi i masteren</a:t>
            </a:r>
          </a:p>
        </p:txBody>
      </p:sp>
      <p:sp>
        <p:nvSpPr>
          <p:cNvPr id="3" name="Pladsholder til diagram 2"/>
          <p:cNvSpPr>
            <a:spLocks noGrp="1"/>
          </p:cNvSpPr>
          <p:nvPr>
            <p:ph type="chart" idx="1"/>
          </p:nvPr>
        </p:nvSpPr>
        <p:spPr>
          <a:xfrm>
            <a:off x="685800" y="1981200"/>
            <a:ext cx="7772400" cy="4114800"/>
          </a:xfrm>
        </p:spPr>
        <p:txBody>
          <a:bodyPr/>
          <a:lstStyle/>
          <a:p>
            <a:pPr lvl="0"/>
            <a:endParaRPr lang="da-DK" noProof="0"/>
          </a:p>
        </p:txBody>
      </p:sp>
      <p:sp>
        <p:nvSpPr>
          <p:cNvPr id="4" name="Rectangle 4">
            <a:extLst>
              <a:ext uri="{FF2B5EF4-FFF2-40B4-BE49-F238E27FC236}">
                <a16:creationId xmlns:a16="http://schemas.microsoft.com/office/drawing/2014/main" id="{04B7B2F7-AC00-7802-8C92-AE2AA30E8EF7}"/>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9B64C6BC-3CBC-E0B5-8DB8-D272A0FF2733}"/>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6" name="Rectangle 6">
            <a:extLst>
              <a:ext uri="{FF2B5EF4-FFF2-40B4-BE49-F238E27FC236}">
                <a16:creationId xmlns:a16="http://schemas.microsoft.com/office/drawing/2014/main" id="{A7415B41-9A9E-E911-8AB9-3BAE1EFBBCBF}"/>
              </a:ext>
            </a:extLst>
          </p:cNvPr>
          <p:cNvSpPr>
            <a:spLocks noGrp="1" noChangeArrowheads="1"/>
          </p:cNvSpPr>
          <p:nvPr>
            <p:ph type="sldNum" sz="quarter" idx="12"/>
          </p:nvPr>
        </p:nvSpPr>
        <p:spPr>
          <a:ln/>
        </p:spPr>
        <p:txBody>
          <a:bodyPr/>
          <a:lstStyle>
            <a:lvl1pPr>
              <a:defRPr/>
            </a:lvl1pPr>
          </a:lstStyle>
          <a:p>
            <a:fld id="{F5495CE3-C59B-44A1-A3BB-B5BC735AA2A2}" type="slidenum">
              <a:rPr lang="en-GB" altLang="en-US"/>
              <a:pPr/>
              <a:t>‹nr.›</a:t>
            </a:fld>
            <a:endParaRPr lang="en-GB" altLang="en-US"/>
          </a:p>
        </p:txBody>
      </p:sp>
    </p:spTree>
    <p:extLst>
      <p:ext uri="{BB962C8B-B14F-4D97-AF65-F5344CB8AC3E}">
        <p14:creationId xmlns:p14="http://schemas.microsoft.com/office/powerpoint/2010/main" val="1308726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el og tabel">
    <p:spTree>
      <p:nvGrpSpPr>
        <p:cNvPr id="1" name=""/>
        <p:cNvGrpSpPr/>
        <p:nvPr/>
      </p:nvGrpSpPr>
      <p:grpSpPr>
        <a:xfrm>
          <a:off x="0" y="0"/>
          <a:ext cx="0" cy="0"/>
          <a:chOff x="0" y="0"/>
          <a:chExt cx="0" cy="0"/>
        </a:xfrm>
      </p:grpSpPr>
      <p:sp>
        <p:nvSpPr>
          <p:cNvPr id="2" name="Titel 1"/>
          <p:cNvSpPr>
            <a:spLocks noGrp="1"/>
          </p:cNvSpPr>
          <p:nvPr>
            <p:ph type="title"/>
          </p:nvPr>
        </p:nvSpPr>
        <p:spPr>
          <a:xfrm>
            <a:off x="990600" y="304800"/>
            <a:ext cx="7848600" cy="457200"/>
          </a:xfrm>
        </p:spPr>
        <p:txBody>
          <a:bodyPr/>
          <a:lstStyle/>
          <a:p>
            <a:r>
              <a:rPr lang="da-DK"/>
              <a:t>Klik for at redigere titeltypografi i masteren</a:t>
            </a:r>
          </a:p>
        </p:txBody>
      </p:sp>
      <p:sp>
        <p:nvSpPr>
          <p:cNvPr id="3" name="Pladsholder til tabel 2"/>
          <p:cNvSpPr>
            <a:spLocks noGrp="1"/>
          </p:cNvSpPr>
          <p:nvPr>
            <p:ph type="tbl" idx="1"/>
          </p:nvPr>
        </p:nvSpPr>
        <p:spPr>
          <a:xfrm>
            <a:off x="990600" y="1295400"/>
            <a:ext cx="7848600" cy="4800600"/>
          </a:xfrm>
        </p:spPr>
        <p:txBody>
          <a:bodyPr/>
          <a:lstStyle/>
          <a:p>
            <a:pPr lvl="0"/>
            <a:endParaRPr lang="da-DK" noProof="0"/>
          </a:p>
        </p:txBody>
      </p:sp>
      <p:sp>
        <p:nvSpPr>
          <p:cNvPr id="4" name="Rectangle 4">
            <a:extLst>
              <a:ext uri="{FF2B5EF4-FFF2-40B4-BE49-F238E27FC236}">
                <a16:creationId xmlns:a16="http://schemas.microsoft.com/office/drawing/2014/main" id="{EACCA52D-4849-D0E2-D576-23ABFC5219AC}"/>
              </a:ext>
            </a:extLst>
          </p:cNvPr>
          <p:cNvSpPr>
            <a:spLocks noGrp="1" noChangeArrowheads="1"/>
          </p:cNvSpPr>
          <p:nvPr>
            <p:ph type="dt" sz="half" idx="10"/>
          </p:nvPr>
        </p:nvSpPr>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08D7F030-F8EC-A549-30E6-D9F996715383}"/>
              </a:ext>
            </a:extLst>
          </p:cNvPr>
          <p:cNvSpPr>
            <a:spLocks noGrp="1" noChangeArrowheads="1"/>
          </p:cNvSpPr>
          <p:nvPr>
            <p:ph type="ftr" sz="quarter" idx="11"/>
          </p:nvPr>
        </p:nvSpPr>
        <p:spPr/>
        <p:txBody>
          <a:bodyPr/>
          <a:lstStyle>
            <a:lvl1pPr>
              <a:defRPr smtClean="0"/>
            </a:lvl1pPr>
          </a:lstStyle>
          <a:p>
            <a:pPr>
              <a:defRPr/>
            </a:pPr>
            <a:r>
              <a:rPr lang="en-GB"/>
              <a:t>Copyright Jørgen Just Andresen</a:t>
            </a:r>
          </a:p>
        </p:txBody>
      </p:sp>
      <p:sp>
        <p:nvSpPr>
          <p:cNvPr id="6" name="Rectangle 6">
            <a:extLst>
              <a:ext uri="{FF2B5EF4-FFF2-40B4-BE49-F238E27FC236}">
                <a16:creationId xmlns:a16="http://schemas.microsoft.com/office/drawing/2014/main" id="{86F28A2C-2802-2146-85AA-223BE0EBA745}"/>
              </a:ext>
            </a:extLst>
          </p:cNvPr>
          <p:cNvSpPr>
            <a:spLocks noGrp="1" noChangeArrowheads="1"/>
          </p:cNvSpPr>
          <p:nvPr>
            <p:ph type="sldNum" sz="quarter" idx="12"/>
          </p:nvPr>
        </p:nvSpPr>
        <p:spPr/>
        <p:txBody>
          <a:bodyPr/>
          <a:lstStyle>
            <a:lvl1pPr>
              <a:defRPr/>
            </a:lvl1pPr>
          </a:lstStyle>
          <a:p>
            <a:fld id="{FBDFFB30-FFA6-4AC9-9CE3-9C9A4530B2E5}" type="slidenum">
              <a:rPr lang="en-GB" altLang="da-DK"/>
              <a:pPr/>
              <a:t>‹nr.›</a:t>
            </a:fld>
            <a:endParaRPr lang="en-GB" altLang="da-DK" sz="900">
              <a:solidFill>
                <a:srgbClr val="5E5E5E"/>
              </a:solidFill>
            </a:endParaRPr>
          </a:p>
        </p:txBody>
      </p:sp>
    </p:spTree>
    <p:extLst>
      <p:ext uri="{BB962C8B-B14F-4D97-AF65-F5344CB8AC3E}">
        <p14:creationId xmlns:p14="http://schemas.microsoft.com/office/powerpoint/2010/main" val="1784554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Rectangle 4">
            <a:extLst>
              <a:ext uri="{FF2B5EF4-FFF2-40B4-BE49-F238E27FC236}">
                <a16:creationId xmlns:a16="http://schemas.microsoft.com/office/drawing/2014/main" id="{373A7FBB-CADB-38CE-B6BF-C56A1509B125}"/>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35BD149A-3A2A-C86B-F7D4-00E2E0C1A56F}"/>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6" name="Rectangle 6">
            <a:extLst>
              <a:ext uri="{FF2B5EF4-FFF2-40B4-BE49-F238E27FC236}">
                <a16:creationId xmlns:a16="http://schemas.microsoft.com/office/drawing/2014/main" id="{54D84127-26AF-06BD-5CC3-1B0EB88A48FF}"/>
              </a:ext>
            </a:extLst>
          </p:cNvPr>
          <p:cNvSpPr>
            <a:spLocks noGrp="1" noChangeArrowheads="1"/>
          </p:cNvSpPr>
          <p:nvPr>
            <p:ph type="sldNum" sz="quarter" idx="12"/>
          </p:nvPr>
        </p:nvSpPr>
        <p:spPr>
          <a:ln/>
        </p:spPr>
        <p:txBody>
          <a:bodyPr/>
          <a:lstStyle>
            <a:lvl1pPr>
              <a:defRPr/>
            </a:lvl1pPr>
          </a:lstStyle>
          <a:p>
            <a:fld id="{F2493CA1-458A-48B3-9A98-F9885D73ABA4}" type="slidenum">
              <a:rPr lang="en-GB" altLang="en-US"/>
              <a:pPr/>
              <a:t>‹nr.›</a:t>
            </a:fld>
            <a:endParaRPr lang="en-GB" altLang="en-US"/>
          </a:p>
        </p:txBody>
      </p:sp>
    </p:spTree>
    <p:extLst>
      <p:ext uri="{BB962C8B-B14F-4D97-AF65-F5344CB8AC3E}">
        <p14:creationId xmlns:p14="http://schemas.microsoft.com/office/powerpoint/2010/main" val="407264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a:t>Klik for at redigere typografi i masteren</a:t>
            </a:r>
          </a:p>
        </p:txBody>
      </p:sp>
      <p:sp>
        <p:nvSpPr>
          <p:cNvPr id="4" name="Rectangle 4">
            <a:extLst>
              <a:ext uri="{FF2B5EF4-FFF2-40B4-BE49-F238E27FC236}">
                <a16:creationId xmlns:a16="http://schemas.microsoft.com/office/drawing/2014/main" id="{ADD9D296-EAE1-868F-F079-1195D4716F7E}"/>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6434DF38-0E9E-841E-5097-30582F03B2F9}"/>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6" name="Rectangle 6">
            <a:extLst>
              <a:ext uri="{FF2B5EF4-FFF2-40B4-BE49-F238E27FC236}">
                <a16:creationId xmlns:a16="http://schemas.microsoft.com/office/drawing/2014/main" id="{C7CF7C8C-DF71-39A9-B0EE-FE652EA89F30}"/>
              </a:ext>
            </a:extLst>
          </p:cNvPr>
          <p:cNvSpPr>
            <a:spLocks noGrp="1" noChangeArrowheads="1"/>
          </p:cNvSpPr>
          <p:nvPr>
            <p:ph type="sldNum" sz="quarter" idx="12"/>
          </p:nvPr>
        </p:nvSpPr>
        <p:spPr>
          <a:ln/>
        </p:spPr>
        <p:txBody>
          <a:bodyPr/>
          <a:lstStyle>
            <a:lvl1pPr>
              <a:defRPr/>
            </a:lvl1pPr>
          </a:lstStyle>
          <a:p>
            <a:fld id="{A2FEB755-35F0-4EA2-AD83-E3BA8C7E59CE}" type="slidenum">
              <a:rPr lang="en-GB" altLang="en-US"/>
              <a:pPr/>
              <a:t>‹nr.›</a:t>
            </a:fld>
            <a:endParaRPr lang="en-GB" altLang="en-US"/>
          </a:p>
        </p:txBody>
      </p:sp>
    </p:spTree>
    <p:extLst>
      <p:ext uri="{BB962C8B-B14F-4D97-AF65-F5344CB8AC3E}">
        <p14:creationId xmlns:p14="http://schemas.microsoft.com/office/powerpoint/2010/main" val="408306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Rectangle 4">
            <a:extLst>
              <a:ext uri="{FF2B5EF4-FFF2-40B4-BE49-F238E27FC236}">
                <a16:creationId xmlns:a16="http://schemas.microsoft.com/office/drawing/2014/main" id="{A0264296-A007-32ED-7837-B0A840740014}"/>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A73AE141-D0FD-9364-D48C-7D9287633FB2}"/>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7" name="Rectangle 6">
            <a:extLst>
              <a:ext uri="{FF2B5EF4-FFF2-40B4-BE49-F238E27FC236}">
                <a16:creationId xmlns:a16="http://schemas.microsoft.com/office/drawing/2014/main" id="{7DDE0D3C-1D42-F33A-B217-85A319C0D298}"/>
              </a:ext>
            </a:extLst>
          </p:cNvPr>
          <p:cNvSpPr>
            <a:spLocks noGrp="1" noChangeArrowheads="1"/>
          </p:cNvSpPr>
          <p:nvPr>
            <p:ph type="sldNum" sz="quarter" idx="12"/>
          </p:nvPr>
        </p:nvSpPr>
        <p:spPr>
          <a:ln/>
        </p:spPr>
        <p:txBody>
          <a:bodyPr/>
          <a:lstStyle>
            <a:lvl1pPr>
              <a:defRPr/>
            </a:lvl1pPr>
          </a:lstStyle>
          <a:p>
            <a:fld id="{E450D0C1-3CB0-4455-8203-287E59582CC3}" type="slidenum">
              <a:rPr lang="en-GB" altLang="en-US"/>
              <a:pPr/>
              <a:t>‹nr.›</a:t>
            </a:fld>
            <a:endParaRPr lang="en-GB" altLang="en-US"/>
          </a:p>
        </p:txBody>
      </p:sp>
    </p:spTree>
    <p:extLst>
      <p:ext uri="{BB962C8B-B14F-4D97-AF65-F5344CB8AC3E}">
        <p14:creationId xmlns:p14="http://schemas.microsoft.com/office/powerpoint/2010/main" val="335275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Rectangle 4">
            <a:extLst>
              <a:ext uri="{FF2B5EF4-FFF2-40B4-BE49-F238E27FC236}">
                <a16:creationId xmlns:a16="http://schemas.microsoft.com/office/drawing/2014/main" id="{7094E4B8-F2CC-5410-5244-473F1A3A6228}"/>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D1D05D06-7302-4DFA-E28F-183A25D42B72}"/>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9" name="Rectangle 6">
            <a:extLst>
              <a:ext uri="{FF2B5EF4-FFF2-40B4-BE49-F238E27FC236}">
                <a16:creationId xmlns:a16="http://schemas.microsoft.com/office/drawing/2014/main" id="{FA0A6A62-4824-F5BB-0C21-AD0784C43642}"/>
              </a:ext>
            </a:extLst>
          </p:cNvPr>
          <p:cNvSpPr>
            <a:spLocks noGrp="1" noChangeArrowheads="1"/>
          </p:cNvSpPr>
          <p:nvPr>
            <p:ph type="sldNum" sz="quarter" idx="12"/>
          </p:nvPr>
        </p:nvSpPr>
        <p:spPr>
          <a:ln/>
        </p:spPr>
        <p:txBody>
          <a:bodyPr/>
          <a:lstStyle>
            <a:lvl1pPr>
              <a:defRPr/>
            </a:lvl1pPr>
          </a:lstStyle>
          <a:p>
            <a:fld id="{26305F78-A18C-4C94-B3BA-180D6417B76E}" type="slidenum">
              <a:rPr lang="en-GB" altLang="en-US"/>
              <a:pPr/>
              <a:t>‹nr.›</a:t>
            </a:fld>
            <a:endParaRPr lang="en-GB" altLang="en-US"/>
          </a:p>
        </p:txBody>
      </p:sp>
    </p:spTree>
    <p:extLst>
      <p:ext uri="{BB962C8B-B14F-4D97-AF65-F5344CB8AC3E}">
        <p14:creationId xmlns:p14="http://schemas.microsoft.com/office/powerpoint/2010/main" val="3986624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Rectangle 4">
            <a:extLst>
              <a:ext uri="{FF2B5EF4-FFF2-40B4-BE49-F238E27FC236}">
                <a16:creationId xmlns:a16="http://schemas.microsoft.com/office/drawing/2014/main" id="{F632D583-B402-224C-0731-FA8513D815CD}"/>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3CE60F28-75AF-6FAA-504E-F9C8C4AF1044}"/>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5" name="Rectangle 6">
            <a:extLst>
              <a:ext uri="{FF2B5EF4-FFF2-40B4-BE49-F238E27FC236}">
                <a16:creationId xmlns:a16="http://schemas.microsoft.com/office/drawing/2014/main" id="{DCD49414-8412-BE53-EFA7-0AB80E65BF79}"/>
              </a:ext>
            </a:extLst>
          </p:cNvPr>
          <p:cNvSpPr>
            <a:spLocks noGrp="1" noChangeArrowheads="1"/>
          </p:cNvSpPr>
          <p:nvPr>
            <p:ph type="sldNum" sz="quarter" idx="12"/>
          </p:nvPr>
        </p:nvSpPr>
        <p:spPr>
          <a:ln/>
        </p:spPr>
        <p:txBody>
          <a:bodyPr/>
          <a:lstStyle>
            <a:lvl1pPr>
              <a:defRPr/>
            </a:lvl1pPr>
          </a:lstStyle>
          <a:p>
            <a:fld id="{FF050E7B-B289-4B23-93E1-8A8A774F5055}" type="slidenum">
              <a:rPr lang="en-GB" altLang="en-US"/>
              <a:pPr/>
              <a:t>‹nr.›</a:t>
            </a:fld>
            <a:endParaRPr lang="en-GB" altLang="en-US"/>
          </a:p>
        </p:txBody>
      </p:sp>
    </p:spTree>
    <p:extLst>
      <p:ext uri="{BB962C8B-B14F-4D97-AF65-F5344CB8AC3E}">
        <p14:creationId xmlns:p14="http://schemas.microsoft.com/office/powerpoint/2010/main" val="2682565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EC6292-F14D-1A2B-B38D-DF0459DB3644}"/>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3AF16E1E-7E81-DA3A-90E7-69FE0E5EA418}"/>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4" name="Rectangle 6">
            <a:extLst>
              <a:ext uri="{FF2B5EF4-FFF2-40B4-BE49-F238E27FC236}">
                <a16:creationId xmlns:a16="http://schemas.microsoft.com/office/drawing/2014/main" id="{C01BF548-0914-824B-CD4F-7B55513D0EF7}"/>
              </a:ext>
            </a:extLst>
          </p:cNvPr>
          <p:cNvSpPr>
            <a:spLocks noGrp="1" noChangeArrowheads="1"/>
          </p:cNvSpPr>
          <p:nvPr>
            <p:ph type="sldNum" sz="quarter" idx="12"/>
          </p:nvPr>
        </p:nvSpPr>
        <p:spPr>
          <a:ln/>
        </p:spPr>
        <p:txBody>
          <a:bodyPr/>
          <a:lstStyle>
            <a:lvl1pPr>
              <a:defRPr/>
            </a:lvl1pPr>
          </a:lstStyle>
          <a:p>
            <a:fld id="{11E77A95-4C4E-4292-8CD7-DB54425598F0}" type="slidenum">
              <a:rPr lang="en-GB" altLang="en-US"/>
              <a:pPr/>
              <a:t>‹nr.›</a:t>
            </a:fld>
            <a:endParaRPr lang="en-GB" altLang="en-US"/>
          </a:p>
        </p:txBody>
      </p:sp>
    </p:spTree>
    <p:extLst>
      <p:ext uri="{BB962C8B-B14F-4D97-AF65-F5344CB8AC3E}">
        <p14:creationId xmlns:p14="http://schemas.microsoft.com/office/powerpoint/2010/main" val="1833317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Rectangle 4">
            <a:extLst>
              <a:ext uri="{FF2B5EF4-FFF2-40B4-BE49-F238E27FC236}">
                <a16:creationId xmlns:a16="http://schemas.microsoft.com/office/drawing/2014/main" id="{99A79611-C9DF-056A-5153-9FAE9F7E107C}"/>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6D3AC0E-40CD-C2ED-F261-447EE0C6270B}"/>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7" name="Rectangle 6">
            <a:extLst>
              <a:ext uri="{FF2B5EF4-FFF2-40B4-BE49-F238E27FC236}">
                <a16:creationId xmlns:a16="http://schemas.microsoft.com/office/drawing/2014/main" id="{690E2E46-5469-71B7-8EB5-FF54DE2133CE}"/>
              </a:ext>
            </a:extLst>
          </p:cNvPr>
          <p:cNvSpPr>
            <a:spLocks noGrp="1" noChangeArrowheads="1"/>
          </p:cNvSpPr>
          <p:nvPr>
            <p:ph type="sldNum" sz="quarter" idx="12"/>
          </p:nvPr>
        </p:nvSpPr>
        <p:spPr>
          <a:ln/>
        </p:spPr>
        <p:txBody>
          <a:bodyPr/>
          <a:lstStyle>
            <a:lvl1pPr>
              <a:defRPr/>
            </a:lvl1pPr>
          </a:lstStyle>
          <a:p>
            <a:fld id="{12E39A5B-2465-4D1F-BAF6-2531CC83BF9E}" type="slidenum">
              <a:rPr lang="en-GB" altLang="en-US"/>
              <a:pPr/>
              <a:t>‹nr.›</a:t>
            </a:fld>
            <a:endParaRPr lang="en-GB" altLang="en-US"/>
          </a:p>
        </p:txBody>
      </p:sp>
    </p:spTree>
    <p:extLst>
      <p:ext uri="{BB962C8B-B14F-4D97-AF65-F5344CB8AC3E}">
        <p14:creationId xmlns:p14="http://schemas.microsoft.com/office/powerpoint/2010/main" val="1613610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Rectangle 4">
            <a:extLst>
              <a:ext uri="{FF2B5EF4-FFF2-40B4-BE49-F238E27FC236}">
                <a16:creationId xmlns:a16="http://schemas.microsoft.com/office/drawing/2014/main" id="{79AA3B9F-1140-59E3-DC79-0FF703BEFA14}"/>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A8545CCF-A5CF-A3B7-6AB7-39A65E2B28B5}"/>
              </a:ext>
            </a:extLst>
          </p:cNvPr>
          <p:cNvSpPr>
            <a:spLocks noGrp="1" noChangeArrowheads="1"/>
          </p:cNvSpPr>
          <p:nvPr>
            <p:ph type="ftr" sz="quarter" idx="11"/>
          </p:nvPr>
        </p:nvSpPr>
        <p:spPr>
          <a:ln/>
        </p:spPr>
        <p:txBody>
          <a:bodyPr/>
          <a:lstStyle>
            <a:lvl1pPr>
              <a:defRPr/>
            </a:lvl1pPr>
          </a:lstStyle>
          <a:p>
            <a:pPr>
              <a:defRPr/>
            </a:pPr>
            <a:r>
              <a:rPr lang="en-GB"/>
              <a:t>Copyright Jørgen Just Andresen</a:t>
            </a:r>
          </a:p>
        </p:txBody>
      </p:sp>
      <p:sp>
        <p:nvSpPr>
          <p:cNvPr id="7" name="Rectangle 6">
            <a:extLst>
              <a:ext uri="{FF2B5EF4-FFF2-40B4-BE49-F238E27FC236}">
                <a16:creationId xmlns:a16="http://schemas.microsoft.com/office/drawing/2014/main" id="{7CCD520E-130E-FF43-43AB-C34B1B7D8C02}"/>
              </a:ext>
            </a:extLst>
          </p:cNvPr>
          <p:cNvSpPr>
            <a:spLocks noGrp="1" noChangeArrowheads="1"/>
          </p:cNvSpPr>
          <p:nvPr>
            <p:ph type="sldNum" sz="quarter" idx="12"/>
          </p:nvPr>
        </p:nvSpPr>
        <p:spPr>
          <a:ln/>
        </p:spPr>
        <p:txBody>
          <a:bodyPr/>
          <a:lstStyle>
            <a:lvl1pPr>
              <a:defRPr/>
            </a:lvl1pPr>
          </a:lstStyle>
          <a:p>
            <a:fld id="{238D264E-56BC-4BF1-B9B4-C8793D15A3F4}" type="slidenum">
              <a:rPr lang="en-GB" altLang="en-US"/>
              <a:pPr/>
              <a:t>‹nr.›</a:t>
            </a:fld>
            <a:endParaRPr lang="en-GB" altLang="en-US"/>
          </a:p>
        </p:txBody>
      </p:sp>
    </p:spTree>
    <p:extLst>
      <p:ext uri="{BB962C8B-B14F-4D97-AF65-F5344CB8AC3E}">
        <p14:creationId xmlns:p14="http://schemas.microsoft.com/office/powerpoint/2010/main" val="906719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ACD804A-65FA-8CCA-13AA-8AC7164CF5E5}"/>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da-DK"/>
              <a:t>Click to edit Master title style</a:t>
            </a:r>
          </a:p>
        </p:txBody>
      </p:sp>
      <p:sp>
        <p:nvSpPr>
          <p:cNvPr id="1027" name="Rectangle 3">
            <a:extLst>
              <a:ext uri="{FF2B5EF4-FFF2-40B4-BE49-F238E27FC236}">
                <a16:creationId xmlns:a16="http://schemas.microsoft.com/office/drawing/2014/main" id="{0E5427CF-0527-448A-04FA-1C77B10D251F}"/>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da-DK"/>
              <a:t>Click to edit Master text styles</a:t>
            </a:r>
          </a:p>
          <a:p>
            <a:pPr lvl="1"/>
            <a:r>
              <a:rPr lang="en-GB" altLang="da-DK"/>
              <a:t>Second level</a:t>
            </a:r>
          </a:p>
          <a:p>
            <a:pPr lvl="2"/>
            <a:r>
              <a:rPr lang="en-GB" altLang="da-DK"/>
              <a:t>Third level</a:t>
            </a:r>
          </a:p>
          <a:p>
            <a:pPr lvl="3"/>
            <a:r>
              <a:rPr lang="en-GB" altLang="da-DK"/>
              <a:t>Fourth level</a:t>
            </a:r>
          </a:p>
          <a:p>
            <a:pPr lvl="4"/>
            <a:r>
              <a:rPr lang="en-GB" altLang="da-DK"/>
              <a:t>Fifth level</a:t>
            </a:r>
          </a:p>
        </p:txBody>
      </p:sp>
      <p:sp>
        <p:nvSpPr>
          <p:cNvPr id="1028" name="Rectangle 4">
            <a:extLst>
              <a:ext uri="{FF2B5EF4-FFF2-40B4-BE49-F238E27FC236}">
                <a16:creationId xmlns:a16="http://schemas.microsoft.com/office/drawing/2014/main" id="{71FE5420-3981-A512-8751-372A3551EF78}"/>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GB"/>
          </a:p>
        </p:txBody>
      </p:sp>
      <p:sp>
        <p:nvSpPr>
          <p:cNvPr id="1029" name="Rectangle 5">
            <a:extLst>
              <a:ext uri="{FF2B5EF4-FFF2-40B4-BE49-F238E27FC236}">
                <a16:creationId xmlns:a16="http://schemas.microsoft.com/office/drawing/2014/main" id="{C2CAC609-CC21-43B5-B558-499608406311}"/>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en-GB"/>
              <a:t>Copyright Jørgen Just Andresen</a:t>
            </a:r>
          </a:p>
        </p:txBody>
      </p:sp>
      <p:sp>
        <p:nvSpPr>
          <p:cNvPr id="1030" name="Rectangle 6">
            <a:extLst>
              <a:ext uri="{FF2B5EF4-FFF2-40B4-BE49-F238E27FC236}">
                <a16:creationId xmlns:a16="http://schemas.microsoft.com/office/drawing/2014/main" id="{5668F6E4-C6CD-8E41-5A78-4D7C3BAD55BA}"/>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7A588837-1623-4E4A-A904-01D1462FFEEE}" type="slidenum">
              <a:rPr lang="en-GB" altLang="en-US"/>
              <a:pPr/>
              <a:t>‹nr.›</a:t>
            </a:fld>
            <a:endParaRPr lang="en-GB" alt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0DE33FE-6CF1-3289-539D-6A2A95781303}"/>
              </a:ext>
            </a:extLst>
          </p:cNvPr>
          <p:cNvSpPr>
            <a:spLocks noGrp="1" noChangeArrowheads="1"/>
          </p:cNvSpPr>
          <p:nvPr>
            <p:ph type="ctrTitle"/>
          </p:nvPr>
        </p:nvSpPr>
        <p:spPr>
          <a:xfrm>
            <a:off x="609600" y="2209800"/>
            <a:ext cx="7772400" cy="1143000"/>
          </a:xfrm>
        </p:spPr>
        <p:txBody>
          <a:bodyPr/>
          <a:lstStyle/>
          <a:p>
            <a:pPr eaLnBrk="1" hangingPunct="1"/>
            <a:r>
              <a:rPr lang="en-GB" altLang="da-DK">
                <a:latin typeface="Trebuchet MS" panose="020B0603020202020204" pitchFamily="34" charset="0"/>
              </a:rPr>
              <a:t>Kapitel 10</a:t>
            </a:r>
            <a:br>
              <a:rPr lang="en-GB" altLang="da-DK">
                <a:latin typeface="Trebuchet MS" panose="020B0603020202020204" pitchFamily="34" charset="0"/>
              </a:rPr>
            </a:br>
            <a:br>
              <a:rPr lang="en-GB" altLang="da-DK">
                <a:latin typeface="Trebuchet MS" panose="020B0603020202020204" pitchFamily="34" charset="0"/>
              </a:rPr>
            </a:br>
            <a:r>
              <a:rPr lang="en-GB" altLang="da-DK">
                <a:latin typeface="Trebuchet MS" panose="020B0603020202020204" pitchFamily="34" charset="0"/>
              </a:rPr>
              <a:t>Rente-optioner</a:t>
            </a:r>
          </a:p>
        </p:txBody>
      </p:sp>
      <p:sp>
        <p:nvSpPr>
          <p:cNvPr id="4099" name="Rectangle 3">
            <a:extLst>
              <a:ext uri="{FF2B5EF4-FFF2-40B4-BE49-F238E27FC236}">
                <a16:creationId xmlns:a16="http://schemas.microsoft.com/office/drawing/2014/main" id="{821E8C21-63CF-66C4-A060-EC502DE1A81F}"/>
              </a:ext>
            </a:extLst>
          </p:cNvPr>
          <p:cNvSpPr>
            <a:spLocks noGrp="1" noChangeArrowheads="1"/>
          </p:cNvSpPr>
          <p:nvPr>
            <p:ph type="subTitle" idx="1"/>
          </p:nvPr>
        </p:nvSpPr>
        <p:spPr/>
        <p:txBody>
          <a:bodyPr/>
          <a:lstStyle/>
          <a:p>
            <a:pPr eaLnBrk="1" hangingPunct="1"/>
            <a:endParaRPr lang="da-DK" altLang="da-DK"/>
          </a:p>
        </p:txBody>
      </p:sp>
      <p:sp>
        <p:nvSpPr>
          <p:cNvPr id="4100" name="Footer Placeholder 1">
            <a:extLst>
              <a:ext uri="{FF2B5EF4-FFF2-40B4-BE49-F238E27FC236}">
                <a16:creationId xmlns:a16="http://schemas.microsoft.com/office/drawing/2014/main" id="{C4147233-2BE8-740A-3EE8-E7857C33203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r>
              <a:rPr lang="en-GB" altLang="da-DK" sz="1400"/>
              <a:t>Copyright Jørgen Just Andresen</a:t>
            </a:r>
          </a:p>
        </p:txBody>
      </p:sp>
      <p:sp>
        <p:nvSpPr>
          <p:cNvPr id="4101" name="Slide Number Placeholder 1">
            <a:extLst>
              <a:ext uri="{FF2B5EF4-FFF2-40B4-BE49-F238E27FC236}">
                <a16:creationId xmlns:a16="http://schemas.microsoft.com/office/drawing/2014/main" id="{AE0B80AB-83D0-9FDF-F75C-5C98C6C549A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79E5A84B-B990-40C3-B2B2-7BAFB09A612D}" type="slidenum">
              <a:rPr lang="en-GB" altLang="en-US" sz="1400"/>
              <a:pPr/>
              <a:t>1</a:t>
            </a:fld>
            <a:endParaRPr lang="en-GB" altLang="en-US" sz="1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a:extLst>
              <a:ext uri="{FF2B5EF4-FFF2-40B4-BE49-F238E27FC236}">
                <a16:creationId xmlns:a16="http://schemas.microsoft.com/office/drawing/2014/main" id="{D7928AF9-5685-9E27-5D53-C7CB0F36D230}"/>
              </a:ext>
            </a:extLst>
          </p:cNvPr>
          <p:cNvSpPr>
            <a:spLocks noGrp="1"/>
          </p:cNvSpPr>
          <p:nvPr>
            <p:ph type="title"/>
          </p:nvPr>
        </p:nvSpPr>
        <p:spPr/>
        <p:txBody>
          <a:bodyPr/>
          <a:lstStyle/>
          <a:p>
            <a:r>
              <a:rPr lang="da-DK" altLang="en-US" sz="4000">
                <a:latin typeface="Trebuchet MS" panose="020B0603020202020204" pitchFamily="34" charset="0"/>
              </a:rPr>
              <a:t>Svar, afdækning med cap</a:t>
            </a:r>
          </a:p>
        </p:txBody>
      </p:sp>
      <p:pic>
        <p:nvPicPr>
          <p:cNvPr id="16387" name="Content Placeholder 1">
            <a:extLst>
              <a:ext uri="{FF2B5EF4-FFF2-40B4-BE49-F238E27FC236}">
                <a16:creationId xmlns:a16="http://schemas.microsoft.com/office/drawing/2014/main" id="{CF5469D9-1EC7-3B8D-81A3-DEC147BF9870}"/>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68313" y="1557338"/>
            <a:ext cx="9612313" cy="3890962"/>
          </a:xfrm>
        </p:spPr>
      </p:pic>
      <p:sp>
        <p:nvSpPr>
          <p:cNvPr id="16388" name="Footer Placeholder 2">
            <a:extLst>
              <a:ext uri="{FF2B5EF4-FFF2-40B4-BE49-F238E27FC236}">
                <a16:creationId xmlns:a16="http://schemas.microsoft.com/office/drawing/2014/main" id="{AA935327-FB56-35C8-D807-ED971FFDB4E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sp>
        <p:nvSpPr>
          <p:cNvPr id="16389" name="Slide Number Placeholder 3">
            <a:extLst>
              <a:ext uri="{FF2B5EF4-FFF2-40B4-BE49-F238E27FC236}">
                <a16:creationId xmlns:a16="http://schemas.microsoft.com/office/drawing/2014/main" id="{C57A4FB7-ACFF-5EDF-5097-72CBCFC2AE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9F042DEE-C67D-4D75-B066-6BF057BEE4E8}" type="slidenum">
              <a:rPr lang="en-GB" altLang="en-US" sz="1400"/>
              <a:pPr/>
              <a:t>10</a:t>
            </a:fld>
            <a:endParaRPr lang="en-GB" altLang="en-US"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1F58FB0-88BC-2B24-9C1A-1EE6FFFB6C9D}"/>
              </a:ext>
            </a:extLst>
          </p:cNvPr>
          <p:cNvSpPr>
            <a:spLocks noGrp="1" noChangeArrowheads="1"/>
          </p:cNvSpPr>
          <p:nvPr>
            <p:ph type="title"/>
          </p:nvPr>
        </p:nvSpPr>
        <p:spPr/>
        <p:txBody>
          <a:bodyPr/>
          <a:lstStyle/>
          <a:p>
            <a:pPr eaLnBrk="1" hangingPunct="1"/>
            <a:r>
              <a:rPr lang="da-DK" altLang="da-DK">
                <a:latin typeface="Trebuchet MS" panose="020B0603020202020204" pitchFamily="34" charset="0"/>
              </a:rPr>
              <a:t>Swaptioner</a:t>
            </a:r>
          </a:p>
        </p:txBody>
      </p:sp>
      <p:sp>
        <p:nvSpPr>
          <p:cNvPr id="24580" name="Text Box 4">
            <a:extLst>
              <a:ext uri="{FF2B5EF4-FFF2-40B4-BE49-F238E27FC236}">
                <a16:creationId xmlns:a16="http://schemas.microsoft.com/office/drawing/2014/main" id="{C91EC105-3ED0-911E-5D9D-698A8AF8C8C0}"/>
              </a:ext>
            </a:extLst>
          </p:cNvPr>
          <p:cNvSpPr txBox="1">
            <a:spLocks noChangeArrowheads="1"/>
          </p:cNvSpPr>
          <p:nvPr/>
        </p:nvSpPr>
        <p:spPr bwMode="auto">
          <a:xfrm>
            <a:off x="728663" y="1765300"/>
            <a:ext cx="7616825" cy="413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tabLst>
                <a:tab pos="2857500" algn="l"/>
                <a:tab pos="3241675" algn="l"/>
              </a:tabLst>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tabLst>
                <a:tab pos="2857500" algn="l"/>
                <a:tab pos="3241675" algn="l"/>
              </a:tabLst>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tabLst>
                <a:tab pos="2857500" algn="l"/>
                <a:tab pos="3241675" algn="l"/>
              </a:tabLst>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tabLst>
                <a:tab pos="2857500" algn="l"/>
                <a:tab pos="3241675" algn="l"/>
              </a:tabLst>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tabLst>
                <a:tab pos="2857500" algn="l"/>
                <a:tab pos="3241675" algn="l"/>
              </a:tabLst>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tabLst>
                <a:tab pos="2857500" algn="l"/>
                <a:tab pos="3241675" algn="l"/>
              </a:tabLst>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tabLst>
                <a:tab pos="2857500" algn="l"/>
                <a:tab pos="3241675" algn="l"/>
              </a:tabLst>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tabLst>
                <a:tab pos="2857500" algn="l"/>
                <a:tab pos="3241675" algn="l"/>
              </a:tabLst>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tabLst>
                <a:tab pos="2857500" algn="l"/>
                <a:tab pos="3241675" algn="l"/>
              </a:tabLst>
              <a:defRPr>
                <a:solidFill>
                  <a:schemeClr val="tx2"/>
                </a:solidFill>
                <a:latin typeface="TrueFrutiger" pitchFamily="2" charset="0"/>
              </a:defRPr>
            </a:lvl9pPr>
          </a:lstStyle>
          <a:p>
            <a:pPr algn="just">
              <a:spcBef>
                <a:spcPct val="0"/>
              </a:spcBef>
              <a:buClrTx/>
              <a:buFontTx/>
              <a:buNone/>
              <a:defRPr/>
            </a:pPr>
            <a:r>
              <a:rPr lang="da-DK" altLang="da-DK" sz="1846" dirty="0">
                <a:solidFill>
                  <a:schemeClr val="tx1"/>
                </a:solidFill>
                <a:latin typeface="Trebuchet MS" panose="020B0603020202020204" pitchFamily="34" charset="0"/>
              </a:rPr>
              <a:t>En </a:t>
            </a:r>
            <a:r>
              <a:rPr lang="da-DK" altLang="da-DK" sz="1846" dirty="0" err="1">
                <a:solidFill>
                  <a:schemeClr val="tx1"/>
                </a:solidFill>
                <a:latin typeface="Trebuchet MS" panose="020B0603020202020204" pitchFamily="34" charset="0"/>
              </a:rPr>
              <a:t>swaption</a:t>
            </a:r>
            <a:r>
              <a:rPr lang="da-DK" altLang="da-DK" sz="1846" dirty="0">
                <a:solidFill>
                  <a:schemeClr val="tx1"/>
                </a:solidFill>
                <a:latin typeface="Trebuchet MS" panose="020B0603020202020204" pitchFamily="34" charset="0"/>
              </a:rPr>
              <a:t> er en ret, men ikke en pligt til at indgå en renteswap på et senere tidspunkt på vilkår som aftales i dag.</a:t>
            </a:r>
          </a:p>
          <a:p>
            <a:pPr algn="just">
              <a:spcBef>
                <a:spcPct val="0"/>
              </a:spcBef>
              <a:buClrTx/>
              <a:buFontTx/>
              <a:buNone/>
              <a:defRPr/>
            </a:pPr>
            <a:endParaRPr lang="da-DK" altLang="da-DK" sz="1846" dirty="0">
              <a:solidFill>
                <a:schemeClr val="tx1"/>
              </a:solidFill>
              <a:latin typeface="Trebuchet MS" panose="020B0603020202020204" pitchFamily="34" charset="0"/>
            </a:endParaRPr>
          </a:p>
          <a:p>
            <a:pPr algn="just">
              <a:spcBef>
                <a:spcPct val="0"/>
              </a:spcBef>
              <a:buClrTx/>
              <a:buFontTx/>
              <a:buNone/>
              <a:defRPr/>
            </a:pPr>
            <a:r>
              <a:rPr lang="da-DK" altLang="da-DK" sz="1846" dirty="0">
                <a:solidFill>
                  <a:schemeClr val="tx1"/>
                </a:solidFill>
                <a:latin typeface="Trebuchet MS" panose="020B0603020202020204" pitchFamily="34" charset="0"/>
              </a:rPr>
              <a:t>En Payer </a:t>
            </a:r>
            <a:r>
              <a:rPr lang="da-DK" altLang="da-DK" sz="1846" dirty="0" err="1">
                <a:solidFill>
                  <a:schemeClr val="tx1"/>
                </a:solidFill>
                <a:latin typeface="Trebuchet MS" panose="020B0603020202020204" pitchFamily="34" charset="0"/>
              </a:rPr>
              <a:t>swaption</a:t>
            </a:r>
            <a:r>
              <a:rPr lang="da-DK" altLang="da-DK" sz="1846" dirty="0">
                <a:solidFill>
                  <a:schemeClr val="tx1"/>
                </a:solidFill>
                <a:latin typeface="Trebuchet MS" panose="020B0603020202020204" pitchFamily="34" charset="0"/>
              </a:rPr>
              <a:t>	:	Giver køber ret til at betale fast rente</a:t>
            </a:r>
          </a:p>
          <a:p>
            <a:pPr algn="just">
              <a:spcBef>
                <a:spcPct val="0"/>
              </a:spcBef>
              <a:buClrTx/>
              <a:buFontTx/>
              <a:buNone/>
              <a:defRPr/>
            </a:pPr>
            <a:endParaRPr lang="da-DK" altLang="da-DK" sz="1846" dirty="0">
              <a:solidFill>
                <a:schemeClr val="tx1"/>
              </a:solidFill>
              <a:latin typeface="Trebuchet MS" panose="020B0603020202020204" pitchFamily="34" charset="0"/>
            </a:endParaRPr>
          </a:p>
          <a:p>
            <a:pPr algn="just">
              <a:spcBef>
                <a:spcPct val="0"/>
              </a:spcBef>
              <a:buClrTx/>
              <a:buFontTx/>
              <a:buNone/>
              <a:defRPr/>
            </a:pPr>
            <a:r>
              <a:rPr lang="da-DK" altLang="da-DK" sz="1846" dirty="0">
                <a:solidFill>
                  <a:schemeClr val="tx1"/>
                </a:solidFill>
                <a:latin typeface="Trebuchet MS" panose="020B0603020202020204" pitchFamily="34" charset="0"/>
              </a:rPr>
              <a:t>En Receiver </a:t>
            </a:r>
            <a:r>
              <a:rPr lang="da-DK" altLang="da-DK" sz="1846" dirty="0" err="1">
                <a:solidFill>
                  <a:schemeClr val="tx1"/>
                </a:solidFill>
                <a:latin typeface="Trebuchet MS" panose="020B0603020202020204" pitchFamily="34" charset="0"/>
              </a:rPr>
              <a:t>swaption</a:t>
            </a:r>
            <a:r>
              <a:rPr lang="da-DK" altLang="da-DK" sz="1846" dirty="0">
                <a:solidFill>
                  <a:schemeClr val="tx1"/>
                </a:solidFill>
                <a:latin typeface="Trebuchet MS" panose="020B0603020202020204" pitchFamily="34" charset="0"/>
              </a:rPr>
              <a:t>	:	Giver køber ret til at modtage fast rente</a:t>
            </a:r>
          </a:p>
          <a:p>
            <a:pPr algn="just">
              <a:spcBef>
                <a:spcPct val="0"/>
              </a:spcBef>
              <a:buClrTx/>
              <a:buFontTx/>
              <a:buNone/>
              <a:defRPr/>
            </a:pPr>
            <a:endParaRPr lang="da-DK" altLang="da-DK" sz="1846" dirty="0">
              <a:solidFill>
                <a:schemeClr val="tx1"/>
              </a:solidFill>
              <a:latin typeface="Trebuchet MS" panose="020B0603020202020204" pitchFamily="34" charset="0"/>
            </a:endParaRPr>
          </a:p>
          <a:p>
            <a:pPr algn="just">
              <a:spcBef>
                <a:spcPct val="0"/>
              </a:spcBef>
              <a:buClrTx/>
              <a:buFontTx/>
              <a:buNone/>
              <a:defRPr/>
            </a:pPr>
            <a:r>
              <a:rPr lang="da-DK" altLang="da-DK" sz="1846" dirty="0">
                <a:solidFill>
                  <a:schemeClr val="tx1"/>
                </a:solidFill>
                <a:latin typeface="Trebuchet MS" panose="020B0603020202020204" pitchFamily="34" charset="0"/>
              </a:rPr>
              <a:t>Swap afvikling	:	Exercise resulterer i at man betaler eller 		modtager fast rente i den 				underliggende swap </a:t>
            </a:r>
          </a:p>
          <a:p>
            <a:pPr>
              <a:spcBef>
                <a:spcPct val="0"/>
              </a:spcBef>
              <a:buClrTx/>
              <a:buFontTx/>
              <a:buNone/>
              <a:defRPr/>
            </a:pPr>
            <a:endParaRPr lang="da-DK" altLang="da-DK" sz="1846" dirty="0">
              <a:solidFill>
                <a:schemeClr val="tx1"/>
              </a:solidFill>
              <a:latin typeface="Trebuchet MS" panose="020B0603020202020204" pitchFamily="34" charset="0"/>
            </a:endParaRPr>
          </a:p>
          <a:p>
            <a:pPr>
              <a:spcBef>
                <a:spcPct val="0"/>
              </a:spcBef>
              <a:buClrTx/>
              <a:buFontTx/>
              <a:buNone/>
              <a:defRPr/>
            </a:pPr>
            <a:r>
              <a:rPr lang="da-DK" altLang="da-DK" sz="1846" dirty="0">
                <a:solidFill>
                  <a:schemeClr val="tx1"/>
                </a:solidFill>
                <a:latin typeface="Trebuchet MS" panose="020B0603020202020204" pitchFamily="34" charset="0"/>
              </a:rPr>
              <a:t>Kontant afvikling	:	Exercise resulterer i at et 				afregningsbeløb (differencebeløb) 			betales eller modtages</a:t>
            </a:r>
          </a:p>
        </p:txBody>
      </p:sp>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1BBD38A7-7A3F-7E69-A0D5-A073DD6EBB35}"/>
              </a:ext>
            </a:extLst>
          </p:cNvPr>
          <p:cNvSpPr>
            <a:spLocks noGrp="1"/>
          </p:cNvSpPr>
          <p:nvPr>
            <p:ph type="title"/>
          </p:nvPr>
        </p:nvSpPr>
        <p:spPr/>
        <p:txBody>
          <a:bodyPr/>
          <a:lstStyle/>
          <a:p>
            <a:r>
              <a:rPr lang="da-DK" altLang="en-US">
                <a:latin typeface="Trebuchet MS" panose="020B0603020202020204" pitchFamily="34" charset="0"/>
              </a:rPr>
              <a:t>Swaptioner, anvendelse</a:t>
            </a:r>
          </a:p>
        </p:txBody>
      </p:sp>
      <p:sp>
        <p:nvSpPr>
          <p:cNvPr id="19459" name="Content Placeholder 4">
            <a:extLst>
              <a:ext uri="{FF2B5EF4-FFF2-40B4-BE49-F238E27FC236}">
                <a16:creationId xmlns:a16="http://schemas.microsoft.com/office/drawing/2014/main" id="{E8F67642-1E24-82FB-F2D1-B005929EBAEE}"/>
              </a:ext>
            </a:extLst>
          </p:cNvPr>
          <p:cNvSpPr>
            <a:spLocks noGrp="1"/>
          </p:cNvSpPr>
          <p:nvPr>
            <p:ph idx="1"/>
          </p:nvPr>
        </p:nvSpPr>
        <p:spPr/>
        <p:txBody>
          <a:bodyPr/>
          <a:lstStyle/>
          <a:p>
            <a:r>
              <a:rPr lang="da-DK" altLang="en-US" sz="2800">
                <a:latin typeface="Trebuchet MS" panose="020B0603020202020204" pitchFamily="34" charset="0"/>
              </a:rPr>
              <a:t>Livsforsikringsselskaber og pensionskasser, der ønsker at afdække risikoen for faldende renter via en receiver swaption</a:t>
            </a:r>
          </a:p>
          <a:p>
            <a:endParaRPr lang="da-DK" altLang="en-US" sz="2800">
              <a:latin typeface="Trebuchet MS" panose="020B0603020202020204" pitchFamily="34" charset="0"/>
            </a:endParaRPr>
          </a:p>
          <a:p>
            <a:r>
              <a:rPr lang="da-DK" altLang="en-US" sz="2800">
                <a:latin typeface="Trebuchet MS" panose="020B0603020202020204" pitchFamily="34" charset="0"/>
              </a:rPr>
              <a:t>Virksomheder, der ønsker at optage et fremtidigt lån og ønsker at afdække risikoen. Hvis de ikke er sikre på om de får brug for lånet med afdækning med almindelige swaps være farligt.</a:t>
            </a:r>
          </a:p>
        </p:txBody>
      </p:sp>
      <p:sp>
        <p:nvSpPr>
          <p:cNvPr id="19460" name="Footer Placeholder 2">
            <a:extLst>
              <a:ext uri="{FF2B5EF4-FFF2-40B4-BE49-F238E27FC236}">
                <a16:creationId xmlns:a16="http://schemas.microsoft.com/office/drawing/2014/main" id="{9721B82A-5315-A3E3-4DC4-8B916F036EF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sp>
        <p:nvSpPr>
          <p:cNvPr id="19461" name="Slide Number Placeholder 3">
            <a:extLst>
              <a:ext uri="{FF2B5EF4-FFF2-40B4-BE49-F238E27FC236}">
                <a16:creationId xmlns:a16="http://schemas.microsoft.com/office/drawing/2014/main" id="{BBA651A0-7A5D-2B9A-9514-94BE2B27AB1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DD25F711-5A43-4303-99C1-1FEF4B6F7274}" type="slidenum">
              <a:rPr lang="en-GB" altLang="en-US" sz="1400"/>
              <a:pPr/>
              <a:t>12</a:t>
            </a:fld>
            <a:endParaRPr lang="en-GB" altLang="en-US"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9BC73E9-4FFF-0CB2-6FB1-F780A4D63156}"/>
              </a:ext>
            </a:extLst>
          </p:cNvPr>
          <p:cNvSpPr>
            <a:spLocks noGrp="1" noChangeArrowheads="1"/>
          </p:cNvSpPr>
          <p:nvPr>
            <p:ph type="title"/>
          </p:nvPr>
        </p:nvSpPr>
        <p:spPr>
          <a:xfrm>
            <a:off x="661988" y="123825"/>
            <a:ext cx="7772400" cy="1143000"/>
          </a:xfrm>
        </p:spPr>
        <p:txBody>
          <a:bodyPr/>
          <a:lstStyle/>
          <a:p>
            <a:pPr eaLnBrk="1" hangingPunct="1"/>
            <a:r>
              <a:rPr lang="en-AU" altLang="da-DK" sz="4000">
                <a:latin typeface="Trebuchet MS" panose="020B0603020202020204" pitchFamily="34" charset="0"/>
              </a:rPr>
              <a:t>Tab og gevinst ved swaptioner</a:t>
            </a:r>
          </a:p>
        </p:txBody>
      </p:sp>
      <p:sp>
        <p:nvSpPr>
          <p:cNvPr id="16387" name="Text Box 3">
            <a:extLst>
              <a:ext uri="{FF2B5EF4-FFF2-40B4-BE49-F238E27FC236}">
                <a16:creationId xmlns:a16="http://schemas.microsoft.com/office/drawing/2014/main" id="{35537DE0-3F67-2EC2-E75F-8507827F50CA}"/>
              </a:ext>
            </a:extLst>
          </p:cNvPr>
          <p:cNvSpPr txBox="1">
            <a:spLocks noChangeArrowheads="1"/>
          </p:cNvSpPr>
          <p:nvPr/>
        </p:nvSpPr>
        <p:spPr bwMode="auto">
          <a:xfrm>
            <a:off x="2316163" y="2576513"/>
            <a:ext cx="877887"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Strike =2%</a:t>
            </a:r>
          </a:p>
        </p:txBody>
      </p:sp>
      <p:sp>
        <p:nvSpPr>
          <p:cNvPr id="16388" name="Text Box 4">
            <a:extLst>
              <a:ext uri="{FF2B5EF4-FFF2-40B4-BE49-F238E27FC236}">
                <a16:creationId xmlns:a16="http://schemas.microsoft.com/office/drawing/2014/main" id="{3D9D8DF0-0E65-7054-73BA-97FCA5944312}"/>
              </a:ext>
            </a:extLst>
          </p:cNvPr>
          <p:cNvSpPr txBox="1">
            <a:spLocks noChangeArrowheads="1"/>
          </p:cNvSpPr>
          <p:nvPr/>
        </p:nvSpPr>
        <p:spPr bwMode="auto">
          <a:xfrm>
            <a:off x="3100388" y="2867025"/>
            <a:ext cx="1447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Underliggende swap (forward) rente</a:t>
            </a:r>
          </a:p>
        </p:txBody>
      </p:sp>
      <p:sp>
        <p:nvSpPr>
          <p:cNvPr id="16389" name="Line 5">
            <a:extLst>
              <a:ext uri="{FF2B5EF4-FFF2-40B4-BE49-F238E27FC236}">
                <a16:creationId xmlns:a16="http://schemas.microsoft.com/office/drawing/2014/main" id="{AEC14C0C-5921-A099-D6FA-A2CE72F9E887}"/>
              </a:ext>
            </a:extLst>
          </p:cNvPr>
          <p:cNvSpPr>
            <a:spLocks noChangeShapeType="1"/>
          </p:cNvSpPr>
          <p:nvPr/>
        </p:nvSpPr>
        <p:spPr bwMode="auto">
          <a:xfrm flipV="1">
            <a:off x="1609725" y="1646238"/>
            <a:ext cx="0" cy="1887537"/>
          </a:xfrm>
          <a:prstGeom prst="line">
            <a:avLst/>
          </a:prstGeom>
          <a:noFill/>
          <a:ln w="19050">
            <a:solidFill>
              <a:srgbClr val="000000"/>
            </a:solidFill>
            <a:round/>
            <a:headEnd/>
            <a:tailEnd type="stealth"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390" name="Line 6">
            <a:extLst>
              <a:ext uri="{FF2B5EF4-FFF2-40B4-BE49-F238E27FC236}">
                <a16:creationId xmlns:a16="http://schemas.microsoft.com/office/drawing/2014/main" id="{D5F84D1C-84B7-0538-A2B3-270857DF3B5D}"/>
              </a:ext>
            </a:extLst>
          </p:cNvPr>
          <p:cNvSpPr>
            <a:spLocks noChangeShapeType="1"/>
          </p:cNvSpPr>
          <p:nvPr/>
        </p:nvSpPr>
        <p:spPr bwMode="auto">
          <a:xfrm>
            <a:off x="1604963" y="2811463"/>
            <a:ext cx="2424112" cy="0"/>
          </a:xfrm>
          <a:prstGeom prst="line">
            <a:avLst/>
          </a:prstGeom>
          <a:noFill/>
          <a:ln w="19050">
            <a:solidFill>
              <a:srgbClr val="000000"/>
            </a:solidFill>
            <a:round/>
            <a:headEnd/>
            <a:tailEnd type="stealth"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391" name="AutoShape 7">
            <a:extLst>
              <a:ext uri="{FF2B5EF4-FFF2-40B4-BE49-F238E27FC236}">
                <a16:creationId xmlns:a16="http://schemas.microsoft.com/office/drawing/2014/main" id="{259AD01E-8EF4-A745-821D-F1C12B63CDA6}"/>
              </a:ext>
            </a:extLst>
          </p:cNvPr>
          <p:cNvSpPr>
            <a:spLocks noChangeArrowheads="1"/>
          </p:cNvSpPr>
          <p:nvPr/>
        </p:nvSpPr>
        <p:spPr bwMode="auto">
          <a:xfrm rot="-5400000">
            <a:off x="2962275" y="2122488"/>
            <a:ext cx="688975" cy="688975"/>
          </a:xfrm>
          <a:prstGeom prst="rtTriangle">
            <a:avLst/>
          </a:prstGeom>
          <a:solidFill>
            <a:srgbClr val="FFCC00"/>
          </a:solidFill>
          <a:ln w="19050">
            <a:solidFill>
              <a:srgbClr val="000000"/>
            </a:solidFill>
            <a:miter lim="800000"/>
            <a:headEnd/>
            <a:tailEnd/>
          </a:ln>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eaLnBrk="1" hangingPunct="1">
              <a:spcBef>
                <a:spcPct val="0"/>
              </a:spcBef>
              <a:buClrTx/>
              <a:buFontTx/>
              <a:buNone/>
              <a:defRPr/>
            </a:pPr>
            <a:endParaRPr lang="da-DK" altLang="da-DK" sz="2954"/>
          </a:p>
        </p:txBody>
      </p:sp>
      <p:sp>
        <p:nvSpPr>
          <p:cNvPr id="16392" name="Text Box 8">
            <a:extLst>
              <a:ext uri="{FF2B5EF4-FFF2-40B4-BE49-F238E27FC236}">
                <a16:creationId xmlns:a16="http://schemas.microsoft.com/office/drawing/2014/main" id="{D1946CAB-9C6D-7F62-CA06-91F099221FCD}"/>
              </a:ext>
            </a:extLst>
          </p:cNvPr>
          <p:cNvSpPr txBox="1">
            <a:spLocks noChangeArrowheads="1"/>
          </p:cNvSpPr>
          <p:nvPr/>
        </p:nvSpPr>
        <p:spPr bwMode="auto">
          <a:xfrm>
            <a:off x="1095375" y="2124075"/>
            <a:ext cx="3206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a:t>
            </a:r>
            <a:endParaRPr lang="en-AU" altLang="da-DK" sz="554">
              <a:solidFill>
                <a:schemeClr val="tx1"/>
              </a:solidFill>
            </a:endParaRPr>
          </a:p>
        </p:txBody>
      </p:sp>
      <p:sp>
        <p:nvSpPr>
          <p:cNvPr id="16393" name="Text Box 9">
            <a:extLst>
              <a:ext uri="{FF2B5EF4-FFF2-40B4-BE49-F238E27FC236}">
                <a16:creationId xmlns:a16="http://schemas.microsoft.com/office/drawing/2014/main" id="{8310EB7B-30E2-A7F2-5444-DDD235629692}"/>
              </a:ext>
            </a:extLst>
          </p:cNvPr>
          <p:cNvSpPr txBox="1">
            <a:spLocks noChangeArrowheads="1"/>
          </p:cNvSpPr>
          <p:nvPr/>
        </p:nvSpPr>
        <p:spPr bwMode="auto">
          <a:xfrm>
            <a:off x="1095375" y="2700338"/>
            <a:ext cx="3206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0</a:t>
            </a:r>
            <a:endParaRPr lang="en-AU" altLang="da-DK" sz="554">
              <a:solidFill>
                <a:schemeClr val="tx1"/>
              </a:solidFill>
            </a:endParaRPr>
          </a:p>
        </p:txBody>
      </p:sp>
      <p:sp>
        <p:nvSpPr>
          <p:cNvPr id="16394" name="Text Box 10">
            <a:extLst>
              <a:ext uri="{FF2B5EF4-FFF2-40B4-BE49-F238E27FC236}">
                <a16:creationId xmlns:a16="http://schemas.microsoft.com/office/drawing/2014/main" id="{083CF802-260D-61C5-C703-F888CA7FBB90}"/>
              </a:ext>
            </a:extLst>
          </p:cNvPr>
          <p:cNvSpPr txBox="1">
            <a:spLocks noChangeArrowheads="1"/>
          </p:cNvSpPr>
          <p:nvPr/>
        </p:nvSpPr>
        <p:spPr bwMode="auto">
          <a:xfrm>
            <a:off x="1095375" y="3213100"/>
            <a:ext cx="32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a:t>
            </a:r>
          </a:p>
        </p:txBody>
      </p:sp>
      <p:sp>
        <p:nvSpPr>
          <p:cNvPr id="16395" name="Line 11">
            <a:extLst>
              <a:ext uri="{FF2B5EF4-FFF2-40B4-BE49-F238E27FC236}">
                <a16:creationId xmlns:a16="http://schemas.microsoft.com/office/drawing/2014/main" id="{2E514AA5-519B-0148-D728-42660F1286ED}"/>
              </a:ext>
            </a:extLst>
          </p:cNvPr>
          <p:cNvSpPr>
            <a:spLocks noChangeShapeType="1"/>
          </p:cNvSpPr>
          <p:nvPr/>
        </p:nvSpPr>
        <p:spPr bwMode="auto">
          <a:xfrm flipH="1">
            <a:off x="2743200" y="2655888"/>
            <a:ext cx="377825" cy="3714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da-DK" sz="2215"/>
          </a:p>
        </p:txBody>
      </p:sp>
      <p:sp>
        <p:nvSpPr>
          <p:cNvPr id="16396" name="Text Box 12">
            <a:extLst>
              <a:ext uri="{FF2B5EF4-FFF2-40B4-BE49-F238E27FC236}">
                <a16:creationId xmlns:a16="http://schemas.microsoft.com/office/drawing/2014/main" id="{254DF596-6A92-88AB-39C5-F59A754540A9}"/>
              </a:ext>
            </a:extLst>
          </p:cNvPr>
          <p:cNvSpPr txBox="1">
            <a:spLocks noChangeArrowheads="1"/>
          </p:cNvSpPr>
          <p:nvPr/>
        </p:nvSpPr>
        <p:spPr bwMode="auto">
          <a:xfrm>
            <a:off x="6281738" y="2576513"/>
            <a:ext cx="90487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Strike = 2%</a:t>
            </a:r>
          </a:p>
        </p:txBody>
      </p:sp>
      <p:sp>
        <p:nvSpPr>
          <p:cNvPr id="16397" name="Text Box 13">
            <a:extLst>
              <a:ext uri="{FF2B5EF4-FFF2-40B4-BE49-F238E27FC236}">
                <a16:creationId xmlns:a16="http://schemas.microsoft.com/office/drawing/2014/main" id="{AAAD302D-87F3-FBA0-9B1D-433C46C0D65E}"/>
              </a:ext>
            </a:extLst>
          </p:cNvPr>
          <p:cNvSpPr txBox="1">
            <a:spLocks noChangeArrowheads="1"/>
          </p:cNvSpPr>
          <p:nvPr/>
        </p:nvSpPr>
        <p:spPr bwMode="auto">
          <a:xfrm>
            <a:off x="7556500" y="2425700"/>
            <a:ext cx="1447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Underliggende swap (forward) rente</a:t>
            </a:r>
          </a:p>
        </p:txBody>
      </p:sp>
      <p:sp>
        <p:nvSpPr>
          <p:cNvPr id="16398" name="Text Box 14">
            <a:extLst>
              <a:ext uri="{FF2B5EF4-FFF2-40B4-BE49-F238E27FC236}">
                <a16:creationId xmlns:a16="http://schemas.microsoft.com/office/drawing/2014/main" id="{8586C94A-2221-BC2B-CD57-6EABA8B3DBEF}"/>
              </a:ext>
            </a:extLst>
          </p:cNvPr>
          <p:cNvSpPr txBox="1">
            <a:spLocks noChangeArrowheads="1"/>
          </p:cNvSpPr>
          <p:nvPr/>
        </p:nvSpPr>
        <p:spPr bwMode="auto">
          <a:xfrm>
            <a:off x="5241925" y="1427163"/>
            <a:ext cx="2085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Tab/gevinst ved udløb</a:t>
            </a:r>
          </a:p>
        </p:txBody>
      </p:sp>
      <p:sp>
        <p:nvSpPr>
          <p:cNvPr id="16399" name="Line 15">
            <a:extLst>
              <a:ext uri="{FF2B5EF4-FFF2-40B4-BE49-F238E27FC236}">
                <a16:creationId xmlns:a16="http://schemas.microsoft.com/office/drawing/2014/main" id="{8D64095D-B0AF-C6AD-3EB7-B219BC584904}"/>
              </a:ext>
            </a:extLst>
          </p:cNvPr>
          <p:cNvSpPr>
            <a:spLocks noChangeShapeType="1"/>
          </p:cNvSpPr>
          <p:nvPr/>
        </p:nvSpPr>
        <p:spPr bwMode="auto">
          <a:xfrm flipV="1">
            <a:off x="5605463" y="1646238"/>
            <a:ext cx="0" cy="1878012"/>
          </a:xfrm>
          <a:prstGeom prst="line">
            <a:avLst/>
          </a:prstGeom>
          <a:noFill/>
          <a:ln w="19050">
            <a:solidFill>
              <a:srgbClr val="000000"/>
            </a:solidFill>
            <a:round/>
            <a:headEnd/>
            <a:tailEnd type="stealth"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400" name="Line 16">
            <a:extLst>
              <a:ext uri="{FF2B5EF4-FFF2-40B4-BE49-F238E27FC236}">
                <a16:creationId xmlns:a16="http://schemas.microsoft.com/office/drawing/2014/main" id="{E0710338-DF31-3B9D-1307-7186C6A15B5E}"/>
              </a:ext>
            </a:extLst>
          </p:cNvPr>
          <p:cNvSpPr>
            <a:spLocks noChangeShapeType="1"/>
          </p:cNvSpPr>
          <p:nvPr/>
        </p:nvSpPr>
        <p:spPr bwMode="auto">
          <a:xfrm>
            <a:off x="5597525" y="2811463"/>
            <a:ext cx="2427288" cy="0"/>
          </a:xfrm>
          <a:prstGeom prst="line">
            <a:avLst/>
          </a:prstGeom>
          <a:noFill/>
          <a:ln w="19050">
            <a:solidFill>
              <a:srgbClr val="000000"/>
            </a:solidFill>
            <a:round/>
            <a:headEnd/>
            <a:tailEnd type="stealth"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401" name="Text Box 17">
            <a:extLst>
              <a:ext uri="{FF2B5EF4-FFF2-40B4-BE49-F238E27FC236}">
                <a16:creationId xmlns:a16="http://schemas.microsoft.com/office/drawing/2014/main" id="{A7119366-CE4D-0576-9590-8B30ACD93E11}"/>
              </a:ext>
            </a:extLst>
          </p:cNvPr>
          <p:cNvSpPr txBox="1">
            <a:spLocks noChangeArrowheads="1"/>
          </p:cNvSpPr>
          <p:nvPr/>
        </p:nvSpPr>
        <p:spPr bwMode="auto">
          <a:xfrm>
            <a:off x="5087938" y="2124075"/>
            <a:ext cx="3206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a:t>
            </a:r>
            <a:endParaRPr lang="en-AU" altLang="da-DK" sz="554">
              <a:solidFill>
                <a:schemeClr val="tx1"/>
              </a:solidFill>
            </a:endParaRPr>
          </a:p>
        </p:txBody>
      </p:sp>
      <p:sp>
        <p:nvSpPr>
          <p:cNvPr id="16402" name="Text Box 18">
            <a:extLst>
              <a:ext uri="{FF2B5EF4-FFF2-40B4-BE49-F238E27FC236}">
                <a16:creationId xmlns:a16="http://schemas.microsoft.com/office/drawing/2014/main" id="{D6180A45-377A-AC7E-591C-61040864D724}"/>
              </a:ext>
            </a:extLst>
          </p:cNvPr>
          <p:cNvSpPr txBox="1">
            <a:spLocks noChangeArrowheads="1"/>
          </p:cNvSpPr>
          <p:nvPr/>
        </p:nvSpPr>
        <p:spPr bwMode="auto">
          <a:xfrm>
            <a:off x="5087938" y="2700338"/>
            <a:ext cx="3206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0</a:t>
            </a:r>
            <a:endParaRPr lang="en-AU" altLang="da-DK" sz="554">
              <a:solidFill>
                <a:schemeClr val="tx1"/>
              </a:solidFill>
            </a:endParaRPr>
          </a:p>
        </p:txBody>
      </p:sp>
      <p:sp>
        <p:nvSpPr>
          <p:cNvPr id="16403" name="Text Box 19">
            <a:extLst>
              <a:ext uri="{FF2B5EF4-FFF2-40B4-BE49-F238E27FC236}">
                <a16:creationId xmlns:a16="http://schemas.microsoft.com/office/drawing/2014/main" id="{2C156C3A-9321-5D7F-995D-ED2B9E685EC4}"/>
              </a:ext>
            </a:extLst>
          </p:cNvPr>
          <p:cNvSpPr txBox="1">
            <a:spLocks noChangeArrowheads="1"/>
          </p:cNvSpPr>
          <p:nvPr/>
        </p:nvSpPr>
        <p:spPr bwMode="auto">
          <a:xfrm>
            <a:off x="5087938" y="3213100"/>
            <a:ext cx="320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a:t>
            </a:r>
          </a:p>
        </p:txBody>
      </p:sp>
      <p:sp>
        <p:nvSpPr>
          <p:cNvPr id="16404" name="AutoShape 20">
            <a:extLst>
              <a:ext uri="{FF2B5EF4-FFF2-40B4-BE49-F238E27FC236}">
                <a16:creationId xmlns:a16="http://schemas.microsoft.com/office/drawing/2014/main" id="{74B22518-12F1-78D6-75FA-407CC6D7C1A2}"/>
              </a:ext>
            </a:extLst>
          </p:cNvPr>
          <p:cNvSpPr>
            <a:spLocks noChangeArrowheads="1"/>
          </p:cNvSpPr>
          <p:nvPr/>
        </p:nvSpPr>
        <p:spPr bwMode="auto">
          <a:xfrm rot="5400000" flipH="1">
            <a:off x="5604669" y="2121694"/>
            <a:ext cx="688975" cy="690563"/>
          </a:xfrm>
          <a:prstGeom prst="rtTriangle">
            <a:avLst/>
          </a:prstGeom>
          <a:solidFill>
            <a:srgbClr val="FFCC00"/>
          </a:solidFill>
          <a:ln w="19050">
            <a:solidFill>
              <a:srgbClr val="000000"/>
            </a:solidFill>
            <a:miter lim="800000"/>
            <a:headEnd/>
            <a:tailEnd/>
          </a:ln>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eaLnBrk="1" hangingPunct="1">
              <a:spcBef>
                <a:spcPct val="0"/>
              </a:spcBef>
              <a:buClrTx/>
              <a:buFontTx/>
              <a:buNone/>
              <a:defRPr/>
            </a:pPr>
            <a:endParaRPr lang="da-DK" altLang="da-DK" sz="2954"/>
          </a:p>
        </p:txBody>
      </p:sp>
      <p:sp>
        <p:nvSpPr>
          <p:cNvPr id="16405" name="Line 21">
            <a:extLst>
              <a:ext uri="{FF2B5EF4-FFF2-40B4-BE49-F238E27FC236}">
                <a16:creationId xmlns:a16="http://schemas.microsoft.com/office/drawing/2014/main" id="{DA7D955F-826E-8FFE-59A3-FB6C0BBD2D2A}"/>
              </a:ext>
            </a:extLst>
          </p:cNvPr>
          <p:cNvSpPr>
            <a:spLocks noChangeShapeType="1"/>
          </p:cNvSpPr>
          <p:nvPr/>
        </p:nvSpPr>
        <p:spPr bwMode="auto">
          <a:xfrm>
            <a:off x="6550025" y="2822575"/>
            <a:ext cx="0" cy="201613"/>
          </a:xfrm>
          <a:prstGeom prst="line">
            <a:avLst/>
          </a:prstGeom>
          <a:noFill/>
          <a:ln w="19050">
            <a:solidFill>
              <a:srgbClr val="000000"/>
            </a:solidFill>
            <a:prstDash val="sysDot"/>
            <a:round/>
            <a:headEnd/>
            <a:tailEnd type="none"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406" name="Line 22">
            <a:extLst>
              <a:ext uri="{FF2B5EF4-FFF2-40B4-BE49-F238E27FC236}">
                <a16:creationId xmlns:a16="http://schemas.microsoft.com/office/drawing/2014/main" id="{C03B47F9-F953-D9A3-00F2-C5346C9C8AA3}"/>
              </a:ext>
            </a:extLst>
          </p:cNvPr>
          <p:cNvSpPr>
            <a:spLocks noChangeShapeType="1"/>
          </p:cNvSpPr>
          <p:nvPr/>
        </p:nvSpPr>
        <p:spPr bwMode="auto">
          <a:xfrm flipH="1">
            <a:off x="1617663" y="3035300"/>
            <a:ext cx="1125537"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da-DK" sz="2215"/>
          </a:p>
        </p:txBody>
      </p:sp>
      <p:sp>
        <p:nvSpPr>
          <p:cNvPr id="16407" name="Line 23">
            <a:extLst>
              <a:ext uri="{FF2B5EF4-FFF2-40B4-BE49-F238E27FC236}">
                <a16:creationId xmlns:a16="http://schemas.microsoft.com/office/drawing/2014/main" id="{1857A2FB-C443-0729-C8EE-61C5F754D582}"/>
              </a:ext>
            </a:extLst>
          </p:cNvPr>
          <p:cNvSpPr>
            <a:spLocks noChangeShapeType="1"/>
          </p:cNvSpPr>
          <p:nvPr/>
        </p:nvSpPr>
        <p:spPr bwMode="auto">
          <a:xfrm rot="10800000">
            <a:off x="2741613" y="2825750"/>
            <a:ext cx="0" cy="200025"/>
          </a:xfrm>
          <a:prstGeom prst="line">
            <a:avLst/>
          </a:prstGeom>
          <a:noFill/>
          <a:ln w="19050">
            <a:solidFill>
              <a:srgbClr val="000000"/>
            </a:solidFill>
            <a:prstDash val="sysDot"/>
            <a:round/>
            <a:headEnd/>
            <a:tailEnd type="none"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408" name="Line 24">
            <a:extLst>
              <a:ext uri="{FF2B5EF4-FFF2-40B4-BE49-F238E27FC236}">
                <a16:creationId xmlns:a16="http://schemas.microsoft.com/office/drawing/2014/main" id="{9A87E4CB-0C12-8BCC-4D7E-18F7C41A4B48}"/>
              </a:ext>
            </a:extLst>
          </p:cNvPr>
          <p:cNvSpPr>
            <a:spLocks noChangeShapeType="1"/>
          </p:cNvSpPr>
          <p:nvPr/>
        </p:nvSpPr>
        <p:spPr bwMode="auto">
          <a:xfrm flipH="1">
            <a:off x="6535738" y="3052763"/>
            <a:ext cx="1125537"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da-DK" sz="2215"/>
          </a:p>
        </p:txBody>
      </p:sp>
      <p:grpSp>
        <p:nvGrpSpPr>
          <p:cNvPr id="20505" name="Group 25">
            <a:extLst>
              <a:ext uri="{FF2B5EF4-FFF2-40B4-BE49-F238E27FC236}">
                <a16:creationId xmlns:a16="http://schemas.microsoft.com/office/drawing/2014/main" id="{432EF4EF-4439-B27F-4227-A81D0DD225A4}"/>
              </a:ext>
            </a:extLst>
          </p:cNvPr>
          <p:cNvGrpSpPr>
            <a:grpSpLocks/>
          </p:cNvGrpSpPr>
          <p:nvPr/>
        </p:nvGrpSpPr>
        <p:grpSpPr bwMode="auto">
          <a:xfrm>
            <a:off x="1095375" y="3759200"/>
            <a:ext cx="3452813" cy="2138363"/>
            <a:chOff x="3483" y="2385"/>
            <a:chExt cx="2357" cy="1460"/>
          </a:xfrm>
        </p:grpSpPr>
        <p:sp>
          <p:nvSpPr>
            <p:cNvPr id="16430" name="Text Box 26">
              <a:extLst>
                <a:ext uri="{FF2B5EF4-FFF2-40B4-BE49-F238E27FC236}">
                  <a16:creationId xmlns:a16="http://schemas.microsoft.com/office/drawing/2014/main" id="{55191EE5-8BFB-38C2-0D8B-99D5ADDE7F9D}"/>
                </a:ext>
              </a:extLst>
            </p:cNvPr>
            <p:cNvSpPr txBox="1">
              <a:spLocks noChangeArrowheads="1"/>
            </p:cNvSpPr>
            <p:nvPr/>
          </p:nvSpPr>
          <p:spPr bwMode="auto">
            <a:xfrm>
              <a:off x="4211" y="2801"/>
              <a:ext cx="843"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1292">
                  <a:solidFill>
                    <a:schemeClr val="tx1"/>
                  </a:solidFill>
                </a:rPr>
                <a:t>Solgt payer swaption</a:t>
              </a:r>
            </a:p>
          </p:txBody>
        </p:sp>
        <p:sp>
          <p:nvSpPr>
            <p:cNvPr id="16431" name="Text Box 27">
              <a:extLst>
                <a:ext uri="{FF2B5EF4-FFF2-40B4-BE49-F238E27FC236}">
                  <a16:creationId xmlns:a16="http://schemas.microsoft.com/office/drawing/2014/main" id="{B20BDF9B-48DF-0090-C81E-BE748BEF304D}"/>
                </a:ext>
              </a:extLst>
            </p:cNvPr>
            <p:cNvSpPr txBox="1">
              <a:spLocks noChangeArrowheads="1"/>
            </p:cNvSpPr>
            <p:nvPr/>
          </p:nvSpPr>
          <p:spPr bwMode="auto">
            <a:xfrm>
              <a:off x="4244" y="3383"/>
              <a:ext cx="605"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Strike = 2%</a:t>
              </a:r>
            </a:p>
          </p:txBody>
        </p:sp>
        <p:sp>
          <p:nvSpPr>
            <p:cNvPr id="16432" name="Text Box 28">
              <a:extLst>
                <a:ext uri="{FF2B5EF4-FFF2-40B4-BE49-F238E27FC236}">
                  <a16:creationId xmlns:a16="http://schemas.microsoft.com/office/drawing/2014/main" id="{27D4B83C-2A52-570C-8FA2-AC7E54F8B17C}"/>
                </a:ext>
              </a:extLst>
            </p:cNvPr>
            <p:cNvSpPr txBox="1">
              <a:spLocks noChangeArrowheads="1"/>
            </p:cNvSpPr>
            <p:nvPr/>
          </p:nvSpPr>
          <p:spPr bwMode="auto">
            <a:xfrm>
              <a:off x="4852" y="3389"/>
              <a:ext cx="988"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Underliggende swap (forward) rente</a:t>
              </a:r>
            </a:p>
          </p:txBody>
        </p:sp>
        <p:sp>
          <p:nvSpPr>
            <p:cNvPr id="16433" name="Text Box 29">
              <a:extLst>
                <a:ext uri="{FF2B5EF4-FFF2-40B4-BE49-F238E27FC236}">
                  <a16:creationId xmlns:a16="http://schemas.microsoft.com/office/drawing/2014/main" id="{8DA01AFE-3251-74E2-7397-35D929EBFC71}"/>
                </a:ext>
              </a:extLst>
            </p:cNvPr>
            <p:cNvSpPr txBox="1">
              <a:spLocks noChangeArrowheads="1"/>
            </p:cNvSpPr>
            <p:nvPr/>
          </p:nvSpPr>
          <p:spPr bwMode="auto">
            <a:xfrm>
              <a:off x="3596" y="2385"/>
              <a:ext cx="142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Tab/gevinst ved udløb</a:t>
              </a:r>
            </a:p>
          </p:txBody>
        </p:sp>
        <p:sp>
          <p:nvSpPr>
            <p:cNvPr id="16434" name="Line 30">
              <a:extLst>
                <a:ext uri="{FF2B5EF4-FFF2-40B4-BE49-F238E27FC236}">
                  <a16:creationId xmlns:a16="http://schemas.microsoft.com/office/drawing/2014/main" id="{4BF5B51D-DCDA-6534-DD7C-9F3EC26F0C36}"/>
                </a:ext>
              </a:extLst>
            </p:cNvPr>
            <p:cNvSpPr>
              <a:spLocks noChangeShapeType="1"/>
            </p:cNvSpPr>
            <p:nvPr/>
          </p:nvSpPr>
          <p:spPr bwMode="auto">
            <a:xfrm flipV="1">
              <a:off x="3832" y="2556"/>
              <a:ext cx="0" cy="1289"/>
            </a:xfrm>
            <a:prstGeom prst="line">
              <a:avLst/>
            </a:prstGeom>
            <a:noFill/>
            <a:ln w="19050">
              <a:solidFill>
                <a:srgbClr val="000000"/>
              </a:solidFill>
              <a:round/>
              <a:headEnd/>
              <a:tailEnd type="stealth"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435" name="Line 31">
              <a:extLst>
                <a:ext uri="{FF2B5EF4-FFF2-40B4-BE49-F238E27FC236}">
                  <a16:creationId xmlns:a16="http://schemas.microsoft.com/office/drawing/2014/main" id="{4768EB62-5973-1828-FC56-320967890A87}"/>
                </a:ext>
              </a:extLst>
            </p:cNvPr>
            <p:cNvSpPr>
              <a:spLocks noChangeShapeType="1"/>
            </p:cNvSpPr>
            <p:nvPr/>
          </p:nvSpPr>
          <p:spPr bwMode="auto">
            <a:xfrm>
              <a:off x="3831" y="3352"/>
              <a:ext cx="1656" cy="0"/>
            </a:xfrm>
            <a:prstGeom prst="line">
              <a:avLst/>
            </a:prstGeom>
            <a:noFill/>
            <a:ln w="19050">
              <a:solidFill>
                <a:srgbClr val="000000"/>
              </a:solidFill>
              <a:round/>
              <a:headEnd/>
              <a:tailEnd type="stealth"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436" name="Text Box 32">
              <a:extLst>
                <a:ext uri="{FF2B5EF4-FFF2-40B4-BE49-F238E27FC236}">
                  <a16:creationId xmlns:a16="http://schemas.microsoft.com/office/drawing/2014/main" id="{40926068-07D0-46FB-58DD-E41EFB9E660B}"/>
                </a:ext>
              </a:extLst>
            </p:cNvPr>
            <p:cNvSpPr txBox="1">
              <a:spLocks noChangeArrowheads="1"/>
            </p:cNvSpPr>
            <p:nvPr/>
          </p:nvSpPr>
          <p:spPr bwMode="auto">
            <a:xfrm>
              <a:off x="3483" y="2883"/>
              <a:ext cx="219"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a:t>
              </a:r>
              <a:endParaRPr lang="en-AU" altLang="da-DK" sz="554">
                <a:solidFill>
                  <a:schemeClr val="tx1"/>
                </a:solidFill>
              </a:endParaRPr>
            </a:p>
          </p:txBody>
        </p:sp>
        <p:sp>
          <p:nvSpPr>
            <p:cNvPr id="16437" name="Text Box 33">
              <a:extLst>
                <a:ext uri="{FF2B5EF4-FFF2-40B4-BE49-F238E27FC236}">
                  <a16:creationId xmlns:a16="http://schemas.microsoft.com/office/drawing/2014/main" id="{B1743E7B-DA0A-AE44-3096-754A0212AF5D}"/>
                </a:ext>
              </a:extLst>
            </p:cNvPr>
            <p:cNvSpPr txBox="1">
              <a:spLocks noChangeArrowheads="1"/>
            </p:cNvSpPr>
            <p:nvPr/>
          </p:nvSpPr>
          <p:spPr bwMode="auto">
            <a:xfrm>
              <a:off x="3483" y="3276"/>
              <a:ext cx="21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0</a:t>
              </a:r>
              <a:endParaRPr lang="en-AU" altLang="da-DK" sz="554">
                <a:solidFill>
                  <a:schemeClr val="tx1"/>
                </a:solidFill>
              </a:endParaRPr>
            </a:p>
          </p:txBody>
        </p:sp>
        <p:sp>
          <p:nvSpPr>
            <p:cNvPr id="16438" name="Text Box 34">
              <a:extLst>
                <a:ext uri="{FF2B5EF4-FFF2-40B4-BE49-F238E27FC236}">
                  <a16:creationId xmlns:a16="http://schemas.microsoft.com/office/drawing/2014/main" id="{9379DFEB-C920-117B-DC38-AE8B8AFF6A5D}"/>
                </a:ext>
              </a:extLst>
            </p:cNvPr>
            <p:cNvSpPr txBox="1">
              <a:spLocks noChangeArrowheads="1"/>
            </p:cNvSpPr>
            <p:nvPr/>
          </p:nvSpPr>
          <p:spPr bwMode="auto">
            <a:xfrm>
              <a:off x="3483" y="3626"/>
              <a:ext cx="21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a:t>
              </a:r>
            </a:p>
          </p:txBody>
        </p:sp>
        <p:sp>
          <p:nvSpPr>
            <p:cNvPr id="16439" name="Line 35">
              <a:extLst>
                <a:ext uri="{FF2B5EF4-FFF2-40B4-BE49-F238E27FC236}">
                  <a16:creationId xmlns:a16="http://schemas.microsoft.com/office/drawing/2014/main" id="{2BD7A6AF-C0AC-3818-C39D-F1B277CDE5CB}"/>
                </a:ext>
              </a:extLst>
            </p:cNvPr>
            <p:cNvSpPr>
              <a:spLocks noChangeShapeType="1"/>
            </p:cNvSpPr>
            <p:nvPr/>
          </p:nvSpPr>
          <p:spPr bwMode="auto">
            <a:xfrm rot="10800000" flipH="1">
              <a:off x="3837" y="3206"/>
              <a:ext cx="767"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da-DK" sz="2215"/>
            </a:p>
          </p:txBody>
        </p:sp>
        <p:sp>
          <p:nvSpPr>
            <p:cNvPr id="16440" name="Line 36">
              <a:extLst>
                <a:ext uri="{FF2B5EF4-FFF2-40B4-BE49-F238E27FC236}">
                  <a16:creationId xmlns:a16="http://schemas.microsoft.com/office/drawing/2014/main" id="{4A659FAA-68AC-D720-B08F-85D560B86D30}"/>
                </a:ext>
              </a:extLst>
            </p:cNvPr>
            <p:cNvSpPr>
              <a:spLocks noChangeShapeType="1"/>
            </p:cNvSpPr>
            <p:nvPr/>
          </p:nvSpPr>
          <p:spPr bwMode="auto">
            <a:xfrm rot="10800000">
              <a:off x="4601" y="3206"/>
              <a:ext cx="618" cy="61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da-DK" sz="2215"/>
            </a:p>
          </p:txBody>
        </p:sp>
        <p:sp>
          <p:nvSpPr>
            <p:cNvPr id="16441" name="Line 37">
              <a:extLst>
                <a:ext uri="{FF2B5EF4-FFF2-40B4-BE49-F238E27FC236}">
                  <a16:creationId xmlns:a16="http://schemas.microsoft.com/office/drawing/2014/main" id="{D122911C-C28A-80EA-9731-00C780E6D762}"/>
                </a:ext>
              </a:extLst>
            </p:cNvPr>
            <p:cNvSpPr>
              <a:spLocks noChangeShapeType="1"/>
            </p:cNvSpPr>
            <p:nvPr/>
          </p:nvSpPr>
          <p:spPr bwMode="auto">
            <a:xfrm rot="10800000" flipH="1">
              <a:off x="4602" y="3201"/>
              <a:ext cx="0" cy="146"/>
            </a:xfrm>
            <a:prstGeom prst="line">
              <a:avLst/>
            </a:prstGeom>
            <a:noFill/>
            <a:ln w="19050">
              <a:solidFill>
                <a:srgbClr val="000000"/>
              </a:solidFill>
              <a:prstDash val="sysDot"/>
              <a:round/>
              <a:headEnd/>
              <a:tailEnd type="none"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442" name="Rectangle 38">
              <a:extLst>
                <a:ext uri="{FF2B5EF4-FFF2-40B4-BE49-F238E27FC236}">
                  <a16:creationId xmlns:a16="http://schemas.microsoft.com/office/drawing/2014/main" id="{E3485011-1C63-1B89-45CF-32384B29EB03}"/>
                </a:ext>
              </a:extLst>
            </p:cNvPr>
            <p:cNvSpPr>
              <a:spLocks noChangeArrowheads="1"/>
            </p:cNvSpPr>
            <p:nvPr/>
          </p:nvSpPr>
          <p:spPr bwMode="auto">
            <a:xfrm flipH="1">
              <a:off x="3837" y="3207"/>
              <a:ext cx="763" cy="141"/>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eaLnBrk="1" hangingPunct="1">
                <a:spcBef>
                  <a:spcPct val="0"/>
                </a:spcBef>
                <a:buClrTx/>
                <a:buFontTx/>
                <a:buNone/>
                <a:defRPr/>
              </a:pPr>
              <a:endParaRPr lang="da-DK" altLang="da-DK" sz="2954"/>
            </a:p>
          </p:txBody>
        </p:sp>
        <p:sp>
          <p:nvSpPr>
            <p:cNvPr id="16443" name="AutoShape 39">
              <a:extLst>
                <a:ext uri="{FF2B5EF4-FFF2-40B4-BE49-F238E27FC236}">
                  <a16:creationId xmlns:a16="http://schemas.microsoft.com/office/drawing/2014/main" id="{A5ECA955-3DCC-063F-9B4C-490D4A63FA94}"/>
                </a:ext>
              </a:extLst>
            </p:cNvPr>
            <p:cNvSpPr>
              <a:spLocks noChangeArrowheads="1"/>
            </p:cNvSpPr>
            <p:nvPr/>
          </p:nvSpPr>
          <p:spPr bwMode="auto">
            <a:xfrm>
              <a:off x="4605" y="3213"/>
              <a:ext cx="138" cy="134"/>
            </a:xfrm>
            <a:prstGeom prst="rtTriangle">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eaLnBrk="1" hangingPunct="1">
                <a:spcBef>
                  <a:spcPct val="0"/>
                </a:spcBef>
                <a:buClrTx/>
                <a:buFontTx/>
                <a:buNone/>
                <a:defRPr/>
              </a:pPr>
              <a:endParaRPr lang="da-DK" altLang="da-DK" sz="2954"/>
            </a:p>
          </p:txBody>
        </p:sp>
      </p:grpSp>
      <p:sp>
        <p:nvSpPr>
          <p:cNvPr id="16410" name="Text Box 40">
            <a:extLst>
              <a:ext uri="{FF2B5EF4-FFF2-40B4-BE49-F238E27FC236}">
                <a16:creationId xmlns:a16="http://schemas.microsoft.com/office/drawing/2014/main" id="{103FAF92-7F37-2BC7-851C-13D84A7C04B8}"/>
              </a:ext>
            </a:extLst>
          </p:cNvPr>
          <p:cNvSpPr txBox="1">
            <a:spLocks noChangeArrowheads="1"/>
          </p:cNvSpPr>
          <p:nvPr/>
        </p:nvSpPr>
        <p:spPr bwMode="auto">
          <a:xfrm>
            <a:off x="2398713" y="1979613"/>
            <a:ext cx="12350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1292">
                <a:solidFill>
                  <a:schemeClr val="tx1"/>
                </a:solidFill>
              </a:rPr>
              <a:t>Købt payer swaption</a:t>
            </a:r>
          </a:p>
        </p:txBody>
      </p:sp>
      <p:sp>
        <p:nvSpPr>
          <p:cNvPr id="16411" name="Text Box 41">
            <a:extLst>
              <a:ext uri="{FF2B5EF4-FFF2-40B4-BE49-F238E27FC236}">
                <a16:creationId xmlns:a16="http://schemas.microsoft.com/office/drawing/2014/main" id="{3AD8173F-66D9-94B6-063E-3B6637BC2C48}"/>
              </a:ext>
            </a:extLst>
          </p:cNvPr>
          <p:cNvSpPr txBox="1">
            <a:spLocks noChangeArrowheads="1"/>
          </p:cNvSpPr>
          <p:nvPr/>
        </p:nvSpPr>
        <p:spPr bwMode="auto">
          <a:xfrm>
            <a:off x="6026150" y="1979613"/>
            <a:ext cx="12350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1292">
                <a:solidFill>
                  <a:schemeClr val="tx1"/>
                </a:solidFill>
              </a:rPr>
              <a:t>Købt receiver swaption</a:t>
            </a:r>
          </a:p>
        </p:txBody>
      </p:sp>
      <p:sp>
        <p:nvSpPr>
          <p:cNvPr id="16412" name="Text Box 42">
            <a:extLst>
              <a:ext uri="{FF2B5EF4-FFF2-40B4-BE49-F238E27FC236}">
                <a16:creationId xmlns:a16="http://schemas.microsoft.com/office/drawing/2014/main" id="{435AC632-3E08-F795-E2CC-6FB719C5F992}"/>
              </a:ext>
            </a:extLst>
          </p:cNvPr>
          <p:cNvSpPr txBox="1">
            <a:spLocks noChangeArrowheads="1"/>
          </p:cNvSpPr>
          <p:nvPr/>
        </p:nvSpPr>
        <p:spPr bwMode="auto">
          <a:xfrm>
            <a:off x="1258888" y="1430338"/>
            <a:ext cx="2085975" cy="22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Tab/gevinst ved udløb</a:t>
            </a:r>
          </a:p>
        </p:txBody>
      </p:sp>
      <p:grpSp>
        <p:nvGrpSpPr>
          <p:cNvPr id="20509" name="Group 43">
            <a:extLst>
              <a:ext uri="{FF2B5EF4-FFF2-40B4-BE49-F238E27FC236}">
                <a16:creationId xmlns:a16="http://schemas.microsoft.com/office/drawing/2014/main" id="{D0DAFE0A-040A-09F7-41FC-DADC69381303}"/>
              </a:ext>
            </a:extLst>
          </p:cNvPr>
          <p:cNvGrpSpPr>
            <a:grpSpLocks/>
          </p:cNvGrpSpPr>
          <p:nvPr/>
        </p:nvGrpSpPr>
        <p:grpSpPr bwMode="auto">
          <a:xfrm>
            <a:off x="5103813" y="3759200"/>
            <a:ext cx="3454400" cy="2138363"/>
            <a:chOff x="747" y="2385"/>
            <a:chExt cx="2357" cy="1460"/>
          </a:xfrm>
        </p:grpSpPr>
        <p:sp>
          <p:nvSpPr>
            <p:cNvPr id="16416" name="Text Box 44">
              <a:extLst>
                <a:ext uri="{FF2B5EF4-FFF2-40B4-BE49-F238E27FC236}">
                  <a16:creationId xmlns:a16="http://schemas.microsoft.com/office/drawing/2014/main" id="{86552DD0-50C2-7D05-E410-2F58E87697D2}"/>
                </a:ext>
              </a:extLst>
            </p:cNvPr>
            <p:cNvSpPr txBox="1">
              <a:spLocks noChangeArrowheads="1"/>
            </p:cNvSpPr>
            <p:nvPr/>
          </p:nvSpPr>
          <p:spPr bwMode="auto">
            <a:xfrm>
              <a:off x="1703" y="2801"/>
              <a:ext cx="843"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1292">
                  <a:solidFill>
                    <a:schemeClr val="tx1"/>
                  </a:solidFill>
                </a:rPr>
                <a:t>Solgt receiver swaption</a:t>
              </a:r>
            </a:p>
          </p:txBody>
        </p:sp>
        <p:sp>
          <p:nvSpPr>
            <p:cNvPr id="16417" name="Text Box 45">
              <a:extLst>
                <a:ext uri="{FF2B5EF4-FFF2-40B4-BE49-F238E27FC236}">
                  <a16:creationId xmlns:a16="http://schemas.microsoft.com/office/drawing/2014/main" id="{D49F35AB-9FB2-A3A4-A67A-977BA7992D5F}"/>
                </a:ext>
              </a:extLst>
            </p:cNvPr>
            <p:cNvSpPr txBox="1">
              <a:spLocks noChangeArrowheads="1"/>
            </p:cNvSpPr>
            <p:nvPr/>
          </p:nvSpPr>
          <p:spPr bwMode="auto">
            <a:xfrm>
              <a:off x="1583" y="3383"/>
              <a:ext cx="58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Strike = 2%</a:t>
              </a:r>
            </a:p>
          </p:txBody>
        </p:sp>
        <p:sp>
          <p:nvSpPr>
            <p:cNvPr id="16418" name="Text Box 46">
              <a:extLst>
                <a:ext uri="{FF2B5EF4-FFF2-40B4-BE49-F238E27FC236}">
                  <a16:creationId xmlns:a16="http://schemas.microsoft.com/office/drawing/2014/main" id="{E3052B1B-F3FE-52A0-35EA-CEEE377C3314}"/>
                </a:ext>
              </a:extLst>
            </p:cNvPr>
            <p:cNvSpPr txBox="1">
              <a:spLocks noChangeArrowheads="1"/>
            </p:cNvSpPr>
            <p:nvPr/>
          </p:nvSpPr>
          <p:spPr bwMode="auto">
            <a:xfrm>
              <a:off x="2116" y="3389"/>
              <a:ext cx="988"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Underliggende swap (forward) rente</a:t>
              </a:r>
            </a:p>
            <a:p>
              <a:pPr>
                <a:spcBef>
                  <a:spcPct val="0"/>
                </a:spcBef>
                <a:buClrTx/>
                <a:buFontTx/>
                <a:buNone/>
                <a:defRPr/>
              </a:pPr>
              <a:endParaRPr lang="en-AU" altLang="da-DK" sz="923">
                <a:solidFill>
                  <a:schemeClr val="tx1"/>
                </a:solidFill>
                <a:latin typeface="Times New Roman" panose="02020603050405020304" pitchFamily="18" charset="0"/>
              </a:endParaRPr>
            </a:p>
          </p:txBody>
        </p:sp>
        <p:sp>
          <p:nvSpPr>
            <p:cNvPr id="16419" name="Text Box 47">
              <a:extLst>
                <a:ext uri="{FF2B5EF4-FFF2-40B4-BE49-F238E27FC236}">
                  <a16:creationId xmlns:a16="http://schemas.microsoft.com/office/drawing/2014/main" id="{568FB73E-CF40-1003-72CA-DAF9B2310B8F}"/>
                </a:ext>
              </a:extLst>
            </p:cNvPr>
            <p:cNvSpPr txBox="1">
              <a:spLocks noChangeArrowheads="1"/>
            </p:cNvSpPr>
            <p:nvPr/>
          </p:nvSpPr>
          <p:spPr bwMode="auto">
            <a:xfrm>
              <a:off x="859" y="2385"/>
              <a:ext cx="1424"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Tab/gevinst ved udløb</a:t>
              </a:r>
            </a:p>
          </p:txBody>
        </p:sp>
        <p:sp>
          <p:nvSpPr>
            <p:cNvPr id="16420" name="Line 48">
              <a:extLst>
                <a:ext uri="{FF2B5EF4-FFF2-40B4-BE49-F238E27FC236}">
                  <a16:creationId xmlns:a16="http://schemas.microsoft.com/office/drawing/2014/main" id="{F12363CE-8FDE-5C42-F284-04A6D8F0C49C}"/>
                </a:ext>
              </a:extLst>
            </p:cNvPr>
            <p:cNvSpPr>
              <a:spLocks noChangeShapeType="1"/>
            </p:cNvSpPr>
            <p:nvPr/>
          </p:nvSpPr>
          <p:spPr bwMode="auto">
            <a:xfrm flipV="1">
              <a:off x="1095" y="2556"/>
              <a:ext cx="0" cy="1289"/>
            </a:xfrm>
            <a:prstGeom prst="line">
              <a:avLst/>
            </a:prstGeom>
            <a:noFill/>
            <a:ln w="19050">
              <a:solidFill>
                <a:srgbClr val="000000"/>
              </a:solidFill>
              <a:round/>
              <a:headEnd/>
              <a:tailEnd type="stealth"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421" name="Line 49">
              <a:extLst>
                <a:ext uri="{FF2B5EF4-FFF2-40B4-BE49-F238E27FC236}">
                  <a16:creationId xmlns:a16="http://schemas.microsoft.com/office/drawing/2014/main" id="{24363D04-1AC0-1E22-172D-F7E9AFECED26}"/>
                </a:ext>
              </a:extLst>
            </p:cNvPr>
            <p:cNvSpPr>
              <a:spLocks noChangeShapeType="1"/>
            </p:cNvSpPr>
            <p:nvPr/>
          </p:nvSpPr>
          <p:spPr bwMode="auto">
            <a:xfrm>
              <a:off x="1095" y="3340"/>
              <a:ext cx="1655" cy="0"/>
            </a:xfrm>
            <a:prstGeom prst="line">
              <a:avLst/>
            </a:prstGeom>
            <a:noFill/>
            <a:ln w="19050">
              <a:solidFill>
                <a:srgbClr val="000000"/>
              </a:solidFill>
              <a:round/>
              <a:headEnd/>
              <a:tailEnd type="stealth"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422" name="Text Box 50">
              <a:extLst>
                <a:ext uri="{FF2B5EF4-FFF2-40B4-BE49-F238E27FC236}">
                  <a16:creationId xmlns:a16="http://schemas.microsoft.com/office/drawing/2014/main" id="{84EE164F-040A-9EBE-D7C1-1FA2A3A719AC}"/>
                </a:ext>
              </a:extLst>
            </p:cNvPr>
            <p:cNvSpPr txBox="1">
              <a:spLocks noChangeArrowheads="1"/>
            </p:cNvSpPr>
            <p:nvPr/>
          </p:nvSpPr>
          <p:spPr bwMode="auto">
            <a:xfrm>
              <a:off x="747" y="2883"/>
              <a:ext cx="219"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a:t>
              </a:r>
              <a:endParaRPr lang="en-AU" altLang="da-DK" sz="554">
                <a:solidFill>
                  <a:schemeClr val="tx1"/>
                </a:solidFill>
              </a:endParaRPr>
            </a:p>
          </p:txBody>
        </p:sp>
        <p:sp>
          <p:nvSpPr>
            <p:cNvPr id="16423" name="Text Box 51">
              <a:extLst>
                <a:ext uri="{FF2B5EF4-FFF2-40B4-BE49-F238E27FC236}">
                  <a16:creationId xmlns:a16="http://schemas.microsoft.com/office/drawing/2014/main" id="{E2BF42E5-6DDA-B30D-7046-B3204A3ABB0D}"/>
                </a:ext>
              </a:extLst>
            </p:cNvPr>
            <p:cNvSpPr txBox="1">
              <a:spLocks noChangeArrowheads="1"/>
            </p:cNvSpPr>
            <p:nvPr/>
          </p:nvSpPr>
          <p:spPr bwMode="auto">
            <a:xfrm>
              <a:off x="747" y="3276"/>
              <a:ext cx="21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0</a:t>
              </a:r>
              <a:endParaRPr lang="en-AU" altLang="da-DK" sz="554">
                <a:solidFill>
                  <a:schemeClr val="tx1"/>
                </a:solidFill>
              </a:endParaRPr>
            </a:p>
          </p:txBody>
        </p:sp>
        <p:sp>
          <p:nvSpPr>
            <p:cNvPr id="16424" name="Text Box 52">
              <a:extLst>
                <a:ext uri="{FF2B5EF4-FFF2-40B4-BE49-F238E27FC236}">
                  <a16:creationId xmlns:a16="http://schemas.microsoft.com/office/drawing/2014/main" id="{3384CC00-AC8C-3AC9-D442-90CA705BAAA1}"/>
                </a:ext>
              </a:extLst>
            </p:cNvPr>
            <p:cNvSpPr txBox="1">
              <a:spLocks noChangeArrowheads="1"/>
            </p:cNvSpPr>
            <p:nvPr/>
          </p:nvSpPr>
          <p:spPr bwMode="auto">
            <a:xfrm>
              <a:off x="747" y="3626"/>
              <a:ext cx="21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en-AU" altLang="da-DK" sz="923">
                  <a:solidFill>
                    <a:schemeClr val="tx1"/>
                  </a:solidFill>
                </a:rPr>
                <a:t>-</a:t>
              </a:r>
            </a:p>
          </p:txBody>
        </p:sp>
        <p:sp>
          <p:nvSpPr>
            <p:cNvPr id="16425" name="Rectangle 53">
              <a:extLst>
                <a:ext uri="{FF2B5EF4-FFF2-40B4-BE49-F238E27FC236}">
                  <a16:creationId xmlns:a16="http://schemas.microsoft.com/office/drawing/2014/main" id="{8AC3252D-1755-3E08-FA6A-51B40211E1CE}"/>
                </a:ext>
              </a:extLst>
            </p:cNvPr>
            <p:cNvSpPr>
              <a:spLocks noChangeArrowheads="1"/>
            </p:cNvSpPr>
            <p:nvPr/>
          </p:nvSpPr>
          <p:spPr bwMode="auto">
            <a:xfrm>
              <a:off x="1661" y="3192"/>
              <a:ext cx="764" cy="140"/>
            </a:xfrm>
            <a:prstGeom prst="rect">
              <a:avLst/>
            </a:prstGeom>
            <a:solidFill>
              <a:srgbClr val="FFCC00"/>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eaLnBrk="1" hangingPunct="1">
                <a:spcBef>
                  <a:spcPct val="0"/>
                </a:spcBef>
                <a:buClrTx/>
                <a:buFontTx/>
                <a:buNone/>
                <a:defRPr/>
              </a:pPr>
              <a:endParaRPr lang="da-DK" altLang="da-DK" sz="2954"/>
            </a:p>
          </p:txBody>
        </p:sp>
        <p:sp>
          <p:nvSpPr>
            <p:cNvPr id="16426" name="AutoShape 54">
              <a:extLst>
                <a:ext uri="{FF2B5EF4-FFF2-40B4-BE49-F238E27FC236}">
                  <a16:creationId xmlns:a16="http://schemas.microsoft.com/office/drawing/2014/main" id="{262A2395-B293-06D8-E568-D1C245963178}"/>
                </a:ext>
              </a:extLst>
            </p:cNvPr>
            <p:cNvSpPr>
              <a:spLocks noChangeArrowheads="1"/>
            </p:cNvSpPr>
            <p:nvPr/>
          </p:nvSpPr>
          <p:spPr bwMode="auto">
            <a:xfrm flipH="1">
              <a:off x="1525" y="3195"/>
              <a:ext cx="141" cy="140"/>
            </a:xfrm>
            <a:prstGeom prst="rtTriangle">
              <a:avLst/>
            </a:prstGeom>
            <a:solidFill>
              <a:srgbClr val="FFCC00"/>
            </a:solidFill>
            <a:ln>
              <a:noFill/>
            </a:ln>
            <a:extLst>
              <a:ext uri="{91240B29-F687-4F45-9708-019B960494DF}">
                <a14:hiddenLine xmlns:a14="http://schemas.microsoft.com/office/drawing/2010/main" w="12700">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eaLnBrk="1" hangingPunct="1">
                <a:spcBef>
                  <a:spcPct val="0"/>
                </a:spcBef>
                <a:buClrTx/>
                <a:buFontTx/>
                <a:buNone/>
                <a:defRPr/>
              </a:pPr>
              <a:endParaRPr lang="da-DK" altLang="da-DK" sz="2954"/>
            </a:p>
          </p:txBody>
        </p:sp>
        <p:sp>
          <p:nvSpPr>
            <p:cNvPr id="16427" name="Line 55">
              <a:extLst>
                <a:ext uri="{FF2B5EF4-FFF2-40B4-BE49-F238E27FC236}">
                  <a16:creationId xmlns:a16="http://schemas.microsoft.com/office/drawing/2014/main" id="{2F64D43F-3AC2-5FEF-DCD3-94F55751F96A}"/>
                </a:ext>
              </a:extLst>
            </p:cNvPr>
            <p:cNvSpPr>
              <a:spLocks noChangeShapeType="1"/>
            </p:cNvSpPr>
            <p:nvPr/>
          </p:nvSpPr>
          <p:spPr bwMode="auto">
            <a:xfrm flipH="1">
              <a:off x="1096" y="3179"/>
              <a:ext cx="571" cy="57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pPr>
                <a:defRPr/>
              </a:pPr>
              <a:endParaRPr lang="da-DK" sz="2215"/>
            </a:p>
          </p:txBody>
        </p:sp>
        <p:sp>
          <p:nvSpPr>
            <p:cNvPr id="16428" name="Line 56">
              <a:extLst>
                <a:ext uri="{FF2B5EF4-FFF2-40B4-BE49-F238E27FC236}">
                  <a16:creationId xmlns:a16="http://schemas.microsoft.com/office/drawing/2014/main" id="{330A5FA4-84D5-A668-96AF-6A651686D305}"/>
                </a:ext>
              </a:extLst>
            </p:cNvPr>
            <p:cNvSpPr>
              <a:spLocks noChangeShapeType="1"/>
            </p:cNvSpPr>
            <p:nvPr/>
          </p:nvSpPr>
          <p:spPr bwMode="auto">
            <a:xfrm rot="10800000" flipH="1">
              <a:off x="1674" y="3189"/>
              <a:ext cx="0" cy="154"/>
            </a:xfrm>
            <a:prstGeom prst="line">
              <a:avLst/>
            </a:prstGeom>
            <a:noFill/>
            <a:ln w="19050">
              <a:solidFill>
                <a:srgbClr val="000000"/>
              </a:solidFill>
              <a:prstDash val="sysDot"/>
              <a:round/>
              <a:headEnd/>
              <a:tailEnd type="none" w="sm" len="sm"/>
            </a:ln>
            <a:extLst>
              <a:ext uri="{909E8E84-426E-40DD-AFC4-6F175D3DCCD1}">
                <a14:hiddenFill xmlns:a14="http://schemas.microsoft.com/office/drawing/2010/main">
                  <a:noFill/>
                </a14:hiddenFill>
              </a:ext>
            </a:extLst>
          </p:spPr>
          <p:txBody>
            <a:bodyPr/>
            <a:lstStyle/>
            <a:p>
              <a:pPr>
                <a:defRPr/>
              </a:pPr>
              <a:endParaRPr lang="da-DK" sz="2215"/>
            </a:p>
          </p:txBody>
        </p:sp>
        <p:sp>
          <p:nvSpPr>
            <p:cNvPr id="16429" name="Line 57">
              <a:extLst>
                <a:ext uri="{FF2B5EF4-FFF2-40B4-BE49-F238E27FC236}">
                  <a16:creationId xmlns:a16="http://schemas.microsoft.com/office/drawing/2014/main" id="{436AE764-0CFF-3860-5217-A966D9C501BF}"/>
                </a:ext>
              </a:extLst>
            </p:cNvPr>
            <p:cNvSpPr>
              <a:spLocks noChangeShapeType="1"/>
            </p:cNvSpPr>
            <p:nvPr/>
          </p:nvSpPr>
          <p:spPr bwMode="auto">
            <a:xfrm rot="10800000" flipH="1">
              <a:off x="1664" y="3187"/>
              <a:ext cx="769"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da-DK" sz="2215"/>
            </a:p>
          </p:txBody>
        </p:sp>
      </p:grpSp>
      <p:sp>
        <p:nvSpPr>
          <p:cNvPr id="16414" name="Line 58">
            <a:extLst>
              <a:ext uri="{FF2B5EF4-FFF2-40B4-BE49-F238E27FC236}">
                <a16:creationId xmlns:a16="http://schemas.microsoft.com/office/drawing/2014/main" id="{C22D4961-68C6-B8CB-6CB9-4ABE98209F05}"/>
              </a:ext>
            </a:extLst>
          </p:cNvPr>
          <p:cNvSpPr>
            <a:spLocks noChangeShapeType="1"/>
          </p:cNvSpPr>
          <p:nvPr/>
        </p:nvSpPr>
        <p:spPr bwMode="auto">
          <a:xfrm>
            <a:off x="6242050" y="2765425"/>
            <a:ext cx="290513" cy="29051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pPr>
              <a:defRPr/>
            </a:pPr>
            <a:endParaRPr lang="da-DK" sz="2215"/>
          </a:p>
        </p:txBody>
      </p:sp>
      <p:sp>
        <p:nvSpPr>
          <p:cNvPr id="16415" name="Pladsholder til diasnummer 59">
            <a:extLst>
              <a:ext uri="{FF2B5EF4-FFF2-40B4-BE49-F238E27FC236}">
                <a16:creationId xmlns:a16="http://schemas.microsoft.com/office/drawing/2014/main" id="{1D9865DB-221A-7241-0C53-C5A3D40B9851}"/>
              </a:ext>
            </a:extLst>
          </p:cNvPr>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685800" indent="-263525">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054100" indent="-20955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476375" indent="-20955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1898650" indent="-20955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3558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8130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2702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7274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E0BFC1F6-649A-4909-8BC3-A07CF5A6BCA8}" type="slidenum">
              <a:rPr lang="en-GB" altLang="da-DK" sz="1100">
                <a:solidFill>
                  <a:schemeClr val="tx2"/>
                </a:solidFill>
                <a:latin typeface="TrueFrutiger" pitchFamily="2" charset="0"/>
              </a:rPr>
              <a:pPr>
                <a:spcBef>
                  <a:spcPct val="0"/>
                </a:spcBef>
                <a:buFontTx/>
                <a:buNone/>
              </a:pPr>
              <a:t>13</a:t>
            </a:fld>
            <a:endParaRPr lang="en-GB" altLang="da-DK" sz="900">
              <a:solidFill>
                <a:srgbClr val="5E5E5E"/>
              </a:solidFill>
            </a:endParaRPr>
          </a:p>
        </p:txBody>
      </p:sp>
      <p:sp>
        <p:nvSpPr>
          <p:cNvPr id="20512" name="Footer Placeholder 1">
            <a:extLst>
              <a:ext uri="{FF2B5EF4-FFF2-40B4-BE49-F238E27FC236}">
                <a16:creationId xmlns:a16="http://schemas.microsoft.com/office/drawing/2014/main" id="{6778A1ED-F086-82E1-8E08-F8477C33DA7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82567742-9077-6E5F-D7CB-878759284583}"/>
              </a:ext>
            </a:extLst>
          </p:cNvPr>
          <p:cNvSpPr>
            <a:spLocks noGrp="1"/>
          </p:cNvSpPr>
          <p:nvPr>
            <p:ph type="title"/>
          </p:nvPr>
        </p:nvSpPr>
        <p:spPr/>
        <p:txBody>
          <a:bodyPr/>
          <a:lstStyle/>
          <a:p>
            <a:r>
              <a:rPr lang="da-DK" altLang="en-US">
                <a:latin typeface="Trebuchet MS" panose="020B0603020202020204" pitchFamily="34" charset="0"/>
              </a:rPr>
              <a:t>Kvotering af swaptioner</a:t>
            </a:r>
          </a:p>
        </p:txBody>
      </p:sp>
      <p:sp>
        <p:nvSpPr>
          <p:cNvPr id="21507" name="Footer Placeholder 2">
            <a:extLst>
              <a:ext uri="{FF2B5EF4-FFF2-40B4-BE49-F238E27FC236}">
                <a16:creationId xmlns:a16="http://schemas.microsoft.com/office/drawing/2014/main" id="{AB8AB816-F00F-D901-5133-54FA1817B03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sp>
        <p:nvSpPr>
          <p:cNvPr id="21508" name="Slide Number Placeholder 3">
            <a:extLst>
              <a:ext uri="{FF2B5EF4-FFF2-40B4-BE49-F238E27FC236}">
                <a16:creationId xmlns:a16="http://schemas.microsoft.com/office/drawing/2014/main" id="{841095D3-ACBD-5096-9EEF-5A5F630308F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B0BA5EC3-FC87-4F6C-B78A-13C89866B298}" type="slidenum">
              <a:rPr lang="en-GB" altLang="en-US" sz="1400"/>
              <a:pPr/>
              <a:t>14</a:t>
            </a:fld>
            <a:endParaRPr lang="en-GB" altLang="en-US" sz="1400"/>
          </a:p>
        </p:txBody>
      </p:sp>
      <p:pic>
        <p:nvPicPr>
          <p:cNvPr id="21509" name="Picture 4">
            <a:extLst>
              <a:ext uri="{FF2B5EF4-FFF2-40B4-BE49-F238E27FC236}">
                <a16:creationId xmlns:a16="http://schemas.microsoft.com/office/drawing/2014/main" id="{57E58DD8-0AAE-1FA0-5566-5AE6CFE1E48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1196975"/>
            <a:ext cx="7740650" cy="60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C9739532-7E35-3DCF-EE63-34954485DAEC}"/>
              </a:ext>
            </a:extLst>
          </p:cNvPr>
          <p:cNvSpPr>
            <a:spLocks noGrp="1"/>
          </p:cNvSpPr>
          <p:nvPr>
            <p:ph type="title"/>
          </p:nvPr>
        </p:nvSpPr>
        <p:spPr/>
        <p:txBody>
          <a:bodyPr/>
          <a:lstStyle/>
          <a:p>
            <a:r>
              <a:rPr lang="da-DK" altLang="da-DK" sz="4000">
                <a:latin typeface="Trebuchet MS" panose="020B0603020202020204" pitchFamily="34" charset="0"/>
              </a:rPr>
              <a:t>Prissætning af amerikanske optioner ved brug af BDT-model</a:t>
            </a:r>
          </a:p>
        </p:txBody>
      </p:sp>
      <p:sp>
        <p:nvSpPr>
          <p:cNvPr id="21507" name="Slide Number Placeholder 3">
            <a:extLst>
              <a:ext uri="{FF2B5EF4-FFF2-40B4-BE49-F238E27FC236}">
                <a16:creationId xmlns:a16="http://schemas.microsoft.com/office/drawing/2014/main" id="{10A7A33D-7F2F-BED5-FC81-1CA95E9B45A8}"/>
              </a:ext>
            </a:extLst>
          </p:cNvPr>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9900"/>
              </a:buClr>
              <a:buFont typeface="Wingdings" panose="05000000000000000000" pitchFamily="2" charset="2"/>
              <a:buChar char="§"/>
              <a:defRPr sz="1846">
                <a:solidFill>
                  <a:schemeClr val="tx2"/>
                </a:solidFill>
                <a:latin typeface="TrueFrutiger" pitchFamily="2" charset="0"/>
              </a:defRPr>
            </a:lvl1pPr>
            <a:lvl2pPr marL="685817" indent="-263776">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055103" indent="-211021">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477145" indent="-211021">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1899186" indent="-211021">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321227" indent="-211021"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743269" indent="-211021"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165310" indent="-211021"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587351" indent="-211021"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endParaRPr lang="en-GB" altLang="da-DK" sz="923">
              <a:solidFill>
                <a:srgbClr val="5E5E5E"/>
              </a:solidFill>
              <a:latin typeface="Times New Roman" panose="02020603050405020304" pitchFamily="18" charset="0"/>
            </a:endParaRPr>
          </a:p>
        </p:txBody>
      </p:sp>
      <p:cxnSp>
        <p:nvCxnSpPr>
          <p:cNvPr id="5" name="Straight Connector 4">
            <a:extLst>
              <a:ext uri="{FF2B5EF4-FFF2-40B4-BE49-F238E27FC236}">
                <a16:creationId xmlns:a16="http://schemas.microsoft.com/office/drawing/2014/main" id="{D271FF09-96B2-EDCC-509F-4176AC6EC84D}"/>
              </a:ext>
            </a:extLst>
          </p:cNvPr>
          <p:cNvCxnSpPr/>
          <p:nvPr/>
        </p:nvCxnSpPr>
        <p:spPr bwMode="auto">
          <a:xfrm flipV="1">
            <a:off x="4127500" y="2921000"/>
            <a:ext cx="1219200" cy="496888"/>
          </a:xfrm>
          <a:prstGeom prst="line">
            <a:avLst/>
          </a:prstGeom>
          <a:noFill/>
          <a:ln w="28575" cap="flat" cmpd="sng" algn="ctr">
            <a:solidFill>
              <a:schemeClr val="accent2">
                <a:lumMod val="40000"/>
                <a:lumOff val="60000"/>
              </a:schemeClr>
            </a:solidFill>
            <a:prstDash val="solid"/>
            <a:round/>
            <a:headEnd type="none" w="med" len="med"/>
            <a:tailEnd type="none" w="med" len="med"/>
          </a:ln>
          <a:effectLst/>
        </p:spPr>
      </p:cxnSp>
      <p:cxnSp>
        <p:nvCxnSpPr>
          <p:cNvPr id="6" name="Straight Connector 5">
            <a:extLst>
              <a:ext uri="{FF2B5EF4-FFF2-40B4-BE49-F238E27FC236}">
                <a16:creationId xmlns:a16="http://schemas.microsoft.com/office/drawing/2014/main" id="{36042B6C-9EBE-53CC-F2B5-EFB5AC7BCA17}"/>
              </a:ext>
            </a:extLst>
          </p:cNvPr>
          <p:cNvCxnSpPr/>
          <p:nvPr/>
        </p:nvCxnSpPr>
        <p:spPr bwMode="auto">
          <a:xfrm>
            <a:off x="4127500" y="3667125"/>
            <a:ext cx="1136650" cy="579438"/>
          </a:xfrm>
          <a:prstGeom prst="line">
            <a:avLst/>
          </a:prstGeom>
          <a:noFill/>
          <a:ln w="28575" cap="flat" cmpd="sng" algn="ctr">
            <a:solidFill>
              <a:schemeClr val="accent2">
                <a:lumMod val="40000"/>
                <a:lumOff val="60000"/>
              </a:schemeClr>
            </a:solidFill>
            <a:prstDash val="solid"/>
            <a:round/>
            <a:headEnd type="none" w="med" len="med"/>
            <a:tailEnd type="none" w="med" len="med"/>
          </a:ln>
          <a:effectLst/>
        </p:spPr>
      </p:cxnSp>
      <p:cxnSp>
        <p:nvCxnSpPr>
          <p:cNvPr id="7" name="Straight Connector 6">
            <a:extLst>
              <a:ext uri="{FF2B5EF4-FFF2-40B4-BE49-F238E27FC236}">
                <a16:creationId xmlns:a16="http://schemas.microsoft.com/office/drawing/2014/main" id="{A4E2BB6E-857F-48DF-D7E3-8630DFAC6DF8}"/>
              </a:ext>
            </a:extLst>
          </p:cNvPr>
          <p:cNvCxnSpPr/>
          <p:nvPr/>
        </p:nvCxnSpPr>
        <p:spPr bwMode="auto">
          <a:xfrm flipV="1">
            <a:off x="5807075" y="2292350"/>
            <a:ext cx="1219200" cy="496888"/>
          </a:xfrm>
          <a:prstGeom prst="line">
            <a:avLst/>
          </a:prstGeom>
          <a:noFill/>
          <a:ln w="28575" cap="flat" cmpd="sng" algn="ctr">
            <a:solidFill>
              <a:schemeClr val="accent2">
                <a:lumMod val="40000"/>
                <a:lumOff val="60000"/>
              </a:schemeClr>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ADD9D5CB-EC84-471D-84D4-3C38E5FA63EF}"/>
              </a:ext>
            </a:extLst>
          </p:cNvPr>
          <p:cNvCxnSpPr/>
          <p:nvPr/>
        </p:nvCxnSpPr>
        <p:spPr bwMode="auto">
          <a:xfrm>
            <a:off x="5807075" y="3038475"/>
            <a:ext cx="1135063" cy="581025"/>
          </a:xfrm>
          <a:prstGeom prst="line">
            <a:avLst/>
          </a:prstGeom>
          <a:noFill/>
          <a:ln w="28575" cap="flat" cmpd="sng" algn="ctr">
            <a:solidFill>
              <a:schemeClr val="accent2">
                <a:lumMod val="40000"/>
                <a:lumOff val="60000"/>
              </a:schemeClr>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9D0E3201-DF11-F00A-C8EE-1B3AF7F31537}"/>
              </a:ext>
            </a:extLst>
          </p:cNvPr>
          <p:cNvCxnSpPr/>
          <p:nvPr/>
        </p:nvCxnSpPr>
        <p:spPr bwMode="auto">
          <a:xfrm flipV="1">
            <a:off x="5667375" y="3643313"/>
            <a:ext cx="1219200" cy="496887"/>
          </a:xfrm>
          <a:prstGeom prst="line">
            <a:avLst/>
          </a:prstGeom>
          <a:noFill/>
          <a:ln w="28575" cap="flat" cmpd="sng" algn="ctr">
            <a:solidFill>
              <a:schemeClr val="accent2">
                <a:lumMod val="40000"/>
                <a:lumOff val="60000"/>
              </a:schemeClr>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FEE8364B-6B45-52C8-813C-E1977DDB9302}"/>
              </a:ext>
            </a:extLst>
          </p:cNvPr>
          <p:cNvCxnSpPr/>
          <p:nvPr/>
        </p:nvCxnSpPr>
        <p:spPr bwMode="auto">
          <a:xfrm>
            <a:off x="5667375" y="4387850"/>
            <a:ext cx="1133475" cy="581025"/>
          </a:xfrm>
          <a:prstGeom prst="line">
            <a:avLst/>
          </a:prstGeom>
          <a:noFill/>
          <a:ln w="28575" cap="flat" cmpd="sng" algn="ctr">
            <a:solidFill>
              <a:schemeClr val="accent2">
                <a:lumMod val="40000"/>
                <a:lumOff val="60000"/>
              </a:schemeClr>
            </a:solidFill>
            <a:prstDash val="solid"/>
            <a:round/>
            <a:headEnd type="none" w="med" len="med"/>
            <a:tailEnd type="none" w="med" len="med"/>
          </a:ln>
          <a:effectLst/>
        </p:spPr>
      </p:cxnSp>
      <p:sp>
        <p:nvSpPr>
          <p:cNvPr id="21514" name="TextBox 18">
            <a:extLst>
              <a:ext uri="{FF2B5EF4-FFF2-40B4-BE49-F238E27FC236}">
                <a16:creationId xmlns:a16="http://schemas.microsoft.com/office/drawing/2014/main" id="{E9C6E8A1-954B-8F93-D7AB-1A825E4D97F4}"/>
              </a:ext>
            </a:extLst>
          </p:cNvPr>
          <p:cNvSpPr txBox="1">
            <a:spLocks noChangeArrowheads="1"/>
          </p:cNvSpPr>
          <p:nvPr/>
        </p:nvSpPr>
        <p:spPr bwMode="auto">
          <a:xfrm>
            <a:off x="3686175" y="3378200"/>
            <a:ext cx="666750"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477">
                <a:latin typeface="Trebuchet MS" panose="020B0603020202020204" pitchFamily="34" charset="0"/>
              </a:rPr>
              <a:t>2,00%</a:t>
            </a:r>
          </a:p>
        </p:txBody>
      </p:sp>
      <p:sp>
        <p:nvSpPr>
          <p:cNvPr id="21515" name="TextBox 19">
            <a:extLst>
              <a:ext uri="{FF2B5EF4-FFF2-40B4-BE49-F238E27FC236}">
                <a16:creationId xmlns:a16="http://schemas.microsoft.com/office/drawing/2014/main" id="{5EE439B6-AD80-DB11-BA18-1636F30D8BD1}"/>
              </a:ext>
            </a:extLst>
          </p:cNvPr>
          <p:cNvSpPr txBox="1">
            <a:spLocks noChangeArrowheads="1"/>
          </p:cNvSpPr>
          <p:nvPr/>
        </p:nvSpPr>
        <p:spPr bwMode="auto">
          <a:xfrm>
            <a:off x="5338763" y="2720975"/>
            <a:ext cx="6651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477">
                <a:latin typeface="Trebuchet MS" panose="020B0603020202020204" pitchFamily="34" charset="0"/>
              </a:rPr>
              <a:t>2,17%</a:t>
            </a:r>
          </a:p>
        </p:txBody>
      </p:sp>
      <p:sp>
        <p:nvSpPr>
          <p:cNvPr id="21516" name="TextBox 20">
            <a:extLst>
              <a:ext uri="{FF2B5EF4-FFF2-40B4-BE49-F238E27FC236}">
                <a16:creationId xmlns:a16="http://schemas.microsoft.com/office/drawing/2014/main" id="{8370E9E3-AC1C-9A19-8820-07355D6F4C3D}"/>
              </a:ext>
            </a:extLst>
          </p:cNvPr>
          <p:cNvSpPr txBox="1">
            <a:spLocks noChangeArrowheads="1"/>
          </p:cNvSpPr>
          <p:nvPr/>
        </p:nvSpPr>
        <p:spPr bwMode="auto">
          <a:xfrm>
            <a:off x="5324475" y="4083050"/>
            <a:ext cx="665163"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477">
                <a:latin typeface="Trebuchet MS" panose="020B0603020202020204" pitchFamily="34" charset="0"/>
              </a:rPr>
              <a:t>1,77%</a:t>
            </a:r>
          </a:p>
        </p:txBody>
      </p:sp>
      <p:sp>
        <p:nvSpPr>
          <p:cNvPr id="21517" name="TextBox 21">
            <a:extLst>
              <a:ext uri="{FF2B5EF4-FFF2-40B4-BE49-F238E27FC236}">
                <a16:creationId xmlns:a16="http://schemas.microsoft.com/office/drawing/2014/main" id="{9F31534D-A9A4-A9E9-9DBD-23CC011867BB}"/>
              </a:ext>
            </a:extLst>
          </p:cNvPr>
          <p:cNvSpPr txBox="1">
            <a:spLocks noChangeArrowheads="1"/>
          </p:cNvSpPr>
          <p:nvPr/>
        </p:nvSpPr>
        <p:spPr bwMode="auto">
          <a:xfrm>
            <a:off x="7031038" y="2111375"/>
            <a:ext cx="66516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477">
                <a:latin typeface="Trebuchet MS" panose="020B0603020202020204" pitchFamily="34" charset="0"/>
              </a:rPr>
              <a:t>2,39%</a:t>
            </a:r>
            <a:endParaRPr lang="da-DK" altLang="da-DK" sz="1477" baseline="30000">
              <a:latin typeface="Trebuchet MS" panose="020B0603020202020204" pitchFamily="34" charset="0"/>
            </a:endParaRPr>
          </a:p>
        </p:txBody>
      </p:sp>
      <p:sp>
        <p:nvSpPr>
          <p:cNvPr id="21518" name="TextBox 25">
            <a:extLst>
              <a:ext uri="{FF2B5EF4-FFF2-40B4-BE49-F238E27FC236}">
                <a16:creationId xmlns:a16="http://schemas.microsoft.com/office/drawing/2014/main" id="{89825F99-1026-E2B9-45B2-F875934385FE}"/>
              </a:ext>
            </a:extLst>
          </p:cNvPr>
          <p:cNvSpPr txBox="1">
            <a:spLocks noChangeArrowheads="1"/>
          </p:cNvSpPr>
          <p:nvPr/>
        </p:nvSpPr>
        <p:spPr bwMode="auto">
          <a:xfrm>
            <a:off x="6970713" y="4841875"/>
            <a:ext cx="665162"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477">
                <a:latin typeface="Trebuchet MS" panose="020B0603020202020204" pitchFamily="34" charset="0"/>
              </a:rPr>
              <a:t>1,60%</a:t>
            </a:r>
            <a:endParaRPr lang="da-DK" altLang="da-DK" sz="1477" baseline="30000">
              <a:latin typeface="Trebuchet MS" panose="020B0603020202020204" pitchFamily="34" charset="0"/>
            </a:endParaRPr>
          </a:p>
        </p:txBody>
      </p:sp>
      <p:sp>
        <p:nvSpPr>
          <p:cNvPr id="21519" name="TextBox 27">
            <a:extLst>
              <a:ext uri="{FF2B5EF4-FFF2-40B4-BE49-F238E27FC236}">
                <a16:creationId xmlns:a16="http://schemas.microsoft.com/office/drawing/2014/main" id="{A459F161-8330-9AA2-F976-4A8625C23DF0}"/>
              </a:ext>
            </a:extLst>
          </p:cNvPr>
          <p:cNvSpPr txBox="1">
            <a:spLocks noChangeArrowheads="1"/>
          </p:cNvSpPr>
          <p:nvPr/>
        </p:nvSpPr>
        <p:spPr bwMode="auto">
          <a:xfrm>
            <a:off x="7035800" y="3490913"/>
            <a:ext cx="665163" cy="31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477">
                <a:latin typeface="Trebuchet MS" panose="020B0603020202020204" pitchFamily="34" charset="0"/>
              </a:rPr>
              <a:t>1,95%</a:t>
            </a:r>
          </a:p>
        </p:txBody>
      </p:sp>
      <p:cxnSp>
        <p:nvCxnSpPr>
          <p:cNvPr id="27" name="Straight Arrow Connector 26">
            <a:extLst>
              <a:ext uri="{FF2B5EF4-FFF2-40B4-BE49-F238E27FC236}">
                <a16:creationId xmlns:a16="http://schemas.microsoft.com/office/drawing/2014/main" id="{96658FEB-21D0-2988-EEA0-B881A07AD25D}"/>
              </a:ext>
            </a:extLst>
          </p:cNvPr>
          <p:cNvCxnSpPr/>
          <p:nvPr/>
        </p:nvCxnSpPr>
        <p:spPr bwMode="auto">
          <a:xfrm>
            <a:off x="3232150" y="5576888"/>
            <a:ext cx="5916613" cy="66675"/>
          </a:xfrm>
          <a:prstGeom prst="straightConnector1">
            <a:avLst/>
          </a:prstGeom>
          <a:noFill/>
          <a:ln w="28575" cap="flat" cmpd="sng" algn="ctr">
            <a:solidFill>
              <a:schemeClr val="accent2">
                <a:lumMod val="40000"/>
                <a:lumOff val="60000"/>
              </a:schemeClr>
            </a:solidFill>
            <a:prstDash val="solid"/>
            <a:round/>
            <a:headEnd type="none" w="med" len="med"/>
            <a:tailEnd type="triangle"/>
          </a:ln>
          <a:effectLst/>
        </p:spPr>
      </p:cxnSp>
      <p:sp>
        <p:nvSpPr>
          <p:cNvPr id="21521" name="TextBox 30">
            <a:extLst>
              <a:ext uri="{FF2B5EF4-FFF2-40B4-BE49-F238E27FC236}">
                <a16:creationId xmlns:a16="http://schemas.microsoft.com/office/drawing/2014/main" id="{F5C77DA9-9A85-EB09-999D-2E1E329A6B5D}"/>
              </a:ext>
            </a:extLst>
          </p:cNvPr>
          <p:cNvSpPr txBox="1">
            <a:spLocks noChangeArrowheads="1"/>
          </p:cNvSpPr>
          <p:nvPr/>
        </p:nvSpPr>
        <p:spPr bwMode="auto">
          <a:xfrm>
            <a:off x="3136900" y="5718175"/>
            <a:ext cx="6151563"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477">
                <a:latin typeface="Trebuchet MS" panose="020B0603020202020204" pitchFamily="34" charset="0"/>
              </a:rPr>
              <a:t>0                         1                         2                         3                 Tid</a:t>
            </a:r>
          </a:p>
        </p:txBody>
      </p:sp>
      <p:sp>
        <p:nvSpPr>
          <p:cNvPr id="21522" name="TextBox 28">
            <a:extLst>
              <a:ext uri="{FF2B5EF4-FFF2-40B4-BE49-F238E27FC236}">
                <a16:creationId xmlns:a16="http://schemas.microsoft.com/office/drawing/2014/main" id="{E6606BA9-41F3-2A12-E10E-C306CC6B5CE6}"/>
              </a:ext>
            </a:extLst>
          </p:cNvPr>
          <p:cNvSpPr txBox="1">
            <a:spLocks noChangeArrowheads="1"/>
          </p:cNvSpPr>
          <p:nvPr/>
        </p:nvSpPr>
        <p:spPr bwMode="auto">
          <a:xfrm>
            <a:off x="4391025" y="1919288"/>
            <a:ext cx="1570038"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662">
                <a:latin typeface="Trebuchet MS" panose="020B0603020202020204" pitchFamily="34" charset="0"/>
              </a:rPr>
              <a:t>Forwardrenter</a:t>
            </a:r>
          </a:p>
        </p:txBody>
      </p:sp>
      <p:cxnSp>
        <p:nvCxnSpPr>
          <p:cNvPr id="31" name="Straight Arrow Connector 30">
            <a:extLst>
              <a:ext uri="{FF2B5EF4-FFF2-40B4-BE49-F238E27FC236}">
                <a16:creationId xmlns:a16="http://schemas.microsoft.com/office/drawing/2014/main" id="{3B6D4F1E-E9D4-C705-A394-227FE3D31A6B}"/>
              </a:ext>
            </a:extLst>
          </p:cNvPr>
          <p:cNvCxnSpPr/>
          <p:nvPr/>
        </p:nvCxnSpPr>
        <p:spPr bwMode="auto">
          <a:xfrm flipH="1" flipV="1">
            <a:off x="906463" y="1403350"/>
            <a:ext cx="22225" cy="1597025"/>
          </a:xfrm>
          <a:prstGeom prst="straightConnector1">
            <a:avLst/>
          </a:prstGeom>
          <a:noFill/>
          <a:ln w="9525" cap="flat" cmpd="sng" algn="ctr">
            <a:solidFill>
              <a:schemeClr val="accent2">
                <a:lumMod val="60000"/>
                <a:lumOff val="40000"/>
              </a:schemeClr>
            </a:solidFill>
            <a:prstDash val="solid"/>
            <a:round/>
            <a:headEnd type="none" w="med" len="med"/>
            <a:tailEnd type="arrow"/>
          </a:ln>
          <a:effectLst/>
        </p:spPr>
      </p:cxnSp>
      <p:sp>
        <p:nvSpPr>
          <p:cNvPr id="21524" name="TextBox 8">
            <a:extLst>
              <a:ext uri="{FF2B5EF4-FFF2-40B4-BE49-F238E27FC236}">
                <a16:creationId xmlns:a16="http://schemas.microsoft.com/office/drawing/2014/main" id="{0A5713DA-32EB-612F-8134-1B4231336CD0}"/>
              </a:ext>
            </a:extLst>
          </p:cNvPr>
          <p:cNvSpPr txBox="1">
            <a:spLocks noChangeArrowheads="1"/>
          </p:cNvSpPr>
          <p:nvPr/>
        </p:nvSpPr>
        <p:spPr bwMode="auto">
          <a:xfrm>
            <a:off x="1676400" y="3005138"/>
            <a:ext cx="923925"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662">
                <a:latin typeface="Trebuchet MS" panose="020B0603020202020204" pitchFamily="34" charset="0"/>
              </a:rPr>
              <a:t>       Tid</a:t>
            </a:r>
          </a:p>
        </p:txBody>
      </p:sp>
      <p:sp>
        <p:nvSpPr>
          <p:cNvPr id="21525" name="TextBox 8">
            <a:extLst>
              <a:ext uri="{FF2B5EF4-FFF2-40B4-BE49-F238E27FC236}">
                <a16:creationId xmlns:a16="http://schemas.microsoft.com/office/drawing/2014/main" id="{F547CF46-2A6A-29F7-09FB-8CA8E1C067AE}"/>
              </a:ext>
            </a:extLst>
          </p:cNvPr>
          <p:cNvSpPr txBox="1">
            <a:spLocks noChangeArrowheads="1"/>
          </p:cNvSpPr>
          <p:nvPr/>
        </p:nvSpPr>
        <p:spPr bwMode="auto">
          <a:xfrm>
            <a:off x="1066800" y="1395413"/>
            <a:ext cx="735013"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662">
                <a:latin typeface="Trebuchet MS" panose="020B0603020202020204" pitchFamily="34" charset="0"/>
              </a:rPr>
              <a:t>Rente</a:t>
            </a:r>
          </a:p>
        </p:txBody>
      </p:sp>
      <p:cxnSp>
        <p:nvCxnSpPr>
          <p:cNvPr id="46" name="Straight Arrow Connector 45">
            <a:extLst>
              <a:ext uri="{FF2B5EF4-FFF2-40B4-BE49-F238E27FC236}">
                <a16:creationId xmlns:a16="http://schemas.microsoft.com/office/drawing/2014/main" id="{AF6967EC-6712-3532-00DD-66E6E2C0FD43}"/>
              </a:ext>
            </a:extLst>
          </p:cNvPr>
          <p:cNvCxnSpPr/>
          <p:nvPr/>
        </p:nvCxnSpPr>
        <p:spPr bwMode="auto">
          <a:xfrm flipH="1" flipV="1">
            <a:off x="931863" y="3781425"/>
            <a:ext cx="22225" cy="1597025"/>
          </a:xfrm>
          <a:prstGeom prst="straightConnector1">
            <a:avLst/>
          </a:prstGeom>
          <a:noFill/>
          <a:ln w="9525" cap="flat" cmpd="sng" algn="ctr">
            <a:solidFill>
              <a:schemeClr val="accent2">
                <a:lumMod val="60000"/>
                <a:lumOff val="40000"/>
              </a:schemeClr>
            </a:solidFill>
            <a:prstDash val="solid"/>
            <a:round/>
            <a:headEnd type="none" w="med" len="med"/>
            <a:tailEnd type="arrow"/>
          </a:ln>
          <a:effectLst/>
        </p:spPr>
      </p:cxnSp>
      <p:sp>
        <p:nvSpPr>
          <p:cNvPr id="21527" name="TextBox 8">
            <a:extLst>
              <a:ext uri="{FF2B5EF4-FFF2-40B4-BE49-F238E27FC236}">
                <a16:creationId xmlns:a16="http://schemas.microsoft.com/office/drawing/2014/main" id="{4E81ECD6-2715-DFCD-8F23-9349678BD1CF}"/>
              </a:ext>
            </a:extLst>
          </p:cNvPr>
          <p:cNvSpPr txBox="1">
            <a:spLocks noChangeArrowheads="1"/>
          </p:cNvSpPr>
          <p:nvPr/>
        </p:nvSpPr>
        <p:spPr bwMode="auto">
          <a:xfrm>
            <a:off x="1700213" y="5381625"/>
            <a:ext cx="923925"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662">
                <a:latin typeface="Trebuchet MS" panose="020B0603020202020204" pitchFamily="34" charset="0"/>
              </a:rPr>
              <a:t>       Tid</a:t>
            </a:r>
          </a:p>
        </p:txBody>
      </p:sp>
      <p:sp>
        <p:nvSpPr>
          <p:cNvPr id="21528" name="TextBox 8">
            <a:extLst>
              <a:ext uri="{FF2B5EF4-FFF2-40B4-BE49-F238E27FC236}">
                <a16:creationId xmlns:a16="http://schemas.microsoft.com/office/drawing/2014/main" id="{EA8BAF59-05EB-AACC-2AD1-B3D5CA4E4687}"/>
              </a:ext>
            </a:extLst>
          </p:cNvPr>
          <p:cNvSpPr txBox="1">
            <a:spLocks noChangeArrowheads="1"/>
          </p:cNvSpPr>
          <p:nvPr/>
        </p:nvSpPr>
        <p:spPr bwMode="auto">
          <a:xfrm>
            <a:off x="1092200" y="3771900"/>
            <a:ext cx="11398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9900"/>
              </a:buClr>
              <a:buFont typeface="Wingdings" panose="05000000000000000000" pitchFamily="2" charset="2"/>
              <a:buChar char="§"/>
              <a:defRPr sz="2000">
                <a:solidFill>
                  <a:schemeClr val="tx2"/>
                </a:solidFill>
                <a:latin typeface="TrueFrutiger" pitchFamily="2" charset="0"/>
              </a:defRPr>
            </a:lvl1pPr>
            <a:lvl2pPr marL="742950" indent="-285750">
              <a:spcBef>
                <a:spcPct val="20000"/>
              </a:spcBef>
              <a:buClr>
                <a:srgbClr val="FF9900"/>
              </a:buClr>
              <a:buFont typeface="Wingdings" panose="05000000000000000000" pitchFamily="2" charset="2"/>
              <a:buChar char="§"/>
              <a:defRPr>
                <a:solidFill>
                  <a:schemeClr val="tx2"/>
                </a:solidFill>
                <a:latin typeface="TrueFrutiger" pitchFamily="2" charset="0"/>
              </a:defRPr>
            </a:lvl2pPr>
            <a:lvl3pPr marL="11430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3pPr>
            <a:lvl4pPr marL="16002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4pPr>
            <a:lvl5pPr marL="2057400" indent="-228600">
              <a:spcBef>
                <a:spcPct val="20000"/>
              </a:spcBef>
              <a:buClr>
                <a:srgbClr val="FF9900"/>
              </a:buClr>
              <a:buFont typeface="Wingdings" panose="05000000000000000000" pitchFamily="2" charset="2"/>
              <a:buChar char="§"/>
              <a:defRPr>
                <a:solidFill>
                  <a:schemeClr val="tx2"/>
                </a:solidFill>
                <a:latin typeface="TrueFrutiger" pitchFamily="2" charset="0"/>
              </a:defRPr>
            </a:lvl5pPr>
            <a:lvl6pPr marL="25146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6pPr>
            <a:lvl7pPr marL="29718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7pPr>
            <a:lvl8pPr marL="34290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8pPr>
            <a:lvl9pPr marL="3886200" indent="-228600" eaLnBrk="0" fontAlgn="base" hangingPunct="0">
              <a:spcBef>
                <a:spcPct val="20000"/>
              </a:spcBef>
              <a:spcAft>
                <a:spcPct val="0"/>
              </a:spcAft>
              <a:buClr>
                <a:srgbClr val="FF9900"/>
              </a:buClr>
              <a:buFont typeface="Wingdings" panose="05000000000000000000" pitchFamily="2" charset="2"/>
              <a:buChar char="§"/>
              <a:defRPr>
                <a:solidFill>
                  <a:schemeClr val="tx2"/>
                </a:solidFill>
                <a:latin typeface="TrueFrutiger" pitchFamily="2" charset="0"/>
              </a:defRPr>
            </a:lvl9pPr>
          </a:lstStyle>
          <a:p>
            <a:pPr>
              <a:spcBef>
                <a:spcPct val="0"/>
              </a:spcBef>
              <a:buClrTx/>
              <a:buFontTx/>
              <a:buNone/>
              <a:defRPr/>
            </a:pPr>
            <a:r>
              <a:rPr lang="da-DK" altLang="da-DK" sz="1662">
                <a:latin typeface="Trebuchet MS" panose="020B0603020202020204" pitchFamily="34" charset="0"/>
              </a:rPr>
              <a:t>Volatilitet</a:t>
            </a:r>
          </a:p>
        </p:txBody>
      </p:sp>
      <p:cxnSp>
        <p:nvCxnSpPr>
          <p:cNvPr id="55" name="Straight Arrow Connector 54">
            <a:extLst>
              <a:ext uri="{FF2B5EF4-FFF2-40B4-BE49-F238E27FC236}">
                <a16:creationId xmlns:a16="http://schemas.microsoft.com/office/drawing/2014/main" id="{5A291EB0-1356-0BA8-1705-BE8EFDDE28C0}"/>
              </a:ext>
            </a:extLst>
          </p:cNvPr>
          <p:cNvCxnSpPr/>
          <p:nvPr/>
        </p:nvCxnSpPr>
        <p:spPr bwMode="auto">
          <a:xfrm>
            <a:off x="946150" y="5348288"/>
            <a:ext cx="1806575" cy="30162"/>
          </a:xfrm>
          <a:prstGeom prst="straightConnector1">
            <a:avLst/>
          </a:prstGeom>
          <a:noFill/>
          <a:ln w="9525" cap="flat" cmpd="sng" algn="ctr">
            <a:solidFill>
              <a:schemeClr val="accent2">
                <a:lumMod val="40000"/>
                <a:lumOff val="60000"/>
              </a:schemeClr>
            </a:solidFill>
            <a:prstDash val="solid"/>
            <a:round/>
            <a:headEnd type="none" w="med" len="med"/>
            <a:tailEnd type="triangle"/>
          </a:ln>
          <a:effectLst/>
        </p:spPr>
      </p:cxnSp>
      <p:cxnSp>
        <p:nvCxnSpPr>
          <p:cNvPr id="57" name="Straight Arrow Connector 56">
            <a:extLst>
              <a:ext uri="{FF2B5EF4-FFF2-40B4-BE49-F238E27FC236}">
                <a16:creationId xmlns:a16="http://schemas.microsoft.com/office/drawing/2014/main" id="{A68DC6C2-3A78-2992-3965-1A908D0D9B65}"/>
              </a:ext>
            </a:extLst>
          </p:cNvPr>
          <p:cNvCxnSpPr/>
          <p:nvPr/>
        </p:nvCxnSpPr>
        <p:spPr bwMode="auto">
          <a:xfrm>
            <a:off x="960438" y="3000375"/>
            <a:ext cx="1808162" cy="26988"/>
          </a:xfrm>
          <a:prstGeom prst="straightConnector1">
            <a:avLst/>
          </a:prstGeom>
          <a:noFill/>
          <a:ln w="9525" cap="flat" cmpd="sng" algn="ctr">
            <a:solidFill>
              <a:schemeClr val="accent2">
                <a:lumMod val="40000"/>
                <a:lumOff val="60000"/>
              </a:schemeClr>
            </a:solidFill>
            <a:prstDash val="solid"/>
            <a:round/>
            <a:headEnd type="none" w="med" len="med"/>
            <a:tailEnd type="triangle"/>
          </a:ln>
          <a:effectLst/>
        </p:spPr>
      </p:cxnSp>
      <p:sp>
        <p:nvSpPr>
          <p:cNvPr id="59" name="Right Arrow 58">
            <a:extLst>
              <a:ext uri="{FF2B5EF4-FFF2-40B4-BE49-F238E27FC236}">
                <a16:creationId xmlns:a16="http://schemas.microsoft.com/office/drawing/2014/main" id="{7188CE73-F41F-8B0C-8A25-E3CC18810E1C}"/>
              </a:ext>
            </a:extLst>
          </p:cNvPr>
          <p:cNvSpPr/>
          <p:nvPr/>
        </p:nvSpPr>
        <p:spPr bwMode="auto">
          <a:xfrm rot="20094492">
            <a:off x="2894013" y="4394200"/>
            <a:ext cx="1020762" cy="301625"/>
          </a:xfrm>
          <a:prstGeom prst="rightArrow">
            <a:avLst/>
          </a:prstGeom>
          <a:solidFill>
            <a:schemeClr val="accent2">
              <a:lumMod val="20000"/>
              <a:lumOff val="80000"/>
            </a:schemeClr>
          </a:solidFill>
          <a:ln w="9525" cap="flat" cmpd="sng" algn="ctr">
            <a:noFill/>
            <a:prstDash val="solid"/>
            <a:round/>
            <a:headEnd type="none" w="med" len="med"/>
            <a:tailEnd type="none" w="med" len="med"/>
          </a:ln>
          <a:effectLst/>
        </p:spPr>
        <p:txBody>
          <a:bodyPr anchor="ctr"/>
          <a:lstStyle/>
          <a:p>
            <a:pPr eaLnBrk="1" hangingPunct="1">
              <a:defRPr/>
            </a:pPr>
            <a:endParaRPr lang="da-DK" sz="2215"/>
          </a:p>
        </p:txBody>
      </p:sp>
      <p:sp>
        <p:nvSpPr>
          <p:cNvPr id="60" name="Right Arrow 59">
            <a:extLst>
              <a:ext uri="{FF2B5EF4-FFF2-40B4-BE49-F238E27FC236}">
                <a16:creationId xmlns:a16="http://schemas.microsoft.com/office/drawing/2014/main" id="{9146379B-CDD0-6426-F5EA-1CF040079E3A}"/>
              </a:ext>
            </a:extLst>
          </p:cNvPr>
          <p:cNvSpPr/>
          <p:nvPr/>
        </p:nvSpPr>
        <p:spPr bwMode="auto">
          <a:xfrm rot="1705775">
            <a:off x="2908300" y="2425700"/>
            <a:ext cx="1020763" cy="300038"/>
          </a:xfrm>
          <a:prstGeom prst="rightArrow">
            <a:avLst/>
          </a:prstGeom>
          <a:solidFill>
            <a:schemeClr val="accent2">
              <a:lumMod val="20000"/>
              <a:lumOff val="80000"/>
            </a:schemeClr>
          </a:solidFill>
          <a:ln w="9525" cap="flat" cmpd="sng" algn="ctr">
            <a:noFill/>
            <a:prstDash val="solid"/>
            <a:round/>
            <a:headEnd type="none" w="med" len="med"/>
            <a:tailEnd type="none" w="med" len="med"/>
          </a:ln>
          <a:effectLst/>
        </p:spPr>
        <p:txBody>
          <a:bodyPr anchor="ctr"/>
          <a:lstStyle/>
          <a:p>
            <a:pPr eaLnBrk="1" hangingPunct="1">
              <a:defRPr/>
            </a:pPr>
            <a:endParaRPr lang="da-DK" sz="2215"/>
          </a:p>
        </p:txBody>
      </p:sp>
      <p:cxnSp>
        <p:nvCxnSpPr>
          <p:cNvPr id="22557" name="Straight Connector 2">
            <a:extLst>
              <a:ext uri="{FF2B5EF4-FFF2-40B4-BE49-F238E27FC236}">
                <a16:creationId xmlns:a16="http://schemas.microsoft.com/office/drawing/2014/main" id="{DF73E3C2-B82E-6E30-A805-5227EC24C6FB}"/>
              </a:ext>
            </a:extLst>
          </p:cNvPr>
          <p:cNvCxnSpPr>
            <a:cxnSpLocks noChangeShapeType="1"/>
          </p:cNvCxnSpPr>
          <p:nvPr/>
        </p:nvCxnSpPr>
        <p:spPr bwMode="auto">
          <a:xfrm>
            <a:off x="946150" y="2260600"/>
            <a:ext cx="1271588"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558" name="Straight Connector 34">
            <a:extLst>
              <a:ext uri="{FF2B5EF4-FFF2-40B4-BE49-F238E27FC236}">
                <a16:creationId xmlns:a16="http://schemas.microsoft.com/office/drawing/2014/main" id="{014DB3DE-A4BA-9967-A37F-66839223848E}"/>
              </a:ext>
            </a:extLst>
          </p:cNvPr>
          <p:cNvCxnSpPr>
            <a:cxnSpLocks noChangeShapeType="1"/>
          </p:cNvCxnSpPr>
          <p:nvPr/>
        </p:nvCxnSpPr>
        <p:spPr bwMode="auto">
          <a:xfrm>
            <a:off x="955675" y="4718050"/>
            <a:ext cx="12700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1535" name="TextBox 10">
            <a:extLst>
              <a:ext uri="{FF2B5EF4-FFF2-40B4-BE49-F238E27FC236}">
                <a16:creationId xmlns:a16="http://schemas.microsoft.com/office/drawing/2014/main" id="{28358612-C671-0E97-C964-7D9A97E64DC3}"/>
              </a:ext>
            </a:extLst>
          </p:cNvPr>
          <p:cNvSpPr txBox="1">
            <a:spLocks noChangeArrowheads="1"/>
          </p:cNvSpPr>
          <p:nvPr/>
        </p:nvSpPr>
        <p:spPr bwMode="auto">
          <a:xfrm>
            <a:off x="477838" y="4595813"/>
            <a:ext cx="496887" cy="31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b="1">
                <a:solidFill>
                  <a:schemeClr val="tx2"/>
                </a:solidFill>
                <a:latin typeface="TrueFrutiger" pitchFamily="2" charset="0"/>
              </a:defRPr>
            </a:lvl1pPr>
            <a:lvl2pPr marL="742950" indent="-285750">
              <a:defRPr sz="3200" b="1">
                <a:solidFill>
                  <a:schemeClr val="tx2"/>
                </a:solidFill>
                <a:latin typeface="TrueFrutiger" pitchFamily="2" charset="0"/>
              </a:defRPr>
            </a:lvl2pPr>
            <a:lvl3pPr marL="1143000" indent="-228600">
              <a:defRPr sz="3200" b="1">
                <a:solidFill>
                  <a:schemeClr val="tx2"/>
                </a:solidFill>
                <a:latin typeface="TrueFrutiger" pitchFamily="2" charset="0"/>
              </a:defRPr>
            </a:lvl3pPr>
            <a:lvl4pPr marL="1600200" indent="-228600">
              <a:defRPr sz="3200" b="1">
                <a:solidFill>
                  <a:schemeClr val="tx2"/>
                </a:solidFill>
                <a:latin typeface="TrueFrutiger" pitchFamily="2" charset="0"/>
              </a:defRPr>
            </a:lvl4pPr>
            <a:lvl5pPr marL="2057400" indent="-228600">
              <a:defRPr sz="3200" b="1">
                <a:solidFill>
                  <a:schemeClr val="tx2"/>
                </a:solidFill>
                <a:latin typeface="TrueFrutiger" pitchFamily="2" charset="0"/>
              </a:defRPr>
            </a:lvl5pPr>
            <a:lvl6pPr marL="2514600" indent="-228600" eaLnBrk="0" fontAlgn="base" hangingPunct="0">
              <a:spcBef>
                <a:spcPct val="0"/>
              </a:spcBef>
              <a:spcAft>
                <a:spcPct val="0"/>
              </a:spcAft>
              <a:defRPr sz="3200" b="1">
                <a:solidFill>
                  <a:schemeClr val="tx2"/>
                </a:solidFill>
                <a:latin typeface="TrueFrutiger" pitchFamily="2" charset="0"/>
              </a:defRPr>
            </a:lvl6pPr>
            <a:lvl7pPr marL="2971800" indent="-228600" eaLnBrk="0" fontAlgn="base" hangingPunct="0">
              <a:spcBef>
                <a:spcPct val="0"/>
              </a:spcBef>
              <a:spcAft>
                <a:spcPct val="0"/>
              </a:spcAft>
              <a:defRPr sz="3200" b="1">
                <a:solidFill>
                  <a:schemeClr val="tx2"/>
                </a:solidFill>
                <a:latin typeface="TrueFrutiger" pitchFamily="2" charset="0"/>
              </a:defRPr>
            </a:lvl7pPr>
            <a:lvl8pPr marL="3429000" indent="-228600" eaLnBrk="0" fontAlgn="base" hangingPunct="0">
              <a:spcBef>
                <a:spcPct val="0"/>
              </a:spcBef>
              <a:spcAft>
                <a:spcPct val="0"/>
              </a:spcAft>
              <a:defRPr sz="3200" b="1">
                <a:solidFill>
                  <a:schemeClr val="tx2"/>
                </a:solidFill>
                <a:latin typeface="TrueFrutiger" pitchFamily="2" charset="0"/>
              </a:defRPr>
            </a:lvl8pPr>
            <a:lvl9pPr marL="3886200" indent="-228600" eaLnBrk="0" fontAlgn="base" hangingPunct="0">
              <a:spcBef>
                <a:spcPct val="0"/>
              </a:spcBef>
              <a:spcAft>
                <a:spcPct val="0"/>
              </a:spcAft>
              <a:defRPr sz="3200" b="1">
                <a:solidFill>
                  <a:schemeClr val="tx2"/>
                </a:solidFill>
                <a:latin typeface="TrueFrutiger" pitchFamily="2" charset="0"/>
              </a:defRPr>
            </a:lvl9pPr>
          </a:lstStyle>
          <a:p>
            <a:pPr>
              <a:defRPr/>
            </a:pPr>
            <a:r>
              <a:rPr lang="da-DK" altLang="da-DK" sz="1477" b="0">
                <a:latin typeface="Trebuchet MS" panose="020B0603020202020204" pitchFamily="34" charset="0"/>
              </a:rPr>
              <a:t>10%</a:t>
            </a:r>
          </a:p>
        </p:txBody>
      </p:sp>
      <p:sp>
        <p:nvSpPr>
          <p:cNvPr id="21536" name="TextBox 35">
            <a:extLst>
              <a:ext uri="{FF2B5EF4-FFF2-40B4-BE49-F238E27FC236}">
                <a16:creationId xmlns:a16="http://schemas.microsoft.com/office/drawing/2014/main" id="{03610C6C-15AE-2B6A-83C8-86CE92516AD2}"/>
              </a:ext>
            </a:extLst>
          </p:cNvPr>
          <p:cNvSpPr txBox="1">
            <a:spLocks noChangeArrowheads="1"/>
          </p:cNvSpPr>
          <p:nvPr/>
        </p:nvSpPr>
        <p:spPr bwMode="auto">
          <a:xfrm>
            <a:off x="485775" y="2054225"/>
            <a:ext cx="39846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b="1">
                <a:solidFill>
                  <a:schemeClr val="tx2"/>
                </a:solidFill>
                <a:latin typeface="TrueFrutiger" pitchFamily="2" charset="0"/>
              </a:defRPr>
            </a:lvl1pPr>
            <a:lvl2pPr marL="742950" indent="-285750">
              <a:defRPr sz="3200" b="1">
                <a:solidFill>
                  <a:schemeClr val="tx2"/>
                </a:solidFill>
                <a:latin typeface="TrueFrutiger" pitchFamily="2" charset="0"/>
              </a:defRPr>
            </a:lvl2pPr>
            <a:lvl3pPr marL="1143000" indent="-228600">
              <a:defRPr sz="3200" b="1">
                <a:solidFill>
                  <a:schemeClr val="tx2"/>
                </a:solidFill>
                <a:latin typeface="TrueFrutiger" pitchFamily="2" charset="0"/>
              </a:defRPr>
            </a:lvl3pPr>
            <a:lvl4pPr marL="1600200" indent="-228600">
              <a:defRPr sz="3200" b="1">
                <a:solidFill>
                  <a:schemeClr val="tx2"/>
                </a:solidFill>
                <a:latin typeface="TrueFrutiger" pitchFamily="2" charset="0"/>
              </a:defRPr>
            </a:lvl4pPr>
            <a:lvl5pPr marL="2057400" indent="-228600">
              <a:defRPr sz="3200" b="1">
                <a:solidFill>
                  <a:schemeClr val="tx2"/>
                </a:solidFill>
                <a:latin typeface="TrueFrutiger" pitchFamily="2" charset="0"/>
              </a:defRPr>
            </a:lvl5pPr>
            <a:lvl6pPr marL="2514600" indent="-228600" eaLnBrk="0" fontAlgn="base" hangingPunct="0">
              <a:spcBef>
                <a:spcPct val="0"/>
              </a:spcBef>
              <a:spcAft>
                <a:spcPct val="0"/>
              </a:spcAft>
              <a:defRPr sz="3200" b="1">
                <a:solidFill>
                  <a:schemeClr val="tx2"/>
                </a:solidFill>
                <a:latin typeface="TrueFrutiger" pitchFamily="2" charset="0"/>
              </a:defRPr>
            </a:lvl6pPr>
            <a:lvl7pPr marL="2971800" indent="-228600" eaLnBrk="0" fontAlgn="base" hangingPunct="0">
              <a:spcBef>
                <a:spcPct val="0"/>
              </a:spcBef>
              <a:spcAft>
                <a:spcPct val="0"/>
              </a:spcAft>
              <a:defRPr sz="3200" b="1">
                <a:solidFill>
                  <a:schemeClr val="tx2"/>
                </a:solidFill>
                <a:latin typeface="TrueFrutiger" pitchFamily="2" charset="0"/>
              </a:defRPr>
            </a:lvl7pPr>
            <a:lvl8pPr marL="3429000" indent="-228600" eaLnBrk="0" fontAlgn="base" hangingPunct="0">
              <a:spcBef>
                <a:spcPct val="0"/>
              </a:spcBef>
              <a:spcAft>
                <a:spcPct val="0"/>
              </a:spcAft>
              <a:defRPr sz="3200" b="1">
                <a:solidFill>
                  <a:schemeClr val="tx2"/>
                </a:solidFill>
                <a:latin typeface="TrueFrutiger" pitchFamily="2" charset="0"/>
              </a:defRPr>
            </a:lvl8pPr>
            <a:lvl9pPr marL="3886200" indent="-228600" eaLnBrk="0" fontAlgn="base" hangingPunct="0">
              <a:spcBef>
                <a:spcPct val="0"/>
              </a:spcBef>
              <a:spcAft>
                <a:spcPct val="0"/>
              </a:spcAft>
              <a:defRPr sz="3200" b="1">
                <a:solidFill>
                  <a:schemeClr val="tx2"/>
                </a:solidFill>
                <a:latin typeface="TrueFrutiger" pitchFamily="2" charset="0"/>
              </a:defRPr>
            </a:lvl9pPr>
          </a:lstStyle>
          <a:p>
            <a:pPr>
              <a:defRPr/>
            </a:pPr>
            <a:r>
              <a:rPr lang="da-DK" altLang="da-DK" sz="1477" b="0">
                <a:latin typeface="Trebuchet MS" panose="020B0603020202020204" pitchFamily="34" charset="0"/>
              </a:rPr>
              <a:t>2%</a:t>
            </a:r>
          </a:p>
        </p:txBody>
      </p:sp>
      <p:sp>
        <p:nvSpPr>
          <p:cNvPr id="22561" name="Footer Placeholder 1">
            <a:extLst>
              <a:ext uri="{FF2B5EF4-FFF2-40B4-BE49-F238E27FC236}">
                <a16:creationId xmlns:a16="http://schemas.microsoft.com/office/drawing/2014/main" id="{AF425F22-BED8-045E-768D-55D5216412E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911F581C-EB8C-4F37-25CD-8D3A1CA66BAA}"/>
              </a:ext>
            </a:extLst>
          </p:cNvPr>
          <p:cNvSpPr>
            <a:spLocks noGrp="1"/>
          </p:cNvSpPr>
          <p:nvPr>
            <p:ph type="title"/>
          </p:nvPr>
        </p:nvSpPr>
        <p:spPr/>
        <p:txBody>
          <a:bodyPr/>
          <a:lstStyle/>
          <a:p>
            <a:r>
              <a:rPr lang="da-DK" altLang="da-DK" sz="4000">
                <a:latin typeface="Trebuchet MS" panose="020B0603020202020204" pitchFamily="34" charset="0"/>
              </a:rPr>
              <a:t>Prissætning af amerikanske optioner ved brug af BDT-model</a:t>
            </a:r>
            <a:endParaRPr lang="da-DK" altLang="en-US" sz="4000"/>
          </a:p>
        </p:txBody>
      </p:sp>
      <p:sp>
        <p:nvSpPr>
          <p:cNvPr id="23555" name="Table Placeholder 2">
            <a:extLst>
              <a:ext uri="{FF2B5EF4-FFF2-40B4-BE49-F238E27FC236}">
                <a16:creationId xmlns:a16="http://schemas.microsoft.com/office/drawing/2014/main" id="{75FB48BA-DA7F-5439-539C-DFC854DDDDAA}"/>
              </a:ext>
            </a:extLst>
          </p:cNvPr>
          <p:cNvSpPr>
            <a:spLocks noGrp="1" noTextEdit="1"/>
          </p:cNvSpPr>
          <p:nvPr>
            <p:ph type="tbl" idx="1"/>
          </p:nvPr>
        </p:nvSpPr>
        <p:spPr/>
        <p:txBody>
          <a:bodyPr vert="horz" wrap="square" lIns="91440" tIns="45720" rIns="91440" bIns="45720" numCol="1" anchor="t" anchorCtr="0" compatLnSpc="1">
            <a:prstTxWarp prst="textNoShape">
              <a:avLst/>
            </a:prstTxWarp>
          </a:bodyPr>
          <a:lstStyle/>
          <a:p>
            <a:endParaRPr lang="en-GB"/>
          </a:p>
        </p:txBody>
      </p:sp>
      <p:sp>
        <p:nvSpPr>
          <p:cNvPr id="23556" name="Footer Placeholder 3">
            <a:extLst>
              <a:ext uri="{FF2B5EF4-FFF2-40B4-BE49-F238E27FC236}">
                <a16:creationId xmlns:a16="http://schemas.microsoft.com/office/drawing/2014/main" id="{E5463185-4891-FCD3-BD06-90CC41348E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sp>
        <p:nvSpPr>
          <p:cNvPr id="5" name="Slide Number Placeholder 4">
            <a:extLst>
              <a:ext uri="{FF2B5EF4-FFF2-40B4-BE49-F238E27FC236}">
                <a16:creationId xmlns:a16="http://schemas.microsoft.com/office/drawing/2014/main" id="{6B1F7436-8C55-1902-3B36-EF2195246548}"/>
              </a:ext>
            </a:extLst>
          </p:cNvPr>
          <p:cNvSpPr>
            <a:spLocks noGrp="1"/>
          </p:cNvSpPr>
          <p:nvPr>
            <p:ph type="sldNum" sz="quarter" idx="12"/>
          </p:nvPr>
        </p:nvSpPr>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B7419BAF-754D-4679-BC61-702DE0AAA895}" type="slidenum">
              <a:rPr lang="en-GB" altLang="da-DK" sz="1400"/>
              <a:pPr/>
              <a:t>16</a:t>
            </a:fld>
            <a:endParaRPr lang="en-GB" altLang="da-DK" sz="900">
              <a:solidFill>
                <a:srgbClr val="5E5E5E"/>
              </a:solidFill>
            </a:endParaRPr>
          </a:p>
        </p:txBody>
      </p:sp>
      <p:pic>
        <p:nvPicPr>
          <p:cNvPr id="23558" name="Picture 5">
            <a:extLst>
              <a:ext uri="{FF2B5EF4-FFF2-40B4-BE49-F238E27FC236}">
                <a16:creationId xmlns:a16="http://schemas.microsoft.com/office/drawing/2014/main" id="{30C3F757-6522-75F7-35DD-92D91A343E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060450"/>
            <a:ext cx="8424862"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ED877306-BED0-F7DF-2378-B2212345B24B}"/>
              </a:ext>
            </a:extLst>
          </p:cNvPr>
          <p:cNvSpPr>
            <a:spLocks noGrp="1"/>
          </p:cNvSpPr>
          <p:nvPr>
            <p:ph type="title"/>
          </p:nvPr>
        </p:nvSpPr>
        <p:spPr/>
        <p:txBody>
          <a:bodyPr/>
          <a:lstStyle/>
          <a:p>
            <a:r>
              <a:rPr lang="da-DK" altLang="da-DK">
                <a:latin typeface="Trebuchet MS" panose="020B0603020202020204" pitchFamily="34" charset="0"/>
              </a:rPr>
              <a:t>Tjek spørgsmål 1 </a:t>
            </a:r>
          </a:p>
        </p:txBody>
      </p:sp>
      <p:sp>
        <p:nvSpPr>
          <p:cNvPr id="24579" name="Content Placeholder 2">
            <a:extLst>
              <a:ext uri="{FF2B5EF4-FFF2-40B4-BE49-F238E27FC236}">
                <a16:creationId xmlns:a16="http://schemas.microsoft.com/office/drawing/2014/main" id="{92D95B0B-005D-BF50-83E5-BFC712BD9321}"/>
              </a:ext>
            </a:extLst>
          </p:cNvPr>
          <p:cNvSpPr>
            <a:spLocks noGrp="1"/>
          </p:cNvSpPr>
          <p:nvPr>
            <p:ph idx="1"/>
          </p:nvPr>
        </p:nvSpPr>
        <p:spPr/>
        <p:txBody>
          <a:bodyPr/>
          <a:lstStyle/>
          <a:p>
            <a:r>
              <a:rPr lang="da-DK" altLang="da-DK">
                <a:latin typeface="Trebuchet MS" panose="020B0603020202020204" pitchFamily="34" charset="0"/>
              </a:rPr>
              <a:t>Angiv anvendelsesmulighederne for bund future optioner?</a:t>
            </a:r>
          </a:p>
          <a:p>
            <a:r>
              <a:rPr lang="da-DK" altLang="da-DK">
                <a:latin typeface="Trebuchet MS" panose="020B0603020202020204" pitchFamily="34" charset="0"/>
              </a:rPr>
              <a:t>Hvorfor har obligationsoptioner ofte en future som underliggende instrument og ikke en obligation?</a:t>
            </a:r>
          </a:p>
          <a:p>
            <a:r>
              <a:rPr lang="da-DK" altLang="da-DK">
                <a:latin typeface="Trebuchet MS" panose="020B0603020202020204" pitchFamily="34" charset="0"/>
              </a:rPr>
              <a:t>Hvad kan caps og floors anvendes til?</a:t>
            </a:r>
          </a:p>
          <a:p>
            <a:r>
              <a:rPr lang="da-DK" altLang="da-DK">
                <a:latin typeface="Trebuchet MS" panose="020B0603020202020204" pitchFamily="34" charset="0"/>
              </a:rPr>
              <a:t>Hvad er formålet med collars og hvordan kan de anvendes?</a:t>
            </a:r>
          </a:p>
        </p:txBody>
      </p:sp>
      <p:sp>
        <p:nvSpPr>
          <p:cNvPr id="24580" name="Footer Placeholder 3">
            <a:extLst>
              <a:ext uri="{FF2B5EF4-FFF2-40B4-BE49-F238E27FC236}">
                <a16:creationId xmlns:a16="http://schemas.microsoft.com/office/drawing/2014/main" id="{7B92FAAA-F7F3-1A7C-8CF1-CD7BBF78FCB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r>
              <a:rPr lang="da-DK" altLang="da-DK" sz="1400"/>
              <a:t>Copyright Jørgen Just Andresen</a:t>
            </a:r>
          </a:p>
        </p:txBody>
      </p:sp>
      <p:sp>
        <p:nvSpPr>
          <p:cNvPr id="24581" name="Slide Number Placeholder 4">
            <a:extLst>
              <a:ext uri="{FF2B5EF4-FFF2-40B4-BE49-F238E27FC236}">
                <a16:creationId xmlns:a16="http://schemas.microsoft.com/office/drawing/2014/main" id="{4144C83F-D4C7-079C-B10D-ADB92DD611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385D8502-0586-48D3-B8E6-B75AFA870ADE}" type="slidenum">
              <a:rPr lang="da-DK" altLang="da-DK" sz="1400"/>
              <a:pPr>
                <a:spcBef>
                  <a:spcPct val="0"/>
                </a:spcBef>
                <a:buFontTx/>
                <a:buNone/>
              </a:pPr>
              <a:t>17</a:t>
            </a:fld>
            <a:endParaRPr lang="da-DK" altLang="da-DK"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2AAC2019-1DB9-2C1F-EB8A-C62108D0F254}"/>
              </a:ext>
            </a:extLst>
          </p:cNvPr>
          <p:cNvSpPr>
            <a:spLocks noGrp="1"/>
          </p:cNvSpPr>
          <p:nvPr>
            <p:ph type="title"/>
          </p:nvPr>
        </p:nvSpPr>
        <p:spPr/>
        <p:txBody>
          <a:bodyPr/>
          <a:lstStyle/>
          <a:p>
            <a:r>
              <a:rPr lang="da-DK" altLang="da-DK">
                <a:latin typeface="Trebuchet MS" panose="020B0603020202020204" pitchFamily="34" charset="0"/>
              </a:rPr>
              <a:t>Tjek spørgsmål 2</a:t>
            </a:r>
          </a:p>
        </p:txBody>
      </p:sp>
      <p:sp>
        <p:nvSpPr>
          <p:cNvPr id="25603" name="Content Placeholder 2">
            <a:extLst>
              <a:ext uri="{FF2B5EF4-FFF2-40B4-BE49-F238E27FC236}">
                <a16:creationId xmlns:a16="http://schemas.microsoft.com/office/drawing/2014/main" id="{619DF97E-E218-0ABA-B8A4-A2CDADDD024E}"/>
              </a:ext>
            </a:extLst>
          </p:cNvPr>
          <p:cNvSpPr>
            <a:spLocks noGrp="1"/>
          </p:cNvSpPr>
          <p:nvPr>
            <p:ph idx="1"/>
          </p:nvPr>
        </p:nvSpPr>
        <p:spPr/>
        <p:txBody>
          <a:bodyPr/>
          <a:lstStyle/>
          <a:p>
            <a:r>
              <a:rPr lang="da-DK" altLang="da-DK">
                <a:latin typeface="Trebuchet MS" panose="020B0603020202020204" pitchFamily="34" charset="0"/>
              </a:rPr>
              <a:t>Hvad er en caplet og en floorlet?</a:t>
            </a:r>
          </a:p>
          <a:p>
            <a:r>
              <a:rPr lang="da-DK" altLang="da-DK">
                <a:latin typeface="Trebuchet MS" panose="020B0603020202020204" pitchFamily="34" charset="0"/>
              </a:rPr>
              <a:t>Hvad er en payer swaption?</a:t>
            </a:r>
          </a:p>
          <a:p>
            <a:r>
              <a:rPr lang="da-DK" altLang="da-DK">
                <a:latin typeface="Trebuchet MS" panose="020B0603020202020204" pitchFamily="34" charset="0"/>
              </a:rPr>
              <a:t>Hvordan kan en pensionskasse anvende en swaption til afdække deres risiko?</a:t>
            </a:r>
          </a:p>
          <a:p>
            <a:r>
              <a:rPr lang="da-DK" altLang="da-DK">
                <a:latin typeface="Trebuchet MS" panose="020B0603020202020204" pitchFamily="34" charset="0"/>
              </a:rPr>
              <a:t>Hvordan kan en virksomhed, der ønsker at afdække et fremtidigt lån anvende en swaption? Hvornår er det farligt at afdække med forward starting swap?</a:t>
            </a:r>
          </a:p>
          <a:p>
            <a:endParaRPr lang="da-DK" altLang="da-DK">
              <a:latin typeface="Trebuchet MS" panose="020B0603020202020204" pitchFamily="34" charset="0"/>
            </a:endParaRPr>
          </a:p>
          <a:p>
            <a:endParaRPr lang="da-DK" altLang="da-DK">
              <a:latin typeface="Trebuchet MS" panose="020B0603020202020204" pitchFamily="34" charset="0"/>
            </a:endParaRPr>
          </a:p>
        </p:txBody>
      </p:sp>
      <p:sp>
        <p:nvSpPr>
          <p:cNvPr id="25604" name="Footer Placeholder 3">
            <a:extLst>
              <a:ext uri="{FF2B5EF4-FFF2-40B4-BE49-F238E27FC236}">
                <a16:creationId xmlns:a16="http://schemas.microsoft.com/office/drawing/2014/main" id="{AC60DDA5-DF48-C0C7-9993-1A734F053AB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r>
              <a:rPr lang="da-DK" altLang="da-DK" sz="1400"/>
              <a:t>Copyright Jørgen Just Andresen</a:t>
            </a:r>
          </a:p>
        </p:txBody>
      </p:sp>
      <p:sp>
        <p:nvSpPr>
          <p:cNvPr id="25605" name="Slide Number Placeholder 4">
            <a:extLst>
              <a:ext uri="{FF2B5EF4-FFF2-40B4-BE49-F238E27FC236}">
                <a16:creationId xmlns:a16="http://schemas.microsoft.com/office/drawing/2014/main" id="{7FF620EC-A053-71AF-2250-528FCB84E6D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4CCC11B1-E821-44FA-8960-49734940DB87}" type="slidenum">
              <a:rPr lang="da-DK" altLang="da-DK" sz="1400"/>
              <a:pPr>
                <a:spcBef>
                  <a:spcPct val="0"/>
                </a:spcBef>
                <a:buFontTx/>
                <a:buNone/>
              </a:pPr>
              <a:t>18</a:t>
            </a:fld>
            <a:endParaRPr lang="da-DK" altLang="da-DK" sz="1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2B1FFA29-473C-792A-B285-660402D5BC67}"/>
              </a:ext>
            </a:extLst>
          </p:cNvPr>
          <p:cNvSpPr>
            <a:spLocks noGrp="1"/>
          </p:cNvSpPr>
          <p:nvPr>
            <p:ph type="title"/>
          </p:nvPr>
        </p:nvSpPr>
        <p:spPr/>
        <p:txBody>
          <a:bodyPr/>
          <a:lstStyle/>
          <a:p>
            <a:r>
              <a:rPr lang="da-DK" altLang="da-DK">
                <a:latin typeface="Trebuchet MS" panose="020B0603020202020204" pitchFamily="34" charset="0"/>
              </a:rPr>
              <a:t>Tjek spørgsmål 3</a:t>
            </a:r>
          </a:p>
        </p:txBody>
      </p:sp>
      <p:sp>
        <p:nvSpPr>
          <p:cNvPr id="26627" name="Content Placeholder 2">
            <a:extLst>
              <a:ext uri="{FF2B5EF4-FFF2-40B4-BE49-F238E27FC236}">
                <a16:creationId xmlns:a16="http://schemas.microsoft.com/office/drawing/2014/main" id="{490C4E76-7557-4C62-9C15-A6FBFA78FDED}"/>
              </a:ext>
            </a:extLst>
          </p:cNvPr>
          <p:cNvSpPr>
            <a:spLocks noGrp="1"/>
          </p:cNvSpPr>
          <p:nvPr>
            <p:ph idx="1"/>
          </p:nvPr>
        </p:nvSpPr>
        <p:spPr/>
        <p:txBody>
          <a:bodyPr/>
          <a:lstStyle/>
          <a:p>
            <a:r>
              <a:rPr lang="da-DK" altLang="da-DK">
                <a:latin typeface="Trebuchet MS" panose="020B0603020202020204" pitchFamily="34" charset="0"/>
              </a:rPr>
              <a:t>Forklar princippet i BDT-modellen og hvilke optioner den kan anvendes på?</a:t>
            </a:r>
          </a:p>
          <a:p>
            <a:endParaRPr lang="da-DK" altLang="da-DK">
              <a:latin typeface="Trebuchet MS" panose="020B0603020202020204" pitchFamily="34" charset="0"/>
            </a:endParaRPr>
          </a:p>
        </p:txBody>
      </p:sp>
      <p:sp>
        <p:nvSpPr>
          <p:cNvPr id="26628" name="Footer Placeholder 3">
            <a:extLst>
              <a:ext uri="{FF2B5EF4-FFF2-40B4-BE49-F238E27FC236}">
                <a16:creationId xmlns:a16="http://schemas.microsoft.com/office/drawing/2014/main" id="{DB18DF36-4285-F8FD-D288-F6084C8ADEC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r>
              <a:rPr lang="da-DK" altLang="da-DK" sz="1400"/>
              <a:t>Copyright Jørgen Just Andresen</a:t>
            </a:r>
          </a:p>
        </p:txBody>
      </p:sp>
      <p:sp>
        <p:nvSpPr>
          <p:cNvPr id="26629" name="Slide Number Placeholder 4">
            <a:extLst>
              <a:ext uri="{FF2B5EF4-FFF2-40B4-BE49-F238E27FC236}">
                <a16:creationId xmlns:a16="http://schemas.microsoft.com/office/drawing/2014/main" id="{7DA58F9E-8591-4442-F2F7-D68595B04C0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115314F7-B15F-4AF3-A5CA-9D9DBECAA947}" type="slidenum">
              <a:rPr lang="da-DK" altLang="da-DK" sz="1400"/>
              <a:pPr>
                <a:spcBef>
                  <a:spcPct val="0"/>
                </a:spcBef>
                <a:buFontTx/>
                <a:buNone/>
              </a:pPr>
              <a:t>19</a:t>
            </a:fld>
            <a:endParaRPr lang="da-DK" altLang="da-DK"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C85A7EE6-CA4A-9081-763C-D7F0BD63E0F3}"/>
              </a:ext>
            </a:extLst>
          </p:cNvPr>
          <p:cNvSpPr>
            <a:spLocks noGrp="1"/>
          </p:cNvSpPr>
          <p:nvPr>
            <p:ph type="title"/>
          </p:nvPr>
        </p:nvSpPr>
        <p:spPr/>
        <p:txBody>
          <a:bodyPr/>
          <a:lstStyle/>
          <a:p>
            <a:r>
              <a:rPr lang="da-DK" altLang="da-DK">
                <a:latin typeface="Trebuchet MS" panose="020B0603020202020204" pitchFamily="34" charset="0"/>
              </a:rPr>
              <a:t>Spekulationsstrategier - obligationsoptioner</a:t>
            </a:r>
          </a:p>
        </p:txBody>
      </p:sp>
      <p:sp>
        <p:nvSpPr>
          <p:cNvPr id="3" name="Content Placeholder 2">
            <a:extLst>
              <a:ext uri="{FF2B5EF4-FFF2-40B4-BE49-F238E27FC236}">
                <a16:creationId xmlns:a16="http://schemas.microsoft.com/office/drawing/2014/main" id="{B4F2F918-1F82-F1E7-09D3-B8D489AE7A4D}"/>
              </a:ext>
            </a:extLst>
          </p:cNvPr>
          <p:cNvSpPr>
            <a:spLocks noGrp="1"/>
          </p:cNvSpPr>
          <p:nvPr>
            <p:ph idx="1"/>
          </p:nvPr>
        </p:nvSpPr>
        <p:spPr>
          <a:xfrm>
            <a:off x="668338" y="2005013"/>
            <a:ext cx="8350250" cy="4114800"/>
          </a:xfrm>
        </p:spPr>
        <p:txBody>
          <a:bodyPr/>
          <a:lstStyle/>
          <a:p>
            <a:pPr>
              <a:defRPr/>
            </a:pPr>
            <a:r>
              <a:rPr lang="da-DK" sz="2400" dirty="0">
                <a:latin typeface="Trebuchet MS" panose="020B0603020202020204" pitchFamily="34" charset="0"/>
              </a:rPr>
              <a:t>svagt stigende obligationskurser via bull spreads</a:t>
            </a:r>
          </a:p>
          <a:p>
            <a:pPr>
              <a:defRPr/>
            </a:pPr>
            <a:r>
              <a:rPr lang="da-DK" sz="2400" dirty="0">
                <a:latin typeface="Trebuchet MS" panose="020B0603020202020204" pitchFamily="34" charset="0"/>
              </a:rPr>
              <a:t>svagt faldende obligationskurser via bear spreads</a:t>
            </a:r>
          </a:p>
          <a:p>
            <a:pPr>
              <a:defRPr/>
            </a:pPr>
            <a:r>
              <a:rPr lang="da-DK" sz="2400" dirty="0">
                <a:latin typeface="Trebuchet MS" panose="020B0603020202020204" pitchFamily="34" charset="0"/>
              </a:rPr>
              <a:t>stigning i volatiliteten via eksempelvis købte straddles</a:t>
            </a:r>
          </a:p>
          <a:p>
            <a:pPr>
              <a:defRPr/>
            </a:pPr>
            <a:r>
              <a:rPr lang="da-DK" sz="2400" dirty="0">
                <a:latin typeface="Trebuchet MS" panose="020B0603020202020204" pitchFamily="34" charset="0"/>
              </a:rPr>
              <a:t>stigende obligationskurser og stigende volatilitet ved køb af call optioner</a:t>
            </a:r>
          </a:p>
          <a:p>
            <a:pPr>
              <a:defRPr/>
            </a:pPr>
            <a:r>
              <a:rPr lang="da-DK" sz="2400" dirty="0">
                <a:latin typeface="Trebuchet MS" panose="020B0603020202020204" pitchFamily="34" charset="0"/>
              </a:rPr>
              <a:t>stigende obligationskurser og faldende volatilitet ved salg af put optioner</a:t>
            </a:r>
          </a:p>
          <a:p>
            <a:pPr>
              <a:defRPr/>
            </a:pPr>
            <a:r>
              <a:rPr lang="da-DK" sz="2400" dirty="0">
                <a:latin typeface="Trebuchet MS" panose="020B0603020202020204" pitchFamily="34" charset="0"/>
              </a:rPr>
              <a:t>faldende obligationskurser og stigende volatilitet ved køb af put optioner</a:t>
            </a:r>
          </a:p>
          <a:p>
            <a:pPr>
              <a:defRPr/>
            </a:pPr>
            <a:r>
              <a:rPr lang="da-DK" sz="2400" dirty="0">
                <a:latin typeface="Trebuchet MS" panose="020B0603020202020204" pitchFamily="34" charset="0"/>
              </a:rPr>
              <a:t>faldende obligationskurser og faldende volatilitet ved salg af call optioner</a:t>
            </a:r>
          </a:p>
          <a:p>
            <a:pPr marL="0" indent="0">
              <a:buFontTx/>
              <a:buNone/>
              <a:defRPr/>
            </a:pPr>
            <a:endParaRPr lang="da-DK" sz="4000" dirty="0"/>
          </a:p>
        </p:txBody>
      </p:sp>
      <p:sp>
        <p:nvSpPr>
          <p:cNvPr id="5124" name="Footer Placeholder 3">
            <a:extLst>
              <a:ext uri="{FF2B5EF4-FFF2-40B4-BE49-F238E27FC236}">
                <a16:creationId xmlns:a16="http://schemas.microsoft.com/office/drawing/2014/main" id="{1CDEFBDE-375C-CCBA-45EF-886253029B51}"/>
              </a:ext>
            </a:extLst>
          </p:cNvPr>
          <p:cNvSpPr>
            <a:spLocks noGrp="1"/>
          </p:cNvSpPr>
          <p:nvPr>
            <p:ph type="ftr" sz="quarter" idx="11"/>
          </p:nvPr>
        </p:nvSpPr>
        <p:spPr>
          <a:xfrm>
            <a:off x="6140450" y="6434138"/>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r>
              <a:rPr lang="en-GB" altLang="da-DK" sz="1400"/>
              <a:t>Copyright Jørgen Just Andresen</a:t>
            </a:r>
          </a:p>
        </p:txBody>
      </p:sp>
      <p:sp>
        <p:nvSpPr>
          <p:cNvPr id="5125" name="Slide Number Placeholder 1">
            <a:extLst>
              <a:ext uri="{FF2B5EF4-FFF2-40B4-BE49-F238E27FC236}">
                <a16:creationId xmlns:a16="http://schemas.microsoft.com/office/drawing/2014/main" id="{2FE68158-C68C-0657-22DF-77337BA8CF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880E07D1-C6BA-4155-85FF-752AECA693D5}" type="slidenum">
              <a:rPr lang="en-GB" altLang="en-US" sz="1400"/>
              <a:pPr/>
              <a:t>2</a:t>
            </a:fld>
            <a:endParaRPr lang="en-GB" altLang="en-US"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FEFB246-AD10-B760-1ACD-22FAA302CEF8}"/>
              </a:ext>
            </a:extLst>
          </p:cNvPr>
          <p:cNvSpPr>
            <a:spLocks noGrp="1"/>
          </p:cNvSpPr>
          <p:nvPr>
            <p:ph type="title"/>
          </p:nvPr>
        </p:nvSpPr>
        <p:spPr/>
        <p:txBody>
          <a:bodyPr/>
          <a:lstStyle/>
          <a:p>
            <a:r>
              <a:rPr lang="da-DK" altLang="da-DK" sz="3600" dirty="0">
                <a:latin typeface="Trebuchet MS" panose="020B0603020202020204" pitchFamily="34" charset="0"/>
              </a:rPr>
              <a:t>Option på Bund Future</a:t>
            </a:r>
            <a:endParaRPr lang="da-DK" altLang="da-DK" sz="3600" dirty="0"/>
          </a:p>
        </p:txBody>
      </p:sp>
      <p:sp>
        <p:nvSpPr>
          <p:cNvPr id="6147" name="Footer Placeholder 3">
            <a:extLst>
              <a:ext uri="{FF2B5EF4-FFF2-40B4-BE49-F238E27FC236}">
                <a16:creationId xmlns:a16="http://schemas.microsoft.com/office/drawing/2014/main" id="{8215337E-12EA-9124-3CBC-CFE508D6202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r>
              <a:rPr lang="en-GB" altLang="da-DK" sz="1400"/>
              <a:t>Copyright Jørgen Just Andresen</a:t>
            </a:r>
          </a:p>
        </p:txBody>
      </p:sp>
      <p:sp>
        <p:nvSpPr>
          <p:cNvPr id="6149" name="Slide Number Placeholder 1">
            <a:extLst>
              <a:ext uri="{FF2B5EF4-FFF2-40B4-BE49-F238E27FC236}">
                <a16:creationId xmlns:a16="http://schemas.microsoft.com/office/drawing/2014/main" id="{716A2B0C-6962-6C3B-AA0F-B0D433DC26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B4253F13-0244-49E9-99CA-076DA0F25AF3}" type="slidenum">
              <a:rPr lang="en-GB" altLang="en-US" sz="1400"/>
              <a:pPr/>
              <a:t>3</a:t>
            </a:fld>
            <a:endParaRPr lang="en-GB" altLang="en-US" sz="1400"/>
          </a:p>
        </p:txBody>
      </p:sp>
      <p:pic>
        <p:nvPicPr>
          <p:cNvPr id="3" name="Picture 2">
            <a:extLst>
              <a:ext uri="{FF2B5EF4-FFF2-40B4-BE49-F238E27FC236}">
                <a16:creationId xmlns:a16="http://schemas.microsoft.com/office/drawing/2014/main" id="{DAB76515-6F5A-6F5F-6F19-5D2CD23F63F6}"/>
              </a:ext>
            </a:extLst>
          </p:cNvPr>
          <p:cNvPicPr>
            <a:picLocks noChangeAspect="1"/>
          </p:cNvPicPr>
          <p:nvPr/>
        </p:nvPicPr>
        <p:blipFill rotWithShape="1">
          <a:blip r:embed="rId3"/>
          <a:srcRect l="25181" t="41600" r="27972" b="23751"/>
          <a:stretch/>
        </p:blipFill>
        <p:spPr>
          <a:xfrm>
            <a:off x="539552" y="1736080"/>
            <a:ext cx="8000974" cy="451232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833165C6-7D95-6711-F116-8B685BB67FF7}"/>
              </a:ext>
            </a:extLst>
          </p:cNvPr>
          <p:cNvSpPr>
            <a:spLocks noGrp="1"/>
          </p:cNvSpPr>
          <p:nvPr>
            <p:ph type="title"/>
          </p:nvPr>
        </p:nvSpPr>
        <p:spPr/>
        <p:txBody>
          <a:bodyPr/>
          <a:lstStyle/>
          <a:p>
            <a:r>
              <a:rPr lang="da-DK" altLang="da-DK">
                <a:latin typeface="Trebuchet MS" panose="020B0603020202020204" pitchFamily="34" charset="0"/>
              </a:rPr>
              <a:t>Tidsprofil for Option på Bund Future (Mar 2015)</a:t>
            </a:r>
          </a:p>
        </p:txBody>
      </p:sp>
      <p:sp>
        <p:nvSpPr>
          <p:cNvPr id="10243" name="Slide Number Placeholder 2">
            <a:extLst>
              <a:ext uri="{FF2B5EF4-FFF2-40B4-BE49-F238E27FC236}">
                <a16:creationId xmlns:a16="http://schemas.microsoft.com/office/drawing/2014/main" id="{D336866E-D53A-B8D7-ED0E-D5B463315FDF}"/>
              </a:ext>
            </a:extLst>
          </p:cNvPr>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685800" indent="-263525">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054100" indent="-20955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476375" indent="-20955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1898650" indent="-20955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3558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8130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2702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7274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1A713320-34BA-4C6B-8671-4EBCB06A86DD}" type="slidenum">
              <a:rPr lang="en-GB" altLang="da-DK" sz="1100">
                <a:solidFill>
                  <a:schemeClr val="tx2"/>
                </a:solidFill>
                <a:latin typeface="TrueFrutiger" pitchFamily="2" charset="0"/>
              </a:rPr>
              <a:pPr>
                <a:spcBef>
                  <a:spcPct val="0"/>
                </a:spcBef>
                <a:buFontTx/>
                <a:buNone/>
              </a:pPr>
              <a:t>4</a:t>
            </a:fld>
            <a:endParaRPr lang="en-GB" altLang="da-DK" sz="900">
              <a:solidFill>
                <a:srgbClr val="5E5E5E"/>
              </a:solidFill>
            </a:endParaRPr>
          </a:p>
        </p:txBody>
      </p:sp>
      <p:sp>
        <p:nvSpPr>
          <p:cNvPr id="7179" name="Footer Placeholder 1">
            <a:extLst>
              <a:ext uri="{FF2B5EF4-FFF2-40B4-BE49-F238E27FC236}">
                <a16:creationId xmlns:a16="http://schemas.microsoft.com/office/drawing/2014/main" id="{44E61D47-6115-97B8-2228-49AF3CFEA0D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pic>
        <p:nvPicPr>
          <p:cNvPr id="2" name="Picture 1">
            <a:extLst>
              <a:ext uri="{FF2B5EF4-FFF2-40B4-BE49-F238E27FC236}">
                <a16:creationId xmlns:a16="http://schemas.microsoft.com/office/drawing/2014/main" id="{0382AA15-CC2D-638B-A5BA-11EFFED586CF}"/>
              </a:ext>
            </a:extLst>
          </p:cNvPr>
          <p:cNvPicPr>
            <a:picLocks noChangeAspect="1"/>
          </p:cNvPicPr>
          <p:nvPr/>
        </p:nvPicPr>
        <p:blipFill>
          <a:blip r:embed="rId2"/>
          <a:stretch>
            <a:fillRect/>
          </a:stretch>
        </p:blipFill>
        <p:spPr>
          <a:xfrm>
            <a:off x="1002482" y="2426121"/>
            <a:ext cx="7139035" cy="200575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14362F-E23F-A958-7238-E04624C8B306}"/>
              </a:ext>
            </a:extLst>
          </p:cNvPr>
          <p:cNvSpPr>
            <a:spLocks noGrp="1"/>
          </p:cNvSpPr>
          <p:nvPr>
            <p:ph type="title"/>
          </p:nvPr>
        </p:nvSpPr>
        <p:spPr>
          <a:xfrm>
            <a:off x="704850" y="269875"/>
            <a:ext cx="7772400" cy="1143000"/>
          </a:xfrm>
        </p:spPr>
        <p:txBody>
          <a:bodyPr/>
          <a:lstStyle/>
          <a:p>
            <a:r>
              <a:rPr lang="da-DK" altLang="da-DK">
                <a:latin typeface="Trebuchet MS" panose="020B0603020202020204" pitchFamily="34" charset="0"/>
              </a:rPr>
              <a:t>Caps</a:t>
            </a:r>
          </a:p>
        </p:txBody>
      </p:sp>
      <p:sp>
        <p:nvSpPr>
          <p:cNvPr id="11267" name="Slide Number Placeholder 2">
            <a:extLst>
              <a:ext uri="{FF2B5EF4-FFF2-40B4-BE49-F238E27FC236}">
                <a16:creationId xmlns:a16="http://schemas.microsoft.com/office/drawing/2014/main" id="{DDD5A76B-3C7B-A891-4424-60939318182F}"/>
              </a:ext>
            </a:extLst>
          </p:cNvPr>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685800" indent="-263525">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054100" indent="-20955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476375" indent="-20955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1898650" indent="-20955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3558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8130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2702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7274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B7FD61C2-F03B-4F4D-A8A6-08AC413A1D68}" type="slidenum">
              <a:rPr lang="en-GB" altLang="da-DK" sz="1100">
                <a:solidFill>
                  <a:schemeClr val="tx2"/>
                </a:solidFill>
                <a:latin typeface="TrueFrutiger" pitchFamily="2" charset="0"/>
              </a:rPr>
              <a:pPr>
                <a:spcBef>
                  <a:spcPct val="0"/>
                </a:spcBef>
                <a:buFontTx/>
                <a:buNone/>
              </a:pPr>
              <a:t>5</a:t>
            </a:fld>
            <a:endParaRPr lang="en-GB" altLang="da-DK" sz="900">
              <a:solidFill>
                <a:srgbClr val="5E5E5E"/>
              </a:solidFill>
            </a:endParaRPr>
          </a:p>
        </p:txBody>
      </p:sp>
      <p:pic>
        <p:nvPicPr>
          <p:cNvPr id="8196" name="Picture 24">
            <a:extLst>
              <a:ext uri="{FF2B5EF4-FFF2-40B4-BE49-F238E27FC236}">
                <a16:creationId xmlns:a16="http://schemas.microsoft.com/office/drawing/2014/main" id="{B6F16D99-43A2-B4C9-4CC2-0871123408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675" y="1412875"/>
            <a:ext cx="8137525" cy="378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TextBox 1">
            <a:extLst>
              <a:ext uri="{FF2B5EF4-FFF2-40B4-BE49-F238E27FC236}">
                <a16:creationId xmlns:a16="http://schemas.microsoft.com/office/drawing/2014/main" id="{E6CD7829-0FF2-C1FE-3FEE-F06B662CF600}"/>
              </a:ext>
            </a:extLst>
          </p:cNvPr>
          <p:cNvSpPr txBox="1">
            <a:spLocks noChangeArrowheads="1"/>
          </p:cNvSpPr>
          <p:nvPr/>
        </p:nvSpPr>
        <p:spPr bwMode="auto">
          <a:xfrm>
            <a:off x="1123950" y="5327650"/>
            <a:ext cx="7010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da-DK" altLang="en-US">
                <a:latin typeface="Trebuchet MS" panose="020B0603020202020204" pitchFamily="34" charset="0"/>
              </a:rPr>
              <a:t>Velegnet til afdækning af variabelt forrentet lån.</a:t>
            </a:r>
          </a:p>
          <a:p>
            <a:r>
              <a:rPr lang="da-DK" altLang="en-US">
                <a:latin typeface="Trebuchet MS" panose="020B0603020202020204" pitchFamily="34" charset="0"/>
              </a:rPr>
              <a:t>Kompenserer ved stigende renter.</a:t>
            </a:r>
          </a:p>
        </p:txBody>
      </p:sp>
      <p:sp>
        <p:nvSpPr>
          <p:cNvPr id="8198" name="Footer Placeholder 2">
            <a:extLst>
              <a:ext uri="{FF2B5EF4-FFF2-40B4-BE49-F238E27FC236}">
                <a16:creationId xmlns:a16="http://schemas.microsoft.com/office/drawing/2014/main" id="{A94E6717-0F83-52AC-7A5E-C585C0103C8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BE717EE9-B628-224A-5850-A8EAB937C556}"/>
              </a:ext>
            </a:extLst>
          </p:cNvPr>
          <p:cNvSpPr>
            <a:spLocks noGrp="1"/>
          </p:cNvSpPr>
          <p:nvPr>
            <p:ph type="title"/>
          </p:nvPr>
        </p:nvSpPr>
        <p:spPr>
          <a:xfrm>
            <a:off x="704850" y="269875"/>
            <a:ext cx="7772400" cy="1143000"/>
          </a:xfrm>
        </p:spPr>
        <p:txBody>
          <a:bodyPr/>
          <a:lstStyle/>
          <a:p>
            <a:r>
              <a:rPr lang="da-DK" altLang="da-DK">
                <a:latin typeface="Trebuchet MS" panose="020B0603020202020204" pitchFamily="34" charset="0"/>
              </a:rPr>
              <a:t>Floors</a:t>
            </a:r>
          </a:p>
        </p:txBody>
      </p:sp>
      <p:sp>
        <p:nvSpPr>
          <p:cNvPr id="11267" name="Slide Number Placeholder 2">
            <a:extLst>
              <a:ext uri="{FF2B5EF4-FFF2-40B4-BE49-F238E27FC236}">
                <a16:creationId xmlns:a16="http://schemas.microsoft.com/office/drawing/2014/main" id="{30F5BC8D-14BF-1EA4-369D-B73C0F02FD9C}"/>
              </a:ext>
            </a:extLst>
          </p:cNvPr>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685800" indent="-263525">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054100" indent="-20955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476375" indent="-20955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1898650" indent="-20955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3558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8130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2702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7274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AE2CFBB3-2252-49D8-9830-E5B928138D5C}" type="slidenum">
              <a:rPr lang="en-GB" altLang="da-DK" sz="1100">
                <a:solidFill>
                  <a:schemeClr val="tx2"/>
                </a:solidFill>
                <a:latin typeface="TrueFrutiger" pitchFamily="2" charset="0"/>
              </a:rPr>
              <a:pPr>
                <a:spcBef>
                  <a:spcPct val="0"/>
                </a:spcBef>
                <a:buFontTx/>
                <a:buNone/>
              </a:pPr>
              <a:t>6</a:t>
            </a:fld>
            <a:endParaRPr lang="en-GB" altLang="da-DK" sz="900">
              <a:solidFill>
                <a:srgbClr val="5E5E5E"/>
              </a:solidFill>
            </a:endParaRPr>
          </a:p>
        </p:txBody>
      </p:sp>
      <p:sp>
        <p:nvSpPr>
          <p:cNvPr id="10244" name="TextBox 1">
            <a:extLst>
              <a:ext uri="{FF2B5EF4-FFF2-40B4-BE49-F238E27FC236}">
                <a16:creationId xmlns:a16="http://schemas.microsoft.com/office/drawing/2014/main" id="{D0962219-F889-7A8F-E252-FB056CB52307}"/>
              </a:ext>
            </a:extLst>
          </p:cNvPr>
          <p:cNvSpPr txBox="1">
            <a:spLocks noChangeArrowheads="1"/>
          </p:cNvSpPr>
          <p:nvPr/>
        </p:nvSpPr>
        <p:spPr bwMode="auto">
          <a:xfrm>
            <a:off x="704850" y="5300663"/>
            <a:ext cx="79089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da-DK" altLang="en-US">
                <a:latin typeface="Trebuchet MS" panose="020B0603020202020204" pitchFamily="34" charset="0"/>
              </a:rPr>
              <a:t>Velegnet til afdækning af investering. </a:t>
            </a:r>
          </a:p>
          <a:p>
            <a:r>
              <a:rPr lang="da-DK" altLang="en-US">
                <a:latin typeface="Trebuchet MS" panose="020B0603020202020204" pitchFamily="34" charset="0"/>
              </a:rPr>
              <a:t>Eksempelvis pensionskasse, der frygter faldende renter.</a:t>
            </a:r>
          </a:p>
        </p:txBody>
      </p:sp>
      <p:sp>
        <p:nvSpPr>
          <p:cNvPr id="10245" name="Footer Placeholder 2">
            <a:extLst>
              <a:ext uri="{FF2B5EF4-FFF2-40B4-BE49-F238E27FC236}">
                <a16:creationId xmlns:a16="http://schemas.microsoft.com/office/drawing/2014/main" id="{2490E3E0-E193-199D-52A0-64CF6DA8234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pic>
        <p:nvPicPr>
          <p:cNvPr id="10246" name="Picture 6">
            <a:extLst>
              <a:ext uri="{FF2B5EF4-FFF2-40B4-BE49-F238E27FC236}">
                <a16:creationId xmlns:a16="http://schemas.microsoft.com/office/drawing/2014/main" id="{90AADFF8-174E-7AE6-DCFC-70FC4C9111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1268413"/>
            <a:ext cx="8669338"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E18C9F2F-1193-73C0-54ED-A5FD5B9F1AA5}"/>
              </a:ext>
            </a:extLst>
          </p:cNvPr>
          <p:cNvSpPr>
            <a:spLocks noGrp="1"/>
          </p:cNvSpPr>
          <p:nvPr>
            <p:ph type="title"/>
          </p:nvPr>
        </p:nvSpPr>
        <p:spPr>
          <a:xfrm>
            <a:off x="704850" y="269875"/>
            <a:ext cx="7772400" cy="1143000"/>
          </a:xfrm>
        </p:spPr>
        <p:txBody>
          <a:bodyPr/>
          <a:lstStyle/>
          <a:p>
            <a:r>
              <a:rPr lang="da-DK" altLang="da-DK">
                <a:latin typeface="Trebuchet MS" panose="020B0603020202020204" pitchFamily="34" charset="0"/>
              </a:rPr>
              <a:t>Collar</a:t>
            </a:r>
          </a:p>
        </p:txBody>
      </p:sp>
      <p:sp>
        <p:nvSpPr>
          <p:cNvPr id="11267" name="Slide Number Placeholder 2">
            <a:extLst>
              <a:ext uri="{FF2B5EF4-FFF2-40B4-BE49-F238E27FC236}">
                <a16:creationId xmlns:a16="http://schemas.microsoft.com/office/drawing/2014/main" id="{AE9E72F2-E08B-A825-012F-0E821EA81A84}"/>
              </a:ext>
            </a:extLst>
          </p:cNvPr>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685800" indent="-263525">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054100" indent="-20955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476375" indent="-20955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1898650" indent="-20955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3558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8130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2702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727450" indent="-20955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fld id="{88D519EE-1469-4491-836E-18E4A9C0E65B}" type="slidenum">
              <a:rPr lang="en-GB" altLang="da-DK" sz="1100">
                <a:solidFill>
                  <a:schemeClr val="tx2"/>
                </a:solidFill>
                <a:latin typeface="TrueFrutiger" pitchFamily="2" charset="0"/>
              </a:rPr>
              <a:pPr>
                <a:spcBef>
                  <a:spcPct val="0"/>
                </a:spcBef>
                <a:buFontTx/>
                <a:buNone/>
              </a:pPr>
              <a:t>7</a:t>
            </a:fld>
            <a:endParaRPr lang="en-GB" altLang="da-DK" sz="900">
              <a:solidFill>
                <a:srgbClr val="5E5E5E"/>
              </a:solidFill>
            </a:endParaRPr>
          </a:p>
        </p:txBody>
      </p:sp>
      <p:sp>
        <p:nvSpPr>
          <p:cNvPr id="12292" name="TextBox 1">
            <a:extLst>
              <a:ext uri="{FF2B5EF4-FFF2-40B4-BE49-F238E27FC236}">
                <a16:creationId xmlns:a16="http://schemas.microsoft.com/office/drawing/2014/main" id="{B13121B7-799C-CE66-FC18-9D9D899658AD}"/>
              </a:ext>
            </a:extLst>
          </p:cNvPr>
          <p:cNvSpPr txBox="1">
            <a:spLocks noChangeArrowheads="1"/>
          </p:cNvSpPr>
          <p:nvPr/>
        </p:nvSpPr>
        <p:spPr bwMode="auto">
          <a:xfrm>
            <a:off x="704850" y="5300663"/>
            <a:ext cx="55483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da-DK" altLang="en-US">
                <a:latin typeface="Trebuchet MS" panose="020B0603020202020204" pitchFamily="34" charset="0"/>
              </a:rPr>
              <a:t>Kombination af købt cap og solgt floor.</a:t>
            </a:r>
          </a:p>
          <a:p>
            <a:r>
              <a:rPr lang="da-DK" altLang="en-US">
                <a:latin typeface="Trebuchet MS" panose="020B0603020202020204" pitchFamily="34" charset="0"/>
              </a:rPr>
              <a:t>Billigere afdækning pga. solgt floor.</a:t>
            </a:r>
          </a:p>
        </p:txBody>
      </p:sp>
      <p:sp>
        <p:nvSpPr>
          <p:cNvPr id="12293" name="Footer Placeholder 2">
            <a:extLst>
              <a:ext uri="{FF2B5EF4-FFF2-40B4-BE49-F238E27FC236}">
                <a16:creationId xmlns:a16="http://schemas.microsoft.com/office/drawing/2014/main" id="{CF75D55B-2284-AC4E-17E8-2CB8B12CD4D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pic>
        <p:nvPicPr>
          <p:cNvPr id="12294" name="Picture 7">
            <a:extLst>
              <a:ext uri="{FF2B5EF4-FFF2-40B4-BE49-F238E27FC236}">
                <a16:creationId xmlns:a16="http://schemas.microsoft.com/office/drawing/2014/main" id="{DFC6910F-5DF8-2958-8029-539C704F7B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377950"/>
            <a:ext cx="8713788" cy="370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B9C03913-0458-5C5A-7FF0-C74151FE4567}"/>
              </a:ext>
            </a:extLst>
          </p:cNvPr>
          <p:cNvSpPr>
            <a:spLocks noGrp="1"/>
          </p:cNvSpPr>
          <p:nvPr>
            <p:ph type="title"/>
          </p:nvPr>
        </p:nvSpPr>
        <p:spPr/>
        <p:txBody>
          <a:bodyPr/>
          <a:lstStyle/>
          <a:p>
            <a:r>
              <a:rPr lang="da-DK" altLang="en-US" sz="2800">
                <a:latin typeface="Trebuchet MS" panose="020B0603020202020204" pitchFamily="34" charset="0"/>
              </a:rPr>
              <a:t>Caps og floors består af en stribe underliggende optioner (cap- og floorletter)</a:t>
            </a:r>
          </a:p>
        </p:txBody>
      </p:sp>
      <p:sp>
        <p:nvSpPr>
          <p:cNvPr id="14339" name="Footer Placeholder 2">
            <a:extLst>
              <a:ext uri="{FF2B5EF4-FFF2-40B4-BE49-F238E27FC236}">
                <a16:creationId xmlns:a16="http://schemas.microsoft.com/office/drawing/2014/main" id="{71E61DDA-08D5-5E45-4E29-6EBD0CA9D7E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sp>
        <p:nvSpPr>
          <p:cNvPr id="14340" name="Slide Number Placeholder 3">
            <a:extLst>
              <a:ext uri="{FF2B5EF4-FFF2-40B4-BE49-F238E27FC236}">
                <a16:creationId xmlns:a16="http://schemas.microsoft.com/office/drawing/2014/main" id="{2D8C2D49-1DA9-BB7C-9614-8E8CA9E638B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0E3C97CF-64F1-44D6-993A-8A14934D7F78}" type="slidenum">
              <a:rPr lang="en-GB" altLang="en-US" sz="1400"/>
              <a:pPr/>
              <a:t>8</a:t>
            </a:fld>
            <a:endParaRPr lang="en-GB" altLang="en-US" sz="1400"/>
          </a:p>
        </p:txBody>
      </p:sp>
      <p:pic>
        <p:nvPicPr>
          <p:cNvPr id="14341" name="Picture 4">
            <a:extLst>
              <a:ext uri="{FF2B5EF4-FFF2-40B4-BE49-F238E27FC236}">
                <a16:creationId xmlns:a16="http://schemas.microsoft.com/office/drawing/2014/main" id="{2633FB8D-A4B6-B77E-F066-7E2D440085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125663"/>
            <a:ext cx="8062913" cy="382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a:extLst>
              <a:ext uri="{FF2B5EF4-FFF2-40B4-BE49-F238E27FC236}">
                <a16:creationId xmlns:a16="http://schemas.microsoft.com/office/drawing/2014/main" id="{265C851F-8F5D-7233-A4E5-705F283C9E40}"/>
              </a:ext>
            </a:extLst>
          </p:cNvPr>
          <p:cNvSpPr>
            <a:spLocks noGrp="1"/>
          </p:cNvSpPr>
          <p:nvPr>
            <p:ph type="title"/>
          </p:nvPr>
        </p:nvSpPr>
        <p:spPr/>
        <p:txBody>
          <a:bodyPr/>
          <a:lstStyle/>
          <a:p>
            <a:r>
              <a:rPr lang="da-DK" altLang="en-US" sz="4000">
                <a:latin typeface="Trebuchet MS" panose="020B0603020202020204" pitchFamily="34" charset="0"/>
              </a:rPr>
              <a:t>Eksempel, afdækning med cap</a:t>
            </a:r>
          </a:p>
        </p:txBody>
      </p:sp>
      <p:sp>
        <p:nvSpPr>
          <p:cNvPr id="6" name="Content Placeholder 5">
            <a:extLst>
              <a:ext uri="{FF2B5EF4-FFF2-40B4-BE49-F238E27FC236}">
                <a16:creationId xmlns:a16="http://schemas.microsoft.com/office/drawing/2014/main" id="{8D17E8A2-ADA8-B7B8-A0C2-DF524F488051}"/>
              </a:ext>
            </a:extLst>
          </p:cNvPr>
          <p:cNvSpPr>
            <a:spLocks noGrp="1"/>
          </p:cNvSpPr>
          <p:nvPr>
            <p:ph idx="1"/>
          </p:nvPr>
        </p:nvSpPr>
        <p:spPr/>
        <p:txBody>
          <a:bodyPr/>
          <a:lstStyle/>
          <a:p>
            <a:pPr>
              <a:defRPr/>
            </a:pPr>
            <a:r>
              <a:rPr lang="da-DK" sz="2400" dirty="0">
                <a:latin typeface="Trebuchet MS" panose="020B0603020202020204" pitchFamily="34" charset="0"/>
              </a:rPr>
              <a:t>En virksomhed har optaget et 2-årigt stående lån på 10 millioner kroner, hvor der betales 6-måneders Cibor + 50 bp. Virksomheden frygter stigende renter og ønsker at afdække renterisikoen med en cap med en cap-rente på 2%. Hvad kommer virksomheden til at betale, hvis de fire kommende fixinger for 6-måneders Cibor bliver 1,80%, 1,90%, 2,20% og 2,40%. Der antages at være 182, 183, 182 og 183 dage i de fire 6-måneders perioder. Pengemarkedskonventionen, ACT/360, anvendes på både lån og cap</a:t>
            </a:r>
          </a:p>
          <a:p>
            <a:pPr marL="0" indent="0">
              <a:buFontTx/>
              <a:buNone/>
              <a:defRPr/>
            </a:pPr>
            <a:endParaRPr lang="da-DK" dirty="0"/>
          </a:p>
        </p:txBody>
      </p:sp>
      <p:sp>
        <p:nvSpPr>
          <p:cNvPr id="15364" name="Footer Placeholder 2">
            <a:extLst>
              <a:ext uri="{FF2B5EF4-FFF2-40B4-BE49-F238E27FC236}">
                <a16:creationId xmlns:a16="http://schemas.microsoft.com/office/drawing/2014/main" id="{2B3870B5-86D8-6693-A0E5-59B88A48D80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en-GB" altLang="en-US" sz="1400"/>
              <a:t>Copyright Jørgen Just Andresen</a:t>
            </a:r>
          </a:p>
        </p:txBody>
      </p:sp>
      <p:sp>
        <p:nvSpPr>
          <p:cNvPr id="15365" name="Slide Number Placeholder 3">
            <a:extLst>
              <a:ext uri="{FF2B5EF4-FFF2-40B4-BE49-F238E27FC236}">
                <a16:creationId xmlns:a16="http://schemas.microsoft.com/office/drawing/2014/main" id="{CD20C7C3-11D4-50A4-BF53-6143C9C538E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47F31B3D-187E-4175-95E3-406B08D2871E}" type="slidenum">
              <a:rPr lang="en-GB" altLang="en-US" sz="1400"/>
              <a:pPr/>
              <a:t>9</a:t>
            </a:fld>
            <a:endParaRPr lang="en-GB" altLang="en-US" sz="140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2982</TotalTime>
  <Words>747</Words>
  <Application>Microsoft Office PowerPoint</Application>
  <PresentationFormat>Skærmshow (4:3)</PresentationFormat>
  <Paragraphs>136</Paragraphs>
  <Slides>19</Slides>
  <Notes>5</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19</vt:i4>
      </vt:variant>
    </vt:vector>
  </HeadingPairs>
  <TitlesOfParts>
    <vt:vector size="23" baseType="lpstr">
      <vt:lpstr>Times New Roman</vt:lpstr>
      <vt:lpstr>Trebuchet MS</vt:lpstr>
      <vt:lpstr>TrueFrutiger</vt:lpstr>
      <vt:lpstr>Default Design</vt:lpstr>
      <vt:lpstr>Kapitel 10  Rente-optioner</vt:lpstr>
      <vt:lpstr>Spekulationsstrategier - obligationsoptioner</vt:lpstr>
      <vt:lpstr>Option på Bund Future</vt:lpstr>
      <vt:lpstr>Tidsprofil for Option på Bund Future (Mar 2015)</vt:lpstr>
      <vt:lpstr>Caps</vt:lpstr>
      <vt:lpstr>Floors</vt:lpstr>
      <vt:lpstr>Collar</vt:lpstr>
      <vt:lpstr>Caps og floors består af en stribe underliggende optioner (cap- og floorletter)</vt:lpstr>
      <vt:lpstr>Eksempel, afdækning med cap</vt:lpstr>
      <vt:lpstr>Svar, afdækning med cap</vt:lpstr>
      <vt:lpstr>Swaptioner</vt:lpstr>
      <vt:lpstr>Swaptioner, anvendelse</vt:lpstr>
      <vt:lpstr>Tab og gevinst ved swaptioner</vt:lpstr>
      <vt:lpstr>Kvotering af swaptioner</vt:lpstr>
      <vt:lpstr>Prissætning af amerikanske optioner ved brug af BDT-model</vt:lpstr>
      <vt:lpstr>Prissætning af amerikanske optioner ved brug af BDT-model</vt:lpstr>
      <vt:lpstr>Tjek spørgsmål 1 </vt:lpstr>
      <vt:lpstr>Tjek spørgsmål 2</vt:lpstr>
      <vt:lpstr>Tjek spørgsmål 3</vt:lpstr>
    </vt:vector>
  </TitlesOfParts>
  <Company>Financial Training Partner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Lektion 1</dc:title>
  <dc:creator>Jørgen</dc:creator>
  <cp:lastModifiedBy>Rasmus Peter Ambrosius Løvgreen</cp:lastModifiedBy>
  <cp:revision>126</cp:revision>
  <dcterms:created xsi:type="dcterms:W3CDTF">2011-01-12T08:43:50Z</dcterms:created>
  <dcterms:modified xsi:type="dcterms:W3CDTF">2024-07-09T09:04:05Z</dcterms:modified>
</cp:coreProperties>
</file>