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7" r:id="rId4"/>
    <p:sldId id="468" r:id="rId5"/>
    <p:sldId id="461" r:id="rId6"/>
    <p:sldId id="469" r:id="rId7"/>
    <p:sldId id="470" r:id="rId8"/>
    <p:sldId id="471" r:id="rId9"/>
    <p:sldId id="472" r:id="rId10"/>
    <p:sldId id="473" r:id="rId11"/>
    <p:sldId id="466" r:id="rId12"/>
    <p:sldId id="460"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airbornleadership.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9.1</a:t>
            </a:r>
          </a:p>
          <a:p>
            <a:r>
              <a:rPr lang="da-DK" sz="4000" dirty="0">
                <a:solidFill>
                  <a:srgbClr val="6B9C77"/>
                </a:solidFill>
                <a:latin typeface="HelveticaNeueLT Std Lt Cn" panose="020B0406020202030204" pitchFamily="34" charset="0"/>
                <a:cs typeface="Arial Narrow" panose="020B0604020202020204" pitchFamily="34" charset="0"/>
              </a:rPr>
              <a:t>WORKSHOP OG INVOLVERING</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kern="100" dirty="0">
                <a:ea typeface="Times New Roman" panose="02020603050405020304" pitchFamily="18" charset="0"/>
                <a:cs typeface="Arial" panose="020B0604020202020204" pitchFamily="34" charset="0"/>
              </a:rPr>
              <a:t>Opbygning af samtalen</a:t>
            </a:r>
            <a:endParaRPr lang="da-DK" sz="2400" b="1" kern="100" dirty="0">
              <a:effectLst/>
              <a:ea typeface="Times New Roman" panose="02020603050405020304" pitchFamily="18"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Tekstfelt 4">
            <a:extLst>
              <a:ext uri="{FF2B5EF4-FFF2-40B4-BE49-F238E27FC236}">
                <a16:creationId xmlns:a16="http://schemas.microsoft.com/office/drawing/2014/main" id="{CCFA9BDC-BC85-9F95-CFAB-2EEFE88A2C2C}"/>
              </a:ext>
            </a:extLst>
          </p:cNvPr>
          <p:cNvSpPr txBox="1"/>
          <p:nvPr/>
        </p:nvSpPr>
        <p:spPr>
          <a:xfrm>
            <a:off x="1365588" y="972922"/>
            <a:ext cx="9539311" cy="461665"/>
          </a:xfrm>
          <a:prstGeom prst="rect">
            <a:avLst/>
          </a:prstGeom>
          <a:noFill/>
        </p:spPr>
        <p:txBody>
          <a:bodyPr wrap="square">
            <a:spAutoFit/>
          </a:bodyPr>
          <a:lstStyle/>
          <a:p>
            <a:pPr>
              <a:spcBef>
                <a:spcPts val="300"/>
              </a:spcBef>
              <a:spcAft>
                <a:spcPts val="1200"/>
              </a:spcAft>
            </a:pPr>
            <a:r>
              <a:rPr lang="da-DK" sz="1200" dirty="0">
                <a:solidFill>
                  <a:srgbClr val="000000"/>
                </a:solidFill>
                <a:effectLst/>
                <a:highlight>
                  <a:srgbClr val="FFFFFF"/>
                </a:highlight>
                <a:ea typeface="Times New Roman" panose="02020603050405020304" pitchFamily="18" charset="0"/>
                <a:cs typeface="Arial" panose="020B0604020202020204" pitchFamily="34" charset="0"/>
              </a:rPr>
              <a:t>Inden samtalen er det vigtigt at få fastlagt rammen og fremgangsmåden for interviewet. Hvor lang tid er der afsat til de enkelte dele af interviewet? Hvem er med til ansættelsessamtalen? Hvor foregår samtalen? Hvordan kommer ansøgere til og fra lokalet, så de ikke møder hinanden?</a:t>
            </a:r>
            <a:endParaRPr lang="da-DK" sz="1200" dirty="0">
              <a:effectLst/>
              <a:highlight>
                <a:srgbClr val="FFFFFF"/>
              </a:highlight>
              <a:ea typeface="Times New Roman" panose="02020603050405020304" pitchFamily="18" charset="0"/>
              <a:cs typeface="Arial" panose="020B0604020202020204" pitchFamily="34" charset="0"/>
            </a:endParaRPr>
          </a:p>
        </p:txBody>
      </p:sp>
      <p:sp>
        <p:nvSpPr>
          <p:cNvPr id="6" name="Tekstfelt 5">
            <a:extLst>
              <a:ext uri="{FF2B5EF4-FFF2-40B4-BE49-F238E27FC236}">
                <a16:creationId xmlns:a16="http://schemas.microsoft.com/office/drawing/2014/main" id="{FDFF27FC-ED54-1DFD-1EC5-F87908B0B56D}"/>
              </a:ext>
            </a:extLst>
          </p:cNvPr>
          <p:cNvSpPr txBox="1"/>
          <p:nvPr/>
        </p:nvSpPr>
        <p:spPr>
          <a:xfrm>
            <a:off x="1365588" y="1649723"/>
            <a:ext cx="4828477" cy="4178067"/>
          </a:xfrm>
          <a:prstGeom prst="rect">
            <a:avLst/>
          </a:prstGeom>
          <a:noFill/>
        </p:spPr>
        <p:txBody>
          <a:bodyPr wrap="square">
            <a:spAutoFit/>
          </a:bodyPr>
          <a:lstStyle/>
          <a:p>
            <a:pPr>
              <a:spcBef>
                <a:spcPts val="300"/>
              </a:spcBef>
              <a:spcAft>
                <a:spcPts val="1200"/>
              </a:spcAft>
            </a:pPr>
            <a:r>
              <a:rPr lang="da-DK" sz="1200" b="1" dirty="0">
                <a:solidFill>
                  <a:srgbClr val="000000"/>
                </a:solidFill>
                <a:highlight>
                  <a:srgbClr val="FFFFFF"/>
                </a:highlight>
                <a:ea typeface="Times New Roman" panose="02020603050405020304" pitchFamily="18" charset="0"/>
                <a:cs typeface="Arial" panose="020B0604020202020204" pitchFamily="34" charset="0"/>
              </a:rPr>
              <a:t>Indledning				                     </a:t>
            </a:r>
            <a:r>
              <a:rPr lang="da-DK" sz="1200" dirty="0">
                <a:solidFill>
                  <a:srgbClr val="000000"/>
                </a:solidFill>
                <a:effectLst/>
                <a:highlight>
                  <a:srgbClr val="FFFFFF"/>
                </a:highlight>
                <a:ea typeface="Times New Roman" panose="02020603050405020304" pitchFamily="18" charset="0"/>
                <a:cs typeface="Arial" panose="020B0604020202020204" pitchFamily="34" charset="0"/>
              </a:rPr>
              <a:t>Kort velkomst og præsentation af dig og eventuelt projektejer.</a:t>
            </a:r>
            <a:br>
              <a:rPr lang="da-DK" sz="1200" dirty="0">
                <a:solidFill>
                  <a:srgbClr val="000000"/>
                </a:solidFill>
                <a:effectLst/>
                <a:highlight>
                  <a:srgbClr val="FFFFFF"/>
                </a:highlight>
                <a:ea typeface="Times New Roman" panose="02020603050405020304" pitchFamily="18" charset="0"/>
                <a:cs typeface="Arial" panose="020B0604020202020204" pitchFamily="34" charset="0"/>
              </a:rPr>
            </a:br>
            <a:r>
              <a:rPr lang="da-DK" sz="1200" dirty="0">
                <a:solidFill>
                  <a:srgbClr val="000000"/>
                </a:solidFill>
                <a:effectLst/>
                <a:highlight>
                  <a:srgbClr val="FFFFFF"/>
                </a:highlight>
                <a:ea typeface="Times New Roman" panose="02020603050405020304" pitchFamily="18" charset="0"/>
                <a:cs typeface="Arial" panose="020B0604020202020204" pitchFamily="34" charset="0"/>
              </a:rPr>
              <a:t>Formål med ansættelsessamtalen.</a:t>
            </a:r>
            <a:br>
              <a:rPr lang="da-DK" sz="1200" dirty="0">
                <a:solidFill>
                  <a:srgbClr val="000000"/>
                </a:solidFill>
                <a:effectLst/>
                <a:highlight>
                  <a:srgbClr val="FFFFFF"/>
                </a:highlight>
                <a:ea typeface="Times New Roman" panose="02020603050405020304" pitchFamily="18" charset="0"/>
                <a:cs typeface="Arial" panose="020B0604020202020204" pitchFamily="34" charset="0"/>
              </a:rPr>
            </a:br>
            <a:r>
              <a:rPr lang="da-DK" sz="1200" dirty="0">
                <a:solidFill>
                  <a:srgbClr val="000000"/>
                </a:solidFill>
                <a:effectLst/>
                <a:highlight>
                  <a:srgbClr val="FFFFFF"/>
                </a:highlight>
                <a:ea typeface="Times New Roman" panose="02020603050405020304" pitchFamily="18" charset="0"/>
                <a:cs typeface="Arial" panose="020B0604020202020204" pitchFamily="34" charset="0"/>
              </a:rPr>
              <a:t>Forklaring af dagsordenen for samtalen, herunder rollefordelingen</a:t>
            </a:r>
            <a:br>
              <a:rPr lang="da-DK" sz="1200" dirty="0">
                <a:solidFill>
                  <a:srgbClr val="000000"/>
                </a:solidFill>
                <a:effectLst/>
                <a:highlight>
                  <a:srgbClr val="FFFFFF"/>
                </a:highlight>
                <a:ea typeface="Times New Roman" panose="02020603050405020304" pitchFamily="18" charset="0"/>
                <a:cs typeface="Arial" panose="020B0604020202020204" pitchFamily="34" charset="0"/>
              </a:rPr>
            </a:br>
            <a:r>
              <a:rPr lang="da-DK" sz="1200" dirty="0">
                <a:solidFill>
                  <a:srgbClr val="000000"/>
                </a:solidFill>
                <a:effectLst/>
                <a:highlight>
                  <a:srgbClr val="FFFFFF"/>
                </a:highlight>
                <a:ea typeface="Times New Roman" panose="02020603050405020304" pitchFamily="18" charset="0"/>
                <a:cs typeface="Arial" panose="020B0604020202020204" pitchFamily="34" charset="0"/>
              </a:rPr>
              <a:t>Kort om baggrunden for projektet og stillingsopslaget.</a:t>
            </a:r>
            <a:br>
              <a:rPr lang="da-DK" sz="1200" dirty="0">
                <a:solidFill>
                  <a:srgbClr val="000000"/>
                </a:solidFill>
                <a:effectLst/>
                <a:highlight>
                  <a:srgbClr val="FFFFFF"/>
                </a:highlight>
                <a:ea typeface="Times New Roman" panose="02020603050405020304" pitchFamily="18" charset="0"/>
                <a:cs typeface="Arial" panose="020B0604020202020204" pitchFamily="34" charset="0"/>
              </a:rPr>
            </a:br>
            <a:r>
              <a:rPr lang="da-DK" sz="1200" dirty="0">
                <a:solidFill>
                  <a:srgbClr val="000000"/>
                </a:solidFill>
                <a:effectLst/>
                <a:highlight>
                  <a:srgbClr val="FFFFFF"/>
                </a:highlight>
                <a:ea typeface="Times New Roman" panose="02020603050405020304" pitchFamily="18" charset="0"/>
                <a:cs typeface="Arial" panose="020B0604020202020204" pitchFamily="34" charset="0"/>
              </a:rPr>
              <a:t>Indledende spørgsmål, hvor ansøgeren opfordres til kort at begrunde sin interesse for projektet.</a:t>
            </a:r>
            <a:endParaRPr lang="da-DK" sz="1200" dirty="0">
              <a:effectLst/>
              <a:highlight>
                <a:srgbClr val="FFFFFF"/>
              </a:highlight>
              <a:ea typeface="Times New Roman" panose="02020603050405020304" pitchFamily="18" charset="0"/>
              <a:cs typeface="Arial" panose="020B0604020202020204" pitchFamily="34" charset="0"/>
            </a:endParaRPr>
          </a:p>
          <a:p>
            <a:pPr>
              <a:spcBef>
                <a:spcPts val="300"/>
              </a:spcBef>
              <a:spcAft>
                <a:spcPts val="1200"/>
              </a:spcAft>
            </a:pPr>
            <a:r>
              <a:rPr lang="da-DK" sz="1200" b="1" dirty="0">
                <a:solidFill>
                  <a:srgbClr val="000000"/>
                </a:solidFill>
                <a:effectLst/>
                <a:highlight>
                  <a:srgbClr val="FFFFFF"/>
                </a:highlight>
                <a:ea typeface="Times New Roman" panose="02020603050405020304" pitchFamily="18" charset="0"/>
                <a:cs typeface="Arial" panose="020B0604020202020204" pitchFamily="34" charset="0"/>
              </a:rPr>
              <a:t>Spørgsmål i spørgeramme			</a:t>
            </a:r>
            <a:r>
              <a:rPr lang="da-DK" sz="1200" b="1" dirty="0">
                <a:solidFill>
                  <a:srgbClr val="000000"/>
                </a:solidFill>
                <a:highlight>
                  <a:srgbClr val="FFFFFF"/>
                </a:highlight>
                <a:ea typeface="Times New Roman" panose="02020603050405020304" pitchFamily="18" charset="0"/>
                <a:cs typeface="Arial" panose="020B0604020202020204" pitchFamily="34" charset="0"/>
              </a:rPr>
              <a:t>    </a:t>
            </a:r>
            <a:r>
              <a:rPr lang="da-DK" sz="1200" dirty="0">
                <a:solidFill>
                  <a:srgbClr val="000000"/>
                </a:solidFill>
                <a:effectLst/>
                <a:highlight>
                  <a:srgbClr val="FFFFFF"/>
                </a:highlight>
                <a:ea typeface="Times New Roman" panose="02020603050405020304" pitchFamily="18" charset="0"/>
                <a:cs typeface="Arial" panose="020B0604020202020204" pitchFamily="34" charset="0"/>
              </a:rPr>
              <a:t>Spørgsmålene stilles et for et, og der stilles kun enkelte opklarende spørgsmål. Det kan være en god idé at lade projektejer eller teamledere i projektet deltage, så de  oplever at være i direkte kontakt med ansøgeren.</a:t>
            </a:r>
            <a:endParaRPr lang="da-DK" sz="1200" dirty="0">
              <a:effectLst/>
              <a:highlight>
                <a:srgbClr val="FFFFFF"/>
              </a:highlight>
              <a:ea typeface="Times New Roman" panose="02020603050405020304" pitchFamily="18" charset="0"/>
              <a:cs typeface="Arial" panose="020B0604020202020204" pitchFamily="34" charset="0"/>
            </a:endParaRPr>
          </a:p>
          <a:p>
            <a:pPr>
              <a:spcBef>
                <a:spcPts val="300"/>
              </a:spcBef>
              <a:spcAft>
                <a:spcPts val="1200"/>
              </a:spcAft>
            </a:pPr>
            <a:r>
              <a:rPr lang="da-DK" sz="1200" b="1" dirty="0">
                <a:solidFill>
                  <a:srgbClr val="000000"/>
                </a:solidFill>
                <a:effectLst/>
                <a:highlight>
                  <a:srgbClr val="FFFFFF"/>
                </a:highlight>
                <a:ea typeface="Times New Roman" panose="02020603050405020304" pitchFamily="18" charset="0"/>
                <a:cs typeface="Arial" panose="020B0604020202020204" pitchFamily="34" charset="0"/>
              </a:rPr>
              <a:t>Uddybning af svar</a:t>
            </a:r>
            <a:r>
              <a:rPr lang="da-DK" sz="1200" b="1" dirty="0">
                <a:highlight>
                  <a:srgbClr val="FFFFFF"/>
                </a:highlight>
                <a:ea typeface="Times New Roman" panose="02020603050405020304" pitchFamily="18" charset="0"/>
                <a:cs typeface="Arial" panose="020B0604020202020204" pitchFamily="34" charset="0"/>
              </a:rPr>
              <a:t>                                                                          	 </a:t>
            </a:r>
            <a:r>
              <a:rPr lang="da-DK" sz="1200" dirty="0">
                <a:solidFill>
                  <a:srgbClr val="000000"/>
                </a:solidFill>
                <a:effectLst/>
                <a:highlight>
                  <a:srgbClr val="FFFFFF"/>
                </a:highlight>
                <a:ea typeface="Times New Roman" panose="02020603050405020304" pitchFamily="18" charset="0"/>
                <a:cs typeface="Arial" panose="020B0604020202020204" pitchFamily="34" charset="0"/>
              </a:rPr>
              <a:t>Når ansøgeren har svaret på alle spørgsmål i spørgerammen, kan der stilles uddybende spørgsmål. Først spørger projektlederen, der stillede spørgsmålene. Derefter kan andre fra projektet supplere.</a:t>
            </a:r>
            <a:endParaRPr lang="da-DK" sz="1200" dirty="0">
              <a:effectLst/>
              <a:highlight>
                <a:srgbClr val="FFFFFF"/>
              </a:highlight>
              <a:ea typeface="Times New Roman" panose="02020603050405020304" pitchFamily="18" charset="0"/>
              <a:cs typeface="Arial" panose="020B0604020202020204" pitchFamily="34" charset="0"/>
            </a:endParaRPr>
          </a:p>
          <a:p>
            <a:pPr>
              <a:spcBef>
                <a:spcPts val="300"/>
              </a:spcBef>
              <a:spcAft>
                <a:spcPts val="1200"/>
              </a:spcAft>
            </a:pPr>
            <a:r>
              <a:rPr lang="da-DK" sz="1200" b="1" dirty="0">
                <a:solidFill>
                  <a:srgbClr val="000000"/>
                </a:solidFill>
                <a:effectLst/>
                <a:highlight>
                  <a:srgbClr val="FFFFFF"/>
                </a:highlight>
                <a:ea typeface="Times New Roman" panose="02020603050405020304" pitchFamily="18" charset="0"/>
                <a:cs typeface="Arial" panose="020B0604020202020204" pitchFamily="34" charset="0"/>
              </a:rPr>
              <a:t>Spørgsmål fra ansøgeren om jobbet og projektet</a:t>
            </a:r>
            <a:r>
              <a:rPr lang="da-DK" sz="1200" b="1" dirty="0">
                <a:highlight>
                  <a:srgbClr val="FFFFFF"/>
                </a:highlight>
                <a:ea typeface="Times New Roman" panose="02020603050405020304" pitchFamily="18" charset="0"/>
                <a:cs typeface="Arial" panose="020B0604020202020204" pitchFamily="34" charset="0"/>
              </a:rPr>
              <a:t>                                    </a:t>
            </a:r>
            <a:r>
              <a:rPr lang="da-DK" sz="1200" dirty="0">
                <a:solidFill>
                  <a:srgbClr val="000000"/>
                </a:solidFill>
                <a:effectLst/>
                <a:highlight>
                  <a:srgbClr val="FFFFFF"/>
                </a:highlight>
                <a:ea typeface="Times New Roman" panose="02020603050405020304" pitchFamily="18" charset="0"/>
                <a:cs typeface="Arial" panose="020B0604020202020204" pitchFamily="34" charset="0"/>
              </a:rPr>
              <a:t>Endelig kan ansøgeren stille spørgsmål og drøfte andre emner. Som udgangspunkt er det en god idé, at projektlederen svarer på spørgsmålene eller giver spørgsmålet videre til den mest relevante deltager i mødet.</a:t>
            </a:r>
            <a:endParaRPr lang="da-DK" sz="1200" dirty="0">
              <a:effectLst/>
              <a:highlight>
                <a:srgbClr val="FFFFFF"/>
              </a:highlight>
              <a:ea typeface="Times New Roman" panose="02020603050405020304" pitchFamily="18" charset="0"/>
              <a:cs typeface="Arial" panose="020B0604020202020204" pitchFamily="34" charset="0"/>
            </a:endParaRPr>
          </a:p>
        </p:txBody>
      </p:sp>
      <p:sp>
        <p:nvSpPr>
          <p:cNvPr id="10" name="Tekstfelt 9">
            <a:extLst>
              <a:ext uri="{FF2B5EF4-FFF2-40B4-BE49-F238E27FC236}">
                <a16:creationId xmlns:a16="http://schemas.microsoft.com/office/drawing/2014/main" id="{0EA09275-B370-C83B-2FEA-0446760479C5}"/>
              </a:ext>
            </a:extLst>
          </p:cNvPr>
          <p:cNvSpPr txBox="1"/>
          <p:nvPr/>
        </p:nvSpPr>
        <p:spPr>
          <a:xfrm>
            <a:off x="6313336" y="1659087"/>
            <a:ext cx="4699221" cy="4525213"/>
          </a:xfrm>
          <a:prstGeom prst="rect">
            <a:avLst/>
          </a:prstGeom>
          <a:noFill/>
        </p:spPr>
        <p:txBody>
          <a:bodyPr wrap="square">
            <a:spAutoFit/>
          </a:bodyPr>
          <a:lstStyle/>
          <a:p>
            <a:pPr>
              <a:spcBef>
                <a:spcPts val="300"/>
              </a:spcBef>
              <a:spcAft>
                <a:spcPts val="1200"/>
              </a:spcAft>
            </a:pPr>
            <a:r>
              <a:rPr lang="da-DK" sz="1200" b="1" dirty="0">
                <a:solidFill>
                  <a:srgbClr val="000000"/>
                </a:solidFill>
                <a:effectLst/>
                <a:highlight>
                  <a:srgbClr val="FFFFFF"/>
                </a:highlight>
                <a:ea typeface="Times New Roman" panose="02020603050405020304" pitchFamily="18" charset="0"/>
                <a:cs typeface="Arial" panose="020B0604020202020204" pitchFamily="34" charset="0"/>
              </a:rPr>
              <a:t>Afslutning</a:t>
            </a:r>
            <a:r>
              <a:rPr lang="da-DK" sz="1200" b="1" dirty="0">
                <a:highlight>
                  <a:srgbClr val="FFFFFF"/>
                </a:highlight>
                <a:ea typeface="Times New Roman" panose="02020603050405020304" pitchFamily="18" charset="0"/>
                <a:cs typeface="Arial" panose="020B0604020202020204" pitchFamily="34" charset="0"/>
              </a:rPr>
              <a:t>                                                                          	     </a:t>
            </a:r>
            <a:r>
              <a:rPr lang="da-DK" sz="1200" dirty="0">
                <a:solidFill>
                  <a:srgbClr val="000000"/>
                </a:solidFill>
                <a:effectLst/>
                <a:highlight>
                  <a:srgbClr val="FFFFFF"/>
                </a:highlight>
                <a:ea typeface="Times New Roman" panose="02020603050405020304" pitchFamily="18" charset="0"/>
                <a:cs typeface="Arial" panose="020B0604020202020204" pitchFamily="34" charset="0"/>
              </a:rPr>
              <a:t>Interviewet rundes af med enkelte spørgsmål fra projektlederen og en orientering om, hvornår ansøgeren kan forvente at høre nyt.</a:t>
            </a:r>
          </a:p>
          <a:p>
            <a:pPr>
              <a:lnSpc>
                <a:spcPct val="107000"/>
              </a:lnSpc>
              <a:spcAft>
                <a:spcPts val="800"/>
              </a:spcAft>
            </a:pPr>
            <a:r>
              <a:rPr lang="da-DK" sz="1200" b="1" kern="100" dirty="0">
                <a:effectLst/>
                <a:ea typeface="Times New Roman" panose="02020603050405020304" pitchFamily="18" charset="0"/>
                <a:cs typeface="Arial" panose="020B0604020202020204" pitchFamily="34" charset="0"/>
              </a:rPr>
              <a:t>Generelle spørgsmål, der kan stilles som afslutning</a:t>
            </a:r>
            <a:endParaRPr lang="da-DK" sz="12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a-DK" sz="1200" kern="100" dirty="0">
                <a:effectLst/>
                <a:ea typeface="Aptos" panose="020B0004020202020204" pitchFamily="34" charset="0"/>
                <a:cs typeface="Arial" panose="020B0604020202020204" pitchFamily="34" charset="0"/>
              </a:rPr>
              <a:t>Prøv at beskrive, hvilke arbejdssituationer der i særlig grad motiverer dig?</a:t>
            </a:r>
          </a:p>
          <a:p>
            <a:pPr marL="342900" lvl="0" indent="-342900">
              <a:lnSpc>
                <a:spcPct val="107000"/>
              </a:lnSpc>
              <a:spcAft>
                <a:spcPts val="800"/>
              </a:spcAft>
              <a:buSzPts val="1000"/>
              <a:buFont typeface="Symbol" panose="05050102010706020507" pitchFamily="18" charset="2"/>
              <a:buChar char=""/>
              <a:tabLst>
                <a:tab pos="457200" algn="l"/>
              </a:tabLst>
            </a:pPr>
            <a:r>
              <a:rPr lang="da-DK" sz="1200" kern="100" dirty="0">
                <a:effectLst/>
                <a:ea typeface="Aptos" panose="020B0004020202020204" pitchFamily="34" charset="0"/>
                <a:cs typeface="Arial" panose="020B0604020202020204" pitchFamily="34" charset="0"/>
              </a:rPr>
              <a:t>Hvilke kompetencer anser du for de vigtigste i vores projekt?</a:t>
            </a:r>
          </a:p>
          <a:p>
            <a:pPr marL="342900" lvl="0" indent="-342900">
              <a:lnSpc>
                <a:spcPct val="107000"/>
              </a:lnSpc>
              <a:spcAft>
                <a:spcPts val="800"/>
              </a:spcAft>
              <a:buSzPts val="1000"/>
              <a:buFont typeface="Symbol" panose="05050102010706020507" pitchFamily="18" charset="2"/>
              <a:buChar char=""/>
              <a:tabLst>
                <a:tab pos="457200" algn="l"/>
              </a:tabLst>
            </a:pPr>
            <a:r>
              <a:rPr lang="da-DK" sz="1200" kern="100" dirty="0">
                <a:effectLst/>
                <a:ea typeface="Aptos" panose="020B0004020202020204" pitchFamily="34" charset="0"/>
                <a:cs typeface="Arial" panose="020B0604020202020204" pitchFamily="34" charset="0"/>
              </a:rPr>
              <a:t>Prøv at beskrive, hvornår du som teammedlem vil involvere dine kollegaer i dit arbejde?</a:t>
            </a:r>
          </a:p>
          <a:p>
            <a:pPr marL="342900" lvl="0" indent="-342900">
              <a:lnSpc>
                <a:spcPct val="107000"/>
              </a:lnSpc>
              <a:spcAft>
                <a:spcPts val="800"/>
              </a:spcAft>
              <a:buSzPts val="1000"/>
              <a:buFont typeface="Symbol" panose="05050102010706020507" pitchFamily="18" charset="2"/>
              <a:buChar char=""/>
              <a:tabLst>
                <a:tab pos="457200" algn="l"/>
              </a:tabLst>
            </a:pPr>
            <a:r>
              <a:rPr lang="da-DK" sz="1200" kern="100" dirty="0">
                <a:effectLst/>
                <a:ea typeface="Aptos" panose="020B0004020202020204" pitchFamily="34" charset="0"/>
                <a:cs typeface="Arial" panose="020B0604020202020204" pitchFamily="34" charset="0"/>
              </a:rPr>
              <a:t>Er der noget andet, du synes, at vi skal vide om dig, som kan have betydning i forhold til at ansætte dig i projektet?</a:t>
            </a:r>
          </a:p>
          <a:p>
            <a:pPr>
              <a:lnSpc>
                <a:spcPct val="107000"/>
              </a:lnSpc>
              <a:spcBef>
                <a:spcPts val="800"/>
              </a:spcBef>
              <a:spcAft>
                <a:spcPts val="400"/>
              </a:spcAft>
            </a:pPr>
            <a:r>
              <a:rPr lang="da-DK" sz="1200" b="1" kern="100" dirty="0">
                <a:solidFill>
                  <a:srgbClr val="000000"/>
                </a:solidFill>
                <a:effectLst/>
                <a:highlight>
                  <a:srgbClr val="FFFFFF"/>
                </a:highlight>
                <a:ea typeface="Times New Roman" panose="02020603050405020304" pitchFamily="18" charset="0"/>
                <a:cs typeface="Arial" panose="020B0604020202020204" pitchFamily="34" charset="0"/>
              </a:rPr>
              <a:t>Tilbagemelding til ansøgerne</a:t>
            </a:r>
            <a:r>
              <a:rPr lang="da-DK" sz="1200" b="1" kern="100" dirty="0">
                <a:solidFill>
                  <a:srgbClr val="0F4761"/>
                </a:solidFill>
                <a:highlight>
                  <a:srgbClr val="FFFFFF"/>
                </a:highlight>
                <a:ea typeface="Times New Roman" panose="02020603050405020304" pitchFamily="18" charset="0"/>
                <a:cs typeface="Arial" panose="020B0604020202020204" pitchFamily="34" charset="0"/>
              </a:rPr>
              <a:t>                                                                         </a:t>
            </a:r>
            <a:r>
              <a:rPr lang="da-DK" sz="1200" dirty="0">
                <a:solidFill>
                  <a:srgbClr val="000000"/>
                </a:solidFill>
                <a:effectLst/>
                <a:highlight>
                  <a:srgbClr val="FFFFFF"/>
                </a:highlight>
                <a:ea typeface="Times New Roman" panose="02020603050405020304" pitchFamily="18" charset="0"/>
                <a:cs typeface="Arial" panose="020B0604020202020204" pitchFamily="34" charset="0"/>
              </a:rPr>
              <a:t>De ansøgere, der har været til en ansættelsessamtale, bør have en personlig tilbagemelding fra projektlederen. </a:t>
            </a:r>
            <a:r>
              <a:rPr lang="da-DK" sz="1200" dirty="0">
                <a:solidFill>
                  <a:srgbClr val="000000"/>
                </a:solidFill>
                <a:highlight>
                  <a:srgbClr val="FFFFFF"/>
                </a:highlight>
                <a:ea typeface="Times New Roman" panose="02020603050405020304" pitchFamily="18" charset="0"/>
                <a:cs typeface="Arial" panose="020B0604020202020204" pitchFamily="34" charset="0"/>
              </a:rPr>
              <a:t>De </a:t>
            </a:r>
            <a:r>
              <a:rPr lang="da-DK" sz="1200" dirty="0">
                <a:solidFill>
                  <a:srgbClr val="000000"/>
                </a:solidFill>
                <a:effectLst/>
                <a:highlight>
                  <a:srgbClr val="FFFFFF"/>
                </a:highlight>
                <a:ea typeface="Times New Roman" panose="02020603050405020304" pitchFamily="18" charset="0"/>
                <a:cs typeface="Arial" panose="020B0604020202020204" pitchFamily="34" charset="0"/>
              </a:rPr>
              <a:t>skal have feedback på, hvordan de blev oplevet til samtalen, og hvad der gjorde, at de henholdsvis fik eller ikke fik jobbet.</a:t>
            </a:r>
            <a:r>
              <a:rPr lang="da-DK" sz="1200" dirty="0">
                <a:highlight>
                  <a:srgbClr val="FFFFFF"/>
                </a:highlight>
                <a:ea typeface="Times New Roman" panose="02020603050405020304" pitchFamily="18" charset="0"/>
                <a:cs typeface="Arial" panose="020B0604020202020204" pitchFamily="34" charset="0"/>
              </a:rPr>
              <a:t> </a:t>
            </a:r>
          </a:p>
          <a:p>
            <a:pPr>
              <a:lnSpc>
                <a:spcPct val="107000"/>
              </a:lnSpc>
              <a:spcBef>
                <a:spcPts val="800"/>
              </a:spcBef>
              <a:spcAft>
                <a:spcPts val="400"/>
              </a:spcAft>
            </a:pPr>
            <a:r>
              <a:rPr lang="da-DK" sz="1200" dirty="0">
                <a:solidFill>
                  <a:srgbClr val="000000"/>
                </a:solidFill>
                <a:effectLst/>
                <a:highlight>
                  <a:srgbClr val="FFFFFF"/>
                </a:highlight>
                <a:ea typeface="Times New Roman" panose="02020603050405020304" pitchFamily="18" charset="0"/>
                <a:cs typeface="Arial" panose="020B0604020202020204" pitchFamily="34" charset="0"/>
              </a:rPr>
              <a:t>En konstruktiv feedback efter en samtalen er med til at sikre en oplevelse af dig og projektet som en god samarbejdspartner.</a:t>
            </a:r>
            <a:endParaRPr lang="da-DK" sz="1200" dirty="0">
              <a:effectLst/>
              <a:highlight>
                <a:srgbClr val="FFFFFF"/>
              </a:highligh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13183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 name="Rektangel 5">
            <a:extLst>
              <a:ext uri="{FF2B5EF4-FFF2-40B4-BE49-F238E27FC236}">
                <a16:creationId xmlns:a16="http://schemas.microsoft.com/office/drawing/2014/main" id="{783BB47A-01D7-0236-750E-E67B86440C41}"/>
              </a:ext>
            </a:extLst>
          </p:cNvPr>
          <p:cNvSpPr/>
          <p:nvPr/>
        </p:nvSpPr>
        <p:spPr>
          <a:xfrm>
            <a:off x="1338144" y="1214340"/>
            <a:ext cx="9441962" cy="4085542"/>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cs typeface="Arial" panose="020B0604020202020204" pitchFamily="34" charset="0"/>
              </a:rPr>
              <a:t>Forbindelse til andre værktøjer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171450" indent="-171450" algn="l">
              <a:buFont typeface="Arial" panose="020B0604020202020204" pitchFamily="34" charset="0"/>
              <a:buChar char="•"/>
            </a:pPr>
            <a:r>
              <a:rPr lang="da-DK" sz="1200" b="1" i="0" dirty="0">
                <a:effectLst/>
                <a:cs typeface="Arial" panose="020B0604020202020204" pitchFamily="34" charset="0"/>
              </a:rPr>
              <a:t>Drejebog til facilitering: </a:t>
            </a:r>
            <a:r>
              <a:rPr lang="da-DK" sz="1200" b="0" i="0" dirty="0">
                <a:effectLst/>
                <a:cs typeface="Arial" panose="020B0604020202020204" pitchFamily="34" charset="0"/>
              </a:rPr>
              <a:t>Drejebogen hjælper dig til at facilitere møder og workshops med passion og engagement. Som projektleder er det typisk styregruppemøder, sprintmøder, idégenereringsmøder, planlægningsworkshop, teambuilding aktiviteter, workshops med interessenter og projektgruppemøder, du skal lede og facilitere. Din opgave som facilitator er at skabe motivation, engagement og læring hos mødedeltagerne.</a:t>
            </a:r>
          </a:p>
          <a:p>
            <a:pPr marL="171450" indent="-171450" algn="l">
              <a:buFont typeface="Arial" panose="020B0604020202020204" pitchFamily="34" charset="0"/>
              <a:buChar char="•"/>
            </a:pPr>
            <a:endParaRPr lang="da-DK" sz="1200" dirty="0">
              <a:cs typeface="Arial" panose="020B0604020202020204" pitchFamily="34" charset="0"/>
            </a:endParaRPr>
          </a:p>
          <a:p>
            <a:pPr marL="171450" indent="-171450">
              <a:buFont typeface="Arial" panose="020B0604020202020204" pitchFamily="34" charset="0"/>
              <a:buChar char="•"/>
            </a:pPr>
            <a:r>
              <a:rPr lang="da-DK" sz="1200" b="1" dirty="0">
                <a:cs typeface="Arial" panose="020B0604020202020204" pitchFamily="34" charset="0"/>
              </a:rPr>
              <a:t>Workshop og involvering: </a:t>
            </a:r>
            <a:r>
              <a:rPr lang="da-DK" sz="1200" dirty="0">
                <a:cs typeface="Arial" panose="020B0604020202020204" pitchFamily="34" charset="0"/>
              </a:rPr>
              <a:t>Beskriver hvordan du planlægger og gennemfører forskellige workshops. </a:t>
            </a:r>
            <a:r>
              <a:rPr lang="da-DK" sz="1200" dirty="0">
                <a:effectLst/>
                <a:ea typeface="Times New Roman" panose="02020603050405020304" pitchFamily="18" charset="0"/>
                <a:cs typeface="Arial" panose="020B0604020202020204" pitchFamily="34" charset="0"/>
              </a:rPr>
              <a:t>Formålet </a:t>
            </a:r>
            <a:r>
              <a:rPr lang="da-DK" sz="1200" b="0" dirty="0">
                <a:effectLst/>
                <a:ea typeface="Times New Roman" panose="02020603050405020304" pitchFamily="18" charset="0"/>
                <a:cs typeface="Arial" panose="020B0604020202020204" pitchFamily="34" charset="0"/>
              </a:rPr>
              <a:t>er at afdække de mange indfaldsvinkler og problemstillinger, projektet skal løse, samt at sikre af de forskellige nøgleinteressenter forstår andres indfaldsvinkel.</a:t>
            </a:r>
          </a:p>
          <a:p>
            <a:pPr marL="171450" indent="-171450">
              <a:buFont typeface="Arial" panose="020B0604020202020204" pitchFamily="34" charset="0"/>
              <a:buChar char="•"/>
            </a:pPr>
            <a:endParaRPr lang="da-DK" sz="1200" dirty="0">
              <a:ea typeface="Times New Roman" panose="02020603050405020304" pitchFamily="18" charset="0"/>
              <a:cs typeface="Arial" panose="020B0604020202020204" pitchFamily="34" charset="0"/>
            </a:endParaRPr>
          </a:p>
          <a:p>
            <a:pPr algn="l"/>
            <a:br>
              <a:rPr lang="da-DK" sz="1200" dirty="0">
                <a:cs typeface="Arial" panose="020B0604020202020204" pitchFamily="34" charset="0"/>
              </a:rPr>
            </a:b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Links</a:t>
            </a:r>
          </a:p>
          <a:p>
            <a:pPr marL="171450" indent="-171450">
              <a:lnSpc>
                <a:spcPct val="107000"/>
              </a:lnSpc>
              <a:buFont typeface="Arial" panose="020B0604020202020204" pitchFamily="34" charset="0"/>
              <a:buChar char="•"/>
            </a:pPr>
            <a:r>
              <a:rPr lang="da-DK" sz="1200" dirty="0">
                <a:cs typeface="Arial" panose="020B0604020202020204" pitchFamily="34" charset="0"/>
                <a:hlinkClick r:id="rId4">
                  <a:extLst>
                    <a:ext uri="{A12FA001-AC4F-418D-AE19-62706E023703}">
                      <ahyp:hlinkClr xmlns:ahyp="http://schemas.microsoft.com/office/drawing/2018/hyperlinkcolor" val="tx"/>
                    </a:ext>
                  </a:extLst>
                </a:hlinkClick>
              </a:rPr>
              <a:t>https://airbornleadership.com/</a:t>
            </a:r>
            <a:endParaRPr lang="da-DK" sz="1200" dirty="0">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Referencer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342900" lvl="0" indent="-342900">
              <a:buFont typeface="Symbol" panose="05050102010706020507" pitchFamily="18" charset="2"/>
              <a:buChar char=""/>
            </a:pPr>
            <a:r>
              <a:rPr lang="da-DK" sz="1200" b="1" dirty="0">
                <a:effectLst/>
                <a:ea typeface="Calibri" panose="020F0502020204030204" pitchFamily="34" charset="0"/>
                <a:cs typeface="Arial" panose="020B0604020202020204" pitchFamily="34" charset="0"/>
              </a:rPr>
              <a:t>Projektlederskab – effekt til tiden, </a:t>
            </a:r>
            <a:r>
              <a:rPr lang="da-DK" sz="1200" dirty="0">
                <a:effectLst/>
                <a:ea typeface="Calibri" panose="020F0502020204030204" pitchFamily="34" charset="0"/>
                <a:cs typeface="Arial" panose="020B0604020202020204" pitchFamily="34" charset="0"/>
              </a:rPr>
              <a:t>1. udgave</a:t>
            </a:r>
            <a:r>
              <a:rPr lang="da-DK" sz="1200" b="1" dirty="0">
                <a:effectLst/>
                <a:ea typeface="Calibri" panose="020F0502020204030204" pitchFamily="34" charset="0"/>
                <a:cs typeface="Arial" panose="020B0604020202020204" pitchFamily="34" charset="0"/>
              </a:rPr>
              <a:t>, </a:t>
            </a:r>
            <a:r>
              <a:rPr lang="da-DK" sz="1200" dirty="0">
                <a:effectLst/>
                <a:ea typeface="Calibri" panose="020F0502020204030204" pitchFamily="34" charset="0"/>
                <a:cs typeface="Arial" panose="020B0604020202020204" pitchFamily="34" charset="0"/>
              </a:rPr>
              <a:t>Djøf Forlag, 2016 </a:t>
            </a:r>
          </a:p>
          <a:p>
            <a:pPr marL="342900" lvl="0" indent="-342900">
              <a:buFont typeface="Symbol" panose="05050102010706020507" pitchFamily="18" charset="2"/>
              <a:buChar char=""/>
            </a:pPr>
            <a:r>
              <a:rPr lang="da-DK" sz="1200" b="1" dirty="0">
                <a:effectLst/>
                <a:ea typeface="Calibri" panose="020F0502020204030204" pitchFamily="34" charset="0"/>
                <a:cs typeface="Arial" panose="020B0604020202020204" pitchFamily="34" charset="0"/>
              </a:rPr>
              <a:t>Power i projekter og portefølje</a:t>
            </a:r>
            <a:r>
              <a:rPr lang="da-DK" sz="1200" dirty="0">
                <a:effectLst/>
                <a:ea typeface="Calibri" panose="020F0502020204030204" pitchFamily="34" charset="0"/>
                <a:cs typeface="Arial" panose="020B0604020202020204" pitchFamily="34" charset="0"/>
              </a:rPr>
              <a:t>, 5. udgave. </a:t>
            </a:r>
            <a:r>
              <a:rPr lang="en-US" sz="1200" dirty="0" err="1">
                <a:effectLst/>
                <a:ea typeface="Calibri" panose="020F0502020204030204" pitchFamily="34" charset="0"/>
                <a:cs typeface="Arial" panose="020B0604020202020204" pitchFamily="34" charset="0"/>
              </a:rPr>
              <a:t>Djøf</a:t>
            </a:r>
            <a:r>
              <a:rPr lang="en-US" sz="1200" dirty="0">
                <a:effectLst/>
                <a:ea typeface="Calibri" panose="020F0502020204030204" pitchFamily="34" charset="0"/>
                <a:cs typeface="Arial" panose="020B0604020202020204" pitchFamily="34" charset="0"/>
              </a:rPr>
              <a:t> Forlag, 2024 </a:t>
            </a:r>
            <a:endParaRPr lang="da-DK" sz="1200" dirty="0">
              <a:effectLst/>
              <a:ea typeface="Calibri" panose="020F0502020204030204" pitchFamily="34" charset="0"/>
              <a:cs typeface="Arial" panose="020B0604020202020204" pitchFamily="34" charset="0"/>
            </a:endParaRPr>
          </a:p>
          <a:p>
            <a:pPr marL="171450" indent="-171450">
              <a:lnSpc>
                <a:spcPct val="107000"/>
              </a:lnSpc>
              <a:spcAft>
                <a:spcPts val="0"/>
              </a:spcAft>
              <a:buFont typeface="Arial" panose="020B0604020202020204" pitchFamily="34" charset="0"/>
              <a:buChar char="•"/>
            </a:pPr>
            <a:endParaRPr lang="da-DK" sz="1200" dirty="0">
              <a:ea typeface="SimSun" panose="02010600030101010101" pitchFamily="2" charset="-122"/>
            </a:endParaRPr>
          </a:p>
          <a:p>
            <a:pPr>
              <a:lnSpc>
                <a:spcPct val="107000"/>
              </a:lnSpc>
              <a:spcAft>
                <a:spcPts val="0"/>
              </a:spcAft>
            </a:pPr>
            <a:endParaRPr lang="da-DK" sz="1200" b="1"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477743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dirty="0"/>
              <a:t>Værktøj: </a:t>
            </a:r>
            <a:r>
              <a:rPr lang="da-DK" sz="2400" b="1" kern="100" dirty="0">
                <a:effectLst/>
                <a:ea typeface="Aptos" panose="020B0004020202020204" pitchFamily="34" charset="0"/>
                <a:cs typeface="Times New Roman" panose="02020603050405020304" pitchFamily="18" charset="0"/>
              </a:rPr>
              <a:t>Rekruttering af projektgruppen </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Tekstfelt 2">
            <a:extLst>
              <a:ext uri="{FF2B5EF4-FFF2-40B4-BE49-F238E27FC236}">
                <a16:creationId xmlns:a16="http://schemas.microsoft.com/office/drawing/2014/main" id="{8B8176DE-D638-60F7-89EE-730BB595D773}"/>
              </a:ext>
            </a:extLst>
          </p:cNvPr>
          <p:cNvSpPr txBox="1"/>
          <p:nvPr/>
        </p:nvSpPr>
        <p:spPr>
          <a:xfrm>
            <a:off x="1360048" y="1038847"/>
            <a:ext cx="9441962" cy="5078313"/>
          </a:xfrm>
          <a:prstGeom prst="rect">
            <a:avLst/>
          </a:prstGeom>
          <a:noFill/>
        </p:spPr>
        <p:txBody>
          <a:bodyPr wrap="square">
            <a:spAutoFit/>
          </a:bodyPr>
          <a:lstStyle/>
          <a:p>
            <a:r>
              <a:rPr kumimoji="0" lang="da-DK" altLang="da-DK" sz="1200" b="1" i="0" u="none" strike="noStrike" cap="none" normalizeH="0" baseline="0" dirty="0">
                <a:ln>
                  <a:noFill/>
                </a:ln>
                <a:solidFill>
                  <a:srgbClr val="202124"/>
                </a:solidFill>
                <a:effectLst/>
              </a:rPr>
              <a:t>Formål</a:t>
            </a:r>
            <a:r>
              <a:rPr kumimoji="0" lang="da-DK" altLang="da-DK" sz="1200" b="0" i="0" u="none" strike="noStrike" cap="none" normalizeH="0" baseline="0" dirty="0">
                <a:ln>
                  <a:noFill/>
                </a:ln>
                <a:solidFill>
                  <a:srgbClr val="202124"/>
                </a:solidFill>
                <a:effectLst/>
              </a:rPr>
              <a:t> </a:t>
            </a:r>
          </a:p>
          <a:p>
            <a:endParaRPr kumimoji="0" lang="da-DK" altLang="da-DK" sz="1200" b="0" i="0" u="none" strike="noStrike" cap="none" normalizeH="0" baseline="0" dirty="0">
              <a:ln>
                <a:noFill/>
              </a:ln>
              <a:solidFill>
                <a:srgbClr val="202124"/>
              </a:solidFill>
              <a:effectLst/>
            </a:endParaRPr>
          </a:p>
          <a:p>
            <a:pPr marL="171450" indent="-171450">
              <a:buFont typeface="Arial" panose="020B0604020202020204" pitchFamily="34" charset="0"/>
              <a:buChar char="•"/>
            </a:pPr>
            <a:r>
              <a:rPr kumimoji="0" lang="da-DK" altLang="da-DK" sz="1200" b="0" i="0" u="none" strike="noStrike" cap="none" normalizeH="0" baseline="0" dirty="0">
                <a:ln>
                  <a:noFill/>
                </a:ln>
                <a:solidFill>
                  <a:srgbClr val="202124"/>
                </a:solidFill>
                <a:effectLst/>
              </a:rPr>
              <a:t>At sikre de rette faglige kompetencer til projektet </a:t>
            </a:r>
          </a:p>
          <a:p>
            <a:pPr marL="171450" indent="-171450">
              <a:buFont typeface="Arial" panose="020B0604020202020204" pitchFamily="34" charset="0"/>
              <a:buChar char="•"/>
            </a:pPr>
            <a:r>
              <a:rPr kumimoji="0" lang="da-DK" altLang="da-DK" sz="1200" b="0" i="0" u="none" strike="noStrike" cap="none" normalizeH="0" baseline="0" dirty="0">
                <a:ln>
                  <a:noFill/>
                </a:ln>
                <a:solidFill>
                  <a:srgbClr val="202124"/>
                </a:solidFill>
                <a:effectLst/>
              </a:rPr>
              <a:t>At sikre de rette sociale kompetencer og engagement fra start</a:t>
            </a:r>
            <a:r>
              <a:rPr kumimoji="0" lang="da-DK" altLang="da-DK" sz="300" b="0" i="0" u="none" strike="noStrike" cap="none" normalizeH="0" baseline="0" dirty="0">
                <a:ln>
                  <a:noFill/>
                </a:ln>
                <a:solidFill>
                  <a:schemeClr val="tx1"/>
                </a:solidFill>
                <a:effectLst/>
              </a:rPr>
              <a:t> </a:t>
            </a:r>
            <a:endParaRPr kumimoji="0" lang="da-DK" altLang="da-DK" sz="1050" b="0" i="0" u="none" strike="noStrike" cap="none" normalizeH="0" baseline="0" dirty="0">
              <a:ln>
                <a:noFill/>
              </a:ln>
              <a:solidFill>
                <a:schemeClr val="tx1"/>
              </a:solidFill>
              <a:effectLst/>
            </a:endParaRPr>
          </a:p>
          <a:p>
            <a:endParaRPr lang="da-DK" sz="1200" kern="0" dirty="0">
              <a:solidFill>
                <a:srgbClr val="212529"/>
              </a:solidFill>
              <a:ea typeface="Times New Roman" panose="02020603050405020304" pitchFamily="18" charset="0"/>
              <a:cs typeface="Arial" panose="020B0604020202020204" pitchFamily="34" charset="0"/>
            </a:endParaRPr>
          </a:p>
          <a:p>
            <a:r>
              <a:rPr lang="da-DK" sz="1200" b="1" dirty="0">
                <a:solidFill>
                  <a:srgbClr val="212529"/>
                </a:solidFill>
                <a:effectLst/>
                <a:ea typeface="Times New Roman" panose="02020603050405020304" pitchFamily="18" charset="0"/>
                <a:cs typeface="Arial" panose="020B0604020202020204" pitchFamily="34" charset="0"/>
              </a:rPr>
              <a:t>Fremgangsmåde</a:t>
            </a:r>
            <a:endParaRPr lang="da-DK" sz="1200" dirty="0">
              <a:effectLst/>
              <a:ea typeface="Times New Roman" panose="02020603050405020304" pitchFamily="18" charset="0"/>
              <a:cs typeface="Arial" panose="020B0604020202020204" pitchFamily="34" charset="0"/>
            </a:endParaRPr>
          </a:p>
          <a:p>
            <a:r>
              <a:rPr lang="da-DK" sz="1200" b="1" dirty="0">
                <a:solidFill>
                  <a:srgbClr val="212529"/>
                </a:solidFill>
                <a:effectLst/>
                <a:ea typeface="Times New Roman" panose="02020603050405020304" pitchFamily="18" charset="0"/>
                <a:cs typeface="Arial" panose="020B0604020202020204" pitchFamily="34" charset="0"/>
              </a:rPr>
              <a:t> </a:t>
            </a:r>
            <a:endParaRPr lang="da-DK" sz="1200" dirty="0">
              <a:effectLst/>
              <a:ea typeface="Times New Roman" panose="02020603050405020304" pitchFamily="18" charset="0"/>
              <a:cs typeface="Arial" panose="020B0604020202020204" pitchFamily="34" charset="0"/>
            </a:endParaRPr>
          </a:p>
          <a:p>
            <a:r>
              <a:rPr lang="da-DK" sz="1200" b="1" dirty="0">
                <a:solidFill>
                  <a:srgbClr val="212529"/>
                </a:solidFill>
                <a:effectLst/>
                <a:ea typeface="Times New Roman" panose="02020603050405020304" pitchFamily="18" charset="0"/>
                <a:cs typeface="Arial" panose="020B0604020202020204" pitchFamily="34" charset="0"/>
              </a:rPr>
              <a:t>Trin 1: Indledende analyse af behov</a:t>
            </a:r>
            <a:br>
              <a:rPr lang="da-DK" sz="1200" dirty="0">
                <a:solidFill>
                  <a:srgbClr val="212529"/>
                </a:solidFill>
                <a:effectLst/>
                <a:ea typeface="Times New Roman" panose="02020603050405020304" pitchFamily="18" charset="0"/>
                <a:cs typeface="Arial" panose="020B0604020202020204" pitchFamily="34" charset="0"/>
              </a:rPr>
            </a:br>
            <a:r>
              <a:rPr lang="da-DK" sz="1200" dirty="0">
                <a:solidFill>
                  <a:srgbClr val="212529"/>
                </a:solidFill>
                <a:effectLst/>
                <a:ea typeface="Times New Roman" panose="02020603050405020304" pitchFamily="18" charset="0"/>
                <a:cs typeface="Arial" panose="020B0604020202020204" pitchFamily="34" charset="0"/>
              </a:rPr>
              <a:t>Afhængigt af projektets omfang kan projektdeltagerne først rekrutteres efter en indledende analyse af det samlede projekt eller den kommende projektfase. </a:t>
            </a:r>
          </a:p>
          <a:p>
            <a:endParaRPr lang="da-DK" sz="1200" dirty="0">
              <a:solidFill>
                <a:srgbClr val="212529"/>
              </a:solidFill>
              <a:ea typeface="Times New Roman" panose="02020603050405020304" pitchFamily="18" charset="0"/>
              <a:cs typeface="Arial" panose="020B0604020202020204" pitchFamily="34" charset="0"/>
            </a:endParaRPr>
          </a:p>
          <a:p>
            <a:r>
              <a:rPr kumimoji="0" lang="da-DK" altLang="da-DK" sz="1200" b="0" i="0" u="none" strike="noStrike" cap="none" normalizeH="0" baseline="0" dirty="0">
                <a:ln>
                  <a:noFill/>
                </a:ln>
                <a:solidFill>
                  <a:srgbClr val="202124"/>
                </a:solidFill>
                <a:effectLst/>
              </a:rPr>
              <a:t>I dialog med projektejer vurderes: </a:t>
            </a:r>
          </a:p>
          <a:p>
            <a:pPr marL="171450" indent="-171450">
              <a:buFont typeface="Arial" panose="020B0604020202020204" pitchFamily="34" charset="0"/>
              <a:buChar char="•"/>
            </a:pPr>
            <a:r>
              <a:rPr kumimoji="0" lang="da-DK" altLang="da-DK" sz="1200" b="0" i="0" u="none" strike="noStrike" cap="none" normalizeH="0" baseline="0" dirty="0">
                <a:ln>
                  <a:noFill/>
                </a:ln>
                <a:solidFill>
                  <a:srgbClr val="202124"/>
                </a:solidFill>
                <a:effectLst/>
              </a:rPr>
              <a:t>Hvilke faglige kompetencer får vi brug for til projektet? </a:t>
            </a:r>
          </a:p>
          <a:p>
            <a:pPr marL="171450" indent="-171450">
              <a:buFont typeface="Arial" panose="020B0604020202020204" pitchFamily="34" charset="0"/>
              <a:buChar char="•"/>
            </a:pPr>
            <a:r>
              <a:rPr kumimoji="0" lang="da-DK" altLang="da-DK" sz="1200" b="0" i="0" u="none" strike="noStrike" cap="none" normalizeH="0" baseline="0" dirty="0">
                <a:ln>
                  <a:noFill/>
                </a:ln>
                <a:solidFill>
                  <a:srgbClr val="202124"/>
                </a:solidFill>
                <a:effectLst/>
              </a:rPr>
              <a:t>Hvor mange og hvor langt bliver ressourcetrækket?</a:t>
            </a:r>
            <a:endParaRPr kumimoji="0" lang="da-DK" altLang="da-DK" sz="1050" b="0" i="0" u="none" strike="noStrike" cap="none" normalizeH="0" baseline="0" dirty="0">
              <a:ln>
                <a:noFill/>
              </a:ln>
              <a:solidFill>
                <a:schemeClr val="tx1"/>
              </a:solidFill>
              <a:effectLst/>
            </a:endParaRPr>
          </a:p>
          <a:p>
            <a:endParaRPr lang="da-DK" sz="1200" dirty="0">
              <a:solidFill>
                <a:srgbClr val="212529"/>
              </a:solidFill>
              <a:effectLst/>
              <a:ea typeface="Times New Roman" panose="02020603050405020304" pitchFamily="18" charset="0"/>
              <a:cs typeface="Arial" panose="020B0604020202020204" pitchFamily="34" charset="0"/>
            </a:endParaRPr>
          </a:p>
          <a:p>
            <a:r>
              <a:rPr lang="da-DK" sz="1200" b="1" dirty="0">
                <a:solidFill>
                  <a:srgbClr val="212529"/>
                </a:solidFill>
                <a:effectLst/>
                <a:ea typeface="Times New Roman" panose="02020603050405020304" pitchFamily="18" charset="0"/>
                <a:cs typeface="Arial" panose="020B0604020202020204" pitchFamily="34" charset="0"/>
              </a:rPr>
              <a:t>Trin 2: Udformning af stillingsannonce</a:t>
            </a:r>
            <a:br>
              <a:rPr lang="da-DK" sz="1200" dirty="0">
                <a:solidFill>
                  <a:srgbClr val="212529"/>
                </a:solidFill>
                <a:effectLst/>
                <a:ea typeface="Times New Roman" panose="02020603050405020304" pitchFamily="18" charset="0"/>
                <a:cs typeface="Arial" panose="020B0604020202020204" pitchFamily="34" charset="0"/>
              </a:rPr>
            </a:br>
            <a:r>
              <a:rPr lang="da-DK" sz="1200" dirty="0">
                <a:solidFill>
                  <a:srgbClr val="212529"/>
                </a:solidFill>
                <a:effectLst/>
                <a:ea typeface="Times New Roman" panose="02020603050405020304" pitchFamily="18" charset="0"/>
                <a:cs typeface="Arial" panose="020B0604020202020204" pitchFamily="34" charset="0"/>
              </a:rPr>
              <a:t>Dernæst udformes en stillingsannonce. Udformningen afhænger af, hvorvidt det er en intern eller ekstern annonce. Se skabelon til en intern annonce herunder.</a:t>
            </a:r>
            <a:endParaRPr lang="da-DK" sz="1200" dirty="0">
              <a:effectLst/>
              <a:ea typeface="Times New Roman" panose="02020603050405020304" pitchFamily="18" charset="0"/>
              <a:cs typeface="Arial" panose="020B0604020202020204" pitchFamily="34" charset="0"/>
            </a:endParaRPr>
          </a:p>
          <a:p>
            <a:endParaRPr lang="da-DK" sz="1200" b="1" dirty="0">
              <a:solidFill>
                <a:srgbClr val="212529"/>
              </a:solidFill>
              <a:effectLst/>
              <a:ea typeface="Times New Roman" panose="02020603050405020304" pitchFamily="18" charset="0"/>
              <a:cs typeface="Arial" panose="020B0604020202020204" pitchFamily="34" charset="0"/>
            </a:endParaRPr>
          </a:p>
          <a:p>
            <a:r>
              <a:rPr lang="da-DK" sz="1200" b="1" dirty="0">
                <a:solidFill>
                  <a:srgbClr val="212529"/>
                </a:solidFill>
                <a:effectLst/>
                <a:ea typeface="Times New Roman" panose="02020603050405020304" pitchFamily="18" charset="0"/>
                <a:cs typeface="Arial" panose="020B0604020202020204" pitchFamily="34" charset="0"/>
              </a:rPr>
              <a:t>Trin 3: Dialog med mellemledere</a:t>
            </a:r>
            <a:br>
              <a:rPr lang="da-DK" sz="1200" dirty="0">
                <a:solidFill>
                  <a:srgbClr val="212529"/>
                </a:solidFill>
                <a:effectLst/>
                <a:ea typeface="Times New Roman" panose="02020603050405020304" pitchFamily="18" charset="0"/>
                <a:cs typeface="Arial" panose="020B0604020202020204" pitchFamily="34" charset="0"/>
              </a:rPr>
            </a:br>
            <a:r>
              <a:rPr lang="da-DK" sz="1200" dirty="0">
                <a:solidFill>
                  <a:srgbClr val="212529"/>
                </a:solidFill>
                <a:effectLst/>
                <a:ea typeface="Times New Roman" panose="02020603050405020304" pitchFamily="18" charset="0"/>
                <a:cs typeface="Arial" panose="020B0604020202020204" pitchFamily="34" charset="0"/>
              </a:rPr>
              <a:t>Hvis stillingerne slås op internt, er det meget vigtigt at tage mellemlederne i ed, før annoncen slås op. De skal orienteres om, at det sker, og der skal aftales klare retningslinjer for, hvad proceduren bliver, hvis en af deres medarbejdere søger – og måske får – jobbet.</a:t>
            </a:r>
          </a:p>
          <a:p>
            <a:endParaRPr lang="da-DK" sz="1200" dirty="0">
              <a:solidFill>
                <a:srgbClr val="212529"/>
              </a:solidFill>
              <a:ea typeface="Times New Roman" panose="02020603050405020304" pitchFamily="18" charset="0"/>
              <a:cs typeface="Arial" panose="020B0604020202020204" pitchFamily="34" charset="0"/>
            </a:endParaRPr>
          </a:p>
          <a:p>
            <a:r>
              <a:rPr kumimoji="0" lang="da-DK" altLang="da-DK" sz="1200" b="0" i="0" u="none" strike="noStrike" cap="none" normalizeH="0" baseline="0" dirty="0">
                <a:ln>
                  <a:noFill/>
                </a:ln>
                <a:solidFill>
                  <a:srgbClr val="202124"/>
                </a:solidFill>
                <a:effectLst/>
                <a:ea typeface="Times New Roman" panose="02020603050405020304" pitchFamily="18" charset="0"/>
                <a:cs typeface="Courier New" panose="02070309020205020404" pitchFamily="49" charset="0"/>
              </a:rPr>
              <a:t>Du bør overveje følgende:</a:t>
            </a:r>
          </a:p>
          <a:p>
            <a:pPr marL="171450" indent="-171450">
              <a:buFont typeface="Arial" panose="020B0604020202020204" pitchFamily="34" charset="0"/>
              <a:buChar char="•"/>
            </a:pPr>
            <a:r>
              <a:rPr kumimoji="0" lang="da-DK" altLang="da-DK" sz="1200" b="0" i="0" u="none" strike="noStrike" cap="none" normalizeH="0" baseline="0" dirty="0">
                <a:ln>
                  <a:noFill/>
                </a:ln>
                <a:solidFill>
                  <a:srgbClr val="202124"/>
                </a:solidFill>
                <a:effectLst/>
                <a:ea typeface="Times New Roman" panose="02020603050405020304" pitchFamily="18" charset="0"/>
                <a:cs typeface="Courier New" panose="02070309020205020404" pitchFamily="49" charset="0"/>
              </a:rPr>
              <a:t>Skal chefer/ledere informeres, hvis en af ​​deres medarbejdere søger jobbet?</a:t>
            </a:r>
          </a:p>
          <a:p>
            <a:pPr marL="171450" indent="-171450">
              <a:buFont typeface="Arial" panose="020B0604020202020204" pitchFamily="34" charset="0"/>
              <a:buChar char="•"/>
            </a:pPr>
            <a:r>
              <a:rPr kumimoji="0" lang="da-DK" altLang="da-DK" sz="1200" b="0" i="0" u="none" strike="noStrike" cap="none" normalizeH="0" baseline="0" dirty="0">
                <a:ln>
                  <a:noFill/>
                </a:ln>
                <a:solidFill>
                  <a:srgbClr val="202124"/>
                </a:solidFill>
                <a:effectLst/>
                <a:ea typeface="Times New Roman" panose="02020603050405020304" pitchFamily="18" charset="0"/>
                <a:cs typeface="Courier New" panose="02070309020205020404" pitchFamily="49" charset="0"/>
              </a:rPr>
              <a:t>Kan projektleder spørge chef/leder ud om den pågældende medarbejders indsats?</a:t>
            </a:r>
          </a:p>
          <a:p>
            <a:pPr marL="171450" indent="-171450">
              <a:buFont typeface="Arial" panose="020B0604020202020204" pitchFamily="34" charset="0"/>
              <a:buChar char="•"/>
            </a:pPr>
            <a:r>
              <a:rPr lang="da-DK" altLang="da-DK" sz="1200" dirty="0">
                <a:solidFill>
                  <a:srgbClr val="202124"/>
                </a:solidFill>
                <a:ea typeface="Times New Roman" panose="02020603050405020304" pitchFamily="18" charset="0"/>
                <a:cs typeface="Courier New" panose="02070309020205020404" pitchFamily="49" charset="0"/>
              </a:rPr>
              <a:t>Hvordan s</a:t>
            </a:r>
            <a:r>
              <a:rPr kumimoji="0" lang="da-DK" altLang="da-DK" sz="1200" b="0" i="0" u="none" strike="noStrike" cap="none" normalizeH="0" baseline="0" dirty="0">
                <a:ln>
                  <a:noFill/>
                </a:ln>
                <a:solidFill>
                  <a:srgbClr val="202124"/>
                </a:solidFill>
                <a:effectLst/>
                <a:ea typeface="Times New Roman" panose="02020603050405020304" pitchFamily="18" charset="0"/>
                <a:cs typeface="Courier New" panose="02070309020205020404" pitchFamily="49" charset="0"/>
              </a:rPr>
              <a:t>kal chef/leder spørges/orienteres, hvis man – efter afholdte samtaler – påtænker at ansætte en af ​​deres medarbejdere i projektet?</a:t>
            </a:r>
            <a:r>
              <a:rPr kumimoji="0" lang="da-DK" altLang="da-DK" sz="300" b="0" i="0" u="none" strike="noStrike" cap="none" normalizeH="0" baseline="0" dirty="0">
                <a:ln>
                  <a:noFill/>
                </a:ln>
                <a:solidFill>
                  <a:schemeClr val="tx1"/>
                </a:solidFill>
                <a:effectLst/>
              </a:rPr>
              <a:t> </a:t>
            </a:r>
            <a:endParaRPr kumimoji="0" lang="da-DK" altLang="da-DK" sz="105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kern="100" dirty="0">
                <a:effectLst/>
                <a:ea typeface="Aptos" panose="020B0004020202020204" pitchFamily="34" charset="0"/>
                <a:cs typeface="Times New Roman" panose="02020603050405020304" pitchFamily="18" charset="0"/>
              </a:rPr>
              <a:t>Rekruttering af projektgruppen </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Tekstfelt 4">
            <a:extLst>
              <a:ext uri="{FF2B5EF4-FFF2-40B4-BE49-F238E27FC236}">
                <a16:creationId xmlns:a16="http://schemas.microsoft.com/office/drawing/2014/main" id="{76CF2279-E0AC-5075-F705-FE69D015A19C}"/>
              </a:ext>
            </a:extLst>
          </p:cNvPr>
          <p:cNvSpPr txBox="1"/>
          <p:nvPr/>
        </p:nvSpPr>
        <p:spPr>
          <a:xfrm>
            <a:off x="1349888" y="850887"/>
            <a:ext cx="9441962" cy="2194640"/>
          </a:xfrm>
          <a:prstGeom prst="rect">
            <a:avLst/>
          </a:prstGeom>
          <a:noFill/>
        </p:spPr>
        <p:txBody>
          <a:bodyPr wrap="square">
            <a:spAutoFit/>
          </a:bodyPr>
          <a:lstStyle/>
          <a:p>
            <a:endParaRPr lang="da-DK" sz="1200" dirty="0">
              <a:solidFill>
                <a:srgbClr val="212529"/>
              </a:solidFill>
              <a:latin typeface="Arial" panose="020B0604020202020204" pitchFamily="34" charset="0"/>
              <a:ea typeface="Times New Roman" panose="02020603050405020304" pitchFamily="18" charset="0"/>
              <a:cs typeface="Arial" panose="020B0604020202020204" pitchFamily="34" charset="0"/>
            </a:endParaRPr>
          </a:p>
          <a:p>
            <a:r>
              <a:rPr lang="da-DK" sz="1200" b="1" dirty="0">
                <a:solidFill>
                  <a:srgbClr val="212529"/>
                </a:solidFill>
                <a:effectLst/>
                <a:ea typeface="Times New Roman" panose="02020603050405020304" pitchFamily="18" charset="0"/>
                <a:cs typeface="Arial" panose="020B0604020202020204" pitchFamily="34" charset="0"/>
              </a:rPr>
              <a:t>Trin 4: Afholdelse af samtaler og udvælgelse af egnede kandidater</a:t>
            </a:r>
            <a:br>
              <a:rPr lang="da-DK" sz="1200" dirty="0">
                <a:solidFill>
                  <a:srgbClr val="212529"/>
                </a:solidFill>
                <a:effectLst/>
                <a:ea typeface="Times New Roman" panose="02020603050405020304" pitchFamily="18" charset="0"/>
                <a:cs typeface="Arial" panose="020B0604020202020204" pitchFamily="34" charset="0"/>
              </a:rPr>
            </a:br>
            <a:r>
              <a:rPr lang="da-DK" sz="1200" dirty="0">
                <a:solidFill>
                  <a:srgbClr val="212529"/>
                </a:solidFill>
                <a:effectLst/>
                <a:ea typeface="Times New Roman" panose="02020603050405020304" pitchFamily="18" charset="0"/>
                <a:cs typeface="Arial" panose="020B0604020202020204" pitchFamily="34" charset="0"/>
              </a:rPr>
              <a:t>Der kan ligge et forholdsvist stort arbejde i at administrere indkomne ansøgninger, besvare dem og afholde samtalerne. Men er projektet af et vist omfang og vigtighed er tiden givet godt ud. Det er vigtigt, at håndteringen af rekrutteringen sker professionelt, og at samtlige interesserede får tilbagemeldinger på deres ansøgninger. </a:t>
            </a:r>
            <a:endParaRPr lang="da-DK" sz="1200" dirty="0">
              <a:effectLst/>
              <a:ea typeface="Times New Roman" panose="02020603050405020304" pitchFamily="18" charset="0"/>
              <a:cs typeface="Arial" panose="020B0604020202020204" pitchFamily="34" charset="0"/>
            </a:endParaRPr>
          </a:p>
          <a:p>
            <a:pPr>
              <a:lnSpc>
                <a:spcPct val="107000"/>
              </a:lnSpc>
              <a:spcAft>
                <a:spcPts val="800"/>
              </a:spcAft>
            </a:pPr>
            <a:endParaRPr lang="da-DK" sz="1200" b="1" kern="100" dirty="0">
              <a:solidFill>
                <a:srgbClr val="212529"/>
              </a:solidFill>
              <a:effectLst/>
              <a:ea typeface="Aptos" panose="020B0004020202020204" pitchFamily="34" charset="0"/>
              <a:cs typeface="Arial" panose="020B0604020202020204" pitchFamily="34" charset="0"/>
            </a:endParaRPr>
          </a:p>
          <a:p>
            <a:pPr>
              <a:lnSpc>
                <a:spcPct val="107000"/>
              </a:lnSpc>
              <a:spcAft>
                <a:spcPts val="800"/>
              </a:spcAft>
            </a:pPr>
            <a:r>
              <a:rPr lang="da-DK" sz="1200" b="1" kern="100" dirty="0">
                <a:solidFill>
                  <a:srgbClr val="212529"/>
                </a:solidFill>
                <a:ea typeface="Aptos" panose="020B0004020202020204" pitchFamily="34" charset="0"/>
                <a:cs typeface="Arial" panose="020B0604020202020204" pitchFamily="34" charset="0"/>
              </a:rPr>
              <a:t>T</a:t>
            </a:r>
            <a:r>
              <a:rPr lang="da-DK" sz="1200" b="1" kern="100" dirty="0">
                <a:solidFill>
                  <a:srgbClr val="212529"/>
                </a:solidFill>
                <a:effectLst/>
                <a:ea typeface="Aptos" panose="020B0004020202020204" pitchFamily="34" charset="0"/>
                <a:cs typeface="Arial" panose="020B0604020202020204" pitchFamily="34" charset="0"/>
              </a:rPr>
              <a:t>rin 5: Indgåelse af ressourcekontrakter</a:t>
            </a:r>
            <a:br>
              <a:rPr lang="da-DK" sz="1200" kern="100" dirty="0">
                <a:solidFill>
                  <a:srgbClr val="212529"/>
                </a:solidFill>
                <a:effectLst/>
                <a:ea typeface="Aptos" panose="020B0004020202020204" pitchFamily="34" charset="0"/>
                <a:cs typeface="Arial" panose="020B0604020202020204" pitchFamily="34" charset="0"/>
              </a:rPr>
            </a:br>
            <a:r>
              <a:rPr lang="da-DK" sz="1200" kern="100" dirty="0">
                <a:solidFill>
                  <a:srgbClr val="212529"/>
                </a:solidFill>
                <a:effectLst/>
                <a:ea typeface="Aptos" panose="020B0004020202020204" pitchFamily="34" charset="0"/>
                <a:cs typeface="Arial" panose="020B0604020202020204" pitchFamily="34" charset="0"/>
              </a:rPr>
              <a:t>Det kan være en god ide at afholde et møde med den udvalgte projektdeltager, dennes chef samt projektleder, hvor man udfylder en ressourcekontrakt, se værktøj 6.3. Formålet er at sikre, at alle parter har samme opfattelse af hvilke ressourcer, der skal allokeres til projektet.</a:t>
            </a:r>
            <a:endParaRPr lang="da-DK" sz="1200" kern="100" dirty="0">
              <a:effectLst/>
              <a:ea typeface="Aptos" panose="020B0004020202020204" pitchFamily="34" charset="0"/>
              <a:cs typeface="Arial" panose="020B0604020202020204" pitchFamily="34" charset="0"/>
            </a:endParaRPr>
          </a:p>
          <a:p>
            <a:pPr>
              <a:lnSpc>
                <a:spcPct val="107000"/>
              </a:lnSpc>
              <a:spcAft>
                <a:spcPts val="800"/>
              </a:spcAft>
            </a:pPr>
            <a:endParaRPr lang="da-DK" sz="1200" kern="0" dirty="0">
              <a:solidFill>
                <a:srgbClr val="212529"/>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Billede 5">
            <a:extLst>
              <a:ext uri="{FF2B5EF4-FFF2-40B4-BE49-F238E27FC236}">
                <a16:creationId xmlns:a16="http://schemas.microsoft.com/office/drawing/2014/main" id="{163464C8-0608-C648-5B06-F9760D47041B}"/>
              </a:ext>
            </a:extLst>
          </p:cNvPr>
          <p:cNvPicPr>
            <a:picLocks noChangeAspect="1"/>
          </p:cNvPicPr>
          <p:nvPr/>
        </p:nvPicPr>
        <p:blipFill rotWithShape="1">
          <a:blip r:embed="rId4"/>
          <a:srcRect l="2954" r="4365"/>
          <a:stretch/>
        </p:blipFill>
        <p:spPr>
          <a:xfrm>
            <a:off x="1441328" y="3043182"/>
            <a:ext cx="2439512" cy="3126227"/>
          </a:xfrm>
          <a:prstGeom prst="rect">
            <a:avLst/>
          </a:prstGeom>
          <a:ln>
            <a:solidFill>
              <a:schemeClr val="tx1"/>
            </a:solidFill>
          </a:ln>
        </p:spPr>
      </p:pic>
      <p:sp>
        <p:nvSpPr>
          <p:cNvPr id="10" name="Tekstfelt 9">
            <a:extLst>
              <a:ext uri="{FF2B5EF4-FFF2-40B4-BE49-F238E27FC236}">
                <a16:creationId xmlns:a16="http://schemas.microsoft.com/office/drawing/2014/main" id="{B8101194-72F3-BA49-5FEE-CD624811C042}"/>
              </a:ext>
            </a:extLst>
          </p:cNvPr>
          <p:cNvSpPr txBox="1"/>
          <p:nvPr/>
        </p:nvSpPr>
        <p:spPr>
          <a:xfrm>
            <a:off x="3893231" y="2993014"/>
            <a:ext cx="4011249" cy="478849"/>
          </a:xfrm>
          <a:prstGeom prst="rect">
            <a:avLst/>
          </a:prstGeom>
          <a:noFill/>
        </p:spPr>
        <p:txBody>
          <a:bodyPr wrap="square">
            <a:spAutoFit/>
          </a:bodyPr>
          <a:lstStyle/>
          <a:p>
            <a:pPr>
              <a:lnSpc>
                <a:spcPct val="107000"/>
              </a:lnSpc>
              <a:spcAft>
                <a:spcPts val="800"/>
              </a:spcAft>
            </a:pPr>
            <a:r>
              <a:rPr lang="da-DK" sz="1200" kern="100" dirty="0">
                <a:solidFill>
                  <a:srgbClr val="212529"/>
                </a:solidFill>
                <a:effectLst/>
                <a:ea typeface="Aptos" panose="020B0004020202020204" pitchFamily="34" charset="0"/>
                <a:cs typeface="Arial" panose="020B0604020202020204" pitchFamily="34" charset="0"/>
              </a:rPr>
              <a:t>Skabelon for stillingsannonce findes på næste slide og som Word-udgave.</a:t>
            </a:r>
            <a:endParaRPr lang="da-DK" sz="1200" kern="100" dirty="0">
              <a:effectLs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709859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kern="100" dirty="0">
                <a:effectLst/>
                <a:ea typeface="Times New Roman" panose="02020603050405020304" pitchFamily="18" charset="0"/>
                <a:cs typeface="Arial" panose="020B0604020202020204" pitchFamily="34" charset="0"/>
              </a:rPr>
              <a:t>Skabelon 1: </a:t>
            </a:r>
            <a:r>
              <a:rPr lang="da-DK" sz="2400" b="1" kern="100" dirty="0">
                <a:ea typeface="Times New Roman" panose="02020603050405020304" pitchFamily="18" charset="0"/>
                <a:cs typeface="Arial" panose="020B0604020202020204" pitchFamily="34" charset="0"/>
              </a:rPr>
              <a:t>S</a:t>
            </a:r>
            <a:r>
              <a:rPr lang="da-DK" sz="2400" b="1" kern="100" dirty="0">
                <a:effectLst/>
                <a:ea typeface="Times New Roman" panose="02020603050405020304" pitchFamily="18" charset="0"/>
                <a:cs typeface="Arial" panose="020B0604020202020204" pitchFamily="34" charset="0"/>
              </a:rPr>
              <a:t>tillingsannonce</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Tekstfelt 2">
            <a:extLst>
              <a:ext uri="{FF2B5EF4-FFF2-40B4-BE49-F238E27FC236}">
                <a16:creationId xmlns:a16="http://schemas.microsoft.com/office/drawing/2014/main" id="{04143AA5-75E5-0CFE-4D7D-6CC2052C1D5B}"/>
              </a:ext>
            </a:extLst>
          </p:cNvPr>
          <p:cNvSpPr txBox="1"/>
          <p:nvPr/>
        </p:nvSpPr>
        <p:spPr>
          <a:xfrm>
            <a:off x="1384023" y="1043331"/>
            <a:ext cx="9413175" cy="4976106"/>
          </a:xfrm>
          <a:prstGeom prst="rect">
            <a:avLst/>
          </a:prstGeom>
          <a:noFill/>
        </p:spPr>
        <p:txBody>
          <a:bodyPr wrap="square">
            <a:spAutoFit/>
          </a:bodyPr>
          <a:lstStyle/>
          <a:p>
            <a:pPr>
              <a:lnSpc>
                <a:spcPct val="107000"/>
              </a:lnSpc>
              <a:spcBef>
                <a:spcPts val="800"/>
              </a:spcBef>
              <a:spcAft>
                <a:spcPts val="400"/>
              </a:spcAft>
            </a:pPr>
            <a:r>
              <a:rPr lang="da-DK" sz="1200" b="1" kern="100" dirty="0">
                <a:effectLst/>
                <a:ea typeface="Times New Roman" panose="02020603050405020304" pitchFamily="18" charset="0"/>
                <a:cs typeface="Arial" panose="020B0604020202020204" pitchFamily="34" charset="0"/>
              </a:rPr>
              <a:t>Projektdeltagere søges til projekt </a:t>
            </a:r>
            <a:r>
              <a:rPr lang="da-DK" sz="1200" b="1" kern="100" dirty="0">
                <a:ea typeface="Times New Roman" panose="02020603050405020304" pitchFamily="18" charset="0"/>
                <a:cs typeface="Arial" panose="020B0604020202020204" pitchFamily="34" charset="0"/>
              </a:rPr>
              <a:t>xxx</a:t>
            </a:r>
            <a:endParaRPr lang="da-DK" sz="1200" kern="100" dirty="0">
              <a:effectLst/>
              <a:ea typeface="Aptos" panose="020B0004020202020204" pitchFamily="34" charset="0"/>
              <a:cs typeface="Arial" panose="020B0604020202020204" pitchFamily="34" charset="0"/>
            </a:endParaRPr>
          </a:p>
          <a:p>
            <a:pPr>
              <a:lnSpc>
                <a:spcPct val="107000"/>
              </a:lnSpc>
              <a:spcAft>
                <a:spcPts val="800"/>
              </a:spcAft>
            </a:pPr>
            <a:r>
              <a:rPr lang="da-DK" sz="1200" kern="100" dirty="0">
                <a:effectLst/>
                <a:ea typeface="Aptos" panose="020B0004020202020204" pitchFamily="34" charset="0"/>
                <a:cs typeface="Arial" panose="020B0604020202020204" pitchFamily="34" charset="0"/>
              </a:rPr>
              <a:t>Vi søger x antal dedikerede projektdeltagere til </a:t>
            </a:r>
            <a:r>
              <a:rPr lang="da-DK" sz="1200" i="1" kern="100" dirty="0">
                <a:effectLst/>
                <a:ea typeface="Aptos" panose="020B0004020202020204" pitchFamily="34" charset="0"/>
                <a:cs typeface="Arial" panose="020B0604020202020204" pitchFamily="34" charset="0"/>
              </a:rPr>
              <a:t>[beskriv projektet/arbejdsopgaven kort]</a:t>
            </a:r>
            <a:endParaRPr lang="da-DK" sz="1200" kern="100" dirty="0">
              <a:effectLst/>
              <a:ea typeface="Aptos" panose="020B0004020202020204" pitchFamily="34" charset="0"/>
              <a:cs typeface="Arial" panose="020B0604020202020204" pitchFamily="34" charset="0"/>
            </a:endParaRPr>
          </a:p>
          <a:p>
            <a:pPr>
              <a:lnSpc>
                <a:spcPct val="107000"/>
              </a:lnSpc>
              <a:spcAft>
                <a:spcPts val="800"/>
              </a:spcAft>
            </a:pPr>
            <a:r>
              <a:rPr lang="da-DK" sz="1200" kern="100" dirty="0">
                <a:effectLst/>
                <a:ea typeface="Aptos" panose="020B0004020202020204" pitchFamily="34" charset="0"/>
                <a:cs typeface="Arial" panose="020B0604020202020204" pitchFamily="34" charset="0"/>
              </a:rPr>
              <a:t>Ambitionen/formålet med projektet er …</a:t>
            </a:r>
            <a:endParaRPr lang="da-DK" sz="1200" kern="100" dirty="0">
              <a:ea typeface="Aptos" panose="020B0004020202020204" pitchFamily="34" charset="0"/>
              <a:cs typeface="Arial" panose="020B0604020202020204" pitchFamily="34" charset="0"/>
            </a:endParaRPr>
          </a:p>
          <a:p>
            <a:pPr>
              <a:lnSpc>
                <a:spcPct val="107000"/>
              </a:lnSpc>
              <a:spcAft>
                <a:spcPts val="800"/>
              </a:spcAft>
            </a:pPr>
            <a:r>
              <a:rPr lang="da-DK" sz="1200" kern="100" dirty="0">
                <a:effectLst/>
                <a:ea typeface="Aptos" panose="020B0004020202020204" pitchFamily="34" charset="0"/>
                <a:cs typeface="Arial" panose="020B0604020202020204" pitchFamily="34" charset="0"/>
              </a:rPr>
              <a:t>Du skal have følgende baggrund (erfaringer/kompetencer):</a:t>
            </a:r>
          </a:p>
          <a:p>
            <a:pPr lvl="0">
              <a:tabLst>
                <a:tab pos="228600" algn="l"/>
              </a:tabLst>
            </a:pPr>
            <a:r>
              <a:rPr lang="da-DK" sz="1200" dirty="0">
                <a:effectLst/>
                <a:ea typeface="Times New Roman" panose="02020603050405020304" pitchFamily="18" charset="0"/>
                <a:cs typeface="Arial" panose="020B0604020202020204" pitchFamily="34" charset="0"/>
              </a:rPr>
              <a:t>1.</a:t>
            </a:r>
          </a:p>
          <a:p>
            <a:pPr lvl="0">
              <a:tabLst>
                <a:tab pos="228600" algn="l"/>
              </a:tabLst>
            </a:pPr>
            <a:r>
              <a:rPr lang="da-DK" sz="1200" dirty="0">
                <a:ea typeface="Times New Roman" panose="02020603050405020304" pitchFamily="18" charset="0"/>
                <a:cs typeface="Arial" panose="020B0604020202020204" pitchFamily="34" charset="0"/>
              </a:rPr>
              <a:t>2.</a:t>
            </a:r>
          </a:p>
          <a:p>
            <a:pPr lvl="0">
              <a:tabLst>
                <a:tab pos="228600" algn="l"/>
              </a:tabLst>
            </a:pPr>
            <a:r>
              <a:rPr lang="da-DK" sz="1200" dirty="0">
                <a:effectLst/>
                <a:ea typeface="Times New Roman" panose="02020603050405020304" pitchFamily="18" charset="0"/>
                <a:cs typeface="Arial" panose="020B0604020202020204" pitchFamily="34" charset="0"/>
              </a:rPr>
              <a:t>3. </a:t>
            </a:r>
          </a:p>
          <a:p>
            <a:pPr lvl="0">
              <a:tabLst>
                <a:tab pos="228600" algn="l"/>
              </a:tabLst>
            </a:pPr>
            <a:r>
              <a:rPr lang="da-DK" sz="1200" dirty="0">
                <a:ea typeface="Times New Roman" panose="02020603050405020304" pitchFamily="18" charset="0"/>
                <a:cs typeface="Arial" panose="020B0604020202020204" pitchFamily="34" charset="0"/>
              </a:rPr>
              <a:t>4.</a:t>
            </a:r>
            <a:r>
              <a:rPr lang="da-DK" sz="1200" dirty="0">
                <a:effectLst/>
                <a:ea typeface="Times New Roman" panose="02020603050405020304" pitchFamily="18" charset="0"/>
                <a:cs typeface="Arial" panose="020B0604020202020204" pitchFamily="34" charset="0"/>
              </a:rPr>
              <a:t> </a:t>
            </a:r>
          </a:p>
          <a:p>
            <a:pPr lvl="0">
              <a:tabLst>
                <a:tab pos="228600" algn="l"/>
              </a:tabLst>
            </a:pPr>
            <a:r>
              <a:rPr lang="da-DK" sz="1200" dirty="0">
                <a:effectLst/>
                <a:ea typeface="Times New Roman" panose="02020603050405020304" pitchFamily="18" charset="0"/>
                <a:cs typeface="Arial" panose="020B0604020202020204" pitchFamily="34" charset="0"/>
              </a:rPr>
              <a:t>    </a:t>
            </a:r>
            <a:endParaRPr lang="da-DK" sz="1200" kern="100" dirty="0">
              <a:effectLst/>
              <a:ea typeface="Aptos" panose="020B0004020202020204" pitchFamily="34" charset="0"/>
              <a:cs typeface="Arial" panose="020B0604020202020204" pitchFamily="34" charset="0"/>
            </a:endParaRPr>
          </a:p>
          <a:p>
            <a:pPr>
              <a:lnSpc>
                <a:spcPct val="107000"/>
              </a:lnSpc>
              <a:spcAft>
                <a:spcPts val="800"/>
              </a:spcAft>
            </a:pPr>
            <a:r>
              <a:rPr lang="da-DK" sz="1200" kern="100" dirty="0">
                <a:effectLst/>
                <a:ea typeface="Aptos" panose="020B0004020202020204" pitchFamily="34" charset="0"/>
                <a:cs typeface="Arial" panose="020B0604020202020204" pitchFamily="34" charset="0"/>
              </a:rPr>
              <a:t>Dit ansvar vil blive at:</a:t>
            </a:r>
          </a:p>
          <a:p>
            <a:pPr lvl="0">
              <a:tabLst>
                <a:tab pos="228600" algn="l"/>
              </a:tabLst>
            </a:pPr>
            <a:r>
              <a:rPr lang="da-DK" sz="1200" dirty="0">
                <a:effectLst/>
                <a:ea typeface="Times New Roman" panose="02020603050405020304" pitchFamily="18" charset="0"/>
                <a:cs typeface="Arial" panose="020B0604020202020204" pitchFamily="34" charset="0"/>
              </a:rPr>
              <a:t>1.</a:t>
            </a:r>
          </a:p>
          <a:p>
            <a:pPr lvl="0">
              <a:tabLst>
                <a:tab pos="228600" algn="l"/>
              </a:tabLst>
            </a:pPr>
            <a:r>
              <a:rPr lang="da-DK" sz="1200" dirty="0">
                <a:ea typeface="Times New Roman" panose="02020603050405020304" pitchFamily="18" charset="0"/>
                <a:cs typeface="Arial" panose="020B0604020202020204" pitchFamily="34" charset="0"/>
              </a:rPr>
              <a:t>2.</a:t>
            </a:r>
          </a:p>
          <a:p>
            <a:pPr lvl="0">
              <a:tabLst>
                <a:tab pos="228600" algn="l"/>
              </a:tabLst>
            </a:pPr>
            <a:r>
              <a:rPr lang="da-DK" sz="1200" dirty="0">
                <a:effectLst/>
                <a:ea typeface="Times New Roman" panose="02020603050405020304" pitchFamily="18" charset="0"/>
                <a:cs typeface="Arial" panose="020B0604020202020204" pitchFamily="34" charset="0"/>
              </a:rPr>
              <a:t>3.</a:t>
            </a:r>
          </a:p>
          <a:p>
            <a:pPr lvl="0">
              <a:tabLst>
                <a:tab pos="228600" algn="l"/>
              </a:tabLst>
            </a:pPr>
            <a:r>
              <a:rPr lang="da-DK" sz="1200" dirty="0">
                <a:ea typeface="Times New Roman" panose="02020603050405020304" pitchFamily="18" charset="0"/>
                <a:cs typeface="Arial" panose="020B0604020202020204" pitchFamily="34" charset="0"/>
              </a:rPr>
              <a:t>4.</a:t>
            </a:r>
            <a:r>
              <a:rPr lang="da-DK" sz="1200" dirty="0">
                <a:effectLst/>
                <a:ea typeface="Times New Roman" panose="02020603050405020304" pitchFamily="18" charset="0"/>
                <a:cs typeface="Arial" panose="020B0604020202020204" pitchFamily="34" charset="0"/>
              </a:rPr>
              <a:t>  </a:t>
            </a:r>
          </a:p>
          <a:p>
            <a:pPr marL="342900" lvl="0" indent="-342900">
              <a:buFont typeface="Symbol" panose="05050102010706020507" pitchFamily="18" charset="2"/>
              <a:buChar char=""/>
              <a:tabLst>
                <a:tab pos="228600" algn="l"/>
              </a:tabLst>
            </a:pPr>
            <a:endParaRPr lang="da-DK" sz="1200" kern="100" dirty="0">
              <a:effectLst/>
              <a:ea typeface="Aptos" panose="020B0004020202020204" pitchFamily="34" charset="0"/>
              <a:cs typeface="Arial" panose="020B0604020202020204" pitchFamily="34" charset="0"/>
            </a:endParaRPr>
          </a:p>
          <a:p>
            <a:pPr>
              <a:lnSpc>
                <a:spcPct val="107000"/>
              </a:lnSpc>
              <a:spcAft>
                <a:spcPts val="800"/>
              </a:spcAft>
            </a:pPr>
            <a:r>
              <a:rPr lang="da-DK" sz="1200" kern="100" dirty="0">
                <a:effectLst/>
                <a:ea typeface="Aptos" panose="020B0004020202020204" pitchFamily="34" charset="0"/>
                <a:cs typeface="Arial" panose="020B0604020202020204" pitchFamily="34" charset="0"/>
              </a:rPr>
              <a:t>Vi forventer, at arbejdsbelastningen på projektet bliver i gennemsnit x % af din tid i perioden </a:t>
            </a:r>
            <a:r>
              <a:rPr lang="da-DK" sz="1200" i="1" kern="100" dirty="0">
                <a:effectLst/>
                <a:ea typeface="Aptos" panose="020B0004020202020204" pitchFamily="34" charset="0"/>
                <a:cs typeface="Arial" panose="020B0604020202020204" pitchFamily="34" charset="0"/>
              </a:rPr>
              <a:t>dato </a:t>
            </a:r>
            <a:r>
              <a:rPr lang="da-DK" sz="1200" kern="100" dirty="0">
                <a:effectLst/>
                <a:ea typeface="Aptos" panose="020B0004020202020204" pitchFamily="34" charset="0"/>
                <a:cs typeface="Arial" panose="020B0604020202020204" pitchFamily="34" charset="0"/>
              </a:rPr>
              <a:t>- </a:t>
            </a:r>
            <a:r>
              <a:rPr lang="da-DK" sz="1200" i="1" kern="100" dirty="0">
                <a:effectLst/>
                <a:ea typeface="Aptos" panose="020B0004020202020204" pitchFamily="34" charset="0"/>
                <a:cs typeface="Arial" panose="020B0604020202020204" pitchFamily="34" charset="0"/>
              </a:rPr>
              <a:t>dato</a:t>
            </a:r>
            <a:r>
              <a:rPr lang="da-DK" sz="1200" kern="100" dirty="0">
                <a:effectLst/>
                <a:ea typeface="Aptos" panose="020B0004020202020204" pitchFamily="34" charset="0"/>
                <a:cs typeface="Arial" panose="020B0604020202020204" pitchFamily="34" charset="0"/>
              </a:rPr>
              <a:t>.</a:t>
            </a:r>
          </a:p>
          <a:p>
            <a:pPr>
              <a:lnSpc>
                <a:spcPct val="107000"/>
              </a:lnSpc>
              <a:spcAft>
                <a:spcPts val="800"/>
              </a:spcAft>
            </a:pPr>
            <a:r>
              <a:rPr lang="da-DK" sz="1200" kern="100" dirty="0">
                <a:effectLst/>
                <a:ea typeface="Aptos" panose="020B0004020202020204" pitchFamily="34" charset="0"/>
                <a:cs typeface="Arial" panose="020B0604020202020204" pitchFamily="34" charset="0"/>
              </a:rPr>
              <a:t>Du kan få flere informationer ved at ringe til projektleder NN på telefon XXX.</a:t>
            </a:r>
          </a:p>
          <a:p>
            <a:pPr>
              <a:lnSpc>
                <a:spcPct val="107000"/>
              </a:lnSpc>
              <a:spcAft>
                <a:spcPts val="800"/>
              </a:spcAft>
            </a:pPr>
            <a:r>
              <a:rPr lang="da-DK" sz="1200" kern="100" dirty="0">
                <a:effectLst/>
                <a:ea typeface="Aptos" panose="020B0004020202020204" pitchFamily="34" charset="0"/>
                <a:cs typeface="Arial" panose="020B0604020202020204" pitchFamily="34" charset="0"/>
              </a:rPr>
              <a:t>Samtaler gennemføres den </a:t>
            </a:r>
            <a:r>
              <a:rPr lang="da-DK" sz="1200" i="1" kern="100" dirty="0">
                <a:effectLst/>
                <a:ea typeface="Aptos" panose="020B0004020202020204" pitchFamily="34" charset="0"/>
                <a:cs typeface="Arial" panose="020B0604020202020204" pitchFamily="34" charset="0"/>
              </a:rPr>
              <a:t>dato</a:t>
            </a:r>
            <a:r>
              <a:rPr lang="da-DK" sz="1200" kern="100" dirty="0">
                <a:effectLst/>
                <a:ea typeface="Aptos" panose="020B0004020202020204" pitchFamily="34" charset="0"/>
                <a:cs typeface="Arial" panose="020B0604020202020204" pitchFamily="34" charset="0"/>
              </a:rPr>
              <a:t> med projektleder NN [skriv andre deltagere på, hvis flere deltager]</a:t>
            </a:r>
          </a:p>
          <a:p>
            <a:pPr>
              <a:lnSpc>
                <a:spcPct val="107000"/>
              </a:lnSpc>
              <a:spcAft>
                <a:spcPts val="800"/>
              </a:spcAft>
            </a:pPr>
            <a:r>
              <a:rPr lang="da-DK" sz="1200" kern="100" dirty="0">
                <a:effectLst/>
                <a:ea typeface="Aptos" panose="020B0004020202020204" pitchFamily="34" charset="0"/>
                <a:cs typeface="Arial" panose="020B0604020202020204" pitchFamily="34" charset="0"/>
              </a:rPr>
              <a:t>Er du interesseret, så send venligst en e-mail til NN med en kort beskrivelse af dine kvalifikationer og din motivation for at deltage i projektet.</a:t>
            </a:r>
          </a:p>
          <a:p>
            <a:pPr>
              <a:lnSpc>
                <a:spcPct val="107000"/>
              </a:lnSpc>
              <a:spcAft>
                <a:spcPts val="800"/>
              </a:spcAft>
            </a:pPr>
            <a:r>
              <a:rPr lang="da-DK" sz="1200" kern="100" dirty="0">
                <a:effectLst/>
                <a:ea typeface="Aptos" panose="020B0004020202020204" pitchFamily="34" charset="0"/>
                <a:cs typeface="Arial" panose="020B0604020202020204" pitchFamily="34" charset="0"/>
              </a:rPr>
              <a:t>[Beskriv aftaler indgået i forhold til orientering af ansøgeres ledere. F.eks. din leder orienteres først om din ansøgning, såfremt du går videre til en indledende samtale. Du får først selv besked om dette og kan dermed selv orientere din leder]</a:t>
            </a:r>
          </a:p>
        </p:txBody>
      </p:sp>
    </p:spTree>
    <p:extLst>
      <p:ext uri="{BB962C8B-B14F-4D97-AF65-F5344CB8AC3E}">
        <p14:creationId xmlns:p14="http://schemas.microsoft.com/office/powerpoint/2010/main" val="3386495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kern="100" dirty="0">
                <a:ea typeface="Times New Roman" panose="02020603050405020304" pitchFamily="18" charset="0"/>
                <a:cs typeface="Arial" panose="020B0604020202020204" pitchFamily="34" charset="0"/>
              </a:rPr>
              <a:t>Ansættelsessamtalen</a:t>
            </a:r>
            <a:endParaRPr lang="da-DK" sz="2400" b="1" kern="100" dirty="0">
              <a:effectLst/>
              <a:ea typeface="Times New Roman" panose="02020603050405020304" pitchFamily="18"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Tekstfelt 2">
            <a:extLst>
              <a:ext uri="{FF2B5EF4-FFF2-40B4-BE49-F238E27FC236}">
                <a16:creationId xmlns:a16="http://schemas.microsoft.com/office/drawing/2014/main" id="{AF295D87-6531-1651-307C-CB3F45558D9A}"/>
              </a:ext>
            </a:extLst>
          </p:cNvPr>
          <p:cNvSpPr txBox="1"/>
          <p:nvPr/>
        </p:nvSpPr>
        <p:spPr>
          <a:xfrm>
            <a:off x="1365588" y="993242"/>
            <a:ext cx="9539311" cy="4916474"/>
          </a:xfrm>
          <a:prstGeom prst="rect">
            <a:avLst/>
          </a:prstGeom>
          <a:noFill/>
        </p:spPr>
        <p:txBody>
          <a:bodyPr wrap="square">
            <a:spAutoFit/>
          </a:bodyPr>
          <a:lstStyle/>
          <a:p>
            <a:pPr>
              <a:lnSpc>
                <a:spcPct val="107000"/>
              </a:lnSpc>
              <a:spcBef>
                <a:spcPts val="800"/>
              </a:spcBef>
              <a:spcAft>
                <a:spcPts val="400"/>
              </a:spcAft>
            </a:pPr>
            <a:r>
              <a:rPr lang="da-DK" sz="1200" b="1" kern="100" dirty="0">
                <a:solidFill>
                  <a:srgbClr val="000000"/>
                </a:solidFill>
                <a:effectLst/>
                <a:highlight>
                  <a:srgbClr val="FFFFFF"/>
                </a:highlight>
                <a:ea typeface="Times New Roman" panose="02020603050405020304" pitchFamily="18" charset="0"/>
                <a:cs typeface="Arial" panose="020B0604020202020204" pitchFamily="34" charset="0"/>
              </a:rPr>
              <a:t>Forbered dig</a:t>
            </a:r>
            <a:endParaRPr lang="da-DK" sz="1200" b="1" kern="100" dirty="0">
              <a:solidFill>
                <a:srgbClr val="0F4761"/>
              </a:solidFill>
              <a:effectLst/>
              <a:highlight>
                <a:srgbClr val="FFFFFF"/>
              </a:highlight>
              <a:ea typeface="Times New Roman" panose="02020603050405020304" pitchFamily="18" charset="0"/>
              <a:cs typeface="Arial" panose="020B0604020202020204" pitchFamily="34" charset="0"/>
            </a:endParaRPr>
          </a:p>
          <a:p>
            <a:pPr>
              <a:spcBef>
                <a:spcPts val="300"/>
              </a:spcBef>
              <a:spcAft>
                <a:spcPts val="1200"/>
              </a:spcAft>
            </a:pPr>
            <a:r>
              <a:rPr lang="da-DK" sz="1200" dirty="0">
                <a:solidFill>
                  <a:srgbClr val="000000"/>
                </a:solidFill>
                <a:effectLst/>
                <a:highlight>
                  <a:srgbClr val="FFFFFF"/>
                </a:highlight>
                <a:ea typeface="Times New Roman" panose="02020603050405020304" pitchFamily="18" charset="0"/>
                <a:cs typeface="Arial" panose="020B0604020202020204" pitchFamily="34" charset="0"/>
              </a:rPr>
              <a:t>Det første skridt til en god ansættelsessamtale er god forberedelse. En del af forberedelsen er læsning af ansøgninger og CV samt overvejelser over, hvilke hypoteser det giver anledning til at søge bekræftet eller afkræftet i samtalen.</a:t>
            </a:r>
            <a:r>
              <a:rPr lang="da-DK" sz="1200" dirty="0">
                <a:highlight>
                  <a:srgbClr val="FFFFFF"/>
                </a:highlight>
                <a:ea typeface="Times New Roman" panose="02020603050405020304" pitchFamily="18" charset="0"/>
                <a:cs typeface="Arial" panose="020B0604020202020204" pitchFamily="34" charset="0"/>
              </a:rPr>
              <a:t> </a:t>
            </a:r>
            <a:r>
              <a:rPr lang="da-DK" sz="1200" dirty="0">
                <a:solidFill>
                  <a:srgbClr val="000000"/>
                </a:solidFill>
                <a:effectLst/>
                <a:highlight>
                  <a:srgbClr val="FFFFFF"/>
                </a:highlight>
                <a:ea typeface="Times New Roman" panose="02020603050405020304" pitchFamily="18" charset="0"/>
                <a:cs typeface="Arial" panose="020B0604020202020204" pitchFamily="34" charset="0"/>
              </a:rPr>
              <a:t>Udarbejd en spørgeramme som kan afdække de væsentligste kvalifikationer/kompetencer. Spørgerammen skal sikre, at de forberedte spørgsmål kan stilles ens til alle ansøgere.</a:t>
            </a:r>
            <a:endParaRPr lang="da-DK" sz="1200" dirty="0">
              <a:effectLst/>
              <a:highlight>
                <a:srgbClr val="FFFFFF"/>
              </a:highlight>
              <a:ea typeface="Times New Roman" panose="02020603050405020304" pitchFamily="18" charset="0"/>
              <a:cs typeface="Arial" panose="020B0604020202020204" pitchFamily="34" charset="0"/>
            </a:endParaRPr>
          </a:p>
          <a:p>
            <a:pPr>
              <a:spcBef>
                <a:spcPts val="300"/>
              </a:spcBef>
              <a:spcAft>
                <a:spcPts val="1200"/>
              </a:spcAft>
            </a:pPr>
            <a:r>
              <a:rPr lang="da-DK" sz="1200" dirty="0">
                <a:solidFill>
                  <a:srgbClr val="000000"/>
                </a:solidFill>
                <a:effectLst/>
                <a:highlight>
                  <a:srgbClr val="FFFFFF"/>
                </a:highlight>
                <a:ea typeface="Times New Roman" panose="02020603050405020304" pitchFamily="18" charset="0"/>
                <a:cs typeface="Arial" panose="020B0604020202020204" pitchFamily="34" charset="0"/>
              </a:rPr>
              <a:t>Overvej også, hvilke informationer ansøgerne kan have glæde af at have på forhånd for at være forberedt bedst muligt.</a:t>
            </a:r>
            <a:endParaRPr lang="da-DK" sz="1200" dirty="0">
              <a:highlight>
                <a:srgbClr val="FFFFFF"/>
              </a:highlight>
              <a:ea typeface="Times New Roman" panose="02020603050405020304" pitchFamily="18" charset="0"/>
              <a:cs typeface="Arial" panose="020B0604020202020204" pitchFamily="34" charset="0"/>
            </a:endParaRPr>
          </a:p>
          <a:p>
            <a:pPr>
              <a:spcBef>
                <a:spcPts val="300"/>
              </a:spcBef>
              <a:spcAft>
                <a:spcPts val="1200"/>
              </a:spcAft>
            </a:pPr>
            <a:r>
              <a:rPr lang="da-DK" sz="1200" b="1" kern="100" dirty="0">
                <a:solidFill>
                  <a:srgbClr val="000000"/>
                </a:solidFill>
                <a:effectLst/>
                <a:highlight>
                  <a:srgbClr val="FFFFFF"/>
                </a:highlight>
                <a:ea typeface="Times New Roman" panose="02020603050405020304" pitchFamily="18" charset="0"/>
                <a:cs typeface="Arial" panose="020B0604020202020204" pitchFamily="34" charset="0"/>
              </a:rPr>
              <a:t>Sådan udarbejder du en spørgeramme</a:t>
            </a:r>
          </a:p>
          <a:p>
            <a:pPr>
              <a:spcBef>
                <a:spcPts val="300"/>
              </a:spcBef>
              <a:spcAft>
                <a:spcPts val="1200"/>
              </a:spcAft>
            </a:pPr>
            <a:r>
              <a:rPr lang="da-DK" sz="1200" dirty="0">
                <a:solidFill>
                  <a:srgbClr val="000000"/>
                </a:solidFill>
                <a:effectLst/>
                <a:highlight>
                  <a:srgbClr val="FFFFFF"/>
                </a:highlight>
                <a:ea typeface="Times New Roman" panose="02020603050405020304" pitchFamily="18" charset="0"/>
                <a:cs typeface="Arial" panose="020B0604020202020204" pitchFamily="34" charset="0"/>
              </a:rPr>
              <a:t>Kernen i spørgerammen er baseret på de væsentligste kvalifikationer og kompetencer. En god spørgeramme består af et eller flere indledende spørgsmål. Det giver ansøgeren lejlighed til at fortælle lidt, inden samtalen får karakter af et egentligt interview. Spørgerammen bør også indeholde en afslutning, hvor der lægges op til, at ansøgeren kan stille sine spørgsmål.</a:t>
            </a:r>
            <a:endParaRPr lang="da-DK" sz="1200" dirty="0">
              <a:effectLst/>
              <a:highlight>
                <a:srgbClr val="FFFFFF"/>
              </a:highlight>
              <a:ea typeface="Times New Roman" panose="02020603050405020304" pitchFamily="18" charset="0"/>
              <a:cs typeface="Arial" panose="020B0604020202020204" pitchFamily="34" charset="0"/>
            </a:endParaRPr>
          </a:p>
          <a:p>
            <a:pPr>
              <a:spcBef>
                <a:spcPts val="300"/>
              </a:spcBef>
              <a:spcAft>
                <a:spcPts val="1200"/>
              </a:spcAft>
            </a:pPr>
            <a:r>
              <a:rPr lang="da-DK" sz="1200" dirty="0">
                <a:solidFill>
                  <a:srgbClr val="000000"/>
                </a:solidFill>
                <a:effectLst/>
                <a:highlight>
                  <a:srgbClr val="FFFFFF"/>
                </a:highlight>
                <a:ea typeface="Times New Roman" panose="02020603050405020304" pitchFamily="18" charset="0"/>
                <a:cs typeface="Arial" panose="020B0604020202020204" pitchFamily="34" charset="0"/>
              </a:rPr>
              <a:t>Blandt de ønskede kvalifikationer og kompetencer vælger du de vigtigste. Til hver af dem planlægges tre til fem spørgsmål. Det er vigtigt at stille spørgsmål, hvor ansøgeren bliver opfordret til at give konkrete eksempler på situationer.</a:t>
            </a:r>
            <a:endParaRPr lang="da-DK" sz="1200" dirty="0">
              <a:effectLst/>
              <a:highlight>
                <a:srgbClr val="FFFFFF"/>
              </a:highlight>
              <a:ea typeface="Times New Roman" panose="02020603050405020304" pitchFamily="18" charset="0"/>
              <a:cs typeface="Arial" panose="020B0604020202020204" pitchFamily="34" charset="0"/>
            </a:endParaRPr>
          </a:p>
          <a:p>
            <a:pPr>
              <a:spcBef>
                <a:spcPts val="300"/>
              </a:spcBef>
              <a:spcAft>
                <a:spcPts val="1200"/>
              </a:spcAft>
            </a:pPr>
            <a:r>
              <a:rPr lang="da-DK" sz="1200" b="1" dirty="0">
                <a:solidFill>
                  <a:srgbClr val="000000"/>
                </a:solidFill>
                <a:effectLst/>
                <a:highlight>
                  <a:srgbClr val="FFFFFF"/>
                </a:highlight>
                <a:ea typeface="Times New Roman" panose="02020603050405020304" pitchFamily="18" charset="0"/>
                <a:cs typeface="Arial" panose="020B0604020202020204" pitchFamily="34" charset="0"/>
              </a:rPr>
              <a:t>Spørgsmålene til den enkelte kompetence kan dreje sig om:</a:t>
            </a:r>
            <a:endParaRPr lang="da-DK" sz="1200" b="1" dirty="0">
              <a:effectLst/>
              <a:highlight>
                <a:srgbClr val="FFFFFF"/>
              </a:highlight>
              <a:ea typeface="Times New Roman" panose="02020603050405020304" pitchFamily="18"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a-DK" sz="1200" b="0" kern="100" dirty="0">
                <a:solidFill>
                  <a:srgbClr val="000000"/>
                </a:solidFill>
                <a:effectLst/>
                <a:highlight>
                  <a:srgbClr val="FFFFFF"/>
                </a:highlight>
                <a:ea typeface="Aptos" panose="020B0004020202020204" pitchFamily="34" charset="0"/>
                <a:cs typeface="Arial" panose="020B0604020202020204" pitchFamily="34" charset="0"/>
              </a:rPr>
              <a:t>Situationen:</a:t>
            </a:r>
            <a:r>
              <a:rPr lang="da-DK" sz="1200" kern="100" dirty="0">
                <a:solidFill>
                  <a:srgbClr val="000000"/>
                </a:solidFill>
                <a:effectLst/>
                <a:highlight>
                  <a:srgbClr val="FFFFFF"/>
                </a:highlight>
                <a:ea typeface="Aptos" panose="020B0004020202020204" pitchFamily="34" charset="0"/>
                <a:cs typeface="Arial" panose="020B0604020202020204" pitchFamily="34" charset="0"/>
              </a:rPr>
              <a:t> Jeg vil gerne bede dig beskrive en situation, hvor du forhandler med interessenterne.</a:t>
            </a:r>
          </a:p>
          <a:p>
            <a:pPr marL="342900" lvl="0" indent="-342900">
              <a:lnSpc>
                <a:spcPct val="107000"/>
              </a:lnSpc>
              <a:spcAft>
                <a:spcPts val="800"/>
              </a:spcAft>
              <a:buSzPts val="1000"/>
              <a:buFont typeface="Symbol" panose="05050102010706020507" pitchFamily="18" charset="2"/>
              <a:buChar char=""/>
              <a:tabLst>
                <a:tab pos="457200" algn="l"/>
              </a:tabLst>
            </a:pPr>
            <a:r>
              <a:rPr lang="da-DK" sz="1200" b="0" kern="100" dirty="0">
                <a:solidFill>
                  <a:srgbClr val="000000"/>
                </a:solidFill>
                <a:effectLst/>
                <a:highlight>
                  <a:srgbClr val="FFFFFF"/>
                </a:highlight>
                <a:ea typeface="Aptos" panose="020B0004020202020204" pitchFamily="34" charset="0"/>
                <a:cs typeface="Arial" panose="020B0604020202020204" pitchFamily="34" charset="0"/>
              </a:rPr>
              <a:t>Tanker:</a:t>
            </a:r>
            <a:r>
              <a:rPr lang="da-DK" sz="1200" kern="100" dirty="0">
                <a:solidFill>
                  <a:srgbClr val="000000"/>
                </a:solidFill>
                <a:effectLst/>
                <a:highlight>
                  <a:srgbClr val="FFFFFF"/>
                </a:highlight>
                <a:ea typeface="Aptos" panose="020B0004020202020204" pitchFamily="34" charset="0"/>
                <a:cs typeface="Arial" panose="020B0604020202020204" pitchFamily="34" charset="0"/>
              </a:rPr>
              <a:t> Hvad tænkte du i den situation, du lige har beskrevet? Hvad forstår du ved</a:t>
            </a:r>
            <a:r>
              <a:rPr lang="da-DK" sz="1200" kern="100" dirty="0">
                <a:solidFill>
                  <a:srgbClr val="000000"/>
                </a:solidFill>
                <a:highlight>
                  <a:srgbClr val="FFFFFF"/>
                </a:highlight>
                <a:ea typeface="Aptos" panose="020B0004020202020204" pitchFamily="34" charset="0"/>
                <a:cs typeface="Arial" panose="020B0604020202020204" pitchFamily="34" charset="0"/>
              </a:rPr>
              <a:t> at skabe en vind/vind situation?</a:t>
            </a:r>
            <a:endParaRPr lang="da-DK" sz="1200" kern="100" dirty="0">
              <a:solidFill>
                <a:srgbClr val="000000"/>
              </a:solidFill>
              <a:effectLst/>
              <a:highlight>
                <a:srgbClr val="FFFFFF"/>
              </a:highligh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a-DK" sz="1200" b="0" kern="100" dirty="0">
                <a:solidFill>
                  <a:srgbClr val="000000"/>
                </a:solidFill>
                <a:effectLst/>
                <a:highlight>
                  <a:srgbClr val="FFFFFF"/>
                </a:highlight>
                <a:ea typeface="Aptos" panose="020B0004020202020204" pitchFamily="34" charset="0"/>
                <a:cs typeface="Arial" panose="020B0604020202020204" pitchFamily="34" charset="0"/>
              </a:rPr>
              <a:t>Følelser:</a:t>
            </a:r>
            <a:r>
              <a:rPr lang="da-DK" sz="1200" kern="100" dirty="0">
                <a:solidFill>
                  <a:srgbClr val="000000"/>
                </a:solidFill>
                <a:effectLst/>
                <a:highlight>
                  <a:srgbClr val="FFFFFF"/>
                </a:highlight>
                <a:ea typeface="Aptos" panose="020B0004020202020204" pitchFamily="34" charset="0"/>
                <a:cs typeface="Arial" panose="020B0604020202020204" pitchFamily="34" charset="0"/>
              </a:rPr>
              <a:t> Hvilke følelser forbandt du med deres afvisning af forslaget? Hvad gjorde det ved dig at…?</a:t>
            </a:r>
          </a:p>
          <a:p>
            <a:pPr marL="342900" lvl="0" indent="-342900">
              <a:lnSpc>
                <a:spcPct val="107000"/>
              </a:lnSpc>
              <a:spcAft>
                <a:spcPts val="800"/>
              </a:spcAft>
              <a:buSzPts val="1000"/>
              <a:buFont typeface="Symbol" panose="05050102010706020507" pitchFamily="18" charset="2"/>
              <a:buChar char=""/>
              <a:tabLst>
                <a:tab pos="457200" algn="l"/>
              </a:tabLst>
            </a:pPr>
            <a:r>
              <a:rPr lang="da-DK" sz="1200" b="0" kern="100" dirty="0">
                <a:solidFill>
                  <a:srgbClr val="000000"/>
                </a:solidFill>
                <a:effectLst/>
                <a:highlight>
                  <a:srgbClr val="FFFFFF"/>
                </a:highlight>
                <a:ea typeface="Aptos" panose="020B0004020202020204" pitchFamily="34" charset="0"/>
                <a:cs typeface="Arial" panose="020B0604020202020204" pitchFamily="34" charset="0"/>
              </a:rPr>
              <a:t>Handling:</a:t>
            </a:r>
            <a:r>
              <a:rPr lang="da-DK" sz="1200" kern="100" dirty="0">
                <a:solidFill>
                  <a:srgbClr val="000000"/>
                </a:solidFill>
                <a:effectLst/>
                <a:highlight>
                  <a:srgbClr val="FFFFFF"/>
                </a:highlight>
                <a:ea typeface="Aptos" panose="020B0004020202020204" pitchFamily="34" charset="0"/>
                <a:cs typeface="Arial" panose="020B0604020202020204" pitchFamily="34" charset="0"/>
              </a:rPr>
              <a:t> Hvad gjorde du helt konkret? Hvad var din rolle, da I indgik aftalen?</a:t>
            </a:r>
          </a:p>
          <a:p>
            <a:pPr marL="342900" lvl="0" indent="-342900">
              <a:lnSpc>
                <a:spcPct val="107000"/>
              </a:lnSpc>
              <a:spcAft>
                <a:spcPts val="800"/>
              </a:spcAft>
              <a:buSzPts val="1000"/>
              <a:buFont typeface="Symbol" panose="05050102010706020507" pitchFamily="18" charset="2"/>
              <a:buChar char=""/>
              <a:tabLst>
                <a:tab pos="457200" algn="l"/>
              </a:tabLst>
            </a:pPr>
            <a:r>
              <a:rPr lang="da-DK" sz="1200" b="0" kern="100" dirty="0">
                <a:solidFill>
                  <a:srgbClr val="000000"/>
                </a:solidFill>
                <a:effectLst/>
                <a:highlight>
                  <a:srgbClr val="FFFFFF"/>
                </a:highlight>
                <a:ea typeface="Aptos" panose="020B0004020202020204" pitchFamily="34" charset="0"/>
                <a:cs typeface="Arial" panose="020B0604020202020204" pitchFamily="34" charset="0"/>
              </a:rPr>
              <a:t>Relationer:</a:t>
            </a:r>
            <a:r>
              <a:rPr lang="da-DK" sz="1200" kern="100" dirty="0">
                <a:solidFill>
                  <a:srgbClr val="000000"/>
                </a:solidFill>
                <a:effectLst/>
                <a:highlight>
                  <a:srgbClr val="FFFFFF"/>
                </a:highlight>
                <a:ea typeface="Aptos" panose="020B0004020202020204" pitchFamily="34" charset="0"/>
                <a:cs typeface="Arial" panose="020B0604020202020204" pitchFamily="34" charset="0"/>
              </a:rPr>
              <a:t> Hvad tror du, interessenterne tænker om det? Hvordan tror du, projektdeltagerne oplevede det? </a:t>
            </a:r>
          </a:p>
        </p:txBody>
      </p:sp>
    </p:spTree>
    <p:extLst>
      <p:ext uri="{BB962C8B-B14F-4D97-AF65-F5344CB8AC3E}">
        <p14:creationId xmlns:p14="http://schemas.microsoft.com/office/powerpoint/2010/main" val="3701311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kern="100" dirty="0">
                <a:effectLst/>
                <a:ea typeface="Times New Roman" panose="02020603050405020304" pitchFamily="18" charset="0"/>
                <a:cs typeface="Arial" panose="020B0604020202020204" pitchFamily="34" charset="0"/>
              </a:rPr>
              <a:t>Spørgeramme og spørgsmål</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Tekstfelt 4">
            <a:extLst>
              <a:ext uri="{FF2B5EF4-FFF2-40B4-BE49-F238E27FC236}">
                <a16:creationId xmlns:a16="http://schemas.microsoft.com/office/drawing/2014/main" id="{74B462FA-15F2-1A2D-6355-34448CD8ADBE}"/>
              </a:ext>
            </a:extLst>
          </p:cNvPr>
          <p:cNvSpPr txBox="1"/>
          <p:nvPr/>
        </p:nvSpPr>
        <p:spPr>
          <a:xfrm>
            <a:off x="1356251" y="938125"/>
            <a:ext cx="9639882" cy="281231"/>
          </a:xfrm>
          <a:prstGeom prst="rect">
            <a:avLst/>
          </a:prstGeom>
          <a:noFill/>
        </p:spPr>
        <p:txBody>
          <a:bodyPr wrap="square">
            <a:spAutoFit/>
          </a:bodyPr>
          <a:lstStyle/>
          <a:p>
            <a:pPr>
              <a:lnSpc>
                <a:spcPct val="107000"/>
              </a:lnSpc>
              <a:spcBef>
                <a:spcPts val="800"/>
              </a:spcBef>
              <a:spcAft>
                <a:spcPts val="400"/>
              </a:spcAft>
            </a:pPr>
            <a:r>
              <a:rPr lang="da-DK" sz="1200" b="1" kern="100" dirty="0">
                <a:solidFill>
                  <a:srgbClr val="000000"/>
                </a:solidFill>
                <a:highlight>
                  <a:srgbClr val="FFFFFF"/>
                </a:highlight>
                <a:ea typeface="Times New Roman" panose="02020603050405020304" pitchFamily="18" charset="0"/>
                <a:cs typeface="Arial" panose="020B0604020202020204" pitchFamily="34" charset="0"/>
              </a:rPr>
              <a:t>Ud fra hver kompetence der er behov for, kan du udarbejde spørgsmål til interviewet. Her er nogle eksempler:</a:t>
            </a:r>
            <a:endParaRPr lang="da-DK" sz="1200" b="1" kern="100" dirty="0">
              <a:solidFill>
                <a:srgbClr val="0F4761"/>
              </a:solidFill>
              <a:effectLst/>
              <a:highlight>
                <a:srgbClr val="FFFFFF"/>
              </a:highlight>
              <a:ea typeface="Times New Roman" panose="02020603050405020304" pitchFamily="18" charset="0"/>
              <a:cs typeface="Arial" panose="020B0604020202020204" pitchFamily="34" charset="0"/>
            </a:endParaRPr>
          </a:p>
        </p:txBody>
      </p:sp>
      <p:sp>
        <p:nvSpPr>
          <p:cNvPr id="6" name="Tekstfelt 5">
            <a:extLst>
              <a:ext uri="{FF2B5EF4-FFF2-40B4-BE49-F238E27FC236}">
                <a16:creationId xmlns:a16="http://schemas.microsoft.com/office/drawing/2014/main" id="{1FCE0D7C-EFC5-44D0-4B73-05311B584F6B}"/>
              </a:ext>
            </a:extLst>
          </p:cNvPr>
          <p:cNvSpPr txBox="1"/>
          <p:nvPr/>
        </p:nvSpPr>
        <p:spPr>
          <a:xfrm>
            <a:off x="1365589" y="1318362"/>
            <a:ext cx="4888908" cy="4738092"/>
          </a:xfrm>
          <a:prstGeom prst="rect">
            <a:avLst/>
          </a:prstGeom>
          <a:noFill/>
        </p:spPr>
        <p:txBody>
          <a:bodyPr wrap="square">
            <a:spAutoFit/>
          </a:bodyPr>
          <a:lstStyle/>
          <a:p>
            <a:pPr>
              <a:lnSpc>
                <a:spcPct val="107000"/>
              </a:lnSpc>
              <a:spcAft>
                <a:spcPts val="800"/>
              </a:spcAft>
            </a:pPr>
            <a:r>
              <a:rPr lang="da-DK" sz="1200" b="1" kern="100" dirty="0">
                <a:effectLst/>
                <a:ea typeface="Aptos" panose="020B0004020202020204" pitchFamily="34" charset="0"/>
                <a:cs typeface="Arial" panose="020B0604020202020204" pitchFamily="34" charset="0"/>
              </a:rPr>
              <a:t>Kompetencen “Samarbejde”</a:t>
            </a:r>
            <a:endParaRPr lang="da-DK" sz="1200" kern="100" dirty="0">
              <a:effectLst/>
              <a:ea typeface="Aptos" panose="020B0004020202020204" pitchFamily="34" charset="0"/>
              <a:cs typeface="Arial" panose="020B0604020202020204" pitchFamily="34" charset="0"/>
            </a:endParaRPr>
          </a:p>
          <a:p>
            <a:pPr>
              <a:spcBef>
                <a:spcPts val="300"/>
              </a:spcBef>
              <a:spcAft>
                <a:spcPts val="1200"/>
              </a:spcAft>
            </a:pPr>
            <a:r>
              <a:rPr lang="da-DK" sz="1200" dirty="0">
                <a:effectLst/>
                <a:ea typeface="Times New Roman" panose="02020603050405020304" pitchFamily="18" charset="0"/>
                <a:cs typeface="Arial" panose="020B0604020202020204" pitchFamily="34" charset="0"/>
              </a:rPr>
              <a:t>Prøv at beskrive en situation, hvor du har oplevet, at et samarbejde med interessenterne er lykkedes for dig.</a:t>
            </a:r>
          </a:p>
          <a:p>
            <a:pPr marL="342900" lvl="0" indent="-342900">
              <a:lnSpc>
                <a:spcPct val="107000"/>
              </a:lnSpc>
              <a:spcAft>
                <a:spcPts val="800"/>
              </a:spcAft>
              <a:buSzPts val="1000"/>
              <a:buFont typeface="Symbol" panose="05050102010706020507" pitchFamily="18" charset="2"/>
              <a:buChar char=""/>
              <a:tabLst>
                <a:tab pos="457200" algn="l"/>
              </a:tabLst>
            </a:pPr>
            <a:r>
              <a:rPr lang="da-DK" sz="1200" kern="100" dirty="0">
                <a:effectLst/>
                <a:ea typeface="Aptos" panose="020B0004020202020204" pitchFamily="34" charset="0"/>
                <a:cs typeface="Arial" panose="020B0604020202020204" pitchFamily="34" charset="0"/>
              </a:rPr>
              <a:t>Hvad gjorde du for at samarbejdet lykkedes i jeres projekt? </a:t>
            </a:r>
          </a:p>
          <a:p>
            <a:pPr marL="342900" lvl="0" indent="-342900">
              <a:lnSpc>
                <a:spcPct val="107000"/>
              </a:lnSpc>
              <a:spcAft>
                <a:spcPts val="800"/>
              </a:spcAft>
              <a:buSzPts val="1000"/>
              <a:buFont typeface="Symbol" panose="05050102010706020507" pitchFamily="18" charset="2"/>
              <a:buChar char=""/>
              <a:tabLst>
                <a:tab pos="457200" algn="l"/>
              </a:tabLst>
            </a:pPr>
            <a:r>
              <a:rPr lang="da-DK" sz="1200" kern="100" dirty="0">
                <a:effectLst/>
                <a:ea typeface="Aptos" panose="020B0004020202020204" pitchFamily="34" charset="0"/>
                <a:cs typeface="Arial" panose="020B0604020202020204" pitchFamily="34" charset="0"/>
              </a:rPr>
              <a:t>Hvad er din definition på et godt samarbejde mellem teamet og interessenterne? </a:t>
            </a:r>
          </a:p>
          <a:p>
            <a:pPr marL="342900" lvl="0" indent="-342900">
              <a:lnSpc>
                <a:spcPct val="107000"/>
              </a:lnSpc>
              <a:spcAft>
                <a:spcPts val="800"/>
              </a:spcAft>
              <a:buSzPts val="1000"/>
              <a:buFont typeface="Symbol" panose="05050102010706020507" pitchFamily="18" charset="2"/>
              <a:buChar char=""/>
              <a:tabLst>
                <a:tab pos="457200" algn="l"/>
              </a:tabLst>
            </a:pPr>
            <a:r>
              <a:rPr lang="da-DK" sz="1200" kern="100" dirty="0">
                <a:effectLst/>
                <a:ea typeface="Aptos" panose="020B0004020202020204" pitchFamily="34" charset="0"/>
                <a:cs typeface="Arial" panose="020B0604020202020204" pitchFamily="34" charset="0"/>
              </a:rPr>
              <a:t>Jeg vil gerne bede dig beskrive en situation, hvor det var svært for dig at samarbejde. </a:t>
            </a:r>
          </a:p>
          <a:p>
            <a:pPr marL="342900" lvl="0" indent="-342900">
              <a:lnSpc>
                <a:spcPct val="107000"/>
              </a:lnSpc>
              <a:spcAft>
                <a:spcPts val="800"/>
              </a:spcAft>
              <a:buSzPts val="1000"/>
              <a:buFont typeface="Symbol" panose="05050102010706020507" pitchFamily="18" charset="2"/>
              <a:buChar char=""/>
              <a:tabLst>
                <a:tab pos="457200" algn="l"/>
              </a:tabLst>
            </a:pPr>
            <a:r>
              <a:rPr lang="da-DK" sz="1200" kern="100" dirty="0">
                <a:effectLst/>
                <a:ea typeface="Aptos" panose="020B0004020202020204" pitchFamily="34" charset="0"/>
                <a:cs typeface="Arial" panose="020B0604020202020204" pitchFamily="34" charset="0"/>
              </a:rPr>
              <a:t>Hvordan havde du det følelsesmæssigt i den situation, du lige har beskrevet? </a:t>
            </a:r>
          </a:p>
          <a:p>
            <a:pPr marL="342900" lvl="0" indent="-342900">
              <a:lnSpc>
                <a:spcPct val="107000"/>
              </a:lnSpc>
              <a:spcAft>
                <a:spcPts val="800"/>
              </a:spcAft>
              <a:buSzPts val="1000"/>
              <a:buFont typeface="Symbol" panose="05050102010706020507" pitchFamily="18" charset="2"/>
              <a:buChar char=""/>
              <a:tabLst>
                <a:tab pos="457200" algn="l"/>
              </a:tabLst>
            </a:pPr>
            <a:r>
              <a:rPr lang="da-DK" sz="1200" kern="100" dirty="0">
                <a:effectLst/>
                <a:ea typeface="Aptos" panose="020B0004020202020204" pitchFamily="34" charset="0"/>
                <a:cs typeface="Arial" panose="020B0604020202020204" pitchFamily="34" charset="0"/>
              </a:rPr>
              <a:t>Hvad har du lært af det?</a:t>
            </a:r>
          </a:p>
          <a:p>
            <a:pPr>
              <a:lnSpc>
                <a:spcPct val="107000"/>
              </a:lnSpc>
              <a:spcAft>
                <a:spcPts val="800"/>
              </a:spcAft>
            </a:pPr>
            <a:r>
              <a:rPr lang="da-DK" sz="1200" b="1" kern="100" dirty="0">
                <a:effectLst/>
                <a:ea typeface="Times New Roman" panose="02020603050405020304" pitchFamily="18" charset="0"/>
                <a:cs typeface="Arial" panose="020B0604020202020204" pitchFamily="34" charset="0"/>
              </a:rPr>
              <a:t>Kompetencen “At udvikle din faglige viden”</a:t>
            </a:r>
            <a:endParaRPr lang="da-DK" sz="12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a-DK" sz="1200" kern="100" dirty="0">
                <a:effectLst/>
                <a:ea typeface="Aptos" panose="020B0004020202020204" pitchFamily="34" charset="0"/>
                <a:cs typeface="Arial" panose="020B0604020202020204" pitchFamily="34" charset="0"/>
              </a:rPr>
              <a:t>I vores projekt er det vigtigt med indsigt i og forståelse af …</a:t>
            </a:r>
          </a:p>
          <a:p>
            <a:pPr marL="342900" lvl="0" indent="-342900">
              <a:lnSpc>
                <a:spcPct val="107000"/>
              </a:lnSpc>
              <a:spcAft>
                <a:spcPts val="800"/>
              </a:spcAft>
              <a:buSzPts val="1000"/>
              <a:buFont typeface="Symbol" panose="05050102010706020507" pitchFamily="18" charset="2"/>
              <a:buChar char=""/>
              <a:tabLst>
                <a:tab pos="457200" algn="l"/>
              </a:tabLst>
            </a:pPr>
            <a:r>
              <a:rPr lang="da-DK" sz="1200" kern="100" dirty="0">
                <a:effectLst/>
                <a:ea typeface="Aptos" panose="020B0004020202020204" pitchFamily="34" charset="0"/>
                <a:cs typeface="Arial" panose="020B0604020202020204" pitchFamily="34" charset="0"/>
              </a:rPr>
              <a:t>Kan du kort beskrive din nuværende viden om forandringsledelse?</a:t>
            </a:r>
          </a:p>
          <a:p>
            <a:pPr marL="342900" lvl="0" indent="-342900">
              <a:lnSpc>
                <a:spcPct val="107000"/>
              </a:lnSpc>
              <a:spcAft>
                <a:spcPts val="800"/>
              </a:spcAft>
              <a:buSzPts val="1000"/>
              <a:buFont typeface="Symbol" panose="05050102010706020507" pitchFamily="18" charset="2"/>
              <a:buChar char=""/>
              <a:tabLst>
                <a:tab pos="457200" algn="l"/>
              </a:tabLst>
            </a:pPr>
            <a:r>
              <a:rPr lang="da-DK" sz="1200" kern="100" dirty="0">
                <a:effectLst/>
                <a:ea typeface="Aptos" panose="020B0004020202020204" pitchFamily="34" charset="0"/>
                <a:cs typeface="Arial" panose="020B0604020202020204" pitchFamily="34" charset="0"/>
              </a:rPr>
              <a:t>Hvordan vil du ajourføre og udvikle din viden om …</a:t>
            </a:r>
          </a:p>
          <a:p>
            <a:pPr marL="342900" lvl="0" indent="-342900">
              <a:lnSpc>
                <a:spcPct val="107000"/>
              </a:lnSpc>
              <a:spcAft>
                <a:spcPts val="800"/>
              </a:spcAft>
              <a:buSzPts val="1000"/>
              <a:buFont typeface="Symbol" panose="05050102010706020507" pitchFamily="18" charset="2"/>
              <a:buChar char=""/>
              <a:tabLst>
                <a:tab pos="457200" algn="l"/>
              </a:tabLst>
            </a:pPr>
            <a:r>
              <a:rPr lang="da-DK" sz="1200" kern="100" dirty="0">
                <a:effectLst/>
                <a:ea typeface="Aptos" panose="020B0004020202020204" pitchFamily="34" charset="0"/>
                <a:cs typeface="Arial" panose="020B0604020202020204" pitchFamily="34" charset="0"/>
              </a:rPr>
              <a:t>Kan du give et konkret eksempel?</a:t>
            </a:r>
          </a:p>
          <a:p>
            <a:pPr marL="342900" lvl="0" indent="-342900">
              <a:lnSpc>
                <a:spcPct val="107000"/>
              </a:lnSpc>
              <a:spcAft>
                <a:spcPts val="800"/>
              </a:spcAft>
              <a:buSzPts val="1000"/>
              <a:buFont typeface="Symbol" panose="05050102010706020507" pitchFamily="18" charset="2"/>
              <a:buChar char=""/>
              <a:tabLst>
                <a:tab pos="457200" algn="l"/>
              </a:tabLst>
            </a:pPr>
            <a:r>
              <a:rPr lang="da-DK" sz="1200" kern="100" dirty="0">
                <a:effectLst/>
                <a:ea typeface="Aptos" panose="020B0004020202020204" pitchFamily="34" charset="0"/>
                <a:cs typeface="Arial" panose="020B0604020202020204" pitchFamily="34" charset="0"/>
              </a:rPr>
              <a:t>Hvad synes du, at du mangler viden om, når det gælder…</a:t>
            </a:r>
          </a:p>
        </p:txBody>
      </p:sp>
      <p:sp>
        <p:nvSpPr>
          <p:cNvPr id="10" name="Tekstfelt 9">
            <a:extLst>
              <a:ext uri="{FF2B5EF4-FFF2-40B4-BE49-F238E27FC236}">
                <a16:creationId xmlns:a16="http://schemas.microsoft.com/office/drawing/2014/main" id="{3BB7D058-AE75-09D8-6329-6BD88E5922CA}"/>
              </a:ext>
            </a:extLst>
          </p:cNvPr>
          <p:cNvSpPr txBox="1"/>
          <p:nvPr/>
        </p:nvSpPr>
        <p:spPr>
          <a:xfrm>
            <a:off x="6220041" y="1323246"/>
            <a:ext cx="4888908" cy="4810676"/>
          </a:xfrm>
          <a:prstGeom prst="rect">
            <a:avLst/>
          </a:prstGeom>
          <a:noFill/>
        </p:spPr>
        <p:txBody>
          <a:bodyPr wrap="square">
            <a:spAutoFit/>
          </a:bodyPr>
          <a:lstStyle/>
          <a:p>
            <a:pPr>
              <a:spcBef>
                <a:spcPts val="300"/>
              </a:spcBef>
              <a:spcAft>
                <a:spcPts val="1200"/>
              </a:spcAft>
            </a:pPr>
            <a:r>
              <a:rPr lang="da-DK" sz="12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da-DK" sz="1200" b="1" dirty="0">
                <a:solidFill>
                  <a:srgbClr val="000000"/>
                </a:solidFill>
                <a:effectLst/>
                <a:highlight>
                  <a:srgbClr val="FFFFFF"/>
                </a:highlight>
                <a:ea typeface="Times New Roman" panose="02020603050405020304" pitchFamily="18" charset="0"/>
                <a:cs typeface="Arial" panose="020B0604020202020204" pitchFamily="34" charset="0"/>
              </a:rPr>
              <a:t>Kompetencen “At skabe relationer”</a:t>
            </a:r>
            <a:endParaRPr lang="da-DK" sz="1200" dirty="0">
              <a:effectLst/>
              <a:highlight>
                <a:srgbClr val="FFFFFF"/>
              </a:highlight>
              <a:ea typeface="Times New Roman" panose="02020603050405020304" pitchFamily="18" charset="0"/>
              <a:cs typeface="Arial" panose="020B0604020202020204" pitchFamily="34" charset="0"/>
            </a:endParaRPr>
          </a:p>
          <a:p>
            <a:pPr>
              <a:lnSpc>
                <a:spcPct val="107000"/>
              </a:lnSpc>
              <a:spcAft>
                <a:spcPts val="800"/>
              </a:spcAft>
            </a:pPr>
            <a:r>
              <a:rPr lang="da-DK" sz="1200" kern="100" dirty="0">
                <a:effectLst/>
                <a:ea typeface="Aptos" panose="020B0004020202020204" pitchFamily="34" charset="0"/>
                <a:cs typeface="Arial" panose="020B0604020202020204" pitchFamily="34" charset="0"/>
              </a:rPr>
              <a:t>Kan du give et par eksempler fra din nuværende eller en tidligere ansættelse, hvor det var svært for dig at bevare en tillidsfuld relation til andre?</a:t>
            </a:r>
          </a:p>
          <a:p>
            <a:pPr marL="342900" lvl="0" indent="-342900">
              <a:lnSpc>
                <a:spcPct val="107000"/>
              </a:lnSpc>
              <a:spcAft>
                <a:spcPts val="800"/>
              </a:spcAft>
              <a:buSzPts val="1000"/>
              <a:buFont typeface="Symbol" panose="05050102010706020507" pitchFamily="18" charset="2"/>
              <a:buChar char=""/>
              <a:tabLst>
                <a:tab pos="457200" algn="l"/>
              </a:tabLst>
            </a:pPr>
            <a:r>
              <a:rPr lang="da-DK" sz="1200" kern="100" dirty="0">
                <a:effectLst/>
                <a:ea typeface="Aptos" panose="020B0004020202020204" pitchFamily="34" charset="0"/>
                <a:cs typeface="Arial" panose="020B0604020202020204" pitchFamily="34" charset="0"/>
              </a:rPr>
              <a:t>Hvordan havde du det følelsesmæssigt i de situationer?</a:t>
            </a:r>
          </a:p>
          <a:p>
            <a:pPr marL="342900" lvl="0" indent="-342900">
              <a:lnSpc>
                <a:spcPct val="107000"/>
              </a:lnSpc>
              <a:spcAft>
                <a:spcPts val="800"/>
              </a:spcAft>
              <a:buSzPts val="1000"/>
              <a:buFont typeface="Symbol" panose="05050102010706020507" pitchFamily="18" charset="2"/>
              <a:buChar char=""/>
              <a:tabLst>
                <a:tab pos="457200" algn="l"/>
              </a:tabLst>
            </a:pPr>
            <a:r>
              <a:rPr lang="da-DK" sz="1200" kern="100" dirty="0">
                <a:effectLst/>
                <a:ea typeface="Aptos" panose="020B0004020202020204" pitchFamily="34" charset="0"/>
                <a:cs typeface="Arial" panose="020B0604020202020204" pitchFamily="34" charset="0"/>
              </a:rPr>
              <a:t>Hvordan tror du, at andre oplevede dig i den sammenhæng?</a:t>
            </a:r>
          </a:p>
          <a:p>
            <a:pPr marL="342900" lvl="0" indent="-342900">
              <a:lnSpc>
                <a:spcPct val="107000"/>
              </a:lnSpc>
              <a:spcAft>
                <a:spcPts val="800"/>
              </a:spcAft>
              <a:buSzPts val="1000"/>
              <a:buFont typeface="Symbol" panose="05050102010706020507" pitchFamily="18" charset="2"/>
              <a:buChar char=""/>
              <a:tabLst>
                <a:tab pos="457200" algn="l"/>
              </a:tabLst>
            </a:pPr>
            <a:r>
              <a:rPr lang="da-DK" sz="1200" kern="100" dirty="0">
                <a:effectLst/>
                <a:ea typeface="Aptos" panose="020B0004020202020204" pitchFamily="34" charset="0"/>
                <a:cs typeface="Arial" panose="020B0604020202020204" pitchFamily="34" charset="0"/>
              </a:rPr>
              <a:t>Hvad forstår du ved en tæt relation?</a:t>
            </a:r>
          </a:p>
          <a:p>
            <a:pPr>
              <a:lnSpc>
                <a:spcPct val="107000"/>
              </a:lnSpc>
              <a:spcAft>
                <a:spcPts val="800"/>
              </a:spcAft>
            </a:pPr>
            <a:r>
              <a:rPr lang="da-DK" sz="1200" b="1" kern="100" dirty="0">
                <a:effectLst/>
                <a:ea typeface="Times New Roman" panose="02020603050405020304" pitchFamily="18" charset="0"/>
                <a:cs typeface="Arial" panose="020B0604020202020204" pitchFamily="34" charset="0"/>
              </a:rPr>
              <a:t>Kompetencen “At omsætte teori til praksis”</a:t>
            </a:r>
            <a:endParaRPr lang="da-DK" sz="1200" kern="100" dirty="0">
              <a:effectLst/>
              <a:ea typeface="Aptos" panose="020B0004020202020204" pitchFamily="34" charset="0"/>
              <a:cs typeface="Arial" panose="020B0604020202020204" pitchFamily="34" charset="0"/>
            </a:endParaRPr>
          </a:p>
          <a:p>
            <a:pPr>
              <a:spcBef>
                <a:spcPts val="300"/>
              </a:spcBef>
              <a:spcAft>
                <a:spcPts val="1200"/>
              </a:spcAft>
            </a:pPr>
            <a:r>
              <a:rPr lang="da-DK" sz="1200" dirty="0">
                <a:effectLst/>
                <a:ea typeface="Times New Roman" panose="02020603050405020304" pitchFamily="18" charset="0"/>
                <a:cs typeface="Arial" panose="020B0604020202020204" pitchFamily="34" charset="0"/>
              </a:rPr>
              <a:t>Kan du beskrive en situation, hvor du har haft brug for at omsætte teori til praksis.</a:t>
            </a:r>
          </a:p>
          <a:p>
            <a:pPr marL="342900" lvl="0" indent="-342900">
              <a:lnSpc>
                <a:spcPct val="107000"/>
              </a:lnSpc>
              <a:spcAft>
                <a:spcPts val="800"/>
              </a:spcAft>
              <a:buSzPts val="1000"/>
              <a:buFont typeface="Symbol" panose="05050102010706020507" pitchFamily="18" charset="2"/>
              <a:buChar char=""/>
              <a:tabLst>
                <a:tab pos="457200" algn="l"/>
              </a:tabLst>
            </a:pPr>
            <a:r>
              <a:rPr lang="da-DK" sz="1200" kern="100" dirty="0">
                <a:effectLst/>
                <a:ea typeface="Aptos" panose="020B0004020202020204" pitchFamily="34" charset="0"/>
                <a:cs typeface="Arial" panose="020B0604020202020204" pitchFamily="34" charset="0"/>
              </a:rPr>
              <a:t>Hvad, synes du, var det sværeste ved at arbejde ud fra teorier? </a:t>
            </a:r>
          </a:p>
          <a:p>
            <a:pPr marL="342900" lvl="0" indent="-342900">
              <a:lnSpc>
                <a:spcPct val="107000"/>
              </a:lnSpc>
              <a:spcAft>
                <a:spcPts val="800"/>
              </a:spcAft>
              <a:buSzPts val="1000"/>
              <a:buFont typeface="Symbol" panose="05050102010706020507" pitchFamily="18" charset="2"/>
              <a:buChar char=""/>
              <a:tabLst>
                <a:tab pos="457200" algn="l"/>
              </a:tabLst>
            </a:pPr>
            <a:r>
              <a:rPr lang="da-DK" sz="1200" kern="100" dirty="0">
                <a:effectLst/>
                <a:ea typeface="Aptos" panose="020B0004020202020204" pitchFamily="34" charset="0"/>
                <a:cs typeface="Arial" panose="020B0604020202020204" pitchFamily="34" charset="0"/>
              </a:rPr>
              <a:t>Hvad var dine succeskriterier for dette arbejde? </a:t>
            </a:r>
          </a:p>
          <a:p>
            <a:pPr marL="342900" lvl="0" indent="-342900">
              <a:lnSpc>
                <a:spcPct val="107000"/>
              </a:lnSpc>
              <a:spcAft>
                <a:spcPts val="800"/>
              </a:spcAft>
              <a:buSzPts val="1000"/>
              <a:buFont typeface="Symbol" panose="05050102010706020507" pitchFamily="18" charset="2"/>
              <a:buChar char=""/>
              <a:tabLst>
                <a:tab pos="457200" algn="l"/>
              </a:tabLst>
            </a:pPr>
            <a:r>
              <a:rPr lang="da-DK" sz="1200" kern="100" dirty="0">
                <a:effectLst/>
                <a:ea typeface="Aptos" panose="020B0004020202020204" pitchFamily="34" charset="0"/>
                <a:cs typeface="Arial" panose="020B0604020202020204" pitchFamily="34" charset="0"/>
              </a:rPr>
              <a:t>Kan du give eksempler på situationer, hvor du mener, at man ikke behøver at have et teoretisk fundament at arbejde ud fra?</a:t>
            </a:r>
          </a:p>
          <a:p>
            <a:pPr lvl="0">
              <a:lnSpc>
                <a:spcPct val="107000"/>
              </a:lnSpc>
              <a:spcAft>
                <a:spcPts val="800"/>
              </a:spcAft>
              <a:buSzPts val="1000"/>
              <a:tabLst>
                <a:tab pos="457200" algn="l"/>
              </a:tabLst>
            </a:pPr>
            <a:endParaRPr lang="da-DK" sz="1200" kern="100" dirty="0">
              <a:ea typeface="Aptos" panose="020B0004020202020204" pitchFamily="34" charset="0"/>
              <a:cs typeface="Arial" panose="020B0604020202020204" pitchFamily="34" charset="0"/>
            </a:endParaRPr>
          </a:p>
          <a:p>
            <a:pPr lvl="0">
              <a:lnSpc>
                <a:spcPct val="107000"/>
              </a:lnSpc>
              <a:spcAft>
                <a:spcPts val="800"/>
              </a:spcAft>
              <a:buSzPts val="1000"/>
              <a:tabLst>
                <a:tab pos="457200" algn="l"/>
              </a:tabLst>
            </a:pPr>
            <a:r>
              <a:rPr lang="da-DK" sz="1200" b="1" kern="100" dirty="0">
                <a:effectLst/>
                <a:ea typeface="Aptos" panose="020B0004020202020204" pitchFamily="34" charset="0"/>
                <a:cs typeface="Arial" panose="020B0604020202020204" pitchFamily="34" charset="0"/>
              </a:rPr>
              <a:t>Spørgsmål udarbejdes ved hjælp af skabelon 2 på næste slide.</a:t>
            </a:r>
          </a:p>
          <a:p>
            <a:pPr>
              <a:spcBef>
                <a:spcPts val="300"/>
              </a:spcBef>
              <a:spcAft>
                <a:spcPts val="1200"/>
              </a:spcAft>
            </a:pPr>
            <a:r>
              <a:rPr lang="da-DK" sz="12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1275191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kern="100" dirty="0">
                <a:ea typeface="Times New Roman" panose="02020603050405020304" pitchFamily="18" charset="0"/>
                <a:cs typeface="Arial" panose="020B0604020202020204" pitchFamily="34" charset="0"/>
              </a:rPr>
              <a:t>Skabelon</a:t>
            </a:r>
            <a:r>
              <a:rPr lang="da-DK" sz="2400" b="1" kern="100" dirty="0">
                <a:effectLst/>
                <a:ea typeface="Times New Roman" panose="02020603050405020304" pitchFamily="18" charset="0"/>
                <a:cs typeface="Arial" panose="020B0604020202020204" pitchFamily="34" charset="0"/>
              </a:rPr>
              <a:t> 2: Opbygning af spørgeramme - indledning</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C058277E-0FF5-925D-D3E5-FAC5A228C471}"/>
              </a:ext>
            </a:extLst>
          </p:cNvPr>
          <p:cNvGraphicFramePr>
            <a:graphicFrameLocks noGrp="1"/>
          </p:cNvGraphicFramePr>
          <p:nvPr>
            <p:extLst>
              <p:ext uri="{D42A27DB-BD31-4B8C-83A1-F6EECF244321}">
                <p14:modId xmlns:p14="http://schemas.microsoft.com/office/powerpoint/2010/main" val="1815431321"/>
              </p:ext>
            </p:extLst>
          </p:nvPr>
        </p:nvGraphicFramePr>
        <p:xfrm>
          <a:off x="1450623" y="1021807"/>
          <a:ext cx="9338131" cy="5043522"/>
        </p:xfrm>
        <a:graphic>
          <a:graphicData uri="http://schemas.openxmlformats.org/drawingml/2006/table">
            <a:tbl>
              <a:tblPr firstRow="1" firstCol="1" bandRow="1">
                <a:tableStyleId>{5C22544A-7EE6-4342-B048-85BDC9FD1C3A}</a:tableStyleId>
              </a:tblPr>
              <a:tblGrid>
                <a:gridCol w="3610637">
                  <a:extLst>
                    <a:ext uri="{9D8B030D-6E8A-4147-A177-3AD203B41FA5}">
                      <a16:colId xmlns:a16="http://schemas.microsoft.com/office/drawing/2014/main" val="3638597558"/>
                    </a:ext>
                  </a:extLst>
                </a:gridCol>
                <a:gridCol w="3960523">
                  <a:extLst>
                    <a:ext uri="{9D8B030D-6E8A-4147-A177-3AD203B41FA5}">
                      <a16:colId xmlns:a16="http://schemas.microsoft.com/office/drawing/2014/main" val="2319983129"/>
                    </a:ext>
                  </a:extLst>
                </a:gridCol>
                <a:gridCol w="1766971">
                  <a:extLst>
                    <a:ext uri="{9D8B030D-6E8A-4147-A177-3AD203B41FA5}">
                      <a16:colId xmlns:a16="http://schemas.microsoft.com/office/drawing/2014/main" val="2752955657"/>
                    </a:ext>
                  </a:extLst>
                </a:gridCol>
              </a:tblGrid>
              <a:tr h="650243">
                <a:tc>
                  <a:txBody>
                    <a:bodyPr/>
                    <a:lstStyle/>
                    <a:p>
                      <a:pPr>
                        <a:lnSpc>
                          <a:spcPct val="107000"/>
                        </a:lnSpc>
                        <a:spcAft>
                          <a:spcPts val="800"/>
                        </a:spcAft>
                      </a:pPr>
                      <a:r>
                        <a:rPr lang="da-DK" sz="1000" kern="100">
                          <a:solidFill>
                            <a:schemeClr val="bg1"/>
                          </a:solidFill>
                          <a:effectLst/>
                          <a:latin typeface="Arial" panose="020B0604020202020204" pitchFamily="34" charset="0"/>
                          <a:cs typeface="Arial" panose="020B0604020202020204" pitchFamily="34" charset="0"/>
                        </a:rPr>
                        <a:t>Projekt</a:t>
                      </a:r>
                      <a:endParaRPr lang="da-DK" sz="1000" kern="10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75000"/>
                      </a:schemeClr>
                    </a:solidFill>
                  </a:tcPr>
                </a:tc>
                <a:tc>
                  <a:txBody>
                    <a:bodyPr/>
                    <a:lstStyle/>
                    <a:p>
                      <a:pPr>
                        <a:lnSpc>
                          <a:spcPct val="107000"/>
                        </a:lnSpc>
                        <a:spcAft>
                          <a:spcPts val="800"/>
                        </a:spcAft>
                      </a:pPr>
                      <a:r>
                        <a:rPr lang="da-DK" sz="1000" kern="100" dirty="0">
                          <a:solidFill>
                            <a:schemeClr val="bg1"/>
                          </a:solidFill>
                          <a:effectLst/>
                          <a:latin typeface="Arial" panose="020B0604020202020204" pitchFamily="34" charset="0"/>
                          <a:cs typeface="Arial" panose="020B0604020202020204" pitchFamily="34" charset="0"/>
                        </a:rPr>
                        <a:t>Ansøger</a:t>
                      </a:r>
                      <a:endParaRPr lang="da-DK" sz="1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75000"/>
                      </a:schemeClr>
                    </a:solidFill>
                  </a:tcPr>
                </a:tc>
                <a:tc>
                  <a:txBody>
                    <a:bodyPr/>
                    <a:lstStyle/>
                    <a:p>
                      <a:pPr>
                        <a:lnSpc>
                          <a:spcPct val="107000"/>
                        </a:lnSpc>
                        <a:spcAft>
                          <a:spcPts val="800"/>
                        </a:spcAft>
                      </a:pPr>
                      <a:r>
                        <a:rPr lang="da-DK" sz="1000" kern="100" dirty="0">
                          <a:solidFill>
                            <a:schemeClr val="bg1"/>
                          </a:solidFill>
                          <a:effectLst/>
                          <a:latin typeface="Arial" panose="020B0604020202020204" pitchFamily="34" charset="0"/>
                          <a:cs typeface="Arial" panose="020B0604020202020204" pitchFamily="34" charset="0"/>
                        </a:rPr>
                        <a:t>Interviewer</a:t>
                      </a:r>
                    </a:p>
                    <a:p>
                      <a:pPr>
                        <a:lnSpc>
                          <a:spcPct val="107000"/>
                        </a:lnSpc>
                        <a:spcAft>
                          <a:spcPts val="800"/>
                        </a:spcAft>
                      </a:pPr>
                      <a:endParaRPr lang="da-DK" sz="1000" kern="100" dirty="0">
                        <a:solidFill>
                          <a:schemeClr val="bg1"/>
                        </a:solidFill>
                        <a:effectLst/>
                        <a:latin typeface="Arial" panose="020B0604020202020204" pitchFamily="34" charset="0"/>
                        <a:cs typeface="Arial" panose="020B0604020202020204" pitchFamily="34" charset="0"/>
                      </a:endParaRPr>
                    </a:p>
                    <a:p>
                      <a:pPr>
                        <a:lnSpc>
                          <a:spcPct val="107000"/>
                        </a:lnSpc>
                        <a:spcAft>
                          <a:spcPts val="800"/>
                        </a:spcAft>
                      </a:pPr>
                      <a:r>
                        <a:rPr lang="da-DK" sz="1000" kern="100" dirty="0">
                          <a:solidFill>
                            <a:schemeClr val="bg1"/>
                          </a:solidFill>
                          <a:effectLst/>
                          <a:latin typeface="Arial" panose="020B0604020202020204" pitchFamily="34" charset="0"/>
                          <a:cs typeface="Arial" panose="020B0604020202020204" pitchFamily="34" charset="0"/>
                        </a:rPr>
                        <a:t> </a:t>
                      </a:r>
                      <a:endParaRPr lang="da-DK" sz="1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75000"/>
                      </a:schemeClr>
                    </a:solidFill>
                  </a:tcPr>
                </a:tc>
                <a:extLst>
                  <a:ext uri="{0D108BD9-81ED-4DB2-BD59-A6C34878D82A}">
                    <a16:rowId xmlns:a16="http://schemas.microsoft.com/office/drawing/2014/main" val="2331608745"/>
                  </a:ext>
                </a:extLst>
              </a:tr>
              <a:tr h="465954">
                <a:tc rowSpan="3">
                  <a:txBody>
                    <a:bodyPr/>
                    <a:lstStyle/>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Indledende spørgsmål</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Afsat tid i minutter</a:t>
                      </a:r>
                      <a:endParaRPr lang="da-DK"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gridSpan="2">
                  <a:txBody>
                    <a:bodyPr/>
                    <a:lstStyle/>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endParaRPr lang="da-DK" sz="10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hMerge="1">
                  <a:txBody>
                    <a:bodyPr/>
                    <a:lstStyle/>
                    <a:p>
                      <a:endParaRPr lang="da-DK"/>
                    </a:p>
                  </a:txBody>
                  <a:tcPr/>
                </a:tc>
                <a:extLst>
                  <a:ext uri="{0D108BD9-81ED-4DB2-BD59-A6C34878D82A}">
                    <a16:rowId xmlns:a16="http://schemas.microsoft.com/office/drawing/2014/main" val="803495294"/>
                  </a:ext>
                </a:extLst>
              </a:tr>
              <a:tr h="465954">
                <a:tc vMerge="1">
                  <a:txBody>
                    <a:bodyPr/>
                    <a:lstStyle/>
                    <a:p>
                      <a:endParaRPr lang="da-DK"/>
                    </a:p>
                  </a:txBody>
                  <a:tcPr/>
                </a:tc>
                <a:tc gridSpan="2">
                  <a:txBody>
                    <a:bodyPr/>
                    <a:lstStyle/>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endParaRPr lang="da-DK"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hMerge="1">
                  <a:txBody>
                    <a:bodyPr/>
                    <a:lstStyle/>
                    <a:p>
                      <a:endParaRPr lang="da-DK"/>
                    </a:p>
                  </a:txBody>
                  <a:tcPr/>
                </a:tc>
                <a:extLst>
                  <a:ext uri="{0D108BD9-81ED-4DB2-BD59-A6C34878D82A}">
                    <a16:rowId xmlns:a16="http://schemas.microsoft.com/office/drawing/2014/main" val="1263848585"/>
                  </a:ext>
                </a:extLst>
              </a:tr>
              <a:tr h="465954">
                <a:tc vMerge="1">
                  <a:txBody>
                    <a:bodyPr/>
                    <a:lstStyle/>
                    <a:p>
                      <a:endParaRPr lang="da-DK"/>
                    </a:p>
                  </a:txBody>
                  <a:tcPr/>
                </a:tc>
                <a:tc gridSpan="2">
                  <a:txBody>
                    <a:bodyPr/>
                    <a:lstStyle/>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endParaRPr lang="da-DK" sz="10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hMerge="1">
                  <a:txBody>
                    <a:bodyPr/>
                    <a:lstStyle/>
                    <a:p>
                      <a:endParaRPr lang="da-DK"/>
                    </a:p>
                  </a:txBody>
                  <a:tcPr/>
                </a:tc>
                <a:extLst>
                  <a:ext uri="{0D108BD9-81ED-4DB2-BD59-A6C34878D82A}">
                    <a16:rowId xmlns:a16="http://schemas.microsoft.com/office/drawing/2014/main" val="169419945"/>
                  </a:ext>
                </a:extLst>
              </a:tr>
              <a:tr h="465954">
                <a:tc gridSpan="2">
                  <a:txBody>
                    <a:bodyPr/>
                    <a:lstStyle/>
                    <a:p>
                      <a:pPr>
                        <a:lnSpc>
                          <a:spcPct val="107000"/>
                        </a:lnSpc>
                        <a:spcAft>
                          <a:spcPts val="800"/>
                        </a:spcAft>
                      </a:pPr>
                      <a:r>
                        <a:rPr lang="da-DK" sz="1000" kern="100">
                          <a:solidFill>
                            <a:schemeClr val="bg1"/>
                          </a:solidFill>
                          <a:effectLst/>
                          <a:latin typeface="Arial" panose="020B0604020202020204" pitchFamily="34" charset="0"/>
                          <a:cs typeface="Arial" panose="020B0604020202020204" pitchFamily="34" charset="0"/>
                        </a:rPr>
                        <a:t>Kvalifikation eller kompetence:</a:t>
                      </a:r>
                      <a:endParaRPr lang="da-DK" sz="1000" kern="10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75000"/>
                      </a:schemeClr>
                    </a:solidFill>
                  </a:tcPr>
                </a:tc>
                <a:tc hMerge="1">
                  <a:txBody>
                    <a:bodyPr/>
                    <a:lstStyle/>
                    <a:p>
                      <a:endParaRPr lang="da-DK"/>
                    </a:p>
                  </a:txBody>
                  <a:tcPr/>
                </a:tc>
                <a:tc>
                  <a:txBody>
                    <a:bodyPr/>
                    <a:lstStyle/>
                    <a:p>
                      <a:pPr>
                        <a:lnSpc>
                          <a:spcPct val="107000"/>
                        </a:lnSpc>
                        <a:spcAft>
                          <a:spcPts val="800"/>
                        </a:spcAft>
                      </a:pPr>
                      <a:r>
                        <a:rPr lang="da-DK" sz="1000" kern="100" dirty="0">
                          <a:solidFill>
                            <a:schemeClr val="bg1"/>
                          </a:solidFill>
                          <a:effectLst/>
                          <a:latin typeface="Arial" panose="020B0604020202020204" pitchFamily="34" charset="0"/>
                          <a:cs typeface="Arial" panose="020B0604020202020204" pitchFamily="34" charset="0"/>
                        </a:rPr>
                        <a:t>Minutter</a:t>
                      </a:r>
                    </a:p>
                    <a:p>
                      <a:pPr>
                        <a:lnSpc>
                          <a:spcPct val="107000"/>
                        </a:lnSpc>
                        <a:spcAft>
                          <a:spcPts val="800"/>
                        </a:spcAft>
                      </a:pPr>
                      <a:r>
                        <a:rPr lang="da-DK" sz="1000" kern="100" dirty="0">
                          <a:solidFill>
                            <a:schemeClr val="bg1"/>
                          </a:solidFill>
                          <a:effectLst/>
                          <a:latin typeface="Arial" panose="020B0604020202020204" pitchFamily="34" charset="0"/>
                          <a:cs typeface="Arial" panose="020B0604020202020204" pitchFamily="34" charset="0"/>
                        </a:rPr>
                        <a:t> </a:t>
                      </a:r>
                      <a:endParaRPr lang="da-DK" dirty="0"/>
                    </a:p>
                  </a:txBody>
                  <a:tcPr marL="68580" marR="68580" marT="0" marB="0">
                    <a:solidFill>
                      <a:schemeClr val="accent1">
                        <a:lumMod val="75000"/>
                      </a:schemeClr>
                    </a:solidFill>
                  </a:tcPr>
                </a:tc>
                <a:extLst>
                  <a:ext uri="{0D108BD9-81ED-4DB2-BD59-A6C34878D82A}">
                    <a16:rowId xmlns:a16="http://schemas.microsoft.com/office/drawing/2014/main" val="2940277313"/>
                  </a:ext>
                </a:extLst>
              </a:tr>
              <a:tr h="169406">
                <a:tc rowSpan="6">
                  <a:txBody>
                    <a:bodyPr/>
                    <a:lstStyle/>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Hovedspørgsmål</a:t>
                      </a:r>
                      <a:endParaRPr lang="da-DK" sz="10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gridSpan="2">
                  <a:txBody>
                    <a:bodyPr/>
                    <a:lstStyle/>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Detailspørgsmål</a:t>
                      </a:r>
                      <a:endParaRPr lang="da-DK" sz="10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hMerge="1">
                  <a:txBody>
                    <a:bodyPr/>
                    <a:lstStyle/>
                    <a:p>
                      <a:endParaRPr lang="da-DK"/>
                    </a:p>
                  </a:txBody>
                  <a:tcPr/>
                </a:tc>
                <a:extLst>
                  <a:ext uri="{0D108BD9-81ED-4DB2-BD59-A6C34878D82A}">
                    <a16:rowId xmlns:a16="http://schemas.microsoft.com/office/drawing/2014/main" val="119590707"/>
                  </a:ext>
                </a:extLst>
              </a:tr>
              <a:tr h="465954">
                <a:tc vMerge="1">
                  <a:txBody>
                    <a:bodyPr/>
                    <a:lstStyle/>
                    <a:p>
                      <a:endParaRPr lang="da-DK"/>
                    </a:p>
                  </a:txBody>
                  <a:tcPr/>
                </a:tc>
                <a:tc gridSpan="2">
                  <a:txBody>
                    <a:bodyPr/>
                    <a:lstStyle/>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endParaRPr lang="da-DK" sz="10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hMerge="1">
                  <a:txBody>
                    <a:bodyPr/>
                    <a:lstStyle/>
                    <a:p>
                      <a:endParaRPr lang="da-DK"/>
                    </a:p>
                  </a:txBody>
                  <a:tcPr/>
                </a:tc>
                <a:extLst>
                  <a:ext uri="{0D108BD9-81ED-4DB2-BD59-A6C34878D82A}">
                    <a16:rowId xmlns:a16="http://schemas.microsoft.com/office/drawing/2014/main" val="893456782"/>
                  </a:ext>
                </a:extLst>
              </a:tr>
              <a:tr h="465954">
                <a:tc vMerge="1">
                  <a:txBody>
                    <a:bodyPr/>
                    <a:lstStyle/>
                    <a:p>
                      <a:endParaRPr lang="da-DK"/>
                    </a:p>
                  </a:txBody>
                  <a:tcPr/>
                </a:tc>
                <a:tc gridSpan="2">
                  <a:txBody>
                    <a:bodyPr/>
                    <a:lstStyle/>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endParaRPr lang="da-DK"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hMerge="1">
                  <a:txBody>
                    <a:bodyPr/>
                    <a:lstStyle/>
                    <a:p>
                      <a:endParaRPr lang="da-DK"/>
                    </a:p>
                  </a:txBody>
                  <a:tcPr/>
                </a:tc>
                <a:extLst>
                  <a:ext uri="{0D108BD9-81ED-4DB2-BD59-A6C34878D82A}">
                    <a16:rowId xmlns:a16="http://schemas.microsoft.com/office/drawing/2014/main" val="1693260165"/>
                  </a:ext>
                </a:extLst>
              </a:tr>
              <a:tr h="465954">
                <a:tc vMerge="1">
                  <a:txBody>
                    <a:bodyPr/>
                    <a:lstStyle/>
                    <a:p>
                      <a:endParaRPr lang="da-DK"/>
                    </a:p>
                  </a:txBody>
                  <a:tcPr/>
                </a:tc>
                <a:tc gridSpan="2">
                  <a:txBody>
                    <a:bodyPr/>
                    <a:lstStyle/>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endParaRPr lang="da-DK" sz="10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hMerge="1">
                  <a:txBody>
                    <a:bodyPr/>
                    <a:lstStyle/>
                    <a:p>
                      <a:endParaRPr lang="da-DK"/>
                    </a:p>
                  </a:txBody>
                  <a:tcPr/>
                </a:tc>
                <a:extLst>
                  <a:ext uri="{0D108BD9-81ED-4DB2-BD59-A6C34878D82A}">
                    <a16:rowId xmlns:a16="http://schemas.microsoft.com/office/drawing/2014/main" val="2349970156"/>
                  </a:ext>
                </a:extLst>
              </a:tr>
              <a:tr h="465954">
                <a:tc vMerge="1">
                  <a:txBody>
                    <a:bodyPr/>
                    <a:lstStyle/>
                    <a:p>
                      <a:endParaRPr lang="da-DK"/>
                    </a:p>
                  </a:txBody>
                  <a:tcPr/>
                </a:tc>
                <a:tc gridSpan="2">
                  <a:txBody>
                    <a:bodyPr/>
                    <a:lstStyle/>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endParaRPr lang="da-DK"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40000"/>
                        <a:lumOff val="60000"/>
                      </a:schemeClr>
                    </a:solidFill>
                  </a:tcPr>
                </a:tc>
                <a:tc hMerge="1">
                  <a:txBody>
                    <a:bodyPr/>
                    <a:lstStyle/>
                    <a:p>
                      <a:endParaRPr lang="da-DK"/>
                    </a:p>
                  </a:txBody>
                  <a:tcPr/>
                </a:tc>
                <a:extLst>
                  <a:ext uri="{0D108BD9-81ED-4DB2-BD59-A6C34878D82A}">
                    <a16:rowId xmlns:a16="http://schemas.microsoft.com/office/drawing/2014/main" val="1793295388"/>
                  </a:ext>
                </a:extLst>
              </a:tr>
              <a:tr h="465954">
                <a:tc vMerge="1">
                  <a:txBody>
                    <a:bodyPr/>
                    <a:lstStyle/>
                    <a:p>
                      <a:endParaRPr lang="da-DK"/>
                    </a:p>
                  </a:txBody>
                  <a:tcPr/>
                </a:tc>
                <a:tc gridSpan="2">
                  <a:txBody>
                    <a:bodyPr/>
                    <a:lstStyle/>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endParaRPr lang="da-DK"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hMerge="1">
                  <a:txBody>
                    <a:bodyPr/>
                    <a:lstStyle/>
                    <a:p>
                      <a:endParaRPr lang="da-DK"/>
                    </a:p>
                  </a:txBody>
                  <a:tcPr/>
                </a:tc>
                <a:extLst>
                  <a:ext uri="{0D108BD9-81ED-4DB2-BD59-A6C34878D82A}">
                    <a16:rowId xmlns:a16="http://schemas.microsoft.com/office/drawing/2014/main" val="2047893962"/>
                  </a:ext>
                </a:extLst>
              </a:tr>
            </a:tbl>
          </a:graphicData>
        </a:graphic>
      </p:graphicFrame>
    </p:spTree>
    <p:extLst>
      <p:ext uri="{BB962C8B-B14F-4D97-AF65-F5344CB8AC3E}">
        <p14:creationId xmlns:p14="http://schemas.microsoft.com/office/powerpoint/2010/main" val="2326667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kern="100" dirty="0">
                <a:ea typeface="Times New Roman" panose="02020603050405020304" pitchFamily="18" charset="0"/>
                <a:cs typeface="Arial" panose="020B0604020202020204" pitchFamily="34" charset="0"/>
              </a:rPr>
              <a:t>Skabelon</a:t>
            </a:r>
            <a:r>
              <a:rPr lang="da-DK" sz="2400" b="1" kern="100" dirty="0">
                <a:effectLst/>
                <a:ea typeface="Times New Roman" panose="02020603050405020304" pitchFamily="18" charset="0"/>
                <a:cs typeface="Arial" panose="020B0604020202020204" pitchFamily="34" charset="0"/>
              </a:rPr>
              <a:t> 2: Opbygning af spørgeramme</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5" name="Tabel 4">
            <a:extLst>
              <a:ext uri="{FF2B5EF4-FFF2-40B4-BE49-F238E27FC236}">
                <a16:creationId xmlns:a16="http://schemas.microsoft.com/office/drawing/2014/main" id="{7C638A41-2A48-B394-DB0C-7B05D4A404C6}"/>
              </a:ext>
            </a:extLst>
          </p:cNvPr>
          <p:cNvGraphicFramePr>
            <a:graphicFrameLocks noGrp="1"/>
          </p:cNvGraphicFramePr>
          <p:nvPr>
            <p:extLst>
              <p:ext uri="{D42A27DB-BD31-4B8C-83A1-F6EECF244321}">
                <p14:modId xmlns:p14="http://schemas.microsoft.com/office/powerpoint/2010/main" val="4211332015"/>
              </p:ext>
            </p:extLst>
          </p:nvPr>
        </p:nvGraphicFramePr>
        <p:xfrm>
          <a:off x="1441328" y="985520"/>
          <a:ext cx="9325246" cy="5328922"/>
        </p:xfrm>
        <a:graphic>
          <a:graphicData uri="http://schemas.openxmlformats.org/drawingml/2006/table">
            <a:tbl>
              <a:tblPr firstRow="1" firstCol="1" bandRow="1">
                <a:tableStyleId>{5C22544A-7EE6-4342-B048-85BDC9FD1C3A}</a:tableStyleId>
              </a:tblPr>
              <a:tblGrid>
                <a:gridCol w="3709792">
                  <a:extLst>
                    <a:ext uri="{9D8B030D-6E8A-4147-A177-3AD203B41FA5}">
                      <a16:colId xmlns:a16="http://schemas.microsoft.com/office/drawing/2014/main" val="1007880380"/>
                    </a:ext>
                  </a:extLst>
                </a:gridCol>
                <a:gridCol w="3366366">
                  <a:extLst>
                    <a:ext uri="{9D8B030D-6E8A-4147-A177-3AD203B41FA5}">
                      <a16:colId xmlns:a16="http://schemas.microsoft.com/office/drawing/2014/main" val="2438673022"/>
                    </a:ext>
                  </a:extLst>
                </a:gridCol>
                <a:gridCol w="2249088">
                  <a:extLst>
                    <a:ext uri="{9D8B030D-6E8A-4147-A177-3AD203B41FA5}">
                      <a16:colId xmlns:a16="http://schemas.microsoft.com/office/drawing/2014/main" val="1618603365"/>
                    </a:ext>
                  </a:extLst>
                </a:gridCol>
              </a:tblGrid>
              <a:tr h="406318">
                <a:tc gridSpan="2">
                  <a:txBody>
                    <a:bodyPr/>
                    <a:lstStyle/>
                    <a:p>
                      <a:pPr>
                        <a:lnSpc>
                          <a:spcPct val="107000"/>
                        </a:lnSpc>
                        <a:spcAft>
                          <a:spcPts val="800"/>
                        </a:spcAft>
                      </a:pPr>
                      <a:r>
                        <a:rPr lang="da-DK" sz="1000" kern="100" dirty="0">
                          <a:solidFill>
                            <a:schemeClr val="bg1"/>
                          </a:solidFill>
                          <a:effectLst/>
                          <a:latin typeface="Arial" panose="020B0604020202020204" pitchFamily="34" charset="0"/>
                          <a:cs typeface="Arial" panose="020B0604020202020204" pitchFamily="34" charset="0"/>
                        </a:rPr>
                        <a:t>Kvalifikation eller kompetence:</a:t>
                      </a:r>
                      <a:endParaRPr lang="da-DK" sz="1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0327" marR="60327" marT="0" marB="0">
                    <a:solidFill>
                      <a:schemeClr val="accent1">
                        <a:lumMod val="75000"/>
                      </a:schemeClr>
                    </a:solidFill>
                  </a:tcPr>
                </a:tc>
                <a:tc hMerge="1">
                  <a:txBody>
                    <a:bodyPr/>
                    <a:lstStyle/>
                    <a:p>
                      <a:endParaRPr lang="da-DK"/>
                    </a:p>
                  </a:txBody>
                  <a:tcPr/>
                </a:tc>
                <a:tc>
                  <a:txBody>
                    <a:bodyPr/>
                    <a:lstStyle/>
                    <a:p>
                      <a:pPr>
                        <a:lnSpc>
                          <a:spcPct val="107000"/>
                        </a:lnSpc>
                        <a:spcAft>
                          <a:spcPts val="800"/>
                        </a:spcAft>
                      </a:pPr>
                      <a:r>
                        <a:rPr lang="da-DK" sz="1000" kern="100" dirty="0">
                          <a:solidFill>
                            <a:schemeClr val="bg1"/>
                          </a:solidFill>
                          <a:effectLst/>
                          <a:latin typeface="Arial" panose="020B0604020202020204" pitchFamily="34" charset="0"/>
                          <a:cs typeface="Arial" panose="020B0604020202020204" pitchFamily="34" charset="0"/>
                        </a:rPr>
                        <a:t>Minutter</a:t>
                      </a:r>
                    </a:p>
                    <a:p>
                      <a:pPr>
                        <a:lnSpc>
                          <a:spcPct val="107000"/>
                        </a:lnSpc>
                        <a:spcAft>
                          <a:spcPts val="800"/>
                        </a:spcAft>
                      </a:pPr>
                      <a:r>
                        <a:rPr lang="da-DK" sz="1000" kern="100" dirty="0">
                          <a:solidFill>
                            <a:schemeClr val="bg1"/>
                          </a:solidFill>
                          <a:effectLst/>
                          <a:latin typeface="Arial" panose="020B0604020202020204" pitchFamily="34" charset="0"/>
                          <a:cs typeface="Arial" panose="020B0604020202020204" pitchFamily="34" charset="0"/>
                        </a:rPr>
                        <a:t> </a:t>
                      </a:r>
                      <a:endParaRPr lang="da-DK" sz="1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0327" marR="60327" marT="0" marB="0">
                    <a:solidFill>
                      <a:schemeClr val="accent1">
                        <a:lumMod val="75000"/>
                      </a:schemeClr>
                    </a:solidFill>
                  </a:tcPr>
                </a:tc>
                <a:extLst>
                  <a:ext uri="{0D108BD9-81ED-4DB2-BD59-A6C34878D82A}">
                    <a16:rowId xmlns:a16="http://schemas.microsoft.com/office/drawing/2014/main" val="3815720926"/>
                  </a:ext>
                </a:extLst>
              </a:tr>
              <a:tr h="142749">
                <a:tc rowSpan="6">
                  <a:txBody>
                    <a:bodyPr/>
                    <a:lstStyle/>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Hovedspørgsmål</a:t>
                      </a:r>
                      <a:endParaRPr lang="da-DK" sz="10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0327" marR="60327" marT="0" marB="0">
                    <a:solidFill>
                      <a:schemeClr val="accent1">
                        <a:lumMod val="40000"/>
                        <a:lumOff val="60000"/>
                      </a:schemeClr>
                    </a:solidFill>
                  </a:tcPr>
                </a:tc>
                <a:tc gridSpan="2">
                  <a:txBody>
                    <a:bodyPr/>
                    <a:lstStyle/>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Detailspørgsmål</a:t>
                      </a:r>
                      <a:endParaRPr lang="da-DK" sz="10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0327" marR="60327" marT="0" marB="0">
                    <a:solidFill>
                      <a:schemeClr val="accent1">
                        <a:lumMod val="20000"/>
                        <a:lumOff val="80000"/>
                      </a:schemeClr>
                    </a:solidFill>
                  </a:tcPr>
                </a:tc>
                <a:tc hMerge="1">
                  <a:txBody>
                    <a:bodyPr/>
                    <a:lstStyle/>
                    <a:p>
                      <a:endParaRPr lang="da-DK"/>
                    </a:p>
                  </a:txBody>
                  <a:tcPr/>
                </a:tc>
                <a:extLst>
                  <a:ext uri="{0D108BD9-81ED-4DB2-BD59-A6C34878D82A}">
                    <a16:rowId xmlns:a16="http://schemas.microsoft.com/office/drawing/2014/main" val="479505315"/>
                  </a:ext>
                </a:extLst>
              </a:tr>
              <a:tr h="406318">
                <a:tc vMerge="1">
                  <a:txBody>
                    <a:bodyPr/>
                    <a:lstStyle/>
                    <a:p>
                      <a:endParaRPr lang="da-DK"/>
                    </a:p>
                  </a:txBody>
                  <a:tcPr/>
                </a:tc>
                <a:tc gridSpan="2">
                  <a:txBody>
                    <a:bodyPr/>
                    <a:lstStyle/>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endParaRPr lang="da-DK" dirty="0"/>
                    </a:p>
                  </a:txBody>
                  <a:tcPr marL="60327" marR="60327" marT="0" marB="0">
                    <a:solidFill>
                      <a:schemeClr val="accent1">
                        <a:lumMod val="40000"/>
                        <a:lumOff val="60000"/>
                      </a:schemeClr>
                    </a:solidFill>
                  </a:tcPr>
                </a:tc>
                <a:tc hMerge="1">
                  <a:txBody>
                    <a:bodyPr/>
                    <a:lstStyle/>
                    <a:p>
                      <a:endParaRPr lang="da-DK"/>
                    </a:p>
                  </a:txBody>
                  <a:tcPr/>
                </a:tc>
                <a:extLst>
                  <a:ext uri="{0D108BD9-81ED-4DB2-BD59-A6C34878D82A}">
                    <a16:rowId xmlns:a16="http://schemas.microsoft.com/office/drawing/2014/main" val="4202607304"/>
                  </a:ext>
                </a:extLst>
              </a:tr>
              <a:tr h="406318">
                <a:tc vMerge="1">
                  <a:txBody>
                    <a:bodyPr/>
                    <a:lstStyle/>
                    <a:p>
                      <a:endParaRPr lang="da-DK"/>
                    </a:p>
                  </a:txBody>
                  <a:tcPr/>
                </a:tc>
                <a:tc gridSpan="2">
                  <a:txBody>
                    <a:bodyPr/>
                    <a:lstStyle/>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endParaRPr lang="da-DK"/>
                    </a:p>
                  </a:txBody>
                  <a:tcPr marL="60327" marR="60327" marT="0" marB="0">
                    <a:solidFill>
                      <a:schemeClr val="accent1">
                        <a:lumMod val="20000"/>
                        <a:lumOff val="80000"/>
                      </a:schemeClr>
                    </a:solidFill>
                  </a:tcPr>
                </a:tc>
                <a:tc hMerge="1">
                  <a:txBody>
                    <a:bodyPr/>
                    <a:lstStyle/>
                    <a:p>
                      <a:endParaRPr lang="da-DK"/>
                    </a:p>
                  </a:txBody>
                  <a:tcPr/>
                </a:tc>
                <a:extLst>
                  <a:ext uri="{0D108BD9-81ED-4DB2-BD59-A6C34878D82A}">
                    <a16:rowId xmlns:a16="http://schemas.microsoft.com/office/drawing/2014/main" val="4108962883"/>
                  </a:ext>
                </a:extLst>
              </a:tr>
              <a:tr h="406318">
                <a:tc vMerge="1">
                  <a:txBody>
                    <a:bodyPr/>
                    <a:lstStyle/>
                    <a:p>
                      <a:endParaRPr lang="da-DK"/>
                    </a:p>
                  </a:txBody>
                  <a:tcPr/>
                </a:tc>
                <a:tc gridSpan="2">
                  <a:txBody>
                    <a:bodyPr/>
                    <a:lstStyle/>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endParaRPr lang="da-DK" dirty="0"/>
                    </a:p>
                  </a:txBody>
                  <a:tcPr marL="60327" marR="60327" marT="0" marB="0">
                    <a:solidFill>
                      <a:schemeClr val="accent1">
                        <a:lumMod val="40000"/>
                        <a:lumOff val="60000"/>
                      </a:schemeClr>
                    </a:solidFill>
                  </a:tcPr>
                </a:tc>
                <a:tc hMerge="1">
                  <a:txBody>
                    <a:bodyPr/>
                    <a:lstStyle/>
                    <a:p>
                      <a:endParaRPr lang="da-DK"/>
                    </a:p>
                  </a:txBody>
                  <a:tcPr/>
                </a:tc>
                <a:extLst>
                  <a:ext uri="{0D108BD9-81ED-4DB2-BD59-A6C34878D82A}">
                    <a16:rowId xmlns:a16="http://schemas.microsoft.com/office/drawing/2014/main" val="473979346"/>
                  </a:ext>
                </a:extLst>
              </a:tr>
              <a:tr h="406318">
                <a:tc vMerge="1">
                  <a:txBody>
                    <a:bodyPr/>
                    <a:lstStyle/>
                    <a:p>
                      <a:endParaRPr lang="da-DK"/>
                    </a:p>
                  </a:txBody>
                  <a:tcPr/>
                </a:tc>
                <a:tc gridSpan="2">
                  <a:txBody>
                    <a:bodyPr/>
                    <a:lstStyle/>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endParaRPr lang="da-DK"/>
                    </a:p>
                  </a:txBody>
                  <a:tcPr marL="60327" marR="60327" marT="0" marB="0">
                    <a:solidFill>
                      <a:schemeClr val="accent1">
                        <a:lumMod val="20000"/>
                        <a:lumOff val="80000"/>
                      </a:schemeClr>
                    </a:solidFill>
                  </a:tcPr>
                </a:tc>
                <a:tc hMerge="1">
                  <a:txBody>
                    <a:bodyPr/>
                    <a:lstStyle/>
                    <a:p>
                      <a:endParaRPr lang="da-DK"/>
                    </a:p>
                  </a:txBody>
                  <a:tcPr/>
                </a:tc>
                <a:extLst>
                  <a:ext uri="{0D108BD9-81ED-4DB2-BD59-A6C34878D82A}">
                    <a16:rowId xmlns:a16="http://schemas.microsoft.com/office/drawing/2014/main" val="2768264895"/>
                  </a:ext>
                </a:extLst>
              </a:tr>
              <a:tr h="406318">
                <a:tc vMerge="1">
                  <a:txBody>
                    <a:bodyPr/>
                    <a:lstStyle/>
                    <a:p>
                      <a:endParaRPr lang="da-DK"/>
                    </a:p>
                  </a:txBody>
                  <a:tcPr/>
                </a:tc>
                <a:tc gridSpan="2">
                  <a:txBody>
                    <a:bodyPr/>
                    <a:lstStyle/>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endParaRPr lang="da-DK" dirty="0"/>
                    </a:p>
                  </a:txBody>
                  <a:tcPr marL="60327" marR="60327" marT="0" marB="0">
                    <a:solidFill>
                      <a:schemeClr val="accent1">
                        <a:lumMod val="40000"/>
                        <a:lumOff val="60000"/>
                      </a:schemeClr>
                    </a:solidFill>
                  </a:tcPr>
                </a:tc>
                <a:tc hMerge="1">
                  <a:txBody>
                    <a:bodyPr/>
                    <a:lstStyle/>
                    <a:p>
                      <a:endParaRPr lang="da-DK"/>
                    </a:p>
                  </a:txBody>
                  <a:tcPr/>
                </a:tc>
                <a:extLst>
                  <a:ext uri="{0D108BD9-81ED-4DB2-BD59-A6C34878D82A}">
                    <a16:rowId xmlns:a16="http://schemas.microsoft.com/office/drawing/2014/main" val="330769716"/>
                  </a:ext>
                </a:extLst>
              </a:tr>
              <a:tr h="406318">
                <a:tc gridSpan="2">
                  <a:txBody>
                    <a:bodyPr/>
                    <a:lstStyle/>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Kvalifikation eller kompetence:</a:t>
                      </a:r>
                      <a:endParaRPr lang="da-DK" sz="10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0327" marR="60327" marT="0" marB="0">
                    <a:solidFill>
                      <a:schemeClr val="accent1">
                        <a:lumMod val="75000"/>
                      </a:schemeClr>
                    </a:solidFill>
                  </a:tcPr>
                </a:tc>
                <a:tc hMerge="1">
                  <a:txBody>
                    <a:bodyPr/>
                    <a:lstStyle/>
                    <a:p>
                      <a:endParaRPr lang="da-DK"/>
                    </a:p>
                  </a:txBody>
                  <a:tcPr/>
                </a:tc>
                <a:tc>
                  <a:txBody>
                    <a:bodyPr/>
                    <a:lstStyle/>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Minutter</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endParaRPr lang="da-DK"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0327" marR="60327" marT="0" marB="0">
                    <a:solidFill>
                      <a:schemeClr val="accent1">
                        <a:lumMod val="75000"/>
                      </a:schemeClr>
                    </a:solidFill>
                  </a:tcPr>
                </a:tc>
                <a:extLst>
                  <a:ext uri="{0D108BD9-81ED-4DB2-BD59-A6C34878D82A}">
                    <a16:rowId xmlns:a16="http://schemas.microsoft.com/office/drawing/2014/main" val="4292782021"/>
                  </a:ext>
                </a:extLst>
              </a:tr>
              <a:tr h="142749">
                <a:tc rowSpan="6">
                  <a:txBody>
                    <a:bodyPr/>
                    <a:lstStyle/>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Hovedspørgsmål</a:t>
                      </a:r>
                      <a:endParaRPr lang="da-DK" sz="10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0327" marR="60327" marT="0" marB="0">
                    <a:solidFill>
                      <a:schemeClr val="accent1">
                        <a:lumMod val="40000"/>
                        <a:lumOff val="60000"/>
                      </a:schemeClr>
                    </a:solidFill>
                  </a:tcPr>
                </a:tc>
                <a:tc gridSpan="2">
                  <a:txBody>
                    <a:bodyPr/>
                    <a:lstStyle/>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Detailspørgsmål</a:t>
                      </a:r>
                      <a:endParaRPr lang="da-DK" sz="10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0327" marR="60327" marT="0" marB="0">
                    <a:solidFill>
                      <a:schemeClr val="accent1">
                        <a:lumMod val="20000"/>
                        <a:lumOff val="80000"/>
                      </a:schemeClr>
                    </a:solidFill>
                  </a:tcPr>
                </a:tc>
                <a:tc hMerge="1">
                  <a:txBody>
                    <a:bodyPr/>
                    <a:lstStyle/>
                    <a:p>
                      <a:endParaRPr lang="da-DK"/>
                    </a:p>
                  </a:txBody>
                  <a:tcPr/>
                </a:tc>
                <a:extLst>
                  <a:ext uri="{0D108BD9-81ED-4DB2-BD59-A6C34878D82A}">
                    <a16:rowId xmlns:a16="http://schemas.microsoft.com/office/drawing/2014/main" val="2989485768"/>
                  </a:ext>
                </a:extLst>
              </a:tr>
              <a:tr h="406318">
                <a:tc vMerge="1">
                  <a:txBody>
                    <a:bodyPr/>
                    <a:lstStyle/>
                    <a:p>
                      <a:endParaRPr lang="da-DK"/>
                    </a:p>
                  </a:txBody>
                  <a:tcPr/>
                </a:tc>
                <a:tc gridSpan="2">
                  <a:txBody>
                    <a:bodyPr/>
                    <a:lstStyle/>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endParaRPr lang="da-DK" dirty="0"/>
                    </a:p>
                  </a:txBody>
                  <a:tcPr marL="60327" marR="60327" marT="0" marB="0">
                    <a:solidFill>
                      <a:schemeClr val="accent1">
                        <a:lumMod val="40000"/>
                        <a:lumOff val="60000"/>
                      </a:schemeClr>
                    </a:solidFill>
                  </a:tcPr>
                </a:tc>
                <a:tc hMerge="1">
                  <a:txBody>
                    <a:bodyPr/>
                    <a:lstStyle/>
                    <a:p>
                      <a:endParaRPr lang="da-DK"/>
                    </a:p>
                  </a:txBody>
                  <a:tcPr/>
                </a:tc>
                <a:extLst>
                  <a:ext uri="{0D108BD9-81ED-4DB2-BD59-A6C34878D82A}">
                    <a16:rowId xmlns:a16="http://schemas.microsoft.com/office/drawing/2014/main" val="278222326"/>
                  </a:ext>
                </a:extLst>
              </a:tr>
              <a:tr h="406318">
                <a:tc vMerge="1">
                  <a:txBody>
                    <a:bodyPr/>
                    <a:lstStyle/>
                    <a:p>
                      <a:endParaRPr lang="da-DK"/>
                    </a:p>
                  </a:txBody>
                  <a:tcPr/>
                </a:tc>
                <a:tc gridSpan="2">
                  <a:txBody>
                    <a:bodyPr/>
                    <a:lstStyle/>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endParaRPr lang="da-DK"/>
                    </a:p>
                  </a:txBody>
                  <a:tcPr marL="60327" marR="60327" marT="0" marB="0">
                    <a:solidFill>
                      <a:schemeClr val="accent1">
                        <a:lumMod val="20000"/>
                        <a:lumOff val="80000"/>
                      </a:schemeClr>
                    </a:solidFill>
                  </a:tcPr>
                </a:tc>
                <a:tc hMerge="1">
                  <a:txBody>
                    <a:bodyPr/>
                    <a:lstStyle/>
                    <a:p>
                      <a:endParaRPr lang="da-DK"/>
                    </a:p>
                  </a:txBody>
                  <a:tcPr/>
                </a:tc>
                <a:extLst>
                  <a:ext uri="{0D108BD9-81ED-4DB2-BD59-A6C34878D82A}">
                    <a16:rowId xmlns:a16="http://schemas.microsoft.com/office/drawing/2014/main" val="2048718206"/>
                  </a:ext>
                </a:extLst>
              </a:tr>
              <a:tr h="406318">
                <a:tc vMerge="1">
                  <a:txBody>
                    <a:bodyPr/>
                    <a:lstStyle/>
                    <a:p>
                      <a:endParaRPr lang="da-DK"/>
                    </a:p>
                  </a:txBody>
                  <a:tcPr/>
                </a:tc>
                <a:tc gridSpan="2">
                  <a:txBody>
                    <a:bodyPr/>
                    <a:lstStyle/>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endParaRPr lang="da-DK" dirty="0"/>
                    </a:p>
                  </a:txBody>
                  <a:tcPr marL="60327" marR="60327" marT="0" marB="0">
                    <a:solidFill>
                      <a:schemeClr val="accent1">
                        <a:lumMod val="40000"/>
                        <a:lumOff val="60000"/>
                      </a:schemeClr>
                    </a:solidFill>
                  </a:tcPr>
                </a:tc>
                <a:tc hMerge="1">
                  <a:txBody>
                    <a:bodyPr/>
                    <a:lstStyle/>
                    <a:p>
                      <a:endParaRPr lang="da-DK"/>
                    </a:p>
                  </a:txBody>
                  <a:tcPr/>
                </a:tc>
                <a:extLst>
                  <a:ext uri="{0D108BD9-81ED-4DB2-BD59-A6C34878D82A}">
                    <a16:rowId xmlns:a16="http://schemas.microsoft.com/office/drawing/2014/main" val="1007964683"/>
                  </a:ext>
                </a:extLst>
              </a:tr>
              <a:tr h="406318">
                <a:tc vMerge="1">
                  <a:txBody>
                    <a:bodyPr/>
                    <a:lstStyle/>
                    <a:p>
                      <a:endParaRPr lang="da-DK"/>
                    </a:p>
                  </a:txBody>
                  <a:tcPr/>
                </a:tc>
                <a:tc gridSpan="2">
                  <a:txBody>
                    <a:bodyPr/>
                    <a:lstStyle/>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endParaRPr lang="da-DK"/>
                    </a:p>
                  </a:txBody>
                  <a:tcPr marL="60327" marR="60327" marT="0" marB="0">
                    <a:solidFill>
                      <a:schemeClr val="accent1">
                        <a:lumMod val="20000"/>
                        <a:lumOff val="80000"/>
                      </a:schemeClr>
                    </a:solidFill>
                  </a:tcPr>
                </a:tc>
                <a:tc hMerge="1">
                  <a:txBody>
                    <a:bodyPr/>
                    <a:lstStyle/>
                    <a:p>
                      <a:endParaRPr lang="da-DK"/>
                    </a:p>
                  </a:txBody>
                  <a:tcPr/>
                </a:tc>
                <a:extLst>
                  <a:ext uri="{0D108BD9-81ED-4DB2-BD59-A6C34878D82A}">
                    <a16:rowId xmlns:a16="http://schemas.microsoft.com/office/drawing/2014/main" val="2794623479"/>
                  </a:ext>
                </a:extLst>
              </a:tr>
              <a:tr h="406318">
                <a:tc vMerge="1">
                  <a:txBody>
                    <a:bodyPr/>
                    <a:lstStyle/>
                    <a:p>
                      <a:endParaRPr lang="da-DK"/>
                    </a:p>
                  </a:txBody>
                  <a:tcPr/>
                </a:tc>
                <a:tc gridSpan="2">
                  <a:txBody>
                    <a:bodyPr/>
                    <a:lstStyle/>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endParaRPr lang="da-DK" dirty="0"/>
                    </a:p>
                  </a:txBody>
                  <a:tcPr marL="60327" marR="60327" marT="0" marB="0">
                    <a:solidFill>
                      <a:schemeClr val="accent1">
                        <a:lumMod val="40000"/>
                        <a:lumOff val="60000"/>
                      </a:schemeClr>
                    </a:solidFill>
                  </a:tcPr>
                </a:tc>
                <a:tc hMerge="1">
                  <a:txBody>
                    <a:bodyPr/>
                    <a:lstStyle/>
                    <a:p>
                      <a:endParaRPr lang="da-DK"/>
                    </a:p>
                  </a:txBody>
                  <a:tcPr/>
                </a:tc>
                <a:extLst>
                  <a:ext uri="{0D108BD9-81ED-4DB2-BD59-A6C34878D82A}">
                    <a16:rowId xmlns:a16="http://schemas.microsoft.com/office/drawing/2014/main" val="2426558256"/>
                  </a:ext>
                </a:extLst>
              </a:tr>
            </a:tbl>
          </a:graphicData>
        </a:graphic>
      </p:graphicFrame>
    </p:spTree>
    <p:extLst>
      <p:ext uri="{BB962C8B-B14F-4D97-AF65-F5344CB8AC3E}">
        <p14:creationId xmlns:p14="http://schemas.microsoft.com/office/powerpoint/2010/main" val="2107248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kern="100" dirty="0">
                <a:ea typeface="Times New Roman" panose="02020603050405020304" pitchFamily="18" charset="0"/>
                <a:cs typeface="Arial" panose="020B0604020202020204" pitchFamily="34" charset="0"/>
              </a:rPr>
              <a:t>Skabelon</a:t>
            </a:r>
            <a:r>
              <a:rPr lang="da-DK" sz="2400" b="1" kern="100" dirty="0">
                <a:effectLst/>
                <a:ea typeface="Times New Roman" panose="02020603050405020304" pitchFamily="18" charset="0"/>
                <a:cs typeface="Arial" panose="020B0604020202020204" pitchFamily="34" charset="0"/>
              </a:rPr>
              <a:t> 2: Opbygning af spørgeramme - afslutning</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869AD040-202C-9ECE-A387-1ED30166038B}"/>
              </a:ext>
            </a:extLst>
          </p:cNvPr>
          <p:cNvGraphicFramePr>
            <a:graphicFrameLocks noGrp="1"/>
          </p:cNvGraphicFramePr>
          <p:nvPr>
            <p:extLst>
              <p:ext uri="{D42A27DB-BD31-4B8C-83A1-F6EECF244321}">
                <p14:modId xmlns:p14="http://schemas.microsoft.com/office/powerpoint/2010/main" val="31577695"/>
              </p:ext>
            </p:extLst>
          </p:nvPr>
        </p:nvGraphicFramePr>
        <p:xfrm>
          <a:off x="1448336" y="996600"/>
          <a:ext cx="9338130" cy="5141538"/>
        </p:xfrm>
        <a:graphic>
          <a:graphicData uri="http://schemas.openxmlformats.org/drawingml/2006/table">
            <a:tbl>
              <a:tblPr firstRow="1" firstCol="1" bandRow="1">
                <a:tableStyleId>{5C22544A-7EE6-4342-B048-85BDC9FD1C3A}</a:tableStyleId>
              </a:tblPr>
              <a:tblGrid>
                <a:gridCol w="3689471">
                  <a:extLst>
                    <a:ext uri="{9D8B030D-6E8A-4147-A177-3AD203B41FA5}">
                      <a16:colId xmlns:a16="http://schemas.microsoft.com/office/drawing/2014/main" val="3446674671"/>
                    </a:ext>
                  </a:extLst>
                </a:gridCol>
                <a:gridCol w="3396462">
                  <a:extLst>
                    <a:ext uri="{9D8B030D-6E8A-4147-A177-3AD203B41FA5}">
                      <a16:colId xmlns:a16="http://schemas.microsoft.com/office/drawing/2014/main" val="2595029830"/>
                    </a:ext>
                  </a:extLst>
                </a:gridCol>
                <a:gridCol w="2252197">
                  <a:extLst>
                    <a:ext uri="{9D8B030D-6E8A-4147-A177-3AD203B41FA5}">
                      <a16:colId xmlns:a16="http://schemas.microsoft.com/office/drawing/2014/main" val="727323360"/>
                    </a:ext>
                  </a:extLst>
                </a:gridCol>
              </a:tblGrid>
              <a:tr h="405242">
                <a:tc gridSpan="2">
                  <a:txBody>
                    <a:bodyPr/>
                    <a:lstStyle/>
                    <a:p>
                      <a:pPr>
                        <a:lnSpc>
                          <a:spcPct val="107000"/>
                        </a:lnSpc>
                        <a:spcAft>
                          <a:spcPts val="800"/>
                        </a:spcAft>
                      </a:pPr>
                      <a:r>
                        <a:rPr lang="da-DK" sz="1000" kern="100" dirty="0">
                          <a:solidFill>
                            <a:schemeClr val="bg1"/>
                          </a:solidFill>
                          <a:effectLst/>
                          <a:latin typeface="Arial" panose="020B0604020202020204" pitchFamily="34" charset="0"/>
                          <a:cs typeface="Arial" panose="020B0604020202020204" pitchFamily="34" charset="0"/>
                        </a:rPr>
                        <a:t>Kvalifikation eller kompetence:</a:t>
                      </a:r>
                      <a:endParaRPr lang="da-DK" sz="1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2090" marR="62090" marT="0" marB="0">
                    <a:solidFill>
                      <a:schemeClr val="accent1">
                        <a:lumMod val="75000"/>
                      </a:schemeClr>
                    </a:solidFill>
                  </a:tcPr>
                </a:tc>
                <a:tc hMerge="1">
                  <a:txBody>
                    <a:bodyPr/>
                    <a:lstStyle/>
                    <a:p>
                      <a:endParaRPr lang="da-DK"/>
                    </a:p>
                  </a:txBody>
                  <a:tcPr/>
                </a:tc>
                <a:tc>
                  <a:txBody>
                    <a:bodyPr/>
                    <a:lstStyle/>
                    <a:p>
                      <a:pPr>
                        <a:lnSpc>
                          <a:spcPct val="107000"/>
                        </a:lnSpc>
                        <a:spcAft>
                          <a:spcPts val="800"/>
                        </a:spcAft>
                      </a:pPr>
                      <a:r>
                        <a:rPr lang="da-DK" sz="1000" kern="100" dirty="0">
                          <a:solidFill>
                            <a:schemeClr val="bg1"/>
                          </a:solidFill>
                          <a:effectLst/>
                          <a:latin typeface="Arial" panose="020B0604020202020204" pitchFamily="34" charset="0"/>
                          <a:cs typeface="Arial" panose="020B0604020202020204" pitchFamily="34" charset="0"/>
                        </a:rPr>
                        <a:t>Minutter</a:t>
                      </a:r>
                    </a:p>
                    <a:p>
                      <a:pPr>
                        <a:lnSpc>
                          <a:spcPct val="107000"/>
                        </a:lnSpc>
                        <a:spcAft>
                          <a:spcPts val="800"/>
                        </a:spcAft>
                      </a:pPr>
                      <a:r>
                        <a:rPr lang="da-DK" sz="1000" kern="100" dirty="0">
                          <a:solidFill>
                            <a:schemeClr val="bg1"/>
                          </a:solidFill>
                          <a:effectLst/>
                          <a:latin typeface="Arial" panose="020B0604020202020204" pitchFamily="34" charset="0"/>
                          <a:cs typeface="Arial" panose="020B0604020202020204" pitchFamily="34" charset="0"/>
                        </a:rPr>
                        <a:t> </a:t>
                      </a:r>
                      <a:endParaRPr lang="da-DK" sz="1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2090" marR="62090" marT="0" marB="0">
                    <a:solidFill>
                      <a:schemeClr val="accent1">
                        <a:lumMod val="75000"/>
                      </a:schemeClr>
                    </a:solidFill>
                  </a:tcPr>
                </a:tc>
                <a:extLst>
                  <a:ext uri="{0D108BD9-81ED-4DB2-BD59-A6C34878D82A}">
                    <a16:rowId xmlns:a16="http://schemas.microsoft.com/office/drawing/2014/main" val="2922871618"/>
                  </a:ext>
                </a:extLst>
              </a:tr>
              <a:tr h="144073">
                <a:tc rowSpan="6">
                  <a:txBody>
                    <a:bodyPr/>
                    <a:lstStyle/>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Hovedspørgsmål</a:t>
                      </a:r>
                      <a:endParaRPr lang="da-DK"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090" marR="62090" marT="0" marB="0">
                    <a:solidFill>
                      <a:schemeClr val="accent1">
                        <a:lumMod val="40000"/>
                        <a:lumOff val="60000"/>
                      </a:schemeClr>
                    </a:solidFill>
                  </a:tcPr>
                </a:tc>
                <a:tc gridSpan="2">
                  <a:txBody>
                    <a:bodyPr/>
                    <a:lstStyle/>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Detailspørgsmål</a:t>
                      </a:r>
                      <a:endParaRPr lang="da-DK" sz="10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090" marR="62090" marT="0" marB="0">
                    <a:solidFill>
                      <a:schemeClr val="accent1">
                        <a:lumMod val="20000"/>
                        <a:lumOff val="80000"/>
                      </a:schemeClr>
                    </a:solidFill>
                  </a:tcPr>
                </a:tc>
                <a:tc hMerge="1">
                  <a:txBody>
                    <a:bodyPr/>
                    <a:lstStyle/>
                    <a:p>
                      <a:endParaRPr lang="da-DK"/>
                    </a:p>
                  </a:txBody>
                  <a:tcPr/>
                </a:tc>
                <a:extLst>
                  <a:ext uri="{0D108BD9-81ED-4DB2-BD59-A6C34878D82A}">
                    <a16:rowId xmlns:a16="http://schemas.microsoft.com/office/drawing/2014/main" val="4250857716"/>
                  </a:ext>
                </a:extLst>
              </a:tr>
              <a:tr h="405242">
                <a:tc vMerge="1">
                  <a:txBody>
                    <a:bodyPr/>
                    <a:lstStyle/>
                    <a:p>
                      <a:endParaRPr lang="da-DK"/>
                    </a:p>
                  </a:txBody>
                  <a:tcPr/>
                </a:tc>
                <a:tc gridSpan="2">
                  <a:txBody>
                    <a:bodyPr/>
                    <a:lstStyle/>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endParaRPr lang="da-DK"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090" marR="62090" marT="0" marB="0">
                    <a:solidFill>
                      <a:schemeClr val="accent1">
                        <a:lumMod val="40000"/>
                        <a:lumOff val="60000"/>
                      </a:schemeClr>
                    </a:solidFill>
                  </a:tcPr>
                </a:tc>
                <a:tc hMerge="1">
                  <a:txBody>
                    <a:bodyPr/>
                    <a:lstStyle/>
                    <a:p>
                      <a:endParaRPr lang="da-DK"/>
                    </a:p>
                  </a:txBody>
                  <a:tcPr/>
                </a:tc>
                <a:extLst>
                  <a:ext uri="{0D108BD9-81ED-4DB2-BD59-A6C34878D82A}">
                    <a16:rowId xmlns:a16="http://schemas.microsoft.com/office/drawing/2014/main" val="3374410260"/>
                  </a:ext>
                </a:extLst>
              </a:tr>
              <a:tr h="405242">
                <a:tc vMerge="1">
                  <a:txBody>
                    <a:bodyPr/>
                    <a:lstStyle/>
                    <a:p>
                      <a:endParaRPr lang="da-DK"/>
                    </a:p>
                  </a:txBody>
                  <a:tcPr/>
                </a:tc>
                <a:tc gridSpan="2">
                  <a:txBody>
                    <a:bodyPr/>
                    <a:lstStyle/>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endParaRPr lang="da-DK" sz="10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090" marR="62090" marT="0" marB="0">
                    <a:solidFill>
                      <a:schemeClr val="accent1">
                        <a:lumMod val="20000"/>
                        <a:lumOff val="80000"/>
                      </a:schemeClr>
                    </a:solidFill>
                  </a:tcPr>
                </a:tc>
                <a:tc hMerge="1">
                  <a:txBody>
                    <a:bodyPr/>
                    <a:lstStyle/>
                    <a:p>
                      <a:endParaRPr lang="da-DK"/>
                    </a:p>
                  </a:txBody>
                  <a:tcPr/>
                </a:tc>
                <a:extLst>
                  <a:ext uri="{0D108BD9-81ED-4DB2-BD59-A6C34878D82A}">
                    <a16:rowId xmlns:a16="http://schemas.microsoft.com/office/drawing/2014/main" val="2419180193"/>
                  </a:ext>
                </a:extLst>
              </a:tr>
              <a:tr h="405242">
                <a:tc vMerge="1">
                  <a:txBody>
                    <a:bodyPr/>
                    <a:lstStyle/>
                    <a:p>
                      <a:endParaRPr lang="da-DK"/>
                    </a:p>
                  </a:txBody>
                  <a:tcPr/>
                </a:tc>
                <a:tc gridSpan="2">
                  <a:txBody>
                    <a:bodyPr/>
                    <a:lstStyle/>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endParaRPr lang="da-DK"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090" marR="62090" marT="0" marB="0">
                    <a:solidFill>
                      <a:schemeClr val="accent1">
                        <a:lumMod val="40000"/>
                        <a:lumOff val="60000"/>
                      </a:schemeClr>
                    </a:solidFill>
                  </a:tcPr>
                </a:tc>
                <a:tc hMerge="1">
                  <a:txBody>
                    <a:bodyPr/>
                    <a:lstStyle/>
                    <a:p>
                      <a:endParaRPr lang="da-DK"/>
                    </a:p>
                  </a:txBody>
                  <a:tcPr/>
                </a:tc>
                <a:extLst>
                  <a:ext uri="{0D108BD9-81ED-4DB2-BD59-A6C34878D82A}">
                    <a16:rowId xmlns:a16="http://schemas.microsoft.com/office/drawing/2014/main" val="1722025513"/>
                  </a:ext>
                </a:extLst>
              </a:tr>
              <a:tr h="405242">
                <a:tc vMerge="1">
                  <a:txBody>
                    <a:bodyPr/>
                    <a:lstStyle/>
                    <a:p>
                      <a:endParaRPr lang="da-DK"/>
                    </a:p>
                  </a:txBody>
                  <a:tcPr/>
                </a:tc>
                <a:tc gridSpan="2">
                  <a:txBody>
                    <a:bodyPr/>
                    <a:lstStyle/>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endParaRPr lang="da-DK" sz="10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090" marR="62090" marT="0" marB="0">
                    <a:solidFill>
                      <a:schemeClr val="accent1">
                        <a:lumMod val="20000"/>
                        <a:lumOff val="80000"/>
                      </a:schemeClr>
                    </a:solidFill>
                  </a:tcPr>
                </a:tc>
                <a:tc hMerge="1">
                  <a:txBody>
                    <a:bodyPr/>
                    <a:lstStyle/>
                    <a:p>
                      <a:endParaRPr lang="da-DK"/>
                    </a:p>
                  </a:txBody>
                  <a:tcPr/>
                </a:tc>
                <a:extLst>
                  <a:ext uri="{0D108BD9-81ED-4DB2-BD59-A6C34878D82A}">
                    <a16:rowId xmlns:a16="http://schemas.microsoft.com/office/drawing/2014/main" val="2707850211"/>
                  </a:ext>
                </a:extLst>
              </a:tr>
              <a:tr h="405242">
                <a:tc vMerge="1">
                  <a:txBody>
                    <a:bodyPr/>
                    <a:lstStyle/>
                    <a:p>
                      <a:endParaRPr lang="da-DK"/>
                    </a:p>
                  </a:txBody>
                  <a:tcPr/>
                </a:tc>
                <a:tc gridSpan="2">
                  <a:txBody>
                    <a:bodyPr/>
                    <a:lstStyle/>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endParaRPr lang="da-DK"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090" marR="62090" marT="0" marB="0">
                    <a:solidFill>
                      <a:schemeClr val="accent1">
                        <a:lumMod val="40000"/>
                        <a:lumOff val="60000"/>
                      </a:schemeClr>
                    </a:solidFill>
                  </a:tcPr>
                </a:tc>
                <a:tc hMerge="1">
                  <a:txBody>
                    <a:bodyPr/>
                    <a:lstStyle/>
                    <a:p>
                      <a:endParaRPr lang="da-DK"/>
                    </a:p>
                  </a:txBody>
                  <a:tcPr/>
                </a:tc>
                <a:extLst>
                  <a:ext uri="{0D108BD9-81ED-4DB2-BD59-A6C34878D82A}">
                    <a16:rowId xmlns:a16="http://schemas.microsoft.com/office/drawing/2014/main" val="1700590688"/>
                  </a:ext>
                </a:extLst>
              </a:tr>
              <a:tr h="405242">
                <a:tc rowSpan="6">
                  <a:txBody>
                    <a:bodyPr/>
                    <a:lstStyle/>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Afsluttende spørgsmål</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Afsat tid i minutter</a:t>
                      </a:r>
                      <a:endParaRPr lang="da-DK"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090" marR="62090" marT="0" marB="0">
                    <a:solidFill>
                      <a:schemeClr val="accent1">
                        <a:lumMod val="40000"/>
                        <a:lumOff val="60000"/>
                      </a:schemeClr>
                    </a:solidFill>
                  </a:tcPr>
                </a:tc>
                <a:tc gridSpan="2">
                  <a:txBody>
                    <a:bodyPr/>
                    <a:lstStyle/>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endParaRPr lang="da-DK" sz="10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090" marR="62090" marT="0" marB="0">
                    <a:solidFill>
                      <a:schemeClr val="accent1">
                        <a:lumMod val="20000"/>
                        <a:lumOff val="80000"/>
                      </a:schemeClr>
                    </a:solidFill>
                  </a:tcPr>
                </a:tc>
                <a:tc hMerge="1">
                  <a:txBody>
                    <a:bodyPr/>
                    <a:lstStyle/>
                    <a:p>
                      <a:endParaRPr lang="da-DK"/>
                    </a:p>
                  </a:txBody>
                  <a:tcPr/>
                </a:tc>
                <a:extLst>
                  <a:ext uri="{0D108BD9-81ED-4DB2-BD59-A6C34878D82A}">
                    <a16:rowId xmlns:a16="http://schemas.microsoft.com/office/drawing/2014/main" val="3901566091"/>
                  </a:ext>
                </a:extLst>
              </a:tr>
              <a:tr h="405242">
                <a:tc vMerge="1">
                  <a:txBody>
                    <a:bodyPr/>
                    <a:lstStyle/>
                    <a:p>
                      <a:endParaRPr lang="da-DK"/>
                    </a:p>
                  </a:txBody>
                  <a:tcPr/>
                </a:tc>
                <a:tc gridSpan="2">
                  <a:txBody>
                    <a:bodyPr/>
                    <a:lstStyle/>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endParaRPr lang="da-DK"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090" marR="62090" marT="0" marB="0">
                    <a:solidFill>
                      <a:schemeClr val="accent1">
                        <a:lumMod val="40000"/>
                        <a:lumOff val="60000"/>
                      </a:schemeClr>
                    </a:solidFill>
                  </a:tcPr>
                </a:tc>
                <a:tc hMerge="1">
                  <a:txBody>
                    <a:bodyPr/>
                    <a:lstStyle/>
                    <a:p>
                      <a:endParaRPr lang="da-DK"/>
                    </a:p>
                  </a:txBody>
                  <a:tcPr/>
                </a:tc>
                <a:extLst>
                  <a:ext uri="{0D108BD9-81ED-4DB2-BD59-A6C34878D82A}">
                    <a16:rowId xmlns:a16="http://schemas.microsoft.com/office/drawing/2014/main" val="2135315067"/>
                  </a:ext>
                </a:extLst>
              </a:tr>
              <a:tr h="405242">
                <a:tc vMerge="1">
                  <a:txBody>
                    <a:bodyPr/>
                    <a:lstStyle/>
                    <a:p>
                      <a:endParaRPr lang="da-DK"/>
                    </a:p>
                  </a:txBody>
                  <a:tcPr/>
                </a:tc>
                <a:tc gridSpan="2">
                  <a:txBody>
                    <a:bodyPr/>
                    <a:lstStyle/>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endParaRPr lang="da-DK" sz="10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090" marR="62090" marT="0" marB="0">
                    <a:solidFill>
                      <a:schemeClr val="accent1">
                        <a:lumMod val="20000"/>
                        <a:lumOff val="80000"/>
                      </a:schemeClr>
                    </a:solidFill>
                  </a:tcPr>
                </a:tc>
                <a:tc hMerge="1">
                  <a:txBody>
                    <a:bodyPr/>
                    <a:lstStyle/>
                    <a:p>
                      <a:endParaRPr lang="da-DK"/>
                    </a:p>
                  </a:txBody>
                  <a:tcPr/>
                </a:tc>
                <a:extLst>
                  <a:ext uri="{0D108BD9-81ED-4DB2-BD59-A6C34878D82A}">
                    <a16:rowId xmlns:a16="http://schemas.microsoft.com/office/drawing/2014/main" val="844713253"/>
                  </a:ext>
                </a:extLst>
              </a:tr>
              <a:tr h="405242">
                <a:tc vMerge="1">
                  <a:txBody>
                    <a:bodyPr/>
                    <a:lstStyle/>
                    <a:p>
                      <a:endParaRPr lang="da-DK"/>
                    </a:p>
                  </a:txBody>
                  <a:tcPr/>
                </a:tc>
                <a:tc gridSpan="2">
                  <a:txBody>
                    <a:bodyPr/>
                    <a:lstStyle/>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endParaRPr lang="da-DK"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090" marR="62090" marT="0" marB="0">
                    <a:solidFill>
                      <a:schemeClr val="accent1">
                        <a:lumMod val="40000"/>
                        <a:lumOff val="60000"/>
                      </a:schemeClr>
                    </a:solidFill>
                  </a:tcPr>
                </a:tc>
                <a:tc hMerge="1">
                  <a:txBody>
                    <a:bodyPr/>
                    <a:lstStyle/>
                    <a:p>
                      <a:endParaRPr lang="da-DK"/>
                    </a:p>
                  </a:txBody>
                  <a:tcPr/>
                </a:tc>
                <a:extLst>
                  <a:ext uri="{0D108BD9-81ED-4DB2-BD59-A6C34878D82A}">
                    <a16:rowId xmlns:a16="http://schemas.microsoft.com/office/drawing/2014/main" val="2925624586"/>
                  </a:ext>
                </a:extLst>
              </a:tr>
              <a:tr h="405242">
                <a:tc vMerge="1">
                  <a:txBody>
                    <a:bodyPr/>
                    <a:lstStyle/>
                    <a:p>
                      <a:endParaRPr lang="da-DK"/>
                    </a:p>
                  </a:txBody>
                  <a:tcPr/>
                </a:tc>
                <a:tc gridSpan="2">
                  <a:txBody>
                    <a:bodyPr/>
                    <a:lstStyle/>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 </a:t>
                      </a:r>
                      <a:endParaRPr lang="da-DK" sz="10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090" marR="62090" marT="0" marB="0">
                    <a:solidFill>
                      <a:schemeClr val="accent1">
                        <a:lumMod val="20000"/>
                        <a:lumOff val="80000"/>
                      </a:schemeClr>
                    </a:solidFill>
                  </a:tcPr>
                </a:tc>
                <a:tc hMerge="1">
                  <a:txBody>
                    <a:bodyPr/>
                    <a:lstStyle/>
                    <a:p>
                      <a:endParaRPr lang="da-DK"/>
                    </a:p>
                  </a:txBody>
                  <a:tcPr/>
                </a:tc>
                <a:extLst>
                  <a:ext uri="{0D108BD9-81ED-4DB2-BD59-A6C34878D82A}">
                    <a16:rowId xmlns:a16="http://schemas.microsoft.com/office/drawing/2014/main" val="3665255341"/>
                  </a:ext>
                </a:extLst>
              </a:tr>
              <a:tr h="405242">
                <a:tc vMerge="1">
                  <a:txBody>
                    <a:bodyPr/>
                    <a:lstStyle/>
                    <a:p>
                      <a:endParaRPr lang="da-DK"/>
                    </a:p>
                  </a:txBody>
                  <a:tcPr/>
                </a:tc>
                <a:tc gridSpan="2">
                  <a:txBody>
                    <a:bodyPr/>
                    <a:lstStyle/>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endParaRPr lang="da-DK"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2090" marR="62090" marT="0" marB="0">
                    <a:solidFill>
                      <a:schemeClr val="accent1">
                        <a:lumMod val="40000"/>
                        <a:lumOff val="60000"/>
                      </a:schemeClr>
                    </a:solidFill>
                  </a:tcPr>
                </a:tc>
                <a:tc hMerge="1">
                  <a:txBody>
                    <a:bodyPr/>
                    <a:lstStyle/>
                    <a:p>
                      <a:endParaRPr lang="da-DK"/>
                    </a:p>
                  </a:txBody>
                  <a:tcPr/>
                </a:tc>
                <a:extLst>
                  <a:ext uri="{0D108BD9-81ED-4DB2-BD59-A6C34878D82A}">
                    <a16:rowId xmlns:a16="http://schemas.microsoft.com/office/drawing/2014/main" val="1415913794"/>
                  </a:ext>
                </a:extLst>
              </a:tr>
            </a:tbl>
          </a:graphicData>
        </a:graphic>
      </p:graphicFrame>
    </p:spTree>
    <p:extLst>
      <p:ext uri="{BB962C8B-B14F-4D97-AF65-F5344CB8AC3E}">
        <p14:creationId xmlns:p14="http://schemas.microsoft.com/office/powerpoint/2010/main" val="4150845429"/>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1224</TotalTime>
  <Words>2072</Words>
  <Application>Microsoft Office PowerPoint</Application>
  <PresentationFormat>Widescreen</PresentationFormat>
  <Paragraphs>228</Paragraphs>
  <Slides>12</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12</vt:i4>
      </vt:variant>
    </vt:vector>
  </HeadingPairs>
  <TitlesOfParts>
    <vt:vector size="19" baseType="lpstr">
      <vt:lpstr>Arial</vt:lpstr>
      <vt:lpstr>Calibri</vt:lpstr>
      <vt:lpstr>Calibri Light</vt:lpstr>
      <vt:lpstr>HelveticaNeueLT Std Cn</vt:lpstr>
      <vt:lpstr>HelveticaNeueLT Std Lt Cn</vt:lpstr>
      <vt:lpstr>Symbol</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128</cp:revision>
  <dcterms:created xsi:type="dcterms:W3CDTF">2018-07-25T07:58:36Z</dcterms:created>
  <dcterms:modified xsi:type="dcterms:W3CDTF">2024-07-17T08:06:27Z</dcterms:modified>
</cp:coreProperties>
</file>