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500" r:id="rId4"/>
    <p:sldId id="501" r:id="rId5"/>
    <p:sldId id="502" r:id="rId6"/>
    <p:sldId id="503" r:id="rId7"/>
    <p:sldId id="504" r:id="rId8"/>
    <p:sldId id="499" r:id="rId9"/>
    <p:sldId id="460"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5.4</a:t>
            </a:r>
          </a:p>
          <a:p>
            <a:r>
              <a:rPr lang="da-DK" sz="4000" dirty="0">
                <a:solidFill>
                  <a:srgbClr val="6B9C77"/>
                </a:solidFill>
                <a:latin typeface="HelveticaNeueLT Std Lt Cn" panose="020B0406020202030204" pitchFamily="34" charset="0"/>
                <a:cs typeface="Arial Narrow" panose="020B0604020202020204" pitchFamily="34" charset="0"/>
              </a:rPr>
              <a:t>GANTTDIAGRAM</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a:t>
            </a:r>
            <a:r>
              <a:rPr lang="en-US" sz="2400" b="1" dirty="0">
                <a:ea typeface="SimSun" panose="02010600030101010101" pitchFamily="2" charset="-122"/>
              </a:rPr>
              <a:t>Gantt</a:t>
            </a:r>
            <a:r>
              <a:rPr lang="da-DK" sz="2400" b="1" dirty="0">
                <a:ea typeface="SimSun" panose="02010600030101010101" pitchFamily="2" charset="-122"/>
              </a:rPr>
              <a:t>-planen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1" name="Footer Placeholder 3">
            <a:extLst>
              <a:ext uri="{FF2B5EF4-FFF2-40B4-BE49-F238E27FC236}">
                <a16:creationId xmlns:a16="http://schemas.microsoft.com/office/drawing/2014/main" id="{A01F3557-B725-3EE6-91D6-9FA0364A0D4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2" name="Rektangel 11">
            <a:extLst>
              <a:ext uri="{FF2B5EF4-FFF2-40B4-BE49-F238E27FC236}">
                <a16:creationId xmlns:a16="http://schemas.microsoft.com/office/drawing/2014/main" id="{60B4ACC2-2589-8B07-7BA2-F6296AC70AD0}"/>
              </a:ext>
            </a:extLst>
          </p:cNvPr>
          <p:cNvSpPr/>
          <p:nvPr/>
        </p:nvSpPr>
        <p:spPr>
          <a:xfrm>
            <a:off x="1346018" y="1159534"/>
            <a:ext cx="9441962" cy="4919552"/>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Formål og udbytte</a:t>
            </a:r>
          </a:p>
          <a:p>
            <a:r>
              <a:rPr lang="en-US" sz="1200" dirty="0">
                <a:cs typeface="Arial" panose="020B0604020202020204" pitchFamily="34" charset="0"/>
              </a:rPr>
              <a:t>Gantt</a:t>
            </a:r>
            <a:r>
              <a:rPr lang="da-DK" sz="1200" dirty="0">
                <a:cs typeface="Arial" panose="020B0604020202020204" pitchFamily="34" charset="0"/>
              </a:rPr>
              <a:t>-planen udarbejdes for at få et overblik og skabe mulighed for at styre, så leverancer tilvejebringes til tiden og på budgettet. </a:t>
            </a:r>
          </a:p>
          <a:p>
            <a:r>
              <a:rPr lang="da-DK" sz="1200" dirty="0">
                <a:cs typeface="Arial" panose="020B0604020202020204" pitchFamily="34" charset="0"/>
              </a:rPr>
              <a:t>Derudover er formålet:</a:t>
            </a:r>
          </a:p>
          <a:p>
            <a:endParaRPr lang="da-DK" sz="1200" b="1" dirty="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da-DK" sz="1200" dirty="0">
                <a:cs typeface="Arial" panose="020B0604020202020204" pitchFamily="34" charset="0"/>
              </a:rPr>
              <a:t>At skabe fælles forståelse og accept af opgaverne blandt projektdeltager og interessenter. Hvem gør hvad og hvornår.</a:t>
            </a:r>
            <a:endParaRPr lang="da-DK" sz="1200" b="1" dirty="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da-DK" sz="1200" dirty="0">
                <a:cs typeface="Arial" panose="020B0604020202020204" pitchFamily="34" charset="0"/>
              </a:rPr>
              <a:t>At skabe tempo og intensitet i projektet, så leverancer og effekt skabes med et minimum af indsats og forbrug af tid.</a:t>
            </a:r>
          </a:p>
          <a:p>
            <a:pPr marL="171450" lvl="0" indent="-171450">
              <a:buFont typeface="Arial" panose="020B0604020202020204" pitchFamily="34" charset="0"/>
              <a:buChar char="•"/>
            </a:pPr>
            <a:r>
              <a:rPr lang="da-DK" sz="1200" dirty="0">
                <a:cs typeface="Arial" panose="020B0604020202020204" pitchFamily="34" charset="0"/>
              </a:rPr>
              <a:t>At skabe sammenhæng mellem projektmål og den enkeltes indsats og ansvar.</a:t>
            </a:r>
          </a:p>
          <a:p>
            <a:pPr marL="171450" indent="-171450">
              <a:buFont typeface="Arial" panose="020B0604020202020204" pitchFamily="34" charset="0"/>
              <a:buChar char="•"/>
            </a:pPr>
            <a:r>
              <a:rPr lang="da-DK" sz="1200" dirty="0">
                <a:cs typeface="Arial" panose="020B0604020202020204" pitchFamily="34" charset="0"/>
              </a:rPr>
              <a:t>At give et let forståeligt overblik for projektdeltagere, interessenter og styregruppe.</a:t>
            </a: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r>
              <a:rPr lang="da-DK" sz="1200" b="1" dirty="0">
                <a:cs typeface="Arial" panose="020B0604020202020204" pitchFamily="34" charset="0"/>
              </a:rPr>
              <a:t>Hvornår bruges planen i projektet?</a:t>
            </a:r>
          </a:p>
          <a:p>
            <a:pPr marL="171450" lvl="0" indent="-171450">
              <a:buFont typeface="Arial" panose="020B0604020202020204" pitchFamily="34" charset="0"/>
              <a:buChar char="•"/>
            </a:pPr>
            <a:r>
              <a:rPr lang="en-US" sz="1200" dirty="0">
                <a:cs typeface="Arial" panose="020B0604020202020204" pitchFamily="34" charset="0"/>
              </a:rPr>
              <a:t>Gantt</a:t>
            </a:r>
            <a:r>
              <a:rPr lang="da-DK" sz="1200" dirty="0">
                <a:cs typeface="Arial" panose="020B0604020202020204" pitchFamily="34" charset="0"/>
              </a:rPr>
              <a:t>-planen anvendes af forskellige målgrupper. Den skal derfor kunne opbygges i niveauer, så ledere på højt niveau ikke drukner i detaljer, hvorimod projektteam og arbejdsgrupper skal kunne anvende den til detaljeret arbejdsplanlægning. </a:t>
            </a:r>
            <a:endParaRPr lang="da-DK" sz="1200" b="1" dirty="0">
              <a:cs typeface="Arial" panose="020B0604020202020204" pitchFamily="34" charset="0"/>
            </a:endParaRPr>
          </a:p>
          <a:p>
            <a:pPr marL="171450" lvl="0" indent="-171450">
              <a:buFont typeface="Arial" panose="020B0604020202020204" pitchFamily="34" charset="0"/>
              <a:buChar char="•"/>
            </a:pPr>
            <a:r>
              <a:rPr lang="en-US" sz="1200" dirty="0">
                <a:cs typeface="Arial" panose="020B0604020202020204" pitchFamily="34" charset="0"/>
              </a:rPr>
              <a:t>Gantt</a:t>
            </a:r>
            <a:r>
              <a:rPr lang="da-DK" sz="1200" dirty="0">
                <a:cs typeface="Arial" panose="020B0604020202020204" pitchFamily="34" charset="0"/>
              </a:rPr>
              <a:t>-planen udarbejdes i projektgruppen så hurtigt som muligt. Gennem de indledende faser vil planen bliver mere og mere detaljeret.</a:t>
            </a:r>
            <a:endParaRPr lang="da-DK" sz="1200" b="1" dirty="0">
              <a:cs typeface="Arial" panose="020B0604020202020204" pitchFamily="34" charset="0"/>
            </a:endParaRPr>
          </a:p>
          <a:p>
            <a:pPr marL="171450" lvl="0" indent="-171450">
              <a:buFont typeface="Arial" panose="020B0604020202020204" pitchFamily="34" charset="0"/>
              <a:buChar char="•"/>
            </a:pPr>
            <a:r>
              <a:rPr lang="da-DK" sz="1200" dirty="0">
                <a:cs typeface="Arial" panose="020B0604020202020204" pitchFamily="34" charset="0"/>
              </a:rPr>
              <a:t>Planen anvendes til kommunikation om projektet, projektopfølgning og detailplanlægning gennem hele projektforløbet.</a:t>
            </a:r>
            <a:endParaRPr lang="da-DK" sz="1200" b="1" dirty="0">
              <a:cs typeface="Arial" panose="020B0604020202020204" pitchFamily="34" charset="0"/>
            </a:endParaRPr>
          </a:p>
          <a:p>
            <a:endParaRPr lang="da-DK" sz="1200" b="1" dirty="0">
              <a:cs typeface="Arial" panose="020B0604020202020204" pitchFamily="34" charset="0"/>
            </a:endParaRPr>
          </a:p>
          <a:p>
            <a:r>
              <a:rPr lang="da-DK" sz="1200" b="1" dirty="0">
                <a:cs typeface="Arial" panose="020B0604020202020204" pitchFamily="34" charset="0"/>
              </a:rPr>
              <a:t>Faldgruber og begrænsninger</a:t>
            </a:r>
          </a:p>
          <a:p>
            <a:pPr marL="171450" lvl="0" indent="-171450">
              <a:buFont typeface="Arial" panose="020B0604020202020204" pitchFamily="34" charset="0"/>
              <a:buChar char="•"/>
            </a:pPr>
            <a:r>
              <a:rPr lang="da-DK" sz="1200" dirty="0">
                <a:cs typeface="Arial" panose="020B0604020202020204" pitchFamily="34" charset="0"/>
              </a:rPr>
              <a:t>Ofte er den overordnede plan med få aktiviteter udarbejdet på ledelsesniveau. Denne plan skal detaljeres og kvalificeres af folk, som kender de faglige problemstillinger i detaljer.</a:t>
            </a:r>
            <a:endParaRPr lang="da-DK" sz="1200" b="1" dirty="0">
              <a:cs typeface="Arial" panose="020B0604020202020204" pitchFamily="34" charset="0"/>
            </a:endParaRPr>
          </a:p>
          <a:p>
            <a:pPr marL="171450" lvl="0" indent="-171450">
              <a:buFont typeface="Arial" panose="020B0604020202020204" pitchFamily="34" charset="0"/>
              <a:buChar char="•"/>
            </a:pPr>
            <a:r>
              <a:rPr lang="da-DK" sz="1200" dirty="0">
                <a:cs typeface="Arial" panose="020B0604020202020204" pitchFamily="34" charset="0"/>
              </a:rPr>
              <a:t>Planen bør udarbejdes af projektteamet for at sikre kvalitet, accept og </a:t>
            </a:r>
            <a:r>
              <a:rPr lang="en-US" sz="1200" dirty="0">
                <a:cs typeface="Arial" panose="020B0604020202020204" pitchFamily="34" charset="0"/>
              </a:rPr>
              <a:t>commitment</a:t>
            </a:r>
            <a:r>
              <a:rPr lang="da-DK" sz="1200" dirty="0">
                <a:cs typeface="Arial" panose="020B0604020202020204" pitchFamily="34" charset="0"/>
              </a:rPr>
              <a:t> fra projektdeltagerne.</a:t>
            </a:r>
            <a:endParaRPr lang="da-DK" sz="1200" b="1" dirty="0">
              <a:cs typeface="Arial" panose="020B0604020202020204" pitchFamily="34" charset="0"/>
            </a:endParaRPr>
          </a:p>
          <a:p>
            <a:pPr marL="171450" lvl="0" indent="-171450">
              <a:buFont typeface="Arial" panose="020B0604020202020204" pitchFamily="34" charset="0"/>
              <a:buChar char="•"/>
            </a:pPr>
            <a:r>
              <a:rPr lang="da-DK" sz="1200" dirty="0">
                <a:cs typeface="Arial" panose="020B0604020202020204" pitchFamily="34" charset="0"/>
              </a:rPr>
              <a:t>Da planen skal kunne anvendes af flere målgrupper, skal den opbygges i forskellige detaljeringsniveauer. Man kan altså ikke have én plan, som tilfredsstiller behovene i styregruppen, hos interessenterne, i projektteamet og helt ned i de enkelte arbejdsgrupper.</a:t>
            </a:r>
            <a:endParaRPr lang="da-DK" sz="1200" b="1" dirty="0">
              <a:cs typeface="Arial" panose="020B0604020202020204" pitchFamily="34" charset="0"/>
            </a:endParaRPr>
          </a:p>
          <a:p>
            <a:pPr marL="171450" lvl="0" indent="-171450">
              <a:buFont typeface="Arial" panose="020B0604020202020204" pitchFamily="34" charset="0"/>
              <a:buChar char="•"/>
            </a:pPr>
            <a:r>
              <a:rPr lang="da-DK" sz="1200" dirty="0">
                <a:cs typeface="Arial" panose="020B0604020202020204" pitchFamily="34" charset="0"/>
              </a:rPr>
              <a:t>En plan er et kvalificeret </a:t>
            </a:r>
            <a:r>
              <a:rPr lang="en-US" sz="1200" dirty="0">
                <a:cs typeface="Arial" panose="020B0604020202020204" pitchFamily="34" charset="0"/>
              </a:rPr>
              <a:t>forecast</a:t>
            </a:r>
            <a:r>
              <a:rPr lang="da-DK" sz="1200" dirty="0">
                <a:cs typeface="Arial" panose="020B0604020202020204" pitchFamily="34" charset="0"/>
              </a:rPr>
              <a:t>, som bygger på bestemte forudsætninger. Derfor vil det være nødvendigt at justere planen, når projektet opnår erkendelser i processen. </a:t>
            </a:r>
            <a:endParaRPr lang="da-DK" sz="1200" b="1" dirty="0">
              <a:cs typeface="Arial" panose="020B0604020202020204" pitchFamily="34" charset="0"/>
            </a:endParaRPr>
          </a:p>
          <a:p>
            <a:pPr marL="171450" lvl="0" indent="-171450">
              <a:buFont typeface="Arial" panose="020B0604020202020204" pitchFamily="34" charset="0"/>
              <a:buChar char="•"/>
            </a:pPr>
            <a:r>
              <a:rPr lang="da-DK" sz="1200" dirty="0">
                <a:cs typeface="Arial" panose="020B0604020202020204" pitchFamily="34" charset="0"/>
              </a:rPr>
              <a:t>Planen skal være opbygget sådan, at den skaber en naturlig struktur for projektarbejdet.</a:t>
            </a:r>
          </a:p>
          <a:p>
            <a:pPr marL="171450" lvl="0" indent="-171450">
              <a:buFont typeface="Arial" panose="020B0604020202020204" pitchFamily="34" charset="0"/>
              <a:buChar char="•"/>
            </a:pPr>
            <a:r>
              <a:rPr lang="da-DK" sz="1200" dirty="0">
                <a:cs typeface="Arial" panose="020B0604020202020204" pitchFamily="34" charset="0"/>
              </a:rPr>
              <a:t>Da planen viser aktiviteterne i modsætning til milepælsplanen, vil den ofte skulle justeres, efterhånden som man får ny erkendelse i projektet.</a:t>
            </a: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1" name="Footer Placeholder 3">
            <a:extLst>
              <a:ext uri="{FF2B5EF4-FFF2-40B4-BE49-F238E27FC236}">
                <a16:creationId xmlns:a16="http://schemas.microsoft.com/office/drawing/2014/main" id="{A01F3557-B725-3EE6-91D6-9FA0364A0D4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FDEB41EC-75EC-49F8-3651-5EB155461049}"/>
              </a:ext>
            </a:extLst>
          </p:cNvPr>
          <p:cNvSpPr txBox="1"/>
          <p:nvPr/>
        </p:nvSpPr>
        <p:spPr>
          <a:xfrm>
            <a:off x="1366883" y="996579"/>
            <a:ext cx="9771562" cy="1569660"/>
          </a:xfrm>
          <a:prstGeom prst="rect">
            <a:avLst/>
          </a:prstGeom>
          <a:noFill/>
        </p:spPr>
        <p:txBody>
          <a:bodyPr wrap="square">
            <a:spAutoFit/>
          </a:bodyPr>
          <a:lstStyle/>
          <a:p>
            <a:r>
              <a:rPr lang="da-DK" sz="1200" b="1" dirty="0">
                <a:solidFill>
                  <a:srgbClr val="212529"/>
                </a:solidFill>
              </a:rPr>
              <a:t>Beskrivelse</a:t>
            </a:r>
            <a:endParaRPr lang="da-DK" sz="1200" b="1" i="0" dirty="0">
              <a:solidFill>
                <a:srgbClr val="212529"/>
              </a:solidFill>
              <a:effectLst/>
            </a:endParaRPr>
          </a:p>
          <a:p>
            <a:r>
              <a:rPr lang="en-US" sz="1200" b="0" i="0" dirty="0">
                <a:solidFill>
                  <a:srgbClr val="212529"/>
                </a:solidFill>
                <a:effectLst/>
              </a:rPr>
              <a:t>Gantt</a:t>
            </a:r>
            <a:r>
              <a:rPr lang="da-DK" sz="1200" b="0" i="0" dirty="0">
                <a:solidFill>
                  <a:srgbClr val="212529"/>
                </a:solidFill>
                <a:effectLst/>
              </a:rPr>
              <a:t>-planen er det mest udbredte værktøj til illustration af projekters tidsforløb og aktiviteters tidsterminer. </a:t>
            </a:r>
            <a:r>
              <a:rPr lang="da-DK" sz="1200" b="0" i="0" dirty="0" err="1">
                <a:solidFill>
                  <a:srgbClr val="212529"/>
                </a:solidFill>
                <a:effectLst/>
              </a:rPr>
              <a:t>Gantt</a:t>
            </a:r>
            <a:r>
              <a:rPr lang="da-DK" sz="1200" b="0" i="0" dirty="0">
                <a:solidFill>
                  <a:srgbClr val="212529"/>
                </a:solidFill>
                <a:effectLst/>
              </a:rPr>
              <a:t>-planen eller stavdiagrammet, som det også kaldes, benyttes fortrinsvist til projektets hovedtidsplan. </a:t>
            </a:r>
            <a:r>
              <a:rPr lang="en-US" sz="1200" b="0" i="0" dirty="0">
                <a:solidFill>
                  <a:srgbClr val="212529"/>
                </a:solidFill>
                <a:effectLst/>
              </a:rPr>
              <a:t>Gantt</a:t>
            </a:r>
            <a:r>
              <a:rPr lang="da-DK" sz="1200" b="0" i="0" dirty="0">
                <a:solidFill>
                  <a:srgbClr val="212529"/>
                </a:solidFill>
                <a:effectLst/>
              </a:rPr>
              <a:t>-skemaet bruges til at skabe overblik på overordnet niveau.</a:t>
            </a:r>
            <a:br>
              <a:rPr lang="da-DK" sz="1200" dirty="0"/>
            </a:br>
            <a:br>
              <a:rPr lang="da-DK" sz="1200" dirty="0"/>
            </a:br>
            <a:r>
              <a:rPr lang="da-DK" sz="1200" b="0" i="0" dirty="0">
                <a:solidFill>
                  <a:srgbClr val="212529"/>
                </a:solidFill>
                <a:effectLst/>
              </a:rPr>
              <a:t>Dette kan være styregruppens overblik over projektet. Eller til orientering af interessenter.</a:t>
            </a:r>
          </a:p>
          <a:p>
            <a:r>
              <a:rPr lang="en-US" sz="1200" b="0" i="0" u="none" strike="noStrike" dirty="0">
                <a:effectLst/>
              </a:rPr>
              <a:t>Gantt</a:t>
            </a:r>
            <a:r>
              <a:rPr lang="da-DK" sz="1200" b="0" i="0" u="none" strike="noStrike" dirty="0">
                <a:effectLst/>
              </a:rPr>
              <a:t>-skemaet giver en tidsmæssig dimension fra venstre mod højre. Aktiviteternes tidsmæssige placering angives med stave (Stavdiagrammet). Ofte benyttes også symbolerne herunder:</a:t>
            </a:r>
          </a:p>
          <a:p>
            <a:endParaRPr lang="da-DK" sz="1200" dirty="0"/>
          </a:p>
        </p:txBody>
      </p:sp>
      <p:pic>
        <p:nvPicPr>
          <p:cNvPr id="5" name="Picture 2">
            <a:extLst>
              <a:ext uri="{FF2B5EF4-FFF2-40B4-BE49-F238E27FC236}">
                <a16:creationId xmlns:a16="http://schemas.microsoft.com/office/drawing/2014/main" id="{5E1BCE25-4749-F411-49D3-809595428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603" y="2483443"/>
            <a:ext cx="4000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B859711F-9F32-9BF7-4F0D-FA29C7C66E3C}"/>
              </a:ext>
            </a:extLst>
          </p:cNvPr>
          <p:cNvSpPr txBox="1"/>
          <p:nvPr/>
        </p:nvSpPr>
        <p:spPr>
          <a:xfrm>
            <a:off x="1356250" y="4201675"/>
            <a:ext cx="9524183" cy="1938992"/>
          </a:xfrm>
          <a:prstGeom prst="rect">
            <a:avLst/>
          </a:prstGeom>
          <a:noFill/>
        </p:spPr>
        <p:txBody>
          <a:bodyPr wrap="square">
            <a:spAutoFit/>
          </a:bodyPr>
          <a:lstStyle/>
          <a:p>
            <a:pPr fontAlgn="t"/>
            <a:r>
              <a:rPr lang="da-DK" sz="1200" b="1" i="0" u="none" strike="noStrike" dirty="0">
                <a:solidFill>
                  <a:srgbClr val="212529"/>
                </a:solidFill>
                <a:effectLst/>
              </a:rPr>
              <a:t>Fremgangsmåde</a:t>
            </a:r>
          </a:p>
          <a:p>
            <a:pPr fontAlgn="t"/>
            <a:r>
              <a:rPr lang="da-DK" sz="1200" b="0" i="0" u="none" strike="noStrike" dirty="0">
                <a:effectLst/>
              </a:rPr>
              <a:t>I aktivitetskolonnen skrives projektets aktiviteter og milepæle for hvert indsatsområde. Vælg en passende tidsinddeling, således at tidspunkter kan aflæses tilstrækkeligt præcist. Ofte vil en ugeskala være passende. Et alternativ er at vælge en grovere skala for at få overblik over hele tidsforløbet og indføje kolonner i skemaet til angivelse af aktiviteternes planlagte start - henholdsvis slutdato.</a:t>
            </a:r>
            <a:br>
              <a:rPr lang="da-DK" sz="1200" b="0" i="0" u="none" strike="noStrike" dirty="0">
                <a:effectLst/>
              </a:rPr>
            </a:br>
            <a:r>
              <a:rPr lang="da-DK" sz="1200" b="0" i="0" u="none" strike="noStrike" dirty="0">
                <a:effectLst/>
              </a:rPr>
              <a:t>Med planstreg angives aktiviteternes planlagte udførelsesperiode.</a:t>
            </a:r>
            <a:br>
              <a:rPr lang="da-DK" sz="1200" b="0" i="0" u="none" strike="noStrike" dirty="0">
                <a:effectLst/>
              </a:rPr>
            </a:br>
            <a:r>
              <a:rPr lang="da-DK" sz="1200" b="0" i="0" u="none" strike="noStrike" dirty="0">
                <a:effectLst/>
              </a:rPr>
              <a:t>Det anbefales at tegne den nødvendige og planlagte varighed. Vis eventuelle slack særskilt i stedet for blot at tegne den tid, som er til rådighed. Milepæle indtegnes med deres symbol. Projektstyringen er også et indsatsområde. Her placeres beslutningspunkter, møder i beslutningsgruppen og andre faste møder, rapportering til ledelsen mm.</a:t>
            </a:r>
            <a:br>
              <a:rPr lang="da-DK" sz="1200" b="0" i="0" u="none" strike="noStrike" dirty="0">
                <a:effectLst/>
              </a:rPr>
            </a:br>
            <a:endParaRPr lang="da-DK" sz="1200" b="0" i="0" u="none" strike="noStrike" dirty="0">
              <a:effectLst/>
            </a:endParaRPr>
          </a:p>
          <a:p>
            <a:pPr fontAlgn="t"/>
            <a:r>
              <a:rPr lang="da-DK" sz="1200" b="0" i="0" u="none" strike="noStrike" dirty="0">
                <a:effectLst/>
              </a:rPr>
              <a:t>Sidst i beskrivelsen er angivet et eksempel med tilhørende skema.</a:t>
            </a:r>
          </a:p>
        </p:txBody>
      </p:sp>
    </p:spTree>
    <p:extLst>
      <p:ext uri="{BB962C8B-B14F-4D97-AF65-F5344CB8AC3E}">
        <p14:creationId xmlns:p14="http://schemas.microsoft.com/office/powerpoint/2010/main" val="160742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err="1">
                <a:ea typeface="SimSun" panose="02010600030101010101" pitchFamily="2" charset="-122"/>
              </a:rPr>
              <a:t>Gantt</a:t>
            </a:r>
            <a:r>
              <a:rPr lang="da-DK" sz="2400" b="1" dirty="0">
                <a:ea typeface="SimSun" panose="02010600030101010101" pitchFamily="2" charset="-122"/>
              </a:rPr>
              <a:t>-planen er en del af det samlede projekt</a:t>
            </a:r>
            <a:r>
              <a:rPr lang="en-US" sz="2400" b="1" dirty="0">
                <a:ea typeface="SimSun" panose="02010600030101010101" pitchFamily="2" charset="-122"/>
              </a:rPr>
              <a:t> design (den </a:t>
            </a:r>
            <a:r>
              <a:rPr lang="da-DK" sz="2400" b="1" dirty="0">
                <a:ea typeface="SimSun" panose="02010600030101010101" pitchFamily="2" charset="-122"/>
              </a:rPr>
              <a:t>røde boks</a:t>
            </a:r>
            <a:r>
              <a:rPr lang="en-US" sz="2400" b="1" dirty="0">
                <a:ea typeface="SimSun" panose="02010600030101010101" pitchFamily="2" charset="-122"/>
              </a:rPr>
              <a:t>)</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1" name="Footer Placeholder 3">
            <a:extLst>
              <a:ext uri="{FF2B5EF4-FFF2-40B4-BE49-F238E27FC236}">
                <a16:creationId xmlns:a16="http://schemas.microsoft.com/office/drawing/2014/main" id="{A01F3557-B725-3EE6-91D6-9FA0364A0D4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pic>
        <p:nvPicPr>
          <p:cNvPr id="12" name="Billede 11">
            <a:extLst>
              <a:ext uri="{FF2B5EF4-FFF2-40B4-BE49-F238E27FC236}">
                <a16:creationId xmlns:a16="http://schemas.microsoft.com/office/drawing/2014/main" id="{C2C206A2-3C5E-138F-C8E3-1BC1C1F8C920}"/>
              </a:ext>
            </a:extLst>
          </p:cNvPr>
          <p:cNvPicPr>
            <a:picLocks noChangeAspect="1"/>
          </p:cNvPicPr>
          <p:nvPr/>
        </p:nvPicPr>
        <p:blipFill>
          <a:blip r:embed="rId4"/>
          <a:stretch>
            <a:fillRect/>
          </a:stretch>
        </p:blipFill>
        <p:spPr>
          <a:xfrm>
            <a:off x="1441328" y="1710884"/>
            <a:ext cx="9428473" cy="4542388"/>
          </a:xfrm>
          <a:prstGeom prst="rect">
            <a:avLst/>
          </a:prstGeom>
        </p:spPr>
      </p:pic>
      <p:sp>
        <p:nvSpPr>
          <p:cNvPr id="13" name="Rektangel 12">
            <a:extLst>
              <a:ext uri="{FF2B5EF4-FFF2-40B4-BE49-F238E27FC236}">
                <a16:creationId xmlns:a16="http://schemas.microsoft.com/office/drawing/2014/main" id="{6A0AF492-EBD4-468D-A3E9-5F104B40D83E}"/>
              </a:ext>
            </a:extLst>
          </p:cNvPr>
          <p:cNvSpPr/>
          <p:nvPr/>
        </p:nvSpPr>
        <p:spPr>
          <a:xfrm>
            <a:off x="1359192" y="897339"/>
            <a:ext cx="9987665" cy="874085"/>
          </a:xfrm>
          <a:prstGeom prst="rect">
            <a:avLst/>
          </a:prstGeom>
          <a:ln>
            <a:noFill/>
          </a:ln>
        </p:spPr>
        <p:txBody>
          <a:bodyPr wrap="square">
            <a:spAutoFit/>
          </a:bodyPr>
          <a:lstStyle/>
          <a:p>
            <a:pPr>
              <a:lnSpc>
                <a:spcPct val="107000"/>
              </a:lnSpc>
              <a:spcAft>
                <a:spcPts val="0"/>
              </a:spcAft>
            </a:pPr>
            <a:r>
              <a:rPr lang="da-DK" sz="1200" dirty="0">
                <a:ea typeface="SimSun" panose="02010600030101010101" pitchFamily="2" charset="-122"/>
              </a:rPr>
              <a:t>Projektet designes, så der er en direkte sammenhæng mellem projektets effekter, leverancer, indsatsområder, milepæle og ansvarsfordelingen i teamet. Projektdesignet og processen skal understøtte følgende værdikæde: Ressourcerne muliggør aktiviteterne, der skaber milepælene. Milepælene skaber leverancerne. De nødvendige kompetencer gør det muligt at bruge leverancerne med den rette adfærd. Leverancerne og den nye adfærd skaber de forretningsmæssige effekter. Projektejer er ansvarlig for de forretningsmæssige mål og gevinsthjemtagningen. Mellemledere skaber adfærdsændringerne.</a:t>
            </a:r>
          </a:p>
        </p:txBody>
      </p:sp>
    </p:spTree>
    <p:extLst>
      <p:ext uri="{BB962C8B-B14F-4D97-AF65-F5344CB8AC3E}">
        <p14:creationId xmlns:p14="http://schemas.microsoft.com/office/powerpoint/2010/main" val="360862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a:t>
            </a:r>
            <a:r>
              <a:rPr lang="en-US" sz="2400" b="1" dirty="0">
                <a:ea typeface="SimSun" panose="02010600030101010101" pitchFamily="2" charset="-122"/>
              </a:rPr>
              <a:t>Gantt</a:t>
            </a:r>
            <a:r>
              <a:rPr lang="da-DK" sz="2400" b="1" dirty="0">
                <a:ea typeface="SimSun" panose="02010600030101010101" pitchFamily="2" charset="-122"/>
              </a:rPr>
              <a:t>-plan (årsplan)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1" name="Footer Placeholder 3">
            <a:extLst>
              <a:ext uri="{FF2B5EF4-FFF2-40B4-BE49-F238E27FC236}">
                <a16:creationId xmlns:a16="http://schemas.microsoft.com/office/drawing/2014/main" id="{A01F3557-B725-3EE6-91D6-9FA0364A0D4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14" name="Tabel 13">
            <a:extLst>
              <a:ext uri="{FF2B5EF4-FFF2-40B4-BE49-F238E27FC236}">
                <a16:creationId xmlns:a16="http://schemas.microsoft.com/office/drawing/2014/main" id="{3648EB91-1722-8F1F-C7AC-7BE820B2C365}"/>
              </a:ext>
            </a:extLst>
          </p:cNvPr>
          <p:cNvGraphicFramePr>
            <a:graphicFrameLocks noGrp="1"/>
          </p:cNvGraphicFramePr>
          <p:nvPr>
            <p:extLst>
              <p:ext uri="{D42A27DB-BD31-4B8C-83A1-F6EECF244321}">
                <p14:modId xmlns:p14="http://schemas.microsoft.com/office/powerpoint/2010/main" val="317244240"/>
              </p:ext>
            </p:extLst>
          </p:nvPr>
        </p:nvGraphicFramePr>
        <p:xfrm>
          <a:off x="1441325" y="1386365"/>
          <a:ext cx="9345141" cy="4868545"/>
        </p:xfrm>
        <a:graphic>
          <a:graphicData uri="http://schemas.openxmlformats.org/drawingml/2006/table">
            <a:tbl>
              <a:tblPr firstRow="1" firstCol="1" bandRow="1">
                <a:tableStyleId>{5C22544A-7EE6-4342-B048-85BDC9FD1C3A}</a:tableStyleId>
              </a:tblPr>
              <a:tblGrid>
                <a:gridCol w="1414569">
                  <a:extLst>
                    <a:ext uri="{9D8B030D-6E8A-4147-A177-3AD203B41FA5}">
                      <a16:colId xmlns:a16="http://schemas.microsoft.com/office/drawing/2014/main" val="2779217573"/>
                    </a:ext>
                  </a:extLst>
                </a:gridCol>
                <a:gridCol w="660881">
                  <a:extLst>
                    <a:ext uri="{9D8B030D-6E8A-4147-A177-3AD203B41FA5}">
                      <a16:colId xmlns:a16="http://schemas.microsoft.com/office/drawing/2014/main" val="1270885083"/>
                    </a:ext>
                  </a:extLst>
                </a:gridCol>
                <a:gridCol w="660881">
                  <a:extLst>
                    <a:ext uri="{9D8B030D-6E8A-4147-A177-3AD203B41FA5}">
                      <a16:colId xmlns:a16="http://schemas.microsoft.com/office/drawing/2014/main" val="3972335117"/>
                    </a:ext>
                  </a:extLst>
                </a:gridCol>
                <a:gridCol w="660881">
                  <a:extLst>
                    <a:ext uri="{9D8B030D-6E8A-4147-A177-3AD203B41FA5}">
                      <a16:colId xmlns:a16="http://schemas.microsoft.com/office/drawing/2014/main" val="919808202"/>
                    </a:ext>
                  </a:extLst>
                </a:gridCol>
                <a:gridCol w="660881">
                  <a:extLst>
                    <a:ext uri="{9D8B030D-6E8A-4147-A177-3AD203B41FA5}">
                      <a16:colId xmlns:a16="http://schemas.microsoft.com/office/drawing/2014/main" val="3852182275"/>
                    </a:ext>
                  </a:extLst>
                </a:gridCol>
                <a:gridCol w="660881">
                  <a:extLst>
                    <a:ext uri="{9D8B030D-6E8A-4147-A177-3AD203B41FA5}">
                      <a16:colId xmlns:a16="http://schemas.microsoft.com/office/drawing/2014/main" val="209510305"/>
                    </a:ext>
                  </a:extLst>
                </a:gridCol>
                <a:gridCol w="660881">
                  <a:extLst>
                    <a:ext uri="{9D8B030D-6E8A-4147-A177-3AD203B41FA5}">
                      <a16:colId xmlns:a16="http://schemas.microsoft.com/office/drawing/2014/main" val="4185241628"/>
                    </a:ext>
                  </a:extLst>
                </a:gridCol>
                <a:gridCol w="660881">
                  <a:extLst>
                    <a:ext uri="{9D8B030D-6E8A-4147-A177-3AD203B41FA5}">
                      <a16:colId xmlns:a16="http://schemas.microsoft.com/office/drawing/2014/main" val="4282008978"/>
                    </a:ext>
                  </a:extLst>
                </a:gridCol>
                <a:gridCol w="660881">
                  <a:extLst>
                    <a:ext uri="{9D8B030D-6E8A-4147-A177-3AD203B41FA5}">
                      <a16:colId xmlns:a16="http://schemas.microsoft.com/office/drawing/2014/main" val="554216091"/>
                    </a:ext>
                  </a:extLst>
                </a:gridCol>
                <a:gridCol w="660881">
                  <a:extLst>
                    <a:ext uri="{9D8B030D-6E8A-4147-A177-3AD203B41FA5}">
                      <a16:colId xmlns:a16="http://schemas.microsoft.com/office/drawing/2014/main" val="1022020661"/>
                    </a:ext>
                  </a:extLst>
                </a:gridCol>
                <a:gridCol w="660881">
                  <a:extLst>
                    <a:ext uri="{9D8B030D-6E8A-4147-A177-3AD203B41FA5}">
                      <a16:colId xmlns:a16="http://schemas.microsoft.com/office/drawing/2014/main" val="4180263798"/>
                    </a:ext>
                  </a:extLst>
                </a:gridCol>
                <a:gridCol w="660881">
                  <a:extLst>
                    <a:ext uri="{9D8B030D-6E8A-4147-A177-3AD203B41FA5}">
                      <a16:colId xmlns:a16="http://schemas.microsoft.com/office/drawing/2014/main" val="890173940"/>
                    </a:ext>
                  </a:extLst>
                </a:gridCol>
                <a:gridCol w="660881">
                  <a:extLst>
                    <a:ext uri="{9D8B030D-6E8A-4147-A177-3AD203B41FA5}">
                      <a16:colId xmlns:a16="http://schemas.microsoft.com/office/drawing/2014/main" val="3449010837"/>
                    </a:ext>
                  </a:extLst>
                </a:gridCol>
              </a:tblGrid>
              <a:tr h="511218">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Aktiviteter</a:t>
                      </a:r>
                    </a:p>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 </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Jan.</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Feb. </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Marts.</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April.</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Maj.</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Juni.</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Juli.</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Aug.</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Sep.</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Okt. </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Nov. </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Dec.</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63350224"/>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5965825"/>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9428138"/>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9910221"/>
                  </a:ext>
                </a:extLst>
              </a:tr>
              <a:tr h="189449">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2789956"/>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0406428"/>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8612747"/>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0744426"/>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3913243"/>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3739589"/>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8497813"/>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918972"/>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1842270"/>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7350332"/>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9168829"/>
                  </a:ext>
                </a:extLst>
              </a:tr>
              <a:tr h="189449">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3279400"/>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2865143"/>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0379058"/>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7431397"/>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5288819"/>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0994581"/>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2147472"/>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041304"/>
                  </a:ext>
                </a:extLst>
              </a:tr>
              <a:tr h="189449">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1996380"/>
                  </a:ext>
                </a:extLst>
              </a:tr>
            </a:tbl>
          </a:graphicData>
        </a:graphic>
      </p:graphicFrame>
      <p:graphicFrame>
        <p:nvGraphicFramePr>
          <p:cNvPr id="15" name="Tabel 14">
            <a:extLst>
              <a:ext uri="{FF2B5EF4-FFF2-40B4-BE49-F238E27FC236}">
                <a16:creationId xmlns:a16="http://schemas.microsoft.com/office/drawing/2014/main" id="{A57C6178-2DE3-66D6-9398-67630EF2F643}"/>
              </a:ext>
            </a:extLst>
          </p:cNvPr>
          <p:cNvGraphicFramePr>
            <a:graphicFrameLocks noGrp="1"/>
          </p:cNvGraphicFramePr>
          <p:nvPr/>
        </p:nvGraphicFramePr>
        <p:xfrm>
          <a:off x="1425426" y="905052"/>
          <a:ext cx="9441962" cy="447358"/>
        </p:xfrm>
        <a:graphic>
          <a:graphicData uri="http://schemas.openxmlformats.org/drawingml/2006/table">
            <a:tbl>
              <a:tblPr firstRow="1" firstCol="1" bandRow="1">
                <a:tableStyleId>{5C22544A-7EE6-4342-B048-85BDC9FD1C3A}</a:tableStyleId>
              </a:tblPr>
              <a:tblGrid>
                <a:gridCol w="3556465">
                  <a:extLst>
                    <a:ext uri="{9D8B030D-6E8A-4147-A177-3AD203B41FA5}">
                      <a16:colId xmlns:a16="http://schemas.microsoft.com/office/drawing/2014/main" val="1863915670"/>
                    </a:ext>
                  </a:extLst>
                </a:gridCol>
                <a:gridCol w="2606012">
                  <a:extLst>
                    <a:ext uri="{9D8B030D-6E8A-4147-A177-3AD203B41FA5}">
                      <a16:colId xmlns:a16="http://schemas.microsoft.com/office/drawing/2014/main" val="1388219716"/>
                    </a:ext>
                  </a:extLst>
                </a:gridCol>
                <a:gridCol w="1917778">
                  <a:extLst>
                    <a:ext uri="{9D8B030D-6E8A-4147-A177-3AD203B41FA5}">
                      <a16:colId xmlns:a16="http://schemas.microsoft.com/office/drawing/2014/main" val="459882885"/>
                    </a:ext>
                  </a:extLst>
                </a:gridCol>
                <a:gridCol w="1361707">
                  <a:extLst>
                    <a:ext uri="{9D8B030D-6E8A-4147-A177-3AD203B41FA5}">
                      <a16:colId xmlns:a16="http://schemas.microsoft.com/office/drawing/2014/main" val="3876804483"/>
                    </a:ext>
                  </a:extLst>
                </a:gridCol>
              </a:tblGrid>
              <a:tr h="137795">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Projekt</a:t>
                      </a:r>
                    </a:p>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 </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Delprojekt/indsatsområde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Projektleder</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Dato</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726301920"/>
                  </a:ext>
                </a:extLst>
              </a:tr>
            </a:tbl>
          </a:graphicData>
        </a:graphic>
      </p:graphicFrame>
    </p:spTree>
    <p:extLst>
      <p:ext uri="{BB962C8B-B14F-4D97-AF65-F5344CB8AC3E}">
        <p14:creationId xmlns:p14="http://schemas.microsoft.com/office/powerpoint/2010/main" val="221399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a:t>
            </a:r>
            <a:r>
              <a:rPr lang="en-US" sz="2400" b="1" dirty="0">
                <a:ea typeface="SimSun" panose="02010600030101010101" pitchFamily="2" charset="-122"/>
              </a:rPr>
              <a:t>Gantt</a:t>
            </a:r>
            <a:r>
              <a:rPr lang="da-DK" sz="2400" b="1" dirty="0">
                <a:ea typeface="SimSun" panose="02010600030101010101" pitchFamily="2" charset="-122"/>
              </a:rPr>
              <a:t>-plan (kvartalsplan)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1" name="Footer Placeholder 3">
            <a:extLst>
              <a:ext uri="{FF2B5EF4-FFF2-40B4-BE49-F238E27FC236}">
                <a16:creationId xmlns:a16="http://schemas.microsoft.com/office/drawing/2014/main" id="{A01F3557-B725-3EE6-91D6-9FA0364A0D4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98F58396-0610-0AB6-1862-4EACEC3FFAAA}"/>
              </a:ext>
            </a:extLst>
          </p:cNvPr>
          <p:cNvGraphicFramePr>
            <a:graphicFrameLocks noGrp="1"/>
          </p:cNvGraphicFramePr>
          <p:nvPr/>
        </p:nvGraphicFramePr>
        <p:xfrm>
          <a:off x="1425426" y="905052"/>
          <a:ext cx="9441962" cy="447358"/>
        </p:xfrm>
        <a:graphic>
          <a:graphicData uri="http://schemas.openxmlformats.org/drawingml/2006/table">
            <a:tbl>
              <a:tblPr firstRow="1" firstCol="1" bandRow="1">
                <a:tableStyleId>{5C22544A-7EE6-4342-B048-85BDC9FD1C3A}</a:tableStyleId>
              </a:tblPr>
              <a:tblGrid>
                <a:gridCol w="3556465">
                  <a:extLst>
                    <a:ext uri="{9D8B030D-6E8A-4147-A177-3AD203B41FA5}">
                      <a16:colId xmlns:a16="http://schemas.microsoft.com/office/drawing/2014/main" val="1863915670"/>
                    </a:ext>
                  </a:extLst>
                </a:gridCol>
                <a:gridCol w="2606012">
                  <a:extLst>
                    <a:ext uri="{9D8B030D-6E8A-4147-A177-3AD203B41FA5}">
                      <a16:colId xmlns:a16="http://schemas.microsoft.com/office/drawing/2014/main" val="1388219716"/>
                    </a:ext>
                  </a:extLst>
                </a:gridCol>
                <a:gridCol w="1917778">
                  <a:extLst>
                    <a:ext uri="{9D8B030D-6E8A-4147-A177-3AD203B41FA5}">
                      <a16:colId xmlns:a16="http://schemas.microsoft.com/office/drawing/2014/main" val="459882885"/>
                    </a:ext>
                  </a:extLst>
                </a:gridCol>
                <a:gridCol w="1361707">
                  <a:extLst>
                    <a:ext uri="{9D8B030D-6E8A-4147-A177-3AD203B41FA5}">
                      <a16:colId xmlns:a16="http://schemas.microsoft.com/office/drawing/2014/main" val="3876804483"/>
                    </a:ext>
                  </a:extLst>
                </a:gridCol>
              </a:tblGrid>
              <a:tr h="137795">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Projekt</a:t>
                      </a:r>
                    </a:p>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 </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Delprojekt/indsatsområde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Projektleder</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Dato</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726301920"/>
                  </a:ext>
                </a:extLst>
              </a:tr>
            </a:tbl>
          </a:graphicData>
        </a:graphic>
      </p:graphicFrame>
      <p:graphicFrame>
        <p:nvGraphicFramePr>
          <p:cNvPr id="5" name="Tabel 4">
            <a:extLst>
              <a:ext uri="{FF2B5EF4-FFF2-40B4-BE49-F238E27FC236}">
                <a16:creationId xmlns:a16="http://schemas.microsoft.com/office/drawing/2014/main" id="{D6733564-8643-C08A-3C62-3D44050A4B79}"/>
              </a:ext>
            </a:extLst>
          </p:cNvPr>
          <p:cNvGraphicFramePr>
            <a:graphicFrameLocks noGrp="1"/>
          </p:cNvGraphicFramePr>
          <p:nvPr>
            <p:extLst>
              <p:ext uri="{D42A27DB-BD31-4B8C-83A1-F6EECF244321}">
                <p14:modId xmlns:p14="http://schemas.microsoft.com/office/powerpoint/2010/main" val="626599647"/>
              </p:ext>
            </p:extLst>
          </p:nvPr>
        </p:nvGraphicFramePr>
        <p:xfrm>
          <a:off x="1425425" y="1339452"/>
          <a:ext cx="9428475" cy="4905424"/>
        </p:xfrm>
        <a:graphic>
          <a:graphicData uri="http://schemas.openxmlformats.org/drawingml/2006/table">
            <a:tbl>
              <a:tblPr firstRow="1" firstCol="1" bandRow="1">
                <a:tableStyleId>{5C22544A-7EE6-4342-B048-85BDC9FD1C3A}</a:tableStyleId>
              </a:tblPr>
              <a:tblGrid>
                <a:gridCol w="1987380">
                  <a:extLst>
                    <a:ext uri="{9D8B030D-6E8A-4147-A177-3AD203B41FA5}">
                      <a16:colId xmlns:a16="http://schemas.microsoft.com/office/drawing/2014/main" val="840859735"/>
                    </a:ext>
                  </a:extLst>
                </a:gridCol>
                <a:gridCol w="572338">
                  <a:extLst>
                    <a:ext uri="{9D8B030D-6E8A-4147-A177-3AD203B41FA5}">
                      <a16:colId xmlns:a16="http://schemas.microsoft.com/office/drawing/2014/main" val="2424986181"/>
                    </a:ext>
                  </a:extLst>
                </a:gridCol>
                <a:gridCol w="572338">
                  <a:extLst>
                    <a:ext uri="{9D8B030D-6E8A-4147-A177-3AD203B41FA5}">
                      <a16:colId xmlns:a16="http://schemas.microsoft.com/office/drawing/2014/main" val="842884671"/>
                    </a:ext>
                  </a:extLst>
                </a:gridCol>
                <a:gridCol w="572338">
                  <a:extLst>
                    <a:ext uri="{9D8B030D-6E8A-4147-A177-3AD203B41FA5}">
                      <a16:colId xmlns:a16="http://schemas.microsoft.com/office/drawing/2014/main" val="3757747196"/>
                    </a:ext>
                  </a:extLst>
                </a:gridCol>
                <a:gridCol w="572338">
                  <a:extLst>
                    <a:ext uri="{9D8B030D-6E8A-4147-A177-3AD203B41FA5}">
                      <a16:colId xmlns:a16="http://schemas.microsoft.com/office/drawing/2014/main" val="854708086"/>
                    </a:ext>
                  </a:extLst>
                </a:gridCol>
                <a:gridCol w="572338">
                  <a:extLst>
                    <a:ext uri="{9D8B030D-6E8A-4147-A177-3AD203B41FA5}">
                      <a16:colId xmlns:a16="http://schemas.microsoft.com/office/drawing/2014/main" val="115979884"/>
                    </a:ext>
                  </a:extLst>
                </a:gridCol>
                <a:gridCol w="572338">
                  <a:extLst>
                    <a:ext uri="{9D8B030D-6E8A-4147-A177-3AD203B41FA5}">
                      <a16:colId xmlns:a16="http://schemas.microsoft.com/office/drawing/2014/main" val="199768320"/>
                    </a:ext>
                  </a:extLst>
                </a:gridCol>
                <a:gridCol w="572338">
                  <a:extLst>
                    <a:ext uri="{9D8B030D-6E8A-4147-A177-3AD203B41FA5}">
                      <a16:colId xmlns:a16="http://schemas.microsoft.com/office/drawing/2014/main" val="1213634989"/>
                    </a:ext>
                  </a:extLst>
                </a:gridCol>
                <a:gridCol w="572338">
                  <a:extLst>
                    <a:ext uri="{9D8B030D-6E8A-4147-A177-3AD203B41FA5}">
                      <a16:colId xmlns:a16="http://schemas.microsoft.com/office/drawing/2014/main" val="672705271"/>
                    </a:ext>
                  </a:extLst>
                </a:gridCol>
                <a:gridCol w="572338">
                  <a:extLst>
                    <a:ext uri="{9D8B030D-6E8A-4147-A177-3AD203B41FA5}">
                      <a16:colId xmlns:a16="http://schemas.microsoft.com/office/drawing/2014/main" val="1066872189"/>
                    </a:ext>
                  </a:extLst>
                </a:gridCol>
                <a:gridCol w="572338">
                  <a:extLst>
                    <a:ext uri="{9D8B030D-6E8A-4147-A177-3AD203B41FA5}">
                      <a16:colId xmlns:a16="http://schemas.microsoft.com/office/drawing/2014/main" val="2219527716"/>
                    </a:ext>
                  </a:extLst>
                </a:gridCol>
                <a:gridCol w="572338">
                  <a:extLst>
                    <a:ext uri="{9D8B030D-6E8A-4147-A177-3AD203B41FA5}">
                      <a16:colId xmlns:a16="http://schemas.microsoft.com/office/drawing/2014/main" val="3841915274"/>
                    </a:ext>
                  </a:extLst>
                </a:gridCol>
                <a:gridCol w="572338">
                  <a:extLst>
                    <a:ext uri="{9D8B030D-6E8A-4147-A177-3AD203B41FA5}">
                      <a16:colId xmlns:a16="http://schemas.microsoft.com/office/drawing/2014/main" val="698651239"/>
                    </a:ext>
                  </a:extLst>
                </a:gridCol>
                <a:gridCol w="573039">
                  <a:extLst>
                    <a:ext uri="{9D8B030D-6E8A-4147-A177-3AD203B41FA5}">
                      <a16:colId xmlns:a16="http://schemas.microsoft.com/office/drawing/2014/main" val="1701798981"/>
                    </a:ext>
                  </a:extLst>
                </a:gridCol>
              </a:tblGrid>
              <a:tr h="477899">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Aktiviteter</a:t>
                      </a:r>
                    </a:p>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 </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Uge </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Uge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Uge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Uge</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Uge</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Uge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Uge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Uge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Uge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Uge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Uge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Uge</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Uge</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932426971"/>
                  </a:ext>
                </a:extLst>
              </a:tr>
              <a:tr h="17710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da-DK" sz="1000" b="0" dirty="0">
                        <a:solidFill>
                          <a:schemeClr val="tx1"/>
                        </a:solidFill>
                        <a:latin typeface="Arial" panose="020B06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418901"/>
                  </a:ext>
                </a:extLst>
              </a:tr>
              <a:tr h="17710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da-DK" sz="1000" b="0" dirty="0">
                        <a:solidFill>
                          <a:schemeClr val="tx1"/>
                        </a:solidFill>
                        <a:latin typeface="Arial" panose="020B06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268286"/>
                  </a:ext>
                </a:extLst>
              </a:tr>
              <a:tr h="17710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da-DK" sz="1000" b="0" dirty="0">
                        <a:solidFill>
                          <a:schemeClr val="tx1"/>
                        </a:solidFill>
                        <a:latin typeface="Arial" panose="020B06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3238227"/>
                  </a:ext>
                </a:extLst>
              </a:tr>
              <a:tr h="177101">
                <a:tc>
                  <a:txBody>
                    <a:bodyPr/>
                    <a:lstStyle/>
                    <a:p>
                      <a:pPr>
                        <a:lnSpc>
                          <a:spcPct val="107000"/>
                        </a:lnSpc>
                        <a:spcAft>
                          <a:spcPts val="8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8634785"/>
                  </a:ext>
                </a:extLst>
              </a:tr>
              <a:tr h="177101">
                <a:tc>
                  <a:txBody>
                    <a:bodyPr/>
                    <a:lstStyle/>
                    <a:p>
                      <a:pPr>
                        <a:lnSpc>
                          <a:spcPct val="107000"/>
                        </a:lnSpc>
                        <a:spcAft>
                          <a:spcPts val="800"/>
                        </a:spcAft>
                      </a:pP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170701"/>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501547"/>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1902725"/>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32639"/>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9611871"/>
                  </a:ext>
                </a:extLst>
              </a:tr>
              <a:tr h="177101">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918456"/>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9027854"/>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7449970"/>
                  </a:ext>
                </a:extLst>
              </a:tr>
              <a:tr h="177101">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6746451"/>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9336656"/>
                  </a:ext>
                </a:extLst>
              </a:tr>
              <a:tr h="177101">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6682459"/>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8638682"/>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5706507"/>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0842762"/>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0061196"/>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569172"/>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800356"/>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1785636"/>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4741480"/>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1126533"/>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7152856"/>
                  </a:ext>
                </a:extLst>
              </a:tr>
            </a:tbl>
          </a:graphicData>
        </a:graphic>
      </p:graphicFrame>
    </p:spTree>
    <p:extLst>
      <p:ext uri="{BB962C8B-B14F-4D97-AF65-F5344CB8AC3E}">
        <p14:creationId xmlns:p14="http://schemas.microsoft.com/office/powerpoint/2010/main" val="239880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a:t>
            </a:r>
            <a:r>
              <a:rPr lang="en-US" sz="2400" b="1" dirty="0">
                <a:ea typeface="SimSun" panose="02010600030101010101" pitchFamily="2" charset="-122"/>
              </a:rPr>
              <a:t>Gantt</a:t>
            </a:r>
            <a:r>
              <a:rPr lang="da-DK" sz="2400" b="1" dirty="0">
                <a:ea typeface="SimSun" panose="02010600030101010101" pitchFamily="2" charset="-122"/>
              </a:rPr>
              <a:t>-plan (eksempel)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1" name="Footer Placeholder 3">
            <a:extLst>
              <a:ext uri="{FF2B5EF4-FFF2-40B4-BE49-F238E27FC236}">
                <a16:creationId xmlns:a16="http://schemas.microsoft.com/office/drawing/2014/main" id="{A01F3557-B725-3EE6-91D6-9FA0364A0D4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98F58396-0610-0AB6-1862-4EACEC3FFAAA}"/>
              </a:ext>
            </a:extLst>
          </p:cNvPr>
          <p:cNvGraphicFramePr>
            <a:graphicFrameLocks noGrp="1"/>
          </p:cNvGraphicFramePr>
          <p:nvPr/>
        </p:nvGraphicFramePr>
        <p:xfrm>
          <a:off x="1425426" y="905052"/>
          <a:ext cx="9441962" cy="447358"/>
        </p:xfrm>
        <a:graphic>
          <a:graphicData uri="http://schemas.openxmlformats.org/drawingml/2006/table">
            <a:tbl>
              <a:tblPr firstRow="1" firstCol="1" bandRow="1">
                <a:tableStyleId>{5C22544A-7EE6-4342-B048-85BDC9FD1C3A}</a:tableStyleId>
              </a:tblPr>
              <a:tblGrid>
                <a:gridCol w="3556465">
                  <a:extLst>
                    <a:ext uri="{9D8B030D-6E8A-4147-A177-3AD203B41FA5}">
                      <a16:colId xmlns:a16="http://schemas.microsoft.com/office/drawing/2014/main" val="1863915670"/>
                    </a:ext>
                  </a:extLst>
                </a:gridCol>
                <a:gridCol w="2606012">
                  <a:extLst>
                    <a:ext uri="{9D8B030D-6E8A-4147-A177-3AD203B41FA5}">
                      <a16:colId xmlns:a16="http://schemas.microsoft.com/office/drawing/2014/main" val="1388219716"/>
                    </a:ext>
                  </a:extLst>
                </a:gridCol>
                <a:gridCol w="1917778">
                  <a:extLst>
                    <a:ext uri="{9D8B030D-6E8A-4147-A177-3AD203B41FA5}">
                      <a16:colId xmlns:a16="http://schemas.microsoft.com/office/drawing/2014/main" val="459882885"/>
                    </a:ext>
                  </a:extLst>
                </a:gridCol>
                <a:gridCol w="1361707">
                  <a:extLst>
                    <a:ext uri="{9D8B030D-6E8A-4147-A177-3AD203B41FA5}">
                      <a16:colId xmlns:a16="http://schemas.microsoft.com/office/drawing/2014/main" val="3876804483"/>
                    </a:ext>
                  </a:extLst>
                </a:gridCol>
              </a:tblGrid>
              <a:tr h="137795">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Projekt</a:t>
                      </a:r>
                    </a:p>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 </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Delprojekt/indsatsområde</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a:solidFill>
                            <a:schemeClr val="tx1"/>
                          </a:solidFill>
                          <a:effectLst/>
                          <a:latin typeface="Arial" panose="020B0604020202020204" pitchFamily="34" charset="0"/>
                          <a:cs typeface="Arial" panose="020B0604020202020204" pitchFamily="34" charset="0"/>
                        </a:rPr>
                        <a:t>Projektleder</a:t>
                      </a:r>
                      <a:endParaRPr lang="da-DK"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Dato</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726301920"/>
                  </a:ext>
                </a:extLst>
              </a:tr>
            </a:tbl>
          </a:graphicData>
        </a:graphic>
      </p:graphicFrame>
      <p:graphicFrame>
        <p:nvGraphicFramePr>
          <p:cNvPr id="6" name="Tabel 5">
            <a:extLst>
              <a:ext uri="{FF2B5EF4-FFF2-40B4-BE49-F238E27FC236}">
                <a16:creationId xmlns:a16="http://schemas.microsoft.com/office/drawing/2014/main" id="{58E8696A-D333-93E7-55FD-D6EBC26BFF4B}"/>
              </a:ext>
            </a:extLst>
          </p:cNvPr>
          <p:cNvGraphicFramePr>
            <a:graphicFrameLocks noGrp="1"/>
          </p:cNvGraphicFramePr>
          <p:nvPr>
            <p:extLst>
              <p:ext uri="{D42A27DB-BD31-4B8C-83A1-F6EECF244321}">
                <p14:modId xmlns:p14="http://schemas.microsoft.com/office/powerpoint/2010/main" val="2765740479"/>
              </p:ext>
            </p:extLst>
          </p:nvPr>
        </p:nvGraphicFramePr>
        <p:xfrm>
          <a:off x="1425425" y="1339452"/>
          <a:ext cx="9428475" cy="4905424"/>
        </p:xfrm>
        <a:graphic>
          <a:graphicData uri="http://schemas.openxmlformats.org/drawingml/2006/table">
            <a:tbl>
              <a:tblPr firstRow="1" firstCol="1" bandRow="1">
                <a:tableStyleId>{5C22544A-7EE6-4342-B048-85BDC9FD1C3A}</a:tableStyleId>
              </a:tblPr>
              <a:tblGrid>
                <a:gridCol w="1987380">
                  <a:extLst>
                    <a:ext uri="{9D8B030D-6E8A-4147-A177-3AD203B41FA5}">
                      <a16:colId xmlns:a16="http://schemas.microsoft.com/office/drawing/2014/main" val="840859735"/>
                    </a:ext>
                  </a:extLst>
                </a:gridCol>
                <a:gridCol w="572338">
                  <a:extLst>
                    <a:ext uri="{9D8B030D-6E8A-4147-A177-3AD203B41FA5}">
                      <a16:colId xmlns:a16="http://schemas.microsoft.com/office/drawing/2014/main" val="2424986181"/>
                    </a:ext>
                  </a:extLst>
                </a:gridCol>
                <a:gridCol w="572338">
                  <a:extLst>
                    <a:ext uri="{9D8B030D-6E8A-4147-A177-3AD203B41FA5}">
                      <a16:colId xmlns:a16="http://schemas.microsoft.com/office/drawing/2014/main" val="842884671"/>
                    </a:ext>
                  </a:extLst>
                </a:gridCol>
                <a:gridCol w="572338">
                  <a:extLst>
                    <a:ext uri="{9D8B030D-6E8A-4147-A177-3AD203B41FA5}">
                      <a16:colId xmlns:a16="http://schemas.microsoft.com/office/drawing/2014/main" val="3757747196"/>
                    </a:ext>
                  </a:extLst>
                </a:gridCol>
                <a:gridCol w="572338">
                  <a:extLst>
                    <a:ext uri="{9D8B030D-6E8A-4147-A177-3AD203B41FA5}">
                      <a16:colId xmlns:a16="http://schemas.microsoft.com/office/drawing/2014/main" val="854708086"/>
                    </a:ext>
                  </a:extLst>
                </a:gridCol>
                <a:gridCol w="572338">
                  <a:extLst>
                    <a:ext uri="{9D8B030D-6E8A-4147-A177-3AD203B41FA5}">
                      <a16:colId xmlns:a16="http://schemas.microsoft.com/office/drawing/2014/main" val="115979884"/>
                    </a:ext>
                  </a:extLst>
                </a:gridCol>
                <a:gridCol w="572338">
                  <a:extLst>
                    <a:ext uri="{9D8B030D-6E8A-4147-A177-3AD203B41FA5}">
                      <a16:colId xmlns:a16="http://schemas.microsoft.com/office/drawing/2014/main" val="199768320"/>
                    </a:ext>
                  </a:extLst>
                </a:gridCol>
                <a:gridCol w="572338">
                  <a:extLst>
                    <a:ext uri="{9D8B030D-6E8A-4147-A177-3AD203B41FA5}">
                      <a16:colId xmlns:a16="http://schemas.microsoft.com/office/drawing/2014/main" val="1213634989"/>
                    </a:ext>
                  </a:extLst>
                </a:gridCol>
                <a:gridCol w="572338">
                  <a:extLst>
                    <a:ext uri="{9D8B030D-6E8A-4147-A177-3AD203B41FA5}">
                      <a16:colId xmlns:a16="http://schemas.microsoft.com/office/drawing/2014/main" val="672705271"/>
                    </a:ext>
                  </a:extLst>
                </a:gridCol>
                <a:gridCol w="572338">
                  <a:extLst>
                    <a:ext uri="{9D8B030D-6E8A-4147-A177-3AD203B41FA5}">
                      <a16:colId xmlns:a16="http://schemas.microsoft.com/office/drawing/2014/main" val="1066872189"/>
                    </a:ext>
                  </a:extLst>
                </a:gridCol>
                <a:gridCol w="572338">
                  <a:extLst>
                    <a:ext uri="{9D8B030D-6E8A-4147-A177-3AD203B41FA5}">
                      <a16:colId xmlns:a16="http://schemas.microsoft.com/office/drawing/2014/main" val="2219527716"/>
                    </a:ext>
                  </a:extLst>
                </a:gridCol>
                <a:gridCol w="572338">
                  <a:extLst>
                    <a:ext uri="{9D8B030D-6E8A-4147-A177-3AD203B41FA5}">
                      <a16:colId xmlns:a16="http://schemas.microsoft.com/office/drawing/2014/main" val="3841915274"/>
                    </a:ext>
                  </a:extLst>
                </a:gridCol>
                <a:gridCol w="572338">
                  <a:extLst>
                    <a:ext uri="{9D8B030D-6E8A-4147-A177-3AD203B41FA5}">
                      <a16:colId xmlns:a16="http://schemas.microsoft.com/office/drawing/2014/main" val="698651239"/>
                    </a:ext>
                  </a:extLst>
                </a:gridCol>
                <a:gridCol w="573039">
                  <a:extLst>
                    <a:ext uri="{9D8B030D-6E8A-4147-A177-3AD203B41FA5}">
                      <a16:colId xmlns:a16="http://schemas.microsoft.com/office/drawing/2014/main" val="1701798981"/>
                    </a:ext>
                  </a:extLst>
                </a:gridCol>
              </a:tblGrid>
              <a:tr h="477899">
                <a:tc>
                  <a:txBody>
                    <a:bodyPr/>
                    <a:lstStyle/>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Aktiviteter</a:t>
                      </a:r>
                    </a:p>
                    <a:p>
                      <a:pPr>
                        <a:lnSpc>
                          <a:spcPct val="107000"/>
                        </a:lnSpc>
                        <a:spcAft>
                          <a:spcPts val="800"/>
                        </a:spcAft>
                      </a:pPr>
                      <a:r>
                        <a:rPr lang="da-DK" sz="1100" b="0" dirty="0">
                          <a:solidFill>
                            <a:schemeClr val="tx1"/>
                          </a:solidFill>
                          <a:effectLst/>
                          <a:latin typeface="Arial" panose="020B0604020202020204" pitchFamily="34" charset="0"/>
                          <a:cs typeface="Arial" panose="020B0604020202020204" pitchFamily="34" charset="0"/>
                        </a:rPr>
                        <a:t> </a:t>
                      </a:r>
                      <a:endParaRPr lang="da-DK"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1 </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3</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4</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5</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6</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7</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8</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9</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10</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11</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12</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Uge 13</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932426971"/>
                  </a:ext>
                </a:extLst>
              </a:tr>
              <a:tr h="17710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1000" b="0" dirty="0">
                          <a:solidFill>
                            <a:schemeClr val="tx1"/>
                          </a:solidFill>
                          <a:effectLst/>
                          <a:latin typeface="Arial" panose="020B0604020202020204" pitchFamily="34" charset="0"/>
                          <a:cs typeface="Arial" panose="020B0604020202020204" pitchFamily="34" charset="0"/>
                        </a:rPr>
                        <a:t> </a:t>
                      </a:r>
                      <a:r>
                        <a:rPr lang="da-DK" sz="1000" b="0" dirty="0">
                          <a:solidFill>
                            <a:schemeClr val="tx1"/>
                          </a:solidFill>
                          <a:latin typeface="Arial" panose="020B0604020202020204" pitchFamily="34" charset="0"/>
                          <a:cs typeface="Arial" panose="020B0604020202020204" pitchFamily="34" charset="0"/>
                        </a:rPr>
                        <a:t>Gennemføre analyse</a:t>
                      </a: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418901"/>
                  </a:ext>
                </a:extLst>
              </a:tr>
              <a:tr h="17710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1000" b="0" dirty="0">
                          <a:solidFill>
                            <a:schemeClr val="tx1"/>
                          </a:solidFill>
                          <a:effectLst/>
                          <a:latin typeface="Arial" panose="020B0604020202020204" pitchFamily="34" charset="0"/>
                          <a:cs typeface="Arial" panose="020B0604020202020204" pitchFamily="34" charset="0"/>
                        </a:rPr>
                        <a:t> Designe prototype</a:t>
                      </a:r>
                      <a:endParaRPr lang="da-DK" sz="1000" b="0" dirty="0">
                        <a:solidFill>
                          <a:schemeClr val="tx1"/>
                        </a:solidFill>
                        <a:latin typeface="Arial" panose="020B06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268286"/>
                  </a:ext>
                </a:extLst>
              </a:tr>
              <a:tr h="17710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1000" b="0" dirty="0">
                          <a:solidFill>
                            <a:schemeClr val="tx1"/>
                          </a:solidFill>
                          <a:effectLst/>
                          <a:latin typeface="Arial" panose="020B0604020202020204" pitchFamily="34" charset="0"/>
                          <a:cs typeface="Arial" panose="020B0604020202020204" pitchFamily="34" charset="0"/>
                        </a:rPr>
                        <a:t> Bygge p</a:t>
                      </a:r>
                      <a:r>
                        <a:rPr lang="da-DK" sz="1000" b="0" dirty="0">
                          <a:solidFill>
                            <a:schemeClr val="tx1"/>
                          </a:solidFill>
                          <a:latin typeface="Arial" panose="020B0604020202020204" pitchFamily="34" charset="0"/>
                          <a:cs typeface="Arial" panose="020B0604020202020204" pitchFamily="34" charset="0"/>
                        </a:rPr>
                        <a:t>rototype</a:t>
                      </a:r>
                    </a:p>
                  </a:txBody>
                  <a:tcPr marL="68580" marR="68580" marT="0" marB="0">
                    <a:solidFill>
                      <a:schemeClr val="accent1">
                        <a:lumMod val="60000"/>
                        <a:lumOff val="40000"/>
                      </a:schemeClr>
                    </a:solidFill>
                  </a:tcPr>
                </a:tc>
                <a:tc>
                  <a:txBody>
                    <a:bodyPr/>
                    <a:lstStyle/>
                    <a:p>
                      <a:pPr>
                        <a:lnSpc>
                          <a:spcPct val="107000"/>
                        </a:lnSpc>
                        <a:spcAft>
                          <a:spcPts val="800"/>
                        </a:spcAft>
                      </a:pPr>
                      <a:r>
                        <a:rPr lang="da-DK" sz="9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3238227"/>
                  </a:ext>
                </a:extLst>
              </a:tr>
              <a:tr h="177101">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 Gennemføre teknisk test</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8634785"/>
                  </a:ext>
                </a:extLst>
              </a:tr>
              <a:tr h="177101">
                <a:tc>
                  <a:txBody>
                    <a:bodyPr/>
                    <a:lstStyle/>
                    <a:p>
                      <a:pPr>
                        <a:lnSpc>
                          <a:spcPct val="107000"/>
                        </a:lnSpc>
                        <a:spcAft>
                          <a:spcPts val="800"/>
                        </a:spcAft>
                      </a:pPr>
                      <a:r>
                        <a:rPr lang="da-DK" sz="1000" b="0" dirty="0">
                          <a:solidFill>
                            <a:schemeClr val="tx1"/>
                          </a:solidFill>
                          <a:effectLst/>
                          <a:latin typeface="Arial" panose="020B0604020202020204" pitchFamily="34" charset="0"/>
                          <a:cs typeface="Arial" panose="020B0604020202020204" pitchFamily="34" charset="0"/>
                        </a:rPr>
                        <a:t> Gennemføre bruger test</a:t>
                      </a:r>
                      <a:endParaRPr lang="da-DK"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170701"/>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501547"/>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1902725"/>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32639"/>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9611871"/>
                  </a:ext>
                </a:extLst>
              </a:tr>
              <a:tr h="177101">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918456"/>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9027854"/>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7449970"/>
                  </a:ext>
                </a:extLst>
              </a:tr>
              <a:tr h="177101">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6746451"/>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9336656"/>
                  </a:ext>
                </a:extLst>
              </a:tr>
              <a:tr h="177101">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6682459"/>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8638682"/>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5706507"/>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0842762"/>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0061196"/>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569172"/>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800356"/>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1785636"/>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4741480"/>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1126533"/>
                  </a:ext>
                </a:extLst>
              </a:tr>
              <a:tr h="177101">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9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0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7152856"/>
                  </a:ext>
                </a:extLst>
              </a:tr>
            </a:tbl>
          </a:graphicData>
        </a:graphic>
      </p:graphicFrame>
    </p:spTree>
    <p:extLst>
      <p:ext uri="{BB962C8B-B14F-4D97-AF65-F5344CB8AC3E}">
        <p14:creationId xmlns:p14="http://schemas.microsoft.com/office/powerpoint/2010/main" val="205472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Referencer og links</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sp>
        <p:nvSpPr>
          <p:cNvPr id="5" name="Rektangel 4">
            <a:extLst>
              <a:ext uri="{FF2B5EF4-FFF2-40B4-BE49-F238E27FC236}">
                <a16:creationId xmlns:a16="http://schemas.microsoft.com/office/drawing/2014/main" id="{44B097CA-5202-F334-E2DA-E7CED0BA3D55}"/>
              </a:ext>
            </a:extLst>
          </p:cNvPr>
          <p:cNvSpPr/>
          <p:nvPr/>
        </p:nvSpPr>
        <p:spPr>
          <a:xfrm>
            <a:off x="1317629" y="1053204"/>
            <a:ext cx="9441962" cy="4233595"/>
          </a:xfrm>
          <a:prstGeom prst="rect">
            <a:avLst/>
          </a:prstGeom>
          <a:ln>
            <a:noFill/>
          </a:ln>
        </p:spPr>
        <p:txBody>
          <a:bodyPr wrap="square">
            <a:spAutoFit/>
          </a:bodyPr>
          <a:lstStyle/>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Målhierarkiet – </a:t>
            </a:r>
            <a:r>
              <a:rPr lang="da-DK" sz="1200" b="1" dirty="0" err="1">
                <a:ea typeface="SimSun" panose="02010600030101010101" pitchFamily="2" charset="-122"/>
                <a:cs typeface="Arial" panose="020B0604020202020204" pitchFamily="34" charset="0"/>
              </a:rPr>
              <a:t>Impact</a:t>
            </a:r>
            <a:r>
              <a:rPr lang="da-DK" sz="1200" b="1" dirty="0">
                <a:ea typeface="SimSun" panose="02010600030101010101" pitchFamily="2" charset="-122"/>
                <a:cs typeface="Arial" panose="020B0604020202020204" pitchFamily="34" charset="0"/>
              </a:rPr>
              <a:t> case: </a:t>
            </a:r>
            <a:r>
              <a:rPr lang="da-DK" sz="1200" dirty="0">
                <a:ea typeface="SimSun" panose="02010600030101010101" pitchFamily="2" charset="-122"/>
                <a:cs typeface="Arial" panose="020B0604020202020204" pitchFamily="34" charset="0"/>
              </a:rPr>
              <a:t>Dette værktøj definerer projektets leverancer, som er udgangspunkt for struktureringen af planen i indsatsområder.</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Milepælsplanen: </a:t>
            </a:r>
            <a:r>
              <a:rPr lang="da-DK" sz="1200" dirty="0">
                <a:ea typeface="SimSun" panose="02010600030101010101" pitchFamily="2" charset="-122"/>
                <a:cs typeface="Arial" panose="020B0604020202020204" pitchFamily="34" charset="0"/>
              </a:rPr>
              <a:t>Aktivitetsplanen udarbejdes ofte på baggrund af den overordnede milepælsplan. </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Milepælsbeskrivelse: </a:t>
            </a:r>
            <a:r>
              <a:rPr lang="da-DK" sz="1200" dirty="0">
                <a:ea typeface="SimSun" panose="02010600030101010101" pitchFamily="2" charset="-122"/>
                <a:cs typeface="Arial" panose="020B0604020202020204" pitchFamily="34" charset="0"/>
              </a:rPr>
              <a:t>De enkelte milepæle kan defineres og beskrives meget konkret og specifikt vha. dette værktøj.</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Aktivitetsbeskrivelse: </a:t>
            </a:r>
            <a:r>
              <a:rPr lang="da-DK" sz="1200" dirty="0">
                <a:ea typeface="SimSun" panose="02010600030101010101" pitchFamily="2" charset="-122"/>
                <a:cs typeface="Arial" panose="020B0604020202020204" pitchFamily="34" charset="0"/>
              </a:rPr>
              <a:t>De enkelte aktiviteter kan defineres og beskrives meget konkret og specifikt vha. dette værktøj.</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Risikoanalysen: </a:t>
            </a:r>
            <a:r>
              <a:rPr lang="da-DK" sz="1200" dirty="0">
                <a:ea typeface="SimSun" panose="02010600030101010101" pitchFamily="2" charset="-122"/>
                <a:cs typeface="Arial" panose="020B0604020202020204" pitchFamily="34" charset="0"/>
              </a:rPr>
              <a:t>Risikoanalysen udarbejdes på baggrund af første udkast til plan. På baggrund af risikoanalysen skal forebyggende og afbødende aktiviteter indbygges i planen for at gøre den mere robust.</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Projektorganisering: </a:t>
            </a:r>
            <a:r>
              <a:rPr lang="da-DK" sz="1200" dirty="0">
                <a:ea typeface="SimSun" panose="02010600030101010101" pitchFamily="2" charset="-122"/>
                <a:cs typeface="Arial" panose="020B0604020202020204" pitchFamily="34" charset="0"/>
              </a:rPr>
              <a:t>Aktivitetsplan og projektorganisering skal stemme overens. Opdelingen af ansvarsområder i projektteamet eller opdelingen i arbejdsgrupper, skal svare til opdelingen i planens indsatsområder. Der skal være en ansvarlig for hvert indsatsområde.</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pPr>
            <a:r>
              <a:rPr lang="da-DK" sz="1200" b="1" dirty="0">
                <a:ea typeface="SimSun" panose="02010600030101010101" pitchFamily="2" charset="-122"/>
                <a:cs typeface="Arial" panose="020B0604020202020204" pitchFamily="34" charset="0"/>
              </a:rPr>
              <a:t>Links: </a:t>
            </a: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r>
              <a:rPr lang="da-DK" sz="1200" dirty="0">
                <a:cs typeface="Arial" panose="020B0604020202020204" pitchFamily="34" charset="0"/>
              </a:rPr>
              <a:t> </a:t>
            </a: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Power i projekter og portefølje </a:t>
            </a:r>
            <a:r>
              <a:rPr lang="da-DK" sz="1200" dirty="0">
                <a:ea typeface="SimSun" panose="02010600030101010101" pitchFamily="2" charset="-122"/>
                <a:cs typeface="Arial" panose="020B0604020202020204" pitchFamily="34" charset="0"/>
              </a:rPr>
              <a:t>4. udgave, Djøf Forlag 2019</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Projektlederskab – effekt til tiden </a:t>
            </a:r>
            <a:r>
              <a:rPr lang="da-DK" sz="1200" dirty="0">
                <a:ea typeface="SimSun" panose="02010600030101010101" pitchFamily="2" charset="-122"/>
                <a:cs typeface="Arial" panose="020B0604020202020204" pitchFamily="34" charset="0"/>
              </a:rPr>
              <a:t>1. udgave, Djøf Forlag 2016</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
        <p:nvSpPr>
          <p:cNvPr id="10" name="Footer Placeholder 3">
            <a:extLst>
              <a:ext uri="{FF2B5EF4-FFF2-40B4-BE49-F238E27FC236}">
                <a16:creationId xmlns:a16="http://schemas.microsoft.com/office/drawing/2014/main" id="{C71B89B0-A894-05F4-3BD2-5A901ADD3AD8}"/>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10482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87D9A8D-2BD0-62A0-C329-7556DC5CB10D}"/>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2034</Words>
  <Application>Microsoft Office PowerPoint</Application>
  <PresentationFormat>Widescreen</PresentationFormat>
  <Paragraphs>1040</Paragraphs>
  <Slides>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118</cp:revision>
  <dcterms:created xsi:type="dcterms:W3CDTF">2018-07-25T07:58:36Z</dcterms:created>
  <dcterms:modified xsi:type="dcterms:W3CDTF">2024-07-17T12:15:43Z</dcterms:modified>
</cp:coreProperties>
</file>