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71" r:id="rId9"/>
    <p:sldId id="472" r:id="rId10"/>
    <p:sldId id="473" r:id="rId11"/>
    <p:sldId id="474" r:id="rId12"/>
    <p:sldId id="466" r:id="rId13"/>
    <p:sldId id="460"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631216"/>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10.8</a:t>
            </a:r>
          </a:p>
          <a:p>
            <a:r>
              <a:rPr lang="da-DK" sz="4000" dirty="0">
                <a:solidFill>
                  <a:srgbClr val="6B9C77"/>
                </a:solidFill>
                <a:latin typeface="HelveticaNeueLT Std Lt Cn" panose="020B0406020202030204" pitchFamily="34" charset="0"/>
                <a:cs typeface="Arial Narrow" panose="020B0604020202020204" pitchFamily="34" charset="0"/>
              </a:rPr>
              <a:t>PROJEKTBESKRIVELSE, PROJEKTKONTRAKT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Skabelon 6: Projektets organisation (se værktøj 6.2.)</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6" name="Billede 5">
            <a:extLst>
              <a:ext uri="{FF2B5EF4-FFF2-40B4-BE49-F238E27FC236}">
                <a16:creationId xmlns:a16="http://schemas.microsoft.com/office/drawing/2014/main" id="{A4B7BB6D-610B-198F-21A0-A7F1BA58169A}"/>
              </a:ext>
            </a:extLst>
          </p:cNvPr>
          <p:cNvPicPr>
            <a:picLocks noChangeAspect="1"/>
          </p:cNvPicPr>
          <p:nvPr/>
        </p:nvPicPr>
        <p:blipFill>
          <a:blip r:embed="rId4"/>
          <a:stretch>
            <a:fillRect/>
          </a:stretch>
        </p:blipFill>
        <p:spPr>
          <a:xfrm>
            <a:off x="1337497" y="1012137"/>
            <a:ext cx="9034463" cy="4937143"/>
          </a:xfrm>
          <a:prstGeom prst="rect">
            <a:avLst/>
          </a:prstGeom>
        </p:spPr>
      </p:pic>
    </p:spTree>
    <p:extLst>
      <p:ext uri="{BB962C8B-B14F-4D97-AF65-F5344CB8AC3E}">
        <p14:creationId xmlns:p14="http://schemas.microsoft.com/office/powerpoint/2010/main" val="404987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7: P</a:t>
            </a:r>
            <a:r>
              <a:rPr lang="da-DK" sz="2400" b="1" dirty="0">
                <a:ea typeface="SimSun" panose="02010600030101010101" pitchFamily="2" charset="-122"/>
                <a:cs typeface="Times New Roman" panose="02020603050405020304" pitchFamily="18" charset="0"/>
              </a:rPr>
              <a:t>rojektkontrakt</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40B8EFDC-5CFF-A0B7-B000-8A2D0558B1CB}"/>
              </a:ext>
            </a:extLst>
          </p:cNvPr>
          <p:cNvSpPr>
            <a:spLocks noChangeArrowheads="1"/>
          </p:cNvSpPr>
          <p:nvPr/>
        </p:nvSpPr>
        <p:spPr bwMode="auto">
          <a:xfrm>
            <a:off x="1371600" y="1062633"/>
            <a:ext cx="9512119" cy="546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da-DK" sz="1200" b="1" kern="100" dirty="0">
                <a:effectLst/>
                <a:latin typeface="+mn-lt"/>
                <a:ea typeface="Aptos" panose="020B0004020202020204" pitchFamily="34" charset="0"/>
                <a:cs typeface="Arial" panose="020B0604020202020204" pitchFamily="34" charset="0"/>
              </a:rPr>
              <a:t>Baggrund for projektet:</a:t>
            </a:r>
            <a:endParaRPr lang="da-DK" sz="1200" kern="100" dirty="0">
              <a:effectLst/>
              <a:latin typeface="+mn-l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Formål og ønsket effekt. </a:t>
            </a:r>
          </a:p>
          <a:p>
            <a:pPr marL="342900" lvl="0" indent="-342900">
              <a:lnSpc>
                <a:spcPct val="107000"/>
              </a:lnSpc>
              <a:spcAft>
                <a:spcPts val="800"/>
              </a:spcAft>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Succeskriterier og forventninger på længere sigt.</a:t>
            </a:r>
          </a:p>
          <a:p>
            <a:pPr>
              <a:lnSpc>
                <a:spcPct val="107000"/>
              </a:lnSpc>
              <a:spcAft>
                <a:spcPts val="800"/>
              </a:spcAft>
            </a:pPr>
            <a:r>
              <a:rPr lang="da-DK" sz="1200" b="1" kern="100" dirty="0">
                <a:effectLst/>
                <a:latin typeface="+mn-lt"/>
                <a:ea typeface="Aptos" panose="020B0004020202020204" pitchFamily="34" charset="0"/>
                <a:cs typeface="Arial" panose="020B0604020202020204" pitchFamily="34" charset="0"/>
              </a:rPr>
              <a:t> Projektets leverancer:</a:t>
            </a:r>
            <a:endParaRPr lang="da-DK" sz="1200" kern="100" dirty="0">
              <a:effectLst/>
              <a:latin typeface="+mn-l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Konceptbeskrivelse med specifikationer</a:t>
            </a:r>
          </a:p>
          <a:p>
            <a:pPr marL="342900" lvl="0" indent="-342900">
              <a:lnSpc>
                <a:spcPct val="107000"/>
              </a:lnSpc>
              <a:spcAft>
                <a:spcPts val="800"/>
              </a:spcAft>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Forretningsmæssig effekt er beskrevet i værktøj 3.1.</a:t>
            </a:r>
          </a:p>
          <a:p>
            <a:pPr>
              <a:lnSpc>
                <a:spcPct val="107000"/>
              </a:lnSpc>
              <a:spcBef>
                <a:spcPts val="400"/>
              </a:spcBef>
              <a:spcAft>
                <a:spcPts val="200"/>
              </a:spcAft>
            </a:pPr>
            <a:r>
              <a:rPr lang="da-DK" sz="1200" b="1" i="0" kern="100" dirty="0">
                <a:effectLst/>
                <a:latin typeface="+mn-lt"/>
                <a:ea typeface="Times New Roman" panose="02020603050405020304" pitchFamily="18" charset="0"/>
                <a:cs typeface="Arial" panose="020B0604020202020204" pitchFamily="34" charset="0"/>
              </a:rPr>
              <a:t> Milepælsplan:</a:t>
            </a:r>
            <a:endParaRPr lang="da-DK" sz="1200" b="1" i="1" kern="100" dirty="0">
              <a:effectLst/>
              <a:latin typeface="+mn-lt"/>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Milepælsplan fordelt på delprojekter/ansvarsområder beskrevet i værktøj 5.1.</a:t>
            </a: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Overordnet tidsplan beskrevet i projektnøgletal værktøj 10.3.</a:t>
            </a:r>
          </a:p>
          <a:p>
            <a:pPr marL="342900" lvl="0" indent="-342900">
              <a:lnSpc>
                <a:spcPct val="107000"/>
              </a:lnSpc>
              <a:spcAft>
                <a:spcPts val="800"/>
              </a:spcAft>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De vigtigste risici beskrevet i risikoanalysen værktøj 5.6.</a:t>
            </a:r>
          </a:p>
          <a:p>
            <a:pPr>
              <a:lnSpc>
                <a:spcPct val="107000"/>
              </a:lnSpc>
              <a:spcBef>
                <a:spcPts val="400"/>
              </a:spcBef>
              <a:spcAft>
                <a:spcPts val="200"/>
              </a:spcAft>
            </a:pPr>
            <a:r>
              <a:rPr lang="da-DK" sz="1200" b="1" i="0" kern="100" dirty="0">
                <a:effectLst/>
                <a:latin typeface="+mn-lt"/>
                <a:ea typeface="Times New Roman" panose="02020603050405020304" pitchFamily="18" charset="0"/>
                <a:cs typeface="Arial" panose="020B0604020202020204" pitchFamily="34" charset="0"/>
              </a:rPr>
              <a:t> Styregruppen har allokeret følgende ressourcer:</a:t>
            </a:r>
            <a:endParaRPr lang="da-DK" sz="1200" b="1" i="1" kern="100" dirty="0">
              <a:effectLst/>
              <a:latin typeface="+mn-lt"/>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Projektejer, projektleder og projektdeltagere. Værktøj 6.2. </a:t>
            </a: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Nøgleinteressenterne beskrevet i værktøj 4.1.</a:t>
            </a:r>
          </a:p>
          <a:p>
            <a:pPr marL="342900" lvl="0" indent="-342900">
              <a:lnSpc>
                <a:spcPct val="107000"/>
              </a:lnSpc>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Projektøkonomi – personale, investeringer, omkostninger beskrevet i projektnøgletal værktøj 10.3.</a:t>
            </a:r>
          </a:p>
          <a:p>
            <a:pPr marL="342900" lvl="0" indent="-342900">
              <a:lnSpc>
                <a:spcPct val="107000"/>
              </a:lnSpc>
              <a:spcAft>
                <a:spcPts val="800"/>
              </a:spcAft>
              <a:buFont typeface="Symbol" panose="05050102010706020507" pitchFamily="18" charset="2"/>
              <a:buChar char=""/>
            </a:pPr>
            <a:r>
              <a:rPr lang="da-DK" sz="1200" kern="100" dirty="0">
                <a:effectLst/>
                <a:latin typeface="+mn-lt"/>
                <a:ea typeface="Aptos" panose="020B0004020202020204" pitchFamily="34" charset="0"/>
                <a:cs typeface="Arial" panose="020B0604020202020204" pitchFamily="34" charset="0"/>
              </a:rPr>
              <a:t>Samlet businesscase.</a:t>
            </a:r>
            <a:endParaRPr lang="da-DK" sz="1200" dirty="0">
              <a:effectLst/>
              <a:latin typeface="+mn-lt"/>
              <a:ea typeface="Times New Roman" panose="02020603050405020304" pitchFamily="18" charset="0"/>
              <a:cs typeface="Arial" panose="020B0604020202020204" pitchFamily="34" charset="0"/>
            </a:endParaRPr>
          </a:p>
          <a:p>
            <a:pPr>
              <a:tabLst>
                <a:tab pos="3060065" algn="ctr"/>
                <a:tab pos="6120130" algn="r"/>
                <a:tab pos="828040" algn="l"/>
              </a:tabLst>
            </a:pPr>
            <a:r>
              <a:rPr lang="da-DK" sz="1200" dirty="0">
                <a:effectLst/>
                <a:latin typeface="+mn-lt"/>
                <a:ea typeface="Times New Roman" panose="02020603050405020304" pitchFamily="18" charset="0"/>
                <a:cs typeface="Arial" panose="020B0604020202020204" pitchFamily="34" charset="0"/>
              </a:rPr>
              <a:t> </a:t>
            </a:r>
          </a:p>
          <a:p>
            <a:pPr>
              <a:tabLst>
                <a:tab pos="3060065" algn="ctr"/>
                <a:tab pos="6120130" algn="r"/>
                <a:tab pos="828040" algn="l"/>
              </a:tabLst>
            </a:pPr>
            <a:r>
              <a:rPr lang="da-DK" sz="1200" dirty="0">
                <a:effectLst/>
                <a:latin typeface="+mn-lt"/>
                <a:ea typeface="Times New Roman" panose="02020603050405020304" pitchFamily="18" charset="0"/>
                <a:cs typeface="Arial" panose="020B0604020202020204" pitchFamily="34" charset="0"/>
              </a:rPr>
              <a:t>Dato                                                                              </a:t>
            </a:r>
            <a:r>
              <a:rPr lang="da-DK" sz="1200" dirty="0" err="1">
                <a:effectLst/>
                <a:latin typeface="+mn-lt"/>
                <a:ea typeface="Times New Roman" panose="02020603050405020304" pitchFamily="18" charset="0"/>
                <a:cs typeface="Arial" panose="020B0604020202020204" pitchFamily="34" charset="0"/>
              </a:rPr>
              <a:t>Dato</a:t>
            </a:r>
            <a:endParaRPr lang="da-DK" sz="1200" dirty="0">
              <a:effectLst/>
              <a:latin typeface="+mn-lt"/>
              <a:ea typeface="Times New Roman" panose="02020603050405020304" pitchFamily="18" charset="0"/>
              <a:cs typeface="Arial" panose="020B0604020202020204" pitchFamily="34" charset="0"/>
            </a:endParaRPr>
          </a:p>
          <a:p>
            <a:pPr>
              <a:lnSpc>
                <a:spcPct val="107000"/>
              </a:lnSpc>
              <a:spcAft>
                <a:spcPts val="800"/>
              </a:spcAft>
            </a:pPr>
            <a:r>
              <a:rPr lang="da-DK" sz="1200" b="1" kern="100" dirty="0">
                <a:effectLst/>
                <a:latin typeface="+mn-lt"/>
                <a:ea typeface="Aptos" panose="020B0004020202020204" pitchFamily="34" charset="0"/>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                             -----------------------------------------------</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Styregruppeformand                                                     Projektleder</a:t>
            </a:r>
          </a:p>
          <a:p>
            <a:pPr fontAlgn="t"/>
            <a:endParaRPr lang="da-DK" sz="1200" b="1" dirty="0">
              <a:cs typeface="Arial" panose="020B0604020202020204" pitchFamily="34" charset="0"/>
            </a:endParaRPr>
          </a:p>
        </p:txBody>
      </p:sp>
    </p:spTree>
    <p:extLst>
      <p:ext uri="{BB962C8B-B14F-4D97-AF65-F5344CB8AC3E}">
        <p14:creationId xmlns:p14="http://schemas.microsoft.com/office/powerpoint/2010/main" val="281533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1FE2611D-EE01-972C-D319-77F5EC747FE6}"/>
              </a:ext>
            </a:extLst>
          </p:cNvPr>
          <p:cNvSpPr/>
          <p:nvPr/>
        </p:nvSpPr>
        <p:spPr>
          <a:xfrm>
            <a:off x="1358937" y="1336260"/>
            <a:ext cx="9441962" cy="4519635"/>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3.1     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Dette værktøj definerer projektets formål, leverancer og succeskriterier.</a:t>
            </a: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4.1     Interessentanalysen: </a:t>
            </a:r>
            <a:r>
              <a:rPr lang="da-DK" sz="1200" dirty="0">
                <a:ea typeface="SimSun" panose="02010600030101010101" pitchFamily="2" charset="-122"/>
                <a:cs typeface="Arial" panose="020B0604020202020204" pitchFamily="34" charset="0"/>
              </a:rPr>
              <a:t>Beskriver de vigtigste interessenter, der har indflydelse på projektet, eller som besidder vigtig viden.</a:t>
            </a:r>
          </a:p>
          <a:p>
            <a:pPr marL="171450" indent="-171450">
              <a:lnSpc>
                <a:spcPct val="107000"/>
              </a:lnSpc>
              <a:buFont typeface="Arial" panose="020B0604020202020204" pitchFamily="34" charset="0"/>
              <a:buChar char="•"/>
            </a:pP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5.1     Milepælsplanen: </a:t>
            </a:r>
            <a:r>
              <a:rPr lang="da-DK" sz="1200" dirty="0">
                <a:ea typeface="SimSun" panose="02010600030101010101" pitchFamily="2" charset="-122"/>
                <a:cs typeface="Arial" panose="020B0604020202020204" pitchFamily="34" charset="0"/>
              </a:rPr>
              <a:t>Den overordnede milepælsplan angiver tiderne og hvem der er ansvarlig for de forskellige indsatsområder.</a:t>
            </a:r>
          </a:p>
          <a:p>
            <a:pPr marL="171450" indent="-171450">
              <a:buFont typeface="Arial" panose="020B0604020202020204" pitchFamily="34" charset="0"/>
              <a:buChar char="•"/>
            </a:pPr>
            <a:endParaRPr lang="da-DK" sz="1200" b="1" dirty="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5.6     Risikoanalyse: </a:t>
            </a:r>
            <a:r>
              <a:rPr lang="da-DK" sz="1200" dirty="0">
                <a:cs typeface="Arial" panose="020B0604020202020204" pitchFamily="34" charset="0"/>
              </a:rPr>
              <a:t>Beskriver specifikke risici, og de to værktøjer kan være til gensidig inspiration.</a:t>
            </a: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6.2     Projektets organisation: </a:t>
            </a:r>
            <a:r>
              <a:rPr lang="da-DK" sz="1200" dirty="0">
                <a:cs typeface="Arial" panose="020B0604020202020204" pitchFamily="34" charset="0"/>
              </a:rPr>
              <a:t>Beskriver projektets organisation og de ressourcer, der er allokeret til projektet.</a:t>
            </a:r>
          </a:p>
          <a:p>
            <a:pPr marL="171450" indent="-171450">
              <a:lnSpc>
                <a:spcPct val="107000"/>
              </a:lnSpc>
              <a:spcAft>
                <a:spcPts val="0"/>
              </a:spcAft>
              <a:buFont typeface="Arial" panose="020B0604020202020204" pitchFamily="34" charset="0"/>
              <a:buChar char="•"/>
            </a:pPr>
            <a:endParaRPr lang="da-DK" sz="1200" b="1" dirty="0">
              <a:ea typeface="SimSun" panose="02010600030101010101" pitchFamily="2" charset="-122"/>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a:t>
            </a:r>
            <a:r>
              <a:rPr lang="en-US" sz="1200" dirty="0" err="1">
                <a:effectLst/>
                <a:ea typeface="Calibri" panose="020F0502020204030204" pitchFamily="34" charset="0"/>
                <a:cs typeface="Arial" panose="020B0604020202020204" pitchFamily="34" charset="0"/>
              </a:rPr>
              <a:t>Forlag</a:t>
            </a:r>
            <a:r>
              <a:rPr lang="en-US" sz="1200" dirty="0">
                <a:effectLst/>
                <a:ea typeface="Calibri" panose="020F0502020204030204" pitchFamily="34" charset="0"/>
                <a:cs typeface="Arial" panose="020B0604020202020204" pitchFamily="34" charset="0"/>
              </a:rPr>
              <a:t>, 2024. </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t>
            </a:r>
            <a:r>
              <a:rPr lang="da-DK" sz="2400" b="1" dirty="0">
                <a:ea typeface="SimSun" panose="02010600030101010101" pitchFamily="2" charset="-122"/>
                <a:cs typeface="Times New Roman" panose="02020603050405020304" pitchFamily="18" charset="0"/>
              </a:rPr>
              <a:t>Projektbeskrivelse og projektkontrakt</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1F91E856-0B52-7DD4-4C25-A9CF4140B1A8}"/>
              </a:ext>
            </a:extLst>
          </p:cNvPr>
          <p:cNvSpPr>
            <a:spLocks noChangeArrowheads="1"/>
          </p:cNvSpPr>
          <p:nvPr/>
        </p:nvSpPr>
        <p:spPr bwMode="auto">
          <a:xfrm>
            <a:off x="1371600" y="919083"/>
            <a:ext cx="951211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t"/>
            <a:r>
              <a:rPr lang="da-DK" sz="1200" b="1" i="0" u="none" strike="noStrike" dirty="0">
                <a:effectLst/>
                <a:latin typeface="+mn-lt"/>
              </a:rPr>
              <a:t>Formål </a:t>
            </a:r>
            <a:endParaRPr lang="da-DK" sz="1200" b="1" dirty="0">
              <a:latin typeface="+mn-lt"/>
            </a:endParaRPr>
          </a:p>
          <a:p>
            <a:pPr marL="171450" indent="-171450" fontAlgn="t">
              <a:buFont typeface="Arial" panose="020B0604020202020204" pitchFamily="34" charset="0"/>
              <a:buChar char="•"/>
            </a:pPr>
            <a:r>
              <a:rPr lang="da-DK" sz="1200" i="0" u="none" strike="noStrike" dirty="0">
                <a:effectLst/>
                <a:latin typeface="+mn-lt"/>
              </a:rPr>
              <a:t>At definere aftalen mellem styregruppen og projektlederen.</a:t>
            </a:r>
          </a:p>
          <a:p>
            <a:pPr marL="171450" indent="-171450" fontAlgn="t">
              <a:buFont typeface="Arial" panose="020B0604020202020204" pitchFamily="34" charset="0"/>
              <a:buChar char="•"/>
            </a:pPr>
            <a:r>
              <a:rPr lang="da-DK" sz="1200" i="0" u="none" strike="noStrike" dirty="0">
                <a:effectLst/>
                <a:latin typeface="+mn-lt"/>
              </a:rPr>
              <a:t>At definere, hvad projektgruppen skal levere til aftalte tidspunkter.</a:t>
            </a:r>
          </a:p>
          <a:p>
            <a:pPr marL="171450" indent="-171450" fontAlgn="t">
              <a:buFont typeface="Arial" panose="020B0604020202020204" pitchFamily="34" charset="0"/>
              <a:buChar char="•"/>
            </a:pPr>
            <a:r>
              <a:rPr lang="da-DK" sz="1200" i="0" u="none" strike="noStrike" dirty="0">
                <a:effectLst/>
                <a:latin typeface="+mn-lt"/>
              </a:rPr>
              <a:t>At definere de ressourcer (penge og tid), som er afsat til projektet.</a:t>
            </a:r>
          </a:p>
          <a:p>
            <a:pPr marL="171450" indent="-171450" fontAlgn="t">
              <a:buFont typeface="Arial" panose="020B0604020202020204" pitchFamily="34" charset="0"/>
              <a:buChar char="•"/>
            </a:pPr>
            <a:r>
              <a:rPr lang="da-DK" sz="1200" i="0" u="none" strike="noStrike" dirty="0">
                <a:effectLst/>
                <a:latin typeface="+mn-lt"/>
              </a:rPr>
              <a:t>At definere ansvars- og rollefordelingen i projektet.</a:t>
            </a:r>
          </a:p>
          <a:p>
            <a:pPr marL="171450" indent="-171450" fontAlgn="t">
              <a:buFont typeface="Arial" panose="020B0604020202020204" pitchFamily="34" charset="0"/>
              <a:buChar char="•"/>
            </a:pPr>
            <a:r>
              <a:rPr lang="da-DK" sz="1200" i="0" u="none" strike="noStrike" dirty="0">
                <a:effectLst/>
                <a:latin typeface="+mn-lt"/>
              </a:rPr>
              <a:t>At definere de overordnede tidsmæssige rammer for projektet.</a:t>
            </a:r>
          </a:p>
          <a:p>
            <a:pPr marL="171450" indent="-171450" fontAlgn="t">
              <a:buFont typeface="Arial" panose="020B0604020202020204" pitchFamily="34" charset="0"/>
              <a:buChar char="•"/>
            </a:pPr>
            <a:r>
              <a:rPr lang="da-DK" sz="1200" i="0" u="none" strike="noStrike" dirty="0">
                <a:effectLst/>
                <a:latin typeface="+mn-lt"/>
              </a:rPr>
              <a:t>Projektbeskrivelsen definerer de tre hjørner i projekttrekanten: kvaliteten af leverancerne, tiden og ressourcerne.</a:t>
            </a:r>
          </a:p>
          <a:p>
            <a:pPr algn="l"/>
            <a:endParaRPr lang="da-DK" sz="1200" b="0" i="0" u="none" strike="noStrike" dirty="0">
              <a:solidFill>
                <a:srgbClr val="212529"/>
              </a:solidFill>
              <a:effectLst/>
              <a:latin typeface="+mn-lt"/>
              <a:cs typeface="Arial" panose="020B0604020202020204" pitchFamily="34" charset="0"/>
            </a:endParaRPr>
          </a:p>
          <a:p>
            <a:pPr algn="l"/>
            <a:r>
              <a:rPr lang="da-DK" sz="1200" b="1" i="0" u="none" strike="noStrike" dirty="0">
                <a:solidFill>
                  <a:srgbClr val="212529"/>
                </a:solidFill>
                <a:effectLst/>
                <a:latin typeface="+mn-lt"/>
                <a:cs typeface="Arial" panose="020B0604020202020204" pitchFamily="34" charset="0"/>
              </a:rPr>
              <a:t>Fremgangsmåde                                                                                                                                                                                                                               </a:t>
            </a:r>
            <a:r>
              <a:rPr lang="da-DK" sz="1200" b="0" i="0" u="none" strike="noStrike" dirty="0">
                <a:solidFill>
                  <a:srgbClr val="212529"/>
                </a:solidFill>
                <a:effectLst/>
                <a:latin typeface="+mn-lt"/>
              </a:rPr>
              <a:t>Normalt vil styregruppen eller opdragsgiver komme med et overordnet udkast eller ønsker til leverancer og tidsfrist. Måske er det blot problemstillingen eller formålet, der er erkendt. Der er også ofte en budgetramme.</a:t>
            </a:r>
          </a:p>
          <a:p>
            <a:pPr algn="l"/>
            <a:r>
              <a:rPr lang="da-DK" sz="1200" b="0" i="0" u="none" strike="noStrike" dirty="0">
                <a:solidFill>
                  <a:srgbClr val="212529"/>
                </a:solidFill>
                <a:effectLst/>
                <a:latin typeface="+mn-lt"/>
              </a:rPr>
              <a:t>Det er så projektlederen og centrale projektdeltageres opgave at analysere, hvordan disse ønsker eller mål kan opfyldes. Derefter udarbejder projektgruppen et forslag til projektbeskrivelse, som så skal forhandles med styregruppen eller projektejer.</a:t>
            </a:r>
          </a:p>
          <a:p>
            <a:pPr algn="l"/>
            <a:endParaRPr lang="da-DK" sz="1200" b="0" i="0" u="none" strike="noStrike" dirty="0">
              <a:solidFill>
                <a:srgbClr val="212529"/>
              </a:solidFill>
              <a:effectLst/>
              <a:latin typeface="+mn-lt"/>
            </a:endParaRPr>
          </a:p>
          <a:p>
            <a:pPr algn="l"/>
            <a:r>
              <a:rPr lang="da-DK" sz="1200" b="0" i="0" u="none" strike="noStrike" dirty="0">
                <a:solidFill>
                  <a:srgbClr val="212529"/>
                </a:solidFill>
                <a:effectLst/>
                <a:latin typeface="+mn-lt"/>
              </a:rPr>
              <a:t>Det er vigtigt, at projektbeskrivelsen udarbejdes i projektgruppen eller blandt de centrale personer i projektgruppen, da de har den nødvendige viden, den enkelte skal have ejerskab og føle sig forpligtet af aftalen.</a:t>
            </a:r>
          </a:p>
          <a:p>
            <a:pPr algn="l"/>
            <a:r>
              <a:rPr lang="da-DK" sz="1200" b="0" i="0" u="none" strike="noStrike" dirty="0">
                <a:solidFill>
                  <a:srgbClr val="212529"/>
                </a:solidFill>
                <a:effectLst/>
                <a:latin typeface="+mn-lt"/>
              </a:rPr>
              <a:t>Når der er opnået enighed om kontrakten, er det den gældende aftale mellem projektejer og projektgruppen. Aftalen er gensidig og kan ikke ændres uden begge parters medvirken.</a:t>
            </a:r>
          </a:p>
          <a:p>
            <a:pPr algn="l"/>
            <a:r>
              <a:rPr lang="da-DK" sz="1200" b="0" i="0" u="none" strike="noStrike" dirty="0">
                <a:solidFill>
                  <a:srgbClr val="212529"/>
                </a:solidFill>
                <a:effectLst/>
                <a:latin typeface="+mn-lt"/>
              </a:rPr>
              <a:t>Det er projektleders ansvar, at projektkontrakten er dækkende og opdateret hele tiden. Vedlagt findes to eksempler på en sådan projektbeskrivelse/ kontrakt, samt nogle værktøjer, som kan supplere beskrivelsen.</a:t>
            </a:r>
          </a:p>
          <a:p>
            <a:pPr algn="l"/>
            <a:endParaRPr lang="da-DK" sz="1200" dirty="0">
              <a:solidFill>
                <a:srgbClr val="212529"/>
              </a:solidFill>
              <a:latin typeface="+mn-lt"/>
            </a:endParaRPr>
          </a:p>
          <a:p>
            <a:pPr algn="l"/>
            <a:r>
              <a:rPr lang="da-DK" sz="1200" b="1" dirty="0">
                <a:solidFill>
                  <a:srgbClr val="212529"/>
                </a:solidFill>
                <a:latin typeface="+mn-lt"/>
              </a:rPr>
              <a:t>Skabelon 1: </a:t>
            </a:r>
            <a:r>
              <a:rPr lang="da-DK" sz="1200" b="0" i="0" u="none" strike="noStrike" dirty="0">
                <a:solidFill>
                  <a:srgbClr val="212529"/>
                </a:solidFill>
                <a:effectLst/>
                <a:latin typeface="+mn-lt"/>
              </a:rPr>
              <a:t>Det første eksempel angiver de nødvendige punkter, som skal beskrives i en projektbeskrivelse.</a:t>
            </a:r>
          </a:p>
          <a:p>
            <a:pPr algn="l"/>
            <a:endParaRPr lang="da-DK" sz="1200" dirty="0">
              <a:solidFill>
                <a:srgbClr val="212529"/>
              </a:solidFill>
              <a:latin typeface="+mn-lt"/>
            </a:endParaRPr>
          </a:p>
          <a:p>
            <a:pPr algn="l"/>
            <a:r>
              <a:rPr lang="da-DK" sz="1200" b="1" dirty="0">
                <a:solidFill>
                  <a:srgbClr val="212529"/>
                </a:solidFill>
                <a:latin typeface="+mn-lt"/>
              </a:rPr>
              <a:t>Skabelon 2 til 6 </a:t>
            </a:r>
            <a:r>
              <a:rPr lang="da-DK" sz="1200" dirty="0">
                <a:solidFill>
                  <a:srgbClr val="212529"/>
                </a:solidFill>
                <a:latin typeface="+mn-lt"/>
              </a:rPr>
              <a:t>beskriver supplerende værktøjer som målhierarkiet, milepælsplanen, organiseringen af de vigtigste interessenter og risici</a:t>
            </a:r>
            <a:endParaRPr lang="da-DK" sz="1200" b="0" i="0" u="none" strike="noStrike" dirty="0">
              <a:solidFill>
                <a:srgbClr val="212529"/>
              </a:solidFill>
              <a:effectLst/>
              <a:latin typeface="+mn-lt"/>
            </a:endParaRPr>
          </a:p>
          <a:p>
            <a:pPr algn="l"/>
            <a:endParaRPr lang="da-DK" sz="1200" dirty="0">
              <a:solidFill>
                <a:srgbClr val="212529"/>
              </a:solidFill>
              <a:latin typeface="+mn-lt"/>
            </a:endParaRPr>
          </a:p>
          <a:p>
            <a:pPr algn="l"/>
            <a:r>
              <a:rPr lang="da-DK" sz="1200" b="1" dirty="0">
                <a:solidFill>
                  <a:srgbClr val="212529"/>
                </a:solidFill>
                <a:latin typeface="+mn-lt"/>
              </a:rPr>
              <a:t>Skabelon 7: </a:t>
            </a:r>
            <a:r>
              <a:rPr lang="da-DK" sz="1200" b="0" i="0" u="none" strike="noStrike" dirty="0">
                <a:solidFill>
                  <a:srgbClr val="212529"/>
                </a:solidFill>
                <a:effectLst/>
                <a:latin typeface="+mn-lt"/>
              </a:rPr>
              <a:t>Dette eksempel stammer fra en konkret virksomhed. Her er beskrivelserne så omfattende, at kontrakten blot er en forside til det samlede dokument</a:t>
            </a:r>
            <a:r>
              <a:rPr lang="da-DK" sz="1200" dirty="0">
                <a:solidFill>
                  <a:srgbClr val="212529"/>
                </a:solidFill>
                <a:latin typeface="+mn-lt"/>
              </a:rPr>
              <a:t> </a:t>
            </a:r>
            <a:r>
              <a:rPr lang="da-DK" sz="1200" b="0" i="0" u="none" strike="noStrike" dirty="0">
                <a:solidFill>
                  <a:srgbClr val="212529"/>
                </a:solidFill>
                <a:effectLst/>
                <a:latin typeface="+mn-lt"/>
              </a:rPr>
              <a:t>på mange sider. Kontrakten anvendes som forside og indholdsfortegnelse for de dokumenter, der skal godkendes af styregruppen. Kontrakten underskrives af projektleder og styregruppens formand.</a:t>
            </a:r>
            <a:endParaRPr lang="da-DK" sz="1200" kern="100" dirty="0">
              <a:effectLst/>
              <a:latin typeface="+mn-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1: </a:t>
            </a:r>
            <a:r>
              <a:rPr lang="da-DK" sz="2400" b="1" dirty="0">
                <a:ea typeface="SimSun" panose="02010600030101010101" pitchFamily="2" charset="-122"/>
                <a:cs typeface="Times New Roman" panose="02020603050405020304" pitchFamily="18" charset="0"/>
              </a:rPr>
              <a:t>Projektbeskrivelsen</a:t>
            </a:r>
            <a:r>
              <a:rPr lang="da-DK" sz="2400" b="1" dirty="0">
                <a:ea typeface="SimSun" panose="02010600030101010101" pitchFamily="2" charset="-122"/>
              </a:rPr>
              <a:t> </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DC96FC17-099C-439F-6D58-31944E64C840}"/>
              </a:ext>
            </a:extLst>
          </p:cNvPr>
          <p:cNvGraphicFramePr>
            <a:graphicFrameLocks noGrp="1"/>
          </p:cNvGraphicFramePr>
          <p:nvPr>
            <p:extLst>
              <p:ext uri="{D42A27DB-BD31-4B8C-83A1-F6EECF244321}">
                <p14:modId xmlns:p14="http://schemas.microsoft.com/office/powerpoint/2010/main" val="1145396311"/>
              </p:ext>
            </p:extLst>
          </p:nvPr>
        </p:nvGraphicFramePr>
        <p:xfrm>
          <a:off x="1441328" y="1001492"/>
          <a:ext cx="9345135" cy="5172731"/>
        </p:xfrm>
        <a:graphic>
          <a:graphicData uri="http://schemas.openxmlformats.org/drawingml/2006/table">
            <a:tbl>
              <a:tblPr>
                <a:tableStyleId>{5C22544A-7EE6-4342-B048-85BDC9FD1C3A}</a:tableStyleId>
              </a:tblPr>
              <a:tblGrid>
                <a:gridCol w="4258100">
                  <a:extLst>
                    <a:ext uri="{9D8B030D-6E8A-4147-A177-3AD203B41FA5}">
                      <a16:colId xmlns:a16="http://schemas.microsoft.com/office/drawing/2014/main" val="4206938400"/>
                    </a:ext>
                  </a:extLst>
                </a:gridCol>
                <a:gridCol w="3708387">
                  <a:extLst>
                    <a:ext uri="{9D8B030D-6E8A-4147-A177-3AD203B41FA5}">
                      <a16:colId xmlns:a16="http://schemas.microsoft.com/office/drawing/2014/main" val="1693821188"/>
                    </a:ext>
                  </a:extLst>
                </a:gridCol>
                <a:gridCol w="1378648">
                  <a:extLst>
                    <a:ext uri="{9D8B030D-6E8A-4147-A177-3AD203B41FA5}">
                      <a16:colId xmlns:a16="http://schemas.microsoft.com/office/drawing/2014/main" val="486882446"/>
                    </a:ext>
                  </a:extLst>
                </a:gridCol>
              </a:tblGrid>
              <a:tr h="47885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Projekt</a:t>
                      </a:r>
                    </a:p>
                    <a:p>
                      <a:pPr>
                        <a:lnSpc>
                          <a:spcPct val="107000"/>
                        </a:lnSpc>
                        <a:spcAft>
                          <a:spcPts val="800"/>
                        </a:spcAft>
                      </a:pPr>
                      <a:r>
                        <a:rPr lang="da-DK" sz="1200" kern="100">
                          <a:effectLst/>
                          <a:latin typeface="Arial" panose="020B0604020202020204" pitchFamily="34" charset="0"/>
                          <a:cs typeface="Arial" panose="020B0604020202020204" pitchFamily="34" charset="0"/>
                        </a:rPr>
                        <a:t> </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32692" marR="32692" marT="0" marB="0">
                    <a:solidFill>
                      <a:schemeClr val="accent1">
                        <a:lumMod val="60000"/>
                        <a:lumOff val="40000"/>
                      </a:schemeClr>
                    </a:solidFill>
                  </a:tcPr>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Projektleder</a:t>
                      </a:r>
                    </a:p>
                    <a:p>
                      <a:pPr>
                        <a:lnSpc>
                          <a:spcPct val="107000"/>
                        </a:lnSpc>
                        <a:spcAft>
                          <a:spcPts val="800"/>
                        </a:spcAft>
                      </a:pPr>
                      <a:r>
                        <a:rPr lang="da-DK" sz="1200" kern="100">
                          <a:effectLst/>
                          <a:latin typeface="Arial" panose="020B0604020202020204" pitchFamily="34" charset="0"/>
                          <a:cs typeface="Arial" panose="020B0604020202020204" pitchFamily="34" charset="0"/>
                        </a:rPr>
                        <a:t>  </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32692" marR="32692"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Dato</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32692" marR="32692" marT="0" marB="0">
                    <a:solidFill>
                      <a:schemeClr val="accent1">
                        <a:lumMod val="60000"/>
                        <a:lumOff val="40000"/>
                      </a:schemeClr>
                    </a:solidFill>
                  </a:tcPr>
                </a:tc>
                <a:extLst>
                  <a:ext uri="{0D108BD9-81ED-4DB2-BD59-A6C34878D82A}">
                    <a16:rowId xmlns:a16="http://schemas.microsoft.com/office/drawing/2014/main" val="1825009948"/>
                  </a:ext>
                </a:extLst>
              </a:tr>
              <a:tr h="1370775">
                <a:tc gridSpan="3">
                  <a:txBody>
                    <a:bodyPr/>
                    <a:lstStyle/>
                    <a:p>
                      <a:pPr>
                        <a:lnSpc>
                          <a:spcPct val="107000"/>
                        </a:lnSpc>
                        <a:spcAft>
                          <a:spcPts val="800"/>
                        </a:spcAft>
                      </a:pPr>
                      <a:r>
                        <a:rPr lang="da-DK" sz="1200" kern="100" dirty="0">
                          <a:effectLst/>
                          <a:latin typeface="+mn-lt"/>
                          <a:cs typeface="Arial" panose="020B0604020202020204" pitchFamily="34" charset="0"/>
                        </a:rPr>
                        <a:t>Baggrund for projektet</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32692" marR="32692"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72653270"/>
                  </a:ext>
                </a:extLst>
              </a:tr>
              <a:tr h="1073468">
                <a:tc gridSpan="3">
                  <a:txBody>
                    <a:bodyPr/>
                    <a:lstStyle/>
                    <a:p>
                      <a:pPr>
                        <a:lnSpc>
                          <a:spcPct val="107000"/>
                        </a:lnSpc>
                        <a:spcAft>
                          <a:spcPts val="800"/>
                        </a:spcAft>
                      </a:pPr>
                      <a:r>
                        <a:rPr lang="da-DK" sz="1200" kern="100" dirty="0">
                          <a:effectLst/>
                          <a:latin typeface="+mn-lt"/>
                          <a:cs typeface="Arial" panose="020B0604020202020204" pitchFamily="34" charset="0"/>
                        </a:rPr>
                        <a:t>Formål og ønsket effekt</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txBody>
                  <a:tcPr marL="32692" marR="32692" marT="0" marB="0">
                    <a:solidFill>
                      <a:schemeClr val="accent1">
                        <a:lumMod val="40000"/>
                        <a:lumOff val="6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060655647"/>
                  </a:ext>
                </a:extLst>
              </a:tr>
              <a:tr h="1073468">
                <a:tc gridSpan="3">
                  <a:txBody>
                    <a:bodyPr/>
                    <a:lstStyle/>
                    <a:p>
                      <a:pPr>
                        <a:lnSpc>
                          <a:spcPct val="107000"/>
                        </a:lnSpc>
                        <a:spcAft>
                          <a:spcPts val="800"/>
                        </a:spcAft>
                      </a:pPr>
                      <a:r>
                        <a:rPr lang="da-DK" sz="1200" kern="100" dirty="0">
                          <a:effectLst/>
                          <a:latin typeface="+mn-lt"/>
                          <a:cs typeface="Arial" panose="020B0604020202020204" pitchFamily="34" charset="0"/>
                        </a:rPr>
                        <a:t>Projektmål – leverancer i projektet</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32692" marR="32692"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08731082"/>
                  </a:ext>
                </a:extLst>
              </a:tr>
              <a:tr h="1159594">
                <a:tc gridSpan="3">
                  <a:txBody>
                    <a:bodyPr/>
                    <a:lstStyle/>
                    <a:p>
                      <a:pPr>
                        <a:lnSpc>
                          <a:spcPct val="107000"/>
                        </a:lnSpc>
                        <a:spcAft>
                          <a:spcPts val="800"/>
                        </a:spcAft>
                      </a:pPr>
                      <a:r>
                        <a:rPr lang="da-DK" sz="1200" kern="100" dirty="0">
                          <a:effectLst/>
                          <a:latin typeface="+mn-lt"/>
                          <a:cs typeface="Arial" panose="020B0604020202020204" pitchFamily="34" charset="0"/>
                        </a:rPr>
                        <a:t>Succeskriterier – forventninger på længere sigt</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txBody>
                  <a:tcPr marL="32692" marR="32692" marT="0" marB="0">
                    <a:solidFill>
                      <a:schemeClr val="accent1">
                        <a:lumMod val="40000"/>
                        <a:lumOff val="6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538921815"/>
                  </a:ext>
                </a:extLst>
              </a:tr>
            </a:tbl>
          </a:graphicData>
        </a:graphic>
      </p:graphicFrame>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a:t>
            </a:r>
            <a:r>
              <a:rPr lang="da-DK" sz="2400" b="1" dirty="0">
                <a:ea typeface="SimSun" panose="02010600030101010101" pitchFamily="2" charset="-122"/>
                <a:cs typeface="Times New Roman" panose="02020603050405020304" pitchFamily="18" charset="0"/>
              </a:rPr>
              <a:t>Projektbeskrivelsen</a:t>
            </a:r>
            <a:r>
              <a:rPr lang="da-DK" sz="2400" b="1" dirty="0">
                <a:ea typeface="SimSun" panose="02010600030101010101" pitchFamily="2" charset="-122"/>
              </a:rPr>
              <a:t> </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995FD892-4113-0F06-37DA-DDB19DDCC9DB}"/>
              </a:ext>
            </a:extLst>
          </p:cNvPr>
          <p:cNvGraphicFramePr>
            <a:graphicFrameLocks noGrp="1"/>
          </p:cNvGraphicFramePr>
          <p:nvPr>
            <p:extLst>
              <p:ext uri="{D42A27DB-BD31-4B8C-83A1-F6EECF244321}">
                <p14:modId xmlns:p14="http://schemas.microsoft.com/office/powerpoint/2010/main" val="1874948099"/>
              </p:ext>
            </p:extLst>
          </p:nvPr>
        </p:nvGraphicFramePr>
        <p:xfrm>
          <a:off x="1421008" y="964596"/>
          <a:ext cx="9320375" cy="5207889"/>
        </p:xfrm>
        <a:graphic>
          <a:graphicData uri="http://schemas.openxmlformats.org/drawingml/2006/table">
            <a:tbl>
              <a:tblPr>
                <a:tableStyleId>{5C22544A-7EE6-4342-B048-85BDC9FD1C3A}</a:tableStyleId>
              </a:tblPr>
              <a:tblGrid>
                <a:gridCol w="9320375">
                  <a:extLst>
                    <a:ext uri="{9D8B030D-6E8A-4147-A177-3AD203B41FA5}">
                      <a16:colId xmlns:a16="http://schemas.microsoft.com/office/drawing/2014/main" val="1565329071"/>
                    </a:ext>
                  </a:extLst>
                </a:gridCol>
              </a:tblGrid>
              <a:tr h="1057747">
                <a:tc>
                  <a:txBody>
                    <a:bodyPr/>
                    <a:lstStyle/>
                    <a:p>
                      <a:pPr>
                        <a:lnSpc>
                          <a:spcPct val="107000"/>
                        </a:lnSpc>
                        <a:spcAft>
                          <a:spcPts val="800"/>
                        </a:spcAft>
                      </a:pPr>
                      <a:r>
                        <a:rPr lang="da-DK" sz="1200" kern="100" dirty="0">
                          <a:effectLst/>
                          <a:latin typeface="+mn-lt"/>
                          <a:cs typeface="Arial" panose="020B0604020202020204" pitchFamily="34" charset="0"/>
                        </a:rPr>
                        <a:t>Hovedmilepæle med terminer</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txBody>
                  <a:tcPr marL="29821" marR="29821" marT="0" marB="0"/>
                </a:tc>
                <a:extLst>
                  <a:ext uri="{0D108BD9-81ED-4DB2-BD59-A6C34878D82A}">
                    <a16:rowId xmlns:a16="http://schemas.microsoft.com/office/drawing/2014/main" val="3912462082"/>
                  </a:ext>
                </a:extLst>
              </a:tr>
              <a:tr h="1057747">
                <a:tc>
                  <a:txBody>
                    <a:bodyPr/>
                    <a:lstStyle/>
                    <a:p>
                      <a:pPr>
                        <a:lnSpc>
                          <a:spcPct val="107000"/>
                        </a:lnSpc>
                        <a:spcAft>
                          <a:spcPts val="800"/>
                        </a:spcAft>
                      </a:pPr>
                      <a:r>
                        <a:rPr lang="da-DK" sz="1200" kern="100" dirty="0">
                          <a:effectLst/>
                          <a:latin typeface="+mn-lt"/>
                          <a:cs typeface="Arial" panose="020B0604020202020204" pitchFamily="34" charset="0"/>
                        </a:rPr>
                        <a:t>De vigtigste risici</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29821" marR="29821" marT="0" marB="0">
                    <a:solidFill>
                      <a:schemeClr val="accent1">
                        <a:lumMod val="60000"/>
                        <a:lumOff val="40000"/>
                      </a:schemeClr>
                    </a:solidFill>
                  </a:tcPr>
                </a:tc>
                <a:extLst>
                  <a:ext uri="{0D108BD9-81ED-4DB2-BD59-A6C34878D82A}">
                    <a16:rowId xmlns:a16="http://schemas.microsoft.com/office/drawing/2014/main" val="2766559027"/>
                  </a:ext>
                </a:extLst>
              </a:tr>
              <a:tr h="1178096">
                <a:tc>
                  <a:txBody>
                    <a:bodyPr/>
                    <a:lstStyle/>
                    <a:p>
                      <a:pPr>
                        <a:lnSpc>
                          <a:spcPct val="107000"/>
                        </a:lnSpc>
                        <a:spcAft>
                          <a:spcPts val="800"/>
                        </a:spcAft>
                      </a:pPr>
                      <a:r>
                        <a:rPr lang="da-DK" sz="1200" kern="100" dirty="0">
                          <a:effectLst/>
                          <a:latin typeface="+mn-lt"/>
                          <a:cs typeface="Arial" panose="020B0604020202020204" pitchFamily="34" charset="0"/>
                        </a:rPr>
                        <a:t>Projektorganisation – projektejer, projektleder og projektdeltagere</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29821" marR="29821" marT="0" marB="0"/>
                </a:tc>
                <a:extLst>
                  <a:ext uri="{0D108BD9-81ED-4DB2-BD59-A6C34878D82A}">
                    <a16:rowId xmlns:a16="http://schemas.microsoft.com/office/drawing/2014/main" val="2717958920"/>
                  </a:ext>
                </a:extLst>
              </a:tr>
              <a:tr h="1057747">
                <a:tc>
                  <a:txBody>
                    <a:bodyPr/>
                    <a:lstStyle/>
                    <a:p>
                      <a:pPr>
                        <a:lnSpc>
                          <a:spcPct val="107000"/>
                        </a:lnSpc>
                        <a:spcAft>
                          <a:spcPts val="800"/>
                        </a:spcAft>
                      </a:pPr>
                      <a:r>
                        <a:rPr lang="da-DK" sz="1200" kern="100" dirty="0">
                          <a:effectLst/>
                          <a:latin typeface="+mn-lt"/>
                          <a:cs typeface="Arial" panose="020B0604020202020204" pitchFamily="34" charset="0"/>
                        </a:rPr>
                        <a:t>Nøgleinteressenterne</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29821" marR="29821" marT="0" marB="0">
                    <a:solidFill>
                      <a:schemeClr val="accent1">
                        <a:lumMod val="60000"/>
                        <a:lumOff val="40000"/>
                      </a:schemeClr>
                    </a:solidFill>
                  </a:tcPr>
                </a:tc>
                <a:extLst>
                  <a:ext uri="{0D108BD9-81ED-4DB2-BD59-A6C34878D82A}">
                    <a16:rowId xmlns:a16="http://schemas.microsoft.com/office/drawing/2014/main" val="4064279213"/>
                  </a:ext>
                </a:extLst>
              </a:tr>
            </a:tbl>
          </a:graphicData>
        </a:graphic>
      </p:graphicFrame>
    </p:spTree>
    <p:extLst>
      <p:ext uri="{BB962C8B-B14F-4D97-AF65-F5344CB8AC3E}">
        <p14:creationId xmlns:p14="http://schemas.microsoft.com/office/powerpoint/2010/main" val="96160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a:t>
            </a:r>
            <a:r>
              <a:rPr lang="da-DK" sz="2400" b="1" dirty="0">
                <a:ea typeface="SimSun" panose="02010600030101010101" pitchFamily="2" charset="-122"/>
                <a:cs typeface="Times New Roman" panose="02020603050405020304" pitchFamily="18" charset="0"/>
              </a:rPr>
              <a:t>Projektbeskrivelsen</a:t>
            </a:r>
            <a:r>
              <a:rPr lang="da-DK" sz="2400" b="1" dirty="0">
                <a:ea typeface="SimSun" panose="02010600030101010101" pitchFamily="2" charset="-122"/>
              </a:rPr>
              <a:t> </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C2627936-F4FF-20F8-29CB-644E880F70DE}"/>
              </a:ext>
            </a:extLst>
          </p:cNvPr>
          <p:cNvGraphicFramePr>
            <a:graphicFrameLocks noGrp="1"/>
          </p:cNvGraphicFramePr>
          <p:nvPr>
            <p:extLst>
              <p:ext uri="{D42A27DB-BD31-4B8C-83A1-F6EECF244321}">
                <p14:modId xmlns:p14="http://schemas.microsoft.com/office/powerpoint/2010/main" val="557931773"/>
              </p:ext>
            </p:extLst>
          </p:nvPr>
        </p:nvGraphicFramePr>
        <p:xfrm>
          <a:off x="1441327" y="958035"/>
          <a:ext cx="9320375" cy="4740930"/>
        </p:xfrm>
        <a:graphic>
          <a:graphicData uri="http://schemas.openxmlformats.org/drawingml/2006/table">
            <a:tbl>
              <a:tblPr>
                <a:tableStyleId>{5C22544A-7EE6-4342-B048-85BDC9FD1C3A}</a:tableStyleId>
              </a:tblPr>
              <a:tblGrid>
                <a:gridCol w="9320375">
                  <a:extLst>
                    <a:ext uri="{9D8B030D-6E8A-4147-A177-3AD203B41FA5}">
                      <a16:colId xmlns:a16="http://schemas.microsoft.com/office/drawing/2014/main" val="2231092655"/>
                    </a:ext>
                  </a:extLst>
                </a:gridCol>
              </a:tblGrid>
              <a:tr h="2370465">
                <a:tc>
                  <a:txBody>
                    <a:bodyPr/>
                    <a:lstStyle/>
                    <a:p>
                      <a:pPr>
                        <a:lnSpc>
                          <a:spcPct val="107000"/>
                        </a:lnSpc>
                        <a:spcAft>
                          <a:spcPts val="800"/>
                        </a:spcAft>
                      </a:pPr>
                      <a:r>
                        <a:rPr lang="da-DK" sz="1200" kern="100" dirty="0">
                          <a:effectLst/>
                          <a:latin typeface="+mn-lt"/>
                          <a:cs typeface="Arial" panose="020B0604020202020204" pitchFamily="34" charset="0"/>
                        </a:rPr>
                        <a:t>Projektøkonomi – personale, investeringer, omkostninger og finansiering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endParaRPr lang="da-DK" sz="1200" kern="100" dirty="0">
                        <a:effectLst/>
                        <a:latin typeface="+mn-lt"/>
                        <a:cs typeface="Arial" panose="020B0604020202020204" pitchFamily="34" charset="0"/>
                      </a:endParaRP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tc>
                <a:extLst>
                  <a:ext uri="{0D108BD9-81ED-4DB2-BD59-A6C34878D82A}">
                    <a16:rowId xmlns:a16="http://schemas.microsoft.com/office/drawing/2014/main" val="3588266248"/>
                  </a:ext>
                </a:extLst>
              </a:tr>
              <a:tr h="2370465">
                <a:tc>
                  <a:txBody>
                    <a:bodyPr/>
                    <a:lstStyle/>
                    <a:p>
                      <a:pPr>
                        <a:lnSpc>
                          <a:spcPct val="107000"/>
                        </a:lnSpc>
                        <a:spcAft>
                          <a:spcPts val="800"/>
                        </a:spcAft>
                      </a:pPr>
                      <a:r>
                        <a:rPr lang="da-DK" sz="1200" kern="100" dirty="0">
                          <a:effectLst/>
                          <a:latin typeface="+mn-lt"/>
                          <a:cs typeface="Arial" panose="020B0604020202020204" pitchFamily="34" charset="0"/>
                        </a:rPr>
                        <a:t>Business case</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endParaRPr lang="da-DK" sz="1200" kern="100" dirty="0">
                        <a:effectLst/>
                        <a:latin typeface="+mn-lt"/>
                        <a:ea typeface="Aptos" panose="020B0004020202020204" pitchFamily="34" charset="0"/>
                        <a:cs typeface="Arial" panose="020B0604020202020204" pitchFamily="34" charset="0"/>
                      </a:endParaRPr>
                    </a:p>
                    <a:p>
                      <a:pPr>
                        <a:lnSpc>
                          <a:spcPct val="107000"/>
                        </a:lnSpc>
                        <a:spcAft>
                          <a:spcPts val="800"/>
                        </a:spcAft>
                      </a:pP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35085104"/>
                  </a:ext>
                </a:extLst>
              </a:tr>
            </a:tbl>
          </a:graphicData>
        </a:graphic>
      </p:graphicFrame>
    </p:spTree>
    <p:extLst>
      <p:ext uri="{BB962C8B-B14F-4D97-AF65-F5344CB8AC3E}">
        <p14:creationId xmlns:p14="http://schemas.microsoft.com/office/powerpoint/2010/main" val="364205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Målhierarkiet (se værktøj 3.1.)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5" name="Gruppe 4">
            <a:extLst>
              <a:ext uri="{FF2B5EF4-FFF2-40B4-BE49-F238E27FC236}">
                <a16:creationId xmlns:a16="http://schemas.microsoft.com/office/drawing/2014/main" id="{AB1490E6-EFDB-5D00-8A1B-F029EC6A33DE}"/>
              </a:ext>
            </a:extLst>
          </p:cNvPr>
          <p:cNvGrpSpPr/>
          <p:nvPr/>
        </p:nvGrpSpPr>
        <p:grpSpPr>
          <a:xfrm>
            <a:off x="1881771" y="1118375"/>
            <a:ext cx="8342941" cy="4843244"/>
            <a:chOff x="1464516" y="1161919"/>
            <a:chExt cx="8342941" cy="4843244"/>
          </a:xfrm>
        </p:grpSpPr>
        <p:cxnSp>
          <p:nvCxnSpPr>
            <p:cNvPr id="6" name="Lige forbindelse 5">
              <a:extLst>
                <a:ext uri="{FF2B5EF4-FFF2-40B4-BE49-F238E27FC236}">
                  <a16:creationId xmlns:a16="http://schemas.microsoft.com/office/drawing/2014/main" id="{BF262BBA-7F4C-9637-EE34-6E4DF7A38B03}"/>
                </a:ext>
              </a:extLst>
            </p:cNvPr>
            <p:cNvCxnSpPr>
              <a:cxnSpLocks/>
            </p:cNvCxnSpPr>
            <p:nvPr/>
          </p:nvCxnSpPr>
          <p:spPr>
            <a:xfrm flipV="1">
              <a:off x="1464517" y="5183643"/>
              <a:ext cx="8342940" cy="340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0" name="Gruppe 9">
              <a:extLst>
                <a:ext uri="{FF2B5EF4-FFF2-40B4-BE49-F238E27FC236}">
                  <a16:creationId xmlns:a16="http://schemas.microsoft.com/office/drawing/2014/main" id="{737D69ED-3938-B604-F4CF-63F862D1207B}"/>
                </a:ext>
              </a:extLst>
            </p:cNvPr>
            <p:cNvGrpSpPr/>
            <p:nvPr/>
          </p:nvGrpSpPr>
          <p:grpSpPr>
            <a:xfrm>
              <a:off x="4834620" y="1161919"/>
              <a:ext cx="2757949" cy="1120954"/>
              <a:chOff x="4834620" y="1161919"/>
              <a:chExt cx="2757949" cy="1120954"/>
            </a:xfrm>
          </p:grpSpPr>
          <p:grpSp>
            <p:nvGrpSpPr>
              <p:cNvPr id="49" name="Gruppe 48">
                <a:extLst>
                  <a:ext uri="{FF2B5EF4-FFF2-40B4-BE49-F238E27FC236}">
                    <a16:creationId xmlns:a16="http://schemas.microsoft.com/office/drawing/2014/main" id="{A62345F4-FEDF-4E60-98B3-EF0043BA94AA}"/>
                  </a:ext>
                </a:extLst>
              </p:cNvPr>
              <p:cNvGrpSpPr/>
              <p:nvPr/>
            </p:nvGrpSpPr>
            <p:grpSpPr>
              <a:xfrm>
                <a:off x="4834620" y="1239914"/>
                <a:ext cx="1572435" cy="1042959"/>
                <a:chOff x="4834620" y="1239914"/>
                <a:chExt cx="1572435" cy="1042959"/>
              </a:xfrm>
            </p:grpSpPr>
            <p:sp>
              <p:nvSpPr>
                <p:cNvPr id="52" name="Rectangle 23">
                  <a:extLst>
                    <a:ext uri="{FF2B5EF4-FFF2-40B4-BE49-F238E27FC236}">
                      <a16:creationId xmlns:a16="http://schemas.microsoft.com/office/drawing/2014/main" id="{5BA744B8-8A56-0AA5-9BEF-7900EAB8B35A}"/>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53" name="Rectangle 23">
                  <a:extLst>
                    <a:ext uri="{FF2B5EF4-FFF2-40B4-BE49-F238E27FC236}">
                      <a16:creationId xmlns:a16="http://schemas.microsoft.com/office/drawing/2014/main" id="{5C07D942-772E-939D-B398-635AEFEE3FD2}"/>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sp>
            <p:nvSpPr>
              <p:cNvPr id="50" name="Rektangel 49">
                <a:extLst>
                  <a:ext uri="{FF2B5EF4-FFF2-40B4-BE49-F238E27FC236}">
                    <a16:creationId xmlns:a16="http://schemas.microsoft.com/office/drawing/2014/main" id="{757399B6-6691-854B-B474-AB4F4AF1F95B}"/>
                  </a:ext>
                </a:extLst>
              </p:cNvPr>
              <p:cNvSpPr/>
              <p:nvPr/>
            </p:nvSpPr>
            <p:spPr>
              <a:xfrm>
                <a:off x="6419777" y="1161919"/>
                <a:ext cx="1144929" cy="276999"/>
              </a:xfrm>
              <a:prstGeom prst="rect">
                <a:avLst/>
              </a:prstGeom>
            </p:spPr>
            <p:txBody>
              <a:bodyPr wrap="none">
                <a:spAutoFit/>
              </a:bodyPr>
              <a:lstStyle/>
              <a:p>
                <a:r>
                  <a:rPr lang="da-DK" sz="1200" dirty="0">
                    <a:solidFill>
                      <a:srgbClr val="002060"/>
                    </a:solidFill>
                    <a:ea typeface="SimSun" panose="02010600030101010101" pitchFamily="2" charset="-122"/>
                  </a:rPr>
                  <a:t>Formål (effekt) </a:t>
                </a:r>
                <a:endParaRPr lang="da-DK" sz="1200" dirty="0">
                  <a:solidFill>
                    <a:srgbClr val="002060"/>
                  </a:solidFill>
                </a:endParaRPr>
              </a:p>
            </p:txBody>
          </p:sp>
          <p:sp>
            <p:nvSpPr>
              <p:cNvPr id="51" name="Rektangel 50">
                <a:extLst>
                  <a:ext uri="{FF2B5EF4-FFF2-40B4-BE49-F238E27FC236}">
                    <a16:creationId xmlns:a16="http://schemas.microsoft.com/office/drawing/2014/main" id="{6914D30C-4207-32BD-9C44-B8ACDB8E535C}"/>
                  </a:ext>
                </a:extLst>
              </p:cNvPr>
              <p:cNvSpPr/>
              <p:nvPr/>
            </p:nvSpPr>
            <p:spPr>
              <a:xfrm>
                <a:off x="6410899" y="1831716"/>
                <a:ext cx="1181670" cy="276999"/>
              </a:xfrm>
              <a:prstGeom prst="rect">
                <a:avLst/>
              </a:prstGeom>
            </p:spPr>
            <p:txBody>
              <a:bodyPr wrap="none">
                <a:spAutoFit/>
              </a:bodyPr>
              <a:lstStyle/>
              <a:p>
                <a:r>
                  <a:rPr lang="da-DK" sz="1200" dirty="0">
                    <a:solidFill>
                      <a:srgbClr val="002060"/>
                    </a:solidFill>
                    <a:ea typeface="SimSun" panose="02010600030101010101" pitchFamily="2" charset="-122"/>
                  </a:rPr>
                  <a:t>Succeskriterium</a:t>
                </a:r>
                <a:endParaRPr lang="da-DK" sz="1200" dirty="0">
                  <a:solidFill>
                    <a:srgbClr val="002060"/>
                  </a:solidFill>
                </a:endParaRPr>
              </a:p>
            </p:txBody>
          </p:sp>
        </p:grpSp>
        <p:grpSp>
          <p:nvGrpSpPr>
            <p:cNvPr id="11" name="Gruppe 10">
              <a:extLst>
                <a:ext uri="{FF2B5EF4-FFF2-40B4-BE49-F238E27FC236}">
                  <a16:creationId xmlns:a16="http://schemas.microsoft.com/office/drawing/2014/main" id="{EC069610-A0F5-74F3-E05A-459032054451}"/>
                </a:ext>
              </a:extLst>
            </p:cNvPr>
            <p:cNvGrpSpPr/>
            <p:nvPr/>
          </p:nvGrpSpPr>
          <p:grpSpPr>
            <a:xfrm>
              <a:off x="1464517" y="2556167"/>
              <a:ext cx="8342940" cy="1042959"/>
              <a:chOff x="1464517" y="2644947"/>
              <a:chExt cx="8342940" cy="1042959"/>
            </a:xfrm>
          </p:grpSpPr>
          <p:grpSp>
            <p:nvGrpSpPr>
              <p:cNvPr id="34" name="Gruppe 33">
                <a:extLst>
                  <a:ext uri="{FF2B5EF4-FFF2-40B4-BE49-F238E27FC236}">
                    <a16:creationId xmlns:a16="http://schemas.microsoft.com/office/drawing/2014/main" id="{A32E4BDA-C2B9-ADE4-5C3C-F5E7E5E14EA4}"/>
                  </a:ext>
                </a:extLst>
              </p:cNvPr>
              <p:cNvGrpSpPr/>
              <p:nvPr/>
            </p:nvGrpSpPr>
            <p:grpSpPr>
              <a:xfrm>
                <a:off x="3157143" y="2644947"/>
                <a:ext cx="1572435" cy="1042959"/>
                <a:chOff x="4834620" y="1239914"/>
                <a:chExt cx="1572435" cy="1042959"/>
              </a:xfrm>
            </p:grpSpPr>
            <p:sp>
              <p:nvSpPr>
                <p:cNvPr id="47" name="Rectangle 23">
                  <a:extLst>
                    <a:ext uri="{FF2B5EF4-FFF2-40B4-BE49-F238E27FC236}">
                      <a16:creationId xmlns:a16="http://schemas.microsoft.com/office/drawing/2014/main" id="{C05D7BFE-1690-00EB-6DE7-32B2E2F746CC}"/>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48" name="Rectangle 23">
                  <a:extLst>
                    <a:ext uri="{FF2B5EF4-FFF2-40B4-BE49-F238E27FC236}">
                      <a16:creationId xmlns:a16="http://schemas.microsoft.com/office/drawing/2014/main" id="{E7C5FAB7-1B87-096F-AD6A-107D2607BF9B}"/>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35" name="Gruppe 34">
                <a:extLst>
                  <a:ext uri="{FF2B5EF4-FFF2-40B4-BE49-F238E27FC236}">
                    <a16:creationId xmlns:a16="http://schemas.microsoft.com/office/drawing/2014/main" id="{513F09B6-D677-6C64-C5DA-C29DC4357DB6}"/>
                  </a:ext>
                </a:extLst>
              </p:cNvPr>
              <p:cNvGrpSpPr/>
              <p:nvPr/>
            </p:nvGrpSpPr>
            <p:grpSpPr>
              <a:xfrm>
                <a:off x="1464517" y="2644947"/>
                <a:ext cx="1572435" cy="1042959"/>
                <a:chOff x="4834620" y="1239914"/>
                <a:chExt cx="1572435" cy="1042959"/>
              </a:xfrm>
            </p:grpSpPr>
            <p:sp>
              <p:nvSpPr>
                <p:cNvPr id="45" name="Rectangle 23">
                  <a:extLst>
                    <a:ext uri="{FF2B5EF4-FFF2-40B4-BE49-F238E27FC236}">
                      <a16:creationId xmlns:a16="http://schemas.microsoft.com/office/drawing/2014/main" id="{CA6810E5-B4A1-4D2E-0B89-AF1EACF0787E}"/>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46" name="Rectangle 23">
                  <a:extLst>
                    <a:ext uri="{FF2B5EF4-FFF2-40B4-BE49-F238E27FC236}">
                      <a16:creationId xmlns:a16="http://schemas.microsoft.com/office/drawing/2014/main" id="{B90E40FE-432C-E629-550E-EB8955D6A93D}"/>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36" name="Gruppe 35">
                <a:extLst>
                  <a:ext uri="{FF2B5EF4-FFF2-40B4-BE49-F238E27FC236}">
                    <a16:creationId xmlns:a16="http://schemas.microsoft.com/office/drawing/2014/main" id="{84ECA347-2CEB-51F1-2C4F-AE04C3B2991A}"/>
                  </a:ext>
                </a:extLst>
              </p:cNvPr>
              <p:cNvGrpSpPr/>
              <p:nvPr/>
            </p:nvGrpSpPr>
            <p:grpSpPr>
              <a:xfrm>
                <a:off x="8235022" y="2644947"/>
                <a:ext cx="1572435" cy="1042959"/>
                <a:chOff x="4834620" y="1239914"/>
                <a:chExt cx="1572435" cy="1042959"/>
              </a:xfrm>
            </p:grpSpPr>
            <p:sp>
              <p:nvSpPr>
                <p:cNvPr id="43" name="Rectangle 23">
                  <a:extLst>
                    <a:ext uri="{FF2B5EF4-FFF2-40B4-BE49-F238E27FC236}">
                      <a16:creationId xmlns:a16="http://schemas.microsoft.com/office/drawing/2014/main" id="{D4C63813-8C84-32EA-2D49-4D60D7842CE8}"/>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44" name="Rectangle 23">
                  <a:extLst>
                    <a:ext uri="{FF2B5EF4-FFF2-40B4-BE49-F238E27FC236}">
                      <a16:creationId xmlns:a16="http://schemas.microsoft.com/office/drawing/2014/main" id="{867FE704-FB60-8A26-598B-605836B43CAD}"/>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37" name="Gruppe 36">
                <a:extLst>
                  <a:ext uri="{FF2B5EF4-FFF2-40B4-BE49-F238E27FC236}">
                    <a16:creationId xmlns:a16="http://schemas.microsoft.com/office/drawing/2014/main" id="{60F41989-F9C7-1AD7-3F75-31C224DF9C21}"/>
                  </a:ext>
                </a:extLst>
              </p:cNvPr>
              <p:cNvGrpSpPr/>
              <p:nvPr/>
            </p:nvGrpSpPr>
            <p:grpSpPr>
              <a:xfrm>
                <a:off x="6542395" y="2644947"/>
                <a:ext cx="1572435" cy="1042959"/>
                <a:chOff x="4834620" y="1239914"/>
                <a:chExt cx="1572435" cy="1042959"/>
              </a:xfrm>
            </p:grpSpPr>
            <p:sp>
              <p:nvSpPr>
                <p:cNvPr id="41" name="Rectangle 23">
                  <a:extLst>
                    <a:ext uri="{FF2B5EF4-FFF2-40B4-BE49-F238E27FC236}">
                      <a16:creationId xmlns:a16="http://schemas.microsoft.com/office/drawing/2014/main" id="{417418F6-A2F4-AE96-8344-3B7D44D5617B}"/>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42" name="Rectangle 23">
                  <a:extLst>
                    <a:ext uri="{FF2B5EF4-FFF2-40B4-BE49-F238E27FC236}">
                      <a16:creationId xmlns:a16="http://schemas.microsoft.com/office/drawing/2014/main" id="{DCAB52F7-DA8E-F0D6-4CBC-A1E3777F2235}"/>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38" name="Gruppe 37">
                <a:extLst>
                  <a:ext uri="{FF2B5EF4-FFF2-40B4-BE49-F238E27FC236}">
                    <a16:creationId xmlns:a16="http://schemas.microsoft.com/office/drawing/2014/main" id="{5CEA07B1-FA9B-8820-C0EA-7E7749F9DCC7}"/>
                  </a:ext>
                </a:extLst>
              </p:cNvPr>
              <p:cNvGrpSpPr/>
              <p:nvPr/>
            </p:nvGrpSpPr>
            <p:grpSpPr>
              <a:xfrm>
                <a:off x="4849769" y="2644947"/>
                <a:ext cx="1572435" cy="1042959"/>
                <a:chOff x="4834620" y="1239914"/>
                <a:chExt cx="1572435" cy="1042959"/>
              </a:xfrm>
            </p:grpSpPr>
            <p:sp>
              <p:nvSpPr>
                <p:cNvPr id="39" name="Rectangle 23">
                  <a:extLst>
                    <a:ext uri="{FF2B5EF4-FFF2-40B4-BE49-F238E27FC236}">
                      <a16:creationId xmlns:a16="http://schemas.microsoft.com/office/drawing/2014/main" id="{F81202F6-70E2-AAEB-EE5B-1742A3AD5A58}"/>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40" name="Rectangle 23">
                  <a:extLst>
                    <a:ext uri="{FF2B5EF4-FFF2-40B4-BE49-F238E27FC236}">
                      <a16:creationId xmlns:a16="http://schemas.microsoft.com/office/drawing/2014/main" id="{7B099F97-83D4-BCEC-D1C6-4752DFD1866A}"/>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grpSp>
          <p:nvGrpSpPr>
            <p:cNvPr id="13" name="Gruppe 12">
              <a:extLst>
                <a:ext uri="{FF2B5EF4-FFF2-40B4-BE49-F238E27FC236}">
                  <a16:creationId xmlns:a16="http://schemas.microsoft.com/office/drawing/2014/main" id="{18886AC0-40BB-F6E8-760C-108D85B26AA8}"/>
                </a:ext>
              </a:extLst>
            </p:cNvPr>
            <p:cNvGrpSpPr/>
            <p:nvPr/>
          </p:nvGrpSpPr>
          <p:grpSpPr>
            <a:xfrm>
              <a:off x="1464517" y="3904814"/>
              <a:ext cx="8342940" cy="1042959"/>
              <a:chOff x="1464517" y="2644947"/>
              <a:chExt cx="8342940" cy="1042959"/>
            </a:xfrm>
          </p:grpSpPr>
          <p:grpSp>
            <p:nvGrpSpPr>
              <p:cNvPr id="19" name="Gruppe 18">
                <a:extLst>
                  <a:ext uri="{FF2B5EF4-FFF2-40B4-BE49-F238E27FC236}">
                    <a16:creationId xmlns:a16="http://schemas.microsoft.com/office/drawing/2014/main" id="{30AE86BE-420C-CA08-9C0A-120E083AAAD5}"/>
                  </a:ext>
                </a:extLst>
              </p:cNvPr>
              <p:cNvGrpSpPr/>
              <p:nvPr/>
            </p:nvGrpSpPr>
            <p:grpSpPr>
              <a:xfrm>
                <a:off x="3157143" y="2644947"/>
                <a:ext cx="1572435" cy="1042959"/>
                <a:chOff x="4834620" y="1239914"/>
                <a:chExt cx="1572435" cy="1042959"/>
              </a:xfrm>
            </p:grpSpPr>
            <p:sp>
              <p:nvSpPr>
                <p:cNvPr id="32" name="Rectangle 23">
                  <a:extLst>
                    <a:ext uri="{FF2B5EF4-FFF2-40B4-BE49-F238E27FC236}">
                      <a16:creationId xmlns:a16="http://schemas.microsoft.com/office/drawing/2014/main" id="{2DCADD07-0D16-AD41-1086-45C0337E61CB}"/>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33" name="Rectangle 23">
                  <a:extLst>
                    <a:ext uri="{FF2B5EF4-FFF2-40B4-BE49-F238E27FC236}">
                      <a16:creationId xmlns:a16="http://schemas.microsoft.com/office/drawing/2014/main" id="{DDDF8336-8772-7166-5B84-951FE06BAF49}"/>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20" name="Gruppe 19">
                <a:extLst>
                  <a:ext uri="{FF2B5EF4-FFF2-40B4-BE49-F238E27FC236}">
                    <a16:creationId xmlns:a16="http://schemas.microsoft.com/office/drawing/2014/main" id="{F8C48ED5-3E86-9BB0-48EA-000BB4C0034C}"/>
                  </a:ext>
                </a:extLst>
              </p:cNvPr>
              <p:cNvGrpSpPr/>
              <p:nvPr/>
            </p:nvGrpSpPr>
            <p:grpSpPr>
              <a:xfrm>
                <a:off x="1464517" y="2644947"/>
                <a:ext cx="1572435" cy="1042959"/>
                <a:chOff x="4834620" y="1239914"/>
                <a:chExt cx="1572435" cy="1042959"/>
              </a:xfrm>
            </p:grpSpPr>
            <p:sp>
              <p:nvSpPr>
                <p:cNvPr id="30" name="Rectangle 23">
                  <a:extLst>
                    <a:ext uri="{FF2B5EF4-FFF2-40B4-BE49-F238E27FC236}">
                      <a16:creationId xmlns:a16="http://schemas.microsoft.com/office/drawing/2014/main" id="{85FE900F-9412-D75E-56EE-49B6C55AD644}"/>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31" name="Rectangle 23">
                  <a:extLst>
                    <a:ext uri="{FF2B5EF4-FFF2-40B4-BE49-F238E27FC236}">
                      <a16:creationId xmlns:a16="http://schemas.microsoft.com/office/drawing/2014/main" id="{4D95B8FD-375D-D285-B27D-4BC5A9EA9A2F}"/>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21" name="Gruppe 20">
                <a:extLst>
                  <a:ext uri="{FF2B5EF4-FFF2-40B4-BE49-F238E27FC236}">
                    <a16:creationId xmlns:a16="http://schemas.microsoft.com/office/drawing/2014/main" id="{F43A3B23-B50F-A271-715C-B0F3553CF58E}"/>
                  </a:ext>
                </a:extLst>
              </p:cNvPr>
              <p:cNvGrpSpPr/>
              <p:nvPr/>
            </p:nvGrpSpPr>
            <p:grpSpPr>
              <a:xfrm>
                <a:off x="8235022" y="2644947"/>
                <a:ext cx="1572435" cy="1042959"/>
                <a:chOff x="4834620" y="1239914"/>
                <a:chExt cx="1572435" cy="1042959"/>
              </a:xfrm>
            </p:grpSpPr>
            <p:sp>
              <p:nvSpPr>
                <p:cNvPr id="28" name="Rectangle 23">
                  <a:extLst>
                    <a:ext uri="{FF2B5EF4-FFF2-40B4-BE49-F238E27FC236}">
                      <a16:creationId xmlns:a16="http://schemas.microsoft.com/office/drawing/2014/main" id="{57680915-E6AB-4CB2-9F4B-6B0A9845EE1B}"/>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29" name="Rectangle 23">
                  <a:extLst>
                    <a:ext uri="{FF2B5EF4-FFF2-40B4-BE49-F238E27FC236}">
                      <a16:creationId xmlns:a16="http://schemas.microsoft.com/office/drawing/2014/main" id="{4883E536-8D15-ED7B-1228-A4F786B9EF22}"/>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22" name="Gruppe 21">
                <a:extLst>
                  <a:ext uri="{FF2B5EF4-FFF2-40B4-BE49-F238E27FC236}">
                    <a16:creationId xmlns:a16="http://schemas.microsoft.com/office/drawing/2014/main" id="{F8F7C8A6-A3AC-BB20-BBBF-76A4F02CBA43}"/>
                  </a:ext>
                </a:extLst>
              </p:cNvPr>
              <p:cNvGrpSpPr/>
              <p:nvPr/>
            </p:nvGrpSpPr>
            <p:grpSpPr>
              <a:xfrm>
                <a:off x="6542395" y="2644947"/>
                <a:ext cx="1572435" cy="1042959"/>
                <a:chOff x="4834620" y="1239914"/>
                <a:chExt cx="1572435" cy="1042959"/>
              </a:xfrm>
            </p:grpSpPr>
            <p:sp>
              <p:nvSpPr>
                <p:cNvPr id="26" name="Rectangle 23">
                  <a:extLst>
                    <a:ext uri="{FF2B5EF4-FFF2-40B4-BE49-F238E27FC236}">
                      <a16:creationId xmlns:a16="http://schemas.microsoft.com/office/drawing/2014/main" id="{04C06DF1-20F4-55A4-051B-9BFDAC15982C}"/>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27" name="Rectangle 23">
                  <a:extLst>
                    <a:ext uri="{FF2B5EF4-FFF2-40B4-BE49-F238E27FC236}">
                      <a16:creationId xmlns:a16="http://schemas.microsoft.com/office/drawing/2014/main" id="{35F1B1D9-B543-0A26-F07E-1D8E84B8B221}"/>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23" name="Gruppe 22">
                <a:extLst>
                  <a:ext uri="{FF2B5EF4-FFF2-40B4-BE49-F238E27FC236}">
                    <a16:creationId xmlns:a16="http://schemas.microsoft.com/office/drawing/2014/main" id="{D466E72D-01DF-DC1C-27A1-6D3691BC5757}"/>
                  </a:ext>
                </a:extLst>
              </p:cNvPr>
              <p:cNvGrpSpPr/>
              <p:nvPr/>
            </p:nvGrpSpPr>
            <p:grpSpPr>
              <a:xfrm>
                <a:off x="4849769" y="2644947"/>
                <a:ext cx="1572435" cy="1042959"/>
                <a:chOff x="4834620" y="1239914"/>
                <a:chExt cx="1572435" cy="1042959"/>
              </a:xfrm>
            </p:grpSpPr>
            <p:sp>
              <p:nvSpPr>
                <p:cNvPr id="24" name="Rectangle 23">
                  <a:extLst>
                    <a:ext uri="{FF2B5EF4-FFF2-40B4-BE49-F238E27FC236}">
                      <a16:creationId xmlns:a16="http://schemas.microsoft.com/office/drawing/2014/main" id="{60CB68ED-B5E0-D869-6D1F-B3AEC9E8D5B1}"/>
                    </a:ext>
                  </a:extLst>
                </p:cNvPr>
                <p:cNvSpPr>
                  <a:spLocks noChangeArrowheads="1"/>
                </p:cNvSpPr>
                <p:nvPr/>
              </p:nvSpPr>
              <p:spPr bwMode="auto">
                <a:xfrm>
                  <a:off x="4834620" y="1239914"/>
                  <a:ext cx="1572435" cy="596900"/>
                </a:xfrm>
                <a:prstGeom prst="rect">
                  <a:avLst/>
                </a:prstGeom>
                <a:solidFill>
                  <a:schemeClr val="accent1">
                    <a:lumMod val="20000"/>
                    <a:lumOff val="8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25" name="Rectangle 23">
                  <a:extLst>
                    <a:ext uri="{FF2B5EF4-FFF2-40B4-BE49-F238E27FC236}">
                      <a16:creationId xmlns:a16="http://schemas.microsoft.com/office/drawing/2014/main" id="{54BEFB10-88A1-5672-F1CB-8787BD4EFDAB}"/>
                    </a:ext>
                  </a:extLst>
                </p:cNvPr>
                <p:cNvSpPr>
                  <a:spLocks noChangeArrowheads="1"/>
                </p:cNvSpPr>
                <p:nvPr/>
              </p:nvSpPr>
              <p:spPr bwMode="auto">
                <a:xfrm>
                  <a:off x="4834620" y="1916352"/>
                  <a:ext cx="1572435" cy="366521"/>
                </a:xfrm>
                <a:prstGeom prst="rect">
                  <a:avLst/>
                </a:prstGeom>
                <a:solidFill>
                  <a:schemeClr val="accent5">
                    <a:lumMod val="60000"/>
                    <a:lumOff val="40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sp>
          <p:nvSpPr>
            <p:cNvPr id="14" name="Rectangle 23">
              <a:extLst>
                <a:ext uri="{FF2B5EF4-FFF2-40B4-BE49-F238E27FC236}">
                  <a16:creationId xmlns:a16="http://schemas.microsoft.com/office/drawing/2014/main" id="{0EF1262C-BB78-8732-3EAF-E2CD56E0BDFB}"/>
                </a:ext>
              </a:extLst>
            </p:cNvPr>
            <p:cNvSpPr>
              <a:spLocks noChangeArrowheads="1"/>
            </p:cNvSpPr>
            <p:nvPr/>
          </p:nvSpPr>
          <p:spPr bwMode="auto">
            <a:xfrm>
              <a:off x="3157142" y="5408263"/>
              <a:ext cx="1572435" cy="596900"/>
            </a:xfrm>
            <a:prstGeom prst="rect">
              <a:avLst/>
            </a:prstGeom>
            <a:solidFill>
              <a:schemeClr val="bg1">
                <a:lumMod val="85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15" name="Rectangle 23">
              <a:extLst>
                <a:ext uri="{FF2B5EF4-FFF2-40B4-BE49-F238E27FC236}">
                  <a16:creationId xmlns:a16="http://schemas.microsoft.com/office/drawing/2014/main" id="{447D102B-80B9-CF04-2552-3D1BBFA73093}"/>
                </a:ext>
              </a:extLst>
            </p:cNvPr>
            <p:cNvSpPr>
              <a:spLocks noChangeArrowheads="1"/>
            </p:cNvSpPr>
            <p:nvPr/>
          </p:nvSpPr>
          <p:spPr bwMode="auto">
            <a:xfrm>
              <a:off x="1464516" y="5408263"/>
              <a:ext cx="1572435" cy="596900"/>
            </a:xfrm>
            <a:prstGeom prst="rect">
              <a:avLst/>
            </a:prstGeom>
            <a:solidFill>
              <a:schemeClr val="bg1">
                <a:lumMod val="85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16" name="Rectangle 23">
              <a:extLst>
                <a:ext uri="{FF2B5EF4-FFF2-40B4-BE49-F238E27FC236}">
                  <a16:creationId xmlns:a16="http://schemas.microsoft.com/office/drawing/2014/main" id="{80D45502-030B-E49C-C40E-9B08E5E7F7B1}"/>
                </a:ext>
              </a:extLst>
            </p:cNvPr>
            <p:cNvSpPr>
              <a:spLocks noChangeArrowheads="1"/>
            </p:cNvSpPr>
            <p:nvPr/>
          </p:nvSpPr>
          <p:spPr bwMode="auto">
            <a:xfrm>
              <a:off x="8235021" y="5408263"/>
              <a:ext cx="1572435" cy="596900"/>
            </a:xfrm>
            <a:prstGeom prst="rect">
              <a:avLst/>
            </a:prstGeom>
            <a:solidFill>
              <a:schemeClr val="bg1">
                <a:lumMod val="85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17" name="Rectangle 23">
              <a:extLst>
                <a:ext uri="{FF2B5EF4-FFF2-40B4-BE49-F238E27FC236}">
                  <a16:creationId xmlns:a16="http://schemas.microsoft.com/office/drawing/2014/main" id="{183AF76D-12CD-6B87-8C29-FA51DAAB1F98}"/>
                </a:ext>
              </a:extLst>
            </p:cNvPr>
            <p:cNvSpPr>
              <a:spLocks noChangeArrowheads="1"/>
            </p:cNvSpPr>
            <p:nvPr/>
          </p:nvSpPr>
          <p:spPr bwMode="auto">
            <a:xfrm>
              <a:off x="6542394" y="5408263"/>
              <a:ext cx="1572435" cy="596900"/>
            </a:xfrm>
            <a:prstGeom prst="rect">
              <a:avLst/>
            </a:prstGeom>
            <a:solidFill>
              <a:schemeClr val="bg1">
                <a:lumMod val="85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sp>
          <p:nvSpPr>
            <p:cNvPr id="18" name="Rectangle 23">
              <a:extLst>
                <a:ext uri="{FF2B5EF4-FFF2-40B4-BE49-F238E27FC236}">
                  <a16:creationId xmlns:a16="http://schemas.microsoft.com/office/drawing/2014/main" id="{576E456B-70E8-8B22-4973-2DAFE425F980}"/>
                </a:ext>
              </a:extLst>
            </p:cNvPr>
            <p:cNvSpPr>
              <a:spLocks noChangeArrowheads="1"/>
            </p:cNvSpPr>
            <p:nvPr/>
          </p:nvSpPr>
          <p:spPr bwMode="auto">
            <a:xfrm>
              <a:off x="4849768" y="5408263"/>
              <a:ext cx="1572435" cy="596900"/>
            </a:xfrm>
            <a:prstGeom prst="rect">
              <a:avLst/>
            </a:prstGeom>
            <a:solidFill>
              <a:schemeClr val="bg1">
                <a:lumMod val="85000"/>
              </a:schemeClr>
            </a:solidFill>
            <a:ln w="12700">
              <a:solidFill>
                <a:schemeClr val="tx1"/>
              </a:solidFill>
              <a:miter lim="800000"/>
              <a:headEnd/>
              <a:tailEnd/>
            </a:ln>
          </p:spPr>
          <p:txBody>
            <a:bodyPr anchor="ct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sz="1000" dirty="0">
                  <a:latin typeface="+mn-lt"/>
                </a:rPr>
                <a:t>X</a:t>
              </a:r>
            </a:p>
          </p:txBody>
        </p:sp>
      </p:grpSp>
      <p:grpSp>
        <p:nvGrpSpPr>
          <p:cNvPr id="54" name="Gruppe 53">
            <a:extLst>
              <a:ext uri="{FF2B5EF4-FFF2-40B4-BE49-F238E27FC236}">
                <a16:creationId xmlns:a16="http://schemas.microsoft.com/office/drawing/2014/main" id="{F17509BE-0C62-7F5C-95F5-3E1AF8010110}"/>
              </a:ext>
            </a:extLst>
          </p:cNvPr>
          <p:cNvGrpSpPr/>
          <p:nvPr/>
        </p:nvGrpSpPr>
        <p:grpSpPr>
          <a:xfrm rot="16200000">
            <a:off x="10039125" y="1172209"/>
            <a:ext cx="1093381" cy="496050"/>
            <a:chOff x="1440760" y="1000975"/>
            <a:chExt cx="4765993" cy="496050"/>
          </a:xfrm>
        </p:grpSpPr>
        <p:sp>
          <p:nvSpPr>
            <p:cNvPr id="55" name="Right Arrow 61">
              <a:extLst>
                <a:ext uri="{FF2B5EF4-FFF2-40B4-BE49-F238E27FC236}">
                  <a16:creationId xmlns:a16="http://schemas.microsoft.com/office/drawing/2014/main" id="{2074AD5E-A0DC-D85C-CA02-6538BC94677D}"/>
                </a:ext>
              </a:extLst>
            </p:cNvPr>
            <p:cNvSpPr/>
            <p:nvPr/>
          </p:nvSpPr>
          <p:spPr bwMode="auto">
            <a:xfrm flipH="1">
              <a:off x="1440760" y="1000975"/>
              <a:ext cx="3947985" cy="49605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56" name="TextBox 124">
              <a:extLst>
                <a:ext uri="{FF2B5EF4-FFF2-40B4-BE49-F238E27FC236}">
                  <a16:creationId xmlns:a16="http://schemas.microsoft.com/office/drawing/2014/main" id="{370B40B9-D5B5-2DEC-96C8-252F09CD4CB9}"/>
                </a:ext>
              </a:extLst>
            </p:cNvPr>
            <p:cNvSpPr txBox="1">
              <a:spLocks noChangeArrowheads="1"/>
            </p:cNvSpPr>
            <p:nvPr/>
          </p:nvSpPr>
          <p:spPr bwMode="auto">
            <a:xfrm>
              <a:off x="1608303" y="1131858"/>
              <a:ext cx="45984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pPr>
              <a:r>
                <a:rPr lang="da-DK" altLang="da-DK" sz="1100" b="1" dirty="0">
                  <a:solidFill>
                    <a:schemeClr val="bg1"/>
                  </a:solidFill>
                  <a:latin typeface="+mn-lt"/>
                </a:rPr>
                <a:t>    Hvordan</a:t>
              </a:r>
              <a:endParaRPr lang="da-DK" altLang="da-DK" sz="1100" dirty="0">
                <a:solidFill>
                  <a:schemeClr val="bg1"/>
                </a:solidFill>
                <a:latin typeface="+mn-lt"/>
              </a:endParaRPr>
            </a:p>
          </p:txBody>
        </p:sp>
      </p:grpSp>
      <p:sp>
        <p:nvSpPr>
          <p:cNvPr id="57" name="Right Arrow 61">
            <a:extLst>
              <a:ext uri="{FF2B5EF4-FFF2-40B4-BE49-F238E27FC236}">
                <a16:creationId xmlns:a16="http://schemas.microsoft.com/office/drawing/2014/main" id="{A94960DB-2489-9BA6-FCE9-F2D13C5BEF24}"/>
              </a:ext>
            </a:extLst>
          </p:cNvPr>
          <p:cNvSpPr/>
          <p:nvPr/>
        </p:nvSpPr>
        <p:spPr bwMode="auto">
          <a:xfrm rot="16200000">
            <a:off x="1187491" y="1236798"/>
            <a:ext cx="925819" cy="49605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58" name="TextBox 62">
            <a:extLst>
              <a:ext uri="{FF2B5EF4-FFF2-40B4-BE49-F238E27FC236}">
                <a16:creationId xmlns:a16="http://schemas.microsoft.com/office/drawing/2014/main" id="{3AEB5552-28F5-BD31-59E6-1346FB9FF99E}"/>
              </a:ext>
            </a:extLst>
          </p:cNvPr>
          <p:cNvSpPr txBox="1">
            <a:spLocks noChangeArrowheads="1"/>
          </p:cNvSpPr>
          <p:nvPr/>
        </p:nvSpPr>
        <p:spPr bwMode="auto">
          <a:xfrm rot="16200000">
            <a:off x="1227873" y="1384504"/>
            <a:ext cx="8636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pPr>
            <a:r>
              <a:rPr lang="da-DK" altLang="da-DK" sz="1100" b="1" dirty="0">
                <a:solidFill>
                  <a:schemeClr val="bg1"/>
                </a:solidFill>
                <a:latin typeface="+mn-lt"/>
              </a:rPr>
              <a:t>    Hvorfor </a:t>
            </a:r>
            <a:endParaRPr lang="en-US" altLang="da-DK" sz="1100" dirty="0">
              <a:solidFill>
                <a:schemeClr val="bg1"/>
              </a:solidFill>
              <a:latin typeface="+mn-lt"/>
            </a:endParaRPr>
          </a:p>
        </p:txBody>
      </p:sp>
      <p:sp>
        <p:nvSpPr>
          <p:cNvPr id="59" name="Rectangle 60">
            <a:extLst>
              <a:ext uri="{FF2B5EF4-FFF2-40B4-BE49-F238E27FC236}">
                <a16:creationId xmlns:a16="http://schemas.microsoft.com/office/drawing/2014/main" id="{3298C603-5476-B29D-AFF7-79AE9DE3C4FE}"/>
              </a:ext>
            </a:extLst>
          </p:cNvPr>
          <p:cNvSpPr>
            <a:spLocks noChangeArrowheads="1"/>
          </p:cNvSpPr>
          <p:nvPr/>
        </p:nvSpPr>
        <p:spPr bwMode="auto">
          <a:xfrm>
            <a:off x="5621562" y="5939093"/>
            <a:ext cx="868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dirty="0">
                <a:solidFill>
                  <a:srgbClr val="002060"/>
                </a:solidFill>
                <a:latin typeface="+mn-lt"/>
              </a:rPr>
              <a:t>Leverancer</a:t>
            </a:r>
          </a:p>
        </p:txBody>
      </p:sp>
    </p:spTree>
    <p:extLst>
      <p:ext uri="{BB962C8B-B14F-4D97-AF65-F5344CB8AC3E}">
        <p14:creationId xmlns:p14="http://schemas.microsoft.com/office/powerpoint/2010/main" val="44592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3: Milepælsplanen (se værktøj 5.1.)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9" name="Rectangle 60">
            <a:extLst>
              <a:ext uri="{FF2B5EF4-FFF2-40B4-BE49-F238E27FC236}">
                <a16:creationId xmlns:a16="http://schemas.microsoft.com/office/drawing/2014/main" id="{3298C603-5476-B29D-AFF7-79AE9DE3C4FE}"/>
              </a:ext>
            </a:extLst>
          </p:cNvPr>
          <p:cNvSpPr>
            <a:spLocks noChangeArrowheads="1"/>
          </p:cNvSpPr>
          <p:nvPr/>
        </p:nvSpPr>
        <p:spPr bwMode="auto">
          <a:xfrm>
            <a:off x="5621562" y="5939093"/>
            <a:ext cx="868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1200">
                <a:solidFill>
                  <a:schemeClr val="tx1"/>
                </a:solidFill>
                <a:latin typeface="Arial" charset="0"/>
              </a:defRPr>
            </a:lvl1pPr>
            <a:lvl2pPr marL="742950" indent="-285750" eaLnBrk="0" hangingPunct="0">
              <a:spcBef>
                <a:spcPct val="20000"/>
              </a:spcBef>
              <a:buClr>
                <a:schemeClr val="tx1"/>
              </a:buClr>
              <a:buChar char="•"/>
              <a:defRPr sz="1200">
                <a:solidFill>
                  <a:schemeClr val="tx1"/>
                </a:solidFill>
                <a:latin typeface="Arial" charset="0"/>
              </a:defRPr>
            </a:lvl2pPr>
            <a:lvl3pPr marL="1143000" indent="-228600" eaLnBrk="0" hangingPunct="0">
              <a:spcBef>
                <a:spcPct val="20000"/>
              </a:spcBef>
              <a:buFont typeface="Arial" charset="0"/>
              <a:buChar char="–"/>
              <a:defRPr sz="1200">
                <a:solidFill>
                  <a:schemeClr val="tx1"/>
                </a:solidFill>
                <a:latin typeface="Arial" charset="0"/>
              </a:defRPr>
            </a:lvl3pPr>
            <a:lvl4pPr marL="1600200" indent="-228600" eaLnBrk="0" hangingPunct="0">
              <a:spcBef>
                <a:spcPct val="20000"/>
              </a:spcBef>
              <a:buFont typeface="Arial" charset="0"/>
              <a:buChar char="»"/>
              <a:defRPr sz="1200">
                <a:solidFill>
                  <a:schemeClr val="tx1"/>
                </a:solidFill>
                <a:latin typeface="Arial" charset="0"/>
              </a:defRPr>
            </a:lvl4pPr>
            <a:lvl5pPr marL="2057400" indent="-228600" eaLnBrk="0" hangingPunct="0">
              <a:spcBef>
                <a:spcPct val="20000"/>
              </a:spcBef>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defRPr>
            </a:lvl9pPr>
          </a:lstStyle>
          <a:p>
            <a:pPr algn="ctr" eaLnBrk="1" hangingPunct="1">
              <a:spcBef>
                <a:spcPct val="0"/>
              </a:spcBef>
            </a:pPr>
            <a:r>
              <a:rPr lang="da-DK" altLang="da-DK" dirty="0">
                <a:solidFill>
                  <a:srgbClr val="002060"/>
                </a:solidFill>
                <a:latin typeface="+mn-lt"/>
              </a:rPr>
              <a:t>Leverancer</a:t>
            </a:r>
          </a:p>
        </p:txBody>
      </p:sp>
      <p:graphicFrame>
        <p:nvGraphicFramePr>
          <p:cNvPr id="3" name="Tabel 2">
            <a:extLst>
              <a:ext uri="{FF2B5EF4-FFF2-40B4-BE49-F238E27FC236}">
                <a16:creationId xmlns:a16="http://schemas.microsoft.com/office/drawing/2014/main" id="{ADD08679-4EFB-2EC7-9575-7735C65A483F}"/>
              </a:ext>
            </a:extLst>
          </p:cNvPr>
          <p:cNvGraphicFramePr>
            <a:graphicFrameLocks noGrp="1"/>
          </p:cNvGraphicFramePr>
          <p:nvPr/>
        </p:nvGraphicFramePr>
        <p:xfrm>
          <a:off x="1423572" y="906604"/>
          <a:ext cx="9436906" cy="3603243"/>
        </p:xfrm>
        <a:graphic>
          <a:graphicData uri="http://schemas.openxmlformats.org/drawingml/2006/table">
            <a:tbl>
              <a:tblPr firstRow="1" firstCol="1" bandRow="1">
                <a:tableStyleId>{5C22544A-7EE6-4342-B048-85BDC9FD1C3A}</a:tableStyleId>
              </a:tblPr>
              <a:tblGrid>
                <a:gridCol w="1887100">
                  <a:extLst>
                    <a:ext uri="{9D8B030D-6E8A-4147-A177-3AD203B41FA5}">
                      <a16:colId xmlns:a16="http://schemas.microsoft.com/office/drawing/2014/main" val="3439625555"/>
                    </a:ext>
                  </a:extLst>
                </a:gridCol>
                <a:gridCol w="377420">
                  <a:extLst>
                    <a:ext uri="{9D8B030D-6E8A-4147-A177-3AD203B41FA5}">
                      <a16:colId xmlns:a16="http://schemas.microsoft.com/office/drawing/2014/main" val="2948238970"/>
                    </a:ext>
                  </a:extLst>
                </a:gridCol>
                <a:gridCol w="377420">
                  <a:extLst>
                    <a:ext uri="{9D8B030D-6E8A-4147-A177-3AD203B41FA5}">
                      <a16:colId xmlns:a16="http://schemas.microsoft.com/office/drawing/2014/main" val="1323346677"/>
                    </a:ext>
                  </a:extLst>
                </a:gridCol>
                <a:gridCol w="377420">
                  <a:extLst>
                    <a:ext uri="{9D8B030D-6E8A-4147-A177-3AD203B41FA5}">
                      <a16:colId xmlns:a16="http://schemas.microsoft.com/office/drawing/2014/main" val="4112326840"/>
                    </a:ext>
                  </a:extLst>
                </a:gridCol>
                <a:gridCol w="377420">
                  <a:extLst>
                    <a:ext uri="{9D8B030D-6E8A-4147-A177-3AD203B41FA5}">
                      <a16:colId xmlns:a16="http://schemas.microsoft.com/office/drawing/2014/main" val="539008526"/>
                    </a:ext>
                  </a:extLst>
                </a:gridCol>
                <a:gridCol w="377420">
                  <a:extLst>
                    <a:ext uri="{9D8B030D-6E8A-4147-A177-3AD203B41FA5}">
                      <a16:colId xmlns:a16="http://schemas.microsoft.com/office/drawing/2014/main" val="57821765"/>
                    </a:ext>
                  </a:extLst>
                </a:gridCol>
                <a:gridCol w="377420">
                  <a:extLst>
                    <a:ext uri="{9D8B030D-6E8A-4147-A177-3AD203B41FA5}">
                      <a16:colId xmlns:a16="http://schemas.microsoft.com/office/drawing/2014/main" val="3645219228"/>
                    </a:ext>
                  </a:extLst>
                </a:gridCol>
                <a:gridCol w="377420">
                  <a:extLst>
                    <a:ext uri="{9D8B030D-6E8A-4147-A177-3AD203B41FA5}">
                      <a16:colId xmlns:a16="http://schemas.microsoft.com/office/drawing/2014/main" val="3276653456"/>
                    </a:ext>
                  </a:extLst>
                </a:gridCol>
                <a:gridCol w="377420">
                  <a:extLst>
                    <a:ext uri="{9D8B030D-6E8A-4147-A177-3AD203B41FA5}">
                      <a16:colId xmlns:a16="http://schemas.microsoft.com/office/drawing/2014/main" val="1482994034"/>
                    </a:ext>
                  </a:extLst>
                </a:gridCol>
                <a:gridCol w="377420">
                  <a:extLst>
                    <a:ext uri="{9D8B030D-6E8A-4147-A177-3AD203B41FA5}">
                      <a16:colId xmlns:a16="http://schemas.microsoft.com/office/drawing/2014/main" val="718822978"/>
                    </a:ext>
                  </a:extLst>
                </a:gridCol>
                <a:gridCol w="377420">
                  <a:extLst>
                    <a:ext uri="{9D8B030D-6E8A-4147-A177-3AD203B41FA5}">
                      <a16:colId xmlns:a16="http://schemas.microsoft.com/office/drawing/2014/main" val="3057814456"/>
                    </a:ext>
                  </a:extLst>
                </a:gridCol>
                <a:gridCol w="377420">
                  <a:extLst>
                    <a:ext uri="{9D8B030D-6E8A-4147-A177-3AD203B41FA5}">
                      <a16:colId xmlns:a16="http://schemas.microsoft.com/office/drawing/2014/main" val="2740479571"/>
                    </a:ext>
                  </a:extLst>
                </a:gridCol>
                <a:gridCol w="377420">
                  <a:extLst>
                    <a:ext uri="{9D8B030D-6E8A-4147-A177-3AD203B41FA5}">
                      <a16:colId xmlns:a16="http://schemas.microsoft.com/office/drawing/2014/main" val="3468625917"/>
                    </a:ext>
                  </a:extLst>
                </a:gridCol>
                <a:gridCol w="377420">
                  <a:extLst>
                    <a:ext uri="{9D8B030D-6E8A-4147-A177-3AD203B41FA5}">
                      <a16:colId xmlns:a16="http://schemas.microsoft.com/office/drawing/2014/main" val="432475740"/>
                    </a:ext>
                  </a:extLst>
                </a:gridCol>
                <a:gridCol w="377420">
                  <a:extLst>
                    <a:ext uri="{9D8B030D-6E8A-4147-A177-3AD203B41FA5}">
                      <a16:colId xmlns:a16="http://schemas.microsoft.com/office/drawing/2014/main" val="4107109643"/>
                    </a:ext>
                  </a:extLst>
                </a:gridCol>
                <a:gridCol w="377420">
                  <a:extLst>
                    <a:ext uri="{9D8B030D-6E8A-4147-A177-3AD203B41FA5}">
                      <a16:colId xmlns:a16="http://schemas.microsoft.com/office/drawing/2014/main" val="2433136072"/>
                    </a:ext>
                  </a:extLst>
                </a:gridCol>
                <a:gridCol w="377420">
                  <a:extLst>
                    <a:ext uri="{9D8B030D-6E8A-4147-A177-3AD203B41FA5}">
                      <a16:colId xmlns:a16="http://schemas.microsoft.com/office/drawing/2014/main" val="2237308527"/>
                    </a:ext>
                  </a:extLst>
                </a:gridCol>
                <a:gridCol w="377420">
                  <a:extLst>
                    <a:ext uri="{9D8B030D-6E8A-4147-A177-3AD203B41FA5}">
                      <a16:colId xmlns:a16="http://schemas.microsoft.com/office/drawing/2014/main" val="470202729"/>
                    </a:ext>
                  </a:extLst>
                </a:gridCol>
                <a:gridCol w="377420">
                  <a:extLst>
                    <a:ext uri="{9D8B030D-6E8A-4147-A177-3AD203B41FA5}">
                      <a16:colId xmlns:a16="http://schemas.microsoft.com/office/drawing/2014/main" val="137040613"/>
                    </a:ext>
                  </a:extLst>
                </a:gridCol>
                <a:gridCol w="378123">
                  <a:extLst>
                    <a:ext uri="{9D8B030D-6E8A-4147-A177-3AD203B41FA5}">
                      <a16:colId xmlns:a16="http://schemas.microsoft.com/office/drawing/2014/main" val="4209411266"/>
                    </a:ext>
                  </a:extLst>
                </a:gridCol>
                <a:gridCol w="378123">
                  <a:extLst>
                    <a:ext uri="{9D8B030D-6E8A-4147-A177-3AD203B41FA5}">
                      <a16:colId xmlns:a16="http://schemas.microsoft.com/office/drawing/2014/main" val="3372466672"/>
                    </a:ext>
                  </a:extLst>
                </a:gridCol>
              </a:tblGrid>
              <a:tr h="379741">
                <a:tc rowSpan="2">
                  <a:txBody>
                    <a:bodyPr/>
                    <a:lstStyle/>
                    <a:p>
                      <a:pPr>
                        <a:lnSpc>
                          <a:spcPct val="107000"/>
                        </a:lnSpc>
                        <a:spcAft>
                          <a:spcPts val="0"/>
                        </a:spcAft>
                      </a:pPr>
                      <a:r>
                        <a:rPr lang="da-DK" sz="1100">
                          <a:solidFill>
                            <a:schemeClr val="tx1"/>
                          </a:solidFill>
                          <a:effectLst/>
                        </a:rPr>
                        <a:t>Indsatsområde</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gridSpan="20">
                  <a:txBody>
                    <a:bodyPr/>
                    <a:lstStyle/>
                    <a:p>
                      <a:pPr>
                        <a:lnSpc>
                          <a:spcPct val="107000"/>
                        </a:lnSpc>
                        <a:spcAft>
                          <a:spcPts val="0"/>
                        </a:spcAft>
                      </a:pPr>
                      <a:r>
                        <a:rPr lang="da-DK" sz="1100" dirty="0">
                          <a:solidFill>
                            <a:schemeClr val="tx1"/>
                          </a:solidFill>
                          <a:effectLst/>
                        </a:rPr>
                        <a:t>Milepæl og ugenummer</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30724974"/>
                  </a:ext>
                </a:extLst>
              </a:tr>
              <a:tr h="185574">
                <a:tc vMerge="1">
                  <a:txBody>
                    <a:bodyPr/>
                    <a:lstStyle/>
                    <a:p>
                      <a:endParaRPr lang="da-DK"/>
                    </a:p>
                  </a:txBody>
                  <a:tcPr/>
                </a:tc>
                <a:tc>
                  <a:txBody>
                    <a:bodyPr/>
                    <a:lstStyle/>
                    <a:p>
                      <a:pPr>
                        <a:lnSpc>
                          <a:spcPct val="107000"/>
                        </a:lnSpc>
                        <a:spcAft>
                          <a:spcPts val="0"/>
                        </a:spcAft>
                      </a:pPr>
                      <a:r>
                        <a:rPr lang="da-DK" sz="1100">
                          <a:effectLst/>
                        </a:rPr>
                        <a:t>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828170"/>
                  </a:ext>
                </a:extLst>
              </a:tr>
              <a:tr h="379741">
                <a:tc>
                  <a:txBody>
                    <a:bodyPr/>
                    <a:lstStyle/>
                    <a:p>
                      <a:pPr>
                        <a:lnSpc>
                          <a:spcPct val="107000"/>
                        </a:lnSpc>
                        <a:spcAft>
                          <a:spcPts val="0"/>
                        </a:spcAft>
                      </a:pPr>
                      <a:r>
                        <a:rPr lang="da-DK" sz="1100" dirty="0">
                          <a:solidFill>
                            <a:schemeClr val="tx1"/>
                          </a:solidFill>
                          <a:effectLst/>
                        </a:rPr>
                        <a:t>1.</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163514"/>
                  </a:ext>
                </a:extLst>
              </a:tr>
              <a:tr h="379741">
                <a:tc>
                  <a:txBody>
                    <a:bodyPr/>
                    <a:lstStyle/>
                    <a:p>
                      <a:pPr>
                        <a:lnSpc>
                          <a:spcPct val="107000"/>
                        </a:lnSpc>
                        <a:spcAft>
                          <a:spcPts val="0"/>
                        </a:spcAft>
                      </a:pPr>
                      <a:r>
                        <a:rPr lang="da-DK" sz="1100" dirty="0">
                          <a:solidFill>
                            <a:schemeClr val="tx1"/>
                          </a:solidFill>
                          <a:effectLst/>
                        </a:rPr>
                        <a:t>2.</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674888"/>
                  </a:ext>
                </a:extLst>
              </a:tr>
              <a:tr h="379741">
                <a:tc>
                  <a:txBody>
                    <a:bodyPr/>
                    <a:lstStyle/>
                    <a:p>
                      <a:pPr>
                        <a:lnSpc>
                          <a:spcPct val="107000"/>
                        </a:lnSpc>
                        <a:spcAft>
                          <a:spcPts val="0"/>
                        </a:spcAft>
                      </a:pPr>
                      <a:r>
                        <a:rPr lang="da-DK" sz="1100" dirty="0">
                          <a:solidFill>
                            <a:schemeClr val="tx1"/>
                          </a:solidFill>
                          <a:effectLst/>
                        </a:rPr>
                        <a:t>3.</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486072"/>
                  </a:ext>
                </a:extLst>
              </a:tr>
              <a:tr h="379741">
                <a:tc>
                  <a:txBody>
                    <a:bodyPr/>
                    <a:lstStyle/>
                    <a:p>
                      <a:pPr>
                        <a:lnSpc>
                          <a:spcPct val="107000"/>
                        </a:lnSpc>
                        <a:spcAft>
                          <a:spcPts val="0"/>
                        </a:spcAft>
                      </a:pPr>
                      <a:r>
                        <a:rPr lang="da-DK" sz="1100" dirty="0">
                          <a:solidFill>
                            <a:schemeClr val="tx1"/>
                          </a:solidFill>
                          <a:effectLst/>
                        </a:rPr>
                        <a:t>4.</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792394"/>
                  </a:ext>
                </a:extLst>
              </a:tr>
              <a:tr h="379741">
                <a:tc>
                  <a:txBody>
                    <a:bodyPr/>
                    <a:lstStyle/>
                    <a:p>
                      <a:pPr>
                        <a:lnSpc>
                          <a:spcPct val="107000"/>
                        </a:lnSpc>
                        <a:spcAft>
                          <a:spcPts val="0"/>
                        </a:spcAft>
                      </a:pPr>
                      <a:r>
                        <a:rPr lang="da-DK" sz="1100" dirty="0">
                          <a:solidFill>
                            <a:schemeClr val="tx1"/>
                          </a:solidFill>
                          <a:effectLst/>
                        </a:rPr>
                        <a:t>5.</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40165"/>
                  </a:ext>
                </a:extLst>
              </a:tr>
              <a:tr h="379741">
                <a:tc>
                  <a:txBody>
                    <a:bodyPr/>
                    <a:lstStyle/>
                    <a:p>
                      <a:pPr>
                        <a:lnSpc>
                          <a:spcPct val="107000"/>
                        </a:lnSpc>
                        <a:spcAft>
                          <a:spcPts val="0"/>
                        </a:spcAft>
                      </a:pPr>
                      <a:r>
                        <a:rPr lang="da-DK" sz="1100" dirty="0">
                          <a:solidFill>
                            <a:schemeClr val="tx1"/>
                          </a:solidFill>
                          <a:effectLst/>
                        </a:rPr>
                        <a:t>6.</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814537"/>
                  </a:ext>
                </a:extLst>
              </a:tr>
              <a:tr h="379741">
                <a:tc>
                  <a:txBody>
                    <a:bodyPr/>
                    <a:lstStyle/>
                    <a:p>
                      <a:pPr>
                        <a:lnSpc>
                          <a:spcPct val="107000"/>
                        </a:lnSpc>
                        <a:spcAft>
                          <a:spcPts val="0"/>
                        </a:spcAft>
                      </a:pPr>
                      <a:r>
                        <a:rPr lang="da-DK" sz="1100" dirty="0">
                          <a:solidFill>
                            <a:schemeClr val="tx1"/>
                          </a:solidFill>
                          <a:effectLst/>
                        </a:rPr>
                        <a:t>7.</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9711760"/>
                  </a:ext>
                </a:extLst>
              </a:tr>
              <a:tr h="379741">
                <a:tc>
                  <a:txBody>
                    <a:bodyPr/>
                    <a:lstStyle/>
                    <a:p>
                      <a:pPr>
                        <a:lnSpc>
                          <a:spcPct val="107000"/>
                        </a:lnSpc>
                        <a:spcAft>
                          <a:spcPts val="0"/>
                        </a:spcAft>
                      </a:pPr>
                      <a:r>
                        <a:rPr lang="da-DK" sz="1100" dirty="0">
                          <a:solidFill>
                            <a:schemeClr val="tx1"/>
                          </a:solidFill>
                          <a:effectLst/>
                        </a:rPr>
                        <a:t>8.</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338258"/>
                  </a:ext>
                </a:extLst>
              </a:tr>
            </a:tbl>
          </a:graphicData>
        </a:graphic>
      </p:graphicFrame>
      <p:sp>
        <p:nvSpPr>
          <p:cNvPr id="60" name="Rektangel 59">
            <a:extLst>
              <a:ext uri="{FF2B5EF4-FFF2-40B4-BE49-F238E27FC236}">
                <a16:creationId xmlns:a16="http://schemas.microsoft.com/office/drawing/2014/main" id="{E95B1449-BF30-45AF-4AF3-F8E171D9F2CA}"/>
              </a:ext>
            </a:extLst>
          </p:cNvPr>
          <p:cNvSpPr/>
          <p:nvPr/>
        </p:nvSpPr>
        <p:spPr>
          <a:xfrm>
            <a:off x="1332339" y="4599719"/>
            <a:ext cx="9683539" cy="276999"/>
          </a:xfrm>
          <a:prstGeom prst="rect">
            <a:avLst/>
          </a:prstGeom>
        </p:spPr>
        <p:txBody>
          <a:bodyPr wrap="square">
            <a:spAutoFit/>
          </a:bodyPr>
          <a:lstStyle/>
          <a:p>
            <a:pPr>
              <a:spcAft>
                <a:spcPts val="0"/>
              </a:spcAft>
            </a:pPr>
            <a:r>
              <a:rPr lang="da-DK" sz="1200" b="1" dirty="0">
                <a:solidFill>
                  <a:srgbClr val="002060"/>
                </a:solidFill>
              </a:rPr>
              <a:t>Beskrivelse af milepæle</a:t>
            </a:r>
          </a:p>
        </p:txBody>
      </p:sp>
      <p:graphicFrame>
        <p:nvGraphicFramePr>
          <p:cNvPr id="61" name="Tabel 60">
            <a:extLst>
              <a:ext uri="{FF2B5EF4-FFF2-40B4-BE49-F238E27FC236}">
                <a16:creationId xmlns:a16="http://schemas.microsoft.com/office/drawing/2014/main" id="{00B38845-8279-7B05-CB7B-EC41495FC150}"/>
              </a:ext>
            </a:extLst>
          </p:cNvPr>
          <p:cNvGraphicFramePr>
            <a:graphicFrameLocks noGrp="1"/>
          </p:cNvGraphicFramePr>
          <p:nvPr/>
        </p:nvGraphicFramePr>
        <p:xfrm>
          <a:off x="1423572" y="4869530"/>
          <a:ext cx="9428472" cy="1371600"/>
        </p:xfrm>
        <a:graphic>
          <a:graphicData uri="http://schemas.openxmlformats.org/drawingml/2006/table">
            <a:tbl>
              <a:tblPr firstRow="1" firstCol="1" bandRow="1">
                <a:tableStyleId>{5C22544A-7EE6-4342-B048-85BDC9FD1C3A}</a:tableStyleId>
              </a:tblPr>
              <a:tblGrid>
                <a:gridCol w="2356767">
                  <a:extLst>
                    <a:ext uri="{9D8B030D-6E8A-4147-A177-3AD203B41FA5}">
                      <a16:colId xmlns:a16="http://schemas.microsoft.com/office/drawing/2014/main" val="770893013"/>
                    </a:ext>
                  </a:extLst>
                </a:gridCol>
                <a:gridCol w="2356767">
                  <a:extLst>
                    <a:ext uri="{9D8B030D-6E8A-4147-A177-3AD203B41FA5}">
                      <a16:colId xmlns:a16="http://schemas.microsoft.com/office/drawing/2014/main" val="2199882192"/>
                    </a:ext>
                  </a:extLst>
                </a:gridCol>
                <a:gridCol w="2357469">
                  <a:extLst>
                    <a:ext uri="{9D8B030D-6E8A-4147-A177-3AD203B41FA5}">
                      <a16:colId xmlns:a16="http://schemas.microsoft.com/office/drawing/2014/main" val="3615392935"/>
                    </a:ext>
                  </a:extLst>
                </a:gridCol>
                <a:gridCol w="2357469">
                  <a:extLst>
                    <a:ext uri="{9D8B030D-6E8A-4147-A177-3AD203B41FA5}">
                      <a16:colId xmlns:a16="http://schemas.microsoft.com/office/drawing/2014/main" val="4216441195"/>
                    </a:ext>
                  </a:extLst>
                </a:gridCol>
              </a:tblGrid>
              <a:tr h="0">
                <a:tc>
                  <a:txBody>
                    <a:bodyPr/>
                    <a:lstStyle/>
                    <a:p>
                      <a:pPr>
                        <a:lnSpc>
                          <a:spcPct val="107000"/>
                        </a:lnSpc>
                        <a:spcAft>
                          <a:spcPts val="0"/>
                        </a:spcAft>
                      </a:pPr>
                      <a:r>
                        <a:rPr lang="da-DK" sz="1100" b="0" dirty="0">
                          <a:solidFill>
                            <a:schemeClr val="tx1"/>
                          </a:solidFill>
                          <a:effectLst/>
                        </a:rPr>
                        <a:t>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49711022"/>
                  </a:ext>
                </a:extLst>
              </a:tr>
              <a:tr h="0">
                <a:tc>
                  <a:txBody>
                    <a:bodyPr/>
                    <a:lstStyle/>
                    <a:p>
                      <a:pPr>
                        <a:lnSpc>
                          <a:spcPct val="107000"/>
                        </a:lnSpc>
                        <a:spcAft>
                          <a:spcPts val="0"/>
                        </a:spcAft>
                      </a:pPr>
                      <a:r>
                        <a:rPr lang="da-DK" sz="1100" b="0" dirty="0">
                          <a:solidFill>
                            <a:schemeClr val="tx1"/>
                          </a:solidFill>
                          <a:effectLst/>
                        </a:rPr>
                        <a:t>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76064058"/>
                  </a:ext>
                </a:extLst>
              </a:tr>
              <a:tr h="0">
                <a:tc>
                  <a:txBody>
                    <a:bodyPr/>
                    <a:lstStyle/>
                    <a:p>
                      <a:pPr>
                        <a:lnSpc>
                          <a:spcPct val="107000"/>
                        </a:lnSpc>
                        <a:spcAft>
                          <a:spcPts val="0"/>
                        </a:spcAft>
                      </a:pPr>
                      <a:r>
                        <a:rPr lang="da-DK" sz="1100" b="0" dirty="0">
                          <a:solidFill>
                            <a:schemeClr val="tx1"/>
                          </a:solidFill>
                          <a:effectLst/>
                        </a:rPr>
                        <a:t>3.</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11.</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40806896"/>
                  </a:ext>
                </a:extLst>
              </a:tr>
              <a:tr h="0">
                <a:tc>
                  <a:txBody>
                    <a:bodyPr/>
                    <a:lstStyle/>
                    <a:p>
                      <a:pPr>
                        <a:lnSpc>
                          <a:spcPct val="107000"/>
                        </a:lnSpc>
                        <a:spcAft>
                          <a:spcPts val="0"/>
                        </a:spcAft>
                      </a:pPr>
                      <a:r>
                        <a:rPr lang="da-DK" sz="1100" b="0" dirty="0">
                          <a:solidFill>
                            <a:schemeClr val="tx1"/>
                          </a:solidFill>
                          <a:effectLst/>
                        </a:rPr>
                        <a:t>4.</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12.</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67305010"/>
                  </a:ext>
                </a:extLst>
              </a:tr>
              <a:tr h="0">
                <a:tc>
                  <a:txBody>
                    <a:bodyPr/>
                    <a:lstStyle/>
                    <a:p>
                      <a:pPr>
                        <a:lnSpc>
                          <a:spcPct val="107000"/>
                        </a:lnSpc>
                        <a:spcAft>
                          <a:spcPts val="0"/>
                        </a:spcAft>
                      </a:pPr>
                      <a:r>
                        <a:rPr lang="da-DK" sz="1100" b="0" dirty="0">
                          <a:solidFill>
                            <a:schemeClr val="tx1"/>
                          </a:solidFill>
                          <a:effectLst/>
                        </a:rPr>
                        <a:t>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49195141"/>
                  </a:ext>
                </a:extLst>
              </a:tr>
              <a:tr h="0">
                <a:tc>
                  <a:txBody>
                    <a:bodyPr/>
                    <a:lstStyle/>
                    <a:p>
                      <a:pPr>
                        <a:lnSpc>
                          <a:spcPct val="107000"/>
                        </a:lnSpc>
                        <a:spcAft>
                          <a:spcPts val="0"/>
                        </a:spcAft>
                      </a:pPr>
                      <a:r>
                        <a:rPr lang="da-DK" sz="1100" b="0" dirty="0">
                          <a:solidFill>
                            <a:schemeClr val="tx1"/>
                          </a:solidFill>
                          <a:effectLst/>
                        </a:rPr>
                        <a:t>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25538161"/>
                  </a:ext>
                </a:extLst>
              </a:tr>
              <a:tr h="144692">
                <a:tc>
                  <a:txBody>
                    <a:bodyPr/>
                    <a:lstStyle/>
                    <a:p>
                      <a:pPr>
                        <a:lnSpc>
                          <a:spcPct val="107000"/>
                        </a:lnSpc>
                        <a:spcAft>
                          <a:spcPts val="0"/>
                        </a:spcAft>
                      </a:pPr>
                      <a:r>
                        <a:rPr lang="da-DK" sz="1100" b="0" dirty="0">
                          <a:solidFill>
                            <a:schemeClr val="tx1"/>
                          </a:solidFill>
                          <a:effectLst/>
                        </a:rPr>
                        <a:t>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15.</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23.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31.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58368612"/>
                  </a:ext>
                </a:extLst>
              </a:tr>
              <a:tr h="0">
                <a:tc>
                  <a:txBody>
                    <a:bodyPr/>
                    <a:lstStyle/>
                    <a:p>
                      <a:pPr>
                        <a:lnSpc>
                          <a:spcPct val="107000"/>
                        </a:lnSpc>
                        <a:spcAft>
                          <a:spcPts val="0"/>
                        </a:spcAft>
                      </a:pPr>
                      <a:r>
                        <a:rPr lang="da-DK" sz="1100" b="0" dirty="0">
                          <a:solidFill>
                            <a:schemeClr val="tx1"/>
                          </a:solidFill>
                          <a:effectLst/>
                        </a:rPr>
                        <a:t>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16.</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24.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2489232"/>
                  </a:ext>
                </a:extLst>
              </a:tr>
            </a:tbl>
          </a:graphicData>
        </a:graphic>
      </p:graphicFrame>
    </p:spTree>
    <p:extLst>
      <p:ext uri="{BB962C8B-B14F-4D97-AF65-F5344CB8AC3E}">
        <p14:creationId xmlns:p14="http://schemas.microsoft.com/office/powerpoint/2010/main" val="170507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4: Interessentanalysen (se værktøj 4.1.)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0" name="Rektangel 59">
            <a:extLst>
              <a:ext uri="{FF2B5EF4-FFF2-40B4-BE49-F238E27FC236}">
                <a16:creationId xmlns:a16="http://schemas.microsoft.com/office/drawing/2014/main" id="{E95B1449-BF30-45AF-4AF3-F8E171D9F2CA}"/>
              </a:ext>
            </a:extLst>
          </p:cNvPr>
          <p:cNvSpPr/>
          <p:nvPr/>
        </p:nvSpPr>
        <p:spPr>
          <a:xfrm>
            <a:off x="1332339" y="4599719"/>
            <a:ext cx="9683539" cy="276999"/>
          </a:xfrm>
          <a:prstGeom prst="rect">
            <a:avLst/>
          </a:prstGeom>
        </p:spPr>
        <p:txBody>
          <a:bodyPr wrap="square">
            <a:spAutoFit/>
          </a:bodyPr>
          <a:lstStyle/>
          <a:p>
            <a:pPr>
              <a:spcAft>
                <a:spcPts val="0"/>
              </a:spcAft>
            </a:pPr>
            <a:r>
              <a:rPr lang="da-DK" sz="1200" b="1" dirty="0">
                <a:solidFill>
                  <a:srgbClr val="002060"/>
                </a:solidFill>
              </a:rPr>
              <a:t>Beskrivelse af milepæle</a:t>
            </a:r>
          </a:p>
        </p:txBody>
      </p:sp>
      <p:grpSp>
        <p:nvGrpSpPr>
          <p:cNvPr id="5" name="Gruppe 4">
            <a:extLst>
              <a:ext uri="{FF2B5EF4-FFF2-40B4-BE49-F238E27FC236}">
                <a16:creationId xmlns:a16="http://schemas.microsoft.com/office/drawing/2014/main" id="{E5B74D9A-DDC7-108F-84CF-7637B546406A}"/>
              </a:ext>
            </a:extLst>
          </p:cNvPr>
          <p:cNvGrpSpPr/>
          <p:nvPr/>
        </p:nvGrpSpPr>
        <p:grpSpPr>
          <a:xfrm>
            <a:off x="1391547" y="896243"/>
            <a:ext cx="9225923" cy="4776664"/>
            <a:chOff x="1438248" y="1279857"/>
            <a:chExt cx="9178217" cy="4776664"/>
          </a:xfrm>
        </p:grpSpPr>
        <p:grpSp>
          <p:nvGrpSpPr>
            <p:cNvPr id="6" name="Gruppe 5">
              <a:extLst>
                <a:ext uri="{FF2B5EF4-FFF2-40B4-BE49-F238E27FC236}">
                  <a16:creationId xmlns:a16="http://schemas.microsoft.com/office/drawing/2014/main" id="{03343219-0B61-3A57-1AD7-E5E04CA4BC36}"/>
                </a:ext>
              </a:extLst>
            </p:cNvPr>
            <p:cNvGrpSpPr/>
            <p:nvPr/>
          </p:nvGrpSpPr>
          <p:grpSpPr>
            <a:xfrm>
              <a:off x="1438248" y="1279857"/>
              <a:ext cx="4585761" cy="4776664"/>
              <a:chOff x="1441328" y="1027990"/>
              <a:chExt cx="4585761" cy="5322832"/>
            </a:xfrm>
            <a:solidFill>
              <a:schemeClr val="bg1"/>
            </a:solidFill>
          </p:grpSpPr>
          <p:sp>
            <p:nvSpPr>
              <p:cNvPr id="14" name="Rektangel 13">
                <a:extLst>
                  <a:ext uri="{FF2B5EF4-FFF2-40B4-BE49-F238E27FC236}">
                    <a16:creationId xmlns:a16="http://schemas.microsoft.com/office/drawing/2014/main" id="{E934890D-254D-5EE2-0D7B-E7A928FFAE58}"/>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5" name="Rektangel 14">
                <a:extLst>
                  <a:ext uri="{FF2B5EF4-FFF2-40B4-BE49-F238E27FC236}">
                    <a16:creationId xmlns:a16="http://schemas.microsoft.com/office/drawing/2014/main" id="{4986F1A2-6571-1629-0783-F5F9D1F59BF4}"/>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nvGrpSpPr>
            <p:cNvPr id="10" name="Gruppe 9">
              <a:extLst>
                <a:ext uri="{FF2B5EF4-FFF2-40B4-BE49-F238E27FC236}">
                  <a16:creationId xmlns:a16="http://schemas.microsoft.com/office/drawing/2014/main" id="{05298C74-6042-C64E-40B5-798953DC848D}"/>
                </a:ext>
              </a:extLst>
            </p:cNvPr>
            <p:cNvGrpSpPr/>
            <p:nvPr/>
          </p:nvGrpSpPr>
          <p:grpSpPr>
            <a:xfrm>
              <a:off x="6030704" y="1279857"/>
              <a:ext cx="4585761" cy="4776664"/>
              <a:chOff x="1441328" y="1027990"/>
              <a:chExt cx="4585761" cy="5322832"/>
            </a:xfrm>
            <a:solidFill>
              <a:schemeClr val="bg1"/>
            </a:solidFill>
          </p:grpSpPr>
          <p:sp>
            <p:nvSpPr>
              <p:cNvPr id="11" name="Rektangel 10">
                <a:extLst>
                  <a:ext uri="{FF2B5EF4-FFF2-40B4-BE49-F238E27FC236}">
                    <a16:creationId xmlns:a16="http://schemas.microsoft.com/office/drawing/2014/main" id="{39015C9E-A343-A16D-0850-2EFE962E7734}"/>
                  </a:ext>
                </a:extLst>
              </p:cNvPr>
              <p:cNvSpPr/>
              <p:nvPr/>
            </p:nvSpPr>
            <p:spPr>
              <a:xfrm>
                <a:off x="1441328" y="1027990"/>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sp>
            <p:nvSpPr>
              <p:cNvPr id="13" name="Rektangel 12">
                <a:extLst>
                  <a:ext uri="{FF2B5EF4-FFF2-40B4-BE49-F238E27FC236}">
                    <a16:creationId xmlns:a16="http://schemas.microsoft.com/office/drawing/2014/main" id="{C5DABC77-72A6-153B-5649-6943B27E252B}"/>
                  </a:ext>
                </a:extLst>
              </p:cNvPr>
              <p:cNvSpPr/>
              <p:nvPr/>
            </p:nvSpPr>
            <p:spPr>
              <a:xfrm>
                <a:off x="1441328" y="3689406"/>
                <a:ext cx="4585761" cy="266141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solidFill>
                    <a:schemeClr val="tx1"/>
                  </a:solidFill>
                </a:endParaRPr>
              </a:p>
            </p:txBody>
          </p:sp>
        </p:grpSp>
      </p:grpSp>
      <p:sp>
        <p:nvSpPr>
          <p:cNvPr id="16" name="Rektangel 15">
            <a:extLst>
              <a:ext uri="{FF2B5EF4-FFF2-40B4-BE49-F238E27FC236}">
                <a16:creationId xmlns:a16="http://schemas.microsoft.com/office/drawing/2014/main" id="{155A670E-F765-BBCE-2108-A10CEE00309A}"/>
              </a:ext>
            </a:extLst>
          </p:cNvPr>
          <p:cNvSpPr/>
          <p:nvPr/>
        </p:nvSpPr>
        <p:spPr>
          <a:xfrm>
            <a:off x="7567666" y="908661"/>
            <a:ext cx="3097515" cy="276999"/>
          </a:xfrm>
          <a:prstGeom prst="rect">
            <a:avLst/>
          </a:prstGeom>
        </p:spPr>
        <p:txBody>
          <a:bodyPr wrap="none">
            <a:spAutoFit/>
          </a:bodyPr>
          <a:lstStyle/>
          <a:p>
            <a:r>
              <a:rPr lang="da-DK" sz="1200" b="1" dirty="0"/>
              <a:t>Har stor indflydelse, stor viden, skal medvirke</a:t>
            </a:r>
            <a:endParaRPr lang="da-DK" sz="1200" dirty="0"/>
          </a:p>
        </p:txBody>
      </p:sp>
      <p:sp>
        <p:nvSpPr>
          <p:cNvPr id="17" name="Rektangel 16">
            <a:extLst>
              <a:ext uri="{FF2B5EF4-FFF2-40B4-BE49-F238E27FC236}">
                <a16:creationId xmlns:a16="http://schemas.microsoft.com/office/drawing/2014/main" id="{6C7E12B9-041B-9260-87BB-CCBAE4CE5C7E}"/>
              </a:ext>
            </a:extLst>
          </p:cNvPr>
          <p:cNvSpPr/>
          <p:nvPr/>
        </p:nvSpPr>
        <p:spPr>
          <a:xfrm>
            <a:off x="6931095" y="5405816"/>
            <a:ext cx="3738139" cy="276999"/>
          </a:xfrm>
          <a:prstGeom prst="rect">
            <a:avLst/>
          </a:prstGeom>
        </p:spPr>
        <p:txBody>
          <a:bodyPr wrap="none">
            <a:spAutoFit/>
          </a:bodyPr>
          <a:lstStyle/>
          <a:p>
            <a:r>
              <a:rPr lang="da-DK" sz="1200" b="1" dirty="0"/>
              <a:t>Har stor indflydelse (magt), men behøver ikke medvirke</a:t>
            </a:r>
            <a:endParaRPr lang="da-DK" sz="1200" dirty="0"/>
          </a:p>
        </p:txBody>
      </p:sp>
      <p:sp>
        <p:nvSpPr>
          <p:cNvPr id="18" name="Rektangel 17">
            <a:extLst>
              <a:ext uri="{FF2B5EF4-FFF2-40B4-BE49-F238E27FC236}">
                <a16:creationId xmlns:a16="http://schemas.microsoft.com/office/drawing/2014/main" id="{4F0E51B2-67A4-AB65-DDC3-10D18540E9F8}"/>
              </a:ext>
            </a:extLst>
          </p:cNvPr>
          <p:cNvSpPr/>
          <p:nvPr/>
        </p:nvSpPr>
        <p:spPr>
          <a:xfrm>
            <a:off x="1391547" y="5395908"/>
            <a:ext cx="3812006" cy="276999"/>
          </a:xfrm>
          <a:prstGeom prst="rect">
            <a:avLst/>
          </a:prstGeom>
        </p:spPr>
        <p:txBody>
          <a:bodyPr wrap="none">
            <a:spAutoFit/>
          </a:bodyPr>
          <a:lstStyle/>
          <a:p>
            <a:r>
              <a:rPr lang="da-DK" sz="1200" b="1" dirty="0"/>
              <a:t>Ikke nødvendig for gennemførelse, har ingen indflydelse</a:t>
            </a:r>
            <a:endParaRPr lang="da-DK" sz="1200" dirty="0"/>
          </a:p>
        </p:txBody>
      </p:sp>
      <p:sp>
        <p:nvSpPr>
          <p:cNvPr id="19" name="Rektangel 18">
            <a:extLst>
              <a:ext uri="{FF2B5EF4-FFF2-40B4-BE49-F238E27FC236}">
                <a16:creationId xmlns:a16="http://schemas.microsoft.com/office/drawing/2014/main" id="{FA9393A0-63E7-9931-C445-05F659D63632}"/>
              </a:ext>
            </a:extLst>
          </p:cNvPr>
          <p:cNvSpPr/>
          <p:nvPr/>
        </p:nvSpPr>
        <p:spPr>
          <a:xfrm>
            <a:off x="1414395" y="916059"/>
            <a:ext cx="2948436" cy="461665"/>
          </a:xfrm>
          <a:prstGeom prst="rect">
            <a:avLst/>
          </a:prstGeom>
        </p:spPr>
        <p:txBody>
          <a:bodyPr wrap="none">
            <a:spAutoFit/>
          </a:bodyPr>
          <a:lstStyle/>
          <a:p>
            <a:r>
              <a:rPr lang="da-DK" sz="1200" b="1" dirty="0"/>
              <a:t>Har viden og lille indflydelse, skal medvirke</a:t>
            </a:r>
            <a:endParaRPr lang="da-DK" sz="1200" dirty="0"/>
          </a:p>
          <a:p>
            <a:endParaRPr lang="da-DK" sz="1200" dirty="0"/>
          </a:p>
        </p:txBody>
      </p:sp>
      <p:sp>
        <p:nvSpPr>
          <p:cNvPr id="21" name="Rektangel 20">
            <a:extLst>
              <a:ext uri="{FF2B5EF4-FFF2-40B4-BE49-F238E27FC236}">
                <a16:creationId xmlns:a16="http://schemas.microsoft.com/office/drawing/2014/main" id="{365D6D66-3EF3-1ECC-D78F-374FA29B3DF6}"/>
              </a:ext>
            </a:extLst>
          </p:cNvPr>
          <p:cNvSpPr/>
          <p:nvPr/>
        </p:nvSpPr>
        <p:spPr>
          <a:xfrm>
            <a:off x="1317629" y="5688809"/>
            <a:ext cx="9441962" cy="676467"/>
          </a:xfrm>
          <a:prstGeom prst="rect">
            <a:avLst/>
          </a:prstGeom>
          <a:ln>
            <a:noFill/>
          </a:ln>
        </p:spPr>
        <p:txBody>
          <a:bodyPr wrap="square">
            <a:spAutoFit/>
          </a:bodyPr>
          <a:lstStyle/>
          <a:p>
            <a:pPr>
              <a:lnSpc>
                <a:spcPct val="107000"/>
              </a:lnSpc>
              <a:spcAft>
                <a:spcPts val="0"/>
              </a:spcAft>
            </a:pPr>
            <a:r>
              <a:rPr lang="da-DK" sz="1200" dirty="0">
                <a:solidFill>
                  <a:srgbClr val="002060"/>
                </a:solidFill>
                <a:ea typeface="SimSun" panose="02010600030101010101" pitchFamily="2" charset="-122"/>
              </a:rPr>
              <a:t>Input fra brainstorming. Post-it lapper med interessenternes navne placeres ud fra de to akser. 1) Ingen eller stor indflydelse på projektet. 2) Ikke nødvendig for projektets gennemførelse eller interessenter med stor viden, som skal medvirke.</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Tree>
    <p:extLst>
      <p:ext uri="{BB962C8B-B14F-4D97-AF65-F5344CB8AC3E}">
        <p14:creationId xmlns:p14="http://schemas.microsoft.com/office/powerpoint/2010/main" val="123179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5: Risikoanalysen (se værktøj 5.6.)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3" name="Gruppe 2">
            <a:extLst>
              <a:ext uri="{FF2B5EF4-FFF2-40B4-BE49-F238E27FC236}">
                <a16:creationId xmlns:a16="http://schemas.microsoft.com/office/drawing/2014/main" id="{8C1E2ADB-2803-5C46-FC20-E048C996BAEB}"/>
              </a:ext>
            </a:extLst>
          </p:cNvPr>
          <p:cNvGrpSpPr/>
          <p:nvPr/>
        </p:nvGrpSpPr>
        <p:grpSpPr>
          <a:xfrm>
            <a:off x="1414395" y="907128"/>
            <a:ext cx="9215022" cy="4778382"/>
            <a:chOff x="1414395" y="907128"/>
            <a:chExt cx="9221814" cy="4778382"/>
          </a:xfrm>
        </p:grpSpPr>
        <p:sp>
          <p:nvSpPr>
            <p:cNvPr id="20" name="Rektangel 19">
              <a:extLst>
                <a:ext uri="{FF2B5EF4-FFF2-40B4-BE49-F238E27FC236}">
                  <a16:creationId xmlns:a16="http://schemas.microsoft.com/office/drawing/2014/main" id="{08373744-8271-6328-1DB6-18A640A5AB66}"/>
                </a:ext>
              </a:extLst>
            </p:cNvPr>
            <p:cNvSpPr/>
            <p:nvPr/>
          </p:nvSpPr>
          <p:spPr>
            <a:xfrm>
              <a:off x="5109798"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2" name="Rektangel 21">
              <a:extLst>
                <a:ext uri="{FF2B5EF4-FFF2-40B4-BE49-F238E27FC236}">
                  <a16:creationId xmlns:a16="http://schemas.microsoft.com/office/drawing/2014/main" id="{ABABCAE0-1B7F-04E8-7F77-45676C65CB7C}"/>
                </a:ext>
              </a:extLst>
            </p:cNvPr>
            <p:cNvSpPr/>
            <p:nvPr/>
          </p:nvSpPr>
          <p:spPr>
            <a:xfrm>
              <a:off x="5109798"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3" name="Rektangel 22">
              <a:extLst>
                <a:ext uri="{FF2B5EF4-FFF2-40B4-BE49-F238E27FC236}">
                  <a16:creationId xmlns:a16="http://schemas.microsoft.com/office/drawing/2014/main" id="{47C7A2EC-13D3-0A3F-69B3-A621BF84B36D}"/>
                </a:ext>
              </a:extLst>
            </p:cNvPr>
            <p:cNvSpPr/>
            <p:nvPr/>
          </p:nvSpPr>
          <p:spPr>
            <a:xfrm>
              <a:off x="5109798"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4" name="Rektangel 23">
              <a:extLst>
                <a:ext uri="{FF2B5EF4-FFF2-40B4-BE49-F238E27FC236}">
                  <a16:creationId xmlns:a16="http://schemas.microsoft.com/office/drawing/2014/main" id="{D70E2B48-B086-11DE-79CB-CAC0EA357A7A}"/>
                </a:ext>
              </a:extLst>
            </p:cNvPr>
            <p:cNvSpPr/>
            <p:nvPr/>
          </p:nvSpPr>
          <p:spPr>
            <a:xfrm>
              <a:off x="5109798"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5" name="Rektangel 24">
              <a:extLst>
                <a:ext uri="{FF2B5EF4-FFF2-40B4-BE49-F238E27FC236}">
                  <a16:creationId xmlns:a16="http://schemas.microsoft.com/office/drawing/2014/main" id="{015B3DDB-D48F-13DF-2030-7E86530C6AD9}"/>
                </a:ext>
              </a:extLst>
            </p:cNvPr>
            <p:cNvSpPr/>
            <p:nvPr/>
          </p:nvSpPr>
          <p:spPr>
            <a:xfrm>
              <a:off x="5109798"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6" name="Rektangel 25">
              <a:extLst>
                <a:ext uri="{FF2B5EF4-FFF2-40B4-BE49-F238E27FC236}">
                  <a16:creationId xmlns:a16="http://schemas.microsoft.com/office/drawing/2014/main" id="{8D696B56-70A2-7AEF-3506-107EB5348A38}"/>
                </a:ext>
              </a:extLst>
            </p:cNvPr>
            <p:cNvSpPr/>
            <p:nvPr/>
          </p:nvSpPr>
          <p:spPr>
            <a:xfrm>
              <a:off x="6949548"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7" name="Rektangel 26">
              <a:extLst>
                <a:ext uri="{FF2B5EF4-FFF2-40B4-BE49-F238E27FC236}">
                  <a16:creationId xmlns:a16="http://schemas.microsoft.com/office/drawing/2014/main" id="{B681E7AE-BB1B-3957-9579-9D3BE1B0F1CE}"/>
                </a:ext>
              </a:extLst>
            </p:cNvPr>
            <p:cNvSpPr/>
            <p:nvPr/>
          </p:nvSpPr>
          <p:spPr>
            <a:xfrm>
              <a:off x="6949548"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8" name="Rektangel 27">
              <a:extLst>
                <a:ext uri="{FF2B5EF4-FFF2-40B4-BE49-F238E27FC236}">
                  <a16:creationId xmlns:a16="http://schemas.microsoft.com/office/drawing/2014/main" id="{2C7917A5-B5B9-0E3D-C79E-6B259EADA302}"/>
                </a:ext>
              </a:extLst>
            </p:cNvPr>
            <p:cNvSpPr/>
            <p:nvPr/>
          </p:nvSpPr>
          <p:spPr>
            <a:xfrm>
              <a:off x="6949548"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9" name="Rektangel 28">
              <a:extLst>
                <a:ext uri="{FF2B5EF4-FFF2-40B4-BE49-F238E27FC236}">
                  <a16:creationId xmlns:a16="http://schemas.microsoft.com/office/drawing/2014/main" id="{79656E11-9F61-0463-B239-106AECDF4FAF}"/>
                </a:ext>
              </a:extLst>
            </p:cNvPr>
            <p:cNvSpPr/>
            <p:nvPr/>
          </p:nvSpPr>
          <p:spPr>
            <a:xfrm>
              <a:off x="6949548"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0" name="Rektangel 29">
              <a:extLst>
                <a:ext uri="{FF2B5EF4-FFF2-40B4-BE49-F238E27FC236}">
                  <a16:creationId xmlns:a16="http://schemas.microsoft.com/office/drawing/2014/main" id="{EF9BAAC1-8E19-1AF0-0AEB-D4400BD964D3}"/>
                </a:ext>
              </a:extLst>
            </p:cNvPr>
            <p:cNvSpPr/>
            <p:nvPr/>
          </p:nvSpPr>
          <p:spPr>
            <a:xfrm>
              <a:off x="6949548"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1" name="Rektangel 30">
              <a:extLst>
                <a:ext uri="{FF2B5EF4-FFF2-40B4-BE49-F238E27FC236}">
                  <a16:creationId xmlns:a16="http://schemas.microsoft.com/office/drawing/2014/main" id="{D120395F-1EB2-CC28-7C7A-4B427D7FA7FA}"/>
                </a:ext>
              </a:extLst>
            </p:cNvPr>
            <p:cNvSpPr/>
            <p:nvPr/>
          </p:nvSpPr>
          <p:spPr>
            <a:xfrm>
              <a:off x="8789300"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2" name="Rektangel 31">
              <a:extLst>
                <a:ext uri="{FF2B5EF4-FFF2-40B4-BE49-F238E27FC236}">
                  <a16:creationId xmlns:a16="http://schemas.microsoft.com/office/drawing/2014/main" id="{81E16A04-6BDE-FFCE-612B-1127FF8713FA}"/>
                </a:ext>
              </a:extLst>
            </p:cNvPr>
            <p:cNvSpPr/>
            <p:nvPr/>
          </p:nvSpPr>
          <p:spPr>
            <a:xfrm>
              <a:off x="8789300"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3" name="Rektangel 32">
              <a:extLst>
                <a:ext uri="{FF2B5EF4-FFF2-40B4-BE49-F238E27FC236}">
                  <a16:creationId xmlns:a16="http://schemas.microsoft.com/office/drawing/2014/main" id="{EE3BDC93-7A4A-717B-559D-A3FE19AA01DC}"/>
                </a:ext>
              </a:extLst>
            </p:cNvPr>
            <p:cNvSpPr/>
            <p:nvPr/>
          </p:nvSpPr>
          <p:spPr>
            <a:xfrm>
              <a:off x="8789300"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4" name="Rektangel 33">
              <a:extLst>
                <a:ext uri="{FF2B5EF4-FFF2-40B4-BE49-F238E27FC236}">
                  <a16:creationId xmlns:a16="http://schemas.microsoft.com/office/drawing/2014/main" id="{120F1FF1-8A07-862B-5672-EA82EC828715}"/>
                </a:ext>
              </a:extLst>
            </p:cNvPr>
            <p:cNvSpPr/>
            <p:nvPr/>
          </p:nvSpPr>
          <p:spPr>
            <a:xfrm>
              <a:off x="8789300"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5" name="Rektangel 34">
              <a:extLst>
                <a:ext uri="{FF2B5EF4-FFF2-40B4-BE49-F238E27FC236}">
                  <a16:creationId xmlns:a16="http://schemas.microsoft.com/office/drawing/2014/main" id="{F35B6ECA-E3BB-E68A-F1D5-F063E49D1516}"/>
                </a:ext>
              </a:extLst>
            </p:cNvPr>
            <p:cNvSpPr/>
            <p:nvPr/>
          </p:nvSpPr>
          <p:spPr>
            <a:xfrm>
              <a:off x="8789300"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6" name="Rektangel 35">
              <a:extLst>
                <a:ext uri="{FF2B5EF4-FFF2-40B4-BE49-F238E27FC236}">
                  <a16:creationId xmlns:a16="http://schemas.microsoft.com/office/drawing/2014/main" id="{65F39856-870C-5F51-1757-98A76C56CBCD}"/>
                </a:ext>
              </a:extLst>
            </p:cNvPr>
            <p:cNvSpPr/>
            <p:nvPr/>
          </p:nvSpPr>
          <p:spPr>
            <a:xfrm>
              <a:off x="1430297" y="907128"/>
              <a:ext cx="1843066" cy="975229"/>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7" name="Rektangel 36">
              <a:extLst>
                <a:ext uri="{FF2B5EF4-FFF2-40B4-BE49-F238E27FC236}">
                  <a16:creationId xmlns:a16="http://schemas.microsoft.com/office/drawing/2014/main" id="{84E19698-E0B8-9821-F01F-9BAD3B46AAAB}"/>
                </a:ext>
              </a:extLst>
            </p:cNvPr>
            <p:cNvSpPr/>
            <p:nvPr/>
          </p:nvSpPr>
          <p:spPr>
            <a:xfrm>
              <a:off x="1430297" y="186547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38" name="Rektangel 37">
              <a:extLst>
                <a:ext uri="{FF2B5EF4-FFF2-40B4-BE49-F238E27FC236}">
                  <a16:creationId xmlns:a16="http://schemas.microsoft.com/office/drawing/2014/main" id="{4079DD05-3452-AFFF-BC36-371A2E781E29}"/>
                </a:ext>
              </a:extLst>
            </p:cNvPr>
            <p:cNvSpPr/>
            <p:nvPr/>
          </p:nvSpPr>
          <p:spPr>
            <a:xfrm>
              <a:off x="1430297" y="2823820"/>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9" name="Rektangel 38">
              <a:extLst>
                <a:ext uri="{FF2B5EF4-FFF2-40B4-BE49-F238E27FC236}">
                  <a16:creationId xmlns:a16="http://schemas.microsoft.com/office/drawing/2014/main" id="{7947A7E3-8FDB-34C3-83A8-8E31318A539D}"/>
                </a:ext>
              </a:extLst>
            </p:cNvPr>
            <p:cNvSpPr/>
            <p:nvPr/>
          </p:nvSpPr>
          <p:spPr>
            <a:xfrm>
              <a:off x="1430297" y="3782166"/>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0" name="Rektangel 39">
              <a:extLst>
                <a:ext uri="{FF2B5EF4-FFF2-40B4-BE49-F238E27FC236}">
                  <a16:creationId xmlns:a16="http://schemas.microsoft.com/office/drawing/2014/main" id="{2D6ADBDB-AD72-5468-5CCE-78396E9002D5}"/>
                </a:ext>
              </a:extLst>
            </p:cNvPr>
            <p:cNvSpPr/>
            <p:nvPr/>
          </p:nvSpPr>
          <p:spPr>
            <a:xfrm>
              <a:off x="1430297" y="4724556"/>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1" name="Rektangel 40">
              <a:extLst>
                <a:ext uri="{FF2B5EF4-FFF2-40B4-BE49-F238E27FC236}">
                  <a16:creationId xmlns:a16="http://schemas.microsoft.com/office/drawing/2014/main" id="{96F7C9B6-83ED-0E0A-D6AC-FDDBBC07E59C}"/>
                </a:ext>
              </a:extLst>
            </p:cNvPr>
            <p:cNvSpPr/>
            <p:nvPr/>
          </p:nvSpPr>
          <p:spPr>
            <a:xfrm>
              <a:off x="3270047" y="908108"/>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2" name="Rektangel 41">
              <a:extLst>
                <a:ext uri="{FF2B5EF4-FFF2-40B4-BE49-F238E27FC236}">
                  <a16:creationId xmlns:a16="http://schemas.microsoft.com/office/drawing/2014/main" id="{5F6F84CB-76D5-91A2-9B74-16D8E9C75494}"/>
                </a:ext>
              </a:extLst>
            </p:cNvPr>
            <p:cNvSpPr/>
            <p:nvPr/>
          </p:nvSpPr>
          <p:spPr>
            <a:xfrm>
              <a:off x="3270047" y="1866454"/>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3" name="Rektangel 42">
              <a:extLst>
                <a:ext uri="{FF2B5EF4-FFF2-40B4-BE49-F238E27FC236}">
                  <a16:creationId xmlns:a16="http://schemas.microsoft.com/office/drawing/2014/main" id="{FAA59EC9-49FA-572A-66E5-0E05283FE571}"/>
                </a:ext>
              </a:extLst>
            </p:cNvPr>
            <p:cNvSpPr/>
            <p:nvPr/>
          </p:nvSpPr>
          <p:spPr>
            <a:xfrm>
              <a:off x="3270047" y="2824799"/>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4" name="Rektangel 43">
              <a:extLst>
                <a:ext uri="{FF2B5EF4-FFF2-40B4-BE49-F238E27FC236}">
                  <a16:creationId xmlns:a16="http://schemas.microsoft.com/office/drawing/2014/main" id="{2FF76339-8AEF-F6D7-0729-49ECC2CB0F9C}"/>
                </a:ext>
              </a:extLst>
            </p:cNvPr>
            <p:cNvSpPr/>
            <p:nvPr/>
          </p:nvSpPr>
          <p:spPr>
            <a:xfrm>
              <a:off x="3270047" y="378314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5" name="Rektangel 44">
              <a:extLst>
                <a:ext uri="{FF2B5EF4-FFF2-40B4-BE49-F238E27FC236}">
                  <a16:creationId xmlns:a16="http://schemas.microsoft.com/office/drawing/2014/main" id="{7695D776-B6FD-2289-7EFF-BA8FA0B99220}"/>
                </a:ext>
              </a:extLst>
            </p:cNvPr>
            <p:cNvSpPr/>
            <p:nvPr/>
          </p:nvSpPr>
          <p:spPr>
            <a:xfrm>
              <a:off x="3270047" y="4725535"/>
              <a:ext cx="1843066" cy="95728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46" name="Rektangel 45">
              <a:extLst>
                <a:ext uri="{FF2B5EF4-FFF2-40B4-BE49-F238E27FC236}">
                  <a16:creationId xmlns:a16="http://schemas.microsoft.com/office/drawing/2014/main" id="{5DC7C05F-C6AB-C791-943A-36A4BD99EEFB}"/>
                </a:ext>
              </a:extLst>
            </p:cNvPr>
            <p:cNvSpPr/>
            <p:nvPr/>
          </p:nvSpPr>
          <p:spPr>
            <a:xfrm>
              <a:off x="1414395" y="916059"/>
              <a:ext cx="1291636" cy="276999"/>
            </a:xfrm>
            <a:prstGeom prst="rect">
              <a:avLst/>
            </a:prstGeom>
          </p:spPr>
          <p:txBody>
            <a:bodyPr wrap="none">
              <a:spAutoFit/>
            </a:bodyPr>
            <a:lstStyle/>
            <a:p>
              <a:r>
                <a:rPr lang="da-DK" altLang="da-DK" sz="1200" b="1" dirty="0">
                  <a:solidFill>
                    <a:srgbClr val="000000"/>
                  </a:solidFill>
                </a:rPr>
                <a:t>5   Sandsynlighed</a:t>
              </a:r>
              <a:endParaRPr lang="da-DK" sz="1200" dirty="0"/>
            </a:p>
          </p:txBody>
        </p:sp>
        <p:sp>
          <p:nvSpPr>
            <p:cNvPr id="47" name="Rektangel 46">
              <a:extLst>
                <a:ext uri="{FF2B5EF4-FFF2-40B4-BE49-F238E27FC236}">
                  <a16:creationId xmlns:a16="http://schemas.microsoft.com/office/drawing/2014/main" id="{5E31F848-5169-FD13-688B-20F05BE6E8D0}"/>
                </a:ext>
              </a:extLst>
            </p:cNvPr>
            <p:cNvSpPr/>
            <p:nvPr/>
          </p:nvSpPr>
          <p:spPr>
            <a:xfrm>
              <a:off x="9514492" y="5407610"/>
              <a:ext cx="1121717" cy="276999"/>
            </a:xfrm>
            <a:prstGeom prst="rect">
              <a:avLst/>
            </a:prstGeom>
          </p:spPr>
          <p:txBody>
            <a:bodyPr wrap="none">
              <a:spAutoFit/>
            </a:bodyPr>
            <a:lstStyle/>
            <a:p>
              <a:r>
                <a:rPr lang="da-DK" sz="1200" b="1" dirty="0">
                  <a:solidFill>
                    <a:srgbClr val="000000"/>
                  </a:solidFill>
                </a:rPr>
                <a:t>Konsekvens   5</a:t>
              </a:r>
              <a:endParaRPr lang="da-DK" sz="1200" dirty="0"/>
            </a:p>
          </p:txBody>
        </p:sp>
        <p:sp>
          <p:nvSpPr>
            <p:cNvPr id="48" name="Rektangel 47">
              <a:extLst>
                <a:ext uri="{FF2B5EF4-FFF2-40B4-BE49-F238E27FC236}">
                  <a16:creationId xmlns:a16="http://schemas.microsoft.com/office/drawing/2014/main" id="{2DA2C70E-158F-92B9-8011-7130BD7BC9B5}"/>
                </a:ext>
              </a:extLst>
            </p:cNvPr>
            <p:cNvSpPr/>
            <p:nvPr/>
          </p:nvSpPr>
          <p:spPr>
            <a:xfrm>
              <a:off x="1414395" y="1871936"/>
              <a:ext cx="263214" cy="276999"/>
            </a:xfrm>
            <a:prstGeom prst="rect">
              <a:avLst/>
            </a:prstGeom>
          </p:spPr>
          <p:txBody>
            <a:bodyPr wrap="none">
              <a:spAutoFit/>
            </a:bodyPr>
            <a:lstStyle/>
            <a:p>
              <a:r>
                <a:rPr lang="da-DK" sz="1200" b="1" dirty="0">
                  <a:solidFill>
                    <a:srgbClr val="000000"/>
                  </a:solidFill>
                </a:rPr>
                <a:t>4</a:t>
              </a:r>
              <a:endParaRPr lang="da-DK" sz="1200" dirty="0"/>
            </a:p>
          </p:txBody>
        </p:sp>
        <p:sp>
          <p:nvSpPr>
            <p:cNvPr id="49" name="Rektangel 48">
              <a:extLst>
                <a:ext uri="{FF2B5EF4-FFF2-40B4-BE49-F238E27FC236}">
                  <a16:creationId xmlns:a16="http://schemas.microsoft.com/office/drawing/2014/main" id="{D4E3ABE9-C31D-0920-97E5-C285CF7A2408}"/>
                </a:ext>
              </a:extLst>
            </p:cNvPr>
            <p:cNvSpPr/>
            <p:nvPr/>
          </p:nvSpPr>
          <p:spPr>
            <a:xfrm>
              <a:off x="1414395" y="2823025"/>
              <a:ext cx="263214" cy="276999"/>
            </a:xfrm>
            <a:prstGeom prst="rect">
              <a:avLst/>
            </a:prstGeom>
          </p:spPr>
          <p:txBody>
            <a:bodyPr wrap="none">
              <a:spAutoFit/>
            </a:bodyPr>
            <a:lstStyle/>
            <a:p>
              <a:r>
                <a:rPr lang="da-DK" sz="1200" b="1" dirty="0">
                  <a:solidFill>
                    <a:srgbClr val="000000"/>
                  </a:solidFill>
                </a:rPr>
                <a:t>3</a:t>
              </a:r>
              <a:endParaRPr lang="da-DK" sz="1200" dirty="0"/>
            </a:p>
          </p:txBody>
        </p:sp>
        <p:sp>
          <p:nvSpPr>
            <p:cNvPr id="50" name="Rektangel 49">
              <a:extLst>
                <a:ext uri="{FF2B5EF4-FFF2-40B4-BE49-F238E27FC236}">
                  <a16:creationId xmlns:a16="http://schemas.microsoft.com/office/drawing/2014/main" id="{2E2D8214-034C-49E5-156B-D993943201CF}"/>
                </a:ext>
              </a:extLst>
            </p:cNvPr>
            <p:cNvSpPr/>
            <p:nvPr/>
          </p:nvSpPr>
          <p:spPr>
            <a:xfrm>
              <a:off x="1414395" y="3774114"/>
              <a:ext cx="263214" cy="276999"/>
            </a:xfrm>
            <a:prstGeom prst="rect">
              <a:avLst/>
            </a:prstGeom>
          </p:spPr>
          <p:txBody>
            <a:bodyPr wrap="none">
              <a:spAutoFit/>
            </a:bodyPr>
            <a:lstStyle/>
            <a:p>
              <a:r>
                <a:rPr lang="da-DK" sz="1200" b="1" dirty="0">
                  <a:solidFill>
                    <a:srgbClr val="000000"/>
                  </a:solidFill>
                </a:rPr>
                <a:t>2</a:t>
              </a:r>
              <a:endParaRPr lang="da-DK" sz="1200" dirty="0"/>
            </a:p>
          </p:txBody>
        </p:sp>
        <p:sp>
          <p:nvSpPr>
            <p:cNvPr id="51" name="Rektangel 50">
              <a:extLst>
                <a:ext uri="{FF2B5EF4-FFF2-40B4-BE49-F238E27FC236}">
                  <a16:creationId xmlns:a16="http://schemas.microsoft.com/office/drawing/2014/main" id="{F8ABA71F-0E44-905E-6555-128CC5F7E2AE}"/>
                </a:ext>
              </a:extLst>
            </p:cNvPr>
            <p:cNvSpPr/>
            <p:nvPr/>
          </p:nvSpPr>
          <p:spPr>
            <a:xfrm>
              <a:off x="1427643" y="5407610"/>
              <a:ext cx="1920719" cy="276999"/>
            </a:xfrm>
            <a:prstGeom prst="rect">
              <a:avLst/>
            </a:prstGeom>
          </p:spPr>
          <p:txBody>
            <a:bodyPr wrap="none">
              <a:spAutoFit/>
            </a:bodyPr>
            <a:lstStyle/>
            <a:p>
              <a:r>
                <a:rPr lang="da-DK" sz="1200" b="1" dirty="0">
                  <a:solidFill>
                    <a:srgbClr val="000000"/>
                  </a:solidFill>
                </a:rPr>
                <a:t>                                              1</a:t>
              </a:r>
              <a:endParaRPr lang="da-DK" sz="1200" dirty="0"/>
            </a:p>
          </p:txBody>
        </p:sp>
        <p:grpSp>
          <p:nvGrpSpPr>
            <p:cNvPr id="52" name="Gruppe 51">
              <a:extLst>
                <a:ext uri="{FF2B5EF4-FFF2-40B4-BE49-F238E27FC236}">
                  <a16:creationId xmlns:a16="http://schemas.microsoft.com/office/drawing/2014/main" id="{468BD564-0352-4A0B-397E-7063D06698C4}"/>
                </a:ext>
              </a:extLst>
            </p:cNvPr>
            <p:cNvGrpSpPr/>
            <p:nvPr/>
          </p:nvGrpSpPr>
          <p:grpSpPr>
            <a:xfrm>
              <a:off x="3263186" y="5406709"/>
              <a:ext cx="5823623" cy="278801"/>
              <a:chOff x="3271140" y="5399651"/>
              <a:chExt cx="5823623" cy="278801"/>
            </a:xfrm>
          </p:grpSpPr>
          <p:sp>
            <p:nvSpPr>
              <p:cNvPr id="54" name="Rektangel 53">
                <a:extLst>
                  <a:ext uri="{FF2B5EF4-FFF2-40B4-BE49-F238E27FC236}">
                    <a16:creationId xmlns:a16="http://schemas.microsoft.com/office/drawing/2014/main" id="{691DC519-787C-87AD-EB7A-007FC9DB1DB4}"/>
                  </a:ext>
                </a:extLst>
              </p:cNvPr>
              <p:cNvSpPr/>
              <p:nvPr/>
            </p:nvSpPr>
            <p:spPr>
              <a:xfrm>
                <a:off x="8789963" y="5399651"/>
                <a:ext cx="304800" cy="278801"/>
              </a:xfrm>
              <a:prstGeom prst="rect">
                <a:avLst/>
              </a:prstGeom>
            </p:spPr>
            <p:txBody>
              <a:bodyPr wrap="square">
                <a:spAutoFit/>
              </a:bodyPr>
              <a:lstStyle/>
              <a:p>
                <a:endParaRPr lang="da-DK" sz="1200" dirty="0"/>
              </a:p>
            </p:txBody>
          </p:sp>
          <p:sp>
            <p:nvSpPr>
              <p:cNvPr id="55" name="Rektangel 54">
                <a:extLst>
                  <a:ext uri="{FF2B5EF4-FFF2-40B4-BE49-F238E27FC236}">
                    <a16:creationId xmlns:a16="http://schemas.microsoft.com/office/drawing/2014/main" id="{F5EB969E-7B30-0D15-7F07-3B6BF88D4960}"/>
                  </a:ext>
                </a:extLst>
              </p:cNvPr>
              <p:cNvSpPr/>
              <p:nvPr/>
            </p:nvSpPr>
            <p:spPr>
              <a:xfrm>
                <a:off x="6950356" y="5399651"/>
                <a:ext cx="1885453" cy="276999"/>
              </a:xfrm>
              <a:prstGeom prst="rect">
                <a:avLst/>
              </a:prstGeom>
            </p:spPr>
            <p:txBody>
              <a:bodyPr wrap="none">
                <a:spAutoFit/>
              </a:bodyPr>
              <a:lstStyle/>
              <a:p>
                <a:r>
                  <a:rPr lang="da-DK" sz="1200" b="1" dirty="0">
                    <a:solidFill>
                      <a:srgbClr val="000000"/>
                    </a:solidFill>
                  </a:rPr>
                  <a:t>                                              4</a:t>
                </a:r>
                <a:endParaRPr lang="da-DK" sz="1200" dirty="0"/>
              </a:p>
            </p:txBody>
          </p:sp>
          <p:sp>
            <p:nvSpPr>
              <p:cNvPr id="56" name="Rektangel 55">
                <a:extLst>
                  <a:ext uri="{FF2B5EF4-FFF2-40B4-BE49-F238E27FC236}">
                    <a16:creationId xmlns:a16="http://schemas.microsoft.com/office/drawing/2014/main" id="{B7B2CE6E-AF4E-D063-F765-0FE0AC40DE79}"/>
                  </a:ext>
                </a:extLst>
              </p:cNvPr>
              <p:cNvSpPr/>
              <p:nvPr/>
            </p:nvSpPr>
            <p:spPr>
              <a:xfrm>
                <a:off x="5110747" y="5399651"/>
                <a:ext cx="1940569" cy="276999"/>
              </a:xfrm>
              <a:prstGeom prst="rect">
                <a:avLst/>
              </a:prstGeom>
            </p:spPr>
            <p:txBody>
              <a:bodyPr wrap="square">
                <a:spAutoFit/>
              </a:bodyPr>
              <a:lstStyle/>
              <a:p>
                <a:r>
                  <a:rPr lang="da-DK" sz="1200" b="1" dirty="0">
                    <a:solidFill>
                      <a:srgbClr val="000000"/>
                    </a:solidFill>
                  </a:rPr>
                  <a:t>                                              3</a:t>
                </a:r>
                <a:endParaRPr lang="da-DK" sz="1200" dirty="0"/>
              </a:p>
            </p:txBody>
          </p:sp>
          <p:sp>
            <p:nvSpPr>
              <p:cNvPr id="57" name="Rektangel 56">
                <a:extLst>
                  <a:ext uri="{FF2B5EF4-FFF2-40B4-BE49-F238E27FC236}">
                    <a16:creationId xmlns:a16="http://schemas.microsoft.com/office/drawing/2014/main" id="{4EF5865D-3CBC-D027-772F-FF992CC61B79}"/>
                  </a:ext>
                </a:extLst>
              </p:cNvPr>
              <p:cNvSpPr/>
              <p:nvPr/>
            </p:nvSpPr>
            <p:spPr>
              <a:xfrm>
                <a:off x="3271140" y="5399651"/>
                <a:ext cx="1885453" cy="276999"/>
              </a:xfrm>
              <a:prstGeom prst="rect">
                <a:avLst/>
              </a:prstGeom>
            </p:spPr>
            <p:txBody>
              <a:bodyPr wrap="none">
                <a:spAutoFit/>
              </a:bodyPr>
              <a:lstStyle/>
              <a:p>
                <a:r>
                  <a:rPr lang="da-DK" sz="1200" b="1" dirty="0">
                    <a:solidFill>
                      <a:srgbClr val="000000"/>
                    </a:solidFill>
                  </a:rPr>
                  <a:t>                                              2</a:t>
                </a:r>
                <a:endParaRPr lang="da-DK" sz="1200" dirty="0"/>
              </a:p>
            </p:txBody>
          </p:sp>
        </p:grpSp>
        <p:sp>
          <p:nvSpPr>
            <p:cNvPr id="53" name="Rektangel 52">
              <a:extLst>
                <a:ext uri="{FF2B5EF4-FFF2-40B4-BE49-F238E27FC236}">
                  <a16:creationId xmlns:a16="http://schemas.microsoft.com/office/drawing/2014/main" id="{FCABA60F-C731-3441-6AC7-A13BFD6EA106}"/>
                </a:ext>
              </a:extLst>
            </p:cNvPr>
            <p:cNvSpPr/>
            <p:nvPr/>
          </p:nvSpPr>
          <p:spPr>
            <a:xfrm>
              <a:off x="1414395" y="4725203"/>
              <a:ext cx="263214" cy="276999"/>
            </a:xfrm>
            <a:prstGeom prst="rect">
              <a:avLst/>
            </a:prstGeom>
          </p:spPr>
          <p:txBody>
            <a:bodyPr wrap="none">
              <a:spAutoFit/>
            </a:bodyPr>
            <a:lstStyle/>
            <a:p>
              <a:r>
                <a:rPr lang="da-DK" sz="1200" b="1" dirty="0">
                  <a:solidFill>
                    <a:srgbClr val="000000"/>
                  </a:solidFill>
                </a:rPr>
                <a:t>1</a:t>
              </a:r>
              <a:endParaRPr lang="da-DK" sz="1200" dirty="0"/>
            </a:p>
          </p:txBody>
        </p:sp>
      </p:grpSp>
      <p:sp>
        <p:nvSpPr>
          <p:cNvPr id="58" name="Rektangel 57">
            <a:extLst>
              <a:ext uri="{FF2B5EF4-FFF2-40B4-BE49-F238E27FC236}">
                <a16:creationId xmlns:a16="http://schemas.microsoft.com/office/drawing/2014/main" id="{ED838803-7CB1-EB3D-111C-33980F620582}"/>
              </a:ext>
            </a:extLst>
          </p:cNvPr>
          <p:cNvSpPr/>
          <p:nvPr/>
        </p:nvSpPr>
        <p:spPr>
          <a:xfrm>
            <a:off x="1346544" y="5690602"/>
            <a:ext cx="9441962" cy="67646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Sandsynlighedsskala: 1= lille sandsynlighed, 5 = forholdsvis sandsynligt. </a:t>
            </a:r>
          </a:p>
          <a:p>
            <a:pPr>
              <a:lnSpc>
                <a:spcPct val="107000"/>
              </a:lnSpc>
              <a:spcAft>
                <a:spcPts val="0"/>
              </a:spcAft>
            </a:pPr>
            <a:r>
              <a:rPr lang="da-DK" sz="1200" b="1" dirty="0">
                <a:ea typeface="SimSun" panose="02010600030101010101" pitchFamily="2" charset="-122"/>
              </a:rPr>
              <a:t>Konsekvensskala: 1 = mindre forstyrrelse i projektet, 5 = projektet leverer ikke det ønskede eller må stoppes.</a:t>
            </a: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035371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1382</Words>
  <Application>Microsoft Office PowerPoint</Application>
  <PresentationFormat>Widescreen</PresentationFormat>
  <Paragraphs>427</Paragraphs>
  <Slides>13</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129</cp:revision>
  <dcterms:created xsi:type="dcterms:W3CDTF">2018-07-25T07:58:36Z</dcterms:created>
  <dcterms:modified xsi:type="dcterms:W3CDTF">2024-07-17T11:52:05Z</dcterms:modified>
</cp:coreProperties>
</file>