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500" r:id="rId4"/>
    <p:sldId id="501" r:id="rId5"/>
    <p:sldId id="502" r:id="rId6"/>
    <p:sldId id="503" r:id="rId7"/>
    <p:sldId id="504" r:id="rId8"/>
    <p:sldId id="506" r:id="rId9"/>
    <p:sldId id="507" r:id="rId10"/>
    <p:sldId id="505" r:id="rId11"/>
    <p:sldId id="508" r:id="rId12"/>
    <p:sldId id="509" r:id="rId13"/>
    <p:sldId id="510" r:id="rId14"/>
    <p:sldId id="460"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airbornleadership.com/" TargetMode="External"/><Relationship Id="rId4" Type="http://schemas.openxmlformats.org/officeDocument/2006/relationships/hyperlink" Target="https://www.mindtools.com/pages/article/newPPM_07.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4.1</a:t>
            </a:r>
          </a:p>
          <a:p>
            <a:r>
              <a:rPr lang="da-DK" sz="4000" dirty="0">
                <a:solidFill>
                  <a:srgbClr val="6B9C77"/>
                </a:solidFill>
                <a:latin typeface="HelveticaNeueLT Std Lt Cn" panose="020B0406020202030204" pitchFamily="34" charset="0"/>
                <a:cs typeface="Arial Narrow" panose="020B0604020202020204" pitchFamily="34" charset="0"/>
              </a:rPr>
              <a:t>INTERESSENTANALYSEN</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EB1322C9-17D2-D013-40B8-5DBF8BD0D74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71879"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Matrix 4: Forandringens effekt og interessenternes involvering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grpSp>
        <p:nvGrpSpPr>
          <p:cNvPr id="10" name="Gruppe 9">
            <a:extLst>
              <a:ext uri="{FF2B5EF4-FFF2-40B4-BE49-F238E27FC236}">
                <a16:creationId xmlns:a16="http://schemas.microsoft.com/office/drawing/2014/main" id="{5358E726-1D31-0687-82EA-F2784B742E0F}"/>
              </a:ext>
            </a:extLst>
          </p:cNvPr>
          <p:cNvGrpSpPr/>
          <p:nvPr/>
        </p:nvGrpSpPr>
        <p:grpSpPr>
          <a:xfrm>
            <a:off x="1425425" y="908719"/>
            <a:ext cx="9444375" cy="4888563"/>
            <a:chOff x="1438248" y="1279857"/>
            <a:chExt cx="9178217" cy="4776664"/>
          </a:xfrm>
        </p:grpSpPr>
        <p:grpSp>
          <p:nvGrpSpPr>
            <p:cNvPr id="11" name="Gruppe 10">
              <a:extLst>
                <a:ext uri="{FF2B5EF4-FFF2-40B4-BE49-F238E27FC236}">
                  <a16:creationId xmlns:a16="http://schemas.microsoft.com/office/drawing/2014/main" id="{293364FD-0E01-49AA-B52C-3CF80F3F001E}"/>
                </a:ext>
              </a:extLst>
            </p:cNvPr>
            <p:cNvGrpSpPr/>
            <p:nvPr/>
          </p:nvGrpSpPr>
          <p:grpSpPr>
            <a:xfrm>
              <a:off x="1438248" y="1279857"/>
              <a:ext cx="4585761" cy="4776664"/>
              <a:chOff x="1441328" y="1027990"/>
              <a:chExt cx="4585761" cy="5322832"/>
            </a:xfrm>
            <a:solidFill>
              <a:schemeClr val="bg1"/>
            </a:solidFill>
          </p:grpSpPr>
          <p:sp>
            <p:nvSpPr>
              <p:cNvPr id="15" name="Rektangel 14">
                <a:extLst>
                  <a:ext uri="{FF2B5EF4-FFF2-40B4-BE49-F238E27FC236}">
                    <a16:creationId xmlns:a16="http://schemas.microsoft.com/office/drawing/2014/main" id="{E1E2E643-5C09-43CC-0BFD-58A1B5006024}"/>
                  </a:ext>
                </a:extLst>
              </p:cNvPr>
              <p:cNvSpPr/>
              <p:nvPr/>
            </p:nvSpPr>
            <p:spPr>
              <a:xfrm>
                <a:off x="1441328" y="1027990"/>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16" name="Rektangel 15">
                <a:extLst>
                  <a:ext uri="{FF2B5EF4-FFF2-40B4-BE49-F238E27FC236}">
                    <a16:creationId xmlns:a16="http://schemas.microsoft.com/office/drawing/2014/main" id="{3BB20052-8F5C-647A-6A5E-A847C5AEC26C}"/>
                  </a:ext>
                </a:extLst>
              </p:cNvPr>
              <p:cNvSpPr/>
              <p:nvPr/>
            </p:nvSpPr>
            <p:spPr>
              <a:xfrm>
                <a:off x="1441328" y="3689406"/>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grpSp>
        <p:grpSp>
          <p:nvGrpSpPr>
            <p:cNvPr id="12" name="Gruppe 11">
              <a:extLst>
                <a:ext uri="{FF2B5EF4-FFF2-40B4-BE49-F238E27FC236}">
                  <a16:creationId xmlns:a16="http://schemas.microsoft.com/office/drawing/2014/main" id="{6D8F508C-04B6-30D0-55C1-F7DE5AE0572F}"/>
                </a:ext>
              </a:extLst>
            </p:cNvPr>
            <p:cNvGrpSpPr/>
            <p:nvPr/>
          </p:nvGrpSpPr>
          <p:grpSpPr>
            <a:xfrm>
              <a:off x="6030704" y="1279857"/>
              <a:ext cx="4585761" cy="4776664"/>
              <a:chOff x="1441328" y="1027990"/>
              <a:chExt cx="4585761" cy="5322832"/>
            </a:xfrm>
            <a:solidFill>
              <a:schemeClr val="bg1"/>
            </a:solidFill>
          </p:grpSpPr>
          <p:sp>
            <p:nvSpPr>
              <p:cNvPr id="13" name="Rektangel 12">
                <a:extLst>
                  <a:ext uri="{FF2B5EF4-FFF2-40B4-BE49-F238E27FC236}">
                    <a16:creationId xmlns:a16="http://schemas.microsoft.com/office/drawing/2014/main" id="{93799652-53DA-F910-BE1C-12DE3CD659A1}"/>
                  </a:ext>
                </a:extLst>
              </p:cNvPr>
              <p:cNvSpPr/>
              <p:nvPr/>
            </p:nvSpPr>
            <p:spPr>
              <a:xfrm>
                <a:off x="1441328" y="1027990"/>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sp>
            <p:nvSpPr>
              <p:cNvPr id="14" name="Rektangel 13">
                <a:extLst>
                  <a:ext uri="{FF2B5EF4-FFF2-40B4-BE49-F238E27FC236}">
                    <a16:creationId xmlns:a16="http://schemas.microsoft.com/office/drawing/2014/main" id="{A5C47DAC-3CF5-0879-2933-8B0866279523}"/>
                  </a:ext>
                </a:extLst>
              </p:cNvPr>
              <p:cNvSpPr/>
              <p:nvPr/>
            </p:nvSpPr>
            <p:spPr>
              <a:xfrm>
                <a:off x="1441328" y="3689406"/>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grpSp>
      </p:grpSp>
      <p:sp>
        <p:nvSpPr>
          <p:cNvPr id="5" name="Rektangel 4">
            <a:extLst>
              <a:ext uri="{FF2B5EF4-FFF2-40B4-BE49-F238E27FC236}">
                <a16:creationId xmlns:a16="http://schemas.microsoft.com/office/drawing/2014/main" id="{B9E4CC72-1213-7ED0-EE48-1BECCA3CF689}"/>
              </a:ext>
            </a:extLst>
          </p:cNvPr>
          <p:cNvSpPr/>
          <p:nvPr/>
        </p:nvSpPr>
        <p:spPr>
          <a:xfrm>
            <a:off x="1414395" y="916059"/>
            <a:ext cx="4041363" cy="276999"/>
          </a:xfrm>
          <a:prstGeom prst="rect">
            <a:avLst/>
          </a:prstGeom>
        </p:spPr>
        <p:txBody>
          <a:bodyPr wrap="none">
            <a:spAutoFit/>
          </a:bodyPr>
          <a:lstStyle/>
          <a:p>
            <a:r>
              <a:rPr lang="da-DK" sz="1200" b="1" dirty="0"/>
              <a:t>Påvirkes væsentligt af forandringen, men har lille indflydelse</a:t>
            </a:r>
            <a:endParaRPr lang="da-DK" sz="1200" dirty="0"/>
          </a:p>
        </p:txBody>
      </p:sp>
      <p:sp>
        <p:nvSpPr>
          <p:cNvPr id="6" name="Rektangel 5">
            <a:extLst>
              <a:ext uri="{FF2B5EF4-FFF2-40B4-BE49-F238E27FC236}">
                <a16:creationId xmlns:a16="http://schemas.microsoft.com/office/drawing/2014/main" id="{47B94992-160F-0B45-E1C8-6BF890F5479D}"/>
              </a:ext>
            </a:extLst>
          </p:cNvPr>
          <p:cNvSpPr/>
          <p:nvPr/>
        </p:nvSpPr>
        <p:spPr>
          <a:xfrm>
            <a:off x="7048908" y="916059"/>
            <a:ext cx="3890680" cy="276999"/>
          </a:xfrm>
          <a:prstGeom prst="rect">
            <a:avLst/>
          </a:prstGeom>
        </p:spPr>
        <p:txBody>
          <a:bodyPr wrap="none">
            <a:spAutoFit/>
          </a:bodyPr>
          <a:lstStyle/>
          <a:p>
            <a:r>
              <a:rPr lang="da-DK" sz="1200" b="1" dirty="0"/>
              <a:t>Påvirkes væsentligt af forandringen og har stor indflydelse</a:t>
            </a:r>
            <a:endParaRPr lang="da-DK" sz="1200" dirty="0"/>
          </a:p>
        </p:txBody>
      </p:sp>
      <p:sp>
        <p:nvSpPr>
          <p:cNvPr id="17" name="Rektangel 16">
            <a:extLst>
              <a:ext uri="{FF2B5EF4-FFF2-40B4-BE49-F238E27FC236}">
                <a16:creationId xmlns:a16="http://schemas.microsoft.com/office/drawing/2014/main" id="{3C6C8605-6D4B-E80B-8BDB-06A01136060A}"/>
              </a:ext>
            </a:extLst>
          </p:cNvPr>
          <p:cNvSpPr/>
          <p:nvPr/>
        </p:nvSpPr>
        <p:spPr>
          <a:xfrm>
            <a:off x="1414395" y="5498053"/>
            <a:ext cx="3457870" cy="276999"/>
          </a:xfrm>
          <a:prstGeom prst="rect">
            <a:avLst/>
          </a:prstGeom>
        </p:spPr>
        <p:txBody>
          <a:bodyPr wrap="none">
            <a:spAutoFit/>
          </a:bodyPr>
          <a:lstStyle/>
          <a:p>
            <a:r>
              <a:rPr lang="da-DK" sz="1200" b="1" dirty="0"/>
              <a:t>Påvirkes lidt af forandringen og har lille indflydelse </a:t>
            </a:r>
            <a:endParaRPr lang="da-DK" sz="1200" dirty="0"/>
          </a:p>
        </p:txBody>
      </p:sp>
      <p:sp>
        <p:nvSpPr>
          <p:cNvPr id="22" name="Rektangel 21">
            <a:extLst>
              <a:ext uri="{FF2B5EF4-FFF2-40B4-BE49-F238E27FC236}">
                <a16:creationId xmlns:a16="http://schemas.microsoft.com/office/drawing/2014/main" id="{BE0B1877-ACFC-8756-81DA-E5AD597C3E54}"/>
              </a:ext>
            </a:extLst>
          </p:cNvPr>
          <p:cNvSpPr/>
          <p:nvPr/>
        </p:nvSpPr>
        <p:spPr>
          <a:xfrm>
            <a:off x="7436452" y="5492659"/>
            <a:ext cx="3440237" cy="276999"/>
          </a:xfrm>
          <a:prstGeom prst="rect">
            <a:avLst/>
          </a:prstGeom>
        </p:spPr>
        <p:txBody>
          <a:bodyPr wrap="none">
            <a:spAutoFit/>
          </a:bodyPr>
          <a:lstStyle/>
          <a:p>
            <a:r>
              <a:rPr lang="da-DK" sz="1200" b="1" dirty="0"/>
              <a:t>Påvirkes lidt af forandringen og har stor indflydelse</a:t>
            </a:r>
            <a:endParaRPr lang="da-DK" sz="1200" dirty="0"/>
          </a:p>
        </p:txBody>
      </p:sp>
      <p:sp>
        <p:nvSpPr>
          <p:cNvPr id="23" name="Rektangel 22">
            <a:extLst>
              <a:ext uri="{FF2B5EF4-FFF2-40B4-BE49-F238E27FC236}">
                <a16:creationId xmlns:a16="http://schemas.microsoft.com/office/drawing/2014/main" id="{849D9F6E-2967-4A1C-8AEE-0A43E6A1ADDB}"/>
              </a:ext>
            </a:extLst>
          </p:cNvPr>
          <p:cNvSpPr/>
          <p:nvPr/>
        </p:nvSpPr>
        <p:spPr>
          <a:xfrm>
            <a:off x="1427838" y="5797283"/>
            <a:ext cx="9441962" cy="478849"/>
          </a:xfrm>
          <a:prstGeom prst="rect">
            <a:avLst/>
          </a:prstGeom>
          <a:ln>
            <a:noFill/>
          </a:ln>
        </p:spPr>
        <p:txBody>
          <a:bodyPr wrap="square">
            <a:spAutoFit/>
          </a:bodyPr>
          <a:lstStyle/>
          <a:p>
            <a:pPr>
              <a:lnSpc>
                <a:spcPct val="107000"/>
              </a:lnSpc>
            </a:pPr>
            <a:r>
              <a:rPr lang="da-DK" sz="1200" dirty="0">
                <a:ea typeface="SimSun" panose="02010600030101010101" pitchFamily="2" charset="-122"/>
              </a:rPr>
              <a:t>Input fra brainstorming. Post-it lapper med interessenternes navne placeres ud fra de to akser. 1) Påvirkes interessenten væsentligt eller lidt af forandringen? 2) Har interessenter stor eller lille indflydelse på projektet?</a:t>
            </a:r>
          </a:p>
        </p:txBody>
      </p:sp>
      <p:sp>
        <p:nvSpPr>
          <p:cNvPr id="18" name="Footer Placeholder 3">
            <a:extLst>
              <a:ext uri="{FF2B5EF4-FFF2-40B4-BE49-F238E27FC236}">
                <a16:creationId xmlns:a16="http://schemas.microsoft.com/office/drawing/2014/main" id="{0EE4F9E6-3EFD-E7FF-9E49-A4E3269BAEC3}"/>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282441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8" name="Rektangel 17">
            <a:extLst>
              <a:ext uri="{FF2B5EF4-FFF2-40B4-BE49-F238E27FC236}">
                <a16:creationId xmlns:a16="http://schemas.microsoft.com/office/drawing/2014/main" id="{9470C67B-9582-81E5-CCD5-8919463B43D7}"/>
              </a:ext>
            </a:extLst>
          </p:cNvPr>
          <p:cNvSpPr/>
          <p:nvPr/>
        </p:nvSpPr>
        <p:spPr>
          <a:xfrm>
            <a:off x="1319741"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5: Beskrivelse af den enkelte interessent  </a:t>
            </a:r>
            <a:endParaRPr lang="da-DK" sz="2400" dirty="0">
              <a:ea typeface="SimSun" panose="02010600030101010101" pitchFamily="2" charset="-122"/>
            </a:endParaRPr>
          </a:p>
        </p:txBody>
      </p:sp>
      <p:graphicFrame>
        <p:nvGraphicFramePr>
          <p:cNvPr id="19" name="Tabel 18">
            <a:extLst>
              <a:ext uri="{FF2B5EF4-FFF2-40B4-BE49-F238E27FC236}">
                <a16:creationId xmlns:a16="http://schemas.microsoft.com/office/drawing/2014/main" id="{85368BFF-D767-8006-A17D-B789A04EFB78}"/>
              </a:ext>
            </a:extLst>
          </p:cNvPr>
          <p:cNvGraphicFramePr>
            <a:graphicFrameLocks noGrp="1"/>
          </p:cNvGraphicFramePr>
          <p:nvPr>
            <p:extLst>
              <p:ext uri="{D42A27DB-BD31-4B8C-83A1-F6EECF244321}">
                <p14:modId xmlns:p14="http://schemas.microsoft.com/office/powerpoint/2010/main" val="3811083938"/>
              </p:ext>
            </p:extLst>
          </p:nvPr>
        </p:nvGraphicFramePr>
        <p:xfrm>
          <a:off x="1421119" y="985886"/>
          <a:ext cx="9340586" cy="4670848"/>
        </p:xfrm>
        <a:graphic>
          <a:graphicData uri="http://schemas.openxmlformats.org/drawingml/2006/table">
            <a:tbl>
              <a:tblPr firstRow="1" firstCol="1" bandRow="1">
                <a:tableStyleId>{5C22544A-7EE6-4342-B048-85BDC9FD1C3A}</a:tableStyleId>
              </a:tblPr>
              <a:tblGrid>
                <a:gridCol w="1867978">
                  <a:extLst>
                    <a:ext uri="{9D8B030D-6E8A-4147-A177-3AD203B41FA5}">
                      <a16:colId xmlns:a16="http://schemas.microsoft.com/office/drawing/2014/main" val="3655913833"/>
                    </a:ext>
                  </a:extLst>
                </a:gridCol>
                <a:gridCol w="1867978">
                  <a:extLst>
                    <a:ext uri="{9D8B030D-6E8A-4147-A177-3AD203B41FA5}">
                      <a16:colId xmlns:a16="http://schemas.microsoft.com/office/drawing/2014/main" val="4116055666"/>
                    </a:ext>
                  </a:extLst>
                </a:gridCol>
                <a:gridCol w="1867978">
                  <a:extLst>
                    <a:ext uri="{9D8B030D-6E8A-4147-A177-3AD203B41FA5}">
                      <a16:colId xmlns:a16="http://schemas.microsoft.com/office/drawing/2014/main" val="1238876672"/>
                    </a:ext>
                  </a:extLst>
                </a:gridCol>
                <a:gridCol w="1867978">
                  <a:extLst>
                    <a:ext uri="{9D8B030D-6E8A-4147-A177-3AD203B41FA5}">
                      <a16:colId xmlns:a16="http://schemas.microsoft.com/office/drawing/2014/main" val="2394592728"/>
                    </a:ext>
                  </a:extLst>
                </a:gridCol>
                <a:gridCol w="1868674">
                  <a:extLst>
                    <a:ext uri="{9D8B030D-6E8A-4147-A177-3AD203B41FA5}">
                      <a16:colId xmlns:a16="http://schemas.microsoft.com/office/drawing/2014/main" val="3544928103"/>
                    </a:ext>
                  </a:extLst>
                </a:gridCol>
              </a:tblGrid>
              <a:tr h="332792">
                <a:tc>
                  <a:txBody>
                    <a:bodyPr/>
                    <a:lstStyle/>
                    <a:p>
                      <a:pPr>
                        <a:lnSpc>
                          <a:spcPct val="107000"/>
                        </a:lnSpc>
                        <a:spcAft>
                          <a:spcPts val="0"/>
                        </a:spcAft>
                      </a:pPr>
                      <a:r>
                        <a:rPr lang="da-DK" sz="1100" b="1" dirty="0">
                          <a:solidFill>
                            <a:schemeClr val="accent1">
                              <a:lumMod val="50000"/>
                            </a:schemeClr>
                          </a:solidFill>
                          <a:effectLst/>
                        </a:rPr>
                        <a:t>Interessent</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1">
                        <a:lumMod val="40000"/>
                        <a:lumOff val="60000"/>
                      </a:schemeClr>
                    </a:solidFill>
                  </a:tcPr>
                </a:tc>
                <a:tc>
                  <a:txBody>
                    <a:bodyPr/>
                    <a:lstStyle/>
                    <a:p>
                      <a:pPr>
                        <a:lnSpc>
                          <a:spcPct val="107000"/>
                        </a:lnSpc>
                        <a:spcAft>
                          <a:spcPts val="0"/>
                        </a:spcAft>
                      </a:pPr>
                      <a:r>
                        <a:rPr lang="da-DK" sz="1100" b="1">
                          <a:solidFill>
                            <a:schemeClr val="accent1">
                              <a:lumMod val="50000"/>
                            </a:schemeClr>
                          </a:solidFill>
                          <a:effectLst/>
                        </a:rPr>
                        <a:t>Fordele eller udbytte af projektet</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1">
                        <a:lumMod val="40000"/>
                        <a:lumOff val="60000"/>
                      </a:schemeClr>
                    </a:solidFill>
                  </a:tcPr>
                </a:tc>
                <a:tc>
                  <a:txBody>
                    <a:bodyPr/>
                    <a:lstStyle/>
                    <a:p>
                      <a:pPr>
                        <a:lnSpc>
                          <a:spcPct val="107000"/>
                        </a:lnSpc>
                        <a:spcAft>
                          <a:spcPts val="0"/>
                        </a:spcAft>
                      </a:pPr>
                      <a:r>
                        <a:rPr lang="da-DK" sz="1100" b="1" dirty="0">
                          <a:solidFill>
                            <a:schemeClr val="accent1">
                              <a:lumMod val="50000"/>
                            </a:schemeClr>
                          </a:solidFill>
                          <a:effectLst/>
                        </a:rPr>
                        <a:t>Ulemper og omkostninger for interessenten</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1">
                        <a:lumMod val="40000"/>
                        <a:lumOff val="60000"/>
                      </a:schemeClr>
                    </a:solidFill>
                  </a:tcPr>
                </a:tc>
                <a:tc>
                  <a:txBody>
                    <a:bodyPr/>
                    <a:lstStyle/>
                    <a:p>
                      <a:pPr>
                        <a:lnSpc>
                          <a:spcPct val="107000"/>
                        </a:lnSpc>
                        <a:spcAft>
                          <a:spcPts val="0"/>
                        </a:spcAft>
                      </a:pPr>
                      <a:r>
                        <a:rPr lang="da-DK" sz="1100" b="1">
                          <a:solidFill>
                            <a:schemeClr val="accent1">
                              <a:lumMod val="50000"/>
                            </a:schemeClr>
                          </a:solidFill>
                          <a:effectLst/>
                        </a:rPr>
                        <a:t>Position. Interessentens opfattelse og adfærd</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1">
                        <a:lumMod val="40000"/>
                        <a:lumOff val="60000"/>
                      </a:schemeClr>
                    </a:solidFill>
                  </a:tcPr>
                </a:tc>
                <a:tc>
                  <a:txBody>
                    <a:bodyPr/>
                    <a:lstStyle/>
                    <a:p>
                      <a:pPr>
                        <a:lnSpc>
                          <a:spcPct val="107000"/>
                        </a:lnSpc>
                        <a:spcAft>
                          <a:spcPts val="0"/>
                        </a:spcAft>
                      </a:pPr>
                      <a:r>
                        <a:rPr lang="da-DK" sz="1100" b="1" dirty="0">
                          <a:solidFill>
                            <a:schemeClr val="accent1">
                              <a:lumMod val="50000"/>
                            </a:schemeClr>
                          </a:solidFill>
                          <a:effectLst/>
                        </a:rPr>
                        <a:t>Tiltag over for interessenten</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1">
                        <a:lumMod val="40000"/>
                        <a:lumOff val="60000"/>
                      </a:schemeClr>
                    </a:solidFill>
                  </a:tcPr>
                </a:tc>
                <a:extLst>
                  <a:ext uri="{0D108BD9-81ED-4DB2-BD59-A6C34878D82A}">
                    <a16:rowId xmlns:a16="http://schemas.microsoft.com/office/drawing/2014/main" val="3946377053"/>
                  </a:ext>
                </a:extLst>
              </a:tr>
              <a:tr h="432001">
                <a:tc>
                  <a:txBody>
                    <a:bodyPr/>
                    <a:lstStyle/>
                    <a:p>
                      <a:pPr>
                        <a:lnSpc>
                          <a:spcPct val="107000"/>
                        </a:lnSpc>
                        <a:spcAft>
                          <a:spcPts val="0"/>
                        </a:spcAft>
                      </a:pPr>
                      <a:r>
                        <a:rPr lang="da-DK" sz="1100" b="1" dirty="0">
                          <a:solidFill>
                            <a:schemeClr val="accent1">
                              <a:lumMod val="50000"/>
                            </a:schemeClr>
                          </a:solidFill>
                          <a:effectLst/>
                        </a:rPr>
                        <a:t>1.</a:t>
                      </a:r>
                    </a:p>
                    <a:p>
                      <a:pPr>
                        <a:lnSpc>
                          <a:spcPct val="107000"/>
                        </a:lnSpc>
                        <a:spcAft>
                          <a:spcPts val="0"/>
                        </a:spcAft>
                      </a:pPr>
                      <a:r>
                        <a:rPr lang="da-DK" sz="1100" b="1" dirty="0">
                          <a:solidFill>
                            <a:schemeClr val="accent1">
                              <a:lumMod val="50000"/>
                            </a:schemeClr>
                          </a:solidFill>
                          <a:effectLst/>
                        </a:rPr>
                        <a:t> </a:t>
                      </a: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extLst>
                  <a:ext uri="{0D108BD9-81ED-4DB2-BD59-A6C34878D82A}">
                    <a16:rowId xmlns:a16="http://schemas.microsoft.com/office/drawing/2014/main" val="1921230022"/>
                  </a:ext>
                </a:extLst>
              </a:tr>
              <a:tr h="432001">
                <a:tc>
                  <a:txBody>
                    <a:bodyPr/>
                    <a:lstStyle/>
                    <a:p>
                      <a:pPr>
                        <a:lnSpc>
                          <a:spcPct val="107000"/>
                        </a:lnSpc>
                        <a:spcAft>
                          <a:spcPts val="0"/>
                        </a:spcAft>
                      </a:pPr>
                      <a:r>
                        <a:rPr lang="da-DK" sz="1100" b="1" dirty="0">
                          <a:solidFill>
                            <a:schemeClr val="accent1">
                              <a:lumMod val="50000"/>
                            </a:schemeClr>
                          </a:solidFill>
                          <a:effectLst/>
                        </a:rPr>
                        <a:t>2.</a:t>
                      </a:r>
                    </a:p>
                    <a:p>
                      <a:pPr>
                        <a:lnSpc>
                          <a:spcPct val="107000"/>
                        </a:lnSpc>
                        <a:spcAft>
                          <a:spcPts val="0"/>
                        </a:spcAft>
                      </a:pPr>
                      <a:r>
                        <a:rPr lang="da-DK" sz="1100" b="1" dirty="0">
                          <a:solidFill>
                            <a:schemeClr val="accent1">
                              <a:lumMod val="50000"/>
                            </a:schemeClr>
                          </a:solidFill>
                          <a:effectLst/>
                        </a:rPr>
                        <a:t> </a:t>
                      </a: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extLst>
                  <a:ext uri="{0D108BD9-81ED-4DB2-BD59-A6C34878D82A}">
                    <a16:rowId xmlns:a16="http://schemas.microsoft.com/office/drawing/2014/main" val="1795778931"/>
                  </a:ext>
                </a:extLst>
              </a:tr>
              <a:tr h="432001">
                <a:tc>
                  <a:txBody>
                    <a:bodyPr/>
                    <a:lstStyle/>
                    <a:p>
                      <a:pPr>
                        <a:lnSpc>
                          <a:spcPct val="107000"/>
                        </a:lnSpc>
                        <a:spcAft>
                          <a:spcPts val="0"/>
                        </a:spcAft>
                      </a:pPr>
                      <a:r>
                        <a:rPr lang="da-DK" sz="1100" b="1" dirty="0">
                          <a:solidFill>
                            <a:schemeClr val="accent1">
                              <a:lumMod val="50000"/>
                            </a:schemeClr>
                          </a:solidFill>
                          <a:effectLst/>
                        </a:rPr>
                        <a:t>3.</a:t>
                      </a:r>
                    </a:p>
                    <a:p>
                      <a:pPr>
                        <a:lnSpc>
                          <a:spcPct val="107000"/>
                        </a:lnSpc>
                        <a:spcAft>
                          <a:spcPts val="0"/>
                        </a:spcAft>
                      </a:pPr>
                      <a:r>
                        <a:rPr lang="da-DK" sz="1100" b="1" dirty="0">
                          <a:solidFill>
                            <a:schemeClr val="accent1">
                              <a:lumMod val="50000"/>
                            </a:schemeClr>
                          </a:solidFill>
                          <a:effectLst/>
                        </a:rPr>
                        <a:t> </a:t>
                      </a: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extLst>
                  <a:ext uri="{0D108BD9-81ED-4DB2-BD59-A6C34878D82A}">
                    <a16:rowId xmlns:a16="http://schemas.microsoft.com/office/drawing/2014/main" val="3047834928"/>
                  </a:ext>
                </a:extLst>
              </a:tr>
              <a:tr h="432001">
                <a:tc>
                  <a:txBody>
                    <a:bodyPr/>
                    <a:lstStyle/>
                    <a:p>
                      <a:pPr>
                        <a:lnSpc>
                          <a:spcPct val="107000"/>
                        </a:lnSpc>
                        <a:spcAft>
                          <a:spcPts val="0"/>
                        </a:spcAft>
                      </a:pPr>
                      <a:r>
                        <a:rPr lang="da-DK" sz="1100" b="1" dirty="0">
                          <a:solidFill>
                            <a:schemeClr val="accent1">
                              <a:lumMod val="50000"/>
                            </a:schemeClr>
                          </a:solidFill>
                          <a:effectLst/>
                        </a:rPr>
                        <a:t>4.</a:t>
                      </a:r>
                    </a:p>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extLst>
                  <a:ext uri="{0D108BD9-81ED-4DB2-BD59-A6C34878D82A}">
                    <a16:rowId xmlns:a16="http://schemas.microsoft.com/office/drawing/2014/main" val="3302322787"/>
                  </a:ext>
                </a:extLst>
              </a:tr>
              <a:tr h="432001">
                <a:tc>
                  <a:txBody>
                    <a:bodyPr/>
                    <a:lstStyle/>
                    <a:p>
                      <a:pPr>
                        <a:lnSpc>
                          <a:spcPct val="107000"/>
                        </a:lnSpc>
                        <a:spcAft>
                          <a:spcPts val="0"/>
                        </a:spcAft>
                      </a:pPr>
                      <a:r>
                        <a:rPr lang="da-DK" sz="1100" b="1" dirty="0">
                          <a:solidFill>
                            <a:schemeClr val="accent1">
                              <a:lumMod val="50000"/>
                            </a:schemeClr>
                          </a:solidFill>
                          <a:effectLst/>
                        </a:rPr>
                        <a:t>5.</a:t>
                      </a:r>
                    </a:p>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extLst>
                  <a:ext uri="{0D108BD9-81ED-4DB2-BD59-A6C34878D82A}">
                    <a16:rowId xmlns:a16="http://schemas.microsoft.com/office/drawing/2014/main" val="2124085903"/>
                  </a:ext>
                </a:extLst>
              </a:tr>
              <a:tr h="432001">
                <a:tc>
                  <a:txBody>
                    <a:bodyPr/>
                    <a:lstStyle/>
                    <a:p>
                      <a:pPr>
                        <a:lnSpc>
                          <a:spcPct val="107000"/>
                        </a:lnSpc>
                        <a:spcAft>
                          <a:spcPts val="0"/>
                        </a:spcAft>
                      </a:pPr>
                      <a:r>
                        <a:rPr lang="da-DK" sz="1100" b="1" dirty="0">
                          <a:solidFill>
                            <a:schemeClr val="accent1">
                              <a:lumMod val="50000"/>
                            </a:schemeClr>
                          </a:solidFill>
                          <a:effectLst/>
                        </a:rPr>
                        <a:t>6.</a:t>
                      </a:r>
                    </a:p>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extLst>
                  <a:ext uri="{0D108BD9-81ED-4DB2-BD59-A6C34878D82A}">
                    <a16:rowId xmlns:a16="http://schemas.microsoft.com/office/drawing/2014/main" val="3449606517"/>
                  </a:ext>
                </a:extLst>
              </a:tr>
              <a:tr h="432001">
                <a:tc>
                  <a:txBody>
                    <a:bodyPr/>
                    <a:lstStyle/>
                    <a:p>
                      <a:pPr>
                        <a:lnSpc>
                          <a:spcPct val="107000"/>
                        </a:lnSpc>
                        <a:spcAft>
                          <a:spcPts val="0"/>
                        </a:spcAft>
                      </a:pPr>
                      <a:r>
                        <a:rPr lang="da-DK" sz="1100" b="1" dirty="0">
                          <a:solidFill>
                            <a:schemeClr val="accent1">
                              <a:lumMod val="50000"/>
                            </a:schemeClr>
                          </a:solidFill>
                          <a:effectLst/>
                        </a:rPr>
                        <a:t>7.</a:t>
                      </a:r>
                    </a:p>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extLst>
                  <a:ext uri="{0D108BD9-81ED-4DB2-BD59-A6C34878D82A}">
                    <a16:rowId xmlns:a16="http://schemas.microsoft.com/office/drawing/2014/main" val="1926344646"/>
                  </a:ext>
                </a:extLst>
              </a:tr>
              <a:tr h="432001">
                <a:tc>
                  <a:txBody>
                    <a:bodyPr/>
                    <a:lstStyle/>
                    <a:p>
                      <a:pPr>
                        <a:lnSpc>
                          <a:spcPct val="107000"/>
                        </a:lnSpc>
                        <a:spcAft>
                          <a:spcPts val="0"/>
                        </a:spcAft>
                      </a:pPr>
                      <a:r>
                        <a:rPr lang="da-DK" sz="1100" b="1" dirty="0">
                          <a:solidFill>
                            <a:schemeClr val="accent1">
                              <a:lumMod val="50000"/>
                            </a:schemeClr>
                          </a:solidFill>
                          <a:effectLst/>
                        </a:rPr>
                        <a:t>8.</a:t>
                      </a:r>
                    </a:p>
                    <a:p>
                      <a:pPr>
                        <a:lnSpc>
                          <a:spcPct val="107000"/>
                        </a:lnSpc>
                        <a:spcAft>
                          <a:spcPts val="0"/>
                        </a:spcAft>
                      </a:pPr>
                      <a:r>
                        <a:rPr lang="da-DK" sz="1100" b="1" dirty="0">
                          <a:solidFill>
                            <a:schemeClr val="accent1">
                              <a:lumMod val="50000"/>
                            </a:schemeClr>
                          </a:solidFill>
                          <a:effectLst/>
                        </a:rPr>
                        <a:t> </a:t>
                      </a: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extLst>
                  <a:ext uri="{0D108BD9-81ED-4DB2-BD59-A6C34878D82A}">
                    <a16:rowId xmlns:a16="http://schemas.microsoft.com/office/drawing/2014/main" val="2933038229"/>
                  </a:ext>
                </a:extLst>
              </a:tr>
              <a:tr h="432001">
                <a:tc>
                  <a:txBody>
                    <a:bodyPr/>
                    <a:lstStyle/>
                    <a:p>
                      <a:pPr>
                        <a:lnSpc>
                          <a:spcPct val="107000"/>
                        </a:lnSpc>
                        <a:spcAft>
                          <a:spcPts val="0"/>
                        </a:spcAft>
                      </a:pPr>
                      <a:r>
                        <a:rPr lang="da-DK" sz="1100" b="1" dirty="0">
                          <a:solidFill>
                            <a:schemeClr val="accent1">
                              <a:lumMod val="50000"/>
                            </a:schemeClr>
                          </a:solidFill>
                          <a:effectLst/>
                        </a:rPr>
                        <a:t>9.</a:t>
                      </a:r>
                    </a:p>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extLst>
                  <a:ext uri="{0D108BD9-81ED-4DB2-BD59-A6C34878D82A}">
                    <a16:rowId xmlns:a16="http://schemas.microsoft.com/office/drawing/2014/main" val="199834236"/>
                  </a:ext>
                </a:extLst>
              </a:tr>
              <a:tr h="432001">
                <a:tc>
                  <a:txBody>
                    <a:bodyPr/>
                    <a:lstStyle/>
                    <a:p>
                      <a:pPr>
                        <a:lnSpc>
                          <a:spcPct val="107000"/>
                        </a:lnSpc>
                        <a:spcAft>
                          <a:spcPts val="0"/>
                        </a:spcAft>
                      </a:pPr>
                      <a:r>
                        <a:rPr lang="da-DK" sz="1100" b="1" dirty="0">
                          <a:solidFill>
                            <a:schemeClr val="accent1">
                              <a:lumMod val="50000"/>
                            </a:schemeClr>
                          </a:solidFill>
                          <a:effectLst/>
                        </a:rPr>
                        <a:t>10.</a:t>
                      </a:r>
                    </a:p>
                    <a:p>
                      <a:pPr>
                        <a:lnSpc>
                          <a:spcPct val="107000"/>
                        </a:lnSpc>
                        <a:spcAft>
                          <a:spcPts val="0"/>
                        </a:spcAft>
                      </a:pPr>
                      <a:r>
                        <a:rPr lang="da-DK" sz="1100" b="1" dirty="0">
                          <a:solidFill>
                            <a:schemeClr val="accent1">
                              <a:lumMod val="50000"/>
                            </a:schemeClr>
                          </a:solidFill>
                          <a:effectLst/>
                        </a:rPr>
                        <a:t> </a:t>
                      </a: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extLst>
                  <a:ext uri="{0D108BD9-81ED-4DB2-BD59-A6C34878D82A}">
                    <a16:rowId xmlns:a16="http://schemas.microsoft.com/office/drawing/2014/main" val="2551887412"/>
                  </a:ext>
                </a:extLst>
              </a:tr>
            </a:tbl>
          </a:graphicData>
        </a:graphic>
      </p:graphicFrame>
      <p:sp>
        <p:nvSpPr>
          <p:cNvPr id="20" name="Rektangel 19">
            <a:extLst>
              <a:ext uri="{FF2B5EF4-FFF2-40B4-BE49-F238E27FC236}">
                <a16:creationId xmlns:a16="http://schemas.microsoft.com/office/drawing/2014/main" id="{44F46EC8-93C1-A639-F7AD-F829F8B9A2C9}"/>
              </a:ext>
            </a:extLst>
          </p:cNvPr>
          <p:cNvSpPr/>
          <p:nvPr/>
        </p:nvSpPr>
        <p:spPr>
          <a:xfrm>
            <a:off x="1346544" y="5690602"/>
            <a:ext cx="9441962" cy="676467"/>
          </a:xfrm>
          <a:prstGeom prst="rect">
            <a:avLst/>
          </a:prstGeom>
          <a:ln>
            <a:noFill/>
          </a:ln>
        </p:spPr>
        <p:txBody>
          <a:bodyPr wrap="square">
            <a:spAutoFit/>
          </a:bodyPr>
          <a:lstStyle/>
          <a:p>
            <a:pPr>
              <a:lnSpc>
                <a:spcPct val="107000"/>
              </a:lnSpc>
              <a:spcAft>
                <a:spcPts val="0"/>
              </a:spcAft>
            </a:pPr>
            <a:r>
              <a:rPr lang="da-DK" sz="1200" dirty="0">
                <a:ea typeface="SimSun" panose="02010600030101010101" pitchFamily="2" charset="-122"/>
              </a:rPr>
              <a:t>Ud fra matrix 1 udvælges de vigtigste interessenter. På baggrund af matrix 2 beskrives fordele og ulemper for den enkelte interessent. </a:t>
            </a:r>
          </a:p>
          <a:p>
            <a:pPr>
              <a:lnSpc>
                <a:spcPct val="107000"/>
              </a:lnSpc>
              <a:spcAft>
                <a:spcPts val="0"/>
              </a:spcAft>
            </a:pPr>
            <a:r>
              <a:rPr lang="da-DK" sz="1200" dirty="0">
                <a:ea typeface="SimSun" panose="02010600030101010101" pitchFamily="2" charset="-122"/>
              </a:rPr>
              <a:t>På baggrund af matrix 3 beskrives interessentens position over for projektet. Endelig beskrives planlagte tiltag til håndtering af interessenten.  </a:t>
            </a:r>
          </a:p>
          <a:p>
            <a:pPr>
              <a:lnSpc>
                <a:spcPct val="107000"/>
              </a:lnSpc>
              <a:spcAft>
                <a:spcPts val="0"/>
              </a:spcAft>
            </a:pPr>
            <a:endParaRPr lang="da-DK" sz="1200" b="1" dirty="0">
              <a:ea typeface="SimSun" panose="02010600030101010101" pitchFamily="2" charset="-122"/>
            </a:endParaRPr>
          </a:p>
        </p:txBody>
      </p:sp>
      <p:sp>
        <p:nvSpPr>
          <p:cNvPr id="2" name="Footer Placeholder 3">
            <a:extLst>
              <a:ext uri="{FF2B5EF4-FFF2-40B4-BE49-F238E27FC236}">
                <a16:creationId xmlns:a16="http://schemas.microsoft.com/office/drawing/2014/main" id="{39028D00-C952-DF08-AAC9-6A771DA75421}"/>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71226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8" name="Rektangel 17">
            <a:extLst>
              <a:ext uri="{FF2B5EF4-FFF2-40B4-BE49-F238E27FC236}">
                <a16:creationId xmlns:a16="http://schemas.microsoft.com/office/drawing/2014/main" id="{9470C67B-9582-81E5-CCD5-8919463B43D7}"/>
              </a:ext>
            </a:extLst>
          </p:cNvPr>
          <p:cNvSpPr/>
          <p:nvPr/>
        </p:nvSpPr>
        <p:spPr>
          <a:xfrm>
            <a:off x="1319741"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6: Beskrivelse af nøgleinteressenterne i forandringsprocessen  </a:t>
            </a:r>
            <a:endParaRPr lang="da-DK" sz="2400" dirty="0">
              <a:ea typeface="SimSun" panose="02010600030101010101" pitchFamily="2" charset="-122"/>
            </a:endParaRPr>
          </a:p>
        </p:txBody>
      </p:sp>
      <p:graphicFrame>
        <p:nvGraphicFramePr>
          <p:cNvPr id="2" name="Tabel 1">
            <a:extLst>
              <a:ext uri="{FF2B5EF4-FFF2-40B4-BE49-F238E27FC236}">
                <a16:creationId xmlns:a16="http://schemas.microsoft.com/office/drawing/2014/main" id="{0F29FBB2-2768-0803-FEC4-C846A8D0F92C}"/>
              </a:ext>
            </a:extLst>
          </p:cNvPr>
          <p:cNvGraphicFramePr>
            <a:graphicFrameLocks noGrp="1"/>
          </p:cNvGraphicFramePr>
          <p:nvPr>
            <p:extLst>
              <p:ext uri="{D42A27DB-BD31-4B8C-83A1-F6EECF244321}">
                <p14:modId xmlns:p14="http://schemas.microsoft.com/office/powerpoint/2010/main" val="3082884001"/>
              </p:ext>
            </p:extLst>
          </p:nvPr>
        </p:nvGraphicFramePr>
        <p:xfrm>
          <a:off x="1421119" y="1125287"/>
          <a:ext cx="9340586" cy="4257678"/>
        </p:xfrm>
        <a:graphic>
          <a:graphicData uri="http://schemas.openxmlformats.org/drawingml/2006/table">
            <a:tbl>
              <a:tblPr firstRow="1" firstCol="1" bandRow="1">
                <a:tableStyleId>{5C22544A-7EE6-4342-B048-85BDC9FD1C3A}</a:tableStyleId>
              </a:tblPr>
              <a:tblGrid>
                <a:gridCol w="1867978">
                  <a:extLst>
                    <a:ext uri="{9D8B030D-6E8A-4147-A177-3AD203B41FA5}">
                      <a16:colId xmlns:a16="http://schemas.microsoft.com/office/drawing/2014/main" val="3655913833"/>
                    </a:ext>
                  </a:extLst>
                </a:gridCol>
                <a:gridCol w="1867978">
                  <a:extLst>
                    <a:ext uri="{9D8B030D-6E8A-4147-A177-3AD203B41FA5}">
                      <a16:colId xmlns:a16="http://schemas.microsoft.com/office/drawing/2014/main" val="4116055666"/>
                    </a:ext>
                  </a:extLst>
                </a:gridCol>
                <a:gridCol w="1867978">
                  <a:extLst>
                    <a:ext uri="{9D8B030D-6E8A-4147-A177-3AD203B41FA5}">
                      <a16:colId xmlns:a16="http://schemas.microsoft.com/office/drawing/2014/main" val="1238876672"/>
                    </a:ext>
                  </a:extLst>
                </a:gridCol>
                <a:gridCol w="1867978">
                  <a:extLst>
                    <a:ext uri="{9D8B030D-6E8A-4147-A177-3AD203B41FA5}">
                      <a16:colId xmlns:a16="http://schemas.microsoft.com/office/drawing/2014/main" val="2394592728"/>
                    </a:ext>
                  </a:extLst>
                </a:gridCol>
                <a:gridCol w="1868674">
                  <a:extLst>
                    <a:ext uri="{9D8B030D-6E8A-4147-A177-3AD203B41FA5}">
                      <a16:colId xmlns:a16="http://schemas.microsoft.com/office/drawing/2014/main" val="3544928103"/>
                    </a:ext>
                  </a:extLst>
                </a:gridCol>
              </a:tblGrid>
              <a:tr h="332792">
                <a:tc>
                  <a:txBody>
                    <a:bodyPr/>
                    <a:lstStyle/>
                    <a:p>
                      <a:pPr>
                        <a:lnSpc>
                          <a:spcPct val="107000"/>
                        </a:lnSpc>
                        <a:spcAft>
                          <a:spcPts val="0"/>
                        </a:spcAft>
                      </a:pPr>
                      <a:r>
                        <a:rPr lang="da-DK" sz="1100" b="1" dirty="0">
                          <a:solidFill>
                            <a:schemeClr val="accent1">
                              <a:lumMod val="50000"/>
                            </a:schemeClr>
                          </a:solidFill>
                          <a:effectLst/>
                        </a:rPr>
                        <a:t>Interessent</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1">
                        <a:lumMod val="40000"/>
                        <a:lumOff val="60000"/>
                      </a:schemeClr>
                    </a:solidFill>
                  </a:tcPr>
                </a:tc>
                <a:tc>
                  <a:txBody>
                    <a:bodyPr/>
                    <a:lstStyle/>
                    <a:p>
                      <a:pPr>
                        <a:lnSpc>
                          <a:spcPct val="107000"/>
                        </a:lnSpc>
                        <a:spcAft>
                          <a:spcPts val="0"/>
                        </a:spcAft>
                      </a:pPr>
                      <a:r>
                        <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Hvorfor er det vigtigt ikke at miste interessentens engagement?</a:t>
                      </a:r>
                    </a:p>
                    <a:p>
                      <a:pPr>
                        <a:lnSpc>
                          <a:spcPct val="107000"/>
                        </a:lnSpc>
                        <a:spcAft>
                          <a:spcPts val="0"/>
                        </a:spcAft>
                      </a:pP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1">
                        <a:lumMod val="40000"/>
                        <a:lumOff val="60000"/>
                      </a:schemeClr>
                    </a:solidFill>
                  </a:tcPr>
                </a:tc>
                <a:tc>
                  <a:txBody>
                    <a:bodyPr/>
                    <a:lstStyle/>
                    <a:p>
                      <a:pPr>
                        <a:lnSpc>
                          <a:spcPct val="107000"/>
                        </a:lnSpc>
                        <a:spcAft>
                          <a:spcPts val="0"/>
                        </a:spcAft>
                      </a:pPr>
                      <a:r>
                        <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Hvad skal der til for at beholde interessentens engagement?</a:t>
                      </a:r>
                    </a:p>
                  </a:txBody>
                  <a:tcPr marL="52788" marR="52788" marT="0" marB="0">
                    <a:solidFill>
                      <a:schemeClr val="accent1">
                        <a:lumMod val="40000"/>
                        <a:lumOff val="60000"/>
                      </a:schemeClr>
                    </a:solidFill>
                  </a:tcPr>
                </a:tc>
                <a:tc>
                  <a:txBody>
                    <a:bodyPr/>
                    <a:lstStyle/>
                    <a:p>
                      <a:pPr>
                        <a:lnSpc>
                          <a:spcPct val="107000"/>
                        </a:lnSpc>
                        <a:spcAft>
                          <a:spcPts val="0"/>
                        </a:spcAft>
                      </a:pPr>
                      <a:r>
                        <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Hvilken rolle kan interessenten spille i forandringsprocessen?</a:t>
                      </a:r>
                    </a:p>
                  </a:txBody>
                  <a:tcPr marL="52788" marR="52788" marT="0" marB="0">
                    <a:solidFill>
                      <a:schemeClr val="accent1">
                        <a:lumMod val="40000"/>
                        <a:lumOff val="60000"/>
                      </a:schemeClr>
                    </a:solidFill>
                  </a:tcPr>
                </a:tc>
                <a:tc>
                  <a:txBody>
                    <a:bodyPr/>
                    <a:lstStyle/>
                    <a:p>
                      <a:pPr>
                        <a:lnSpc>
                          <a:spcPct val="107000"/>
                        </a:lnSpc>
                        <a:spcAft>
                          <a:spcPts val="0"/>
                        </a:spcAft>
                      </a:pPr>
                      <a:r>
                        <a:rPr lang="da-DK" sz="1100" b="1" dirty="0">
                          <a:solidFill>
                            <a:schemeClr val="accent1">
                              <a:lumMod val="50000"/>
                            </a:schemeClr>
                          </a:solidFill>
                          <a:effectLst/>
                        </a:rPr>
                        <a:t>Tiltag over for interessenten</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1">
                        <a:lumMod val="40000"/>
                        <a:lumOff val="60000"/>
                      </a:schemeClr>
                    </a:solidFill>
                  </a:tcPr>
                </a:tc>
                <a:extLst>
                  <a:ext uri="{0D108BD9-81ED-4DB2-BD59-A6C34878D82A}">
                    <a16:rowId xmlns:a16="http://schemas.microsoft.com/office/drawing/2014/main" val="3946377053"/>
                  </a:ext>
                </a:extLst>
              </a:tr>
              <a:tr h="432001">
                <a:tc>
                  <a:txBody>
                    <a:bodyPr/>
                    <a:lstStyle/>
                    <a:p>
                      <a:pPr>
                        <a:lnSpc>
                          <a:spcPct val="107000"/>
                        </a:lnSpc>
                        <a:spcAft>
                          <a:spcPts val="0"/>
                        </a:spcAft>
                      </a:pPr>
                      <a:r>
                        <a:rPr lang="da-DK" sz="1100" b="1" dirty="0">
                          <a:solidFill>
                            <a:schemeClr val="accent1">
                              <a:lumMod val="50000"/>
                            </a:schemeClr>
                          </a:solidFill>
                          <a:effectLst/>
                        </a:rPr>
                        <a:t>1.</a:t>
                      </a:r>
                    </a:p>
                    <a:p>
                      <a:pPr>
                        <a:lnSpc>
                          <a:spcPct val="107000"/>
                        </a:lnSpc>
                        <a:spcAft>
                          <a:spcPts val="0"/>
                        </a:spcAft>
                      </a:pPr>
                      <a:endParaRPr lang="da-DK" sz="1100" b="1" dirty="0">
                        <a:solidFill>
                          <a:schemeClr val="accent1">
                            <a:lumMod val="50000"/>
                          </a:schemeClr>
                        </a:solidFill>
                        <a:effectLst/>
                      </a:endParaRPr>
                    </a:p>
                    <a:p>
                      <a:pPr>
                        <a:lnSpc>
                          <a:spcPct val="107000"/>
                        </a:lnSpc>
                        <a:spcAft>
                          <a:spcPts val="0"/>
                        </a:spcAft>
                      </a:pPr>
                      <a:endParaRPr lang="da-DK" sz="1100" b="1" dirty="0">
                        <a:solidFill>
                          <a:schemeClr val="accent1">
                            <a:lumMod val="50000"/>
                          </a:schemeClr>
                        </a:solidFill>
                        <a:effectLst/>
                      </a:endParaRPr>
                    </a:p>
                    <a:p>
                      <a:pPr>
                        <a:lnSpc>
                          <a:spcPct val="107000"/>
                        </a:lnSpc>
                        <a:spcAft>
                          <a:spcPts val="0"/>
                        </a:spcAft>
                      </a:pPr>
                      <a:r>
                        <a:rPr lang="da-DK" sz="1100" b="1" dirty="0">
                          <a:solidFill>
                            <a:schemeClr val="accent1">
                              <a:lumMod val="50000"/>
                            </a:schemeClr>
                          </a:solidFill>
                          <a:effectLst/>
                        </a:rPr>
                        <a:t> </a:t>
                      </a: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extLst>
                  <a:ext uri="{0D108BD9-81ED-4DB2-BD59-A6C34878D82A}">
                    <a16:rowId xmlns:a16="http://schemas.microsoft.com/office/drawing/2014/main" val="1921230022"/>
                  </a:ext>
                </a:extLst>
              </a:tr>
              <a:tr h="432001">
                <a:tc>
                  <a:txBody>
                    <a:bodyPr/>
                    <a:lstStyle/>
                    <a:p>
                      <a:pPr>
                        <a:lnSpc>
                          <a:spcPct val="107000"/>
                        </a:lnSpc>
                        <a:spcAft>
                          <a:spcPts val="0"/>
                        </a:spcAft>
                      </a:pPr>
                      <a:r>
                        <a:rPr lang="da-DK" sz="1100" b="1" dirty="0">
                          <a:solidFill>
                            <a:schemeClr val="accent1">
                              <a:lumMod val="50000"/>
                            </a:schemeClr>
                          </a:solidFill>
                          <a:effectLst/>
                        </a:rPr>
                        <a:t>2.</a:t>
                      </a:r>
                    </a:p>
                    <a:p>
                      <a:pPr>
                        <a:lnSpc>
                          <a:spcPct val="107000"/>
                        </a:lnSpc>
                        <a:spcAft>
                          <a:spcPts val="0"/>
                        </a:spcAft>
                      </a:pPr>
                      <a:endParaRPr lang="da-DK" sz="1100" b="1" dirty="0">
                        <a:solidFill>
                          <a:schemeClr val="accent1">
                            <a:lumMod val="50000"/>
                          </a:schemeClr>
                        </a:solidFill>
                        <a:effectLst/>
                      </a:endParaRPr>
                    </a:p>
                    <a:p>
                      <a:pPr>
                        <a:lnSpc>
                          <a:spcPct val="107000"/>
                        </a:lnSpc>
                        <a:spcAft>
                          <a:spcPts val="0"/>
                        </a:spcAft>
                      </a:pPr>
                      <a:endParaRPr lang="da-DK" sz="1100" b="1" dirty="0">
                        <a:solidFill>
                          <a:schemeClr val="accent1">
                            <a:lumMod val="50000"/>
                          </a:schemeClr>
                        </a:solidFill>
                        <a:effectLst/>
                      </a:endParaRPr>
                    </a:p>
                    <a:p>
                      <a:pPr>
                        <a:lnSpc>
                          <a:spcPct val="107000"/>
                        </a:lnSpc>
                        <a:spcAft>
                          <a:spcPts val="0"/>
                        </a:spcAft>
                      </a:pPr>
                      <a:r>
                        <a:rPr lang="da-DK" sz="1100" b="1" dirty="0">
                          <a:solidFill>
                            <a:schemeClr val="accent1">
                              <a:lumMod val="50000"/>
                            </a:schemeClr>
                          </a:solidFill>
                          <a:effectLst/>
                        </a:rPr>
                        <a:t> </a:t>
                      </a: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extLst>
                  <a:ext uri="{0D108BD9-81ED-4DB2-BD59-A6C34878D82A}">
                    <a16:rowId xmlns:a16="http://schemas.microsoft.com/office/drawing/2014/main" val="1795778931"/>
                  </a:ext>
                </a:extLst>
              </a:tr>
              <a:tr h="432001">
                <a:tc>
                  <a:txBody>
                    <a:bodyPr/>
                    <a:lstStyle/>
                    <a:p>
                      <a:pPr>
                        <a:lnSpc>
                          <a:spcPct val="107000"/>
                        </a:lnSpc>
                        <a:spcAft>
                          <a:spcPts val="0"/>
                        </a:spcAft>
                      </a:pPr>
                      <a:r>
                        <a:rPr lang="da-DK" sz="1100" b="1" dirty="0">
                          <a:solidFill>
                            <a:schemeClr val="accent1">
                              <a:lumMod val="50000"/>
                            </a:schemeClr>
                          </a:solidFill>
                          <a:effectLst/>
                        </a:rPr>
                        <a:t>3.</a:t>
                      </a:r>
                    </a:p>
                    <a:p>
                      <a:pPr>
                        <a:lnSpc>
                          <a:spcPct val="107000"/>
                        </a:lnSpc>
                        <a:spcAft>
                          <a:spcPts val="0"/>
                        </a:spcAft>
                      </a:pPr>
                      <a:endParaRPr lang="da-DK" sz="1100" b="1" dirty="0">
                        <a:solidFill>
                          <a:schemeClr val="accent1">
                            <a:lumMod val="50000"/>
                          </a:schemeClr>
                        </a:solidFill>
                        <a:effectLst/>
                      </a:endParaRPr>
                    </a:p>
                    <a:p>
                      <a:pPr>
                        <a:lnSpc>
                          <a:spcPct val="107000"/>
                        </a:lnSpc>
                        <a:spcAft>
                          <a:spcPts val="0"/>
                        </a:spcAft>
                      </a:pPr>
                      <a:endParaRPr lang="da-DK" sz="1100" b="1" dirty="0">
                        <a:solidFill>
                          <a:schemeClr val="accent1">
                            <a:lumMod val="50000"/>
                          </a:schemeClr>
                        </a:solidFill>
                        <a:effectLst/>
                      </a:endParaRPr>
                    </a:p>
                    <a:p>
                      <a:pPr>
                        <a:lnSpc>
                          <a:spcPct val="107000"/>
                        </a:lnSpc>
                        <a:spcAft>
                          <a:spcPts val="0"/>
                        </a:spcAft>
                      </a:pPr>
                      <a:r>
                        <a:rPr lang="da-DK" sz="1100" b="1" dirty="0">
                          <a:solidFill>
                            <a:schemeClr val="accent1">
                              <a:lumMod val="50000"/>
                            </a:schemeClr>
                          </a:solidFill>
                          <a:effectLst/>
                        </a:rPr>
                        <a:t> </a:t>
                      </a: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extLst>
                  <a:ext uri="{0D108BD9-81ED-4DB2-BD59-A6C34878D82A}">
                    <a16:rowId xmlns:a16="http://schemas.microsoft.com/office/drawing/2014/main" val="3047834928"/>
                  </a:ext>
                </a:extLst>
              </a:tr>
              <a:tr h="432001">
                <a:tc>
                  <a:txBody>
                    <a:bodyPr/>
                    <a:lstStyle/>
                    <a:p>
                      <a:pPr>
                        <a:lnSpc>
                          <a:spcPct val="107000"/>
                        </a:lnSpc>
                        <a:spcAft>
                          <a:spcPts val="0"/>
                        </a:spcAft>
                      </a:pPr>
                      <a:r>
                        <a:rPr lang="da-DK" sz="1100" b="1" dirty="0">
                          <a:solidFill>
                            <a:schemeClr val="accent1">
                              <a:lumMod val="50000"/>
                            </a:schemeClr>
                          </a:solidFill>
                          <a:effectLst/>
                        </a:rPr>
                        <a:t>4.</a:t>
                      </a:r>
                    </a:p>
                    <a:p>
                      <a:pPr>
                        <a:lnSpc>
                          <a:spcPct val="107000"/>
                        </a:lnSpc>
                        <a:spcAft>
                          <a:spcPts val="0"/>
                        </a:spcAft>
                      </a:pPr>
                      <a:endParaRPr lang="da-DK" sz="1100" b="1" dirty="0">
                        <a:solidFill>
                          <a:schemeClr val="accent1">
                            <a:lumMod val="50000"/>
                          </a:schemeClr>
                        </a:solidFill>
                        <a:effectLst/>
                      </a:endParaRPr>
                    </a:p>
                    <a:p>
                      <a:pPr>
                        <a:lnSpc>
                          <a:spcPct val="107000"/>
                        </a:lnSpc>
                        <a:spcAft>
                          <a:spcPts val="0"/>
                        </a:spcAft>
                      </a:pPr>
                      <a:endParaRPr lang="da-DK" sz="1100" b="1" dirty="0">
                        <a:solidFill>
                          <a:schemeClr val="accent1">
                            <a:lumMod val="50000"/>
                          </a:schemeClr>
                        </a:solidFill>
                        <a:effectLst/>
                      </a:endParaRPr>
                    </a:p>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bg1"/>
                    </a:solidFill>
                  </a:tcPr>
                </a:tc>
                <a:extLst>
                  <a:ext uri="{0D108BD9-81ED-4DB2-BD59-A6C34878D82A}">
                    <a16:rowId xmlns:a16="http://schemas.microsoft.com/office/drawing/2014/main" val="3302322787"/>
                  </a:ext>
                </a:extLst>
              </a:tr>
              <a:tr h="432001">
                <a:tc>
                  <a:txBody>
                    <a:bodyPr/>
                    <a:lstStyle/>
                    <a:p>
                      <a:pPr>
                        <a:lnSpc>
                          <a:spcPct val="107000"/>
                        </a:lnSpc>
                        <a:spcAft>
                          <a:spcPts val="0"/>
                        </a:spcAft>
                      </a:pPr>
                      <a:r>
                        <a:rPr lang="da-DK" sz="1100" b="1" dirty="0">
                          <a:solidFill>
                            <a:schemeClr val="accent1">
                              <a:lumMod val="50000"/>
                            </a:schemeClr>
                          </a:solidFill>
                          <a:effectLst/>
                        </a:rPr>
                        <a:t>5.</a:t>
                      </a:r>
                    </a:p>
                    <a:p>
                      <a:pPr>
                        <a:lnSpc>
                          <a:spcPct val="107000"/>
                        </a:lnSpc>
                        <a:spcAft>
                          <a:spcPts val="0"/>
                        </a:spcAft>
                      </a:pPr>
                      <a:endParaRPr lang="da-DK" sz="1100" b="1" dirty="0">
                        <a:solidFill>
                          <a:schemeClr val="accent1">
                            <a:lumMod val="50000"/>
                          </a:schemeClr>
                        </a:solidFill>
                        <a:effectLst/>
                      </a:endParaRPr>
                    </a:p>
                    <a:p>
                      <a:pPr>
                        <a:lnSpc>
                          <a:spcPct val="107000"/>
                        </a:lnSpc>
                        <a:spcAft>
                          <a:spcPts val="0"/>
                        </a:spcAft>
                      </a:pPr>
                      <a:endParaRPr lang="da-DK" sz="1100" b="1" dirty="0">
                        <a:solidFill>
                          <a:schemeClr val="accent1">
                            <a:lumMod val="50000"/>
                          </a:schemeClr>
                        </a:solidFill>
                        <a:effectLst/>
                      </a:endParaRPr>
                    </a:p>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a:solidFill>
                            <a:schemeClr val="accent1">
                              <a:lumMod val="50000"/>
                            </a:schemeClr>
                          </a:solidFill>
                          <a:effectLst/>
                        </a:rPr>
                        <a:t> </a:t>
                      </a:r>
                      <a:endParaRPr lang="da-DK" sz="11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tc>
                  <a:txBody>
                    <a:bodyPr/>
                    <a:lstStyle/>
                    <a:p>
                      <a:pPr>
                        <a:lnSpc>
                          <a:spcPct val="107000"/>
                        </a:lnSpc>
                        <a:spcAft>
                          <a:spcPts val="0"/>
                        </a:spcAft>
                      </a:pPr>
                      <a:r>
                        <a:rPr lang="da-DK" sz="1100" b="1" dirty="0">
                          <a:solidFill>
                            <a:schemeClr val="accent1">
                              <a:lumMod val="50000"/>
                            </a:schemeClr>
                          </a:solidFill>
                          <a:effectLst/>
                        </a:rPr>
                        <a:t> </a:t>
                      </a:r>
                      <a:endParaRPr lang="da-DK"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88" marR="52788" marT="0" marB="0">
                    <a:solidFill>
                      <a:schemeClr val="accent5">
                        <a:lumMod val="20000"/>
                        <a:lumOff val="80000"/>
                      </a:schemeClr>
                    </a:solidFill>
                  </a:tcPr>
                </a:tc>
                <a:extLst>
                  <a:ext uri="{0D108BD9-81ED-4DB2-BD59-A6C34878D82A}">
                    <a16:rowId xmlns:a16="http://schemas.microsoft.com/office/drawing/2014/main" val="2124085903"/>
                  </a:ext>
                </a:extLst>
              </a:tr>
            </a:tbl>
          </a:graphicData>
        </a:graphic>
      </p:graphicFrame>
      <p:sp>
        <p:nvSpPr>
          <p:cNvPr id="5" name="Rektangel 4">
            <a:extLst>
              <a:ext uri="{FF2B5EF4-FFF2-40B4-BE49-F238E27FC236}">
                <a16:creationId xmlns:a16="http://schemas.microsoft.com/office/drawing/2014/main" id="{1176A69F-D45B-5B21-2373-79F501284C40}"/>
              </a:ext>
            </a:extLst>
          </p:cNvPr>
          <p:cNvSpPr/>
          <p:nvPr/>
        </p:nvSpPr>
        <p:spPr>
          <a:xfrm>
            <a:off x="1421119" y="5475691"/>
            <a:ext cx="9441962" cy="676467"/>
          </a:xfrm>
          <a:prstGeom prst="rect">
            <a:avLst/>
          </a:prstGeom>
          <a:ln>
            <a:noFill/>
          </a:ln>
        </p:spPr>
        <p:txBody>
          <a:bodyPr wrap="square">
            <a:spAutoFit/>
          </a:bodyPr>
          <a:lstStyle/>
          <a:p>
            <a:pPr>
              <a:lnSpc>
                <a:spcPct val="107000"/>
              </a:lnSpc>
            </a:pPr>
            <a:r>
              <a:rPr lang="da-DK" sz="1200" dirty="0">
                <a:ea typeface="SimSun" panose="02010600030101010101" pitchFamily="2" charset="-122"/>
              </a:rPr>
              <a:t>Ud fra matrix 4 udvælges de vigtigste interessenter. På baggrund af matrix 4 beskrives de tre spørgsmål for hver interessent. 1: </a:t>
            </a:r>
            <a:r>
              <a:rPr lang="da-DK" sz="1200" dirty="0">
                <a:latin typeface="Calibri" panose="020F0502020204030204" pitchFamily="34" charset="0"/>
                <a:ea typeface="Calibri" panose="020F0502020204030204" pitchFamily="34" charset="0"/>
                <a:cs typeface="Times New Roman" panose="02020603050405020304" pitchFamily="18" charset="0"/>
              </a:rPr>
              <a:t>Hvorfor er det vigtigt ikke at miste interessentens engagement? 2: Hvad skal der til for at beholde interessentens engagement? 3: Hvilken rolle kan interessenten spille i forandringsprocessen? Til sidst beskrives de tiltag, projektet beslutter at iværksætte over for den pågældende interessent.</a:t>
            </a:r>
          </a:p>
        </p:txBody>
      </p:sp>
      <p:sp>
        <p:nvSpPr>
          <p:cNvPr id="6" name="Footer Placeholder 3">
            <a:extLst>
              <a:ext uri="{FF2B5EF4-FFF2-40B4-BE49-F238E27FC236}">
                <a16:creationId xmlns:a16="http://schemas.microsoft.com/office/drawing/2014/main" id="{683F1B76-4BA6-FF40-73BC-BF2EEC404AAF}"/>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99346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8" name="Rektangel 17">
            <a:extLst>
              <a:ext uri="{FF2B5EF4-FFF2-40B4-BE49-F238E27FC236}">
                <a16:creationId xmlns:a16="http://schemas.microsoft.com/office/drawing/2014/main" id="{9470C67B-9582-81E5-CCD5-8919463B43D7}"/>
              </a:ext>
            </a:extLst>
          </p:cNvPr>
          <p:cNvSpPr/>
          <p:nvPr/>
        </p:nvSpPr>
        <p:spPr>
          <a:xfrm>
            <a:off x="1319741"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a:t>
            </a:r>
            <a:endParaRPr lang="da-DK" sz="2400" dirty="0">
              <a:ea typeface="SimSun" panose="02010600030101010101" pitchFamily="2" charset="-122"/>
            </a:endParaRPr>
          </a:p>
        </p:txBody>
      </p:sp>
      <p:sp>
        <p:nvSpPr>
          <p:cNvPr id="6" name="Rektangel 5">
            <a:extLst>
              <a:ext uri="{FF2B5EF4-FFF2-40B4-BE49-F238E27FC236}">
                <a16:creationId xmlns:a16="http://schemas.microsoft.com/office/drawing/2014/main" id="{136A416D-3C43-9412-B558-0F77DD8DC513}"/>
              </a:ext>
            </a:extLst>
          </p:cNvPr>
          <p:cNvSpPr/>
          <p:nvPr/>
        </p:nvSpPr>
        <p:spPr>
          <a:xfrm>
            <a:off x="1338144" y="1214340"/>
            <a:ext cx="9441962" cy="5397247"/>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Målhierarki og </a:t>
            </a:r>
            <a:r>
              <a:rPr lang="da-DK" sz="1200" b="1" dirty="0" err="1">
                <a:ea typeface="SimSun" panose="02010600030101010101" pitchFamily="2" charset="-122"/>
                <a:cs typeface="Arial" panose="020B0604020202020204" pitchFamily="34" charset="0"/>
              </a:rPr>
              <a:t>Impact</a:t>
            </a:r>
            <a:r>
              <a:rPr lang="da-DK" sz="1200" b="1" dirty="0">
                <a:ea typeface="SimSun" panose="02010600030101010101" pitchFamily="2" charset="-122"/>
                <a:cs typeface="Arial" panose="020B0604020202020204" pitchFamily="34" charset="0"/>
              </a:rPr>
              <a:t> case: </a:t>
            </a:r>
            <a:r>
              <a:rPr lang="da-DK" sz="1200" dirty="0">
                <a:ea typeface="SimSun" panose="02010600030101010101" pitchFamily="2" charset="-122"/>
                <a:cs typeface="Arial" panose="020B0604020202020204" pitchFamily="34" charset="0"/>
              </a:rPr>
              <a:t>Interessenternes ønsker og forventninger kan have direkte indflydelse på projektets målsætning.</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Milepælsplan: </a:t>
            </a:r>
            <a:r>
              <a:rPr lang="da-DK" sz="1200" dirty="0">
                <a:ea typeface="SimSun" panose="02010600030101010101" pitchFamily="2" charset="-122"/>
                <a:cs typeface="Arial" panose="020B0604020202020204" pitchFamily="34" charset="0"/>
              </a:rPr>
              <a:t>Analysen vil have indflydelse på, hvem der skal involveres hvornår. Hvilke workshops bør gennemføres og med hvem.</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Risikoanalysen: </a:t>
            </a:r>
            <a:r>
              <a:rPr lang="da-DK" sz="1200" dirty="0">
                <a:ea typeface="SimSun" panose="02010600030101010101" pitchFamily="2" charset="-122"/>
                <a:cs typeface="Arial" panose="020B0604020202020204" pitchFamily="34" charset="0"/>
              </a:rPr>
              <a:t>Interessentanalysen kan give input til risikoanalysen. Interessenter kan være en direkte risiko.</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Agil ugeplan: </a:t>
            </a:r>
            <a:r>
              <a:rPr lang="da-DK" sz="1200" dirty="0">
                <a:ea typeface="SimSun" panose="02010600030101010101" pitchFamily="2" charset="-122"/>
                <a:cs typeface="Arial" panose="020B0604020202020204" pitchFamily="34" charset="0"/>
              </a:rPr>
              <a:t>Analysen giver input til ugeplanen.</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Projektorganisering: </a:t>
            </a:r>
            <a:r>
              <a:rPr lang="da-DK" sz="1200" dirty="0">
                <a:ea typeface="SimSun" panose="02010600030101010101" pitchFamily="2" charset="-122"/>
                <a:cs typeface="Arial" panose="020B0604020202020204" pitchFamily="34" charset="0"/>
              </a:rPr>
              <a:t>Analysen viser, hvilke interessenter der bør være i projektgruppe, arbejdsgrupper, referencegrupper og styregruppe.</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Kommunikationsplanen: </a:t>
            </a:r>
            <a:r>
              <a:rPr lang="da-DK" sz="1200" dirty="0">
                <a:ea typeface="SimSun" panose="02010600030101010101" pitchFamily="2" charset="-122"/>
                <a:cs typeface="Arial" panose="020B0604020202020204" pitchFamily="34" charset="0"/>
              </a:rPr>
              <a:t>Giver input til målgrupper. Interessenternes ønsker og bekymringer, der er input til, hvilke budskaber der skal kommunikeres.</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cs typeface="Arial" panose="020B0604020202020204" pitchFamily="34" charset="0"/>
              </a:rPr>
              <a:t>https://altomledelse.dk/interessentanalyse/</a:t>
            </a:r>
          </a:p>
          <a:p>
            <a:pPr marL="171450" indent="-171450">
              <a:lnSpc>
                <a:spcPct val="107000"/>
              </a:lnSpc>
              <a:buFont typeface="Arial" panose="020B0604020202020204" pitchFamily="34" charset="0"/>
              <a:buChar char="•"/>
            </a:pPr>
            <a:r>
              <a:rPr lang="da-DK" sz="1200" dirty="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https://www.mindtools.com/pages/article/newPPM_07.htm</a:t>
            </a:r>
            <a:endParaRPr lang="da-DK" sz="1200"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200" dirty="0">
                <a:cs typeface="Arial" panose="020B0604020202020204" pitchFamily="34" charset="0"/>
                <a:hlinkClick r:id="rId5">
                  <a:extLst>
                    <a:ext uri="{A12FA001-AC4F-418D-AE19-62706E023703}">
                      <ahyp:hlinkClr xmlns:ahyp="http://schemas.microsoft.com/office/drawing/2018/hyperlinkcolor" val="tx"/>
                    </a:ext>
                  </a:extLst>
                </a:hlinkClick>
              </a:rPr>
              <a:t>https://airbornleadership.com/</a:t>
            </a:r>
            <a:r>
              <a:rPr lang="da-DK" sz="1200" dirty="0">
                <a:cs typeface="Arial" panose="020B0604020202020204" pitchFamily="34" charset="0"/>
              </a:rPr>
              <a:t> </a:t>
            </a:r>
          </a:p>
          <a:p>
            <a:pPr marL="171450" indent="-171450">
              <a:lnSpc>
                <a:spcPct val="107000"/>
              </a:lnSpc>
              <a:buFont typeface="Arial" panose="020B0604020202020204" pitchFamily="34" charset="0"/>
              <a:buChar char="•"/>
            </a:pPr>
            <a:endParaRPr lang="da-DK" sz="1200" dirty="0">
              <a:ea typeface="SimSun" panose="02010600030101010101" pitchFamily="2" charset="-122"/>
              <a:cs typeface="Arial" panose="020B0604020202020204" pitchFamily="34" charset="0"/>
            </a:endParaRPr>
          </a:p>
          <a:p>
            <a:pPr marL="171450" indent="-171450">
              <a:lnSpc>
                <a:spcPct val="107000"/>
              </a:lnSpc>
              <a:spcAft>
                <a:spcPts val="0"/>
              </a:spcAft>
              <a:buFont typeface="Arial" panose="020B0604020202020204" pitchFamily="34" charset="0"/>
              <a:buChar char="•"/>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Bogen Projektledelse, magt og mennesker – Machiavelli for projektledere</a:t>
            </a:r>
            <a:r>
              <a:rPr lang="da-DK" sz="1200" spc="-10" dirty="0">
                <a:effectLst/>
                <a:ea typeface="Calibri" panose="020F0502020204030204" pitchFamily="34" charset="0"/>
                <a:cs typeface="Arial" panose="020B0604020202020204" pitchFamily="34" charset="0"/>
              </a:rPr>
              <a:t> </a:t>
            </a:r>
            <a:r>
              <a:rPr lang="da-DK" sz="1200" dirty="0">
                <a:cs typeface="Arial" panose="020B0604020202020204" pitchFamily="34" charset="0"/>
              </a:rPr>
              <a:t>1. udgave, Djøf Forlag 2022.</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Bogen Power i projekter og portefølje 3. udgave, Djøf Forlag: </a:t>
            </a:r>
            <a:r>
              <a:rPr lang="da-DK" sz="1200" dirty="0">
                <a:ea typeface="SimSun" panose="02010600030101010101" pitchFamily="2" charset="-122"/>
                <a:cs typeface="Arial" panose="020B0604020202020204" pitchFamily="34" charset="0"/>
              </a:rPr>
              <a:t>Interessentanalysen er beskrevet fra side 113.</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Bogen Projektlederskab – effekt til tiden 1. udgave, Djøf Forlag:</a:t>
            </a:r>
            <a:r>
              <a:rPr lang="da-DK" sz="1200" dirty="0">
                <a:ea typeface="SimSun" panose="02010600030101010101" pitchFamily="2" charset="-122"/>
                <a:cs typeface="Arial" panose="020B0604020202020204" pitchFamily="34" charset="0"/>
              </a:rPr>
              <a:t> Interessentanalysen er beskrevet fra side 321.</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Bogen Projektets interessenter. Analyse og samspil, Djøf Forlag. </a:t>
            </a:r>
            <a:r>
              <a:rPr lang="da-DK" sz="1200" dirty="0">
                <a:ea typeface="SimSun" panose="02010600030101010101" pitchFamily="2" charset="-122"/>
                <a:cs typeface="Arial" panose="020B0604020202020204" pitchFamily="34" charset="0"/>
              </a:rPr>
              <a:t>Hele bogen handler om interessenterne.</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Bogen Forandringslederens håndbog, Gyldendal Business: </a:t>
            </a:r>
            <a:r>
              <a:rPr lang="da-DK" sz="1200" dirty="0">
                <a:ea typeface="SimSun" panose="02010600030101010101" pitchFamily="2" charset="-122"/>
                <a:cs typeface="Arial" panose="020B0604020202020204" pitchFamily="34" charset="0"/>
              </a:rPr>
              <a:t>Interessentanalysen er beskrevet fra side 72 .</a:t>
            </a:r>
          </a:p>
          <a:p>
            <a:pPr marL="171450" indent="-171450">
              <a:lnSpc>
                <a:spcPct val="107000"/>
              </a:lnSpc>
              <a:buFont typeface="Arial" panose="020B0604020202020204" pitchFamily="34" charset="0"/>
              <a:buChar char="•"/>
            </a:pPr>
            <a:endParaRPr lang="en-US" sz="1100" b="1" dirty="0"/>
          </a:p>
          <a:p>
            <a:pPr marL="171450" indent="-171450">
              <a:lnSpc>
                <a:spcPct val="107000"/>
              </a:lnSpc>
              <a:spcAft>
                <a:spcPts val="0"/>
              </a:spcAft>
              <a:buFont typeface="Arial" panose="020B0604020202020204" pitchFamily="34" charset="0"/>
              <a:buChar char="•"/>
            </a:pPr>
            <a:endParaRPr lang="da-DK" sz="1200" dirty="0">
              <a:latin typeface="Arial" panose="020B0604020202020204" pitchFamily="34" charset="0"/>
              <a:ea typeface="SimSun" panose="02010600030101010101" pitchFamily="2" charset="-122"/>
            </a:endParaRPr>
          </a:p>
          <a:p>
            <a:pPr>
              <a:lnSpc>
                <a:spcPct val="107000"/>
              </a:lnSpc>
              <a:spcAft>
                <a:spcPts val="0"/>
              </a:spcAft>
            </a:pPr>
            <a:endParaRPr lang="da-DK" sz="1200" b="1" dirty="0">
              <a:latin typeface="Arial" panose="020B0604020202020204" pitchFamily="34" charset="0"/>
              <a:ea typeface="SimSun" panose="02010600030101010101" pitchFamily="2" charset="-122"/>
            </a:endParaRPr>
          </a:p>
        </p:txBody>
      </p:sp>
      <p:sp>
        <p:nvSpPr>
          <p:cNvPr id="2" name="Footer Placeholder 3">
            <a:extLst>
              <a:ext uri="{FF2B5EF4-FFF2-40B4-BE49-F238E27FC236}">
                <a16:creationId xmlns:a16="http://schemas.microsoft.com/office/drawing/2014/main" id="{0162ECCB-2428-DAA8-648F-093BA797A14D}"/>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294634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bøger inden for 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3" name="Footer Placeholder 3">
            <a:extLst>
              <a:ext uri="{FF2B5EF4-FFF2-40B4-BE49-F238E27FC236}">
                <a16:creationId xmlns:a16="http://schemas.microsoft.com/office/drawing/2014/main" id="{A08E2931-84D7-FCDE-434A-A5F5537793B0}"/>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Interessentanalyse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5" name="Rektangel 4">
            <a:extLst>
              <a:ext uri="{FF2B5EF4-FFF2-40B4-BE49-F238E27FC236}">
                <a16:creationId xmlns:a16="http://schemas.microsoft.com/office/drawing/2014/main" id="{CA39C2BB-06C9-4716-6554-FE0C224EC3EB}"/>
              </a:ext>
            </a:extLst>
          </p:cNvPr>
          <p:cNvSpPr/>
          <p:nvPr/>
        </p:nvSpPr>
        <p:spPr>
          <a:xfrm>
            <a:off x="1317629" y="1053204"/>
            <a:ext cx="9441962" cy="5221686"/>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Formål og udbytte</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At afdække hvem interessenterne er.</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At prioritere de vigtigste interessenter.</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At forstå interessenterne og deres opfattelse af projektet.</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At definere passende tiltag for at håndtere interessenterne på den bedste måde.</a:t>
            </a:r>
          </a:p>
          <a:p>
            <a:pPr>
              <a:lnSpc>
                <a:spcPct val="107000"/>
              </a:lnSpc>
              <a:spcAft>
                <a:spcPts val="0"/>
              </a:spcAft>
            </a:pPr>
            <a:endParaRPr lang="da-DK" sz="1200" dirty="0">
              <a:ea typeface="SimSun" panose="02010600030101010101" pitchFamily="2" charset="-122"/>
            </a:endParaRPr>
          </a:p>
          <a:p>
            <a:pPr>
              <a:lnSpc>
                <a:spcPct val="107000"/>
              </a:lnSpc>
              <a:spcAft>
                <a:spcPts val="0"/>
              </a:spcAft>
            </a:pPr>
            <a:r>
              <a:rPr lang="da-DK" sz="1200" b="1" dirty="0">
                <a:ea typeface="SimSun" panose="02010600030101010101" pitchFamily="2" charset="-122"/>
              </a:rPr>
              <a:t>Hvornår bruges den i projektet?</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Interessentanalysen bør foretages så hurtigt som muligt. Projektejer og projektleder bør udarbejde den første interessentanalyse, inden teamet bliver udvalgt. </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Derefter bør projektleder og team udarbejde en risikoanalyse, så snart teamet er nedsat for at få et overblik over det politiske landskab, projektet skal gennemføres i. </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Interessentanalysen er grundlaget for udarbejdelsen af en a</a:t>
            </a:r>
            <a:r>
              <a:rPr lang="da-DK" altLang="da-DK" sz="1200" dirty="0"/>
              <a:t>ttraktiv projektmålsætning, hensigtsmæssig og accepteret fremgangsmåde i projektet, accepteret beslutningsproces, organisering med involvering af de rette personer, målrettet kommunikationsstrategi, identifikation af nøglepersoner og forebyggelse af mulige interessekonflikter.</a:t>
            </a:r>
            <a:endParaRPr lang="da-DK" sz="1200" dirty="0">
              <a:ea typeface="SimSun" panose="02010600030101010101" pitchFamily="2" charset="-122"/>
            </a:endParaRP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Interessentanalysen skal løbende revideres og vedligeholdes gennem projektet. Specielt hvis der opstår overraskelser som f.eks. Interessenter, der reagerer anderledes end forventet, eller der dukker uventede eller ”glemte” interessenter op.</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Faldgruber og begrænsninger</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Interessentanalysen er deltagernes opfattelse, ikke interessenternes. Derfor bør analysen udarbejdes af flere personer med forskelligt kendskab til interessenterne. Analysen bør derfor verificeres blandt interessenterne.</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Analysen er et øjebliksbillede, som kan ændre sig under projektforløbet.</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Projektresultater og andre ændringer i omgivelserne kan ændre interessenternes opfattelse.</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Interessenterne kan blive påvirket af personer, som ikke umiddelbart opfattes som interessenter i forhold til projektet.</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På områder, hvor interessenternes opfattelse og adfærd er afgørende for projektet, bør interessenterne involveres og høres, så projektet kender interessenternes synspunkter.</a:t>
            </a:r>
          </a:p>
          <a:p>
            <a:pPr marL="171450" indent="-171450">
              <a:lnSpc>
                <a:spcPct val="107000"/>
              </a:lnSpc>
              <a:spcAft>
                <a:spcPts val="0"/>
              </a:spcAft>
              <a:buFont typeface="Arial" panose="020B0604020202020204" pitchFamily="34" charset="0"/>
              <a:buChar char="•"/>
            </a:pPr>
            <a:endParaRPr lang="da-DK" sz="1200" dirty="0">
              <a:solidFill>
                <a:schemeClr val="accent1">
                  <a:lumMod val="50000"/>
                </a:schemeClr>
              </a:solidFill>
              <a:ea typeface="SimSun" panose="02010600030101010101" pitchFamily="2" charset="-122"/>
            </a:endParaRPr>
          </a:p>
        </p:txBody>
      </p:sp>
      <p:sp>
        <p:nvSpPr>
          <p:cNvPr id="6" name="Footer Placeholder 3">
            <a:extLst>
              <a:ext uri="{FF2B5EF4-FFF2-40B4-BE49-F238E27FC236}">
                <a16:creationId xmlns:a16="http://schemas.microsoft.com/office/drawing/2014/main" id="{9FCCF052-D435-5AA6-1CE6-6B8E44EF9631}"/>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Interessentanalyse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5" name="Rektangel 4">
            <a:extLst>
              <a:ext uri="{FF2B5EF4-FFF2-40B4-BE49-F238E27FC236}">
                <a16:creationId xmlns:a16="http://schemas.microsoft.com/office/drawing/2014/main" id="{CA39C2BB-06C9-4716-6554-FE0C224EC3EB}"/>
              </a:ext>
            </a:extLst>
          </p:cNvPr>
          <p:cNvSpPr/>
          <p:nvPr/>
        </p:nvSpPr>
        <p:spPr>
          <a:xfrm>
            <a:off x="1317629" y="1053204"/>
            <a:ext cx="9441962" cy="5419304"/>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Hvem deltager</a:t>
            </a:r>
          </a:p>
          <a:p>
            <a:pPr>
              <a:lnSpc>
                <a:spcPct val="107000"/>
              </a:lnSpc>
              <a:spcAft>
                <a:spcPts val="0"/>
              </a:spcAft>
            </a:pPr>
            <a:r>
              <a:rPr lang="da-DK" sz="1200" dirty="0">
                <a:ea typeface="SimSun" panose="02010600030101010101" pitchFamily="2" charset="-122"/>
              </a:rPr>
              <a:t>Interessentanalysen bør gennemføres på overordnet niveau af projektejer og projektleder. Hvis muligt med input fra styregruppen.</a:t>
            </a:r>
          </a:p>
          <a:p>
            <a:pPr>
              <a:lnSpc>
                <a:spcPct val="107000"/>
              </a:lnSpc>
              <a:spcAft>
                <a:spcPts val="0"/>
              </a:spcAft>
            </a:pPr>
            <a:r>
              <a:rPr lang="da-DK" sz="1200" dirty="0">
                <a:ea typeface="SimSun" panose="02010600030101010101" pitchFamily="2" charset="-122"/>
              </a:rPr>
              <a:t>På operationelt niveau skal interessentanalysen udarbejdes i projektteamet for at sikre kvalitet, og at alle kender det politiske landskab.</a:t>
            </a:r>
          </a:p>
          <a:p>
            <a:pPr>
              <a:lnSpc>
                <a:spcPct val="107000"/>
              </a:lnSpc>
              <a:spcAft>
                <a:spcPts val="0"/>
              </a:spcAft>
            </a:pPr>
            <a:endParaRPr lang="da-DK" sz="1200" dirty="0">
              <a:ea typeface="SimSun" panose="02010600030101010101" pitchFamily="2" charset="-122"/>
            </a:endParaRPr>
          </a:p>
          <a:p>
            <a:pPr>
              <a:lnSpc>
                <a:spcPct val="107000"/>
              </a:lnSpc>
              <a:spcAft>
                <a:spcPts val="0"/>
              </a:spcAft>
            </a:pPr>
            <a:r>
              <a:rPr lang="da-DK" sz="1200" b="1" dirty="0">
                <a:ea typeface="SimSun" panose="02010600030101010101" pitchFamily="2" charset="-122"/>
              </a:rPr>
              <a:t>Sådan gør du</a:t>
            </a:r>
          </a:p>
          <a:p>
            <a:pPr>
              <a:lnSpc>
                <a:spcPct val="107000"/>
              </a:lnSpc>
              <a:spcAft>
                <a:spcPts val="0"/>
              </a:spcAft>
            </a:pPr>
            <a:r>
              <a:rPr lang="da-DK" sz="1200" dirty="0">
                <a:ea typeface="SimSun" panose="02010600030101010101" pitchFamily="2" charset="-122"/>
              </a:rPr>
              <a:t>Interessentanalysen kan gennemføres med forskellige formål og forskellige vinklinger. Derfor er der her i værktøjet eksempler på forskellige matrix, som kan anvendes i forskellige situationer, men princippet og fremgangsmåden er fælles.</a:t>
            </a: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1) Saml de relevante deltagere, og gennemfør en brainstorm over emnet: </a:t>
            </a:r>
            <a:r>
              <a:rPr lang="da-DK" sz="1200" dirty="0">
                <a:ea typeface="SimSun" panose="02010600030101010101" pitchFamily="2" charset="-122"/>
              </a:rPr>
              <a:t>Hvem er interessenterne til dette projekt? Interessenter er personer, der kommer i berøring med eller bliver berørt af projektets gennemførelse eller effekten af projektet. Noter interessenterne på Post-it lapper, så der senere kan foretages en sortering (en interessent pr. Post-it lap).</a:t>
            </a:r>
          </a:p>
          <a:p>
            <a:pPr>
              <a:lnSpc>
                <a:spcPct val="107000"/>
              </a:lnSpc>
              <a:spcAft>
                <a:spcPts val="0"/>
              </a:spcAft>
            </a:pPr>
            <a:endParaRPr lang="da-DK" sz="1200" dirty="0">
              <a:ea typeface="SimSun" panose="02010600030101010101" pitchFamily="2" charset="-122"/>
            </a:endParaRPr>
          </a:p>
          <a:p>
            <a:pPr>
              <a:lnSpc>
                <a:spcPct val="107000"/>
              </a:lnSpc>
              <a:spcAft>
                <a:spcPts val="0"/>
              </a:spcAft>
            </a:pPr>
            <a:r>
              <a:rPr lang="da-DK" sz="1200" b="1" dirty="0">
                <a:ea typeface="SimSun" panose="02010600030101010101" pitchFamily="2" charset="-122"/>
              </a:rPr>
              <a:t>2) Sortér, og prioritér interessenterne ved hjælp af matrix 1, 2, 3 eller 4: </a:t>
            </a:r>
            <a:r>
              <a:rPr lang="da-DK" sz="1200" dirty="0">
                <a:ea typeface="SimSun" panose="02010600030101010101" pitchFamily="2" charset="-122"/>
              </a:rPr>
              <a:t>Den valgte matrix kan optegnes på et flipover papir, hvorefter de forskellige Post-it lapper placeres på den relevante position. Der kan anvendes en kombination af de forskellige sorteringsmatricer.</a:t>
            </a:r>
          </a:p>
          <a:p>
            <a:pPr>
              <a:lnSpc>
                <a:spcPct val="107000"/>
              </a:lnSpc>
            </a:pPr>
            <a:r>
              <a:rPr lang="da-DK" sz="1200" b="1" dirty="0">
                <a:ea typeface="SimSun" panose="02010600030101010101" pitchFamily="2" charset="-122"/>
              </a:rPr>
              <a:t>Matrix 1 </a:t>
            </a:r>
            <a:r>
              <a:rPr lang="da-DK" sz="1200" dirty="0">
                <a:ea typeface="SimSun" panose="02010600030101010101" pitchFamily="2" charset="-122"/>
              </a:rPr>
              <a:t>er en generel analyse, hvor interessenternes placeres ud fra deres viden og indflydelse.</a:t>
            </a:r>
          </a:p>
          <a:p>
            <a:pPr>
              <a:lnSpc>
                <a:spcPct val="107000"/>
              </a:lnSpc>
            </a:pPr>
            <a:r>
              <a:rPr lang="da-DK" sz="1200" b="1" dirty="0">
                <a:ea typeface="SimSun" panose="02010600030101010101" pitchFamily="2" charset="-122"/>
              </a:rPr>
              <a:t>Matrix 2 </a:t>
            </a:r>
            <a:r>
              <a:rPr lang="da-DK" sz="1200" dirty="0">
                <a:ea typeface="SimSun" panose="02010600030101010101" pitchFamily="2" charset="-122"/>
              </a:rPr>
              <a:t>anvendes for at vurdere, hvor hårdt de forskellige interessenter rammes af en given forandring. Dette er en vurdering af forandringens effekt for interessenterne.</a:t>
            </a:r>
          </a:p>
          <a:p>
            <a:pPr>
              <a:lnSpc>
                <a:spcPct val="107000"/>
              </a:lnSpc>
            </a:pPr>
            <a:r>
              <a:rPr lang="da-DK" sz="1200" b="1" dirty="0">
                <a:ea typeface="SimSun" panose="02010600030101010101" pitchFamily="2" charset="-122"/>
              </a:rPr>
              <a:t>Matrix 3 </a:t>
            </a:r>
            <a:r>
              <a:rPr lang="da-DK" sz="1200" dirty="0">
                <a:ea typeface="SimSun" panose="02010600030101010101" pitchFamily="2" charset="-122"/>
              </a:rPr>
              <a:t>anvendes til at kortlægge interessenternes opfattelse og adfærd. Matrix 3 kan udarbejdes direkte fra projektets brainstorming, men den kan også frembringes på baggrund af matrix 1 og 2.</a:t>
            </a:r>
          </a:p>
          <a:p>
            <a:pPr>
              <a:lnSpc>
                <a:spcPct val="107000"/>
              </a:lnSpc>
            </a:pPr>
            <a:r>
              <a:rPr lang="da-DK" sz="1200" b="1" dirty="0">
                <a:ea typeface="SimSun" panose="02010600030101010101" pitchFamily="2" charset="-122"/>
              </a:rPr>
              <a:t>Matrix 4</a:t>
            </a:r>
            <a:r>
              <a:rPr lang="da-DK" sz="1200" dirty="0">
                <a:ea typeface="SimSun" panose="02010600030101010101" pitchFamily="2" charset="-122"/>
              </a:rPr>
              <a:t> anvendes i forandringsprojekter, og den vurderer forandringens effekt på den enkelte og interessenternes involvering. Matrix 4 kan udarbejdes direkte fra projektets brainstorming, men den kan også frembringes på baggrund af matrix 1 og 2.</a:t>
            </a:r>
          </a:p>
          <a:p>
            <a:pPr>
              <a:lnSpc>
                <a:spcPct val="107000"/>
              </a:lnSpc>
            </a:pPr>
            <a:endParaRPr lang="da-DK" sz="1200" dirty="0">
              <a:ea typeface="SimSun" panose="02010600030101010101" pitchFamily="2" charset="-122"/>
            </a:endParaRPr>
          </a:p>
          <a:p>
            <a:pPr>
              <a:lnSpc>
                <a:spcPct val="107000"/>
              </a:lnSpc>
            </a:pPr>
            <a:r>
              <a:rPr lang="da-DK" sz="1200" b="1" dirty="0">
                <a:ea typeface="SimSun" panose="02010600030101010101" pitchFamily="2" charset="-122"/>
              </a:rPr>
              <a:t>3) Beskriv de vigtigste interessenter ved hjælp af skabelon 5 eller 6</a:t>
            </a:r>
          </a:p>
          <a:p>
            <a:pPr>
              <a:lnSpc>
                <a:spcPct val="107000"/>
              </a:lnSpc>
            </a:pPr>
            <a:r>
              <a:rPr lang="da-DK" sz="1200" b="1" dirty="0">
                <a:ea typeface="SimSun" panose="02010600030101010101" pitchFamily="2" charset="-122"/>
              </a:rPr>
              <a:t>Skabelon 5: </a:t>
            </a:r>
            <a:r>
              <a:rPr lang="da-DK" sz="1200" dirty="0">
                <a:ea typeface="SimSun" panose="02010600030101010101" pitchFamily="2" charset="-122"/>
              </a:rPr>
              <a:t>Beskrivelse af den enkelte interessent anvendes i projekter generelt. Kan udarbejdes ud fra matrix 1 eller 3.</a:t>
            </a:r>
          </a:p>
          <a:p>
            <a:pPr>
              <a:lnSpc>
                <a:spcPct val="107000"/>
              </a:lnSpc>
            </a:pPr>
            <a:r>
              <a:rPr lang="da-DK" sz="1200" b="1" dirty="0">
                <a:ea typeface="SimSun" panose="02010600030101010101" pitchFamily="2" charset="-122"/>
              </a:rPr>
              <a:t>Skabelon 6: </a:t>
            </a:r>
            <a:r>
              <a:rPr lang="da-DK" sz="1200" dirty="0">
                <a:ea typeface="SimSun" panose="02010600030101010101" pitchFamily="2" charset="-122"/>
              </a:rPr>
              <a:t>Beskrivelse af nøgleinteressenterne i forandringsprocessen anvendes til beskrivelse af nøgleinteressenterne i organisatoriske forandringsprojekter. Kan udarbejdes ud fra matrix 2 eller 4.</a:t>
            </a:r>
          </a:p>
          <a:p>
            <a:pPr marL="171450" indent="-171450">
              <a:lnSpc>
                <a:spcPct val="107000"/>
              </a:lnSpc>
              <a:spcAft>
                <a:spcPts val="0"/>
              </a:spcAft>
              <a:buFont typeface="Arial" panose="020B0604020202020204" pitchFamily="34" charset="0"/>
              <a:buChar char="•"/>
            </a:pPr>
            <a:endParaRPr lang="da-DK" sz="1200" dirty="0">
              <a:solidFill>
                <a:schemeClr val="accent1">
                  <a:lumMod val="50000"/>
                </a:schemeClr>
              </a:solidFill>
              <a:ea typeface="SimSun" panose="02010600030101010101" pitchFamily="2" charset="-122"/>
            </a:endParaRPr>
          </a:p>
        </p:txBody>
      </p:sp>
      <p:sp>
        <p:nvSpPr>
          <p:cNvPr id="6" name="Footer Placeholder 3">
            <a:extLst>
              <a:ext uri="{FF2B5EF4-FFF2-40B4-BE49-F238E27FC236}">
                <a16:creationId xmlns:a16="http://schemas.microsoft.com/office/drawing/2014/main" id="{03741C68-67FF-A742-D99F-1477D5BB1BA1}"/>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57742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Konsekvens af interessenternes placering i de fire matricer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pic>
        <p:nvPicPr>
          <p:cNvPr id="6" name="Billede 5">
            <a:extLst>
              <a:ext uri="{FF2B5EF4-FFF2-40B4-BE49-F238E27FC236}">
                <a16:creationId xmlns:a16="http://schemas.microsoft.com/office/drawing/2014/main" id="{7DF381C2-3DF4-7774-58A9-A42DEDAD7C04}"/>
              </a:ext>
            </a:extLst>
          </p:cNvPr>
          <p:cNvPicPr>
            <a:picLocks noChangeAspect="1"/>
          </p:cNvPicPr>
          <p:nvPr/>
        </p:nvPicPr>
        <p:blipFill rotWithShape="1">
          <a:blip r:embed="rId4"/>
          <a:srcRect l="28840" t="26032" r="12792" b="15555"/>
          <a:stretch/>
        </p:blipFill>
        <p:spPr>
          <a:xfrm>
            <a:off x="1446741" y="1066986"/>
            <a:ext cx="3225999" cy="1816001"/>
          </a:xfrm>
          <a:prstGeom prst="rect">
            <a:avLst/>
          </a:prstGeom>
          <a:ln>
            <a:solidFill>
              <a:schemeClr val="tx1"/>
            </a:solidFill>
          </a:ln>
        </p:spPr>
      </p:pic>
      <p:pic>
        <p:nvPicPr>
          <p:cNvPr id="10" name="Billede 9">
            <a:extLst>
              <a:ext uri="{FF2B5EF4-FFF2-40B4-BE49-F238E27FC236}">
                <a16:creationId xmlns:a16="http://schemas.microsoft.com/office/drawing/2014/main" id="{47074799-04C3-B0D6-8E2A-E1961C956103}"/>
              </a:ext>
            </a:extLst>
          </p:cNvPr>
          <p:cNvPicPr>
            <a:picLocks noChangeAspect="1"/>
          </p:cNvPicPr>
          <p:nvPr/>
        </p:nvPicPr>
        <p:blipFill rotWithShape="1">
          <a:blip r:embed="rId5"/>
          <a:srcRect l="28840" t="26032" r="12792" b="15714"/>
          <a:stretch/>
        </p:blipFill>
        <p:spPr>
          <a:xfrm>
            <a:off x="6247359" y="1066986"/>
            <a:ext cx="3234790" cy="1816001"/>
          </a:xfrm>
          <a:prstGeom prst="rect">
            <a:avLst/>
          </a:prstGeom>
          <a:ln>
            <a:solidFill>
              <a:schemeClr val="tx1"/>
            </a:solidFill>
          </a:ln>
        </p:spPr>
      </p:pic>
      <p:sp>
        <p:nvSpPr>
          <p:cNvPr id="11" name="Rektangel 10">
            <a:extLst>
              <a:ext uri="{FF2B5EF4-FFF2-40B4-BE49-F238E27FC236}">
                <a16:creationId xmlns:a16="http://schemas.microsoft.com/office/drawing/2014/main" id="{30BB38B0-D43C-D0C9-CDEA-DB86DA2D1E7C}"/>
              </a:ext>
            </a:extLst>
          </p:cNvPr>
          <p:cNvSpPr/>
          <p:nvPr/>
        </p:nvSpPr>
        <p:spPr>
          <a:xfrm>
            <a:off x="1328208" y="2879892"/>
            <a:ext cx="4919152" cy="707886"/>
          </a:xfrm>
          <a:prstGeom prst="rect">
            <a:avLst/>
          </a:prstGeom>
          <a:ln>
            <a:noFill/>
          </a:ln>
        </p:spPr>
        <p:txBody>
          <a:bodyPr wrap="square">
            <a:spAutoFit/>
          </a:bodyPr>
          <a:lstStyle/>
          <a:p>
            <a:r>
              <a:rPr lang="da-DK" altLang="da-DK" sz="1000" b="1" dirty="0"/>
              <a:t>Gidsler</a:t>
            </a:r>
            <a:r>
              <a:rPr lang="da-DK" altLang="da-DK" sz="1000" dirty="0"/>
              <a:t> skal informeres på stormøder eller i fokusgrupper. Vi kan bruge deres viden og de skal trænes eller undervises. </a:t>
            </a:r>
            <a:r>
              <a:rPr lang="da-DK" altLang="da-DK" sz="1000" b="1" dirty="0"/>
              <a:t>Ressourcepersoner</a:t>
            </a:r>
            <a:r>
              <a:rPr lang="da-DK" altLang="da-DK" sz="1000" dirty="0"/>
              <a:t> skal involveres i workshops og arbejdsgrupper. </a:t>
            </a:r>
            <a:r>
              <a:rPr lang="da-DK" altLang="da-DK" sz="1000" b="1" dirty="0"/>
              <a:t>Eminencer</a:t>
            </a:r>
            <a:r>
              <a:rPr lang="da-DK" altLang="da-DK" sz="1000" dirty="0"/>
              <a:t> skal høres gennem interview eller referencegruppe. Måske i styregruppe. De </a:t>
            </a:r>
            <a:r>
              <a:rPr lang="da-DK" altLang="da-DK" sz="1000" b="1" dirty="0"/>
              <a:t>eksterne interessenter </a:t>
            </a:r>
            <a:r>
              <a:rPr lang="da-DK" altLang="da-DK" sz="1000" dirty="0"/>
              <a:t>skal orienteres så projektet har et godt renommé.</a:t>
            </a:r>
          </a:p>
        </p:txBody>
      </p:sp>
      <p:sp>
        <p:nvSpPr>
          <p:cNvPr id="12" name="Rektangel 11">
            <a:extLst>
              <a:ext uri="{FF2B5EF4-FFF2-40B4-BE49-F238E27FC236}">
                <a16:creationId xmlns:a16="http://schemas.microsoft.com/office/drawing/2014/main" id="{85341FA2-BC4F-8245-0F8B-DF5B3BE1BD99}"/>
              </a:ext>
            </a:extLst>
          </p:cNvPr>
          <p:cNvSpPr/>
          <p:nvPr/>
        </p:nvSpPr>
        <p:spPr>
          <a:xfrm>
            <a:off x="6154222" y="2879892"/>
            <a:ext cx="4352911" cy="707886"/>
          </a:xfrm>
          <a:prstGeom prst="rect">
            <a:avLst/>
          </a:prstGeom>
          <a:ln>
            <a:noFill/>
          </a:ln>
        </p:spPr>
        <p:txBody>
          <a:bodyPr wrap="square">
            <a:spAutoFit/>
          </a:bodyPr>
          <a:lstStyle/>
          <a:p>
            <a:r>
              <a:rPr lang="da-DK" altLang="da-DK" sz="1000" dirty="0"/>
              <a:t>Matrixen beskriver </a:t>
            </a:r>
            <a:r>
              <a:rPr lang="da-DK" altLang="da-DK" sz="1000" b="1" dirty="0"/>
              <a:t>hvor hårdt forandringen rammer </a:t>
            </a:r>
            <a:r>
              <a:rPr lang="da-DK" altLang="da-DK" sz="1000" dirty="0"/>
              <a:t>de forskellige interessenter og hvordan det opfattes af interessenterne. Den ene dimension er hvor </a:t>
            </a:r>
            <a:r>
              <a:rPr lang="da-DK" altLang="da-DK" sz="1000" b="1" dirty="0"/>
              <a:t>sårbare</a:t>
            </a:r>
            <a:r>
              <a:rPr lang="da-DK" altLang="da-DK" sz="1000" dirty="0"/>
              <a:t> interessenterne føler sig i forhold til forandringen. Den anden faktor er hvor stor </a:t>
            </a:r>
            <a:r>
              <a:rPr lang="da-DK" altLang="da-DK" sz="1000" b="1" dirty="0"/>
              <a:t>konflikten</a:t>
            </a:r>
            <a:r>
              <a:rPr lang="da-DK" altLang="da-DK" sz="1000" dirty="0"/>
              <a:t> mellem projektets mål og interessenten er.</a:t>
            </a:r>
          </a:p>
        </p:txBody>
      </p:sp>
      <p:pic>
        <p:nvPicPr>
          <p:cNvPr id="13" name="Billede 12">
            <a:extLst>
              <a:ext uri="{FF2B5EF4-FFF2-40B4-BE49-F238E27FC236}">
                <a16:creationId xmlns:a16="http://schemas.microsoft.com/office/drawing/2014/main" id="{BB92D560-B24E-52F5-F731-DDCE2E4CD7B4}"/>
              </a:ext>
            </a:extLst>
          </p:cNvPr>
          <p:cNvPicPr>
            <a:picLocks noChangeAspect="1"/>
          </p:cNvPicPr>
          <p:nvPr/>
        </p:nvPicPr>
        <p:blipFill rotWithShape="1">
          <a:blip r:embed="rId6"/>
          <a:srcRect l="28751" t="26032" r="12791" b="15558"/>
          <a:stretch/>
        </p:blipFill>
        <p:spPr>
          <a:xfrm>
            <a:off x="1446741" y="3692281"/>
            <a:ext cx="3234791" cy="1818084"/>
          </a:xfrm>
          <a:prstGeom prst="rect">
            <a:avLst/>
          </a:prstGeom>
          <a:ln>
            <a:solidFill>
              <a:schemeClr val="tx1"/>
            </a:solidFill>
          </a:ln>
        </p:spPr>
      </p:pic>
      <p:sp>
        <p:nvSpPr>
          <p:cNvPr id="14" name="Rektangel 13">
            <a:extLst>
              <a:ext uri="{FF2B5EF4-FFF2-40B4-BE49-F238E27FC236}">
                <a16:creationId xmlns:a16="http://schemas.microsoft.com/office/drawing/2014/main" id="{8A1ED490-C2E3-6235-19A7-9E2F0DD06ABE}"/>
              </a:ext>
            </a:extLst>
          </p:cNvPr>
          <p:cNvSpPr/>
          <p:nvPr/>
        </p:nvSpPr>
        <p:spPr>
          <a:xfrm>
            <a:off x="1328207" y="5504569"/>
            <a:ext cx="4944987" cy="707886"/>
          </a:xfrm>
          <a:prstGeom prst="rect">
            <a:avLst/>
          </a:prstGeom>
          <a:ln>
            <a:noFill/>
          </a:ln>
        </p:spPr>
        <p:txBody>
          <a:bodyPr wrap="square">
            <a:spAutoFit/>
          </a:bodyPr>
          <a:lstStyle/>
          <a:p>
            <a:r>
              <a:rPr lang="da-DK" altLang="da-DK" sz="1000" b="1" dirty="0"/>
              <a:t>Væk </a:t>
            </a:r>
            <a:r>
              <a:rPr lang="da-DK" altLang="da-DK" sz="1000" dirty="0"/>
              <a:t>og involver de positive interessenter som ikke aktivt støtter om omkring projektet</a:t>
            </a:r>
            <a:r>
              <a:rPr lang="da-DK" altLang="da-DK" sz="1000" b="1" dirty="0"/>
              <a:t>. </a:t>
            </a:r>
            <a:r>
              <a:rPr lang="da-DK" altLang="da-DK" sz="1000" dirty="0"/>
              <a:t>Aktive støtter bør anvendes som </a:t>
            </a:r>
            <a:r>
              <a:rPr lang="da-DK" altLang="da-DK" sz="1000" b="1" dirty="0"/>
              <a:t>forandringsagenter</a:t>
            </a:r>
            <a:r>
              <a:rPr lang="da-DK" altLang="da-DK" sz="1000" dirty="0"/>
              <a:t> eller superbrugere. Aktive modstandere er </a:t>
            </a:r>
            <a:r>
              <a:rPr lang="da-DK" altLang="da-DK" sz="1000" b="1" dirty="0"/>
              <a:t>projektets fjender </a:t>
            </a:r>
            <a:r>
              <a:rPr lang="da-DK" altLang="da-DK" sz="1000" dirty="0"/>
              <a:t>og deres modstand skal håndteres og reduceres.</a:t>
            </a:r>
          </a:p>
          <a:p>
            <a:r>
              <a:rPr lang="da-DK" altLang="da-DK" sz="1000" dirty="0"/>
              <a:t>Passive interessenter med en negativ holdning skal holdes hen, </a:t>
            </a:r>
            <a:r>
              <a:rPr lang="da-DK" altLang="da-DK" sz="1000" b="1" dirty="0"/>
              <a:t>lad dem sove </a:t>
            </a:r>
            <a:r>
              <a:rPr lang="da-DK" altLang="da-DK" sz="1000" dirty="0"/>
              <a:t>i fred.</a:t>
            </a:r>
          </a:p>
        </p:txBody>
      </p:sp>
      <p:pic>
        <p:nvPicPr>
          <p:cNvPr id="15" name="Billede 14">
            <a:extLst>
              <a:ext uri="{FF2B5EF4-FFF2-40B4-BE49-F238E27FC236}">
                <a16:creationId xmlns:a16="http://schemas.microsoft.com/office/drawing/2014/main" id="{30D116F1-09F1-6DFA-B423-6F1EB04CFF9E}"/>
              </a:ext>
            </a:extLst>
          </p:cNvPr>
          <p:cNvPicPr>
            <a:picLocks noChangeAspect="1"/>
          </p:cNvPicPr>
          <p:nvPr/>
        </p:nvPicPr>
        <p:blipFill rotWithShape="1">
          <a:blip r:embed="rId7"/>
          <a:srcRect l="28572" t="26032" r="12792" b="15715"/>
          <a:stretch/>
        </p:blipFill>
        <p:spPr>
          <a:xfrm>
            <a:off x="6247359" y="3697789"/>
            <a:ext cx="3234791" cy="1816002"/>
          </a:xfrm>
          <a:prstGeom prst="rect">
            <a:avLst/>
          </a:prstGeom>
          <a:ln>
            <a:solidFill>
              <a:schemeClr val="tx1"/>
            </a:solidFill>
          </a:ln>
        </p:spPr>
      </p:pic>
      <p:sp>
        <p:nvSpPr>
          <p:cNvPr id="16" name="Rektangel 15">
            <a:extLst>
              <a:ext uri="{FF2B5EF4-FFF2-40B4-BE49-F238E27FC236}">
                <a16:creationId xmlns:a16="http://schemas.microsoft.com/office/drawing/2014/main" id="{E50478B8-7047-F7FE-5797-8B1A4B4F68AE}"/>
              </a:ext>
            </a:extLst>
          </p:cNvPr>
          <p:cNvSpPr/>
          <p:nvPr/>
        </p:nvSpPr>
        <p:spPr>
          <a:xfrm>
            <a:off x="6154222" y="5504569"/>
            <a:ext cx="4352911" cy="553998"/>
          </a:xfrm>
          <a:prstGeom prst="rect">
            <a:avLst/>
          </a:prstGeom>
          <a:ln>
            <a:noFill/>
          </a:ln>
        </p:spPr>
        <p:txBody>
          <a:bodyPr wrap="square">
            <a:spAutoFit/>
          </a:bodyPr>
          <a:lstStyle/>
          <a:p>
            <a:r>
              <a:rPr lang="da-DK" altLang="da-DK" sz="1000" dirty="0"/>
              <a:t>Matricen beskriver hvor hårdt forandringen rammer de forskellige interessenter og hvor stor indflydelse den enkelte interessent har på projektet. De fire tekster beskriver kort, hvordan de fire interessentgrupper bør håndteres.</a:t>
            </a:r>
          </a:p>
        </p:txBody>
      </p:sp>
      <p:sp>
        <p:nvSpPr>
          <p:cNvPr id="5" name="Footer Placeholder 3">
            <a:extLst>
              <a:ext uri="{FF2B5EF4-FFF2-40B4-BE49-F238E27FC236}">
                <a16:creationId xmlns:a16="http://schemas.microsoft.com/office/drawing/2014/main" id="{DF50D6A0-4758-F048-EA48-9419E7D2B8E7}"/>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63312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Generel interessentanalyse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pic>
        <p:nvPicPr>
          <p:cNvPr id="6" name="Billede 5">
            <a:extLst>
              <a:ext uri="{FF2B5EF4-FFF2-40B4-BE49-F238E27FC236}">
                <a16:creationId xmlns:a16="http://schemas.microsoft.com/office/drawing/2014/main" id="{AAC46F9F-4A4F-0E53-4C4B-66C32C707206}"/>
              </a:ext>
            </a:extLst>
          </p:cNvPr>
          <p:cNvPicPr>
            <a:picLocks noChangeAspect="1"/>
          </p:cNvPicPr>
          <p:nvPr/>
        </p:nvPicPr>
        <p:blipFill rotWithShape="1">
          <a:blip r:embed="rId4"/>
          <a:srcRect l="28840" t="26032" r="12792" b="15555"/>
          <a:stretch/>
        </p:blipFill>
        <p:spPr>
          <a:xfrm>
            <a:off x="1446741" y="1066986"/>
            <a:ext cx="3225999" cy="1816001"/>
          </a:xfrm>
          <a:prstGeom prst="rect">
            <a:avLst/>
          </a:prstGeom>
          <a:ln>
            <a:solidFill>
              <a:schemeClr val="tx1"/>
            </a:solidFill>
          </a:ln>
        </p:spPr>
      </p:pic>
      <p:pic>
        <p:nvPicPr>
          <p:cNvPr id="10" name="Billede 9">
            <a:extLst>
              <a:ext uri="{FF2B5EF4-FFF2-40B4-BE49-F238E27FC236}">
                <a16:creationId xmlns:a16="http://schemas.microsoft.com/office/drawing/2014/main" id="{00472AF1-0BEE-BBF0-3C9A-607C669ED770}"/>
              </a:ext>
            </a:extLst>
          </p:cNvPr>
          <p:cNvPicPr>
            <a:picLocks noChangeAspect="1"/>
          </p:cNvPicPr>
          <p:nvPr/>
        </p:nvPicPr>
        <p:blipFill rotWithShape="1">
          <a:blip r:embed="rId5"/>
          <a:srcRect l="28751" t="26032" r="12791" b="15558"/>
          <a:stretch/>
        </p:blipFill>
        <p:spPr>
          <a:xfrm>
            <a:off x="1446741" y="3692281"/>
            <a:ext cx="3234791" cy="1818084"/>
          </a:xfrm>
          <a:prstGeom prst="rect">
            <a:avLst/>
          </a:prstGeom>
          <a:ln>
            <a:solidFill>
              <a:schemeClr val="tx1"/>
            </a:solidFill>
          </a:ln>
        </p:spPr>
      </p:pic>
      <p:sp>
        <p:nvSpPr>
          <p:cNvPr id="11" name="Pil: nedad 10">
            <a:extLst>
              <a:ext uri="{FF2B5EF4-FFF2-40B4-BE49-F238E27FC236}">
                <a16:creationId xmlns:a16="http://schemas.microsoft.com/office/drawing/2014/main" id="{0E1D1091-5385-6EF5-67C8-33A235C1D570}"/>
              </a:ext>
            </a:extLst>
          </p:cNvPr>
          <p:cNvSpPr/>
          <p:nvPr/>
        </p:nvSpPr>
        <p:spPr>
          <a:xfrm>
            <a:off x="2821845" y="2865339"/>
            <a:ext cx="467606" cy="834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pic>
        <p:nvPicPr>
          <p:cNvPr id="12" name="Billede 11">
            <a:extLst>
              <a:ext uri="{FF2B5EF4-FFF2-40B4-BE49-F238E27FC236}">
                <a16:creationId xmlns:a16="http://schemas.microsoft.com/office/drawing/2014/main" id="{509E9B31-F9EF-3BB1-FAD3-FFAF89D774D9}"/>
              </a:ext>
            </a:extLst>
          </p:cNvPr>
          <p:cNvPicPr>
            <a:picLocks noChangeAspect="1"/>
          </p:cNvPicPr>
          <p:nvPr/>
        </p:nvPicPr>
        <p:blipFill rotWithShape="1">
          <a:blip r:embed="rId6"/>
          <a:srcRect l="28840" t="26191" r="12792" b="15559"/>
          <a:stretch/>
        </p:blipFill>
        <p:spPr>
          <a:xfrm>
            <a:off x="5600726" y="1863894"/>
            <a:ext cx="5185740" cy="2911123"/>
          </a:xfrm>
          <a:prstGeom prst="rect">
            <a:avLst/>
          </a:prstGeom>
          <a:ln>
            <a:solidFill>
              <a:schemeClr val="tx1"/>
            </a:solidFill>
          </a:ln>
        </p:spPr>
      </p:pic>
      <p:sp>
        <p:nvSpPr>
          <p:cNvPr id="13" name="Pil: højre 12">
            <a:extLst>
              <a:ext uri="{FF2B5EF4-FFF2-40B4-BE49-F238E27FC236}">
                <a16:creationId xmlns:a16="http://schemas.microsoft.com/office/drawing/2014/main" id="{886EF163-45E2-EB81-6274-93F024974016}"/>
              </a:ext>
            </a:extLst>
          </p:cNvPr>
          <p:cNvSpPr/>
          <p:nvPr/>
        </p:nvSpPr>
        <p:spPr>
          <a:xfrm>
            <a:off x="4722216" y="2067269"/>
            <a:ext cx="837826" cy="467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14" name="Pil: højre 13">
            <a:extLst>
              <a:ext uri="{FF2B5EF4-FFF2-40B4-BE49-F238E27FC236}">
                <a16:creationId xmlns:a16="http://schemas.microsoft.com/office/drawing/2014/main" id="{DBF89E2C-2723-90D4-3CCA-15AB6F6F7CD9}"/>
              </a:ext>
            </a:extLst>
          </p:cNvPr>
          <p:cNvSpPr/>
          <p:nvPr/>
        </p:nvSpPr>
        <p:spPr>
          <a:xfrm>
            <a:off x="4723858" y="3947595"/>
            <a:ext cx="837826" cy="467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15" name="Rektangel 14">
            <a:extLst>
              <a:ext uri="{FF2B5EF4-FFF2-40B4-BE49-F238E27FC236}">
                <a16:creationId xmlns:a16="http://schemas.microsoft.com/office/drawing/2014/main" id="{41A31A1C-EC86-EBA1-3D46-C5C5B66656BC}"/>
              </a:ext>
            </a:extLst>
          </p:cNvPr>
          <p:cNvSpPr/>
          <p:nvPr/>
        </p:nvSpPr>
        <p:spPr>
          <a:xfrm>
            <a:off x="5721101" y="1170121"/>
            <a:ext cx="4944987" cy="646331"/>
          </a:xfrm>
          <a:prstGeom prst="rect">
            <a:avLst/>
          </a:prstGeom>
          <a:ln>
            <a:noFill/>
          </a:ln>
        </p:spPr>
        <p:txBody>
          <a:bodyPr wrap="square">
            <a:spAutoFit/>
          </a:bodyPr>
          <a:lstStyle/>
          <a:p>
            <a:r>
              <a:rPr lang="da-DK" altLang="da-DK" sz="1200" dirty="0"/>
              <a:t>1) Generelt kan interessentanalyse gennemføres i tre trin. Først gennemføres en brainstorm, derefter placeres interessenter i matrix 1. Til sidst beskrives de vigtigste interessenter i skabelon 5 herunder.</a:t>
            </a:r>
          </a:p>
        </p:txBody>
      </p:sp>
      <p:sp>
        <p:nvSpPr>
          <p:cNvPr id="16" name="Rektangel 15">
            <a:extLst>
              <a:ext uri="{FF2B5EF4-FFF2-40B4-BE49-F238E27FC236}">
                <a16:creationId xmlns:a16="http://schemas.microsoft.com/office/drawing/2014/main" id="{2528F9F4-DFB3-4EE0-273B-3348A0E628E5}"/>
              </a:ext>
            </a:extLst>
          </p:cNvPr>
          <p:cNvSpPr/>
          <p:nvPr/>
        </p:nvSpPr>
        <p:spPr>
          <a:xfrm>
            <a:off x="5721102" y="4803945"/>
            <a:ext cx="4944987" cy="1200329"/>
          </a:xfrm>
          <a:prstGeom prst="rect">
            <a:avLst/>
          </a:prstGeom>
          <a:ln>
            <a:noFill/>
          </a:ln>
        </p:spPr>
        <p:txBody>
          <a:bodyPr wrap="square">
            <a:spAutoFit/>
          </a:bodyPr>
          <a:lstStyle/>
          <a:p>
            <a:r>
              <a:rPr lang="da-DK" altLang="da-DK" sz="1200" dirty="0"/>
              <a:t>2) Som supplement til interessentanalysen i (1) kan man vælge også at vurdere deres opfattelse og adfærd ved hjælp af matrix 3.  Til sidst beskrives de vigtigste interessenter i skabelon 5 herover.</a:t>
            </a:r>
          </a:p>
          <a:p>
            <a:endParaRPr lang="da-DK" altLang="da-DK" sz="1200" dirty="0"/>
          </a:p>
          <a:p>
            <a:r>
              <a:rPr lang="da-DK" altLang="da-DK" sz="1200" dirty="0"/>
              <a:t>Man kan også bruge de fire matricer i andre kombinationer.</a:t>
            </a:r>
          </a:p>
          <a:p>
            <a:endParaRPr lang="da-DK" altLang="da-DK" sz="1200" dirty="0"/>
          </a:p>
        </p:txBody>
      </p:sp>
      <p:sp>
        <p:nvSpPr>
          <p:cNvPr id="5" name="Footer Placeholder 3">
            <a:extLst>
              <a:ext uri="{FF2B5EF4-FFF2-40B4-BE49-F238E27FC236}">
                <a16:creationId xmlns:a16="http://schemas.microsoft.com/office/drawing/2014/main" id="{C57B25A3-E9C3-C4FA-7CFD-4163471DEF3E}"/>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3831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71879"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Interessentanalyse i projekter med stor andel af organisatorisk forandring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pic>
        <p:nvPicPr>
          <p:cNvPr id="5" name="Billede 4">
            <a:extLst>
              <a:ext uri="{FF2B5EF4-FFF2-40B4-BE49-F238E27FC236}">
                <a16:creationId xmlns:a16="http://schemas.microsoft.com/office/drawing/2014/main" id="{84ADB2D2-0F3C-176E-718E-F0560C86996B}"/>
              </a:ext>
            </a:extLst>
          </p:cNvPr>
          <p:cNvPicPr>
            <a:picLocks noChangeAspect="1"/>
          </p:cNvPicPr>
          <p:nvPr/>
        </p:nvPicPr>
        <p:blipFill rotWithShape="1">
          <a:blip r:embed="rId4"/>
          <a:srcRect l="28840" t="26032" r="12792" b="15714"/>
          <a:stretch/>
        </p:blipFill>
        <p:spPr>
          <a:xfrm>
            <a:off x="1468532" y="1066986"/>
            <a:ext cx="3234790" cy="1816001"/>
          </a:xfrm>
          <a:prstGeom prst="rect">
            <a:avLst/>
          </a:prstGeom>
          <a:ln>
            <a:solidFill>
              <a:schemeClr val="tx1"/>
            </a:solidFill>
          </a:ln>
        </p:spPr>
      </p:pic>
      <p:pic>
        <p:nvPicPr>
          <p:cNvPr id="17" name="Billede 16">
            <a:extLst>
              <a:ext uri="{FF2B5EF4-FFF2-40B4-BE49-F238E27FC236}">
                <a16:creationId xmlns:a16="http://schemas.microsoft.com/office/drawing/2014/main" id="{381F94EA-7C72-7C9C-3467-F0575316D2E0}"/>
              </a:ext>
            </a:extLst>
          </p:cNvPr>
          <p:cNvPicPr>
            <a:picLocks noChangeAspect="1"/>
          </p:cNvPicPr>
          <p:nvPr/>
        </p:nvPicPr>
        <p:blipFill rotWithShape="1">
          <a:blip r:embed="rId5"/>
          <a:srcRect l="28572" t="26032" r="12792" b="15715"/>
          <a:stretch/>
        </p:blipFill>
        <p:spPr>
          <a:xfrm>
            <a:off x="1468532" y="3697789"/>
            <a:ext cx="3234791" cy="1816002"/>
          </a:xfrm>
          <a:prstGeom prst="rect">
            <a:avLst/>
          </a:prstGeom>
          <a:ln>
            <a:solidFill>
              <a:schemeClr val="tx1"/>
            </a:solidFill>
          </a:ln>
        </p:spPr>
      </p:pic>
      <p:pic>
        <p:nvPicPr>
          <p:cNvPr id="18" name="Billede 17">
            <a:extLst>
              <a:ext uri="{FF2B5EF4-FFF2-40B4-BE49-F238E27FC236}">
                <a16:creationId xmlns:a16="http://schemas.microsoft.com/office/drawing/2014/main" id="{9187C4AF-A97E-83D0-50AB-D257305EC0EC}"/>
              </a:ext>
            </a:extLst>
          </p:cNvPr>
          <p:cNvPicPr>
            <a:picLocks noChangeAspect="1"/>
          </p:cNvPicPr>
          <p:nvPr/>
        </p:nvPicPr>
        <p:blipFill rotWithShape="1">
          <a:blip r:embed="rId6"/>
          <a:srcRect l="28840" t="25873" r="12792" b="15558"/>
          <a:stretch/>
        </p:blipFill>
        <p:spPr>
          <a:xfrm>
            <a:off x="5607084" y="1864789"/>
            <a:ext cx="5156045" cy="2910228"/>
          </a:xfrm>
          <a:prstGeom prst="rect">
            <a:avLst/>
          </a:prstGeom>
          <a:ln>
            <a:solidFill>
              <a:schemeClr val="tx1"/>
            </a:solidFill>
          </a:ln>
        </p:spPr>
      </p:pic>
      <p:sp>
        <p:nvSpPr>
          <p:cNvPr id="19" name="Pil: nedad 18">
            <a:extLst>
              <a:ext uri="{FF2B5EF4-FFF2-40B4-BE49-F238E27FC236}">
                <a16:creationId xmlns:a16="http://schemas.microsoft.com/office/drawing/2014/main" id="{32204F76-A2FB-9024-46E8-6C33070CE399}"/>
              </a:ext>
            </a:extLst>
          </p:cNvPr>
          <p:cNvSpPr/>
          <p:nvPr/>
        </p:nvSpPr>
        <p:spPr>
          <a:xfrm>
            <a:off x="2821845" y="2865339"/>
            <a:ext cx="467606" cy="834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20" name="Pil: højre 19">
            <a:extLst>
              <a:ext uri="{FF2B5EF4-FFF2-40B4-BE49-F238E27FC236}">
                <a16:creationId xmlns:a16="http://schemas.microsoft.com/office/drawing/2014/main" id="{D573695C-FC33-32C7-1B72-78623F7511B1}"/>
              </a:ext>
            </a:extLst>
          </p:cNvPr>
          <p:cNvSpPr/>
          <p:nvPr/>
        </p:nvSpPr>
        <p:spPr>
          <a:xfrm>
            <a:off x="4722216" y="2067269"/>
            <a:ext cx="837826" cy="467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21" name="Pil: højre 20">
            <a:extLst>
              <a:ext uri="{FF2B5EF4-FFF2-40B4-BE49-F238E27FC236}">
                <a16:creationId xmlns:a16="http://schemas.microsoft.com/office/drawing/2014/main" id="{F57C5141-7F81-7D09-1CB2-751B69346295}"/>
              </a:ext>
            </a:extLst>
          </p:cNvPr>
          <p:cNvSpPr/>
          <p:nvPr/>
        </p:nvSpPr>
        <p:spPr>
          <a:xfrm>
            <a:off x="4723858" y="3947595"/>
            <a:ext cx="837826" cy="467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22" name="Rektangel 21">
            <a:extLst>
              <a:ext uri="{FF2B5EF4-FFF2-40B4-BE49-F238E27FC236}">
                <a16:creationId xmlns:a16="http://schemas.microsoft.com/office/drawing/2014/main" id="{414E50A9-5567-8CF1-D157-83FFD3DAB1B0}"/>
              </a:ext>
            </a:extLst>
          </p:cNvPr>
          <p:cNvSpPr/>
          <p:nvPr/>
        </p:nvSpPr>
        <p:spPr>
          <a:xfrm>
            <a:off x="5515191" y="1209066"/>
            <a:ext cx="5484242" cy="646331"/>
          </a:xfrm>
          <a:prstGeom prst="rect">
            <a:avLst/>
          </a:prstGeom>
          <a:ln>
            <a:noFill/>
          </a:ln>
        </p:spPr>
        <p:txBody>
          <a:bodyPr wrap="square">
            <a:spAutoFit/>
          </a:bodyPr>
          <a:lstStyle/>
          <a:p>
            <a:r>
              <a:rPr lang="da-DK" altLang="da-DK" sz="1200" dirty="0"/>
              <a:t>1) Generelt kan interessentanalyse gennemføres i tre trin. Først gennemføres en brainstorm, derefter placeres interessenter i matrix 2 ud fra omfanget af den aktuelle forandring. Til sidst beskrives de vigtigste interessenter i skabelon 6 herunder.</a:t>
            </a:r>
          </a:p>
        </p:txBody>
      </p:sp>
      <p:sp>
        <p:nvSpPr>
          <p:cNvPr id="23" name="Rektangel 22">
            <a:extLst>
              <a:ext uri="{FF2B5EF4-FFF2-40B4-BE49-F238E27FC236}">
                <a16:creationId xmlns:a16="http://schemas.microsoft.com/office/drawing/2014/main" id="{689C0510-7B54-72FD-0227-1B965B9AAD1F}"/>
              </a:ext>
            </a:extLst>
          </p:cNvPr>
          <p:cNvSpPr/>
          <p:nvPr/>
        </p:nvSpPr>
        <p:spPr>
          <a:xfrm>
            <a:off x="5712612" y="4822211"/>
            <a:ext cx="4944987" cy="1015663"/>
          </a:xfrm>
          <a:prstGeom prst="rect">
            <a:avLst/>
          </a:prstGeom>
          <a:ln>
            <a:noFill/>
          </a:ln>
        </p:spPr>
        <p:txBody>
          <a:bodyPr wrap="square">
            <a:spAutoFit/>
          </a:bodyPr>
          <a:lstStyle/>
          <a:p>
            <a:r>
              <a:rPr lang="da-DK" altLang="da-DK" sz="1200" dirty="0"/>
              <a:t>2) Som supplement til interessentanalysen i (1), kan man vælge også at vurdere deres indflydelse på projektet ved hjælp af matrix 4.  Til sidst beskrives de vigtigste interessenter i skabelon 6 herover.</a:t>
            </a:r>
          </a:p>
          <a:p>
            <a:endParaRPr lang="da-DK" altLang="da-DK" sz="1200" dirty="0"/>
          </a:p>
          <a:p>
            <a:r>
              <a:rPr lang="da-DK" altLang="da-DK" sz="1200" dirty="0"/>
              <a:t>Man kan også bruge de fire matricer i andre kombinationer.</a:t>
            </a:r>
          </a:p>
        </p:txBody>
      </p:sp>
      <p:sp>
        <p:nvSpPr>
          <p:cNvPr id="6" name="Footer Placeholder 3">
            <a:extLst>
              <a:ext uri="{FF2B5EF4-FFF2-40B4-BE49-F238E27FC236}">
                <a16:creationId xmlns:a16="http://schemas.microsoft.com/office/drawing/2014/main" id="{39D9AE2B-7BE0-0F42-D13F-714E812BF67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347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71879"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Matrix 1: Interessenternes viden og indflydelse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grpSp>
        <p:nvGrpSpPr>
          <p:cNvPr id="10" name="Gruppe 9">
            <a:extLst>
              <a:ext uri="{FF2B5EF4-FFF2-40B4-BE49-F238E27FC236}">
                <a16:creationId xmlns:a16="http://schemas.microsoft.com/office/drawing/2014/main" id="{5358E726-1D31-0687-82EA-F2784B742E0F}"/>
              </a:ext>
            </a:extLst>
          </p:cNvPr>
          <p:cNvGrpSpPr/>
          <p:nvPr/>
        </p:nvGrpSpPr>
        <p:grpSpPr>
          <a:xfrm>
            <a:off x="1425425" y="908719"/>
            <a:ext cx="9444375" cy="4888563"/>
            <a:chOff x="1438248" y="1279857"/>
            <a:chExt cx="9178217" cy="4776664"/>
          </a:xfrm>
        </p:grpSpPr>
        <p:grpSp>
          <p:nvGrpSpPr>
            <p:cNvPr id="11" name="Gruppe 10">
              <a:extLst>
                <a:ext uri="{FF2B5EF4-FFF2-40B4-BE49-F238E27FC236}">
                  <a16:creationId xmlns:a16="http://schemas.microsoft.com/office/drawing/2014/main" id="{293364FD-0E01-49AA-B52C-3CF80F3F001E}"/>
                </a:ext>
              </a:extLst>
            </p:cNvPr>
            <p:cNvGrpSpPr/>
            <p:nvPr/>
          </p:nvGrpSpPr>
          <p:grpSpPr>
            <a:xfrm>
              <a:off x="1438248" y="1279857"/>
              <a:ext cx="4585761" cy="4776664"/>
              <a:chOff x="1441328" y="1027990"/>
              <a:chExt cx="4585761" cy="5322832"/>
            </a:xfrm>
            <a:solidFill>
              <a:schemeClr val="bg1"/>
            </a:solidFill>
          </p:grpSpPr>
          <p:sp>
            <p:nvSpPr>
              <p:cNvPr id="15" name="Rektangel 14">
                <a:extLst>
                  <a:ext uri="{FF2B5EF4-FFF2-40B4-BE49-F238E27FC236}">
                    <a16:creationId xmlns:a16="http://schemas.microsoft.com/office/drawing/2014/main" id="{E1E2E643-5C09-43CC-0BFD-58A1B5006024}"/>
                  </a:ext>
                </a:extLst>
              </p:cNvPr>
              <p:cNvSpPr/>
              <p:nvPr/>
            </p:nvSpPr>
            <p:spPr>
              <a:xfrm>
                <a:off x="1441328" y="1027990"/>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16" name="Rektangel 15">
                <a:extLst>
                  <a:ext uri="{FF2B5EF4-FFF2-40B4-BE49-F238E27FC236}">
                    <a16:creationId xmlns:a16="http://schemas.microsoft.com/office/drawing/2014/main" id="{3BB20052-8F5C-647A-6A5E-A847C5AEC26C}"/>
                  </a:ext>
                </a:extLst>
              </p:cNvPr>
              <p:cNvSpPr/>
              <p:nvPr/>
            </p:nvSpPr>
            <p:spPr>
              <a:xfrm>
                <a:off x="1441328" y="3689406"/>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grpSp>
        <p:grpSp>
          <p:nvGrpSpPr>
            <p:cNvPr id="12" name="Gruppe 11">
              <a:extLst>
                <a:ext uri="{FF2B5EF4-FFF2-40B4-BE49-F238E27FC236}">
                  <a16:creationId xmlns:a16="http://schemas.microsoft.com/office/drawing/2014/main" id="{6D8F508C-04B6-30D0-55C1-F7DE5AE0572F}"/>
                </a:ext>
              </a:extLst>
            </p:cNvPr>
            <p:cNvGrpSpPr/>
            <p:nvPr/>
          </p:nvGrpSpPr>
          <p:grpSpPr>
            <a:xfrm>
              <a:off x="6030704" y="1279857"/>
              <a:ext cx="4585761" cy="4776664"/>
              <a:chOff x="1441328" y="1027990"/>
              <a:chExt cx="4585761" cy="5322832"/>
            </a:xfrm>
            <a:solidFill>
              <a:schemeClr val="bg1"/>
            </a:solidFill>
          </p:grpSpPr>
          <p:sp>
            <p:nvSpPr>
              <p:cNvPr id="13" name="Rektangel 12">
                <a:extLst>
                  <a:ext uri="{FF2B5EF4-FFF2-40B4-BE49-F238E27FC236}">
                    <a16:creationId xmlns:a16="http://schemas.microsoft.com/office/drawing/2014/main" id="{93799652-53DA-F910-BE1C-12DE3CD659A1}"/>
                  </a:ext>
                </a:extLst>
              </p:cNvPr>
              <p:cNvSpPr/>
              <p:nvPr/>
            </p:nvSpPr>
            <p:spPr>
              <a:xfrm>
                <a:off x="1441328" y="1027990"/>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sp>
            <p:nvSpPr>
              <p:cNvPr id="14" name="Rektangel 13">
                <a:extLst>
                  <a:ext uri="{FF2B5EF4-FFF2-40B4-BE49-F238E27FC236}">
                    <a16:creationId xmlns:a16="http://schemas.microsoft.com/office/drawing/2014/main" id="{A5C47DAC-3CF5-0879-2933-8B0866279523}"/>
                  </a:ext>
                </a:extLst>
              </p:cNvPr>
              <p:cNvSpPr/>
              <p:nvPr/>
            </p:nvSpPr>
            <p:spPr>
              <a:xfrm>
                <a:off x="1441328" y="3689406"/>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grpSp>
      </p:grpSp>
      <p:sp>
        <p:nvSpPr>
          <p:cNvPr id="24" name="Rektangel 23">
            <a:extLst>
              <a:ext uri="{FF2B5EF4-FFF2-40B4-BE49-F238E27FC236}">
                <a16:creationId xmlns:a16="http://schemas.microsoft.com/office/drawing/2014/main" id="{4C7D475C-3E98-C421-6471-54A94723D2FA}"/>
              </a:ext>
            </a:extLst>
          </p:cNvPr>
          <p:cNvSpPr/>
          <p:nvPr/>
        </p:nvSpPr>
        <p:spPr>
          <a:xfrm>
            <a:off x="1414395" y="916059"/>
            <a:ext cx="2948436" cy="461665"/>
          </a:xfrm>
          <a:prstGeom prst="rect">
            <a:avLst/>
          </a:prstGeom>
        </p:spPr>
        <p:txBody>
          <a:bodyPr wrap="none">
            <a:spAutoFit/>
          </a:bodyPr>
          <a:lstStyle/>
          <a:p>
            <a:r>
              <a:rPr lang="da-DK" sz="1200" b="1" dirty="0"/>
              <a:t>Har viden og lille indflydelse, skal medvirke</a:t>
            </a:r>
            <a:endParaRPr lang="da-DK" sz="1200" dirty="0"/>
          </a:p>
          <a:p>
            <a:endParaRPr lang="da-DK" sz="1200" dirty="0"/>
          </a:p>
        </p:txBody>
      </p:sp>
      <p:sp>
        <p:nvSpPr>
          <p:cNvPr id="25" name="Rektangel 24">
            <a:extLst>
              <a:ext uri="{FF2B5EF4-FFF2-40B4-BE49-F238E27FC236}">
                <a16:creationId xmlns:a16="http://schemas.microsoft.com/office/drawing/2014/main" id="{78E54151-273F-4B78-7489-B0FBC8004543}"/>
              </a:ext>
            </a:extLst>
          </p:cNvPr>
          <p:cNvSpPr/>
          <p:nvPr/>
        </p:nvSpPr>
        <p:spPr>
          <a:xfrm>
            <a:off x="7567666" y="908661"/>
            <a:ext cx="3097515" cy="276999"/>
          </a:xfrm>
          <a:prstGeom prst="rect">
            <a:avLst/>
          </a:prstGeom>
        </p:spPr>
        <p:txBody>
          <a:bodyPr wrap="none">
            <a:spAutoFit/>
          </a:bodyPr>
          <a:lstStyle/>
          <a:p>
            <a:r>
              <a:rPr lang="da-DK" sz="1200" b="1" dirty="0"/>
              <a:t>Har stor indflydelse, stor viden, skal medvirke</a:t>
            </a:r>
            <a:endParaRPr lang="da-DK" sz="1200" dirty="0"/>
          </a:p>
        </p:txBody>
      </p:sp>
      <p:sp>
        <p:nvSpPr>
          <p:cNvPr id="26" name="Rektangel 25">
            <a:extLst>
              <a:ext uri="{FF2B5EF4-FFF2-40B4-BE49-F238E27FC236}">
                <a16:creationId xmlns:a16="http://schemas.microsoft.com/office/drawing/2014/main" id="{C0EA5AFE-49B9-6DEF-2C68-C3A9FCCE6ECE}"/>
              </a:ext>
            </a:extLst>
          </p:cNvPr>
          <p:cNvSpPr/>
          <p:nvPr/>
        </p:nvSpPr>
        <p:spPr>
          <a:xfrm>
            <a:off x="7138550" y="5520284"/>
            <a:ext cx="3738139" cy="276999"/>
          </a:xfrm>
          <a:prstGeom prst="rect">
            <a:avLst/>
          </a:prstGeom>
        </p:spPr>
        <p:txBody>
          <a:bodyPr wrap="none">
            <a:spAutoFit/>
          </a:bodyPr>
          <a:lstStyle/>
          <a:p>
            <a:r>
              <a:rPr lang="da-DK" sz="1200" b="1" dirty="0"/>
              <a:t>Har stor indflydelse (magt), men behøver ikke medvirke</a:t>
            </a:r>
            <a:endParaRPr lang="da-DK" sz="1200" dirty="0"/>
          </a:p>
        </p:txBody>
      </p:sp>
      <p:sp>
        <p:nvSpPr>
          <p:cNvPr id="27" name="Rektangel 26">
            <a:extLst>
              <a:ext uri="{FF2B5EF4-FFF2-40B4-BE49-F238E27FC236}">
                <a16:creationId xmlns:a16="http://schemas.microsoft.com/office/drawing/2014/main" id="{9D701C5A-53AB-2127-2A84-D5EA1B0633E1}"/>
              </a:ext>
            </a:extLst>
          </p:cNvPr>
          <p:cNvSpPr/>
          <p:nvPr/>
        </p:nvSpPr>
        <p:spPr>
          <a:xfrm>
            <a:off x="1422850" y="5527235"/>
            <a:ext cx="3812006" cy="276999"/>
          </a:xfrm>
          <a:prstGeom prst="rect">
            <a:avLst/>
          </a:prstGeom>
        </p:spPr>
        <p:txBody>
          <a:bodyPr wrap="none">
            <a:spAutoFit/>
          </a:bodyPr>
          <a:lstStyle/>
          <a:p>
            <a:r>
              <a:rPr lang="da-DK" sz="1200" b="1" dirty="0"/>
              <a:t>Ikke nødvendig for gennemførelse, har ingen indflydelse</a:t>
            </a:r>
            <a:endParaRPr lang="da-DK" sz="1200" dirty="0"/>
          </a:p>
        </p:txBody>
      </p:sp>
      <p:sp>
        <p:nvSpPr>
          <p:cNvPr id="28" name="Rektangel 27">
            <a:extLst>
              <a:ext uri="{FF2B5EF4-FFF2-40B4-BE49-F238E27FC236}">
                <a16:creationId xmlns:a16="http://schemas.microsoft.com/office/drawing/2014/main" id="{C13EC287-368D-B0B7-9144-37468FF46004}"/>
              </a:ext>
            </a:extLst>
          </p:cNvPr>
          <p:cNvSpPr/>
          <p:nvPr/>
        </p:nvSpPr>
        <p:spPr>
          <a:xfrm>
            <a:off x="1337496" y="5797283"/>
            <a:ext cx="9441962" cy="676467"/>
          </a:xfrm>
          <a:prstGeom prst="rect">
            <a:avLst/>
          </a:prstGeom>
          <a:ln>
            <a:noFill/>
          </a:ln>
        </p:spPr>
        <p:txBody>
          <a:bodyPr wrap="square">
            <a:spAutoFit/>
          </a:bodyPr>
          <a:lstStyle/>
          <a:p>
            <a:pPr>
              <a:lnSpc>
                <a:spcPct val="107000"/>
              </a:lnSpc>
              <a:spcAft>
                <a:spcPts val="0"/>
              </a:spcAft>
            </a:pPr>
            <a:r>
              <a:rPr lang="da-DK" sz="1200" dirty="0">
                <a:ea typeface="SimSun" panose="02010600030101010101" pitchFamily="2" charset="-122"/>
              </a:rPr>
              <a:t>Input fra brainstorming. Post-it lapper med interessenternes navne placeres ud fra de to akser. 1) Ingen eller stor indflydelse på projektet. 2) Ikke nødvendig for projektets gennemførelse eller interessenter med stor viden, som skal medvirke.</a:t>
            </a:r>
          </a:p>
          <a:p>
            <a:pPr>
              <a:lnSpc>
                <a:spcPct val="107000"/>
              </a:lnSpc>
              <a:spcAft>
                <a:spcPts val="0"/>
              </a:spcAft>
            </a:pPr>
            <a:endParaRPr lang="da-DK" sz="1200" b="1" dirty="0">
              <a:solidFill>
                <a:schemeClr val="accent1">
                  <a:lumMod val="50000"/>
                </a:schemeClr>
              </a:solidFill>
              <a:ea typeface="SimSun" panose="02010600030101010101" pitchFamily="2" charset="-122"/>
            </a:endParaRPr>
          </a:p>
        </p:txBody>
      </p:sp>
      <p:sp>
        <p:nvSpPr>
          <p:cNvPr id="5" name="Footer Placeholder 3">
            <a:extLst>
              <a:ext uri="{FF2B5EF4-FFF2-40B4-BE49-F238E27FC236}">
                <a16:creationId xmlns:a16="http://schemas.microsoft.com/office/drawing/2014/main" id="{3872D16D-C24E-B596-BA77-4B2BD56E39C8}"/>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400099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71879"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Matrix 2: Forandringens effekt for interessenterne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grpSp>
        <p:nvGrpSpPr>
          <p:cNvPr id="10" name="Gruppe 9">
            <a:extLst>
              <a:ext uri="{FF2B5EF4-FFF2-40B4-BE49-F238E27FC236}">
                <a16:creationId xmlns:a16="http://schemas.microsoft.com/office/drawing/2014/main" id="{5358E726-1D31-0687-82EA-F2784B742E0F}"/>
              </a:ext>
            </a:extLst>
          </p:cNvPr>
          <p:cNvGrpSpPr/>
          <p:nvPr/>
        </p:nvGrpSpPr>
        <p:grpSpPr>
          <a:xfrm>
            <a:off x="1425425" y="908719"/>
            <a:ext cx="9444375" cy="4888563"/>
            <a:chOff x="1438248" y="1279857"/>
            <a:chExt cx="9178217" cy="4776664"/>
          </a:xfrm>
        </p:grpSpPr>
        <p:grpSp>
          <p:nvGrpSpPr>
            <p:cNvPr id="11" name="Gruppe 10">
              <a:extLst>
                <a:ext uri="{FF2B5EF4-FFF2-40B4-BE49-F238E27FC236}">
                  <a16:creationId xmlns:a16="http://schemas.microsoft.com/office/drawing/2014/main" id="{293364FD-0E01-49AA-B52C-3CF80F3F001E}"/>
                </a:ext>
              </a:extLst>
            </p:cNvPr>
            <p:cNvGrpSpPr/>
            <p:nvPr/>
          </p:nvGrpSpPr>
          <p:grpSpPr>
            <a:xfrm>
              <a:off x="1438248" y="1279857"/>
              <a:ext cx="4585761" cy="4776664"/>
              <a:chOff x="1441328" y="1027990"/>
              <a:chExt cx="4585761" cy="5322832"/>
            </a:xfrm>
            <a:solidFill>
              <a:schemeClr val="bg1"/>
            </a:solidFill>
          </p:grpSpPr>
          <p:sp>
            <p:nvSpPr>
              <p:cNvPr id="15" name="Rektangel 14">
                <a:extLst>
                  <a:ext uri="{FF2B5EF4-FFF2-40B4-BE49-F238E27FC236}">
                    <a16:creationId xmlns:a16="http://schemas.microsoft.com/office/drawing/2014/main" id="{E1E2E643-5C09-43CC-0BFD-58A1B5006024}"/>
                  </a:ext>
                </a:extLst>
              </p:cNvPr>
              <p:cNvSpPr/>
              <p:nvPr/>
            </p:nvSpPr>
            <p:spPr>
              <a:xfrm>
                <a:off x="1441328" y="1027990"/>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16" name="Rektangel 15">
                <a:extLst>
                  <a:ext uri="{FF2B5EF4-FFF2-40B4-BE49-F238E27FC236}">
                    <a16:creationId xmlns:a16="http://schemas.microsoft.com/office/drawing/2014/main" id="{3BB20052-8F5C-647A-6A5E-A847C5AEC26C}"/>
                  </a:ext>
                </a:extLst>
              </p:cNvPr>
              <p:cNvSpPr/>
              <p:nvPr/>
            </p:nvSpPr>
            <p:spPr>
              <a:xfrm>
                <a:off x="1441328" y="3689406"/>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grpSp>
        <p:grpSp>
          <p:nvGrpSpPr>
            <p:cNvPr id="12" name="Gruppe 11">
              <a:extLst>
                <a:ext uri="{FF2B5EF4-FFF2-40B4-BE49-F238E27FC236}">
                  <a16:creationId xmlns:a16="http://schemas.microsoft.com/office/drawing/2014/main" id="{6D8F508C-04B6-30D0-55C1-F7DE5AE0572F}"/>
                </a:ext>
              </a:extLst>
            </p:cNvPr>
            <p:cNvGrpSpPr/>
            <p:nvPr/>
          </p:nvGrpSpPr>
          <p:grpSpPr>
            <a:xfrm>
              <a:off x="6030704" y="1279857"/>
              <a:ext cx="4585761" cy="4776664"/>
              <a:chOff x="1441328" y="1027990"/>
              <a:chExt cx="4585761" cy="5322832"/>
            </a:xfrm>
            <a:solidFill>
              <a:schemeClr val="bg1"/>
            </a:solidFill>
          </p:grpSpPr>
          <p:sp>
            <p:nvSpPr>
              <p:cNvPr id="13" name="Rektangel 12">
                <a:extLst>
                  <a:ext uri="{FF2B5EF4-FFF2-40B4-BE49-F238E27FC236}">
                    <a16:creationId xmlns:a16="http://schemas.microsoft.com/office/drawing/2014/main" id="{93799652-53DA-F910-BE1C-12DE3CD659A1}"/>
                  </a:ext>
                </a:extLst>
              </p:cNvPr>
              <p:cNvSpPr/>
              <p:nvPr/>
            </p:nvSpPr>
            <p:spPr>
              <a:xfrm>
                <a:off x="1441328" y="1027990"/>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sp>
            <p:nvSpPr>
              <p:cNvPr id="14" name="Rektangel 13">
                <a:extLst>
                  <a:ext uri="{FF2B5EF4-FFF2-40B4-BE49-F238E27FC236}">
                    <a16:creationId xmlns:a16="http://schemas.microsoft.com/office/drawing/2014/main" id="{A5C47DAC-3CF5-0879-2933-8B0866279523}"/>
                  </a:ext>
                </a:extLst>
              </p:cNvPr>
              <p:cNvSpPr/>
              <p:nvPr/>
            </p:nvSpPr>
            <p:spPr>
              <a:xfrm>
                <a:off x="1441328" y="3689406"/>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grpSp>
      </p:grpSp>
      <p:sp>
        <p:nvSpPr>
          <p:cNvPr id="5" name="Rektangel 4">
            <a:extLst>
              <a:ext uri="{FF2B5EF4-FFF2-40B4-BE49-F238E27FC236}">
                <a16:creationId xmlns:a16="http://schemas.microsoft.com/office/drawing/2014/main" id="{7C643A27-E1C9-4231-DDE3-271891C25A80}"/>
              </a:ext>
            </a:extLst>
          </p:cNvPr>
          <p:cNvSpPr/>
          <p:nvPr/>
        </p:nvSpPr>
        <p:spPr>
          <a:xfrm>
            <a:off x="1414395" y="916059"/>
            <a:ext cx="2484142" cy="276999"/>
          </a:xfrm>
          <a:prstGeom prst="rect">
            <a:avLst/>
          </a:prstGeom>
        </p:spPr>
        <p:txBody>
          <a:bodyPr wrap="none">
            <a:spAutoFit/>
          </a:bodyPr>
          <a:lstStyle/>
          <a:p>
            <a:r>
              <a:rPr lang="da-DK" sz="1200" b="1" dirty="0"/>
              <a:t>Radikal forandring i perifert område</a:t>
            </a:r>
            <a:endParaRPr lang="da-DK" sz="1200" dirty="0"/>
          </a:p>
        </p:txBody>
      </p:sp>
      <p:sp>
        <p:nvSpPr>
          <p:cNvPr id="6" name="Rektangel 5">
            <a:extLst>
              <a:ext uri="{FF2B5EF4-FFF2-40B4-BE49-F238E27FC236}">
                <a16:creationId xmlns:a16="http://schemas.microsoft.com/office/drawing/2014/main" id="{4A1D59D8-9508-B109-029F-A9AA1D9A6AEF}"/>
              </a:ext>
            </a:extLst>
          </p:cNvPr>
          <p:cNvSpPr/>
          <p:nvPr/>
        </p:nvSpPr>
        <p:spPr>
          <a:xfrm>
            <a:off x="8510428" y="916059"/>
            <a:ext cx="2327112" cy="276999"/>
          </a:xfrm>
          <a:prstGeom prst="rect">
            <a:avLst/>
          </a:prstGeom>
        </p:spPr>
        <p:txBody>
          <a:bodyPr wrap="none">
            <a:spAutoFit/>
          </a:bodyPr>
          <a:lstStyle/>
          <a:p>
            <a:r>
              <a:rPr lang="da-DK" sz="1200" b="1" dirty="0"/>
              <a:t>Radikal forandring i kerneområde</a:t>
            </a:r>
            <a:endParaRPr lang="da-DK" sz="1200" dirty="0"/>
          </a:p>
        </p:txBody>
      </p:sp>
      <p:sp>
        <p:nvSpPr>
          <p:cNvPr id="17" name="Rektangel 16">
            <a:extLst>
              <a:ext uri="{FF2B5EF4-FFF2-40B4-BE49-F238E27FC236}">
                <a16:creationId xmlns:a16="http://schemas.microsoft.com/office/drawing/2014/main" id="{94190B0E-91D7-649E-E9E9-5011E3377104}"/>
              </a:ext>
            </a:extLst>
          </p:cNvPr>
          <p:cNvSpPr/>
          <p:nvPr/>
        </p:nvSpPr>
        <p:spPr>
          <a:xfrm>
            <a:off x="8647260" y="5540569"/>
            <a:ext cx="2190280" cy="276999"/>
          </a:xfrm>
          <a:prstGeom prst="rect">
            <a:avLst/>
          </a:prstGeom>
        </p:spPr>
        <p:txBody>
          <a:bodyPr wrap="none">
            <a:spAutoFit/>
          </a:bodyPr>
          <a:lstStyle/>
          <a:p>
            <a:r>
              <a:rPr lang="da-DK" sz="1200" b="1" dirty="0"/>
              <a:t>Mindre ændring i kerneområde</a:t>
            </a:r>
            <a:endParaRPr lang="da-DK" sz="1200" dirty="0"/>
          </a:p>
        </p:txBody>
      </p:sp>
      <p:sp>
        <p:nvSpPr>
          <p:cNvPr id="18" name="Rektangel 17">
            <a:extLst>
              <a:ext uri="{FF2B5EF4-FFF2-40B4-BE49-F238E27FC236}">
                <a16:creationId xmlns:a16="http://schemas.microsoft.com/office/drawing/2014/main" id="{827DBC62-90F7-6009-6230-314999516F8A}"/>
              </a:ext>
            </a:extLst>
          </p:cNvPr>
          <p:cNvSpPr/>
          <p:nvPr/>
        </p:nvSpPr>
        <p:spPr>
          <a:xfrm>
            <a:off x="1392272" y="5506381"/>
            <a:ext cx="2347309" cy="276999"/>
          </a:xfrm>
          <a:prstGeom prst="rect">
            <a:avLst/>
          </a:prstGeom>
        </p:spPr>
        <p:txBody>
          <a:bodyPr wrap="none">
            <a:spAutoFit/>
          </a:bodyPr>
          <a:lstStyle/>
          <a:p>
            <a:r>
              <a:rPr lang="da-DK" sz="1200" b="1" dirty="0"/>
              <a:t>Mindre ændring i perifert område</a:t>
            </a:r>
            <a:endParaRPr lang="da-DK" sz="1200" dirty="0"/>
          </a:p>
        </p:txBody>
      </p:sp>
      <p:sp>
        <p:nvSpPr>
          <p:cNvPr id="19" name="Rektangel 18">
            <a:extLst>
              <a:ext uri="{FF2B5EF4-FFF2-40B4-BE49-F238E27FC236}">
                <a16:creationId xmlns:a16="http://schemas.microsoft.com/office/drawing/2014/main" id="{AF6CF509-747A-CD9C-E3E2-E4B9AF57591F}"/>
              </a:ext>
            </a:extLst>
          </p:cNvPr>
          <p:cNvSpPr/>
          <p:nvPr/>
        </p:nvSpPr>
        <p:spPr>
          <a:xfrm>
            <a:off x="1441328" y="5791441"/>
            <a:ext cx="9441962" cy="478849"/>
          </a:xfrm>
          <a:prstGeom prst="rect">
            <a:avLst/>
          </a:prstGeom>
          <a:ln>
            <a:noFill/>
          </a:ln>
        </p:spPr>
        <p:txBody>
          <a:bodyPr wrap="square">
            <a:spAutoFit/>
          </a:bodyPr>
          <a:lstStyle/>
          <a:p>
            <a:pPr>
              <a:lnSpc>
                <a:spcPct val="107000"/>
              </a:lnSpc>
            </a:pPr>
            <a:r>
              <a:rPr lang="da-DK" sz="1200" dirty="0">
                <a:ea typeface="SimSun" panose="02010600030101010101" pitchFamily="2" charset="-122"/>
              </a:rPr>
              <a:t>Input fra brainstorming. Post-it lapper med interessenternes navne placeres ud fra de to akser. 1) Forandringer i det interessenten betragter som et perifert område eller et kerneområde. 2) Mindre ændringer eller radikale forandringer for interessenten.</a:t>
            </a:r>
          </a:p>
        </p:txBody>
      </p:sp>
      <p:sp>
        <p:nvSpPr>
          <p:cNvPr id="20" name="Footer Placeholder 3">
            <a:extLst>
              <a:ext uri="{FF2B5EF4-FFF2-40B4-BE49-F238E27FC236}">
                <a16:creationId xmlns:a16="http://schemas.microsoft.com/office/drawing/2014/main" id="{005697A3-B846-90E7-03DC-5449EF70A08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95726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71879"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Matrix 3: Interessenternes opfattelse og adfærd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grpSp>
        <p:nvGrpSpPr>
          <p:cNvPr id="10" name="Gruppe 9">
            <a:extLst>
              <a:ext uri="{FF2B5EF4-FFF2-40B4-BE49-F238E27FC236}">
                <a16:creationId xmlns:a16="http://schemas.microsoft.com/office/drawing/2014/main" id="{5358E726-1D31-0687-82EA-F2784B742E0F}"/>
              </a:ext>
            </a:extLst>
          </p:cNvPr>
          <p:cNvGrpSpPr/>
          <p:nvPr/>
        </p:nvGrpSpPr>
        <p:grpSpPr>
          <a:xfrm>
            <a:off x="1425425" y="908719"/>
            <a:ext cx="9444375" cy="4888563"/>
            <a:chOff x="1438248" y="1279857"/>
            <a:chExt cx="9178217" cy="4776664"/>
          </a:xfrm>
        </p:grpSpPr>
        <p:grpSp>
          <p:nvGrpSpPr>
            <p:cNvPr id="11" name="Gruppe 10">
              <a:extLst>
                <a:ext uri="{FF2B5EF4-FFF2-40B4-BE49-F238E27FC236}">
                  <a16:creationId xmlns:a16="http://schemas.microsoft.com/office/drawing/2014/main" id="{293364FD-0E01-49AA-B52C-3CF80F3F001E}"/>
                </a:ext>
              </a:extLst>
            </p:cNvPr>
            <p:cNvGrpSpPr/>
            <p:nvPr/>
          </p:nvGrpSpPr>
          <p:grpSpPr>
            <a:xfrm>
              <a:off x="1438248" y="1279857"/>
              <a:ext cx="4585761" cy="4776664"/>
              <a:chOff x="1441328" y="1027990"/>
              <a:chExt cx="4585761" cy="5322832"/>
            </a:xfrm>
            <a:solidFill>
              <a:schemeClr val="bg1"/>
            </a:solidFill>
          </p:grpSpPr>
          <p:sp>
            <p:nvSpPr>
              <p:cNvPr id="15" name="Rektangel 14">
                <a:extLst>
                  <a:ext uri="{FF2B5EF4-FFF2-40B4-BE49-F238E27FC236}">
                    <a16:creationId xmlns:a16="http://schemas.microsoft.com/office/drawing/2014/main" id="{E1E2E643-5C09-43CC-0BFD-58A1B5006024}"/>
                  </a:ext>
                </a:extLst>
              </p:cNvPr>
              <p:cNvSpPr/>
              <p:nvPr/>
            </p:nvSpPr>
            <p:spPr>
              <a:xfrm>
                <a:off x="1441328" y="1027990"/>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16" name="Rektangel 15">
                <a:extLst>
                  <a:ext uri="{FF2B5EF4-FFF2-40B4-BE49-F238E27FC236}">
                    <a16:creationId xmlns:a16="http://schemas.microsoft.com/office/drawing/2014/main" id="{3BB20052-8F5C-647A-6A5E-A847C5AEC26C}"/>
                  </a:ext>
                </a:extLst>
              </p:cNvPr>
              <p:cNvSpPr/>
              <p:nvPr/>
            </p:nvSpPr>
            <p:spPr>
              <a:xfrm>
                <a:off x="1441328" y="3689406"/>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grpSp>
        <p:grpSp>
          <p:nvGrpSpPr>
            <p:cNvPr id="12" name="Gruppe 11">
              <a:extLst>
                <a:ext uri="{FF2B5EF4-FFF2-40B4-BE49-F238E27FC236}">
                  <a16:creationId xmlns:a16="http://schemas.microsoft.com/office/drawing/2014/main" id="{6D8F508C-04B6-30D0-55C1-F7DE5AE0572F}"/>
                </a:ext>
              </a:extLst>
            </p:cNvPr>
            <p:cNvGrpSpPr/>
            <p:nvPr/>
          </p:nvGrpSpPr>
          <p:grpSpPr>
            <a:xfrm>
              <a:off x="6030704" y="1279857"/>
              <a:ext cx="4585761" cy="4776664"/>
              <a:chOff x="1441328" y="1027990"/>
              <a:chExt cx="4585761" cy="5322832"/>
            </a:xfrm>
            <a:solidFill>
              <a:schemeClr val="bg1"/>
            </a:solidFill>
          </p:grpSpPr>
          <p:sp>
            <p:nvSpPr>
              <p:cNvPr id="13" name="Rektangel 12">
                <a:extLst>
                  <a:ext uri="{FF2B5EF4-FFF2-40B4-BE49-F238E27FC236}">
                    <a16:creationId xmlns:a16="http://schemas.microsoft.com/office/drawing/2014/main" id="{93799652-53DA-F910-BE1C-12DE3CD659A1}"/>
                  </a:ext>
                </a:extLst>
              </p:cNvPr>
              <p:cNvSpPr/>
              <p:nvPr/>
            </p:nvSpPr>
            <p:spPr>
              <a:xfrm>
                <a:off x="1441328" y="1027990"/>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sp>
            <p:nvSpPr>
              <p:cNvPr id="14" name="Rektangel 13">
                <a:extLst>
                  <a:ext uri="{FF2B5EF4-FFF2-40B4-BE49-F238E27FC236}">
                    <a16:creationId xmlns:a16="http://schemas.microsoft.com/office/drawing/2014/main" id="{A5C47DAC-3CF5-0879-2933-8B0866279523}"/>
                  </a:ext>
                </a:extLst>
              </p:cNvPr>
              <p:cNvSpPr/>
              <p:nvPr/>
            </p:nvSpPr>
            <p:spPr>
              <a:xfrm>
                <a:off x="1441328" y="3689406"/>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grpSp>
      </p:grpSp>
      <p:sp>
        <p:nvSpPr>
          <p:cNvPr id="5" name="Rektangel 4">
            <a:extLst>
              <a:ext uri="{FF2B5EF4-FFF2-40B4-BE49-F238E27FC236}">
                <a16:creationId xmlns:a16="http://schemas.microsoft.com/office/drawing/2014/main" id="{4C55B8CF-C7AE-D975-5EB1-D62D013F6D50}"/>
              </a:ext>
            </a:extLst>
          </p:cNvPr>
          <p:cNvSpPr/>
          <p:nvPr/>
        </p:nvSpPr>
        <p:spPr>
          <a:xfrm>
            <a:off x="1414395" y="916059"/>
            <a:ext cx="2525691" cy="276999"/>
          </a:xfrm>
          <a:prstGeom prst="rect">
            <a:avLst/>
          </a:prstGeom>
        </p:spPr>
        <p:txBody>
          <a:bodyPr wrap="none">
            <a:spAutoFit/>
          </a:bodyPr>
          <a:lstStyle/>
          <a:p>
            <a:r>
              <a:rPr lang="da-DK" sz="1200" b="1" dirty="0"/>
              <a:t>Positiv overfor projektet, men passiv</a:t>
            </a:r>
            <a:endParaRPr lang="da-DK" sz="1200" dirty="0"/>
          </a:p>
        </p:txBody>
      </p:sp>
      <p:sp>
        <p:nvSpPr>
          <p:cNvPr id="6" name="Rektangel 5">
            <a:extLst>
              <a:ext uri="{FF2B5EF4-FFF2-40B4-BE49-F238E27FC236}">
                <a16:creationId xmlns:a16="http://schemas.microsoft.com/office/drawing/2014/main" id="{1CC36FD3-F532-C5C2-A28C-10579BCD6B68}"/>
              </a:ext>
            </a:extLst>
          </p:cNvPr>
          <p:cNvSpPr/>
          <p:nvPr/>
        </p:nvSpPr>
        <p:spPr>
          <a:xfrm>
            <a:off x="9173784" y="922532"/>
            <a:ext cx="1765804" cy="276999"/>
          </a:xfrm>
          <a:prstGeom prst="rect">
            <a:avLst/>
          </a:prstGeom>
        </p:spPr>
        <p:txBody>
          <a:bodyPr wrap="none">
            <a:spAutoFit/>
          </a:bodyPr>
          <a:lstStyle/>
          <a:p>
            <a:r>
              <a:rPr lang="da-DK" sz="1200" b="1" dirty="0"/>
              <a:t>Aktiv støtte for projektet</a:t>
            </a:r>
            <a:endParaRPr lang="da-DK" sz="1200" dirty="0"/>
          </a:p>
        </p:txBody>
      </p:sp>
      <p:sp>
        <p:nvSpPr>
          <p:cNvPr id="17" name="Rektangel 16">
            <a:extLst>
              <a:ext uri="{FF2B5EF4-FFF2-40B4-BE49-F238E27FC236}">
                <a16:creationId xmlns:a16="http://schemas.microsoft.com/office/drawing/2014/main" id="{CF0AE257-D2F9-C17B-0FF9-FF2FC535C910}"/>
              </a:ext>
            </a:extLst>
          </p:cNvPr>
          <p:cNvSpPr/>
          <p:nvPr/>
        </p:nvSpPr>
        <p:spPr>
          <a:xfrm>
            <a:off x="9614353" y="5527234"/>
            <a:ext cx="1325235" cy="276999"/>
          </a:xfrm>
          <a:prstGeom prst="rect">
            <a:avLst/>
          </a:prstGeom>
        </p:spPr>
        <p:txBody>
          <a:bodyPr wrap="none">
            <a:spAutoFit/>
          </a:bodyPr>
          <a:lstStyle/>
          <a:p>
            <a:r>
              <a:rPr lang="da-DK" sz="1200" b="1" dirty="0"/>
              <a:t>Aktiv modstander</a:t>
            </a:r>
            <a:endParaRPr lang="da-DK" sz="1200" dirty="0"/>
          </a:p>
        </p:txBody>
      </p:sp>
      <p:sp>
        <p:nvSpPr>
          <p:cNvPr id="18" name="Rektangel 17">
            <a:extLst>
              <a:ext uri="{FF2B5EF4-FFF2-40B4-BE49-F238E27FC236}">
                <a16:creationId xmlns:a16="http://schemas.microsoft.com/office/drawing/2014/main" id="{D8693B9E-1FBF-9715-7594-E560BFED4320}"/>
              </a:ext>
            </a:extLst>
          </p:cNvPr>
          <p:cNvSpPr/>
          <p:nvPr/>
        </p:nvSpPr>
        <p:spPr>
          <a:xfrm>
            <a:off x="1441328" y="5523759"/>
            <a:ext cx="2586670" cy="276999"/>
          </a:xfrm>
          <a:prstGeom prst="rect">
            <a:avLst/>
          </a:prstGeom>
        </p:spPr>
        <p:txBody>
          <a:bodyPr wrap="none">
            <a:spAutoFit/>
          </a:bodyPr>
          <a:lstStyle/>
          <a:p>
            <a:r>
              <a:rPr lang="da-DK" sz="1200" b="1" dirty="0"/>
              <a:t>Negativ overfor projektet, men passiv</a:t>
            </a:r>
            <a:endParaRPr lang="da-DK" sz="1200" dirty="0"/>
          </a:p>
        </p:txBody>
      </p:sp>
      <p:sp>
        <p:nvSpPr>
          <p:cNvPr id="19" name="Rektangel 18">
            <a:extLst>
              <a:ext uri="{FF2B5EF4-FFF2-40B4-BE49-F238E27FC236}">
                <a16:creationId xmlns:a16="http://schemas.microsoft.com/office/drawing/2014/main" id="{8ADE2B40-7A44-96DB-06CA-AB3C03F0CC01}"/>
              </a:ext>
            </a:extLst>
          </p:cNvPr>
          <p:cNvSpPr/>
          <p:nvPr/>
        </p:nvSpPr>
        <p:spPr>
          <a:xfrm>
            <a:off x="1427838" y="5762829"/>
            <a:ext cx="9441962" cy="478849"/>
          </a:xfrm>
          <a:prstGeom prst="rect">
            <a:avLst/>
          </a:prstGeom>
          <a:ln>
            <a:noFill/>
          </a:ln>
        </p:spPr>
        <p:txBody>
          <a:bodyPr wrap="square">
            <a:spAutoFit/>
          </a:bodyPr>
          <a:lstStyle/>
          <a:p>
            <a:pPr>
              <a:lnSpc>
                <a:spcPct val="107000"/>
              </a:lnSpc>
            </a:pPr>
            <a:r>
              <a:rPr lang="da-DK" sz="1200" dirty="0">
                <a:ea typeface="SimSun" panose="02010600030101010101" pitchFamily="2" charset="-122"/>
              </a:rPr>
              <a:t>Input fra brainstorming. Post-it lapper med interessenternes navne placeres ud fra de to akser. 1) Forholder interessenten sig passivt over for projektet, eller er vedkommende meget aktiv? 2) Er interessenten negativ over for projektet og forandringen, eller er vedkommende positiv?</a:t>
            </a:r>
          </a:p>
        </p:txBody>
      </p:sp>
      <p:sp>
        <p:nvSpPr>
          <p:cNvPr id="20" name="Footer Placeholder 3">
            <a:extLst>
              <a:ext uri="{FF2B5EF4-FFF2-40B4-BE49-F238E27FC236}">
                <a16:creationId xmlns:a16="http://schemas.microsoft.com/office/drawing/2014/main" id="{BB85F143-871F-49D8-27D5-6D4A3DF89386}"/>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22163150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2078</Words>
  <Application>Microsoft Office PowerPoint</Application>
  <PresentationFormat>Widescreen</PresentationFormat>
  <Paragraphs>241</Paragraphs>
  <Slides>14</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123</cp:revision>
  <dcterms:created xsi:type="dcterms:W3CDTF">2018-07-25T07:58:36Z</dcterms:created>
  <dcterms:modified xsi:type="dcterms:W3CDTF">2024-07-17T12:15:19Z</dcterms:modified>
</cp:coreProperties>
</file>