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500" r:id="rId3"/>
    <p:sldId id="268" r:id="rId4"/>
    <p:sldId id="501" r:id="rId5"/>
    <p:sldId id="502" r:id="rId6"/>
    <p:sldId id="503" r:id="rId7"/>
    <p:sldId id="504" r:id="rId8"/>
    <p:sldId id="505" r:id="rId9"/>
    <p:sldId id="506" r:id="rId10"/>
    <p:sldId id="507" r:id="rId11"/>
    <p:sldId id="499" r:id="rId12"/>
    <p:sldId id="460"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risikoanalyser.d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pmi.org/-/media/pmi/documents/public/pdf/certifications/risk-management-professional-handbook.pdf" TargetMode="External"/><Relationship Id="rId5" Type="http://schemas.openxmlformats.org/officeDocument/2006/relationships/hyperlink" Target="https://www.pmi.org/learning/library/risk-analysis-project-management-7070" TargetMode="External"/><Relationship Id="rId4" Type="http://schemas.openxmlformats.org/officeDocument/2006/relationships/hyperlink" Target="https://www.pmi.org/pmbok-guide-standards/framework/practice-standard-project-risk-manage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5.6</a:t>
            </a:r>
          </a:p>
          <a:p>
            <a:r>
              <a:rPr lang="da-DK" sz="4000" dirty="0">
                <a:solidFill>
                  <a:srgbClr val="6B9C77"/>
                </a:solidFill>
                <a:latin typeface="HelveticaNeueLT Std Lt Cn" panose="020B0406020202030204" pitchFamily="34" charset="0"/>
                <a:cs typeface="Arial Narrow" panose="020B0604020202020204" pitchFamily="34" charset="0"/>
              </a:rPr>
              <a:t>RISIKOANALYSE</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Inspirationsliste 1: Områder som kan forårsage risici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E400A673-6898-B14D-E8ED-1DDEE4030044}"/>
              </a:ext>
            </a:extLst>
          </p:cNvPr>
          <p:cNvSpPr/>
          <p:nvPr/>
        </p:nvSpPr>
        <p:spPr>
          <a:xfrm>
            <a:off x="1317629" y="1053204"/>
            <a:ext cx="4566704" cy="5141664"/>
          </a:xfrm>
          <a:prstGeom prst="rect">
            <a:avLst/>
          </a:prstGeom>
          <a:ln>
            <a:noFill/>
          </a:ln>
        </p:spPr>
        <p:txBody>
          <a:bodyPr wrap="square">
            <a:spAutoFit/>
          </a:bodyPr>
          <a:lstStyle/>
          <a:p>
            <a:pPr>
              <a:spcBef>
                <a:spcPts val="1200"/>
              </a:spcBef>
              <a:spcAft>
                <a:spcPts val="300"/>
              </a:spcAft>
            </a:pPr>
            <a:r>
              <a:rPr lang="da-DK" sz="1200" b="1" dirty="0"/>
              <a:t>Projektopgaven </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Behov og situation</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Definition af projektets mål og omfang</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Teknologi, særpræg, løsningsvalg</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Produkter og kvalitet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Forankring</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Tidsramme</a:t>
            </a:r>
          </a:p>
          <a:p>
            <a:pPr>
              <a:spcBef>
                <a:spcPts val="1200"/>
              </a:spcBef>
              <a:spcAft>
                <a:spcPts val="300"/>
              </a:spcAft>
            </a:pPr>
            <a:r>
              <a:rPr lang="da-DK" sz="1200" b="1" dirty="0"/>
              <a:t>Omgivelser </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Marked og konkurrenter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Teknologi og omgivende systemer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Fysiske omgivelser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Adgangs- og transportforhold</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Vejrlig og andre naturforhold</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Politiske forhold</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Regelsæt og normer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Prisudvikling, generel udvikling, lokalt niveau, valutaforhold</a:t>
            </a:r>
          </a:p>
          <a:p>
            <a:pPr marL="342900" lvl="0" indent="-342900">
              <a:spcAft>
                <a:spcPts val="0"/>
              </a:spcAft>
              <a:buFont typeface="Symbol" panose="05050102010706020507" pitchFamily="18" charset="2"/>
              <a:buChar char=""/>
              <a:tabLst>
                <a:tab pos="228600" algn="l"/>
              </a:tabLst>
            </a:pPr>
            <a:endParaRPr lang="da-DK" sz="1200" dirty="0">
              <a:ea typeface="Times New Roman" panose="02020603050405020304" pitchFamily="18" charset="0"/>
              <a:cs typeface="Times New Roman" panose="02020603050405020304" pitchFamily="18" charset="0"/>
            </a:endParaRPr>
          </a:p>
          <a:p>
            <a:pPr lvl="0">
              <a:spcAft>
                <a:spcPts val="0"/>
              </a:spcAft>
              <a:tabLst>
                <a:tab pos="228600" algn="l"/>
              </a:tabLst>
            </a:pPr>
            <a:r>
              <a:rPr lang="da-DK" sz="1200" b="1" dirty="0">
                <a:ea typeface="Times New Roman" panose="02020603050405020304" pitchFamily="18" charset="0"/>
                <a:cs typeface="Times New Roman" panose="02020603050405020304" pitchFamily="18" charset="0"/>
              </a:rPr>
              <a:t>Ressourcer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Kompetencer i team og organisation</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Personer og deres tilgængelighed og engagement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Faciliteter i form af materialer, udstyr og lokaler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Materialer og deres kvalitet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Penge og prokura</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
        <p:nvSpPr>
          <p:cNvPr id="5" name="Rektangel 4">
            <a:extLst>
              <a:ext uri="{FF2B5EF4-FFF2-40B4-BE49-F238E27FC236}">
                <a16:creationId xmlns:a16="http://schemas.microsoft.com/office/drawing/2014/main" id="{9A1A042A-D803-7ACF-2359-0A113D26BBA6}"/>
              </a:ext>
            </a:extLst>
          </p:cNvPr>
          <p:cNvSpPr/>
          <p:nvPr/>
        </p:nvSpPr>
        <p:spPr>
          <a:xfrm>
            <a:off x="6105848" y="1053353"/>
            <a:ext cx="4566704" cy="4784964"/>
          </a:xfrm>
          <a:prstGeom prst="rect">
            <a:avLst/>
          </a:prstGeom>
          <a:ln>
            <a:noFill/>
          </a:ln>
        </p:spPr>
        <p:txBody>
          <a:bodyPr wrap="square">
            <a:spAutoFit/>
          </a:bodyPr>
          <a:lstStyle/>
          <a:p>
            <a:pPr>
              <a:spcBef>
                <a:spcPts val="1200"/>
              </a:spcBef>
              <a:spcAft>
                <a:spcPts val="300"/>
              </a:spcAft>
            </a:pPr>
            <a:r>
              <a:rPr lang="da-DK" sz="1200" b="1" dirty="0"/>
              <a:t>Projektledelse og forløbet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Ledelse og styring</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Planlægningens kvalitet - pessimisme eller optimisme</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Projektorganisationens kunnen, modenhed, samvirke</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De udførendes kompetencer og engagement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Gentagelseseffekt og nødvendig læring</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Ændringer undervejs, usikkerhed eller forudsigelighed</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Kvalitetskontrolpolitik</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Arbejdsmiljøforhold</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Uheld, tyveri, hærværk, forglemmelser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Leverancer, varekøb og underleverandører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Tidspres</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Modstand eller opbakning</a:t>
            </a:r>
          </a:p>
          <a:p>
            <a:pPr marL="342900" lvl="0" indent="-342900">
              <a:spcAft>
                <a:spcPts val="0"/>
              </a:spcAft>
              <a:buFont typeface="Symbol" panose="05050102010706020507" pitchFamily="18" charset="2"/>
              <a:buChar char=""/>
              <a:tabLst>
                <a:tab pos="228600" algn="l"/>
              </a:tabLst>
            </a:pPr>
            <a:endParaRPr lang="da-DK" sz="1200" dirty="0">
              <a:ea typeface="Times New Roman" panose="02020603050405020304" pitchFamily="18" charset="0"/>
              <a:cs typeface="Times New Roman" panose="02020603050405020304" pitchFamily="18" charset="0"/>
            </a:endParaRPr>
          </a:p>
          <a:p>
            <a:pPr lvl="0">
              <a:spcAft>
                <a:spcPts val="0"/>
              </a:spcAft>
              <a:tabLst>
                <a:tab pos="228600" algn="l"/>
              </a:tabLst>
            </a:pPr>
            <a:r>
              <a:rPr lang="da-DK" sz="1200" b="1" dirty="0">
                <a:ea typeface="Times New Roman" panose="02020603050405020304" pitchFamily="18" charset="0"/>
                <a:cs typeface="Times New Roman" panose="02020603050405020304" pitchFamily="18" charset="0"/>
              </a:rPr>
              <a:t>Interessenter</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Anvendelse og ejerskab</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Vilje og drivkraft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Ressourceudnyttelse</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Formel godkendelse</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Almen accept</a:t>
            </a:r>
          </a:p>
          <a:p>
            <a:pPr marL="171450" lvl="0" indent="-171450">
              <a:spcAft>
                <a:spcPts val="0"/>
              </a:spcAft>
              <a:buFont typeface="Arial" panose="020B0604020202020204" pitchFamily="34" charset="0"/>
              <a:buChar char="•"/>
              <a:tabLst>
                <a:tab pos="228600" algn="l"/>
              </a:tabLst>
            </a:pPr>
            <a:r>
              <a:rPr lang="da-DK" sz="1200" dirty="0">
                <a:ea typeface="Times New Roman" panose="02020603050405020304" pitchFamily="18" charset="0"/>
                <a:cs typeface="Times New Roman" panose="02020603050405020304" pitchFamily="18" charset="0"/>
              </a:rPr>
              <a:t>Interessemodsætninger</a:t>
            </a:r>
          </a:p>
          <a:p>
            <a:pPr marL="171450" indent="-171450">
              <a:lnSpc>
                <a:spcPct val="107000"/>
              </a:lnSpc>
              <a:buFont typeface="Arial" panose="020B0604020202020204" pitchFamily="34" charset="0"/>
              <a:buChar char="•"/>
            </a:pPr>
            <a:r>
              <a:rPr lang="da-DK" sz="1200" dirty="0">
                <a:ea typeface="Times New Roman" panose="02020603050405020304" pitchFamily="18" charset="0"/>
                <a:cs typeface="Times New Roman" panose="02020603050405020304" pitchFamily="18" charset="0"/>
              </a:rPr>
              <a:t>Interessenternes holdning og aktivitet</a:t>
            </a:r>
          </a:p>
          <a:p>
            <a:pPr marL="171450" indent="-171450">
              <a:lnSpc>
                <a:spcPct val="107000"/>
              </a:lnSpc>
              <a:buFont typeface="Arial" panose="020B0604020202020204" pitchFamily="34" charset="0"/>
              <a:buChar char="•"/>
            </a:pPr>
            <a:r>
              <a:rPr lang="da-DK" sz="1200" dirty="0">
                <a:ea typeface="Times New Roman" panose="02020603050405020304" pitchFamily="18" charset="0"/>
                <a:cs typeface="Times New Roman" panose="02020603050405020304" pitchFamily="18" charset="0"/>
              </a:rPr>
              <a:t>Gener ved udførelsen (f.eks. hensyn til naboer, trafik, pladsforhold m.v.)</a:t>
            </a:r>
          </a:p>
          <a:p>
            <a:pPr marL="171450" indent="-171450">
              <a:lnSpc>
                <a:spcPct val="107000"/>
              </a:lnSpc>
              <a:buFont typeface="Arial" panose="020B0604020202020204" pitchFamily="34" charset="0"/>
              <a:buChar char="•"/>
            </a:pPr>
            <a:r>
              <a:rPr lang="da-DK" sz="1200" dirty="0">
                <a:ea typeface="Times New Roman" panose="02020603050405020304" pitchFamily="18" charset="0"/>
                <a:cs typeface="Times New Roman" panose="02020603050405020304" pitchFamily="18" charset="0"/>
              </a:rPr>
              <a:t>Myndighedernes medvirken</a:t>
            </a:r>
          </a:p>
        </p:txBody>
      </p:sp>
    </p:spTree>
    <p:extLst>
      <p:ext uri="{BB962C8B-B14F-4D97-AF65-F5344CB8AC3E}">
        <p14:creationId xmlns:p14="http://schemas.microsoft.com/office/powerpoint/2010/main" val="372719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Referencer og links</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F807FE56-6C09-2B5A-BA35-980A9FD58CB7}"/>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DEBC9EB4-9AB4-5250-0886-221B5BD5EC59}"/>
              </a:ext>
            </a:extLst>
          </p:cNvPr>
          <p:cNvSpPr/>
          <p:nvPr/>
        </p:nvSpPr>
        <p:spPr>
          <a:xfrm>
            <a:off x="1441328" y="1223484"/>
            <a:ext cx="9441962" cy="4623253"/>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Forbindelse til andre værktøjer</a:t>
            </a:r>
          </a:p>
          <a:p>
            <a:pPr>
              <a:lnSpc>
                <a:spcPct val="107000"/>
              </a:lnSpc>
              <a:spcAft>
                <a:spcPts val="0"/>
              </a:spcAft>
            </a:pPr>
            <a:endParaRPr lang="da-DK" sz="1200" b="1"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Milepælsplan: </a:t>
            </a:r>
            <a:r>
              <a:rPr lang="da-DK" sz="1200" dirty="0">
                <a:ea typeface="SimSun" panose="02010600030101010101" pitchFamily="2" charset="-122"/>
              </a:rPr>
              <a:t>Risikoanalysen vil medføre justering af planen. Forebyggende og afbødende tiltag skal indbygges i planen, eventuelt som Risk Stones.</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Agil ugeplan: </a:t>
            </a:r>
            <a:r>
              <a:rPr lang="da-DK" sz="1200" dirty="0">
                <a:ea typeface="SimSun" panose="02010600030101010101" pitchFamily="2" charset="-122"/>
              </a:rPr>
              <a:t>Risikoanalysen vil medføre justering af planen. Forebyggende og afbødende tiltag skal indbygges i planen.</a:t>
            </a:r>
            <a:endParaRPr lang="da-DK" sz="1200" b="1"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Interessentanalyse:</a:t>
            </a:r>
            <a:r>
              <a:rPr lang="da-DK" sz="1200" dirty="0">
                <a:ea typeface="SimSun" panose="02010600030101010101" pitchFamily="2" charset="-122"/>
              </a:rPr>
              <a:t> Interessentanalysen vil ofte give input til risikoanalysen, da interessentforhold og interessekonflikter kan udvikle sig til en risiko.</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Projektdesign: </a:t>
            </a:r>
            <a:r>
              <a:rPr lang="da-DK" sz="1200" dirty="0">
                <a:ea typeface="SimSun" panose="02010600030101010101" pitchFamily="2" charset="-122"/>
              </a:rPr>
              <a:t>En risikoanalyse på overordnet niveau vil give input til projektdesignet. Et givent projektdesign vil medføre bestemte risici.</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Links</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hlinkClick r:id="rId4">
                  <a:extLst>
                    <a:ext uri="{A12FA001-AC4F-418D-AE19-62706E023703}">
                      <ahyp:hlinkClr xmlns:ahyp="http://schemas.microsoft.com/office/drawing/2018/hyperlinkcolor" val="tx"/>
                    </a:ext>
                  </a:extLst>
                </a:hlinkClick>
              </a:rPr>
              <a:t>https://airbornleadership.com/</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hlinkClick r:id="rId4">
                  <a:extLst>
                    <a:ext uri="{A12FA001-AC4F-418D-AE19-62706E023703}">
                      <ahyp:hlinkClr xmlns:ahyp="http://schemas.microsoft.com/office/drawing/2018/hyperlinkcolor" val="tx"/>
                    </a:ext>
                  </a:extLst>
                </a:hlinkClick>
              </a:rPr>
              <a:t>https://www.pmi.org/pmbok-guide-standards/framework/practice-standard-project-risk-management</a:t>
            </a: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hlinkClick r:id="rId5">
                  <a:extLst>
                    <a:ext uri="{A12FA001-AC4F-418D-AE19-62706E023703}">
                      <ahyp:hlinkClr xmlns:ahyp="http://schemas.microsoft.com/office/drawing/2018/hyperlinkcolor" val="tx"/>
                    </a:ext>
                  </a:extLst>
                </a:hlinkClick>
              </a:rPr>
              <a:t>https://www.pmi.org/learning/library/risk-analysis-project-management-7070</a:t>
            </a: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hlinkClick r:id="rId6">
                  <a:extLst>
                    <a:ext uri="{A12FA001-AC4F-418D-AE19-62706E023703}">
                      <ahyp:hlinkClr xmlns:ahyp="http://schemas.microsoft.com/office/drawing/2018/hyperlinkcolor" val="tx"/>
                    </a:ext>
                  </a:extLst>
                </a:hlinkClick>
              </a:rPr>
              <a:t>https://www.pmi.org/-/media/pmi/documents/public/pdf/certifications/risk-management-professional-handbook.pdf</a:t>
            </a: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hlinkClick r:id="rId7">
                  <a:extLst>
                    <a:ext uri="{A12FA001-AC4F-418D-AE19-62706E023703}">
                      <ahyp:hlinkClr xmlns:ahyp="http://schemas.microsoft.com/office/drawing/2018/hyperlinkcolor" val="tx"/>
                    </a:ext>
                  </a:extLst>
                </a:hlinkClick>
              </a:rPr>
              <a:t>http://www.risikoanalyser.dk/</a:t>
            </a: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Referencer</a:t>
            </a:r>
          </a:p>
          <a:p>
            <a:pPr>
              <a:lnSpc>
                <a:spcPct val="107000"/>
              </a:lnSpc>
              <a:spcAft>
                <a:spcPts val="0"/>
              </a:spcAft>
            </a:pPr>
            <a:endParaRPr lang="da-DK" sz="1200" b="1"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Bogen Power i projekter og portefølje </a:t>
            </a:r>
            <a:r>
              <a:rPr lang="da-DK" sz="1200" dirty="0">
                <a:ea typeface="SimSun" panose="02010600030101010101" pitchFamily="2" charset="-122"/>
              </a:rPr>
              <a:t>3. udgave</a:t>
            </a:r>
            <a:r>
              <a:rPr lang="da-DK" sz="1200" b="1" dirty="0">
                <a:ea typeface="SimSun" panose="02010600030101010101" pitchFamily="2" charset="-122"/>
              </a:rPr>
              <a:t>: </a:t>
            </a:r>
            <a:r>
              <a:rPr lang="da-DK" sz="1200" dirty="0">
                <a:ea typeface="SimSun" panose="02010600030101010101" pitchFamily="2" charset="-122"/>
              </a:rPr>
              <a:t>Risici er beskrevet på siderne 177 og 187 - 196</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Bogen Projektlederskab – effekt til tiden </a:t>
            </a:r>
            <a:r>
              <a:rPr lang="da-DK" sz="1200" dirty="0">
                <a:ea typeface="SimSun" panose="02010600030101010101" pitchFamily="2" charset="-122"/>
              </a:rPr>
              <a:t>1. udgave</a:t>
            </a:r>
            <a:r>
              <a:rPr lang="da-DK" sz="1200" b="1" dirty="0">
                <a:ea typeface="SimSun" panose="02010600030101010101" pitchFamily="2" charset="-122"/>
              </a:rPr>
              <a:t>: </a:t>
            </a:r>
            <a:r>
              <a:rPr lang="da-DK" sz="1200" dirty="0">
                <a:ea typeface="SimSun" panose="02010600030101010101" pitchFamily="2" charset="-122"/>
              </a:rPr>
              <a:t>Risici er beskrevet på siderne 104, 125, 126, 181 og 398</a:t>
            </a:r>
          </a:p>
          <a:p>
            <a:pPr marL="171450" indent="-171450">
              <a:lnSpc>
                <a:spcPct val="107000"/>
              </a:lnSpc>
              <a:buFont typeface="Arial" panose="020B0604020202020204" pitchFamily="34" charset="0"/>
              <a:buChar char="•"/>
            </a:pPr>
            <a:r>
              <a:rPr lang="da-DK" sz="1200" b="1" dirty="0">
                <a:ea typeface="SimSun" panose="02010600030101010101" pitchFamily="2" charset="-122"/>
              </a:rPr>
              <a:t>Bogen </a:t>
            </a:r>
            <a:r>
              <a:rPr lang="en-US" sz="1200" b="1" dirty="0"/>
              <a:t>Practice Standard for Project Risk Management, PMI</a:t>
            </a:r>
          </a:p>
          <a:p>
            <a:pPr marL="171450" indent="-171450">
              <a:lnSpc>
                <a:spcPct val="107000"/>
              </a:lnSpc>
              <a:spcAft>
                <a:spcPts val="0"/>
              </a:spcAft>
              <a:buFont typeface="Arial" panose="020B0604020202020204" pitchFamily="34" charset="0"/>
              <a:buChar char="•"/>
            </a:pPr>
            <a:endParaRPr lang="da-DK" sz="1200" dirty="0">
              <a:latin typeface="Arial" panose="020B0604020202020204" pitchFamily="34" charset="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10482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Risikoanalyse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C08B312C-6265-FCCD-B188-C86DF6543C0C}"/>
              </a:ext>
            </a:extLst>
          </p:cNvPr>
          <p:cNvSpPr/>
          <p:nvPr/>
        </p:nvSpPr>
        <p:spPr>
          <a:xfrm>
            <a:off x="1317629" y="1053204"/>
            <a:ext cx="9441962" cy="5419304"/>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Formål og udbytte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Afdækker de risici, projektteamet kan identificere.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Vurderer, hvor alvorlige de enkelte risici er.</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Prioriterer de pågældende risici.</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Definerer løsninger til at forebygge eller afbøde disse risici.</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Hvornår bruges den i projektet?</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Risikoanalysen bør udarbejdes så tidligt som muligt i projektet og skal opdateres løbende.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Der bør foretages opfølgning på de definerede risici gennem hele projektet.</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Risikoanalysen gennemføres ofte på to niveauer, men fremgangsmåden er den samme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På overordnet niveau foretages analysen, inden projektet er designet for at opstille krav til projektets design. Det vil sige krav til organisering, faglige kompetencer, samarbejdspartnere, fremgangsmåde, plan, teknologi, finansiering, projektstrategi osv.</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Når projektet er designet og planlagt, skal risikoanalysen gennemføres med udgangspunkt i dette design. Et andet design og en anden plan vil give en anden risikoprofil. Det er vigtigt, at den risikoanalyse, man anvender i projektet, tager udgangspunkt i det aktuelle design og den aktuelle plan.</a:t>
            </a:r>
          </a:p>
          <a:p>
            <a:pPr marL="171450" indent="-171450">
              <a:lnSpc>
                <a:spcPct val="107000"/>
              </a:lnSpc>
              <a:spcAft>
                <a:spcPts val="0"/>
              </a:spcAft>
              <a:buFont typeface="Arial" panose="020B0604020202020204" pitchFamily="34" charset="0"/>
              <a:buChar char="•"/>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Faldgruber og begrænsninger</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Risikoanalysen afdækker ikke alle risici, kun de risici, den pågældende gruppe mennesker kan forestille sig. Derfor er det afgørende, at de rigtige mennesker med den relevante viden og erfaring er med til at udarbejde analysen.</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Risici er hændelser, der opstår. Risici må ikke forveksles med generel usikkerhed om tidsforbrug og ressourceforbrug. Usikkerheder skal håndteres ved hjælp af estimeringsmetoder.</a:t>
            </a:r>
          </a:p>
          <a:p>
            <a:pPr marL="171450" indent="-171450">
              <a:lnSpc>
                <a:spcPct val="107000"/>
              </a:lnSpc>
              <a:buFont typeface="Arial" panose="020B0604020202020204" pitchFamily="34" charset="0"/>
              <a:buChar char="•"/>
            </a:pPr>
            <a:r>
              <a:rPr lang="da-DK" sz="1200" dirty="0">
                <a:ea typeface="SimSun" panose="02010600030101010101" pitchFamily="2" charset="-122"/>
              </a:rPr>
              <a:t>Risikoanalysen skal udmønte sig i konkrete forebyggende eller afbødende tiltag, som indbygges i planen. Der skal følges op på disse tiltag gennem projektforløbet, ellers er risikoanalysen nyttesløs.</a:t>
            </a:r>
          </a:p>
          <a:p>
            <a:pPr marL="171450" indent="-171450">
              <a:lnSpc>
                <a:spcPct val="107000"/>
              </a:lnSpc>
              <a:buFont typeface="Arial" panose="020B0604020202020204" pitchFamily="34" charset="0"/>
              <a:buChar char="•"/>
            </a:pPr>
            <a:r>
              <a:rPr lang="da-DK" sz="1200" dirty="0">
                <a:ea typeface="SimSun" panose="02010600030101010101" pitchFamily="2" charset="-122"/>
              </a:rPr>
              <a:t>Få accept af risici og ekstra ressourcer til forebyggende eller afbødende tiltag hos ledelsen. Ledelsen skal forstå projektets risici og være villig til at tegne forsikringen.</a:t>
            </a:r>
          </a:p>
          <a:p>
            <a:pPr>
              <a:lnSpc>
                <a:spcPct val="107000"/>
              </a:lnSpc>
              <a:spcAft>
                <a:spcPts val="0"/>
              </a:spcAft>
            </a:pPr>
            <a:endParaRPr lang="da-DK" sz="1200" dirty="0">
              <a:ea typeface="SimSun" panose="02010600030101010101" pitchFamily="2" charset="-122"/>
            </a:endParaRPr>
          </a:p>
        </p:txBody>
      </p:sp>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59057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A2DC0FBF-BBA1-37DF-6239-D876FD1B0239}"/>
              </a:ext>
            </a:extLst>
          </p:cNvPr>
          <p:cNvSpPr/>
          <p:nvPr/>
        </p:nvSpPr>
        <p:spPr>
          <a:xfrm>
            <a:off x="1317629" y="1053204"/>
            <a:ext cx="9441962" cy="5616922"/>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Hvem skal deltage?</a:t>
            </a:r>
          </a:p>
          <a:p>
            <a:pPr>
              <a:lnSpc>
                <a:spcPct val="107000"/>
              </a:lnSpc>
              <a:spcAft>
                <a:spcPts val="0"/>
              </a:spcAft>
            </a:pPr>
            <a:r>
              <a:rPr lang="da-DK" sz="1200" dirty="0">
                <a:ea typeface="SimSun" panose="02010600030101010101" pitchFamily="2" charset="-122"/>
              </a:rPr>
              <a:t>Gennemføres risikoanalysen på overordnet niveau for at sikre et robust projektdesign, bør projektejer og eventuel styregruppe deltage. Det er også relevant at involvere nøglespecialister og nøgleinteressenter. Det er vigtigt, at alle med relevant viden, eller som skal leve med de mulige risici, involveres.</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dirty="0">
                <a:ea typeface="SimSun" panose="02010600030101010101" pitchFamily="2" charset="-122"/>
              </a:rPr>
              <a:t>Når projektet er designet og planlagt, foretages risikoanalysen som udgangspunkt af projektteamet. Her vil det være hensigtsmæssigt at involvere projektejer og relevante specialister, som ikke er faste medlemmer i teamet. Projektejer og styregruppe skal som minimum acceptere risikoanalysen, dens konsekvenser og ressourcer til forebyggende og afbødende tiltag.</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Sådan gør du</a:t>
            </a:r>
          </a:p>
          <a:p>
            <a:pPr>
              <a:lnSpc>
                <a:spcPct val="107000"/>
              </a:lnSpc>
              <a:spcAft>
                <a:spcPts val="0"/>
              </a:spcAft>
            </a:pPr>
            <a:r>
              <a:rPr lang="da-DK" sz="1200" dirty="0">
                <a:ea typeface="SimSun" panose="02010600030101010101" pitchFamily="2" charset="-122"/>
              </a:rPr>
              <a:t>Saml de relevante deltagere, og gennemfør en workshop med følgende aktiviteter:</a:t>
            </a:r>
          </a:p>
          <a:p>
            <a:pPr marL="228600" indent="-228600">
              <a:lnSpc>
                <a:spcPct val="107000"/>
              </a:lnSpc>
              <a:spcAft>
                <a:spcPts val="0"/>
              </a:spcAft>
              <a:buFont typeface="+mj-lt"/>
              <a:buAutoNum type="arabicPeriod"/>
            </a:pPr>
            <a:r>
              <a:rPr lang="da-DK" sz="1200" dirty="0">
                <a:ea typeface="SimSun" panose="02010600030101010101" pitchFamily="2" charset="-122"/>
              </a:rPr>
              <a:t>Gennemfør en brainstorming over emnet: ”Hvad kan gå galt i projektet?” Husk brainstormingsreglerne, og brug eventuel inspirationsliste 1.</a:t>
            </a:r>
          </a:p>
          <a:p>
            <a:pPr marL="228600" indent="-228600">
              <a:lnSpc>
                <a:spcPct val="107000"/>
              </a:lnSpc>
              <a:spcAft>
                <a:spcPts val="0"/>
              </a:spcAft>
              <a:buFont typeface="+mj-lt"/>
              <a:buAutoNum type="arabicPeriod"/>
            </a:pPr>
            <a:r>
              <a:rPr lang="da-DK" sz="1200" dirty="0">
                <a:ea typeface="SimSun" panose="02010600030101010101" pitchFamily="2" charset="-122"/>
              </a:rPr>
              <a:t>Noter alle idéer til risici på papkort eller post-it lapper.</a:t>
            </a:r>
          </a:p>
          <a:p>
            <a:pPr marL="228600" indent="-228600">
              <a:lnSpc>
                <a:spcPct val="107000"/>
              </a:lnSpc>
              <a:spcAft>
                <a:spcPts val="0"/>
              </a:spcAft>
              <a:buFont typeface="+mj-lt"/>
              <a:buAutoNum type="arabicPeriod"/>
            </a:pPr>
            <a:r>
              <a:rPr lang="da-DK" sz="1200" dirty="0">
                <a:ea typeface="SimSun" panose="02010600030101010101" pitchFamily="2" charset="-122"/>
              </a:rPr>
              <a:t>Sortér papkort eller post-it lapper ud fra to kriterier: ”Sandsynligheden for at det sker” og ”Konsekvensen hvis det sker” (Skabelon 1). Sandsynlighedsskalaen går fra 1 til 5, hvor 5 er mest sandsynligt. Bemærk, at 5 ikke betyder 100%, fordi vi i så fald ikke taler om risici, men om noget, der vil ske. Konsekvensskala: 1 = mindre forstyrrelse i projektet, 5 = projektet leverer ikke det ønskede eller må stoppes. Skalaerne er relative skalaer mellem de foreslåede risici. I stedet for den visuelle prioritering af risici, kan der også foretages en beregning af den enkelte risiko. Risiko = sandsynlighed x konsekvens (Skabelon 2).</a:t>
            </a:r>
          </a:p>
          <a:p>
            <a:pPr marL="228600" indent="-228600">
              <a:lnSpc>
                <a:spcPct val="107000"/>
              </a:lnSpc>
              <a:buFont typeface="+mj-lt"/>
              <a:buAutoNum type="arabicPeriod"/>
            </a:pPr>
            <a:r>
              <a:rPr lang="da-DK" sz="1200" dirty="0">
                <a:ea typeface="SimSun" panose="02010600030101010101" pitchFamily="2" charset="-122"/>
              </a:rPr>
              <a:t>Beskriv f</a:t>
            </a:r>
            <a:r>
              <a:rPr lang="da-DK" sz="1200" dirty="0"/>
              <a:t>orebyggende tiltag og afbødende tiltag. Ved lille sandsynlighed kan forebyggende tiltag være uforholdsmæssigt ressourcekrævende. Ved store konsekvenser er afbødende tiltag vigtige. Når både sandsynlighed og konsekvens er høje, er både </a:t>
            </a:r>
            <a:r>
              <a:rPr lang="da-DK" sz="1200" dirty="0">
                <a:ea typeface="SimSun" panose="02010600030101010101" pitchFamily="2" charset="-122"/>
              </a:rPr>
              <a:t>f</a:t>
            </a:r>
            <a:r>
              <a:rPr lang="da-DK" sz="1200" dirty="0"/>
              <a:t>orebyggende og afbødende tiltag relevante. Udtænk flere alternative tiltag i samarbejde med de relevante deltagere (Skabelon 3).</a:t>
            </a:r>
          </a:p>
          <a:p>
            <a:pPr marL="228600" indent="-228600">
              <a:lnSpc>
                <a:spcPct val="107000"/>
              </a:lnSpc>
              <a:buFont typeface="+mj-lt"/>
              <a:buAutoNum type="arabicPeriod"/>
            </a:pPr>
            <a:r>
              <a:rPr lang="da-DK" sz="1200" dirty="0"/>
              <a:t>Vurdér de forskellige tiltag, og beskriv deres evne til at reducere sandsynligheden eller mindske konsekvensen. Vurdér, hvad de enkelte tiltag kræver af ressourcer i penge og tid (Skabelon 4).</a:t>
            </a:r>
          </a:p>
          <a:p>
            <a:pPr marL="228600" indent="-228600">
              <a:lnSpc>
                <a:spcPct val="107000"/>
              </a:lnSpc>
              <a:buFont typeface="+mj-lt"/>
              <a:buAutoNum type="arabicPeriod"/>
            </a:pPr>
            <a:r>
              <a:rPr lang="da-DK" sz="1200" dirty="0"/>
              <a:t>Vælg de bedste tiltag, og indsæt dem i projektplanen. Definér, hvilken milepæl der lukker den pågældende risiko, f.eks. en test, en høring eller andet. Beskriv, hvornår denne risiko er lukket, og hvem der er ansvarlig (Skabelon 5).</a:t>
            </a:r>
            <a:endParaRPr lang="da-DK" sz="1200" dirty="0">
              <a:ea typeface="SimSun" panose="02010600030101010101" pitchFamily="2" charset="-122"/>
            </a:endParaRPr>
          </a:p>
          <a:p>
            <a:pPr>
              <a:lnSpc>
                <a:spcPct val="107000"/>
              </a:lnSpc>
              <a:spcAft>
                <a:spcPts val="0"/>
              </a:spcAft>
            </a:pP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147952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1: Visuel vurdering af risici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3" name="Gruppe 2">
            <a:extLst>
              <a:ext uri="{FF2B5EF4-FFF2-40B4-BE49-F238E27FC236}">
                <a16:creationId xmlns:a16="http://schemas.microsoft.com/office/drawing/2014/main" id="{E33D7E7F-D4D5-9970-E57E-A8171C5D3C31}"/>
              </a:ext>
            </a:extLst>
          </p:cNvPr>
          <p:cNvGrpSpPr/>
          <p:nvPr/>
        </p:nvGrpSpPr>
        <p:grpSpPr>
          <a:xfrm>
            <a:off x="1414395" y="907128"/>
            <a:ext cx="9215022" cy="4778382"/>
            <a:chOff x="1414395" y="907128"/>
            <a:chExt cx="9221814" cy="4778382"/>
          </a:xfrm>
        </p:grpSpPr>
        <p:sp>
          <p:nvSpPr>
            <p:cNvPr id="5" name="Rektangel 4">
              <a:extLst>
                <a:ext uri="{FF2B5EF4-FFF2-40B4-BE49-F238E27FC236}">
                  <a16:creationId xmlns:a16="http://schemas.microsoft.com/office/drawing/2014/main" id="{03D36B16-A796-7FB6-0B69-89DE111FECD8}"/>
                </a:ext>
              </a:extLst>
            </p:cNvPr>
            <p:cNvSpPr/>
            <p:nvPr/>
          </p:nvSpPr>
          <p:spPr>
            <a:xfrm>
              <a:off x="5109798"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6" name="Rektangel 5">
              <a:extLst>
                <a:ext uri="{FF2B5EF4-FFF2-40B4-BE49-F238E27FC236}">
                  <a16:creationId xmlns:a16="http://schemas.microsoft.com/office/drawing/2014/main" id="{A1B142A8-3801-C3F8-F49F-9332CA35EA85}"/>
                </a:ext>
              </a:extLst>
            </p:cNvPr>
            <p:cNvSpPr/>
            <p:nvPr/>
          </p:nvSpPr>
          <p:spPr>
            <a:xfrm>
              <a:off x="5109798"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2" name="Rektangel 11">
              <a:extLst>
                <a:ext uri="{FF2B5EF4-FFF2-40B4-BE49-F238E27FC236}">
                  <a16:creationId xmlns:a16="http://schemas.microsoft.com/office/drawing/2014/main" id="{3F5583F5-125E-1F99-4586-167529A90EEF}"/>
                </a:ext>
              </a:extLst>
            </p:cNvPr>
            <p:cNvSpPr/>
            <p:nvPr/>
          </p:nvSpPr>
          <p:spPr>
            <a:xfrm>
              <a:off x="5109798"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3" name="Rektangel 12">
              <a:extLst>
                <a:ext uri="{FF2B5EF4-FFF2-40B4-BE49-F238E27FC236}">
                  <a16:creationId xmlns:a16="http://schemas.microsoft.com/office/drawing/2014/main" id="{8B2D3375-0004-02F9-9A86-784FD1779BE6}"/>
                </a:ext>
              </a:extLst>
            </p:cNvPr>
            <p:cNvSpPr/>
            <p:nvPr/>
          </p:nvSpPr>
          <p:spPr>
            <a:xfrm>
              <a:off x="5109798"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4" name="Rektangel 13">
              <a:extLst>
                <a:ext uri="{FF2B5EF4-FFF2-40B4-BE49-F238E27FC236}">
                  <a16:creationId xmlns:a16="http://schemas.microsoft.com/office/drawing/2014/main" id="{21CFE102-498E-6B61-89A5-B4CFBC230937}"/>
                </a:ext>
              </a:extLst>
            </p:cNvPr>
            <p:cNvSpPr/>
            <p:nvPr/>
          </p:nvSpPr>
          <p:spPr>
            <a:xfrm>
              <a:off x="5109798"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Rektangel 14">
              <a:extLst>
                <a:ext uri="{FF2B5EF4-FFF2-40B4-BE49-F238E27FC236}">
                  <a16:creationId xmlns:a16="http://schemas.microsoft.com/office/drawing/2014/main" id="{B25A0B7B-726A-62D9-042A-204576990EE8}"/>
                </a:ext>
              </a:extLst>
            </p:cNvPr>
            <p:cNvSpPr/>
            <p:nvPr/>
          </p:nvSpPr>
          <p:spPr>
            <a:xfrm>
              <a:off x="6949548"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6" name="Rektangel 15">
              <a:extLst>
                <a:ext uri="{FF2B5EF4-FFF2-40B4-BE49-F238E27FC236}">
                  <a16:creationId xmlns:a16="http://schemas.microsoft.com/office/drawing/2014/main" id="{F1EBACD8-E32A-1489-0004-CCACBB52F57E}"/>
                </a:ext>
              </a:extLst>
            </p:cNvPr>
            <p:cNvSpPr/>
            <p:nvPr/>
          </p:nvSpPr>
          <p:spPr>
            <a:xfrm>
              <a:off x="6949548"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7" name="Rektangel 16">
              <a:extLst>
                <a:ext uri="{FF2B5EF4-FFF2-40B4-BE49-F238E27FC236}">
                  <a16:creationId xmlns:a16="http://schemas.microsoft.com/office/drawing/2014/main" id="{53223C71-364B-F67B-ACFB-AF9BA4BE4124}"/>
                </a:ext>
              </a:extLst>
            </p:cNvPr>
            <p:cNvSpPr/>
            <p:nvPr/>
          </p:nvSpPr>
          <p:spPr>
            <a:xfrm>
              <a:off x="6949548"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8" name="Rektangel 17">
              <a:extLst>
                <a:ext uri="{FF2B5EF4-FFF2-40B4-BE49-F238E27FC236}">
                  <a16:creationId xmlns:a16="http://schemas.microsoft.com/office/drawing/2014/main" id="{272BCB89-D2F9-886A-9FC0-9CB717023DCB}"/>
                </a:ext>
              </a:extLst>
            </p:cNvPr>
            <p:cNvSpPr/>
            <p:nvPr/>
          </p:nvSpPr>
          <p:spPr>
            <a:xfrm>
              <a:off x="6949548"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9" name="Rektangel 18">
              <a:extLst>
                <a:ext uri="{FF2B5EF4-FFF2-40B4-BE49-F238E27FC236}">
                  <a16:creationId xmlns:a16="http://schemas.microsoft.com/office/drawing/2014/main" id="{2D9FE87A-9A76-E310-DAA9-4D847AE1DDBD}"/>
                </a:ext>
              </a:extLst>
            </p:cNvPr>
            <p:cNvSpPr/>
            <p:nvPr/>
          </p:nvSpPr>
          <p:spPr>
            <a:xfrm>
              <a:off x="6949548"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 name="Rektangel 19">
              <a:extLst>
                <a:ext uri="{FF2B5EF4-FFF2-40B4-BE49-F238E27FC236}">
                  <a16:creationId xmlns:a16="http://schemas.microsoft.com/office/drawing/2014/main" id="{E154DBCB-7CFF-C0E8-67EF-A9EAF8B5466D}"/>
                </a:ext>
              </a:extLst>
            </p:cNvPr>
            <p:cNvSpPr/>
            <p:nvPr/>
          </p:nvSpPr>
          <p:spPr>
            <a:xfrm>
              <a:off x="8789300"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 name="Rektangel 20">
              <a:extLst>
                <a:ext uri="{FF2B5EF4-FFF2-40B4-BE49-F238E27FC236}">
                  <a16:creationId xmlns:a16="http://schemas.microsoft.com/office/drawing/2014/main" id="{0DB278B4-31E3-757E-2BE9-0F9F900BDDDF}"/>
                </a:ext>
              </a:extLst>
            </p:cNvPr>
            <p:cNvSpPr/>
            <p:nvPr/>
          </p:nvSpPr>
          <p:spPr>
            <a:xfrm>
              <a:off x="8789300"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2" name="Rektangel 21">
              <a:extLst>
                <a:ext uri="{FF2B5EF4-FFF2-40B4-BE49-F238E27FC236}">
                  <a16:creationId xmlns:a16="http://schemas.microsoft.com/office/drawing/2014/main" id="{E7B8EE2F-FE57-73F0-34E8-0FC21EAF7EE1}"/>
                </a:ext>
              </a:extLst>
            </p:cNvPr>
            <p:cNvSpPr/>
            <p:nvPr/>
          </p:nvSpPr>
          <p:spPr>
            <a:xfrm>
              <a:off x="8789300"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3" name="Rektangel 22">
              <a:extLst>
                <a:ext uri="{FF2B5EF4-FFF2-40B4-BE49-F238E27FC236}">
                  <a16:creationId xmlns:a16="http://schemas.microsoft.com/office/drawing/2014/main" id="{5FE1DB61-28E0-7002-3B5F-1140C67D5ABD}"/>
                </a:ext>
              </a:extLst>
            </p:cNvPr>
            <p:cNvSpPr/>
            <p:nvPr/>
          </p:nvSpPr>
          <p:spPr>
            <a:xfrm>
              <a:off x="8789300"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4" name="Rektangel 23">
              <a:extLst>
                <a:ext uri="{FF2B5EF4-FFF2-40B4-BE49-F238E27FC236}">
                  <a16:creationId xmlns:a16="http://schemas.microsoft.com/office/drawing/2014/main" id="{8415D899-C651-685F-11FD-5E4F759BA6F7}"/>
                </a:ext>
              </a:extLst>
            </p:cNvPr>
            <p:cNvSpPr/>
            <p:nvPr/>
          </p:nvSpPr>
          <p:spPr>
            <a:xfrm>
              <a:off x="8789300"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5" name="Rektangel 24">
              <a:extLst>
                <a:ext uri="{FF2B5EF4-FFF2-40B4-BE49-F238E27FC236}">
                  <a16:creationId xmlns:a16="http://schemas.microsoft.com/office/drawing/2014/main" id="{FE4D9B1B-C06C-1DB0-E7D0-666E5C8FDFAA}"/>
                </a:ext>
              </a:extLst>
            </p:cNvPr>
            <p:cNvSpPr/>
            <p:nvPr/>
          </p:nvSpPr>
          <p:spPr>
            <a:xfrm>
              <a:off x="1430297" y="907128"/>
              <a:ext cx="1843066" cy="975229"/>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6" name="Rektangel 25">
              <a:extLst>
                <a:ext uri="{FF2B5EF4-FFF2-40B4-BE49-F238E27FC236}">
                  <a16:creationId xmlns:a16="http://schemas.microsoft.com/office/drawing/2014/main" id="{6279C26F-766A-4470-C21F-55AFC6D12985}"/>
                </a:ext>
              </a:extLst>
            </p:cNvPr>
            <p:cNvSpPr/>
            <p:nvPr/>
          </p:nvSpPr>
          <p:spPr>
            <a:xfrm>
              <a:off x="1430297" y="186547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7" name="Rektangel 26">
              <a:extLst>
                <a:ext uri="{FF2B5EF4-FFF2-40B4-BE49-F238E27FC236}">
                  <a16:creationId xmlns:a16="http://schemas.microsoft.com/office/drawing/2014/main" id="{572F672C-2966-CFD4-E46F-52EA1AAA19D3}"/>
                </a:ext>
              </a:extLst>
            </p:cNvPr>
            <p:cNvSpPr/>
            <p:nvPr/>
          </p:nvSpPr>
          <p:spPr>
            <a:xfrm>
              <a:off x="1430297" y="2823820"/>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8" name="Rektangel 27">
              <a:extLst>
                <a:ext uri="{FF2B5EF4-FFF2-40B4-BE49-F238E27FC236}">
                  <a16:creationId xmlns:a16="http://schemas.microsoft.com/office/drawing/2014/main" id="{0896606C-4F3A-7839-ED1B-B948310F6483}"/>
                </a:ext>
              </a:extLst>
            </p:cNvPr>
            <p:cNvSpPr/>
            <p:nvPr/>
          </p:nvSpPr>
          <p:spPr>
            <a:xfrm>
              <a:off x="1430297" y="3782166"/>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9" name="Rektangel 28">
              <a:extLst>
                <a:ext uri="{FF2B5EF4-FFF2-40B4-BE49-F238E27FC236}">
                  <a16:creationId xmlns:a16="http://schemas.microsoft.com/office/drawing/2014/main" id="{1ECCBE86-B0C3-C6D7-D4F5-A64083F19F43}"/>
                </a:ext>
              </a:extLst>
            </p:cNvPr>
            <p:cNvSpPr/>
            <p:nvPr/>
          </p:nvSpPr>
          <p:spPr>
            <a:xfrm>
              <a:off x="1430297" y="4724556"/>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0" name="Rektangel 29">
              <a:extLst>
                <a:ext uri="{FF2B5EF4-FFF2-40B4-BE49-F238E27FC236}">
                  <a16:creationId xmlns:a16="http://schemas.microsoft.com/office/drawing/2014/main" id="{FE8FD6B6-C057-14CD-8F9F-A9991D2093DD}"/>
                </a:ext>
              </a:extLst>
            </p:cNvPr>
            <p:cNvSpPr/>
            <p:nvPr/>
          </p:nvSpPr>
          <p:spPr>
            <a:xfrm>
              <a:off x="3270047"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1" name="Rektangel 30">
              <a:extLst>
                <a:ext uri="{FF2B5EF4-FFF2-40B4-BE49-F238E27FC236}">
                  <a16:creationId xmlns:a16="http://schemas.microsoft.com/office/drawing/2014/main" id="{113A673B-357B-CF9D-195E-8E49D629ED53}"/>
                </a:ext>
              </a:extLst>
            </p:cNvPr>
            <p:cNvSpPr/>
            <p:nvPr/>
          </p:nvSpPr>
          <p:spPr>
            <a:xfrm>
              <a:off x="3270047"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2" name="Rektangel 31">
              <a:extLst>
                <a:ext uri="{FF2B5EF4-FFF2-40B4-BE49-F238E27FC236}">
                  <a16:creationId xmlns:a16="http://schemas.microsoft.com/office/drawing/2014/main" id="{25967F03-4D4C-347B-D860-B65C52F5CE2A}"/>
                </a:ext>
              </a:extLst>
            </p:cNvPr>
            <p:cNvSpPr/>
            <p:nvPr/>
          </p:nvSpPr>
          <p:spPr>
            <a:xfrm>
              <a:off x="3270047"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3" name="Rektangel 32">
              <a:extLst>
                <a:ext uri="{FF2B5EF4-FFF2-40B4-BE49-F238E27FC236}">
                  <a16:creationId xmlns:a16="http://schemas.microsoft.com/office/drawing/2014/main" id="{5DDB9E6B-D504-F134-4B59-F7D3E85AE5EC}"/>
                </a:ext>
              </a:extLst>
            </p:cNvPr>
            <p:cNvSpPr/>
            <p:nvPr/>
          </p:nvSpPr>
          <p:spPr>
            <a:xfrm>
              <a:off x="3270047"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4" name="Rektangel 33">
              <a:extLst>
                <a:ext uri="{FF2B5EF4-FFF2-40B4-BE49-F238E27FC236}">
                  <a16:creationId xmlns:a16="http://schemas.microsoft.com/office/drawing/2014/main" id="{42264F4B-83BA-0F5A-5DC5-D30520F2A855}"/>
                </a:ext>
              </a:extLst>
            </p:cNvPr>
            <p:cNvSpPr/>
            <p:nvPr/>
          </p:nvSpPr>
          <p:spPr>
            <a:xfrm>
              <a:off x="3270047"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5" name="Rektangel 34">
              <a:extLst>
                <a:ext uri="{FF2B5EF4-FFF2-40B4-BE49-F238E27FC236}">
                  <a16:creationId xmlns:a16="http://schemas.microsoft.com/office/drawing/2014/main" id="{644213FF-989B-8221-0770-F90E1D799F31}"/>
                </a:ext>
              </a:extLst>
            </p:cNvPr>
            <p:cNvSpPr/>
            <p:nvPr/>
          </p:nvSpPr>
          <p:spPr>
            <a:xfrm>
              <a:off x="1414395" y="916059"/>
              <a:ext cx="1291636" cy="276999"/>
            </a:xfrm>
            <a:prstGeom prst="rect">
              <a:avLst/>
            </a:prstGeom>
          </p:spPr>
          <p:txBody>
            <a:bodyPr wrap="none">
              <a:spAutoFit/>
            </a:bodyPr>
            <a:lstStyle/>
            <a:p>
              <a:r>
                <a:rPr lang="da-DK" altLang="da-DK" sz="1200" b="1" dirty="0">
                  <a:solidFill>
                    <a:srgbClr val="000000"/>
                  </a:solidFill>
                </a:rPr>
                <a:t>5   Sandsynlighed</a:t>
              </a:r>
              <a:endParaRPr lang="da-DK" sz="1200" dirty="0"/>
            </a:p>
          </p:txBody>
        </p:sp>
        <p:sp>
          <p:nvSpPr>
            <p:cNvPr id="36" name="Rektangel 35">
              <a:extLst>
                <a:ext uri="{FF2B5EF4-FFF2-40B4-BE49-F238E27FC236}">
                  <a16:creationId xmlns:a16="http://schemas.microsoft.com/office/drawing/2014/main" id="{15D6737F-6603-E897-8908-A24939AF1476}"/>
                </a:ext>
              </a:extLst>
            </p:cNvPr>
            <p:cNvSpPr/>
            <p:nvPr/>
          </p:nvSpPr>
          <p:spPr>
            <a:xfrm>
              <a:off x="9514492" y="5407610"/>
              <a:ext cx="1121717" cy="276999"/>
            </a:xfrm>
            <a:prstGeom prst="rect">
              <a:avLst/>
            </a:prstGeom>
          </p:spPr>
          <p:txBody>
            <a:bodyPr wrap="none">
              <a:spAutoFit/>
            </a:bodyPr>
            <a:lstStyle/>
            <a:p>
              <a:r>
                <a:rPr lang="da-DK" sz="1200" b="1" dirty="0">
                  <a:solidFill>
                    <a:srgbClr val="000000"/>
                  </a:solidFill>
                </a:rPr>
                <a:t>Konsekvens   5</a:t>
              </a:r>
              <a:endParaRPr lang="da-DK" sz="1200" dirty="0"/>
            </a:p>
          </p:txBody>
        </p:sp>
        <p:sp>
          <p:nvSpPr>
            <p:cNvPr id="37" name="Rektangel 36">
              <a:extLst>
                <a:ext uri="{FF2B5EF4-FFF2-40B4-BE49-F238E27FC236}">
                  <a16:creationId xmlns:a16="http://schemas.microsoft.com/office/drawing/2014/main" id="{784E8C57-DFD0-32F9-F217-CECC011B6E59}"/>
                </a:ext>
              </a:extLst>
            </p:cNvPr>
            <p:cNvSpPr/>
            <p:nvPr/>
          </p:nvSpPr>
          <p:spPr>
            <a:xfrm>
              <a:off x="1414395" y="1871936"/>
              <a:ext cx="263214" cy="276999"/>
            </a:xfrm>
            <a:prstGeom prst="rect">
              <a:avLst/>
            </a:prstGeom>
          </p:spPr>
          <p:txBody>
            <a:bodyPr wrap="none">
              <a:spAutoFit/>
            </a:bodyPr>
            <a:lstStyle/>
            <a:p>
              <a:r>
                <a:rPr lang="da-DK" sz="1200" b="1" dirty="0">
                  <a:solidFill>
                    <a:srgbClr val="000000"/>
                  </a:solidFill>
                </a:rPr>
                <a:t>4</a:t>
              </a:r>
              <a:endParaRPr lang="da-DK" sz="1200" dirty="0"/>
            </a:p>
          </p:txBody>
        </p:sp>
        <p:sp>
          <p:nvSpPr>
            <p:cNvPr id="38" name="Rektangel 37">
              <a:extLst>
                <a:ext uri="{FF2B5EF4-FFF2-40B4-BE49-F238E27FC236}">
                  <a16:creationId xmlns:a16="http://schemas.microsoft.com/office/drawing/2014/main" id="{E383FD77-9DB1-7E20-B7CC-1EB93CF57337}"/>
                </a:ext>
              </a:extLst>
            </p:cNvPr>
            <p:cNvSpPr/>
            <p:nvPr/>
          </p:nvSpPr>
          <p:spPr>
            <a:xfrm>
              <a:off x="1414395" y="2823025"/>
              <a:ext cx="263214" cy="276999"/>
            </a:xfrm>
            <a:prstGeom prst="rect">
              <a:avLst/>
            </a:prstGeom>
          </p:spPr>
          <p:txBody>
            <a:bodyPr wrap="none">
              <a:spAutoFit/>
            </a:bodyPr>
            <a:lstStyle/>
            <a:p>
              <a:r>
                <a:rPr lang="da-DK" sz="1200" b="1" dirty="0">
                  <a:solidFill>
                    <a:srgbClr val="000000"/>
                  </a:solidFill>
                </a:rPr>
                <a:t>3</a:t>
              </a:r>
              <a:endParaRPr lang="da-DK" sz="1200" dirty="0"/>
            </a:p>
          </p:txBody>
        </p:sp>
        <p:sp>
          <p:nvSpPr>
            <p:cNvPr id="39" name="Rektangel 38">
              <a:extLst>
                <a:ext uri="{FF2B5EF4-FFF2-40B4-BE49-F238E27FC236}">
                  <a16:creationId xmlns:a16="http://schemas.microsoft.com/office/drawing/2014/main" id="{4699B100-98B2-4AFD-51E3-081783D11411}"/>
                </a:ext>
              </a:extLst>
            </p:cNvPr>
            <p:cNvSpPr/>
            <p:nvPr/>
          </p:nvSpPr>
          <p:spPr>
            <a:xfrm>
              <a:off x="1414395" y="3774114"/>
              <a:ext cx="263214" cy="276999"/>
            </a:xfrm>
            <a:prstGeom prst="rect">
              <a:avLst/>
            </a:prstGeom>
          </p:spPr>
          <p:txBody>
            <a:bodyPr wrap="none">
              <a:spAutoFit/>
            </a:bodyPr>
            <a:lstStyle/>
            <a:p>
              <a:r>
                <a:rPr lang="da-DK" sz="1200" b="1" dirty="0">
                  <a:solidFill>
                    <a:srgbClr val="000000"/>
                  </a:solidFill>
                </a:rPr>
                <a:t>2</a:t>
              </a:r>
              <a:endParaRPr lang="da-DK" sz="1200" dirty="0"/>
            </a:p>
          </p:txBody>
        </p:sp>
        <p:sp>
          <p:nvSpPr>
            <p:cNvPr id="40" name="Rektangel 39">
              <a:extLst>
                <a:ext uri="{FF2B5EF4-FFF2-40B4-BE49-F238E27FC236}">
                  <a16:creationId xmlns:a16="http://schemas.microsoft.com/office/drawing/2014/main" id="{3ED76200-4339-B480-3A56-05FE24B09633}"/>
                </a:ext>
              </a:extLst>
            </p:cNvPr>
            <p:cNvSpPr/>
            <p:nvPr/>
          </p:nvSpPr>
          <p:spPr>
            <a:xfrm>
              <a:off x="1427643" y="5407610"/>
              <a:ext cx="1920719" cy="276999"/>
            </a:xfrm>
            <a:prstGeom prst="rect">
              <a:avLst/>
            </a:prstGeom>
          </p:spPr>
          <p:txBody>
            <a:bodyPr wrap="none">
              <a:spAutoFit/>
            </a:bodyPr>
            <a:lstStyle/>
            <a:p>
              <a:r>
                <a:rPr lang="da-DK" sz="1200" b="1" dirty="0">
                  <a:solidFill>
                    <a:srgbClr val="000000"/>
                  </a:solidFill>
                </a:rPr>
                <a:t>                                              1</a:t>
              </a:r>
              <a:endParaRPr lang="da-DK" sz="1200" dirty="0"/>
            </a:p>
          </p:txBody>
        </p:sp>
        <p:grpSp>
          <p:nvGrpSpPr>
            <p:cNvPr id="41" name="Gruppe 40">
              <a:extLst>
                <a:ext uri="{FF2B5EF4-FFF2-40B4-BE49-F238E27FC236}">
                  <a16:creationId xmlns:a16="http://schemas.microsoft.com/office/drawing/2014/main" id="{12EF2278-47BD-74CD-7C21-F33741C7210A}"/>
                </a:ext>
              </a:extLst>
            </p:cNvPr>
            <p:cNvGrpSpPr/>
            <p:nvPr/>
          </p:nvGrpSpPr>
          <p:grpSpPr>
            <a:xfrm>
              <a:off x="3263186" y="5406709"/>
              <a:ext cx="5823623" cy="278801"/>
              <a:chOff x="3271140" y="5399651"/>
              <a:chExt cx="5823623" cy="278801"/>
            </a:xfrm>
          </p:grpSpPr>
          <p:sp>
            <p:nvSpPr>
              <p:cNvPr id="43" name="Rektangel 42">
                <a:extLst>
                  <a:ext uri="{FF2B5EF4-FFF2-40B4-BE49-F238E27FC236}">
                    <a16:creationId xmlns:a16="http://schemas.microsoft.com/office/drawing/2014/main" id="{CA834CD9-4467-001F-67E5-AB9FA066C311}"/>
                  </a:ext>
                </a:extLst>
              </p:cNvPr>
              <p:cNvSpPr/>
              <p:nvPr/>
            </p:nvSpPr>
            <p:spPr>
              <a:xfrm>
                <a:off x="8789963" y="5399651"/>
                <a:ext cx="304800" cy="278801"/>
              </a:xfrm>
              <a:prstGeom prst="rect">
                <a:avLst/>
              </a:prstGeom>
            </p:spPr>
            <p:txBody>
              <a:bodyPr wrap="square">
                <a:spAutoFit/>
              </a:bodyPr>
              <a:lstStyle/>
              <a:p>
                <a:endParaRPr lang="da-DK" sz="1200" dirty="0"/>
              </a:p>
            </p:txBody>
          </p:sp>
          <p:sp>
            <p:nvSpPr>
              <p:cNvPr id="44" name="Rektangel 43">
                <a:extLst>
                  <a:ext uri="{FF2B5EF4-FFF2-40B4-BE49-F238E27FC236}">
                    <a16:creationId xmlns:a16="http://schemas.microsoft.com/office/drawing/2014/main" id="{040A9241-8A66-167C-8D73-A2748296D513}"/>
                  </a:ext>
                </a:extLst>
              </p:cNvPr>
              <p:cNvSpPr/>
              <p:nvPr/>
            </p:nvSpPr>
            <p:spPr>
              <a:xfrm>
                <a:off x="6950356" y="5399651"/>
                <a:ext cx="1885453" cy="276999"/>
              </a:xfrm>
              <a:prstGeom prst="rect">
                <a:avLst/>
              </a:prstGeom>
            </p:spPr>
            <p:txBody>
              <a:bodyPr wrap="none">
                <a:spAutoFit/>
              </a:bodyPr>
              <a:lstStyle/>
              <a:p>
                <a:r>
                  <a:rPr lang="da-DK" sz="1200" b="1" dirty="0">
                    <a:solidFill>
                      <a:srgbClr val="000000"/>
                    </a:solidFill>
                  </a:rPr>
                  <a:t>                                              4</a:t>
                </a:r>
                <a:endParaRPr lang="da-DK" sz="1200" dirty="0"/>
              </a:p>
            </p:txBody>
          </p:sp>
          <p:sp>
            <p:nvSpPr>
              <p:cNvPr id="45" name="Rektangel 44">
                <a:extLst>
                  <a:ext uri="{FF2B5EF4-FFF2-40B4-BE49-F238E27FC236}">
                    <a16:creationId xmlns:a16="http://schemas.microsoft.com/office/drawing/2014/main" id="{54DF39C7-5FEA-6C38-B2B0-E8CF20537F59}"/>
                  </a:ext>
                </a:extLst>
              </p:cNvPr>
              <p:cNvSpPr/>
              <p:nvPr/>
            </p:nvSpPr>
            <p:spPr>
              <a:xfrm>
                <a:off x="5110747" y="5399651"/>
                <a:ext cx="1940569" cy="276999"/>
              </a:xfrm>
              <a:prstGeom prst="rect">
                <a:avLst/>
              </a:prstGeom>
            </p:spPr>
            <p:txBody>
              <a:bodyPr wrap="square">
                <a:spAutoFit/>
              </a:bodyPr>
              <a:lstStyle/>
              <a:p>
                <a:r>
                  <a:rPr lang="da-DK" sz="1200" b="1" dirty="0">
                    <a:solidFill>
                      <a:srgbClr val="000000"/>
                    </a:solidFill>
                  </a:rPr>
                  <a:t>                                              3</a:t>
                </a:r>
                <a:endParaRPr lang="da-DK" sz="1200" dirty="0"/>
              </a:p>
            </p:txBody>
          </p:sp>
          <p:sp>
            <p:nvSpPr>
              <p:cNvPr id="46" name="Rektangel 45">
                <a:extLst>
                  <a:ext uri="{FF2B5EF4-FFF2-40B4-BE49-F238E27FC236}">
                    <a16:creationId xmlns:a16="http://schemas.microsoft.com/office/drawing/2014/main" id="{7F4FA59A-4FAE-44E8-5F5E-8B72E3934947}"/>
                  </a:ext>
                </a:extLst>
              </p:cNvPr>
              <p:cNvSpPr/>
              <p:nvPr/>
            </p:nvSpPr>
            <p:spPr>
              <a:xfrm>
                <a:off x="3271140" y="5399651"/>
                <a:ext cx="1885453" cy="276999"/>
              </a:xfrm>
              <a:prstGeom prst="rect">
                <a:avLst/>
              </a:prstGeom>
            </p:spPr>
            <p:txBody>
              <a:bodyPr wrap="none">
                <a:spAutoFit/>
              </a:bodyPr>
              <a:lstStyle/>
              <a:p>
                <a:r>
                  <a:rPr lang="da-DK" sz="1200" b="1" dirty="0">
                    <a:solidFill>
                      <a:srgbClr val="000000"/>
                    </a:solidFill>
                  </a:rPr>
                  <a:t>                                              2</a:t>
                </a:r>
                <a:endParaRPr lang="da-DK" sz="1200" dirty="0"/>
              </a:p>
            </p:txBody>
          </p:sp>
        </p:grpSp>
        <p:sp>
          <p:nvSpPr>
            <p:cNvPr id="42" name="Rektangel 41">
              <a:extLst>
                <a:ext uri="{FF2B5EF4-FFF2-40B4-BE49-F238E27FC236}">
                  <a16:creationId xmlns:a16="http://schemas.microsoft.com/office/drawing/2014/main" id="{00596359-FE99-566C-D06F-AF1B408551C8}"/>
                </a:ext>
              </a:extLst>
            </p:cNvPr>
            <p:cNvSpPr/>
            <p:nvPr/>
          </p:nvSpPr>
          <p:spPr>
            <a:xfrm>
              <a:off x="1414395" y="4725203"/>
              <a:ext cx="263214" cy="276999"/>
            </a:xfrm>
            <a:prstGeom prst="rect">
              <a:avLst/>
            </a:prstGeom>
          </p:spPr>
          <p:txBody>
            <a:bodyPr wrap="none">
              <a:spAutoFit/>
            </a:bodyPr>
            <a:lstStyle/>
            <a:p>
              <a:r>
                <a:rPr lang="da-DK" sz="1200" b="1" dirty="0">
                  <a:solidFill>
                    <a:srgbClr val="000000"/>
                  </a:solidFill>
                </a:rPr>
                <a:t>1</a:t>
              </a:r>
              <a:endParaRPr lang="da-DK" sz="1200" dirty="0"/>
            </a:p>
          </p:txBody>
        </p:sp>
      </p:grpSp>
      <p:sp>
        <p:nvSpPr>
          <p:cNvPr id="47" name="Rektangel 46">
            <a:extLst>
              <a:ext uri="{FF2B5EF4-FFF2-40B4-BE49-F238E27FC236}">
                <a16:creationId xmlns:a16="http://schemas.microsoft.com/office/drawing/2014/main" id="{40D41032-C0C5-D9EB-9A8A-DC5642598D31}"/>
              </a:ext>
            </a:extLst>
          </p:cNvPr>
          <p:cNvSpPr/>
          <p:nvPr/>
        </p:nvSpPr>
        <p:spPr>
          <a:xfrm>
            <a:off x="1414395" y="5690856"/>
            <a:ext cx="9441962" cy="67646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Sandsynlighedsskala: 1= lille sandsynlighed, 5 = forholdsvis sandsynligt. </a:t>
            </a:r>
          </a:p>
          <a:p>
            <a:pPr>
              <a:lnSpc>
                <a:spcPct val="107000"/>
              </a:lnSpc>
              <a:spcAft>
                <a:spcPts val="0"/>
              </a:spcAft>
            </a:pPr>
            <a:r>
              <a:rPr lang="da-DK" sz="1200" b="1" dirty="0">
                <a:ea typeface="SimSun" panose="02010600030101010101" pitchFamily="2" charset="-122"/>
              </a:rPr>
              <a:t>Konsekvensskala: 1 = mindre forstyrrelse i projektet, 5 = projektet leverer ikke det ønskede eller må stoppes.</a:t>
            </a: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373102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2: Vurdering af risici ud fra beregning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1" name="Tabel 10">
            <a:extLst>
              <a:ext uri="{FF2B5EF4-FFF2-40B4-BE49-F238E27FC236}">
                <a16:creationId xmlns:a16="http://schemas.microsoft.com/office/drawing/2014/main" id="{8480320D-3F31-BBBA-5148-18002C609EA7}"/>
              </a:ext>
            </a:extLst>
          </p:cNvPr>
          <p:cNvGraphicFramePr>
            <a:graphicFrameLocks noGrp="1"/>
          </p:cNvGraphicFramePr>
          <p:nvPr>
            <p:extLst>
              <p:ext uri="{D42A27DB-BD31-4B8C-83A1-F6EECF244321}">
                <p14:modId xmlns:p14="http://schemas.microsoft.com/office/powerpoint/2010/main" val="2534451721"/>
              </p:ext>
            </p:extLst>
          </p:nvPr>
        </p:nvGraphicFramePr>
        <p:xfrm>
          <a:off x="1421117" y="898690"/>
          <a:ext cx="9208298" cy="4793428"/>
        </p:xfrm>
        <a:graphic>
          <a:graphicData uri="http://schemas.openxmlformats.org/drawingml/2006/table">
            <a:tbl>
              <a:tblPr firstRow="1" firstCol="1" bandRow="1">
                <a:tableStyleId>{5C22544A-7EE6-4342-B048-85BDC9FD1C3A}</a:tableStyleId>
              </a:tblPr>
              <a:tblGrid>
                <a:gridCol w="5754328">
                  <a:extLst>
                    <a:ext uri="{9D8B030D-6E8A-4147-A177-3AD203B41FA5}">
                      <a16:colId xmlns:a16="http://schemas.microsoft.com/office/drawing/2014/main" val="2220758824"/>
                    </a:ext>
                  </a:extLst>
                </a:gridCol>
                <a:gridCol w="1150866">
                  <a:extLst>
                    <a:ext uri="{9D8B030D-6E8A-4147-A177-3AD203B41FA5}">
                      <a16:colId xmlns:a16="http://schemas.microsoft.com/office/drawing/2014/main" val="4211558422"/>
                    </a:ext>
                  </a:extLst>
                </a:gridCol>
                <a:gridCol w="1151552">
                  <a:extLst>
                    <a:ext uri="{9D8B030D-6E8A-4147-A177-3AD203B41FA5}">
                      <a16:colId xmlns:a16="http://schemas.microsoft.com/office/drawing/2014/main" val="1182514640"/>
                    </a:ext>
                  </a:extLst>
                </a:gridCol>
                <a:gridCol w="1151552">
                  <a:extLst>
                    <a:ext uri="{9D8B030D-6E8A-4147-A177-3AD203B41FA5}">
                      <a16:colId xmlns:a16="http://schemas.microsoft.com/office/drawing/2014/main" val="3734410724"/>
                    </a:ext>
                  </a:extLst>
                </a:gridCol>
              </a:tblGrid>
              <a:tr h="686524">
                <a:tc>
                  <a:txBody>
                    <a:bodyPr/>
                    <a:lstStyle/>
                    <a:p>
                      <a:pPr>
                        <a:lnSpc>
                          <a:spcPct val="107000"/>
                        </a:lnSpc>
                        <a:spcAft>
                          <a:spcPts val="0"/>
                        </a:spcAft>
                      </a:pPr>
                      <a:r>
                        <a:rPr lang="da-DK" sz="1000" dirty="0">
                          <a:effectLst/>
                        </a:rPr>
                        <a:t> </a:t>
                      </a:r>
                    </a:p>
                    <a:p>
                      <a:pPr>
                        <a:lnSpc>
                          <a:spcPct val="107000"/>
                        </a:lnSpc>
                        <a:spcAft>
                          <a:spcPts val="0"/>
                        </a:spcAft>
                      </a:pPr>
                      <a:r>
                        <a:rPr lang="da-DK" sz="1000" dirty="0">
                          <a:effectLst/>
                        </a:rPr>
                        <a:t>Risiko</a:t>
                      </a:r>
                    </a:p>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solidFill>
                  </a:tcPr>
                </a:tc>
                <a:tc>
                  <a:txBody>
                    <a:bodyPr/>
                    <a:lstStyle/>
                    <a:p>
                      <a:pPr algn="ctr">
                        <a:lnSpc>
                          <a:spcPct val="107000"/>
                        </a:lnSpc>
                        <a:spcAft>
                          <a:spcPts val="0"/>
                        </a:spcAft>
                      </a:pPr>
                      <a:r>
                        <a:rPr lang="da-DK" sz="1000">
                          <a:effectLst/>
                        </a:rPr>
                        <a:t> </a:t>
                      </a:r>
                    </a:p>
                    <a:p>
                      <a:pPr algn="ctr">
                        <a:lnSpc>
                          <a:spcPct val="107000"/>
                        </a:lnSpc>
                        <a:spcAft>
                          <a:spcPts val="0"/>
                        </a:spcAft>
                      </a:pPr>
                      <a:r>
                        <a:rPr lang="da-DK" sz="1000">
                          <a:effectLst/>
                        </a:rPr>
                        <a:t>Sandsynlighed</a:t>
                      </a:r>
                    </a:p>
                    <a:p>
                      <a:pPr algn="ctr">
                        <a:lnSpc>
                          <a:spcPct val="107000"/>
                        </a:lnSpc>
                        <a:spcAft>
                          <a:spcPts val="0"/>
                        </a:spcAft>
                      </a:pPr>
                      <a:r>
                        <a:rPr lang="da-DK" sz="1000">
                          <a:effectLst/>
                        </a:rPr>
                        <a:t>Score 1 til 5</a:t>
                      </a:r>
                    </a:p>
                    <a:p>
                      <a:pPr algn="ct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solidFill>
                  </a:tcPr>
                </a:tc>
                <a:tc>
                  <a:txBody>
                    <a:bodyPr/>
                    <a:lstStyle/>
                    <a:p>
                      <a:pPr algn="ctr">
                        <a:lnSpc>
                          <a:spcPct val="107000"/>
                        </a:lnSpc>
                        <a:spcAft>
                          <a:spcPts val="0"/>
                        </a:spcAft>
                      </a:pPr>
                      <a:r>
                        <a:rPr lang="da-DK" sz="1000">
                          <a:effectLst/>
                        </a:rPr>
                        <a:t> </a:t>
                      </a:r>
                    </a:p>
                    <a:p>
                      <a:pPr algn="ctr">
                        <a:lnSpc>
                          <a:spcPct val="107000"/>
                        </a:lnSpc>
                        <a:spcAft>
                          <a:spcPts val="0"/>
                        </a:spcAft>
                      </a:pPr>
                      <a:r>
                        <a:rPr lang="da-DK" sz="1000">
                          <a:effectLst/>
                        </a:rPr>
                        <a:t>Konsekvens</a:t>
                      </a:r>
                    </a:p>
                    <a:p>
                      <a:pPr algn="ctr">
                        <a:lnSpc>
                          <a:spcPct val="107000"/>
                        </a:lnSpc>
                        <a:spcAft>
                          <a:spcPts val="0"/>
                        </a:spcAft>
                      </a:pPr>
                      <a:r>
                        <a:rPr lang="da-DK" sz="1000">
                          <a:effectLst/>
                        </a:rPr>
                        <a:t>Score 1 til 5</a:t>
                      </a:r>
                    </a:p>
                    <a:p>
                      <a:pPr algn="ct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solidFill>
                  </a:tcPr>
                </a:tc>
                <a:tc>
                  <a:txBody>
                    <a:bodyPr/>
                    <a:lstStyle/>
                    <a:p>
                      <a:pPr algn="ctr">
                        <a:lnSpc>
                          <a:spcPct val="107000"/>
                        </a:lnSpc>
                        <a:spcAft>
                          <a:spcPts val="0"/>
                        </a:spcAft>
                      </a:pPr>
                      <a:r>
                        <a:rPr lang="da-DK" sz="1000">
                          <a:effectLst/>
                        </a:rPr>
                        <a:t> </a:t>
                      </a:r>
                    </a:p>
                    <a:p>
                      <a:pPr algn="ctr">
                        <a:lnSpc>
                          <a:spcPct val="107000"/>
                        </a:lnSpc>
                        <a:spcAft>
                          <a:spcPts val="0"/>
                        </a:spcAft>
                      </a:pPr>
                      <a:r>
                        <a:rPr lang="da-DK" sz="1000">
                          <a:effectLst/>
                        </a:rPr>
                        <a:t>Risikotal</a:t>
                      </a:r>
                    </a:p>
                    <a:p>
                      <a:pPr algn="ctr">
                        <a:lnSpc>
                          <a:spcPct val="107000"/>
                        </a:lnSpc>
                        <a:spcAft>
                          <a:spcPts val="0"/>
                        </a:spcAft>
                      </a:pPr>
                      <a:r>
                        <a:rPr lang="da-DK" sz="1000">
                          <a:effectLst/>
                        </a:rPr>
                        <a:t>1 til 25</a:t>
                      </a:r>
                    </a:p>
                    <a:p>
                      <a:pPr algn="ct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solidFill>
                  </a:tcPr>
                </a:tc>
                <a:extLst>
                  <a:ext uri="{0D108BD9-81ED-4DB2-BD59-A6C34878D82A}">
                    <a16:rowId xmlns:a16="http://schemas.microsoft.com/office/drawing/2014/main" val="2162213926"/>
                  </a:ext>
                </a:extLst>
              </a:tr>
              <a:tr h="339409">
                <a:tc>
                  <a:txBody>
                    <a:bodyPr/>
                    <a:lstStyle/>
                    <a:p>
                      <a:pPr>
                        <a:lnSpc>
                          <a:spcPct val="107000"/>
                        </a:lnSpc>
                        <a:spcAft>
                          <a:spcPts val="0"/>
                        </a:spcAft>
                      </a:pPr>
                      <a:r>
                        <a:rPr lang="da-DK" sz="1000" b="0" dirty="0">
                          <a:solidFill>
                            <a:schemeClr val="tx1"/>
                          </a:solidFill>
                          <a:effectLst/>
                        </a:rPr>
                        <a:t>1.</a:t>
                      </a:r>
                      <a:endParaRPr lang="da-DK"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extLst>
                  <a:ext uri="{0D108BD9-81ED-4DB2-BD59-A6C34878D82A}">
                    <a16:rowId xmlns:a16="http://schemas.microsoft.com/office/drawing/2014/main" val="367955143"/>
                  </a:ext>
                </a:extLst>
              </a:tr>
              <a:tr h="339409">
                <a:tc>
                  <a:txBody>
                    <a:bodyPr/>
                    <a:lstStyle/>
                    <a:p>
                      <a:pPr>
                        <a:lnSpc>
                          <a:spcPct val="107000"/>
                        </a:lnSpc>
                        <a:spcAft>
                          <a:spcPts val="0"/>
                        </a:spcAft>
                      </a:pPr>
                      <a:r>
                        <a:rPr lang="da-DK" sz="1000" b="0" dirty="0">
                          <a:solidFill>
                            <a:schemeClr val="tx1"/>
                          </a:solidFill>
                          <a:effectLst/>
                        </a:rPr>
                        <a:t>2.</a:t>
                      </a:r>
                      <a:endParaRPr lang="da-DK"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extLst>
                  <a:ext uri="{0D108BD9-81ED-4DB2-BD59-A6C34878D82A}">
                    <a16:rowId xmlns:a16="http://schemas.microsoft.com/office/drawing/2014/main" val="22105085"/>
                  </a:ext>
                </a:extLst>
              </a:tr>
              <a:tr h="339409">
                <a:tc>
                  <a:txBody>
                    <a:bodyPr/>
                    <a:lstStyle/>
                    <a:p>
                      <a:pPr>
                        <a:lnSpc>
                          <a:spcPct val="107000"/>
                        </a:lnSpc>
                        <a:spcAft>
                          <a:spcPts val="0"/>
                        </a:spcAft>
                      </a:pPr>
                      <a:r>
                        <a:rPr lang="da-DK" sz="1000" b="0" dirty="0">
                          <a:solidFill>
                            <a:schemeClr val="tx1"/>
                          </a:solidFill>
                          <a:effectLst/>
                        </a:rPr>
                        <a:t>3.</a:t>
                      </a: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extLst>
                  <a:ext uri="{0D108BD9-81ED-4DB2-BD59-A6C34878D82A}">
                    <a16:rowId xmlns:a16="http://schemas.microsoft.com/office/drawing/2014/main" val="2172959530"/>
                  </a:ext>
                </a:extLst>
              </a:tr>
              <a:tr h="339409">
                <a:tc>
                  <a:txBody>
                    <a:bodyPr/>
                    <a:lstStyle/>
                    <a:p>
                      <a:pPr>
                        <a:lnSpc>
                          <a:spcPct val="107000"/>
                        </a:lnSpc>
                        <a:spcAft>
                          <a:spcPts val="0"/>
                        </a:spcAft>
                      </a:pPr>
                      <a:r>
                        <a:rPr lang="da-DK" sz="1000" b="0" dirty="0">
                          <a:solidFill>
                            <a:schemeClr val="tx1"/>
                          </a:solidFill>
                          <a:effectLst/>
                        </a:rPr>
                        <a:t>4.</a:t>
                      </a: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extLst>
                  <a:ext uri="{0D108BD9-81ED-4DB2-BD59-A6C34878D82A}">
                    <a16:rowId xmlns:a16="http://schemas.microsoft.com/office/drawing/2014/main" val="1956235222"/>
                  </a:ext>
                </a:extLst>
              </a:tr>
              <a:tr h="339409">
                <a:tc>
                  <a:txBody>
                    <a:bodyPr/>
                    <a:lstStyle/>
                    <a:p>
                      <a:pPr>
                        <a:lnSpc>
                          <a:spcPct val="107000"/>
                        </a:lnSpc>
                        <a:spcAft>
                          <a:spcPts val="0"/>
                        </a:spcAft>
                      </a:pPr>
                      <a:r>
                        <a:rPr lang="da-DK" sz="1000" b="0" dirty="0">
                          <a:solidFill>
                            <a:schemeClr val="tx1"/>
                          </a:solidFill>
                          <a:effectLst/>
                        </a:rPr>
                        <a:t>5.</a:t>
                      </a: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extLst>
                  <a:ext uri="{0D108BD9-81ED-4DB2-BD59-A6C34878D82A}">
                    <a16:rowId xmlns:a16="http://schemas.microsoft.com/office/drawing/2014/main" val="3997774809"/>
                  </a:ext>
                </a:extLst>
              </a:tr>
              <a:tr h="339409">
                <a:tc>
                  <a:txBody>
                    <a:bodyPr/>
                    <a:lstStyle/>
                    <a:p>
                      <a:pPr>
                        <a:lnSpc>
                          <a:spcPct val="107000"/>
                        </a:lnSpc>
                        <a:spcAft>
                          <a:spcPts val="0"/>
                        </a:spcAft>
                      </a:pPr>
                      <a:r>
                        <a:rPr lang="da-DK" sz="1000" b="0" dirty="0">
                          <a:solidFill>
                            <a:schemeClr val="tx1"/>
                          </a:solidFill>
                          <a:effectLst/>
                        </a:rPr>
                        <a:t>6.</a:t>
                      </a: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extLst>
                  <a:ext uri="{0D108BD9-81ED-4DB2-BD59-A6C34878D82A}">
                    <a16:rowId xmlns:a16="http://schemas.microsoft.com/office/drawing/2014/main" val="2368331241"/>
                  </a:ext>
                </a:extLst>
              </a:tr>
              <a:tr h="339409">
                <a:tc>
                  <a:txBody>
                    <a:bodyPr/>
                    <a:lstStyle/>
                    <a:p>
                      <a:pPr>
                        <a:lnSpc>
                          <a:spcPct val="107000"/>
                        </a:lnSpc>
                        <a:spcAft>
                          <a:spcPts val="0"/>
                        </a:spcAft>
                      </a:pPr>
                      <a:r>
                        <a:rPr lang="da-DK" sz="1000" b="0" dirty="0">
                          <a:solidFill>
                            <a:schemeClr val="tx1"/>
                          </a:solidFill>
                          <a:effectLst/>
                        </a:rPr>
                        <a:t>7.</a:t>
                      </a: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extLst>
                  <a:ext uri="{0D108BD9-81ED-4DB2-BD59-A6C34878D82A}">
                    <a16:rowId xmlns:a16="http://schemas.microsoft.com/office/drawing/2014/main" val="4065837838"/>
                  </a:ext>
                </a:extLst>
              </a:tr>
              <a:tr h="339409">
                <a:tc>
                  <a:txBody>
                    <a:bodyPr/>
                    <a:lstStyle/>
                    <a:p>
                      <a:pPr>
                        <a:lnSpc>
                          <a:spcPct val="107000"/>
                        </a:lnSpc>
                        <a:spcAft>
                          <a:spcPts val="0"/>
                        </a:spcAft>
                      </a:pPr>
                      <a:r>
                        <a:rPr lang="da-DK" sz="1000" b="0" dirty="0">
                          <a:solidFill>
                            <a:schemeClr val="tx1"/>
                          </a:solidFill>
                          <a:effectLst/>
                        </a:rPr>
                        <a:t>8.</a:t>
                      </a: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extLst>
                  <a:ext uri="{0D108BD9-81ED-4DB2-BD59-A6C34878D82A}">
                    <a16:rowId xmlns:a16="http://schemas.microsoft.com/office/drawing/2014/main" val="1563071345"/>
                  </a:ext>
                </a:extLst>
              </a:tr>
              <a:tr h="339409">
                <a:tc>
                  <a:txBody>
                    <a:bodyPr/>
                    <a:lstStyle/>
                    <a:p>
                      <a:pPr>
                        <a:lnSpc>
                          <a:spcPct val="107000"/>
                        </a:lnSpc>
                        <a:spcAft>
                          <a:spcPts val="0"/>
                        </a:spcAft>
                      </a:pPr>
                      <a:r>
                        <a:rPr lang="da-DK" sz="1000" b="0" dirty="0">
                          <a:solidFill>
                            <a:schemeClr val="tx1"/>
                          </a:solidFill>
                          <a:effectLst/>
                        </a:rPr>
                        <a:t>9.</a:t>
                      </a:r>
                    </a:p>
                  </a:txBody>
                  <a:tcPr marL="60266" marR="60266" marT="0" marB="0">
                    <a:solidFill>
                      <a:schemeClr val="accent1">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extLst>
                  <a:ext uri="{0D108BD9-81ED-4DB2-BD59-A6C34878D82A}">
                    <a16:rowId xmlns:a16="http://schemas.microsoft.com/office/drawing/2014/main" val="1845005032"/>
                  </a:ext>
                </a:extLst>
              </a:tr>
              <a:tr h="339409">
                <a:tc>
                  <a:txBody>
                    <a:bodyPr/>
                    <a:lstStyle/>
                    <a:p>
                      <a:pPr>
                        <a:lnSpc>
                          <a:spcPct val="107000"/>
                        </a:lnSpc>
                        <a:spcAft>
                          <a:spcPts val="0"/>
                        </a:spcAft>
                      </a:pPr>
                      <a:r>
                        <a:rPr lang="da-DK" sz="1000" b="0" dirty="0">
                          <a:solidFill>
                            <a:schemeClr val="tx1"/>
                          </a:solidFill>
                          <a:effectLst/>
                        </a:rPr>
                        <a:t>10.</a:t>
                      </a:r>
                    </a:p>
                  </a:txBody>
                  <a:tcPr marL="60266" marR="60266" marT="0" marB="0">
                    <a:solidFill>
                      <a:schemeClr val="accent1">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extLst>
                  <a:ext uri="{0D108BD9-81ED-4DB2-BD59-A6C34878D82A}">
                    <a16:rowId xmlns:a16="http://schemas.microsoft.com/office/drawing/2014/main" val="511748137"/>
                  </a:ext>
                </a:extLst>
              </a:tr>
              <a:tr h="339409">
                <a:tc>
                  <a:txBody>
                    <a:bodyPr/>
                    <a:lstStyle/>
                    <a:p>
                      <a:pPr>
                        <a:lnSpc>
                          <a:spcPct val="107000"/>
                        </a:lnSpc>
                        <a:spcAft>
                          <a:spcPts val="0"/>
                        </a:spcAft>
                      </a:pPr>
                      <a:r>
                        <a:rPr lang="da-DK" sz="1000" b="0" dirty="0">
                          <a:solidFill>
                            <a:schemeClr val="tx1"/>
                          </a:solidFill>
                          <a:effectLst/>
                        </a:rPr>
                        <a:t>11.</a:t>
                      </a:r>
                    </a:p>
                  </a:txBody>
                  <a:tcPr marL="60266" marR="60266" marT="0" marB="0">
                    <a:solidFill>
                      <a:schemeClr val="accent1">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20000"/>
                        <a:lumOff val="80000"/>
                      </a:schemeClr>
                    </a:solidFill>
                  </a:tcPr>
                </a:tc>
                <a:extLst>
                  <a:ext uri="{0D108BD9-81ED-4DB2-BD59-A6C34878D82A}">
                    <a16:rowId xmlns:a16="http://schemas.microsoft.com/office/drawing/2014/main" val="3119954139"/>
                  </a:ext>
                </a:extLst>
              </a:tr>
              <a:tr h="373405">
                <a:tc>
                  <a:txBody>
                    <a:bodyPr/>
                    <a:lstStyle/>
                    <a:p>
                      <a:pPr>
                        <a:lnSpc>
                          <a:spcPct val="107000"/>
                        </a:lnSpc>
                        <a:spcAft>
                          <a:spcPts val="0"/>
                        </a:spcAft>
                      </a:pPr>
                      <a:r>
                        <a:rPr lang="da-DK" sz="1100" b="0" dirty="0">
                          <a:solidFill>
                            <a:schemeClr val="tx1"/>
                          </a:solidFill>
                          <a:effectLst/>
                        </a:rPr>
                        <a:t>12.</a:t>
                      </a:r>
                      <a:endParaRPr lang="da-DK" sz="1000" b="0" dirty="0">
                        <a:solidFill>
                          <a:schemeClr val="tx1"/>
                        </a:solidFill>
                        <a:effectLst/>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1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tc>
                  <a:txBody>
                    <a:bodyPr/>
                    <a:lstStyle/>
                    <a:p>
                      <a:pPr>
                        <a:lnSpc>
                          <a:spcPct val="107000"/>
                        </a:lnSpc>
                        <a:spcAft>
                          <a:spcPts val="0"/>
                        </a:spcAft>
                      </a:pPr>
                      <a:r>
                        <a:rPr lang="da-DK" sz="11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66" marR="60266" marT="0" marB="0">
                    <a:solidFill>
                      <a:schemeClr val="accent1">
                        <a:lumMod val="40000"/>
                        <a:lumOff val="60000"/>
                      </a:schemeClr>
                    </a:solidFill>
                  </a:tcPr>
                </a:tc>
                <a:extLst>
                  <a:ext uri="{0D108BD9-81ED-4DB2-BD59-A6C34878D82A}">
                    <a16:rowId xmlns:a16="http://schemas.microsoft.com/office/drawing/2014/main" val="3085918058"/>
                  </a:ext>
                </a:extLst>
              </a:tr>
            </a:tbl>
          </a:graphicData>
        </a:graphic>
      </p:graphicFrame>
      <p:sp>
        <p:nvSpPr>
          <p:cNvPr id="48" name="Rektangel 47">
            <a:extLst>
              <a:ext uri="{FF2B5EF4-FFF2-40B4-BE49-F238E27FC236}">
                <a16:creationId xmlns:a16="http://schemas.microsoft.com/office/drawing/2014/main" id="{DF5EE3C3-F6BA-D603-D697-CFFDAACA8CDD}"/>
              </a:ext>
            </a:extLst>
          </p:cNvPr>
          <p:cNvSpPr/>
          <p:nvPr/>
        </p:nvSpPr>
        <p:spPr>
          <a:xfrm>
            <a:off x="1410484" y="5715189"/>
            <a:ext cx="9441962" cy="67646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Som alternativ til skabelon 1 kan risici prioriteres ved at beregne risikotallet. De risici, der har det største risikotal, er de alvorligste.</a:t>
            </a:r>
          </a:p>
          <a:p>
            <a:pPr>
              <a:lnSpc>
                <a:spcPct val="107000"/>
              </a:lnSpc>
              <a:spcAft>
                <a:spcPts val="0"/>
              </a:spcAft>
            </a:pPr>
            <a:r>
              <a:rPr lang="da-DK" sz="1200" b="1" dirty="0">
                <a:ea typeface="SimSun" panose="02010600030101010101" pitchFamily="2" charset="-122"/>
              </a:rPr>
              <a:t>Risikotal = Sandsynlighed x Konsekvens.</a:t>
            </a: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16823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3: Beskrivelse af mulige tiltag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D4D0C942-0D89-DB37-9B33-336D4BFD9370}"/>
              </a:ext>
            </a:extLst>
          </p:cNvPr>
          <p:cNvGraphicFramePr>
            <a:graphicFrameLocks noGrp="1"/>
          </p:cNvGraphicFramePr>
          <p:nvPr>
            <p:extLst>
              <p:ext uri="{D42A27DB-BD31-4B8C-83A1-F6EECF244321}">
                <p14:modId xmlns:p14="http://schemas.microsoft.com/office/powerpoint/2010/main" val="349749003"/>
              </p:ext>
            </p:extLst>
          </p:nvPr>
        </p:nvGraphicFramePr>
        <p:xfrm>
          <a:off x="1421119" y="905985"/>
          <a:ext cx="9211247" cy="4942405"/>
        </p:xfrm>
        <a:graphic>
          <a:graphicData uri="http://schemas.openxmlformats.org/drawingml/2006/table">
            <a:tbl>
              <a:tblPr firstRow="1" firstCol="1" bandRow="1">
                <a:tableStyleId>{5C22544A-7EE6-4342-B048-85BDC9FD1C3A}</a:tableStyleId>
              </a:tblPr>
              <a:tblGrid>
                <a:gridCol w="747123">
                  <a:extLst>
                    <a:ext uri="{9D8B030D-6E8A-4147-A177-3AD203B41FA5}">
                      <a16:colId xmlns:a16="http://schemas.microsoft.com/office/drawing/2014/main" val="347658868"/>
                    </a:ext>
                  </a:extLst>
                </a:gridCol>
                <a:gridCol w="3774941">
                  <a:extLst>
                    <a:ext uri="{9D8B030D-6E8A-4147-A177-3AD203B41FA5}">
                      <a16:colId xmlns:a16="http://schemas.microsoft.com/office/drawing/2014/main" val="2158635239"/>
                    </a:ext>
                  </a:extLst>
                </a:gridCol>
                <a:gridCol w="4689183">
                  <a:extLst>
                    <a:ext uri="{9D8B030D-6E8A-4147-A177-3AD203B41FA5}">
                      <a16:colId xmlns:a16="http://schemas.microsoft.com/office/drawing/2014/main" val="1299813231"/>
                    </a:ext>
                  </a:extLst>
                </a:gridCol>
              </a:tblGrid>
              <a:tr h="511477">
                <a:tc>
                  <a:txBody>
                    <a:bodyPr/>
                    <a:lstStyle/>
                    <a:p>
                      <a:pPr algn="ctr">
                        <a:lnSpc>
                          <a:spcPct val="107000"/>
                        </a:lnSpc>
                        <a:spcAft>
                          <a:spcPts val="0"/>
                        </a:spcAft>
                      </a:pPr>
                      <a:r>
                        <a:rPr lang="da-DK" sz="900">
                          <a:effectLst/>
                        </a:rPr>
                        <a:t> </a:t>
                      </a:r>
                    </a:p>
                    <a:p>
                      <a:pPr algn="ctr">
                        <a:lnSpc>
                          <a:spcPct val="107000"/>
                        </a:lnSpc>
                        <a:spcAft>
                          <a:spcPts val="0"/>
                        </a:spcAft>
                      </a:pPr>
                      <a:r>
                        <a:rPr lang="da-DK" sz="900">
                          <a:effectLst/>
                        </a:rPr>
                        <a:t>Risiko</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tc>
                <a:tc>
                  <a:txBody>
                    <a:bodyPr/>
                    <a:lstStyle/>
                    <a:p>
                      <a:pPr algn="ctr">
                        <a:lnSpc>
                          <a:spcPct val="107000"/>
                        </a:lnSpc>
                        <a:spcAft>
                          <a:spcPts val="0"/>
                        </a:spcAft>
                      </a:pPr>
                      <a:r>
                        <a:rPr lang="da-DK" sz="900" dirty="0">
                          <a:effectLst/>
                        </a:rPr>
                        <a:t> </a:t>
                      </a:r>
                    </a:p>
                    <a:p>
                      <a:pPr algn="ctr">
                        <a:lnSpc>
                          <a:spcPct val="107000"/>
                        </a:lnSpc>
                        <a:spcAft>
                          <a:spcPts val="0"/>
                        </a:spcAft>
                      </a:pPr>
                      <a:r>
                        <a:rPr lang="da-DK" sz="900" dirty="0">
                          <a:effectLst/>
                        </a:rPr>
                        <a:t>Forebyggende tiltag</a:t>
                      </a:r>
                    </a:p>
                    <a:p>
                      <a:pPr algn="ctr">
                        <a:lnSpc>
                          <a:spcPct val="107000"/>
                        </a:lnSpc>
                        <a:spcAft>
                          <a:spcPts val="0"/>
                        </a:spcAft>
                      </a:pPr>
                      <a:r>
                        <a:rPr lang="da-DK" sz="900" dirty="0">
                          <a:effectLst/>
                        </a:rPr>
                        <a:t> </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tc>
                <a:tc>
                  <a:txBody>
                    <a:bodyPr/>
                    <a:lstStyle/>
                    <a:p>
                      <a:pPr algn="ctr">
                        <a:lnSpc>
                          <a:spcPct val="107000"/>
                        </a:lnSpc>
                        <a:spcAft>
                          <a:spcPts val="0"/>
                        </a:spcAft>
                      </a:pPr>
                      <a:r>
                        <a:rPr lang="da-DK" sz="1000" dirty="0">
                          <a:effectLst/>
                        </a:rPr>
                        <a:t> </a:t>
                      </a:r>
                      <a:endParaRPr lang="da-DK" sz="900" dirty="0">
                        <a:effectLst/>
                      </a:endParaRPr>
                    </a:p>
                    <a:p>
                      <a:pPr algn="ctr">
                        <a:lnSpc>
                          <a:spcPct val="107000"/>
                        </a:lnSpc>
                        <a:spcAft>
                          <a:spcPts val="0"/>
                        </a:spcAft>
                      </a:pPr>
                      <a:r>
                        <a:rPr lang="da-DK" sz="900" dirty="0">
                          <a:effectLst/>
                        </a:rPr>
                        <a:t>Afbødende tiltag</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tc>
                <a:extLst>
                  <a:ext uri="{0D108BD9-81ED-4DB2-BD59-A6C34878D82A}">
                    <a16:rowId xmlns:a16="http://schemas.microsoft.com/office/drawing/2014/main" val="950512189"/>
                  </a:ext>
                </a:extLst>
              </a:tr>
              <a:tr h="369244">
                <a:tc>
                  <a:txBody>
                    <a:bodyPr/>
                    <a:lstStyle/>
                    <a:p>
                      <a:pPr>
                        <a:lnSpc>
                          <a:spcPct val="107000"/>
                        </a:lnSpc>
                        <a:spcAft>
                          <a:spcPts val="0"/>
                        </a:spcAft>
                      </a:pPr>
                      <a:r>
                        <a:rPr lang="da-DK" sz="1000" b="0" dirty="0">
                          <a:solidFill>
                            <a:schemeClr val="tx1"/>
                          </a:solidFill>
                          <a:effectLst/>
                        </a:rPr>
                        <a:t>1.</a:t>
                      </a:r>
                      <a:endParaRPr lang="da-DK" sz="900" b="0" dirty="0">
                        <a:solidFill>
                          <a:schemeClr val="tx1"/>
                        </a:solidFill>
                        <a:effectLst/>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extLst>
                  <a:ext uri="{0D108BD9-81ED-4DB2-BD59-A6C34878D82A}">
                    <a16:rowId xmlns:a16="http://schemas.microsoft.com/office/drawing/2014/main" val="205498746"/>
                  </a:ext>
                </a:extLst>
              </a:tr>
              <a:tr h="369244">
                <a:tc>
                  <a:txBody>
                    <a:bodyPr/>
                    <a:lstStyle/>
                    <a:p>
                      <a:pPr>
                        <a:lnSpc>
                          <a:spcPct val="107000"/>
                        </a:lnSpc>
                        <a:spcAft>
                          <a:spcPts val="0"/>
                        </a:spcAft>
                      </a:pPr>
                      <a:r>
                        <a:rPr lang="da-DK" sz="1000" b="0" dirty="0">
                          <a:solidFill>
                            <a:schemeClr val="tx1"/>
                          </a:solidFill>
                          <a:effectLst/>
                        </a:rPr>
                        <a:t>2.</a:t>
                      </a:r>
                      <a:endParaRPr lang="da-DK" sz="900" b="0" dirty="0">
                        <a:solidFill>
                          <a:schemeClr val="tx1"/>
                        </a:solidFill>
                        <a:effectLst/>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extLst>
                  <a:ext uri="{0D108BD9-81ED-4DB2-BD59-A6C34878D82A}">
                    <a16:rowId xmlns:a16="http://schemas.microsoft.com/office/drawing/2014/main" val="1109825439"/>
                  </a:ext>
                </a:extLst>
              </a:tr>
              <a:tr h="369244">
                <a:tc>
                  <a:txBody>
                    <a:bodyPr/>
                    <a:lstStyle/>
                    <a:p>
                      <a:pPr>
                        <a:lnSpc>
                          <a:spcPct val="107000"/>
                        </a:lnSpc>
                        <a:spcAft>
                          <a:spcPts val="0"/>
                        </a:spcAft>
                      </a:pPr>
                      <a:r>
                        <a:rPr lang="da-DK" sz="1000" b="0" dirty="0">
                          <a:solidFill>
                            <a:schemeClr val="tx1"/>
                          </a:solidFill>
                          <a:effectLst/>
                        </a:rPr>
                        <a:t>3.</a:t>
                      </a:r>
                      <a:endParaRPr lang="da-DK" sz="900" b="0" dirty="0">
                        <a:solidFill>
                          <a:schemeClr val="tx1"/>
                        </a:solidFill>
                        <a:effectLst/>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extLst>
                  <a:ext uri="{0D108BD9-81ED-4DB2-BD59-A6C34878D82A}">
                    <a16:rowId xmlns:a16="http://schemas.microsoft.com/office/drawing/2014/main" val="1239159089"/>
                  </a:ext>
                </a:extLst>
              </a:tr>
              <a:tr h="369244">
                <a:tc>
                  <a:txBody>
                    <a:bodyPr/>
                    <a:lstStyle/>
                    <a:p>
                      <a:pPr>
                        <a:lnSpc>
                          <a:spcPct val="107000"/>
                        </a:lnSpc>
                        <a:spcAft>
                          <a:spcPts val="0"/>
                        </a:spcAft>
                      </a:pPr>
                      <a:r>
                        <a:rPr lang="da-DK" sz="1000" b="0" dirty="0">
                          <a:solidFill>
                            <a:schemeClr val="tx1"/>
                          </a:solidFill>
                          <a:effectLst/>
                        </a:rPr>
                        <a:t>4.</a:t>
                      </a:r>
                      <a:endParaRPr lang="da-DK" sz="900" b="0" dirty="0">
                        <a:solidFill>
                          <a:schemeClr val="tx1"/>
                        </a:solidFill>
                        <a:effectLst/>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extLst>
                  <a:ext uri="{0D108BD9-81ED-4DB2-BD59-A6C34878D82A}">
                    <a16:rowId xmlns:a16="http://schemas.microsoft.com/office/drawing/2014/main" val="960300146"/>
                  </a:ext>
                </a:extLst>
              </a:tr>
              <a:tr h="369244">
                <a:tc>
                  <a:txBody>
                    <a:bodyPr/>
                    <a:lstStyle/>
                    <a:p>
                      <a:pPr>
                        <a:lnSpc>
                          <a:spcPct val="107000"/>
                        </a:lnSpc>
                        <a:spcAft>
                          <a:spcPts val="0"/>
                        </a:spcAft>
                      </a:pPr>
                      <a:r>
                        <a:rPr lang="da-DK" sz="1000" b="0" dirty="0">
                          <a:solidFill>
                            <a:schemeClr val="tx1"/>
                          </a:solidFill>
                          <a:effectLst/>
                        </a:rPr>
                        <a:t>5.</a:t>
                      </a:r>
                      <a:endParaRPr lang="da-DK" sz="900" b="0" dirty="0">
                        <a:solidFill>
                          <a:schemeClr val="tx1"/>
                        </a:solidFill>
                        <a:effectLst/>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extLst>
                  <a:ext uri="{0D108BD9-81ED-4DB2-BD59-A6C34878D82A}">
                    <a16:rowId xmlns:a16="http://schemas.microsoft.com/office/drawing/2014/main" val="505621297"/>
                  </a:ext>
                </a:extLst>
              </a:tr>
              <a:tr h="369244">
                <a:tc>
                  <a:txBody>
                    <a:bodyPr/>
                    <a:lstStyle/>
                    <a:p>
                      <a:pPr>
                        <a:lnSpc>
                          <a:spcPct val="107000"/>
                        </a:lnSpc>
                        <a:spcAft>
                          <a:spcPts val="0"/>
                        </a:spcAft>
                      </a:pPr>
                      <a:r>
                        <a:rPr lang="da-DK" sz="1000" b="0" dirty="0">
                          <a:solidFill>
                            <a:schemeClr val="tx1"/>
                          </a:solidFill>
                          <a:effectLst/>
                        </a:rPr>
                        <a:t>6.</a:t>
                      </a:r>
                      <a:endParaRPr lang="da-DK" sz="900" b="0" dirty="0">
                        <a:solidFill>
                          <a:schemeClr val="tx1"/>
                        </a:solidFill>
                        <a:effectLst/>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extLst>
                  <a:ext uri="{0D108BD9-81ED-4DB2-BD59-A6C34878D82A}">
                    <a16:rowId xmlns:a16="http://schemas.microsoft.com/office/drawing/2014/main" val="432798386"/>
                  </a:ext>
                </a:extLst>
              </a:tr>
              <a:tr h="369244">
                <a:tc>
                  <a:txBody>
                    <a:bodyPr/>
                    <a:lstStyle/>
                    <a:p>
                      <a:pPr>
                        <a:lnSpc>
                          <a:spcPct val="107000"/>
                        </a:lnSpc>
                        <a:spcAft>
                          <a:spcPts val="0"/>
                        </a:spcAft>
                      </a:pPr>
                      <a:r>
                        <a:rPr lang="da-DK" sz="1000" b="0" dirty="0">
                          <a:solidFill>
                            <a:schemeClr val="tx1"/>
                          </a:solidFill>
                          <a:effectLst/>
                        </a:rPr>
                        <a:t>7.</a:t>
                      </a:r>
                      <a:endParaRPr lang="da-DK" sz="900" b="0" dirty="0">
                        <a:solidFill>
                          <a:schemeClr val="tx1"/>
                        </a:solidFill>
                        <a:effectLst/>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extLst>
                  <a:ext uri="{0D108BD9-81ED-4DB2-BD59-A6C34878D82A}">
                    <a16:rowId xmlns:a16="http://schemas.microsoft.com/office/drawing/2014/main" val="3099306792"/>
                  </a:ext>
                </a:extLst>
              </a:tr>
              <a:tr h="369244">
                <a:tc>
                  <a:txBody>
                    <a:bodyPr/>
                    <a:lstStyle/>
                    <a:p>
                      <a:pPr>
                        <a:lnSpc>
                          <a:spcPct val="107000"/>
                        </a:lnSpc>
                        <a:spcAft>
                          <a:spcPts val="0"/>
                        </a:spcAft>
                      </a:pPr>
                      <a:r>
                        <a:rPr lang="da-DK" sz="1000" b="0" dirty="0">
                          <a:solidFill>
                            <a:schemeClr val="tx1"/>
                          </a:solidFill>
                          <a:effectLst/>
                        </a:rPr>
                        <a:t>8.</a:t>
                      </a:r>
                      <a:endParaRPr lang="da-DK" sz="900" b="0" dirty="0">
                        <a:solidFill>
                          <a:schemeClr val="tx1"/>
                        </a:solidFill>
                        <a:effectLst/>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extLst>
                  <a:ext uri="{0D108BD9-81ED-4DB2-BD59-A6C34878D82A}">
                    <a16:rowId xmlns:a16="http://schemas.microsoft.com/office/drawing/2014/main" val="2678856594"/>
                  </a:ext>
                </a:extLst>
              </a:tr>
              <a:tr h="369244">
                <a:tc>
                  <a:txBody>
                    <a:bodyPr/>
                    <a:lstStyle/>
                    <a:p>
                      <a:pPr>
                        <a:lnSpc>
                          <a:spcPct val="107000"/>
                        </a:lnSpc>
                        <a:spcAft>
                          <a:spcPts val="0"/>
                        </a:spcAft>
                      </a:pPr>
                      <a:r>
                        <a:rPr lang="da-DK" sz="1000" b="0" dirty="0">
                          <a:solidFill>
                            <a:schemeClr val="tx1"/>
                          </a:solidFill>
                          <a:effectLst/>
                        </a:rPr>
                        <a:t>9.</a:t>
                      </a:r>
                      <a:endParaRPr lang="da-DK" sz="900" b="0" dirty="0">
                        <a:solidFill>
                          <a:schemeClr val="tx1"/>
                        </a:solidFill>
                        <a:effectLst/>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extLst>
                  <a:ext uri="{0D108BD9-81ED-4DB2-BD59-A6C34878D82A}">
                    <a16:rowId xmlns:a16="http://schemas.microsoft.com/office/drawing/2014/main" val="891903830"/>
                  </a:ext>
                </a:extLst>
              </a:tr>
              <a:tr h="369244">
                <a:tc>
                  <a:txBody>
                    <a:bodyPr/>
                    <a:lstStyle/>
                    <a:p>
                      <a:pPr>
                        <a:lnSpc>
                          <a:spcPct val="107000"/>
                        </a:lnSpc>
                        <a:spcAft>
                          <a:spcPts val="0"/>
                        </a:spcAft>
                      </a:pPr>
                      <a:r>
                        <a:rPr lang="da-DK" sz="1000" b="0" dirty="0">
                          <a:solidFill>
                            <a:schemeClr val="tx1"/>
                          </a:solidFill>
                          <a:effectLst/>
                        </a:rPr>
                        <a:t>10.</a:t>
                      </a:r>
                      <a:endParaRPr lang="da-DK" sz="900" b="0" dirty="0">
                        <a:solidFill>
                          <a:schemeClr val="tx1"/>
                        </a:solidFill>
                        <a:effectLst/>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extLst>
                  <a:ext uri="{0D108BD9-81ED-4DB2-BD59-A6C34878D82A}">
                    <a16:rowId xmlns:a16="http://schemas.microsoft.com/office/drawing/2014/main" val="2862507497"/>
                  </a:ext>
                </a:extLst>
              </a:tr>
              <a:tr h="369244">
                <a:tc>
                  <a:txBody>
                    <a:bodyPr/>
                    <a:lstStyle/>
                    <a:p>
                      <a:pPr>
                        <a:lnSpc>
                          <a:spcPct val="107000"/>
                        </a:lnSpc>
                        <a:spcAft>
                          <a:spcPts val="0"/>
                        </a:spcAft>
                      </a:pPr>
                      <a:r>
                        <a:rPr lang="da-DK" sz="1000" b="0" dirty="0">
                          <a:solidFill>
                            <a:schemeClr val="tx1"/>
                          </a:solidFill>
                          <a:effectLst/>
                        </a:rPr>
                        <a:t>11.</a:t>
                      </a:r>
                      <a:endParaRPr lang="da-DK" sz="900" b="0" dirty="0">
                        <a:solidFill>
                          <a:schemeClr val="tx1"/>
                        </a:solidFill>
                        <a:effectLst/>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20000"/>
                        <a:lumOff val="80000"/>
                      </a:schemeClr>
                    </a:solidFill>
                  </a:tcPr>
                </a:tc>
                <a:extLst>
                  <a:ext uri="{0D108BD9-81ED-4DB2-BD59-A6C34878D82A}">
                    <a16:rowId xmlns:a16="http://schemas.microsoft.com/office/drawing/2014/main" val="53180255"/>
                  </a:ext>
                </a:extLst>
              </a:tr>
              <a:tr h="369244">
                <a:tc>
                  <a:txBody>
                    <a:bodyPr/>
                    <a:lstStyle/>
                    <a:p>
                      <a:pPr>
                        <a:lnSpc>
                          <a:spcPct val="107000"/>
                        </a:lnSpc>
                        <a:spcAft>
                          <a:spcPts val="0"/>
                        </a:spcAft>
                      </a:pPr>
                      <a:r>
                        <a:rPr lang="da-DK" sz="1000" b="0" dirty="0">
                          <a:solidFill>
                            <a:schemeClr val="tx1"/>
                          </a:solidFill>
                          <a:effectLst/>
                        </a:rPr>
                        <a:t>12.</a:t>
                      </a:r>
                      <a:endParaRPr lang="da-DK" sz="900" b="0" dirty="0">
                        <a:solidFill>
                          <a:schemeClr val="tx1"/>
                        </a:solidFill>
                        <a:effectLst/>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44" marR="58244" marT="0" marB="0">
                    <a:solidFill>
                      <a:schemeClr val="accent1">
                        <a:lumMod val="40000"/>
                        <a:lumOff val="60000"/>
                      </a:schemeClr>
                    </a:solidFill>
                  </a:tcPr>
                </a:tc>
                <a:extLst>
                  <a:ext uri="{0D108BD9-81ED-4DB2-BD59-A6C34878D82A}">
                    <a16:rowId xmlns:a16="http://schemas.microsoft.com/office/drawing/2014/main" val="3684727099"/>
                  </a:ext>
                </a:extLst>
              </a:tr>
            </a:tbl>
          </a:graphicData>
        </a:graphic>
      </p:graphicFrame>
      <p:sp>
        <p:nvSpPr>
          <p:cNvPr id="5" name="Rektangel 4">
            <a:extLst>
              <a:ext uri="{FF2B5EF4-FFF2-40B4-BE49-F238E27FC236}">
                <a16:creationId xmlns:a16="http://schemas.microsoft.com/office/drawing/2014/main" id="{B5511E2B-85D2-7FE5-8A11-11519D40273A}"/>
              </a:ext>
            </a:extLst>
          </p:cNvPr>
          <p:cNvSpPr/>
          <p:nvPr/>
        </p:nvSpPr>
        <p:spPr>
          <a:xfrm>
            <a:off x="1421119" y="5855143"/>
            <a:ext cx="9441962" cy="281231"/>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Beskriv, hvilke forebyggende eller afbødende tiltag der kan reducere den enkelte risiko. </a:t>
            </a:r>
          </a:p>
        </p:txBody>
      </p:sp>
    </p:spTree>
    <p:extLst>
      <p:ext uri="{BB962C8B-B14F-4D97-AF65-F5344CB8AC3E}">
        <p14:creationId xmlns:p14="http://schemas.microsoft.com/office/powerpoint/2010/main" val="7443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4: Vurdering af forebyggende og afbødende tiltag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6" name="Tabel 5">
            <a:extLst>
              <a:ext uri="{FF2B5EF4-FFF2-40B4-BE49-F238E27FC236}">
                <a16:creationId xmlns:a16="http://schemas.microsoft.com/office/drawing/2014/main" id="{AE268A3A-C396-0B16-FDCE-11FBD8671C34}"/>
              </a:ext>
            </a:extLst>
          </p:cNvPr>
          <p:cNvGraphicFramePr>
            <a:graphicFrameLocks noGrp="1"/>
          </p:cNvGraphicFramePr>
          <p:nvPr>
            <p:extLst>
              <p:ext uri="{D42A27DB-BD31-4B8C-83A1-F6EECF244321}">
                <p14:modId xmlns:p14="http://schemas.microsoft.com/office/powerpoint/2010/main" val="964352054"/>
              </p:ext>
            </p:extLst>
          </p:nvPr>
        </p:nvGraphicFramePr>
        <p:xfrm>
          <a:off x="1430297" y="901192"/>
          <a:ext cx="9199122" cy="1060450"/>
        </p:xfrm>
        <a:graphic>
          <a:graphicData uri="http://schemas.openxmlformats.org/drawingml/2006/table">
            <a:tbl>
              <a:tblPr firstRow="1" firstCol="1" bandRow="1">
                <a:tableStyleId>{5C22544A-7EE6-4342-B048-85BDC9FD1C3A}</a:tableStyleId>
              </a:tblPr>
              <a:tblGrid>
                <a:gridCol w="3449157">
                  <a:extLst>
                    <a:ext uri="{9D8B030D-6E8A-4147-A177-3AD203B41FA5}">
                      <a16:colId xmlns:a16="http://schemas.microsoft.com/office/drawing/2014/main" val="3564571036"/>
                    </a:ext>
                  </a:extLst>
                </a:gridCol>
                <a:gridCol w="1149719">
                  <a:extLst>
                    <a:ext uri="{9D8B030D-6E8A-4147-A177-3AD203B41FA5}">
                      <a16:colId xmlns:a16="http://schemas.microsoft.com/office/drawing/2014/main" val="4274529913"/>
                    </a:ext>
                  </a:extLst>
                </a:gridCol>
                <a:gridCol w="1149719">
                  <a:extLst>
                    <a:ext uri="{9D8B030D-6E8A-4147-A177-3AD203B41FA5}">
                      <a16:colId xmlns:a16="http://schemas.microsoft.com/office/drawing/2014/main" val="3546865068"/>
                    </a:ext>
                  </a:extLst>
                </a:gridCol>
                <a:gridCol w="3450527">
                  <a:extLst>
                    <a:ext uri="{9D8B030D-6E8A-4147-A177-3AD203B41FA5}">
                      <a16:colId xmlns:a16="http://schemas.microsoft.com/office/drawing/2014/main" val="866025492"/>
                    </a:ext>
                  </a:extLst>
                </a:gridCol>
              </a:tblGrid>
              <a:tr h="0">
                <a:tc>
                  <a:txBody>
                    <a:bodyPr/>
                    <a:lstStyle/>
                    <a:p>
                      <a:pPr>
                        <a:lnSpc>
                          <a:spcPct val="107000"/>
                        </a:lnSpc>
                        <a:spcAft>
                          <a:spcPts val="0"/>
                        </a:spcAft>
                      </a:pPr>
                      <a:r>
                        <a:rPr lang="da-DK" sz="1100" dirty="0">
                          <a:effectLst/>
                        </a:rPr>
                        <a:t> </a:t>
                      </a:r>
                    </a:p>
                    <a:p>
                      <a:pPr>
                        <a:lnSpc>
                          <a:spcPct val="107000"/>
                        </a:lnSpc>
                        <a:spcAft>
                          <a:spcPts val="0"/>
                        </a:spcAft>
                      </a:pPr>
                      <a:r>
                        <a:rPr lang="da-DK" sz="1100" dirty="0">
                          <a:effectLst/>
                        </a:rPr>
                        <a:t>Risiko</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100">
                          <a:effectLst/>
                        </a:rPr>
                        <a:t> </a:t>
                      </a:r>
                    </a:p>
                    <a:p>
                      <a:pPr algn="ctr">
                        <a:lnSpc>
                          <a:spcPct val="107000"/>
                        </a:lnSpc>
                        <a:spcAft>
                          <a:spcPts val="0"/>
                        </a:spcAft>
                      </a:pPr>
                      <a:r>
                        <a:rPr lang="da-DK" sz="1100">
                          <a:effectLst/>
                        </a:rPr>
                        <a:t>Sandsynlighed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100">
                          <a:effectLst/>
                        </a:rPr>
                        <a:t> </a:t>
                      </a:r>
                    </a:p>
                    <a:p>
                      <a:pPr algn="ctr">
                        <a:lnSpc>
                          <a:spcPct val="107000"/>
                        </a:lnSpc>
                        <a:spcAft>
                          <a:spcPts val="0"/>
                        </a:spcAft>
                      </a:pPr>
                      <a:r>
                        <a:rPr lang="da-DK" sz="1100">
                          <a:effectLst/>
                        </a:rPr>
                        <a:t>Konsekvens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100" dirty="0">
                          <a:effectLst/>
                        </a:rPr>
                        <a:t> </a:t>
                      </a:r>
                    </a:p>
                    <a:p>
                      <a:pPr algn="ctr">
                        <a:lnSpc>
                          <a:spcPct val="107000"/>
                        </a:lnSpc>
                        <a:spcAft>
                          <a:spcPts val="0"/>
                        </a:spcAft>
                      </a:pPr>
                      <a:r>
                        <a:rPr lang="da-DK" sz="1100" dirty="0">
                          <a:effectLst/>
                        </a:rPr>
                        <a:t>Konsekvensen specificeret f.eks. som omkostning</a:t>
                      </a:r>
                    </a:p>
                    <a:p>
                      <a:pPr algn="ct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0711010"/>
                  </a:ext>
                </a:extLst>
              </a:tr>
              <a:tr h="0">
                <a:tc>
                  <a:txBody>
                    <a:bodyPr/>
                    <a:lstStyle/>
                    <a:p>
                      <a:pPr>
                        <a:lnSpc>
                          <a:spcPct val="107000"/>
                        </a:lnSpc>
                        <a:spcAft>
                          <a:spcPts val="0"/>
                        </a:spcAft>
                      </a:pPr>
                      <a:r>
                        <a:rPr lang="da-DK" sz="1100" dirty="0">
                          <a:solidFill>
                            <a:schemeClr val="tx1"/>
                          </a:solidFill>
                          <a:effectLst/>
                        </a:rPr>
                        <a:t> </a:t>
                      </a:r>
                    </a:p>
                    <a:p>
                      <a:pPr>
                        <a:lnSpc>
                          <a:spcPct val="107000"/>
                        </a:lnSpc>
                        <a:spcAft>
                          <a:spcPts val="0"/>
                        </a:spcAft>
                      </a:pPr>
                      <a:r>
                        <a:rPr lang="da-DK" sz="1100" dirty="0">
                          <a:solidFill>
                            <a:schemeClr val="tx1"/>
                          </a:solidFill>
                          <a:effectLst/>
                        </a:rPr>
                        <a:t> </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878888254"/>
                  </a:ext>
                </a:extLst>
              </a:tr>
            </a:tbl>
          </a:graphicData>
        </a:graphic>
      </p:graphicFrame>
      <p:sp>
        <p:nvSpPr>
          <p:cNvPr id="11" name="Rektangel 10">
            <a:extLst>
              <a:ext uri="{FF2B5EF4-FFF2-40B4-BE49-F238E27FC236}">
                <a16:creationId xmlns:a16="http://schemas.microsoft.com/office/drawing/2014/main" id="{0DC7D854-E3D8-B88E-9547-C76C6173B1A3}"/>
              </a:ext>
            </a:extLst>
          </p:cNvPr>
          <p:cNvSpPr/>
          <p:nvPr/>
        </p:nvSpPr>
        <p:spPr>
          <a:xfrm>
            <a:off x="1434583" y="1966468"/>
            <a:ext cx="9441962" cy="478849"/>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Risikoen beskrives med ved hjælp af scoren for sandsynlighed og konsekvens. Derefter specificeres konsekvensen med ord eller økonomi </a:t>
            </a:r>
          </a:p>
          <a:p>
            <a:pPr>
              <a:lnSpc>
                <a:spcPct val="107000"/>
              </a:lnSpc>
              <a:spcAft>
                <a:spcPts val="0"/>
              </a:spcAft>
            </a:pPr>
            <a:endParaRPr lang="da-DK" sz="1200" b="1" dirty="0">
              <a:ea typeface="SimSun" panose="02010600030101010101" pitchFamily="2" charset="-122"/>
            </a:endParaRPr>
          </a:p>
        </p:txBody>
      </p:sp>
      <p:graphicFrame>
        <p:nvGraphicFramePr>
          <p:cNvPr id="12" name="Tabel 11">
            <a:extLst>
              <a:ext uri="{FF2B5EF4-FFF2-40B4-BE49-F238E27FC236}">
                <a16:creationId xmlns:a16="http://schemas.microsoft.com/office/drawing/2014/main" id="{A377D4A9-EDC2-CB3C-F98C-8C94DD83E5F9}"/>
              </a:ext>
            </a:extLst>
          </p:cNvPr>
          <p:cNvGraphicFramePr>
            <a:graphicFrameLocks noGrp="1"/>
          </p:cNvGraphicFramePr>
          <p:nvPr>
            <p:extLst>
              <p:ext uri="{D42A27DB-BD31-4B8C-83A1-F6EECF244321}">
                <p14:modId xmlns:p14="http://schemas.microsoft.com/office/powerpoint/2010/main" val="2142178231"/>
              </p:ext>
            </p:extLst>
          </p:nvPr>
        </p:nvGraphicFramePr>
        <p:xfrm>
          <a:off x="1421418" y="2293568"/>
          <a:ext cx="9199113" cy="3399299"/>
        </p:xfrm>
        <a:graphic>
          <a:graphicData uri="http://schemas.openxmlformats.org/drawingml/2006/table">
            <a:tbl>
              <a:tblPr firstRow="1" firstCol="1" bandRow="1">
                <a:tableStyleId>{5C22544A-7EE6-4342-B048-85BDC9FD1C3A}</a:tableStyleId>
              </a:tblPr>
              <a:tblGrid>
                <a:gridCol w="3449153">
                  <a:extLst>
                    <a:ext uri="{9D8B030D-6E8A-4147-A177-3AD203B41FA5}">
                      <a16:colId xmlns:a16="http://schemas.microsoft.com/office/drawing/2014/main" val="1358920532"/>
                    </a:ext>
                  </a:extLst>
                </a:gridCol>
                <a:gridCol w="1149718">
                  <a:extLst>
                    <a:ext uri="{9D8B030D-6E8A-4147-A177-3AD203B41FA5}">
                      <a16:colId xmlns:a16="http://schemas.microsoft.com/office/drawing/2014/main" val="2715146063"/>
                    </a:ext>
                  </a:extLst>
                </a:gridCol>
                <a:gridCol w="1090042">
                  <a:extLst>
                    <a:ext uri="{9D8B030D-6E8A-4147-A177-3AD203B41FA5}">
                      <a16:colId xmlns:a16="http://schemas.microsoft.com/office/drawing/2014/main" val="1876700034"/>
                    </a:ext>
                  </a:extLst>
                </a:gridCol>
                <a:gridCol w="3510200">
                  <a:extLst>
                    <a:ext uri="{9D8B030D-6E8A-4147-A177-3AD203B41FA5}">
                      <a16:colId xmlns:a16="http://schemas.microsoft.com/office/drawing/2014/main" val="1852945497"/>
                    </a:ext>
                  </a:extLst>
                </a:gridCol>
              </a:tblGrid>
              <a:tr h="260517">
                <a:tc>
                  <a:txBody>
                    <a:bodyPr/>
                    <a:lstStyle/>
                    <a:p>
                      <a:pPr algn="ctr">
                        <a:lnSpc>
                          <a:spcPct val="107000"/>
                        </a:lnSpc>
                        <a:spcAft>
                          <a:spcPts val="0"/>
                        </a:spcAft>
                      </a:pPr>
                      <a:r>
                        <a:rPr lang="da-DK" sz="1100" dirty="0">
                          <a:effectLst/>
                        </a:rPr>
                        <a:t> </a:t>
                      </a:r>
                    </a:p>
                    <a:p>
                      <a:pPr algn="ctr">
                        <a:lnSpc>
                          <a:spcPct val="107000"/>
                        </a:lnSpc>
                        <a:spcAft>
                          <a:spcPts val="0"/>
                        </a:spcAft>
                      </a:pPr>
                      <a:r>
                        <a:rPr lang="da-DK" sz="1100" dirty="0">
                          <a:effectLst/>
                        </a:rPr>
                        <a:t>Beskriv forebyggende eller afbødende handling</a:t>
                      </a:r>
                    </a:p>
                    <a:p>
                      <a:pPr algn="ct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100">
                          <a:effectLst/>
                        </a:rPr>
                        <a:t> </a:t>
                      </a:r>
                    </a:p>
                    <a:p>
                      <a:pPr algn="ctr">
                        <a:lnSpc>
                          <a:spcPct val="107000"/>
                        </a:lnSpc>
                        <a:spcAft>
                          <a:spcPts val="0"/>
                        </a:spcAft>
                      </a:pPr>
                      <a:r>
                        <a:rPr lang="da-DK" sz="1100">
                          <a:effectLst/>
                        </a:rPr>
                        <a:t>Sandsynlighed efter handling</a:t>
                      </a:r>
                    </a:p>
                    <a:p>
                      <a:pPr algn="ct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100">
                          <a:effectLst/>
                        </a:rPr>
                        <a:t> </a:t>
                      </a:r>
                    </a:p>
                    <a:p>
                      <a:pPr algn="ctr">
                        <a:lnSpc>
                          <a:spcPct val="107000"/>
                        </a:lnSpc>
                        <a:spcAft>
                          <a:spcPts val="0"/>
                        </a:spcAft>
                      </a:pPr>
                      <a:r>
                        <a:rPr lang="da-DK" sz="1100">
                          <a:effectLst/>
                        </a:rPr>
                        <a:t>Konsekvens efter handling</a:t>
                      </a:r>
                    </a:p>
                    <a:p>
                      <a:pPr algn="ct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100">
                          <a:effectLst/>
                        </a:rPr>
                        <a:t> </a:t>
                      </a:r>
                    </a:p>
                    <a:p>
                      <a:pPr algn="ctr">
                        <a:lnSpc>
                          <a:spcPct val="107000"/>
                        </a:lnSpc>
                        <a:spcAft>
                          <a:spcPts val="0"/>
                        </a:spcAft>
                      </a:pPr>
                      <a:r>
                        <a:rPr lang="da-DK" sz="1100">
                          <a:effectLst/>
                        </a:rPr>
                        <a:t>Ressourceforbrug ved den pågældende handling f.eks. tid eller penge</a:t>
                      </a:r>
                    </a:p>
                    <a:p>
                      <a:pPr algn="ct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3503818"/>
                  </a:ext>
                </a:extLst>
              </a:tr>
              <a:tr h="448281">
                <a:tc>
                  <a:txBody>
                    <a:bodyPr/>
                    <a:lstStyle/>
                    <a:p>
                      <a:pPr>
                        <a:lnSpc>
                          <a:spcPct val="107000"/>
                        </a:lnSpc>
                        <a:spcAft>
                          <a:spcPts val="0"/>
                        </a:spcAft>
                      </a:pPr>
                      <a:r>
                        <a:rPr lang="da-DK" sz="1100" b="0" dirty="0">
                          <a:solidFill>
                            <a:schemeClr val="tx1"/>
                          </a:solidFill>
                          <a:effectLst/>
                        </a:rPr>
                        <a:t>1.</a:t>
                      </a:r>
                    </a:p>
                    <a:p>
                      <a:pPr>
                        <a:lnSpc>
                          <a:spcPct val="107000"/>
                        </a:lnSpc>
                        <a:spcAft>
                          <a:spcPts val="0"/>
                        </a:spcAft>
                      </a:pPr>
                      <a:r>
                        <a:rPr lang="da-DK" sz="1100" b="0" dirty="0">
                          <a:solidFill>
                            <a:schemeClr val="tx1"/>
                          </a:solidFill>
                          <a:effectLst/>
                        </a:rPr>
                        <a:t> </a:t>
                      </a:r>
                    </a:p>
                  </a:txBody>
                  <a:tcPr marL="68580" marR="68580" marT="0" marB="0">
                    <a:solidFill>
                      <a:schemeClr val="accent1">
                        <a:lumMod val="20000"/>
                        <a:lumOff val="8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81578996"/>
                  </a:ext>
                </a:extLst>
              </a:tr>
              <a:tr h="448281">
                <a:tc>
                  <a:txBody>
                    <a:bodyPr/>
                    <a:lstStyle/>
                    <a:p>
                      <a:pPr>
                        <a:lnSpc>
                          <a:spcPct val="107000"/>
                        </a:lnSpc>
                        <a:spcAft>
                          <a:spcPts val="0"/>
                        </a:spcAft>
                      </a:pPr>
                      <a:r>
                        <a:rPr lang="da-DK" sz="1100" b="0" dirty="0">
                          <a:solidFill>
                            <a:schemeClr val="tx1"/>
                          </a:solidFill>
                          <a:effectLst/>
                        </a:rPr>
                        <a:t>2.</a:t>
                      </a:r>
                    </a:p>
                    <a:p>
                      <a:pPr>
                        <a:lnSpc>
                          <a:spcPct val="107000"/>
                        </a:lnSpc>
                        <a:spcAft>
                          <a:spcPts val="0"/>
                        </a:spcAft>
                      </a:pPr>
                      <a:r>
                        <a:rPr lang="da-DK" sz="1100" b="0" dirty="0">
                          <a:solidFill>
                            <a:schemeClr val="tx1"/>
                          </a:solidFill>
                          <a:effectLst/>
                        </a:rPr>
                        <a:t> </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86995393"/>
                  </a:ext>
                </a:extLst>
              </a:tr>
              <a:tr h="448281">
                <a:tc>
                  <a:txBody>
                    <a:bodyPr/>
                    <a:lstStyle/>
                    <a:p>
                      <a:pPr>
                        <a:lnSpc>
                          <a:spcPct val="107000"/>
                        </a:lnSpc>
                        <a:spcAft>
                          <a:spcPts val="0"/>
                        </a:spcAft>
                      </a:pPr>
                      <a:r>
                        <a:rPr lang="da-DK" sz="1100" b="0" dirty="0">
                          <a:solidFill>
                            <a:schemeClr val="tx1"/>
                          </a:solidFill>
                          <a:effectLst/>
                        </a:rPr>
                        <a:t>3.</a:t>
                      </a:r>
                    </a:p>
                    <a:p>
                      <a:pPr>
                        <a:lnSpc>
                          <a:spcPct val="107000"/>
                        </a:lnSpc>
                        <a:spcAft>
                          <a:spcPts val="0"/>
                        </a:spcAft>
                      </a:pPr>
                      <a:r>
                        <a:rPr lang="da-DK" sz="1100" b="0" dirty="0">
                          <a:solidFill>
                            <a:schemeClr val="tx1"/>
                          </a:solidFill>
                          <a:effectLst/>
                        </a:rPr>
                        <a:t> </a:t>
                      </a:r>
                    </a:p>
                  </a:txBody>
                  <a:tcPr marL="68580" marR="68580" marT="0" marB="0">
                    <a:solidFill>
                      <a:schemeClr val="accent1">
                        <a:lumMod val="20000"/>
                        <a:lumOff val="8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6058953"/>
                  </a:ext>
                </a:extLst>
              </a:tr>
              <a:tr h="448281">
                <a:tc>
                  <a:txBody>
                    <a:bodyPr/>
                    <a:lstStyle/>
                    <a:p>
                      <a:pPr>
                        <a:lnSpc>
                          <a:spcPct val="107000"/>
                        </a:lnSpc>
                        <a:spcAft>
                          <a:spcPts val="0"/>
                        </a:spcAft>
                      </a:pPr>
                      <a:r>
                        <a:rPr lang="da-DK" sz="1100" b="0" dirty="0">
                          <a:solidFill>
                            <a:schemeClr val="tx1"/>
                          </a:solidFill>
                          <a:effectLst/>
                        </a:rPr>
                        <a:t>4.</a:t>
                      </a:r>
                    </a:p>
                    <a:p>
                      <a:pPr>
                        <a:lnSpc>
                          <a:spcPct val="107000"/>
                        </a:lnSpc>
                        <a:spcAft>
                          <a:spcPts val="0"/>
                        </a:spcAft>
                      </a:pPr>
                      <a:r>
                        <a:rPr lang="da-DK" sz="1100" b="0" dirty="0">
                          <a:solidFill>
                            <a:schemeClr val="tx1"/>
                          </a:solidFill>
                          <a:effectLst/>
                        </a:rPr>
                        <a:t> </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87208811"/>
                  </a:ext>
                </a:extLst>
              </a:tr>
              <a:tr h="448281">
                <a:tc>
                  <a:txBody>
                    <a:bodyPr/>
                    <a:lstStyle/>
                    <a:p>
                      <a:pPr>
                        <a:lnSpc>
                          <a:spcPct val="107000"/>
                        </a:lnSpc>
                        <a:spcAft>
                          <a:spcPts val="0"/>
                        </a:spcAft>
                      </a:pPr>
                      <a:r>
                        <a:rPr lang="da-DK" sz="1100" b="0" dirty="0">
                          <a:solidFill>
                            <a:schemeClr val="tx1"/>
                          </a:solidFill>
                          <a:effectLst/>
                        </a:rPr>
                        <a:t>5.</a:t>
                      </a:r>
                    </a:p>
                    <a:p>
                      <a:pPr>
                        <a:lnSpc>
                          <a:spcPct val="107000"/>
                        </a:lnSpc>
                        <a:spcAft>
                          <a:spcPts val="0"/>
                        </a:spcAft>
                      </a:pPr>
                      <a:r>
                        <a:rPr lang="da-DK" sz="1100" b="0" dirty="0">
                          <a:solidFill>
                            <a:schemeClr val="tx1"/>
                          </a:solidFill>
                          <a:effectLst/>
                        </a:rPr>
                        <a:t> </a:t>
                      </a:r>
                    </a:p>
                  </a:txBody>
                  <a:tcPr marL="68580" marR="68580" marT="0" marB="0">
                    <a:solidFill>
                      <a:schemeClr val="accent1">
                        <a:lumMod val="20000"/>
                        <a:lumOff val="8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873051185"/>
                  </a:ext>
                </a:extLst>
              </a:tr>
              <a:tr h="448281">
                <a:tc>
                  <a:txBody>
                    <a:bodyPr/>
                    <a:lstStyle/>
                    <a:p>
                      <a:pPr>
                        <a:lnSpc>
                          <a:spcPct val="107000"/>
                        </a:lnSpc>
                        <a:spcAft>
                          <a:spcPts val="0"/>
                        </a:spcAft>
                      </a:pPr>
                      <a:r>
                        <a:rPr lang="da-DK" sz="1100" b="0" dirty="0">
                          <a:solidFill>
                            <a:schemeClr val="tx1"/>
                          </a:solidFill>
                          <a:effectLst/>
                        </a:rPr>
                        <a:t>6.</a:t>
                      </a:r>
                    </a:p>
                    <a:p>
                      <a:pPr>
                        <a:lnSpc>
                          <a:spcPct val="107000"/>
                        </a:lnSpc>
                        <a:spcAft>
                          <a:spcPts val="0"/>
                        </a:spcAft>
                      </a:pPr>
                      <a:r>
                        <a:rPr lang="da-DK" sz="1100" b="0" dirty="0">
                          <a:solidFill>
                            <a:schemeClr val="tx1"/>
                          </a:solidFill>
                          <a:effectLst/>
                        </a:rPr>
                        <a:t> </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81508338"/>
                  </a:ext>
                </a:extLst>
              </a:tr>
            </a:tbl>
          </a:graphicData>
        </a:graphic>
      </p:graphicFrame>
      <p:sp>
        <p:nvSpPr>
          <p:cNvPr id="13" name="Rektangel 12">
            <a:extLst>
              <a:ext uri="{FF2B5EF4-FFF2-40B4-BE49-F238E27FC236}">
                <a16:creationId xmlns:a16="http://schemas.microsoft.com/office/drawing/2014/main" id="{75CC5F57-89E4-38DA-D384-D45B2CE7EC99}"/>
              </a:ext>
            </a:extLst>
          </p:cNvPr>
          <p:cNvSpPr/>
          <p:nvPr/>
        </p:nvSpPr>
        <p:spPr>
          <a:xfrm>
            <a:off x="1405534" y="5715189"/>
            <a:ext cx="9441962" cy="67646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Beskriv det enkelte tiltag, og vurdér, hvordan sandsynlighed og konsekvens ser ud, når det pågældende tiltag er gennemført.</a:t>
            </a:r>
          </a:p>
          <a:p>
            <a:pPr>
              <a:lnSpc>
                <a:spcPct val="107000"/>
              </a:lnSpc>
              <a:spcAft>
                <a:spcPts val="0"/>
              </a:spcAft>
            </a:pPr>
            <a:r>
              <a:rPr lang="da-DK" sz="1200" b="1" dirty="0">
                <a:ea typeface="SimSun" panose="02010600030101010101" pitchFamily="2" charset="-122"/>
              </a:rPr>
              <a:t>Beskriv ressourceforbruget til at gennemføre det pågældende tiltag. Vælg til sidst det tiltag, der er det bedste mht. virkning og ressourceforbrug.</a:t>
            </a: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92897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5: Projektplan med risikomilepæle (Risk Stones)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CA6CC750-4CE8-DDCE-DC68-1F8AB1E9CE9A}"/>
              </a:ext>
            </a:extLst>
          </p:cNvPr>
          <p:cNvGraphicFramePr>
            <a:graphicFrameLocks noGrp="1"/>
          </p:cNvGraphicFramePr>
          <p:nvPr>
            <p:extLst>
              <p:ext uri="{D42A27DB-BD31-4B8C-83A1-F6EECF244321}">
                <p14:modId xmlns:p14="http://schemas.microsoft.com/office/powerpoint/2010/main" val="3787546939"/>
              </p:ext>
            </p:extLst>
          </p:nvPr>
        </p:nvGraphicFramePr>
        <p:xfrm>
          <a:off x="1423572" y="905958"/>
          <a:ext cx="9205840" cy="4783301"/>
        </p:xfrm>
        <a:graphic>
          <a:graphicData uri="http://schemas.openxmlformats.org/drawingml/2006/table">
            <a:tbl>
              <a:tblPr firstRow="1" firstCol="1" bandRow="1">
                <a:tableStyleId>{5C22544A-7EE6-4342-B048-85BDC9FD1C3A}</a:tableStyleId>
              </a:tblPr>
              <a:tblGrid>
                <a:gridCol w="1533849">
                  <a:extLst>
                    <a:ext uri="{9D8B030D-6E8A-4147-A177-3AD203B41FA5}">
                      <a16:colId xmlns:a16="http://schemas.microsoft.com/office/drawing/2014/main" val="2428572724"/>
                    </a:ext>
                  </a:extLst>
                </a:gridCol>
                <a:gridCol w="4602921">
                  <a:extLst>
                    <a:ext uri="{9D8B030D-6E8A-4147-A177-3AD203B41FA5}">
                      <a16:colId xmlns:a16="http://schemas.microsoft.com/office/drawing/2014/main" val="1027013966"/>
                    </a:ext>
                  </a:extLst>
                </a:gridCol>
                <a:gridCol w="1534535">
                  <a:extLst>
                    <a:ext uri="{9D8B030D-6E8A-4147-A177-3AD203B41FA5}">
                      <a16:colId xmlns:a16="http://schemas.microsoft.com/office/drawing/2014/main" val="327411202"/>
                    </a:ext>
                  </a:extLst>
                </a:gridCol>
                <a:gridCol w="1534535">
                  <a:extLst>
                    <a:ext uri="{9D8B030D-6E8A-4147-A177-3AD203B41FA5}">
                      <a16:colId xmlns:a16="http://schemas.microsoft.com/office/drawing/2014/main" val="4035044664"/>
                    </a:ext>
                  </a:extLst>
                </a:gridCol>
              </a:tblGrid>
              <a:tr h="535037">
                <a:tc>
                  <a:txBody>
                    <a:bodyPr/>
                    <a:lstStyle/>
                    <a:p>
                      <a:pPr>
                        <a:lnSpc>
                          <a:spcPct val="107000"/>
                        </a:lnSpc>
                        <a:spcAft>
                          <a:spcPts val="0"/>
                        </a:spcAft>
                      </a:pPr>
                      <a:r>
                        <a:rPr lang="da-DK" sz="1000" dirty="0">
                          <a:effectLst/>
                        </a:rPr>
                        <a:t> </a:t>
                      </a:r>
                    </a:p>
                    <a:p>
                      <a:pPr>
                        <a:lnSpc>
                          <a:spcPct val="107000"/>
                        </a:lnSpc>
                        <a:spcAft>
                          <a:spcPts val="0"/>
                        </a:spcAft>
                      </a:pPr>
                      <a:r>
                        <a:rPr lang="da-DK" sz="1000" dirty="0">
                          <a:effectLst/>
                        </a:rPr>
                        <a:t>Risiko</a:t>
                      </a:r>
                    </a:p>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tc>
                <a:tc>
                  <a:txBody>
                    <a:bodyPr/>
                    <a:lstStyle/>
                    <a:p>
                      <a:pPr>
                        <a:lnSpc>
                          <a:spcPct val="107000"/>
                        </a:lnSpc>
                        <a:spcAft>
                          <a:spcPts val="0"/>
                        </a:spcAft>
                      </a:pPr>
                      <a:r>
                        <a:rPr lang="da-DK" sz="1000" dirty="0">
                          <a:effectLst/>
                        </a:rPr>
                        <a:t> </a:t>
                      </a:r>
                    </a:p>
                    <a:p>
                      <a:pPr>
                        <a:lnSpc>
                          <a:spcPct val="107000"/>
                        </a:lnSpc>
                        <a:spcAft>
                          <a:spcPts val="0"/>
                        </a:spcAft>
                      </a:pPr>
                      <a:r>
                        <a:rPr lang="da-DK" sz="1000" dirty="0">
                          <a:effectLst/>
                        </a:rPr>
                        <a:t>Beskrivelse af milepæl der lukker risiko</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tc>
                <a:tc>
                  <a:txBody>
                    <a:bodyPr/>
                    <a:lstStyle/>
                    <a:p>
                      <a:pPr>
                        <a:lnSpc>
                          <a:spcPct val="107000"/>
                        </a:lnSpc>
                        <a:spcAft>
                          <a:spcPts val="0"/>
                        </a:spcAft>
                      </a:pPr>
                      <a:r>
                        <a:rPr lang="da-DK" sz="1000">
                          <a:effectLst/>
                        </a:rPr>
                        <a:t> </a:t>
                      </a:r>
                    </a:p>
                    <a:p>
                      <a:pPr>
                        <a:lnSpc>
                          <a:spcPct val="107000"/>
                        </a:lnSpc>
                        <a:spcAft>
                          <a:spcPts val="0"/>
                        </a:spcAft>
                      </a:pPr>
                      <a:r>
                        <a:rPr lang="da-DK" sz="1000">
                          <a:effectLst/>
                        </a:rPr>
                        <a:t>Dato</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tc>
                <a:tc>
                  <a:txBody>
                    <a:bodyPr/>
                    <a:lstStyle/>
                    <a:p>
                      <a:pPr>
                        <a:lnSpc>
                          <a:spcPct val="107000"/>
                        </a:lnSpc>
                        <a:spcAft>
                          <a:spcPts val="0"/>
                        </a:spcAft>
                      </a:pPr>
                      <a:r>
                        <a:rPr lang="da-DK" sz="1000">
                          <a:effectLst/>
                        </a:rPr>
                        <a:t> </a:t>
                      </a:r>
                    </a:p>
                    <a:p>
                      <a:pPr>
                        <a:lnSpc>
                          <a:spcPct val="107000"/>
                        </a:lnSpc>
                        <a:spcAft>
                          <a:spcPts val="0"/>
                        </a:spcAft>
                      </a:pPr>
                      <a:r>
                        <a:rPr lang="da-DK" sz="1000">
                          <a:effectLst/>
                        </a:rPr>
                        <a:t>Ansvarlig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tc>
                <a:extLst>
                  <a:ext uri="{0D108BD9-81ED-4DB2-BD59-A6C34878D82A}">
                    <a16:rowId xmlns:a16="http://schemas.microsoft.com/office/drawing/2014/main" val="1616693479"/>
                  </a:ext>
                </a:extLst>
              </a:tr>
              <a:tr h="354022">
                <a:tc>
                  <a:txBody>
                    <a:bodyPr/>
                    <a:lstStyle/>
                    <a:p>
                      <a:pPr>
                        <a:lnSpc>
                          <a:spcPct val="107000"/>
                        </a:lnSpc>
                        <a:spcAft>
                          <a:spcPts val="0"/>
                        </a:spcAft>
                      </a:pPr>
                      <a:r>
                        <a:rPr lang="da-DK" sz="1000" b="0">
                          <a:solidFill>
                            <a:schemeClr val="tx1"/>
                          </a:solidFill>
                          <a:effectLst/>
                        </a:rPr>
                        <a:t>1.</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extLst>
                  <a:ext uri="{0D108BD9-81ED-4DB2-BD59-A6C34878D82A}">
                    <a16:rowId xmlns:a16="http://schemas.microsoft.com/office/drawing/2014/main" val="1679760364"/>
                  </a:ext>
                </a:extLst>
              </a:tr>
              <a:tr h="354022">
                <a:tc>
                  <a:txBody>
                    <a:bodyPr/>
                    <a:lstStyle/>
                    <a:p>
                      <a:pPr>
                        <a:lnSpc>
                          <a:spcPct val="107000"/>
                        </a:lnSpc>
                        <a:spcAft>
                          <a:spcPts val="0"/>
                        </a:spcAft>
                      </a:pPr>
                      <a:r>
                        <a:rPr lang="da-DK" sz="1000" b="0">
                          <a:solidFill>
                            <a:schemeClr val="tx1"/>
                          </a:solidFill>
                          <a:effectLst/>
                        </a:rPr>
                        <a:t>2.</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extLst>
                  <a:ext uri="{0D108BD9-81ED-4DB2-BD59-A6C34878D82A}">
                    <a16:rowId xmlns:a16="http://schemas.microsoft.com/office/drawing/2014/main" val="1535419343"/>
                  </a:ext>
                </a:extLst>
              </a:tr>
              <a:tr h="354022">
                <a:tc>
                  <a:txBody>
                    <a:bodyPr/>
                    <a:lstStyle/>
                    <a:p>
                      <a:pPr>
                        <a:lnSpc>
                          <a:spcPct val="107000"/>
                        </a:lnSpc>
                        <a:spcAft>
                          <a:spcPts val="0"/>
                        </a:spcAft>
                      </a:pPr>
                      <a:r>
                        <a:rPr lang="da-DK" sz="1000" b="0">
                          <a:solidFill>
                            <a:schemeClr val="tx1"/>
                          </a:solidFill>
                          <a:effectLst/>
                        </a:rPr>
                        <a:t>3.</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extLst>
                  <a:ext uri="{0D108BD9-81ED-4DB2-BD59-A6C34878D82A}">
                    <a16:rowId xmlns:a16="http://schemas.microsoft.com/office/drawing/2014/main" val="2995287755"/>
                  </a:ext>
                </a:extLst>
              </a:tr>
              <a:tr h="354022">
                <a:tc>
                  <a:txBody>
                    <a:bodyPr/>
                    <a:lstStyle/>
                    <a:p>
                      <a:pPr>
                        <a:lnSpc>
                          <a:spcPct val="107000"/>
                        </a:lnSpc>
                        <a:spcAft>
                          <a:spcPts val="0"/>
                        </a:spcAft>
                      </a:pPr>
                      <a:r>
                        <a:rPr lang="da-DK" sz="1000" b="0">
                          <a:solidFill>
                            <a:schemeClr val="tx1"/>
                          </a:solidFill>
                          <a:effectLst/>
                        </a:rPr>
                        <a:t>4.</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extLst>
                  <a:ext uri="{0D108BD9-81ED-4DB2-BD59-A6C34878D82A}">
                    <a16:rowId xmlns:a16="http://schemas.microsoft.com/office/drawing/2014/main" val="703709731"/>
                  </a:ext>
                </a:extLst>
              </a:tr>
              <a:tr h="354022">
                <a:tc>
                  <a:txBody>
                    <a:bodyPr/>
                    <a:lstStyle/>
                    <a:p>
                      <a:pPr>
                        <a:lnSpc>
                          <a:spcPct val="107000"/>
                        </a:lnSpc>
                        <a:spcAft>
                          <a:spcPts val="0"/>
                        </a:spcAft>
                      </a:pPr>
                      <a:r>
                        <a:rPr lang="da-DK" sz="1000" b="0">
                          <a:solidFill>
                            <a:schemeClr val="tx1"/>
                          </a:solidFill>
                          <a:effectLst/>
                        </a:rPr>
                        <a:t>5.</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extLst>
                  <a:ext uri="{0D108BD9-81ED-4DB2-BD59-A6C34878D82A}">
                    <a16:rowId xmlns:a16="http://schemas.microsoft.com/office/drawing/2014/main" val="1497939416"/>
                  </a:ext>
                </a:extLst>
              </a:tr>
              <a:tr h="354022">
                <a:tc>
                  <a:txBody>
                    <a:bodyPr/>
                    <a:lstStyle/>
                    <a:p>
                      <a:pPr>
                        <a:lnSpc>
                          <a:spcPct val="107000"/>
                        </a:lnSpc>
                        <a:spcAft>
                          <a:spcPts val="0"/>
                        </a:spcAft>
                      </a:pPr>
                      <a:r>
                        <a:rPr lang="da-DK" sz="1000" b="0">
                          <a:solidFill>
                            <a:schemeClr val="tx1"/>
                          </a:solidFill>
                          <a:effectLst/>
                        </a:rPr>
                        <a:t>6.</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extLst>
                  <a:ext uri="{0D108BD9-81ED-4DB2-BD59-A6C34878D82A}">
                    <a16:rowId xmlns:a16="http://schemas.microsoft.com/office/drawing/2014/main" val="4045258716"/>
                  </a:ext>
                </a:extLst>
              </a:tr>
              <a:tr h="354022">
                <a:tc>
                  <a:txBody>
                    <a:bodyPr/>
                    <a:lstStyle/>
                    <a:p>
                      <a:pPr>
                        <a:lnSpc>
                          <a:spcPct val="107000"/>
                        </a:lnSpc>
                        <a:spcAft>
                          <a:spcPts val="0"/>
                        </a:spcAft>
                      </a:pPr>
                      <a:r>
                        <a:rPr lang="da-DK" sz="1000" b="0">
                          <a:solidFill>
                            <a:schemeClr val="tx1"/>
                          </a:solidFill>
                          <a:effectLst/>
                        </a:rPr>
                        <a:t>7.</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extLst>
                  <a:ext uri="{0D108BD9-81ED-4DB2-BD59-A6C34878D82A}">
                    <a16:rowId xmlns:a16="http://schemas.microsoft.com/office/drawing/2014/main" val="2207905260"/>
                  </a:ext>
                </a:extLst>
              </a:tr>
              <a:tr h="354022">
                <a:tc>
                  <a:txBody>
                    <a:bodyPr/>
                    <a:lstStyle/>
                    <a:p>
                      <a:pPr>
                        <a:lnSpc>
                          <a:spcPct val="107000"/>
                        </a:lnSpc>
                        <a:spcAft>
                          <a:spcPts val="0"/>
                        </a:spcAft>
                      </a:pPr>
                      <a:r>
                        <a:rPr lang="da-DK" sz="1000" b="0">
                          <a:solidFill>
                            <a:schemeClr val="tx1"/>
                          </a:solidFill>
                          <a:effectLst/>
                        </a:rPr>
                        <a:t>8.</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extLst>
                  <a:ext uri="{0D108BD9-81ED-4DB2-BD59-A6C34878D82A}">
                    <a16:rowId xmlns:a16="http://schemas.microsoft.com/office/drawing/2014/main" val="1371506108"/>
                  </a:ext>
                </a:extLst>
              </a:tr>
              <a:tr h="354022">
                <a:tc>
                  <a:txBody>
                    <a:bodyPr/>
                    <a:lstStyle/>
                    <a:p>
                      <a:pPr>
                        <a:lnSpc>
                          <a:spcPct val="107000"/>
                        </a:lnSpc>
                        <a:spcAft>
                          <a:spcPts val="0"/>
                        </a:spcAft>
                      </a:pPr>
                      <a:r>
                        <a:rPr lang="da-DK" sz="1000" b="0">
                          <a:solidFill>
                            <a:schemeClr val="tx1"/>
                          </a:solidFill>
                          <a:effectLst/>
                        </a:rPr>
                        <a:t>9.</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extLst>
                  <a:ext uri="{0D108BD9-81ED-4DB2-BD59-A6C34878D82A}">
                    <a16:rowId xmlns:a16="http://schemas.microsoft.com/office/drawing/2014/main" val="3019140356"/>
                  </a:ext>
                </a:extLst>
              </a:tr>
              <a:tr h="354022">
                <a:tc>
                  <a:txBody>
                    <a:bodyPr/>
                    <a:lstStyle/>
                    <a:p>
                      <a:pPr>
                        <a:lnSpc>
                          <a:spcPct val="107000"/>
                        </a:lnSpc>
                        <a:spcAft>
                          <a:spcPts val="0"/>
                        </a:spcAft>
                      </a:pPr>
                      <a:r>
                        <a:rPr lang="da-DK" sz="1000" b="0">
                          <a:solidFill>
                            <a:schemeClr val="tx1"/>
                          </a:solidFill>
                          <a:effectLst/>
                        </a:rPr>
                        <a:t>10.</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extLst>
                  <a:ext uri="{0D108BD9-81ED-4DB2-BD59-A6C34878D82A}">
                    <a16:rowId xmlns:a16="http://schemas.microsoft.com/office/drawing/2014/main" val="1295616076"/>
                  </a:ext>
                </a:extLst>
              </a:tr>
              <a:tr h="354022">
                <a:tc>
                  <a:txBody>
                    <a:bodyPr/>
                    <a:lstStyle/>
                    <a:p>
                      <a:pPr>
                        <a:lnSpc>
                          <a:spcPct val="107000"/>
                        </a:lnSpc>
                        <a:spcAft>
                          <a:spcPts val="0"/>
                        </a:spcAft>
                      </a:pPr>
                      <a:r>
                        <a:rPr lang="da-DK" sz="1000" b="0">
                          <a:solidFill>
                            <a:schemeClr val="tx1"/>
                          </a:solidFill>
                          <a:effectLst/>
                        </a:rPr>
                        <a:t>11.</a:t>
                      </a:r>
                    </a:p>
                    <a:p>
                      <a:pPr>
                        <a:lnSpc>
                          <a:spcPct val="107000"/>
                        </a:lnSpc>
                        <a:spcAft>
                          <a:spcPts val="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20000"/>
                        <a:lumOff val="80000"/>
                      </a:schemeClr>
                    </a:solidFill>
                  </a:tcPr>
                </a:tc>
                <a:extLst>
                  <a:ext uri="{0D108BD9-81ED-4DB2-BD59-A6C34878D82A}">
                    <a16:rowId xmlns:a16="http://schemas.microsoft.com/office/drawing/2014/main" val="639265554"/>
                  </a:ext>
                </a:extLst>
              </a:tr>
              <a:tr h="354022">
                <a:tc>
                  <a:txBody>
                    <a:bodyPr/>
                    <a:lstStyle/>
                    <a:p>
                      <a:pPr>
                        <a:lnSpc>
                          <a:spcPct val="107000"/>
                        </a:lnSpc>
                        <a:spcAft>
                          <a:spcPts val="0"/>
                        </a:spcAft>
                      </a:pPr>
                      <a:r>
                        <a:rPr lang="da-DK" sz="1000" b="0" dirty="0">
                          <a:solidFill>
                            <a:schemeClr val="tx1"/>
                          </a:solidFill>
                          <a:effectLst/>
                        </a:rPr>
                        <a:t>12.</a:t>
                      </a:r>
                    </a:p>
                    <a:p>
                      <a:pPr>
                        <a:lnSpc>
                          <a:spcPct val="107000"/>
                        </a:lnSpc>
                        <a:spcAft>
                          <a:spcPts val="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a:solidFill>
                            <a:schemeClr val="tx1"/>
                          </a:solidFill>
                          <a:effectLst/>
                        </a:rPr>
                        <a:t> </a:t>
                      </a:r>
                      <a:endParaRPr lang="da-DK"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tc>
                  <a:txBody>
                    <a:bodyPr/>
                    <a:lstStyle/>
                    <a:p>
                      <a:pPr>
                        <a:lnSpc>
                          <a:spcPct val="107000"/>
                        </a:lnSpc>
                        <a:spcAft>
                          <a:spcPts val="0"/>
                        </a:spcAft>
                      </a:pPr>
                      <a:r>
                        <a:rPr lang="da-DK" sz="1000" dirty="0">
                          <a:solidFill>
                            <a:schemeClr val="tx1"/>
                          </a:solidFill>
                          <a:effectLst/>
                        </a:rPr>
                        <a:t> </a:t>
                      </a:r>
                      <a:endParaRPr lang="da-DK"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953" marR="62953" marT="0" marB="0">
                    <a:solidFill>
                      <a:schemeClr val="accent1">
                        <a:lumMod val="40000"/>
                        <a:lumOff val="60000"/>
                      </a:schemeClr>
                    </a:solidFill>
                  </a:tcPr>
                </a:tc>
                <a:extLst>
                  <a:ext uri="{0D108BD9-81ED-4DB2-BD59-A6C34878D82A}">
                    <a16:rowId xmlns:a16="http://schemas.microsoft.com/office/drawing/2014/main" val="1823082926"/>
                  </a:ext>
                </a:extLst>
              </a:tr>
            </a:tbl>
          </a:graphicData>
        </a:graphic>
      </p:graphicFrame>
      <p:sp>
        <p:nvSpPr>
          <p:cNvPr id="5" name="Rektangel 4">
            <a:extLst>
              <a:ext uri="{FF2B5EF4-FFF2-40B4-BE49-F238E27FC236}">
                <a16:creationId xmlns:a16="http://schemas.microsoft.com/office/drawing/2014/main" id="{8981C199-9C6B-1AA0-5ADE-4213695634F2}"/>
              </a:ext>
            </a:extLst>
          </p:cNvPr>
          <p:cNvSpPr/>
          <p:nvPr/>
        </p:nvSpPr>
        <p:spPr>
          <a:xfrm>
            <a:off x="1427839" y="5689259"/>
            <a:ext cx="9441962" cy="478849"/>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Markér i projektplanen, hvornår de forskellige risici er lukket ned. Dvs. ikke er en risiko mere. Dette kan f.eks. være, når en bestemt test eller</a:t>
            </a:r>
          </a:p>
          <a:p>
            <a:pPr>
              <a:lnSpc>
                <a:spcPct val="107000"/>
              </a:lnSpc>
              <a:spcAft>
                <a:spcPts val="0"/>
              </a:spcAft>
            </a:pPr>
            <a:r>
              <a:rPr lang="da-DK" sz="1200" b="1" dirty="0">
                <a:ea typeface="SimSun" panose="02010600030101010101" pitchFamily="2" charset="-122"/>
              </a:rPr>
              <a:t>høring er gennemført. Beskriv, hvem der er ansvarlig for at sikre, at den pågældende risiko lukkes.</a:t>
            </a:r>
          </a:p>
        </p:txBody>
      </p:sp>
    </p:spTree>
    <p:extLst>
      <p:ext uri="{BB962C8B-B14F-4D97-AF65-F5344CB8AC3E}">
        <p14:creationId xmlns:p14="http://schemas.microsoft.com/office/powerpoint/2010/main" val="295939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Princip: Projektplan med risikomilepæle (Risk Stones)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55053B1F-E2F7-B572-0840-2828C13EC0F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6" name="Gruppe 5">
            <a:extLst>
              <a:ext uri="{FF2B5EF4-FFF2-40B4-BE49-F238E27FC236}">
                <a16:creationId xmlns:a16="http://schemas.microsoft.com/office/drawing/2014/main" id="{8CF85B7A-1C6A-B6C3-7420-A9B23CA249AB}"/>
              </a:ext>
            </a:extLst>
          </p:cNvPr>
          <p:cNvGrpSpPr/>
          <p:nvPr/>
        </p:nvGrpSpPr>
        <p:grpSpPr>
          <a:xfrm>
            <a:off x="1330956" y="1544363"/>
            <a:ext cx="9446391" cy="3727292"/>
            <a:chOff x="1330956" y="1340169"/>
            <a:chExt cx="9446391" cy="3727292"/>
          </a:xfrm>
        </p:grpSpPr>
        <p:sp>
          <p:nvSpPr>
            <p:cNvPr id="11" name="Rektangel 10">
              <a:extLst>
                <a:ext uri="{FF2B5EF4-FFF2-40B4-BE49-F238E27FC236}">
                  <a16:creationId xmlns:a16="http://schemas.microsoft.com/office/drawing/2014/main" id="{9365E413-0925-09B6-F42F-13F5465BC7EA}"/>
                </a:ext>
              </a:extLst>
            </p:cNvPr>
            <p:cNvSpPr/>
            <p:nvPr/>
          </p:nvSpPr>
          <p:spPr>
            <a:xfrm>
              <a:off x="1335385" y="1340169"/>
              <a:ext cx="9441962" cy="281231"/>
            </a:xfrm>
            <a:prstGeom prst="rect">
              <a:avLst/>
            </a:prstGeom>
            <a:ln>
              <a:noFill/>
            </a:ln>
          </p:spPr>
          <p:txBody>
            <a:bodyPr wrap="square">
              <a:spAutoFit/>
            </a:bodyPr>
            <a:lstStyle/>
            <a:p>
              <a:pPr>
                <a:lnSpc>
                  <a:spcPct val="107000"/>
                </a:lnSpc>
                <a:spcAft>
                  <a:spcPts val="0"/>
                </a:spcAft>
              </a:pPr>
              <a:r>
                <a:rPr lang="da-DK" sz="1200" b="1" dirty="0">
                  <a:solidFill>
                    <a:schemeClr val="accent1">
                      <a:lumMod val="50000"/>
                    </a:schemeClr>
                  </a:solidFill>
                  <a:ea typeface="SimSun" panose="02010600030101010101" pitchFamily="2" charset="-122"/>
                </a:rPr>
                <a:t>Projektplan                  Fase 1                                         Fase 2                                         Fase 3                                         Fase 4</a:t>
              </a:r>
            </a:p>
          </p:txBody>
        </p:sp>
        <p:sp>
          <p:nvSpPr>
            <p:cNvPr id="12" name="Rektangel 11">
              <a:extLst>
                <a:ext uri="{FF2B5EF4-FFF2-40B4-BE49-F238E27FC236}">
                  <a16:creationId xmlns:a16="http://schemas.microsoft.com/office/drawing/2014/main" id="{56B28991-E597-DDE3-9CC8-56B074ADCE9C}"/>
                </a:ext>
              </a:extLst>
            </p:cNvPr>
            <p:cNvSpPr/>
            <p:nvPr/>
          </p:nvSpPr>
          <p:spPr>
            <a:xfrm>
              <a:off x="1436097" y="1670376"/>
              <a:ext cx="1420507" cy="347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Indsatsområde 1</a:t>
              </a:r>
            </a:p>
          </p:txBody>
        </p:sp>
        <p:sp>
          <p:nvSpPr>
            <p:cNvPr id="13" name="Pil: pentagon 12">
              <a:extLst>
                <a:ext uri="{FF2B5EF4-FFF2-40B4-BE49-F238E27FC236}">
                  <a16:creationId xmlns:a16="http://schemas.microsoft.com/office/drawing/2014/main" id="{178409B7-2842-B91F-D64A-9FCCEE727A17}"/>
                </a:ext>
              </a:extLst>
            </p:cNvPr>
            <p:cNvSpPr/>
            <p:nvPr/>
          </p:nvSpPr>
          <p:spPr>
            <a:xfrm>
              <a:off x="2901903" y="167037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Ligebenet trekant 13">
              <a:extLst>
                <a:ext uri="{FF2B5EF4-FFF2-40B4-BE49-F238E27FC236}">
                  <a16:creationId xmlns:a16="http://schemas.microsoft.com/office/drawing/2014/main" id="{5F6825D5-79B6-37B2-C857-64D9EAAB5344}"/>
                </a:ext>
              </a:extLst>
            </p:cNvPr>
            <p:cNvSpPr/>
            <p:nvPr/>
          </p:nvSpPr>
          <p:spPr>
            <a:xfrm flipV="1">
              <a:off x="2999294"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Ligebenet trekant 14">
              <a:extLst>
                <a:ext uri="{FF2B5EF4-FFF2-40B4-BE49-F238E27FC236}">
                  <a16:creationId xmlns:a16="http://schemas.microsoft.com/office/drawing/2014/main" id="{CBE99947-4990-3F3A-DE11-475CECBA1EB3}"/>
                </a:ext>
              </a:extLst>
            </p:cNvPr>
            <p:cNvSpPr/>
            <p:nvPr/>
          </p:nvSpPr>
          <p:spPr>
            <a:xfrm flipV="1">
              <a:off x="3347070"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Ligebenet trekant 15">
              <a:extLst>
                <a:ext uri="{FF2B5EF4-FFF2-40B4-BE49-F238E27FC236}">
                  <a16:creationId xmlns:a16="http://schemas.microsoft.com/office/drawing/2014/main" id="{E48C72B4-ED3C-CF3B-23C5-EBD3552347C5}"/>
                </a:ext>
              </a:extLst>
            </p:cNvPr>
            <p:cNvSpPr/>
            <p:nvPr/>
          </p:nvSpPr>
          <p:spPr>
            <a:xfrm flipV="1">
              <a:off x="3694846"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Ligebenet trekant 16">
              <a:extLst>
                <a:ext uri="{FF2B5EF4-FFF2-40B4-BE49-F238E27FC236}">
                  <a16:creationId xmlns:a16="http://schemas.microsoft.com/office/drawing/2014/main" id="{F29E47CE-B634-D7C4-4EB2-DAB943D992BB}"/>
                </a:ext>
              </a:extLst>
            </p:cNvPr>
            <p:cNvSpPr/>
            <p:nvPr/>
          </p:nvSpPr>
          <p:spPr>
            <a:xfrm flipV="1">
              <a:off x="4042622" y="1755044"/>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Ligebenet trekant 17">
              <a:extLst>
                <a:ext uri="{FF2B5EF4-FFF2-40B4-BE49-F238E27FC236}">
                  <a16:creationId xmlns:a16="http://schemas.microsoft.com/office/drawing/2014/main" id="{9C21928B-E21E-B889-2B1D-BE3F75C0EC18}"/>
                </a:ext>
              </a:extLst>
            </p:cNvPr>
            <p:cNvSpPr/>
            <p:nvPr/>
          </p:nvSpPr>
          <p:spPr>
            <a:xfrm flipV="1">
              <a:off x="4390396"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il: pentagon 18">
              <a:extLst>
                <a:ext uri="{FF2B5EF4-FFF2-40B4-BE49-F238E27FC236}">
                  <a16:creationId xmlns:a16="http://schemas.microsoft.com/office/drawing/2014/main" id="{E92176D1-973B-1CBC-1B8B-C83A5B358561}"/>
                </a:ext>
              </a:extLst>
            </p:cNvPr>
            <p:cNvSpPr/>
            <p:nvPr/>
          </p:nvSpPr>
          <p:spPr>
            <a:xfrm>
              <a:off x="4845107" y="167037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a:extLst>
                <a:ext uri="{FF2B5EF4-FFF2-40B4-BE49-F238E27FC236}">
                  <a16:creationId xmlns:a16="http://schemas.microsoft.com/office/drawing/2014/main" id="{8DDA6664-8A92-79AE-B4A9-466A40FBB190}"/>
                </a:ext>
              </a:extLst>
            </p:cNvPr>
            <p:cNvSpPr/>
            <p:nvPr/>
          </p:nvSpPr>
          <p:spPr>
            <a:xfrm flipV="1">
              <a:off x="4942497"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Ligebenet trekant 20">
              <a:extLst>
                <a:ext uri="{FF2B5EF4-FFF2-40B4-BE49-F238E27FC236}">
                  <a16:creationId xmlns:a16="http://schemas.microsoft.com/office/drawing/2014/main" id="{88036078-E6AC-9FE5-D292-DF3AA218F771}"/>
                </a:ext>
              </a:extLst>
            </p:cNvPr>
            <p:cNvSpPr/>
            <p:nvPr/>
          </p:nvSpPr>
          <p:spPr>
            <a:xfrm flipV="1">
              <a:off x="5290273"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Ligebenet trekant 21">
              <a:extLst>
                <a:ext uri="{FF2B5EF4-FFF2-40B4-BE49-F238E27FC236}">
                  <a16:creationId xmlns:a16="http://schemas.microsoft.com/office/drawing/2014/main" id="{3A814AA0-E660-CCAC-1BFF-4B4DED33A737}"/>
                </a:ext>
              </a:extLst>
            </p:cNvPr>
            <p:cNvSpPr/>
            <p:nvPr/>
          </p:nvSpPr>
          <p:spPr>
            <a:xfrm flipV="1">
              <a:off x="5638050"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igebenet trekant 22">
              <a:extLst>
                <a:ext uri="{FF2B5EF4-FFF2-40B4-BE49-F238E27FC236}">
                  <a16:creationId xmlns:a16="http://schemas.microsoft.com/office/drawing/2014/main" id="{D034245E-8A38-3278-FB76-83DCC84C4890}"/>
                </a:ext>
              </a:extLst>
            </p:cNvPr>
            <p:cNvSpPr/>
            <p:nvPr/>
          </p:nvSpPr>
          <p:spPr>
            <a:xfrm flipV="1">
              <a:off x="5985826"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Ligebenet trekant 23">
              <a:extLst>
                <a:ext uri="{FF2B5EF4-FFF2-40B4-BE49-F238E27FC236}">
                  <a16:creationId xmlns:a16="http://schemas.microsoft.com/office/drawing/2014/main" id="{4019B458-4B7D-1DDA-4226-39E0F7496AFB}"/>
                </a:ext>
              </a:extLst>
            </p:cNvPr>
            <p:cNvSpPr/>
            <p:nvPr/>
          </p:nvSpPr>
          <p:spPr>
            <a:xfrm flipV="1">
              <a:off x="6333600"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Pil: pentagon 24">
              <a:extLst>
                <a:ext uri="{FF2B5EF4-FFF2-40B4-BE49-F238E27FC236}">
                  <a16:creationId xmlns:a16="http://schemas.microsoft.com/office/drawing/2014/main" id="{E6BBF0F2-8E21-D244-A748-E065F5B11F36}"/>
                </a:ext>
              </a:extLst>
            </p:cNvPr>
            <p:cNvSpPr/>
            <p:nvPr/>
          </p:nvSpPr>
          <p:spPr>
            <a:xfrm>
              <a:off x="6788311" y="167037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Ligebenet trekant 25">
              <a:extLst>
                <a:ext uri="{FF2B5EF4-FFF2-40B4-BE49-F238E27FC236}">
                  <a16:creationId xmlns:a16="http://schemas.microsoft.com/office/drawing/2014/main" id="{DF5DFCD4-5ED3-96EF-41A1-0C3B09135586}"/>
                </a:ext>
              </a:extLst>
            </p:cNvPr>
            <p:cNvSpPr/>
            <p:nvPr/>
          </p:nvSpPr>
          <p:spPr>
            <a:xfrm flipV="1">
              <a:off x="6885701"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Ligebenet trekant 26">
              <a:extLst>
                <a:ext uri="{FF2B5EF4-FFF2-40B4-BE49-F238E27FC236}">
                  <a16:creationId xmlns:a16="http://schemas.microsoft.com/office/drawing/2014/main" id="{D9781F5A-97B6-9DC7-0991-E93BD21A1F5E}"/>
                </a:ext>
              </a:extLst>
            </p:cNvPr>
            <p:cNvSpPr/>
            <p:nvPr/>
          </p:nvSpPr>
          <p:spPr>
            <a:xfrm flipV="1">
              <a:off x="7233477"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Ligebenet trekant 27">
              <a:extLst>
                <a:ext uri="{FF2B5EF4-FFF2-40B4-BE49-F238E27FC236}">
                  <a16:creationId xmlns:a16="http://schemas.microsoft.com/office/drawing/2014/main" id="{7317E85D-7421-B5C7-61F8-CBB5A2471C23}"/>
                </a:ext>
              </a:extLst>
            </p:cNvPr>
            <p:cNvSpPr/>
            <p:nvPr/>
          </p:nvSpPr>
          <p:spPr>
            <a:xfrm flipV="1">
              <a:off x="7581253" y="1755044"/>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Ligebenet trekant 28">
              <a:extLst>
                <a:ext uri="{FF2B5EF4-FFF2-40B4-BE49-F238E27FC236}">
                  <a16:creationId xmlns:a16="http://schemas.microsoft.com/office/drawing/2014/main" id="{81413AE6-126F-D84C-A0DC-29140E68DF94}"/>
                </a:ext>
              </a:extLst>
            </p:cNvPr>
            <p:cNvSpPr/>
            <p:nvPr/>
          </p:nvSpPr>
          <p:spPr>
            <a:xfrm flipV="1">
              <a:off x="7929029"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Ligebenet trekant 29">
              <a:extLst>
                <a:ext uri="{FF2B5EF4-FFF2-40B4-BE49-F238E27FC236}">
                  <a16:creationId xmlns:a16="http://schemas.microsoft.com/office/drawing/2014/main" id="{26669FED-107C-1FF8-00B4-7E095C6C0449}"/>
                </a:ext>
              </a:extLst>
            </p:cNvPr>
            <p:cNvSpPr/>
            <p:nvPr/>
          </p:nvSpPr>
          <p:spPr>
            <a:xfrm flipV="1">
              <a:off x="8276803"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il: pentagon 30">
              <a:extLst>
                <a:ext uri="{FF2B5EF4-FFF2-40B4-BE49-F238E27FC236}">
                  <a16:creationId xmlns:a16="http://schemas.microsoft.com/office/drawing/2014/main" id="{2ADB69E7-873F-3704-E6B9-831A920D4967}"/>
                </a:ext>
              </a:extLst>
            </p:cNvPr>
            <p:cNvSpPr/>
            <p:nvPr/>
          </p:nvSpPr>
          <p:spPr>
            <a:xfrm>
              <a:off x="8731514" y="167037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Ligebenet trekant 31">
              <a:extLst>
                <a:ext uri="{FF2B5EF4-FFF2-40B4-BE49-F238E27FC236}">
                  <a16:creationId xmlns:a16="http://schemas.microsoft.com/office/drawing/2014/main" id="{CE71E92E-29A1-D2C6-FFA6-26F96F1EB600}"/>
                </a:ext>
              </a:extLst>
            </p:cNvPr>
            <p:cNvSpPr/>
            <p:nvPr/>
          </p:nvSpPr>
          <p:spPr>
            <a:xfrm flipV="1">
              <a:off x="8828904"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a:extLst>
                <a:ext uri="{FF2B5EF4-FFF2-40B4-BE49-F238E27FC236}">
                  <a16:creationId xmlns:a16="http://schemas.microsoft.com/office/drawing/2014/main" id="{0CE408EC-47ED-1F80-E6F2-7DB814B41672}"/>
                </a:ext>
              </a:extLst>
            </p:cNvPr>
            <p:cNvSpPr/>
            <p:nvPr/>
          </p:nvSpPr>
          <p:spPr>
            <a:xfrm flipV="1">
              <a:off x="9176680"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Ligebenet trekant 33">
              <a:extLst>
                <a:ext uri="{FF2B5EF4-FFF2-40B4-BE49-F238E27FC236}">
                  <a16:creationId xmlns:a16="http://schemas.microsoft.com/office/drawing/2014/main" id="{0C7A0C6E-A7C3-EA80-B90A-8776F43A59CD}"/>
                </a:ext>
              </a:extLst>
            </p:cNvPr>
            <p:cNvSpPr/>
            <p:nvPr/>
          </p:nvSpPr>
          <p:spPr>
            <a:xfrm flipV="1">
              <a:off x="9524456"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Ligebenet trekant 34">
              <a:extLst>
                <a:ext uri="{FF2B5EF4-FFF2-40B4-BE49-F238E27FC236}">
                  <a16:creationId xmlns:a16="http://schemas.microsoft.com/office/drawing/2014/main" id="{D058154F-8F64-31CA-692D-09BC9DF90A94}"/>
                </a:ext>
              </a:extLst>
            </p:cNvPr>
            <p:cNvSpPr/>
            <p:nvPr/>
          </p:nvSpPr>
          <p:spPr>
            <a:xfrm flipV="1">
              <a:off x="9872232"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Ligebenet trekant 35">
              <a:extLst>
                <a:ext uri="{FF2B5EF4-FFF2-40B4-BE49-F238E27FC236}">
                  <a16:creationId xmlns:a16="http://schemas.microsoft.com/office/drawing/2014/main" id="{A548B5A4-A568-2A26-2DD6-9E6E061E9079}"/>
                </a:ext>
              </a:extLst>
            </p:cNvPr>
            <p:cNvSpPr/>
            <p:nvPr/>
          </p:nvSpPr>
          <p:spPr>
            <a:xfrm flipV="1">
              <a:off x="10220006" y="175504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499783BA-9870-07F1-B4F1-784C8DA2C9FC}"/>
                </a:ext>
              </a:extLst>
            </p:cNvPr>
            <p:cNvSpPr/>
            <p:nvPr/>
          </p:nvSpPr>
          <p:spPr>
            <a:xfrm>
              <a:off x="1436097" y="2160921"/>
              <a:ext cx="1420507" cy="347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Indsatsområde 2</a:t>
              </a:r>
            </a:p>
          </p:txBody>
        </p:sp>
        <p:sp>
          <p:nvSpPr>
            <p:cNvPr id="38" name="Pil: pentagon 37">
              <a:extLst>
                <a:ext uri="{FF2B5EF4-FFF2-40B4-BE49-F238E27FC236}">
                  <a16:creationId xmlns:a16="http://schemas.microsoft.com/office/drawing/2014/main" id="{286070AC-200E-CEDC-A715-6F96F070CE1B}"/>
                </a:ext>
              </a:extLst>
            </p:cNvPr>
            <p:cNvSpPr/>
            <p:nvPr/>
          </p:nvSpPr>
          <p:spPr>
            <a:xfrm>
              <a:off x="2901903" y="216092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Ligebenet trekant 38">
              <a:extLst>
                <a:ext uri="{FF2B5EF4-FFF2-40B4-BE49-F238E27FC236}">
                  <a16:creationId xmlns:a16="http://schemas.microsoft.com/office/drawing/2014/main" id="{8ADD36F7-713B-0E3D-F9EA-0826949A8833}"/>
                </a:ext>
              </a:extLst>
            </p:cNvPr>
            <p:cNvSpPr/>
            <p:nvPr/>
          </p:nvSpPr>
          <p:spPr>
            <a:xfrm flipV="1">
              <a:off x="2999294"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a:extLst>
                <a:ext uri="{FF2B5EF4-FFF2-40B4-BE49-F238E27FC236}">
                  <a16:creationId xmlns:a16="http://schemas.microsoft.com/office/drawing/2014/main" id="{D97951BC-B30F-6016-9243-2066B7CE81F8}"/>
                </a:ext>
              </a:extLst>
            </p:cNvPr>
            <p:cNvSpPr/>
            <p:nvPr/>
          </p:nvSpPr>
          <p:spPr>
            <a:xfrm flipV="1">
              <a:off x="3347070"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ekant 40">
              <a:extLst>
                <a:ext uri="{FF2B5EF4-FFF2-40B4-BE49-F238E27FC236}">
                  <a16:creationId xmlns:a16="http://schemas.microsoft.com/office/drawing/2014/main" id="{B669A42F-3811-69DB-2E9B-346BB8615E8A}"/>
                </a:ext>
              </a:extLst>
            </p:cNvPr>
            <p:cNvSpPr/>
            <p:nvPr/>
          </p:nvSpPr>
          <p:spPr>
            <a:xfrm flipV="1">
              <a:off x="3694846"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Ligebenet trekant 41">
              <a:extLst>
                <a:ext uri="{FF2B5EF4-FFF2-40B4-BE49-F238E27FC236}">
                  <a16:creationId xmlns:a16="http://schemas.microsoft.com/office/drawing/2014/main" id="{9293B593-42BD-B4CC-7D84-EC1A0CD9CBBD}"/>
                </a:ext>
              </a:extLst>
            </p:cNvPr>
            <p:cNvSpPr/>
            <p:nvPr/>
          </p:nvSpPr>
          <p:spPr>
            <a:xfrm flipV="1">
              <a:off x="4042622"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a:extLst>
                <a:ext uri="{FF2B5EF4-FFF2-40B4-BE49-F238E27FC236}">
                  <a16:creationId xmlns:a16="http://schemas.microsoft.com/office/drawing/2014/main" id="{FCFEB045-40E5-0425-F377-70028A10B764}"/>
                </a:ext>
              </a:extLst>
            </p:cNvPr>
            <p:cNvSpPr/>
            <p:nvPr/>
          </p:nvSpPr>
          <p:spPr>
            <a:xfrm flipV="1">
              <a:off x="4390396"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Pil: pentagon 43">
              <a:extLst>
                <a:ext uri="{FF2B5EF4-FFF2-40B4-BE49-F238E27FC236}">
                  <a16:creationId xmlns:a16="http://schemas.microsoft.com/office/drawing/2014/main" id="{5268A411-31DB-9488-955D-01B4317CCEFC}"/>
                </a:ext>
              </a:extLst>
            </p:cNvPr>
            <p:cNvSpPr/>
            <p:nvPr/>
          </p:nvSpPr>
          <p:spPr>
            <a:xfrm>
              <a:off x="4845107" y="216092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Ligebenet trekant 44">
              <a:extLst>
                <a:ext uri="{FF2B5EF4-FFF2-40B4-BE49-F238E27FC236}">
                  <a16:creationId xmlns:a16="http://schemas.microsoft.com/office/drawing/2014/main" id="{3BFAAA6C-18EA-6928-A2C1-233C27E39AF3}"/>
                </a:ext>
              </a:extLst>
            </p:cNvPr>
            <p:cNvSpPr/>
            <p:nvPr/>
          </p:nvSpPr>
          <p:spPr>
            <a:xfrm flipV="1">
              <a:off x="4942497"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Ligebenet trekant 45">
              <a:extLst>
                <a:ext uri="{FF2B5EF4-FFF2-40B4-BE49-F238E27FC236}">
                  <a16:creationId xmlns:a16="http://schemas.microsoft.com/office/drawing/2014/main" id="{E523564D-8239-E065-D78A-022C945FE2BE}"/>
                </a:ext>
              </a:extLst>
            </p:cNvPr>
            <p:cNvSpPr/>
            <p:nvPr/>
          </p:nvSpPr>
          <p:spPr>
            <a:xfrm flipV="1">
              <a:off x="5290273"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Ligebenet trekant 46">
              <a:extLst>
                <a:ext uri="{FF2B5EF4-FFF2-40B4-BE49-F238E27FC236}">
                  <a16:creationId xmlns:a16="http://schemas.microsoft.com/office/drawing/2014/main" id="{D8B7874F-5BCA-4BC1-3A2B-040FFB8E5519}"/>
                </a:ext>
              </a:extLst>
            </p:cNvPr>
            <p:cNvSpPr/>
            <p:nvPr/>
          </p:nvSpPr>
          <p:spPr>
            <a:xfrm flipV="1">
              <a:off x="5638050" y="2245589"/>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Ligebenet trekant 47">
              <a:extLst>
                <a:ext uri="{FF2B5EF4-FFF2-40B4-BE49-F238E27FC236}">
                  <a16:creationId xmlns:a16="http://schemas.microsoft.com/office/drawing/2014/main" id="{6B167283-4D88-537D-C567-76C439860163}"/>
                </a:ext>
              </a:extLst>
            </p:cNvPr>
            <p:cNvSpPr/>
            <p:nvPr/>
          </p:nvSpPr>
          <p:spPr>
            <a:xfrm flipV="1">
              <a:off x="5985826"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Ligebenet trekant 48">
              <a:extLst>
                <a:ext uri="{FF2B5EF4-FFF2-40B4-BE49-F238E27FC236}">
                  <a16:creationId xmlns:a16="http://schemas.microsoft.com/office/drawing/2014/main" id="{37A60A3A-4A2E-AD38-027D-FB5CAFB803D4}"/>
                </a:ext>
              </a:extLst>
            </p:cNvPr>
            <p:cNvSpPr/>
            <p:nvPr/>
          </p:nvSpPr>
          <p:spPr>
            <a:xfrm flipV="1">
              <a:off x="6333600"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Pil: pentagon 49">
              <a:extLst>
                <a:ext uri="{FF2B5EF4-FFF2-40B4-BE49-F238E27FC236}">
                  <a16:creationId xmlns:a16="http://schemas.microsoft.com/office/drawing/2014/main" id="{600BF132-310A-B133-7A7C-A99ED90EA832}"/>
                </a:ext>
              </a:extLst>
            </p:cNvPr>
            <p:cNvSpPr/>
            <p:nvPr/>
          </p:nvSpPr>
          <p:spPr>
            <a:xfrm>
              <a:off x="6788311" y="216092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Ligebenet trekant 50">
              <a:extLst>
                <a:ext uri="{FF2B5EF4-FFF2-40B4-BE49-F238E27FC236}">
                  <a16:creationId xmlns:a16="http://schemas.microsoft.com/office/drawing/2014/main" id="{E4458A4E-B7C4-13D8-5A7B-53E31D99E951}"/>
                </a:ext>
              </a:extLst>
            </p:cNvPr>
            <p:cNvSpPr/>
            <p:nvPr/>
          </p:nvSpPr>
          <p:spPr>
            <a:xfrm flipV="1">
              <a:off x="6885701"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Ligebenet trekant 51">
              <a:extLst>
                <a:ext uri="{FF2B5EF4-FFF2-40B4-BE49-F238E27FC236}">
                  <a16:creationId xmlns:a16="http://schemas.microsoft.com/office/drawing/2014/main" id="{788BD4B5-C6C9-FF3B-F89F-C86E90A350D7}"/>
                </a:ext>
              </a:extLst>
            </p:cNvPr>
            <p:cNvSpPr/>
            <p:nvPr/>
          </p:nvSpPr>
          <p:spPr>
            <a:xfrm flipV="1">
              <a:off x="7233477"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Ligebenet trekant 52">
              <a:extLst>
                <a:ext uri="{FF2B5EF4-FFF2-40B4-BE49-F238E27FC236}">
                  <a16:creationId xmlns:a16="http://schemas.microsoft.com/office/drawing/2014/main" id="{5727FCD2-2CEA-969F-89B6-77996A88643F}"/>
                </a:ext>
              </a:extLst>
            </p:cNvPr>
            <p:cNvSpPr/>
            <p:nvPr/>
          </p:nvSpPr>
          <p:spPr>
            <a:xfrm flipV="1">
              <a:off x="7581253"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Ligebenet trekant 53">
              <a:extLst>
                <a:ext uri="{FF2B5EF4-FFF2-40B4-BE49-F238E27FC236}">
                  <a16:creationId xmlns:a16="http://schemas.microsoft.com/office/drawing/2014/main" id="{571348D2-4C29-ED82-CCD2-1417DA7DBCEA}"/>
                </a:ext>
              </a:extLst>
            </p:cNvPr>
            <p:cNvSpPr/>
            <p:nvPr/>
          </p:nvSpPr>
          <p:spPr>
            <a:xfrm flipV="1">
              <a:off x="7929029"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Ligebenet trekant 54">
              <a:extLst>
                <a:ext uri="{FF2B5EF4-FFF2-40B4-BE49-F238E27FC236}">
                  <a16:creationId xmlns:a16="http://schemas.microsoft.com/office/drawing/2014/main" id="{6D2E4F80-E077-7ADE-73A9-C8205FB7B135}"/>
                </a:ext>
              </a:extLst>
            </p:cNvPr>
            <p:cNvSpPr/>
            <p:nvPr/>
          </p:nvSpPr>
          <p:spPr>
            <a:xfrm flipV="1">
              <a:off x="8276803"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Pil: pentagon 55">
              <a:extLst>
                <a:ext uri="{FF2B5EF4-FFF2-40B4-BE49-F238E27FC236}">
                  <a16:creationId xmlns:a16="http://schemas.microsoft.com/office/drawing/2014/main" id="{5AA6933B-39C2-CCB1-898D-B513C8EA3E09}"/>
                </a:ext>
              </a:extLst>
            </p:cNvPr>
            <p:cNvSpPr/>
            <p:nvPr/>
          </p:nvSpPr>
          <p:spPr>
            <a:xfrm>
              <a:off x="8731514" y="216092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Ligebenet trekant 56">
              <a:extLst>
                <a:ext uri="{FF2B5EF4-FFF2-40B4-BE49-F238E27FC236}">
                  <a16:creationId xmlns:a16="http://schemas.microsoft.com/office/drawing/2014/main" id="{5060C0A6-819B-74FB-8870-8C08E85D887D}"/>
                </a:ext>
              </a:extLst>
            </p:cNvPr>
            <p:cNvSpPr/>
            <p:nvPr/>
          </p:nvSpPr>
          <p:spPr>
            <a:xfrm flipV="1">
              <a:off x="8828904"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Ligebenet trekant 57">
              <a:extLst>
                <a:ext uri="{FF2B5EF4-FFF2-40B4-BE49-F238E27FC236}">
                  <a16:creationId xmlns:a16="http://schemas.microsoft.com/office/drawing/2014/main" id="{A2F73B8D-09D2-3CEB-A141-B0A42AF11EC0}"/>
                </a:ext>
              </a:extLst>
            </p:cNvPr>
            <p:cNvSpPr/>
            <p:nvPr/>
          </p:nvSpPr>
          <p:spPr>
            <a:xfrm flipV="1">
              <a:off x="9176680"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Ligebenet trekant 58">
              <a:extLst>
                <a:ext uri="{FF2B5EF4-FFF2-40B4-BE49-F238E27FC236}">
                  <a16:creationId xmlns:a16="http://schemas.microsoft.com/office/drawing/2014/main" id="{3588A26D-DD5A-BF10-F2AA-02C36220FD23}"/>
                </a:ext>
              </a:extLst>
            </p:cNvPr>
            <p:cNvSpPr/>
            <p:nvPr/>
          </p:nvSpPr>
          <p:spPr>
            <a:xfrm flipV="1">
              <a:off x="9524456"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Ligebenet trekant 59">
              <a:extLst>
                <a:ext uri="{FF2B5EF4-FFF2-40B4-BE49-F238E27FC236}">
                  <a16:creationId xmlns:a16="http://schemas.microsoft.com/office/drawing/2014/main" id="{8D046BA2-512C-2000-54BE-27E5D26E8028}"/>
                </a:ext>
              </a:extLst>
            </p:cNvPr>
            <p:cNvSpPr/>
            <p:nvPr/>
          </p:nvSpPr>
          <p:spPr>
            <a:xfrm flipV="1">
              <a:off x="9872232"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Ligebenet trekant 60">
              <a:extLst>
                <a:ext uri="{FF2B5EF4-FFF2-40B4-BE49-F238E27FC236}">
                  <a16:creationId xmlns:a16="http://schemas.microsoft.com/office/drawing/2014/main" id="{8B7BB2A2-A03A-013E-76DF-56C09D16854D}"/>
                </a:ext>
              </a:extLst>
            </p:cNvPr>
            <p:cNvSpPr/>
            <p:nvPr/>
          </p:nvSpPr>
          <p:spPr>
            <a:xfrm flipV="1">
              <a:off x="10220006" y="224558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Rektangel 61">
              <a:extLst>
                <a:ext uri="{FF2B5EF4-FFF2-40B4-BE49-F238E27FC236}">
                  <a16:creationId xmlns:a16="http://schemas.microsoft.com/office/drawing/2014/main" id="{714C15D4-391A-85BC-46B5-81D34C105488}"/>
                </a:ext>
              </a:extLst>
            </p:cNvPr>
            <p:cNvSpPr/>
            <p:nvPr/>
          </p:nvSpPr>
          <p:spPr>
            <a:xfrm>
              <a:off x="1436097" y="2651466"/>
              <a:ext cx="1420507" cy="347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Indsatsområde 3</a:t>
              </a:r>
            </a:p>
          </p:txBody>
        </p:sp>
        <p:sp>
          <p:nvSpPr>
            <p:cNvPr id="63" name="Pil: pentagon 62">
              <a:extLst>
                <a:ext uri="{FF2B5EF4-FFF2-40B4-BE49-F238E27FC236}">
                  <a16:creationId xmlns:a16="http://schemas.microsoft.com/office/drawing/2014/main" id="{2EA90FB0-DC3B-31CF-866A-78444FCBB5EF}"/>
                </a:ext>
              </a:extLst>
            </p:cNvPr>
            <p:cNvSpPr/>
            <p:nvPr/>
          </p:nvSpPr>
          <p:spPr>
            <a:xfrm>
              <a:off x="2901903" y="265146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Ligebenet trekant 63">
              <a:extLst>
                <a:ext uri="{FF2B5EF4-FFF2-40B4-BE49-F238E27FC236}">
                  <a16:creationId xmlns:a16="http://schemas.microsoft.com/office/drawing/2014/main" id="{39DAA1EF-34CD-24E2-24F5-E51C60BD1C5E}"/>
                </a:ext>
              </a:extLst>
            </p:cNvPr>
            <p:cNvSpPr/>
            <p:nvPr/>
          </p:nvSpPr>
          <p:spPr>
            <a:xfrm flipV="1">
              <a:off x="2999294"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Ligebenet trekant 64">
              <a:extLst>
                <a:ext uri="{FF2B5EF4-FFF2-40B4-BE49-F238E27FC236}">
                  <a16:creationId xmlns:a16="http://schemas.microsoft.com/office/drawing/2014/main" id="{AD979C66-C515-011C-BA95-303188F7E5B7}"/>
                </a:ext>
              </a:extLst>
            </p:cNvPr>
            <p:cNvSpPr/>
            <p:nvPr/>
          </p:nvSpPr>
          <p:spPr>
            <a:xfrm flipV="1">
              <a:off x="3347070"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Ligebenet trekant 65">
              <a:extLst>
                <a:ext uri="{FF2B5EF4-FFF2-40B4-BE49-F238E27FC236}">
                  <a16:creationId xmlns:a16="http://schemas.microsoft.com/office/drawing/2014/main" id="{D4DE3F72-7F99-4598-711C-B5908FE1BC78}"/>
                </a:ext>
              </a:extLst>
            </p:cNvPr>
            <p:cNvSpPr/>
            <p:nvPr/>
          </p:nvSpPr>
          <p:spPr>
            <a:xfrm flipV="1">
              <a:off x="3694846"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7" name="Ligebenet trekant 66">
              <a:extLst>
                <a:ext uri="{FF2B5EF4-FFF2-40B4-BE49-F238E27FC236}">
                  <a16:creationId xmlns:a16="http://schemas.microsoft.com/office/drawing/2014/main" id="{C3B997C5-AEBD-8F1D-1499-2870908F5813}"/>
                </a:ext>
              </a:extLst>
            </p:cNvPr>
            <p:cNvSpPr/>
            <p:nvPr/>
          </p:nvSpPr>
          <p:spPr>
            <a:xfrm flipV="1">
              <a:off x="4042622" y="2736134"/>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Ligebenet trekant 67">
              <a:extLst>
                <a:ext uri="{FF2B5EF4-FFF2-40B4-BE49-F238E27FC236}">
                  <a16:creationId xmlns:a16="http://schemas.microsoft.com/office/drawing/2014/main" id="{A25BD890-7BB5-609E-1428-D699F6CD54DA}"/>
                </a:ext>
              </a:extLst>
            </p:cNvPr>
            <p:cNvSpPr/>
            <p:nvPr/>
          </p:nvSpPr>
          <p:spPr>
            <a:xfrm flipV="1">
              <a:off x="4390396"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Pil: pentagon 68">
              <a:extLst>
                <a:ext uri="{FF2B5EF4-FFF2-40B4-BE49-F238E27FC236}">
                  <a16:creationId xmlns:a16="http://schemas.microsoft.com/office/drawing/2014/main" id="{B6D4A519-BE80-6756-0A95-81A80F3B358E}"/>
                </a:ext>
              </a:extLst>
            </p:cNvPr>
            <p:cNvSpPr/>
            <p:nvPr/>
          </p:nvSpPr>
          <p:spPr>
            <a:xfrm>
              <a:off x="4845107" y="265146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Ligebenet trekant 69">
              <a:extLst>
                <a:ext uri="{FF2B5EF4-FFF2-40B4-BE49-F238E27FC236}">
                  <a16:creationId xmlns:a16="http://schemas.microsoft.com/office/drawing/2014/main" id="{506776F1-46BF-0170-9C88-63F30ED3F608}"/>
                </a:ext>
              </a:extLst>
            </p:cNvPr>
            <p:cNvSpPr/>
            <p:nvPr/>
          </p:nvSpPr>
          <p:spPr>
            <a:xfrm flipV="1">
              <a:off x="4942497"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1" name="Ligebenet trekant 70">
              <a:extLst>
                <a:ext uri="{FF2B5EF4-FFF2-40B4-BE49-F238E27FC236}">
                  <a16:creationId xmlns:a16="http://schemas.microsoft.com/office/drawing/2014/main" id="{FF847585-40A7-08BF-D093-C48D604FF581}"/>
                </a:ext>
              </a:extLst>
            </p:cNvPr>
            <p:cNvSpPr/>
            <p:nvPr/>
          </p:nvSpPr>
          <p:spPr>
            <a:xfrm flipV="1">
              <a:off x="5290273" y="2736134"/>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2" name="Ligebenet trekant 71">
              <a:extLst>
                <a:ext uri="{FF2B5EF4-FFF2-40B4-BE49-F238E27FC236}">
                  <a16:creationId xmlns:a16="http://schemas.microsoft.com/office/drawing/2014/main" id="{7D74A112-D336-CFAE-4679-5633F193089B}"/>
                </a:ext>
              </a:extLst>
            </p:cNvPr>
            <p:cNvSpPr/>
            <p:nvPr/>
          </p:nvSpPr>
          <p:spPr>
            <a:xfrm flipV="1">
              <a:off x="5638050"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3" name="Ligebenet trekant 72">
              <a:extLst>
                <a:ext uri="{FF2B5EF4-FFF2-40B4-BE49-F238E27FC236}">
                  <a16:creationId xmlns:a16="http://schemas.microsoft.com/office/drawing/2014/main" id="{27BD85EB-BF92-ED6B-EBD5-DB246D4A6A8C}"/>
                </a:ext>
              </a:extLst>
            </p:cNvPr>
            <p:cNvSpPr/>
            <p:nvPr/>
          </p:nvSpPr>
          <p:spPr>
            <a:xfrm flipV="1">
              <a:off x="5985826"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4" name="Ligebenet trekant 73">
              <a:extLst>
                <a:ext uri="{FF2B5EF4-FFF2-40B4-BE49-F238E27FC236}">
                  <a16:creationId xmlns:a16="http://schemas.microsoft.com/office/drawing/2014/main" id="{3F1650A1-3B13-8B6E-8DC3-FD8BE70B2499}"/>
                </a:ext>
              </a:extLst>
            </p:cNvPr>
            <p:cNvSpPr/>
            <p:nvPr/>
          </p:nvSpPr>
          <p:spPr>
            <a:xfrm flipV="1">
              <a:off x="6333600"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il: pentagon 74">
              <a:extLst>
                <a:ext uri="{FF2B5EF4-FFF2-40B4-BE49-F238E27FC236}">
                  <a16:creationId xmlns:a16="http://schemas.microsoft.com/office/drawing/2014/main" id="{9C9BA18D-1126-1FFA-ABBE-AD8F52F38D26}"/>
                </a:ext>
              </a:extLst>
            </p:cNvPr>
            <p:cNvSpPr/>
            <p:nvPr/>
          </p:nvSpPr>
          <p:spPr>
            <a:xfrm>
              <a:off x="6788311" y="265146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6" name="Ligebenet trekant 75">
              <a:extLst>
                <a:ext uri="{FF2B5EF4-FFF2-40B4-BE49-F238E27FC236}">
                  <a16:creationId xmlns:a16="http://schemas.microsoft.com/office/drawing/2014/main" id="{D20D00F3-9E5E-C3FB-13C3-EA6EE6DB1A08}"/>
                </a:ext>
              </a:extLst>
            </p:cNvPr>
            <p:cNvSpPr/>
            <p:nvPr/>
          </p:nvSpPr>
          <p:spPr>
            <a:xfrm flipV="1">
              <a:off x="6885701"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Ligebenet trekant 76">
              <a:extLst>
                <a:ext uri="{FF2B5EF4-FFF2-40B4-BE49-F238E27FC236}">
                  <a16:creationId xmlns:a16="http://schemas.microsoft.com/office/drawing/2014/main" id="{7FAE71DA-9F6A-9524-3496-367D546CD676}"/>
                </a:ext>
              </a:extLst>
            </p:cNvPr>
            <p:cNvSpPr/>
            <p:nvPr/>
          </p:nvSpPr>
          <p:spPr>
            <a:xfrm flipV="1">
              <a:off x="7233477"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Ligebenet trekant 77">
              <a:extLst>
                <a:ext uri="{FF2B5EF4-FFF2-40B4-BE49-F238E27FC236}">
                  <a16:creationId xmlns:a16="http://schemas.microsoft.com/office/drawing/2014/main" id="{F3F0E4EC-18D7-5262-8AC6-0CDAB5433827}"/>
                </a:ext>
              </a:extLst>
            </p:cNvPr>
            <p:cNvSpPr/>
            <p:nvPr/>
          </p:nvSpPr>
          <p:spPr>
            <a:xfrm flipV="1">
              <a:off x="7581253"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9" name="Ligebenet trekant 78">
              <a:extLst>
                <a:ext uri="{FF2B5EF4-FFF2-40B4-BE49-F238E27FC236}">
                  <a16:creationId xmlns:a16="http://schemas.microsoft.com/office/drawing/2014/main" id="{C141C7BD-F92D-0DEE-9A71-EB0A50973155}"/>
                </a:ext>
              </a:extLst>
            </p:cNvPr>
            <p:cNvSpPr/>
            <p:nvPr/>
          </p:nvSpPr>
          <p:spPr>
            <a:xfrm flipV="1">
              <a:off x="7929029"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0" name="Ligebenet trekant 79">
              <a:extLst>
                <a:ext uri="{FF2B5EF4-FFF2-40B4-BE49-F238E27FC236}">
                  <a16:creationId xmlns:a16="http://schemas.microsoft.com/office/drawing/2014/main" id="{9A5ACE4A-1734-503A-624A-0768123008E7}"/>
                </a:ext>
              </a:extLst>
            </p:cNvPr>
            <p:cNvSpPr/>
            <p:nvPr/>
          </p:nvSpPr>
          <p:spPr>
            <a:xfrm flipV="1">
              <a:off x="8276803"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Pil: pentagon 80">
              <a:extLst>
                <a:ext uri="{FF2B5EF4-FFF2-40B4-BE49-F238E27FC236}">
                  <a16:creationId xmlns:a16="http://schemas.microsoft.com/office/drawing/2014/main" id="{B65C3D6C-E483-96D1-A281-970DB1DA7636}"/>
                </a:ext>
              </a:extLst>
            </p:cNvPr>
            <p:cNvSpPr/>
            <p:nvPr/>
          </p:nvSpPr>
          <p:spPr>
            <a:xfrm>
              <a:off x="8731514" y="265146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Ligebenet trekant 81">
              <a:extLst>
                <a:ext uri="{FF2B5EF4-FFF2-40B4-BE49-F238E27FC236}">
                  <a16:creationId xmlns:a16="http://schemas.microsoft.com/office/drawing/2014/main" id="{8C76A775-52D2-CDE7-7FF5-1A51247DCDEA}"/>
                </a:ext>
              </a:extLst>
            </p:cNvPr>
            <p:cNvSpPr/>
            <p:nvPr/>
          </p:nvSpPr>
          <p:spPr>
            <a:xfrm flipV="1">
              <a:off x="8828904"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Ligebenet trekant 82">
              <a:extLst>
                <a:ext uri="{FF2B5EF4-FFF2-40B4-BE49-F238E27FC236}">
                  <a16:creationId xmlns:a16="http://schemas.microsoft.com/office/drawing/2014/main" id="{97F1E2ED-997E-8A40-819A-5F161E417BAA}"/>
                </a:ext>
              </a:extLst>
            </p:cNvPr>
            <p:cNvSpPr/>
            <p:nvPr/>
          </p:nvSpPr>
          <p:spPr>
            <a:xfrm flipV="1">
              <a:off x="9176680"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Ligebenet trekant 83">
              <a:extLst>
                <a:ext uri="{FF2B5EF4-FFF2-40B4-BE49-F238E27FC236}">
                  <a16:creationId xmlns:a16="http://schemas.microsoft.com/office/drawing/2014/main" id="{FCF6D209-3DA8-34B0-BE15-55881CE67FE3}"/>
                </a:ext>
              </a:extLst>
            </p:cNvPr>
            <p:cNvSpPr/>
            <p:nvPr/>
          </p:nvSpPr>
          <p:spPr>
            <a:xfrm flipV="1">
              <a:off x="9524456"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5" name="Ligebenet trekant 84">
              <a:extLst>
                <a:ext uri="{FF2B5EF4-FFF2-40B4-BE49-F238E27FC236}">
                  <a16:creationId xmlns:a16="http://schemas.microsoft.com/office/drawing/2014/main" id="{96FFBCC9-A7C1-EF65-148A-9DC0B533CADE}"/>
                </a:ext>
              </a:extLst>
            </p:cNvPr>
            <p:cNvSpPr/>
            <p:nvPr/>
          </p:nvSpPr>
          <p:spPr>
            <a:xfrm flipV="1">
              <a:off x="9872232"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6" name="Ligebenet trekant 85">
              <a:extLst>
                <a:ext uri="{FF2B5EF4-FFF2-40B4-BE49-F238E27FC236}">
                  <a16:creationId xmlns:a16="http://schemas.microsoft.com/office/drawing/2014/main" id="{53021303-5FD7-933E-C136-4A7CC78C4CF5}"/>
                </a:ext>
              </a:extLst>
            </p:cNvPr>
            <p:cNvSpPr/>
            <p:nvPr/>
          </p:nvSpPr>
          <p:spPr>
            <a:xfrm flipV="1">
              <a:off x="10220006" y="273613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7" name="Rektangel 86">
              <a:extLst>
                <a:ext uri="{FF2B5EF4-FFF2-40B4-BE49-F238E27FC236}">
                  <a16:creationId xmlns:a16="http://schemas.microsoft.com/office/drawing/2014/main" id="{42B7D159-E81F-B29C-9028-62D935E85521}"/>
                </a:ext>
              </a:extLst>
            </p:cNvPr>
            <p:cNvSpPr/>
            <p:nvPr/>
          </p:nvSpPr>
          <p:spPr>
            <a:xfrm>
              <a:off x="1436097" y="3142011"/>
              <a:ext cx="1420507" cy="347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Indsatsområde 4</a:t>
              </a:r>
            </a:p>
          </p:txBody>
        </p:sp>
        <p:sp>
          <p:nvSpPr>
            <p:cNvPr id="88" name="Pil: pentagon 87">
              <a:extLst>
                <a:ext uri="{FF2B5EF4-FFF2-40B4-BE49-F238E27FC236}">
                  <a16:creationId xmlns:a16="http://schemas.microsoft.com/office/drawing/2014/main" id="{44786099-CBE3-0208-0C7C-971413BAA3D8}"/>
                </a:ext>
              </a:extLst>
            </p:cNvPr>
            <p:cNvSpPr/>
            <p:nvPr/>
          </p:nvSpPr>
          <p:spPr>
            <a:xfrm>
              <a:off x="2901903" y="314201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9" name="Ligebenet trekant 88">
              <a:extLst>
                <a:ext uri="{FF2B5EF4-FFF2-40B4-BE49-F238E27FC236}">
                  <a16:creationId xmlns:a16="http://schemas.microsoft.com/office/drawing/2014/main" id="{D25BC394-D618-0144-2F6A-7954D214722D}"/>
                </a:ext>
              </a:extLst>
            </p:cNvPr>
            <p:cNvSpPr/>
            <p:nvPr/>
          </p:nvSpPr>
          <p:spPr>
            <a:xfrm flipV="1">
              <a:off x="2999294"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Ligebenet trekant 89">
              <a:extLst>
                <a:ext uri="{FF2B5EF4-FFF2-40B4-BE49-F238E27FC236}">
                  <a16:creationId xmlns:a16="http://schemas.microsoft.com/office/drawing/2014/main" id="{507618E0-DEA6-C640-FC24-B2AD8C38814F}"/>
                </a:ext>
              </a:extLst>
            </p:cNvPr>
            <p:cNvSpPr/>
            <p:nvPr/>
          </p:nvSpPr>
          <p:spPr>
            <a:xfrm flipV="1">
              <a:off x="3347070"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Ligebenet trekant 90">
              <a:extLst>
                <a:ext uri="{FF2B5EF4-FFF2-40B4-BE49-F238E27FC236}">
                  <a16:creationId xmlns:a16="http://schemas.microsoft.com/office/drawing/2014/main" id="{F83DF922-97A6-02B7-81FA-886EDF951563}"/>
                </a:ext>
              </a:extLst>
            </p:cNvPr>
            <p:cNvSpPr/>
            <p:nvPr/>
          </p:nvSpPr>
          <p:spPr>
            <a:xfrm flipV="1">
              <a:off x="3694846"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Ligebenet trekant 91">
              <a:extLst>
                <a:ext uri="{FF2B5EF4-FFF2-40B4-BE49-F238E27FC236}">
                  <a16:creationId xmlns:a16="http://schemas.microsoft.com/office/drawing/2014/main" id="{910CA7BF-AB85-3DC8-7186-885019B2249D}"/>
                </a:ext>
              </a:extLst>
            </p:cNvPr>
            <p:cNvSpPr/>
            <p:nvPr/>
          </p:nvSpPr>
          <p:spPr>
            <a:xfrm flipV="1">
              <a:off x="4042622"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3" name="Ligebenet trekant 92">
              <a:extLst>
                <a:ext uri="{FF2B5EF4-FFF2-40B4-BE49-F238E27FC236}">
                  <a16:creationId xmlns:a16="http://schemas.microsoft.com/office/drawing/2014/main" id="{3A8A8955-F427-1F2E-504D-9551B6871E20}"/>
                </a:ext>
              </a:extLst>
            </p:cNvPr>
            <p:cNvSpPr/>
            <p:nvPr/>
          </p:nvSpPr>
          <p:spPr>
            <a:xfrm flipV="1">
              <a:off x="4390396"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4" name="Pil: pentagon 93">
              <a:extLst>
                <a:ext uri="{FF2B5EF4-FFF2-40B4-BE49-F238E27FC236}">
                  <a16:creationId xmlns:a16="http://schemas.microsoft.com/office/drawing/2014/main" id="{2E1A2654-E340-A92D-C5EE-1077F720790F}"/>
                </a:ext>
              </a:extLst>
            </p:cNvPr>
            <p:cNvSpPr/>
            <p:nvPr/>
          </p:nvSpPr>
          <p:spPr>
            <a:xfrm>
              <a:off x="4845107" y="314201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5" name="Ligebenet trekant 94">
              <a:extLst>
                <a:ext uri="{FF2B5EF4-FFF2-40B4-BE49-F238E27FC236}">
                  <a16:creationId xmlns:a16="http://schemas.microsoft.com/office/drawing/2014/main" id="{01E3AC0C-A6D7-B69B-BCCE-1A3A682DE54D}"/>
                </a:ext>
              </a:extLst>
            </p:cNvPr>
            <p:cNvSpPr/>
            <p:nvPr/>
          </p:nvSpPr>
          <p:spPr>
            <a:xfrm flipV="1">
              <a:off x="4942497" y="3226679"/>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6" name="Ligebenet trekant 95">
              <a:extLst>
                <a:ext uri="{FF2B5EF4-FFF2-40B4-BE49-F238E27FC236}">
                  <a16:creationId xmlns:a16="http://schemas.microsoft.com/office/drawing/2014/main" id="{F4C12584-A4C1-9E50-CA4A-3009F77C2C7D}"/>
                </a:ext>
              </a:extLst>
            </p:cNvPr>
            <p:cNvSpPr/>
            <p:nvPr/>
          </p:nvSpPr>
          <p:spPr>
            <a:xfrm flipV="1">
              <a:off x="5290273"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7" name="Ligebenet trekant 96">
              <a:extLst>
                <a:ext uri="{FF2B5EF4-FFF2-40B4-BE49-F238E27FC236}">
                  <a16:creationId xmlns:a16="http://schemas.microsoft.com/office/drawing/2014/main" id="{4FFCCB81-012C-514D-4181-7AD49F1E5283}"/>
                </a:ext>
              </a:extLst>
            </p:cNvPr>
            <p:cNvSpPr/>
            <p:nvPr/>
          </p:nvSpPr>
          <p:spPr>
            <a:xfrm flipV="1">
              <a:off x="5638050"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Ligebenet trekant 97">
              <a:extLst>
                <a:ext uri="{FF2B5EF4-FFF2-40B4-BE49-F238E27FC236}">
                  <a16:creationId xmlns:a16="http://schemas.microsoft.com/office/drawing/2014/main" id="{D6D12555-7BC2-F11A-F4CA-BB442EAE45B3}"/>
                </a:ext>
              </a:extLst>
            </p:cNvPr>
            <p:cNvSpPr/>
            <p:nvPr/>
          </p:nvSpPr>
          <p:spPr>
            <a:xfrm flipV="1">
              <a:off x="5985826"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9" name="Ligebenet trekant 98">
              <a:extLst>
                <a:ext uri="{FF2B5EF4-FFF2-40B4-BE49-F238E27FC236}">
                  <a16:creationId xmlns:a16="http://schemas.microsoft.com/office/drawing/2014/main" id="{0A8DB1F6-A055-9494-B370-4FF23BB65D0B}"/>
                </a:ext>
              </a:extLst>
            </p:cNvPr>
            <p:cNvSpPr/>
            <p:nvPr/>
          </p:nvSpPr>
          <p:spPr>
            <a:xfrm flipV="1">
              <a:off x="6333600"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0" name="Pil: pentagon 99">
              <a:extLst>
                <a:ext uri="{FF2B5EF4-FFF2-40B4-BE49-F238E27FC236}">
                  <a16:creationId xmlns:a16="http://schemas.microsoft.com/office/drawing/2014/main" id="{013DA8F6-4F99-F3CB-0654-1732F621EAC0}"/>
                </a:ext>
              </a:extLst>
            </p:cNvPr>
            <p:cNvSpPr/>
            <p:nvPr/>
          </p:nvSpPr>
          <p:spPr>
            <a:xfrm>
              <a:off x="6788311" y="314201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1" name="Ligebenet trekant 100">
              <a:extLst>
                <a:ext uri="{FF2B5EF4-FFF2-40B4-BE49-F238E27FC236}">
                  <a16:creationId xmlns:a16="http://schemas.microsoft.com/office/drawing/2014/main" id="{16C8C530-8563-ADF2-494D-D989278F7FB6}"/>
                </a:ext>
              </a:extLst>
            </p:cNvPr>
            <p:cNvSpPr/>
            <p:nvPr/>
          </p:nvSpPr>
          <p:spPr>
            <a:xfrm flipV="1">
              <a:off x="6885701"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2" name="Ligebenet trekant 101">
              <a:extLst>
                <a:ext uri="{FF2B5EF4-FFF2-40B4-BE49-F238E27FC236}">
                  <a16:creationId xmlns:a16="http://schemas.microsoft.com/office/drawing/2014/main" id="{62B12ED9-612A-50A7-2081-0EAE2A18F0E2}"/>
                </a:ext>
              </a:extLst>
            </p:cNvPr>
            <p:cNvSpPr/>
            <p:nvPr/>
          </p:nvSpPr>
          <p:spPr>
            <a:xfrm flipV="1">
              <a:off x="7233477"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3" name="Ligebenet trekant 102">
              <a:extLst>
                <a:ext uri="{FF2B5EF4-FFF2-40B4-BE49-F238E27FC236}">
                  <a16:creationId xmlns:a16="http://schemas.microsoft.com/office/drawing/2014/main" id="{92A4C51A-3417-031B-4966-D9551558C5C2}"/>
                </a:ext>
              </a:extLst>
            </p:cNvPr>
            <p:cNvSpPr/>
            <p:nvPr/>
          </p:nvSpPr>
          <p:spPr>
            <a:xfrm flipV="1">
              <a:off x="7581253" y="3226679"/>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4" name="Ligebenet trekant 103">
              <a:extLst>
                <a:ext uri="{FF2B5EF4-FFF2-40B4-BE49-F238E27FC236}">
                  <a16:creationId xmlns:a16="http://schemas.microsoft.com/office/drawing/2014/main" id="{6AE023BD-67AD-6DB4-F52C-DD9603A37422}"/>
                </a:ext>
              </a:extLst>
            </p:cNvPr>
            <p:cNvSpPr/>
            <p:nvPr/>
          </p:nvSpPr>
          <p:spPr>
            <a:xfrm flipV="1">
              <a:off x="7929029"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5" name="Ligebenet trekant 104">
              <a:extLst>
                <a:ext uri="{FF2B5EF4-FFF2-40B4-BE49-F238E27FC236}">
                  <a16:creationId xmlns:a16="http://schemas.microsoft.com/office/drawing/2014/main" id="{BAB22287-B2E5-6295-744C-496D55564DC8}"/>
                </a:ext>
              </a:extLst>
            </p:cNvPr>
            <p:cNvSpPr/>
            <p:nvPr/>
          </p:nvSpPr>
          <p:spPr>
            <a:xfrm flipV="1">
              <a:off x="8276803"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6" name="Pil: pentagon 105">
              <a:extLst>
                <a:ext uri="{FF2B5EF4-FFF2-40B4-BE49-F238E27FC236}">
                  <a16:creationId xmlns:a16="http://schemas.microsoft.com/office/drawing/2014/main" id="{403AC8FD-6F8E-DD8D-7992-7A6AB72462F3}"/>
                </a:ext>
              </a:extLst>
            </p:cNvPr>
            <p:cNvSpPr/>
            <p:nvPr/>
          </p:nvSpPr>
          <p:spPr>
            <a:xfrm>
              <a:off x="8731514" y="3142011"/>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7" name="Ligebenet trekant 106">
              <a:extLst>
                <a:ext uri="{FF2B5EF4-FFF2-40B4-BE49-F238E27FC236}">
                  <a16:creationId xmlns:a16="http://schemas.microsoft.com/office/drawing/2014/main" id="{50C448F4-2E2B-44FE-C18C-0A5833151710}"/>
                </a:ext>
              </a:extLst>
            </p:cNvPr>
            <p:cNvSpPr/>
            <p:nvPr/>
          </p:nvSpPr>
          <p:spPr>
            <a:xfrm flipV="1">
              <a:off x="8828904"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8" name="Ligebenet trekant 107">
              <a:extLst>
                <a:ext uri="{FF2B5EF4-FFF2-40B4-BE49-F238E27FC236}">
                  <a16:creationId xmlns:a16="http://schemas.microsoft.com/office/drawing/2014/main" id="{E7C140AB-7CCD-9AF5-3BF0-7FA554B1C35E}"/>
                </a:ext>
              </a:extLst>
            </p:cNvPr>
            <p:cNvSpPr/>
            <p:nvPr/>
          </p:nvSpPr>
          <p:spPr>
            <a:xfrm flipV="1">
              <a:off x="9176680"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9" name="Ligebenet trekant 108">
              <a:extLst>
                <a:ext uri="{FF2B5EF4-FFF2-40B4-BE49-F238E27FC236}">
                  <a16:creationId xmlns:a16="http://schemas.microsoft.com/office/drawing/2014/main" id="{FECEB614-166C-0A0B-F29C-423367F7078B}"/>
                </a:ext>
              </a:extLst>
            </p:cNvPr>
            <p:cNvSpPr/>
            <p:nvPr/>
          </p:nvSpPr>
          <p:spPr>
            <a:xfrm flipV="1">
              <a:off x="9524456"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0" name="Ligebenet trekant 109">
              <a:extLst>
                <a:ext uri="{FF2B5EF4-FFF2-40B4-BE49-F238E27FC236}">
                  <a16:creationId xmlns:a16="http://schemas.microsoft.com/office/drawing/2014/main" id="{F0F60660-FFD5-2CF9-0652-A9754971D155}"/>
                </a:ext>
              </a:extLst>
            </p:cNvPr>
            <p:cNvSpPr/>
            <p:nvPr/>
          </p:nvSpPr>
          <p:spPr>
            <a:xfrm flipV="1">
              <a:off x="9872232"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 name="Ligebenet trekant 110">
              <a:extLst>
                <a:ext uri="{FF2B5EF4-FFF2-40B4-BE49-F238E27FC236}">
                  <a16:creationId xmlns:a16="http://schemas.microsoft.com/office/drawing/2014/main" id="{D1701D44-130A-7E86-0180-CDA0770FA5CE}"/>
                </a:ext>
              </a:extLst>
            </p:cNvPr>
            <p:cNvSpPr/>
            <p:nvPr/>
          </p:nvSpPr>
          <p:spPr>
            <a:xfrm flipV="1">
              <a:off x="10220006" y="3226679"/>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2" name="Rektangel 111">
              <a:extLst>
                <a:ext uri="{FF2B5EF4-FFF2-40B4-BE49-F238E27FC236}">
                  <a16:creationId xmlns:a16="http://schemas.microsoft.com/office/drawing/2014/main" id="{24B211FB-AE92-A81D-D670-1A7392EAD857}"/>
                </a:ext>
              </a:extLst>
            </p:cNvPr>
            <p:cNvSpPr/>
            <p:nvPr/>
          </p:nvSpPr>
          <p:spPr>
            <a:xfrm>
              <a:off x="1436097" y="3632556"/>
              <a:ext cx="1420507" cy="347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Indsatsområde 5</a:t>
              </a:r>
            </a:p>
          </p:txBody>
        </p:sp>
        <p:sp>
          <p:nvSpPr>
            <p:cNvPr id="113" name="Pil: pentagon 112">
              <a:extLst>
                <a:ext uri="{FF2B5EF4-FFF2-40B4-BE49-F238E27FC236}">
                  <a16:creationId xmlns:a16="http://schemas.microsoft.com/office/drawing/2014/main" id="{CF6AB658-ADD6-0B84-AF19-EF7CD9D2E572}"/>
                </a:ext>
              </a:extLst>
            </p:cNvPr>
            <p:cNvSpPr/>
            <p:nvPr/>
          </p:nvSpPr>
          <p:spPr>
            <a:xfrm>
              <a:off x="2901903" y="363255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4" name="Ligebenet trekant 113">
              <a:extLst>
                <a:ext uri="{FF2B5EF4-FFF2-40B4-BE49-F238E27FC236}">
                  <a16:creationId xmlns:a16="http://schemas.microsoft.com/office/drawing/2014/main" id="{D2D3A951-04AF-C5F2-46AB-D42749BE020A}"/>
                </a:ext>
              </a:extLst>
            </p:cNvPr>
            <p:cNvSpPr/>
            <p:nvPr/>
          </p:nvSpPr>
          <p:spPr>
            <a:xfrm flipV="1">
              <a:off x="2999294"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5" name="Ligebenet trekant 114">
              <a:extLst>
                <a:ext uri="{FF2B5EF4-FFF2-40B4-BE49-F238E27FC236}">
                  <a16:creationId xmlns:a16="http://schemas.microsoft.com/office/drawing/2014/main" id="{7796A212-E6B3-A596-5BE6-B21591F87697}"/>
                </a:ext>
              </a:extLst>
            </p:cNvPr>
            <p:cNvSpPr/>
            <p:nvPr/>
          </p:nvSpPr>
          <p:spPr>
            <a:xfrm flipV="1">
              <a:off x="3347070"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6" name="Ligebenet trekant 115">
              <a:extLst>
                <a:ext uri="{FF2B5EF4-FFF2-40B4-BE49-F238E27FC236}">
                  <a16:creationId xmlns:a16="http://schemas.microsoft.com/office/drawing/2014/main" id="{B1EFFB30-3786-91D3-B629-FABCA8E31B60}"/>
                </a:ext>
              </a:extLst>
            </p:cNvPr>
            <p:cNvSpPr/>
            <p:nvPr/>
          </p:nvSpPr>
          <p:spPr>
            <a:xfrm flipV="1">
              <a:off x="3694846"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7" name="Ligebenet trekant 116">
              <a:extLst>
                <a:ext uri="{FF2B5EF4-FFF2-40B4-BE49-F238E27FC236}">
                  <a16:creationId xmlns:a16="http://schemas.microsoft.com/office/drawing/2014/main" id="{ABBD32E0-A537-510E-8413-7CBAA089501E}"/>
                </a:ext>
              </a:extLst>
            </p:cNvPr>
            <p:cNvSpPr/>
            <p:nvPr/>
          </p:nvSpPr>
          <p:spPr>
            <a:xfrm flipV="1">
              <a:off x="4042622"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8" name="Ligebenet trekant 117">
              <a:extLst>
                <a:ext uri="{FF2B5EF4-FFF2-40B4-BE49-F238E27FC236}">
                  <a16:creationId xmlns:a16="http://schemas.microsoft.com/office/drawing/2014/main" id="{D559FE0B-F305-CF4B-7F34-BE1AC7AFCA36}"/>
                </a:ext>
              </a:extLst>
            </p:cNvPr>
            <p:cNvSpPr/>
            <p:nvPr/>
          </p:nvSpPr>
          <p:spPr>
            <a:xfrm flipV="1">
              <a:off x="4390396"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9" name="Pil: pentagon 118">
              <a:extLst>
                <a:ext uri="{FF2B5EF4-FFF2-40B4-BE49-F238E27FC236}">
                  <a16:creationId xmlns:a16="http://schemas.microsoft.com/office/drawing/2014/main" id="{ECB567CD-7D60-4AE7-9EDD-D0CC1532BA4E}"/>
                </a:ext>
              </a:extLst>
            </p:cNvPr>
            <p:cNvSpPr/>
            <p:nvPr/>
          </p:nvSpPr>
          <p:spPr>
            <a:xfrm>
              <a:off x="4845107" y="363255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0" name="Ligebenet trekant 119">
              <a:extLst>
                <a:ext uri="{FF2B5EF4-FFF2-40B4-BE49-F238E27FC236}">
                  <a16:creationId xmlns:a16="http://schemas.microsoft.com/office/drawing/2014/main" id="{E852753A-7978-436B-F32D-E8D3E9272B9D}"/>
                </a:ext>
              </a:extLst>
            </p:cNvPr>
            <p:cNvSpPr/>
            <p:nvPr/>
          </p:nvSpPr>
          <p:spPr>
            <a:xfrm flipV="1">
              <a:off x="4942497"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1" name="Ligebenet trekant 120">
              <a:extLst>
                <a:ext uri="{FF2B5EF4-FFF2-40B4-BE49-F238E27FC236}">
                  <a16:creationId xmlns:a16="http://schemas.microsoft.com/office/drawing/2014/main" id="{64A6453D-7A5E-13A6-3546-172597469E16}"/>
                </a:ext>
              </a:extLst>
            </p:cNvPr>
            <p:cNvSpPr/>
            <p:nvPr/>
          </p:nvSpPr>
          <p:spPr>
            <a:xfrm flipV="1">
              <a:off x="5290273"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2" name="Ligebenet trekant 121">
              <a:extLst>
                <a:ext uri="{FF2B5EF4-FFF2-40B4-BE49-F238E27FC236}">
                  <a16:creationId xmlns:a16="http://schemas.microsoft.com/office/drawing/2014/main" id="{5D81A3DB-7EBA-DE1A-E32F-9C08FE48E074}"/>
                </a:ext>
              </a:extLst>
            </p:cNvPr>
            <p:cNvSpPr/>
            <p:nvPr/>
          </p:nvSpPr>
          <p:spPr>
            <a:xfrm flipV="1">
              <a:off x="5638050"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3" name="Ligebenet trekant 122">
              <a:extLst>
                <a:ext uri="{FF2B5EF4-FFF2-40B4-BE49-F238E27FC236}">
                  <a16:creationId xmlns:a16="http://schemas.microsoft.com/office/drawing/2014/main" id="{9249C4AC-7F55-0FF9-332C-BF2DDDE61AFD}"/>
                </a:ext>
              </a:extLst>
            </p:cNvPr>
            <p:cNvSpPr/>
            <p:nvPr/>
          </p:nvSpPr>
          <p:spPr>
            <a:xfrm flipV="1">
              <a:off x="5985826"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4" name="Ligebenet trekant 123">
              <a:extLst>
                <a:ext uri="{FF2B5EF4-FFF2-40B4-BE49-F238E27FC236}">
                  <a16:creationId xmlns:a16="http://schemas.microsoft.com/office/drawing/2014/main" id="{AB9DE794-9AB3-1492-2DD0-5C4E7726184F}"/>
                </a:ext>
              </a:extLst>
            </p:cNvPr>
            <p:cNvSpPr/>
            <p:nvPr/>
          </p:nvSpPr>
          <p:spPr>
            <a:xfrm flipV="1">
              <a:off x="6333600" y="3717224"/>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5" name="Pil: pentagon 124">
              <a:extLst>
                <a:ext uri="{FF2B5EF4-FFF2-40B4-BE49-F238E27FC236}">
                  <a16:creationId xmlns:a16="http://schemas.microsoft.com/office/drawing/2014/main" id="{D39B4BEF-41B5-84F9-91A5-0FB486F810EE}"/>
                </a:ext>
              </a:extLst>
            </p:cNvPr>
            <p:cNvSpPr/>
            <p:nvPr/>
          </p:nvSpPr>
          <p:spPr>
            <a:xfrm>
              <a:off x="6788311" y="363255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6" name="Ligebenet trekant 125">
              <a:extLst>
                <a:ext uri="{FF2B5EF4-FFF2-40B4-BE49-F238E27FC236}">
                  <a16:creationId xmlns:a16="http://schemas.microsoft.com/office/drawing/2014/main" id="{448F5131-B48E-7E95-8343-080871D5B152}"/>
                </a:ext>
              </a:extLst>
            </p:cNvPr>
            <p:cNvSpPr/>
            <p:nvPr/>
          </p:nvSpPr>
          <p:spPr>
            <a:xfrm flipV="1">
              <a:off x="6885701"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7" name="Ligebenet trekant 126">
              <a:extLst>
                <a:ext uri="{FF2B5EF4-FFF2-40B4-BE49-F238E27FC236}">
                  <a16:creationId xmlns:a16="http://schemas.microsoft.com/office/drawing/2014/main" id="{5D9253D8-E11C-4349-17D6-ED8D417D5141}"/>
                </a:ext>
              </a:extLst>
            </p:cNvPr>
            <p:cNvSpPr/>
            <p:nvPr/>
          </p:nvSpPr>
          <p:spPr>
            <a:xfrm flipV="1">
              <a:off x="7233477"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8" name="Ligebenet trekant 127">
              <a:extLst>
                <a:ext uri="{FF2B5EF4-FFF2-40B4-BE49-F238E27FC236}">
                  <a16:creationId xmlns:a16="http://schemas.microsoft.com/office/drawing/2014/main" id="{1DFC3B50-A8A3-73AF-975D-29C5315CAA2B}"/>
                </a:ext>
              </a:extLst>
            </p:cNvPr>
            <p:cNvSpPr/>
            <p:nvPr/>
          </p:nvSpPr>
          <p:spPr>
            <a:xfrm flipV="1">
              <a:off x="7581253"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9" name="Ligebenet trekant 128">
              <a:extLst>
                <a:ext uri="{FF2B5EF4-FFF2-40B4-BE49-F238E27FC236}">
                  <a16:creationId xmlns:a16="http://schemas.microsoft.com/office/drawing/2014/main" id="{76F11DAF-218B-CAB4-0E74-73444E6B3EA0}"/>
                </a:ext>
              </a:extLst>
            </p:cNvPr>
            <p:cNvSpPr/>
            <p:nvPr/>
          </p:nvSpPr>
          <p:spPr>
            <a:xfrm flipV="1">
              <a:off x="7929029"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0" name="Ligebenet trekant 129">
              <a:extLst>
                <a:ext uri="{FF2B5EF4-FFF2-40B4-BE49-F238E27FC236}">
                  <a16:creationId xmlns:a16="http://schemas.microsoft.com/office/drawing/2014/main" id="{07D5CC06-3EF6-C1FA-4CC8-75B2FE354AFA}"/>
                </a:ext>
              </a:extLst>
            </p:cNvPr>
            <p:cNvSpPr/>
            <p:nvPr/>
          </p:nvSpPr>
          <p:spPr>
            <a:xfrm flipV="1">
              <a:off x="8276803"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1" name="Pil: pentagon 130">
              <a:extLst>
                <a:ext uri="{FF2B5EF4-FFF2-40B4-BE49-F238E27FC236}">
                  <a16:creationId xmlns:a16="http://schemas.microsoft.com/office/drawing/2014/main" id="{38FE8D16-1C49-263D-3A7E-21DC400D9FF0}"/>
                </a:ext>
              </a:extLst>
            </p:cNvPr>
            <p:cNvSpPr/>
            <p:nvPr/>
          </p:nvSpPr>
          <p:spPr>
            <a:xfrm>
              <a:off x="8731514" y="3632556"/>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2" name="Ligebenet trekant 131">
              <a:extLst>
                <a:ext uri="{FF2B5EF4-FFF2-40B4-BE49-F238E27FC236}">
                  <a16:creationId xmlns:a16="http://schemas.microsoft.com/office/drawing/2014/main" id="{7B90C8E7-9036-6E0F-1FE1-3ED57E6A35B0}"/>
                </a:ext>
              </a:extLst>
            </p:cNvPr>
            <p:cNvSpPr/>
            <p:nvPr/>
          </p:nvSpPr>
          <p:spPr>
            <a:xfrm flipV="1">
              <a:off x="8828904"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 name="Ligebenet trekant 132">
              <a:extLst>
                <a:ext uri="{FF2B5EF4-FFF2-40B4-BE49-F238E27FC236}">
                  <a16:creationId xmlns:a16="http://schemas.microsoft.com/office/drawing/2014/main" id="{A1B5C039-67FD-43D8-D8CE-9E4FD19364CD}"/>
                </a:ext>
              </a:extLst>
            </p:cNvPr>
            <p:cNvSpPr/>
            <p:nvPr/>
          </p:nvSpPr>
          <p:spPr>
            <a:xfrm flipV="1">
              <a:off x="9176680"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4" name="Ligebenet trekant 133">
              <a:extLst>
                <a:ext uri="{FF2B5EF4-FFF2-40B4-BE49-F238E27FC236}">
                  <a16:creationId xmlns:a16="http://schemas.microsoft.com/office/drawing/2014/main" id="{BDD86D34-7A60-ECB6-973C-3F76A4F2D685}"/>
                </a:ext>
              </a:extLst>
            </p:cNvPr>
            <p:cNvSpPr/>
            <p:nvPr/>
          </p:nvSpPr>
          <p:spPr>
            <a:xfrm flipV="1">
              <a:off x="9524456" y="3717224"/>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Ligebenet trekant 134">
              <a:extLst>
                <a:ext uri="{FF2B5EF4-FFF2-40B4-BE49-F238E27FC236}">
                  <a16:creationId xmlns:a16="http://schemas.microsoft.com/office/drawing/2014/main" id="{165F11F1-5E4A-81E7-4B6A-8C2A9811A94E}"/>
                </a:ext>
              </a:extLst>
            </p:cNvPr>
            <p:cNvSpPr/>
            <p:nvPr/>
          </p:nvSpPr>
          <p:spPr>
            <a:xfrm flipV="1">
              <a:off x="9872232"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6" name="Ligebenet trekant 135">
              <a:extLst>
                <a:ext uri="{FF2B5EF4-FFF2-40B4-BE49-F238E27FC236}">
                  <a16:creationId xmlns:a16="http://schemas.microsoft.com/office/drawing/2014/main" id="{422792FA-A942-AAAD-5A2C-81E332A1C474}"/>
                </a:ext>
              </a:extLst>
            </p:cNvPr>
            <p:cNvSpPr/>
            <p:nvPr/>
          </p:nvSpPr>
          <p:spPr>
            <a:xfrm flipV="1">
              <a:off x="10220006" y="3717224"/>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7" name="Rektangel 136">
              <a:extLst>
                <a:ext uri="{FF2B5EF4-FFF2-40B4-BE49-F238E27FC236}">
                  <a16:creationId xmlns:a16="http://schemas.microsoft.com/office/drawing/2014/main" id="{0E3C5F4E-00C1-6A28-FCB7-F129A60D70FD}"/>
                </a:ext>
              </a:extLst>
            </p:cNvPr>
            <p:cNvSpPr/>
            <p:nvPr/>
          </p:nvSpPr>
          <p:spPr>
            <a:xfrm>
              <a:off x="1436097" y="4123100"/>
              <a:ext cx="1420507" cy="347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Indsatsområde 6</a:t>
              </a:r>
            </a:p>
          </p:txBody>
        </p:sp>
        <p:sp>
          <p:nvSpPr>
            <p:cNvPr id="138" name="Pil: pentagon 137">
              <a:extLst>
                <a:ext uri="{FF2B5EF4-FFF2-40B4-BE49-F238E27FC236}">
                  <a16:creationId xmlns:a16="http://schemas.microsoft.com/office/drawing/2014/main" id="{CBCB7AC5-2A89-3C83-A1FB-1B03AE5BB3D9}"/>
                </a:ext>
              </a:extLst>
            </p:cNvPr>
            <p:cNvSpPr/>
            <p:nvPr/>
          </p:nvSpPr>
          <p:spPr>
            <a:xfrm>
              <a:off x="2901903" y="4123100"/>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9" name="Ligebenet trekant 138">
              <a:extLst>
                <a:ext uri="{FF2B5EF4-FFF2-40B4-BE49-F238E27FC236}">
                  <a16:creationId xmlns:a16="http://schemas.microsoft.com/office/drawing/2014/main" id="{40793B83-99FC-7A95-4B29-6239D4885DDC}"/>
                </a:ext>
              </a:extLst>
            </p:cNvPr>
            <p:cNvSpPr/>
            <p:nvPr/>
          </p:nvSpPr>
          <p:spPr>
            <a:xfrm flipV="1">
              <a:off x="2999294"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0" name="Ligebenet trekant 139">
              <a:extLst>
                <a:ext uri="{FF2B5EF4-FFF2-40B4-BE49-F238E27FC236}">
                  <a16:creationId xmlns:a16="http://schemas.microsoft.com/office/drawing/2014/main" id="{C09F1240-298A-BF41-F7A0-93F1FF63DB18}"/>
                </a:ext>
              </a:extLst>
            </p:cNvPr>
            <p:cNvSpPr/>
            <p:nvPr/>
          </p:nvSpPr>
          <p:spPr>
            <a:xfrm flipV="1">
              <a:off x="3347070"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1" name="Ligebenet trekant 140">
              <a:extLst>
                <a:ext uri="{FF2B5EF4-FFF2-40B4-BE49-F238E27FC236}">
                  <a16:creationId xmlns:a16="http://schemas.microsoft.com/office/drawing/2014/main" id="{D5A60D07-27FD-D335-FEAA-B42389E7E03B}"/>
                </a:ext>
              </a:extLst>
            </p:cNvPr>
            <p:cNvSpPr/>
            <p:nvPr/>
          </p:nvSpPr>
          <p:spPr>
            <a:xfrm flipV="1">
              <a:off x="3694846"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Ligebenet trekant 141">
              <a:extLst>
                <a:ext uri="{FF2B5EF4-FFF2-40B4-BE49-F238E27FC236}">
                  <a16:creationId xmlns:a16="http://schemas.microsoft.com/office/drawing/2014/main" id="{1E24B1B2-AD7B-5CD2-0966-92BF03E82CD2}"/>
                </a:ext>
              </a:extLst>
            </p:cNvPr>
            <p:cNvSpPr/>
            <p:nvPr/>
          </p:nvSpPr>
          <p:spPr>
            <a:xfrm flipV="1">
              <a:off x="4042622"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3" name="Ligebenet trekant 142">
              <a:extLst>
                <a:ext uri="{FF2B5EF4-FFF2-40B4-BE49-F238E27FC236}">
                  <a16:creationId xmlns:a16="http://schemas.microsoft.com/office/drawing/2014/main" id="{D6393114-CDC2-E6A8-914C-802D22651423}"/>
                </a:ext>
              </a:extLst>
            </p:cNvPr>
            <p:cNvSpPr/>
            <p:nvPr/>
          </p:nvSpPr>
          <p:spPr>
            <a:xfrm flipV="1">
              <a:off x="4390396"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4" name="Pil: pentagon 143">
              <a:extLst>
                <a:ext uri="{FF2B5EF4-FFF2-40B4-BE49-F238E27FC236}">
                  <a16:creationId xmlns:a16="http://schemas.microsoft.com/office/drawing/2014/main" id="{A01DB03F-08D2-E7D0-E91B-D3573D3790A7}"/>
                </a:ext>
              </a:extLst>
            </p:cNvPr>
            <p:cNvSpPr/>
            <p:nvPr/>
          </p:nvSpPr>
          <p:spPr>
            <a:xfrm>
              <a:off x="4845107" y="4123100"/>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5" name="Ligebenet trekant 144">
              <a:extLst>
                <a:ext uri="{FF2B5EF4-FFF2-40B4-BE49-F238E27FC236}">
                  <a16:creationId xmlns:a16="http://schemas.microsoft.com/office/drawing/2014/main" id="{F2DFBAEC-470E-7C94-8882-6C4247DDC2C2}"/>
                </a:ext>
              </a:extLst>
            </p:cNvPr>
            <p:cNvSpPr/>
            <p:nvPr/>
          </p:nvSpPr>
          <p:spPr>
            <a:xfrm flipV="1">
              <a:off x="4942497"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6" name="Ligebenet trekant 145">
              <a:extLst>
                <a:ext uri="{FF2B5EF4-FFF2-40B4-BE49-F238E27FC236}">
                  <a16:creationId xmlns:a16="http://schemas.microsoft.com/office/drawing/2014/main" id="{99D5BE58-6DE4-A7E7-B702-F03BAFD60F28}"/>
                </a:ext>
              </a:extLst>
            </p:cNvPr>
            <p:cNvSpPr/>
            <p:nvPr/>
          </p:nvSpPr>
          <p:spPr>
            <a:xfrm flipV="1">
              <a:off x="5290273"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7" name="Ligebenet trekant 146">
              <a:extLst>
                <a:ext uri="{FF2B5EF4-FFF2-40B4-BE49-F238E27FC236}">
                  <a16:creationId xmlns:a16="http://schemas.microsoft.com/office/drawing/2014/main" id="{EF64E962-21B9-86A2-421C-ECF069AB1411}"/>
                </a:ext>
              </a:extLst>
            </p:cNvPr>
            <p:cNvSpPr/>
            <p:nvPr/>
          </p:nvSpPr>
          <p:spPr>
            <a:xfrm flipV="1">
              <a:off x="5638050"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8" name="Ligebenet trekant 147">
              <a:extLst>
                <a:ext uri="{FF2B5EF4-FFF2-40B4-BE49-F238E27FC236}">
                  <a16:creationId xmlns:a16="http://schemas.microsoft.com/office/drawing/2014/main" id="{E76A1690-7BA6-443D-7CD0-A8F9F5ED7D3E}"/>
                </a:ext>
              </a:extLst>
            </p:cNvPr>
            <p:cNvSpPr/>
            <p:nvPr/>
          </p:nvSpPr>
          <p:spPr>
            <a:xfrm flipV="1">
              <a:off x="5985826"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9" name="Ligebenet trekant 148">
              <a:extLst>
                <a:ext uri="{FF2B5EF4-FFF2-40B4-BE49-F238E27FC236}">
                  <a16:creationId xmlns:a16="http://schemas.microsoft.com/office/drawing/2014/main" id="{AAE96D10-B485-E2E9-575B-AC085CD9B362}"/>
                </a:ext>
              </a:extLst>
            </p:cNvPr>
            <p:cNvSpPr/>
            <p:nvPr/>
          </p:nvSpPr>
          <p:spPr>
            <a:xfrm flipV="1">
              <a:off x="6333600"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0" name="Pil: pentagon 149">
              <a:extLst>
                <a:ext uri="{FF2B5EF4-FFF2-40B4-BE49-F238E27FC236}">
                  <a16:creationId xmlns:a16="http://schemas.microsoft.com/office/drawing/2014/main" id="{0B20B7D8-C6BB-8D7B-25BE-1B7BC3B0A1BD}"/>
                </a:ext>
              </a:extLst>
            </p:cNvPr>
            <p:cNvSpPr/>
            <p:nvPr/>
          </p:nvSpPr>
          <p:spPr>
            <a:xfrm>
              <a:off x="6788311" y="4123100"/>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1" name="Ligebenet trekant 150">
              <a:extLst>
                <a:ext uri="{FF2B5EF4-FFF2-40B4-BE49-F238E27FC236}">
                  <a16:creationId xmlns:a16="http://schemas.microsoft.com/office/drawing/2014/main" id="{5493A9F6-A878-8411-5249-1427412AB361}"/>
                </a:ext>
              </a:extLst>
            </p:cNvPr>
            <p:cNvSpPr/>
            <p:nvPr/>
          </p:nvSpPr>
          <p:spPr>
            <a:xfrm flipV="1">
              <a:off x="6885701"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2" name="Ligebenet trekant 151">
              <a:extLst>
                <a:ext uri="{FF2B5EF4-FFF2-40B4-BE49-F238E27FC236}">
                  <a16:creationId xmlns:a16="http://schemas.microsoft.com/office/drawing/2014/main" id="{C4753683-1096-63D7-9D82-4B78D4279A81}"/>
                </a:ext>
              </a:extLst>
            </p:cNvPr>
            <p:cNvSpPr/>
            <p:nvPr/>
          </p:nvSpPr>
          <p:spPr>
            <a:xfrm flipV="1">
              <a:off x="7233477"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3" name="Ligebenet trekant 152">
              <a:extLst>
                <a:ext uri="{FF2B5EF4-FFF2-40B4-BE49-F238E27FC236}">
                  <a16:creationId xmlns:a16="http://schemas.microsoft.com/office/drawing/2014/main" id="{6CEA7F9F-1E13-09D1-C713-932C237A2D9B}"/>
                </a:ext>
              </a:extLst>
            </p:cNvPr>
            <p:cNvSpPr/>
            <p:nvPr/>
          </p:nvSpPr>
          <p:spPr>
            <a:xfrm flipV="1">
              <a:off x="7581253" y="4207768"/>
              <a:ext cx="199052" cy="177795"/>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4" name="Ligebenet trekant 153">
              <a:extLst>
                <a:ext uri="{FF2B5EF4-FFF2-40B4-BE49-F238E27FC236}">
                  <a16:creationId xmlns:a16="http://schemas.microsoft.com/office/drawing/2014/main" id="{75866813-D503-3AD4-AACC-E84D2FB4C6A0}"/>
                </a:ext>
              </a:extLst>
            </p:cNvPr>
            <p:cNvSpPr/>
            <p:nvPr/>
          </p:nvSpPr>
          <p:spPr>
            <a:xfrm flipV="1">
              <a:off x="7929029"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5" name="Ligebenet trekant 154">
              <a:extLst>
                <a:ext uri="{FF2B5EF4-FFF2-40B4-BE49-F238E27FC236}">
                  <a16:creationId xmlns:a16="http://schemas.microsoft.com/office/drawing/2014/main" id="{A0C37E6E-7780-3762-A37D-BF8664C63165}"/>
                </a:ext>
              </a:extLst>
            </p:cNvPr>
            <p:cNvSpPr/>
            <p:nvPr/>
          </p:nvSpPr>
          <p:spPr>
            <a:xfrm flipV="1">
              <a:off x="8276803"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6" name="Pil: pentagon 155">
              <a:extLst>
                <a:ext uri="{FF2B5EF4-FFF2-40B4-BE49-F238E27FC236}">
                  <a16:creationId xmlns:a16="http://schemas.microsoft.com/office/drawing/2014/main" id="{B409BB47-9F5D-BB61-18D0-45A6C7ED8C04}"/>
                </a:ext>
              </a:extLst>
            </p:cNvPr>
            <p:cNvSpPr/>
            <p:nvPr/>
          </p:nvSpPr>
          <p:spPr>
            <a:xfrm>
              <a:off x="8731514" y="4123100"/>
              <a:ext cx="1897904" cy="3471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7" name="Ligebenet trekant 156">
              <a:extLst>
                <a:ext uri="{FF2B5EF4-FFF2-40B4-BE49-F238E27FC236}">
                  <a16:creationId xmlns:a16="http://schemas.microsoft.com/office/drawing/2014/main" id="{6D386347-D9C2-AB2F-5AAC-9A6AEC15C30C}"/>
                </a:ext>
              </a:extLst>
            </p:cNvPr>
            <p:cNvSpPr/>
            <p:nvPr/>
          </p:nvSpPr>
          <p:spPr>
            <a:xfrm flipV="1">
              <a:off x="8828904"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8" name="Ligebenet trekant 157">
              <a:extLst>
                <a:ext uri="{FF2B5EF4-FFF2-40B4-BE49-F238E27FC236}">
                  <a16:creationId xmlns:a16="http://schemas.microsoft.com/office/drawing/2014/main" id="{B74A24D2-4A92-C8B5-5753-29A92CAF6D6D}"/>
                </a:ext>
              </a:extLst>
            </p:cNvPr>
            <p:cNvSpPr/>
            <p:nvPr/>
          </p:nvSpPr>
          <p:spPr>
            <a:xfrm flipV="1">
              <a:off x="9176680"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Ligebenet trekant 158">
              <a:extLst>
                <a:ext uri="{FF2B5EF4-FFF2-40B4-BE49-F238E27FC236}">
                  <a16:creationId xmlns:a16="http://schemas.microsoft.com/office/drawing/2014/main" id="{B0C749B3-9899-740D-AF0F-AA128A16B5E4}"/>
                </a:ext>
              </a:extLst>
            </p:cNvPr>
            <p:cNvSpPr/>
            <p:nvPr/>
          </p:nvSpPr>
          <p:spPr>
            <a:xfrm flipV="1">
              <a:off x="9524456"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0" name="Ligebenet trekant 159">
              <a:extLst>
                <a:ext uri="{FF2B5EF4-FFF2-40B4-BE49-F238E27FC236}">
                  <a16:creationId xmlns:a16="http://schemas.microsoft.com/office/drawing/2014/main" id="{75D7AE98-6086-7C6E-9697-C8AA33D35B6D}"/>
                </a:ext>
              </a:extLst>
            </p:cNvPr>
            <p:cNvSpPr/>
            <p:nvPr/>
          </p:nvSpPr>
          <p:spPr>
            <a:xfrm flipV="1">
              <a:off x="9872232"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1" name="Ligebenet trekant 160">
              <a:extLst>
                <a:ext uri="{FF2B5EF4-FFF2-40B4-BE49-F238E27FC236}">
                  <a16:creationId xmlns:a16="http://schemas.microsoft.com/office/drawing/2014/main" id="{91613CD7-818B-05D8-8D8D-B8FE08BC757F}"/>
                </a:ext>
              </a:extLst>
            </p:cNvPr>
            <p:cNvSpPr/>
            <p:nvPr/>
          </p:nvSpPr>
          <p:spPr>
            <a:xfrm flipV="1">
              <a:off x="10220006" y="4207768"/>
              <a:ext cx="199052" cy="17779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2" name="Rektangel 161">
              <a:extLst>
                <a:ext uri="{FF2B5EF4-FFF2-40B4-BE49-F238E27FC236}">
                  <a16:creationId xmlns:a16="http://schemas.microsoft.com/office/drawing/2014/main" id="{8CD0093B-CF77-EE96-F68D-FC86ED614488}"/>
                </a:ext>
              </a:extLst>
            </p:cNvPr>
            <p:cNvSpPr/>
            <p:nvPr/>
          </p:nvSpPr>
          <p:spPr>
            <a:xfrm flipH="1">
              <a:off x="4024334" y="1690193"/>
              <a:ext cx="338518" cy="246221"/>
            </a:xfrm>
            <a:prstGeom prst="rect">
              <a:avLst/>
            </a:prstGeom>
          </p:spPr>
          <p:txBody>
            <a:bodyPr wrap="square">
              <a:spAutoFit/>
            </a:bodyPr>
            <a:lstStyle/>
            <a:p>
              <a:r>
                <a:rPr lang="da-DK" sz="1000" dirty="0">
                  <a:solidFill>
                    <a:schemeClr val="bg1"/>
                  </a:solidFill>
                </a:rPr>
                <a:t>1</a:t>
              </a:r>
            </a:p>
          </p:txBody>
        </p:sp>
        <p:sp>
          <p:nvSpPr>
            <p:cNvPr id="163" name="Rektangel 162">
              <a:extLst>
                <a:ext uri="{FF2B5EF4-FFF2-40B4-BE49-F238E27FC236}">
                  <a16:creationId xmlns:a16="http://schemas.microsoft.com/office/drawing/2014/main" id="{B8841150-D32D-65FE-B277-88FF26D1C412}"/>
                </a:ext>
              </a:extLst>
            </p:cNvPr>
            <p:cNvSpPr/>
            <p:nvPr/>
          </p:nvSpPr>
          <p:spPr>
            <a:xfrm flipH="1">
              <a:off x="7562377" y="1702816"/>
              <a:ext cx="184916" cy="246221"/>
            </a:xfrm>
            <a:prstGeom prst="rect">
              <a:avLst/>
            </a:prstGeom>
          </p:spPr>
          <p:txBody>
            <a:bodyPr wrap="square">
              <a:spAutoFit/>
            </a:bodyPr>
            <a:lstStyle/>
            <a:p>
              <a:r>
                <a:rPr lang="da-DK" sz="1000" dirty="0">
                  <a:solidFill>
                    <a:schemeClr val="bg1"/>
                  </a:solidFill>
                </a:rPr>
                <a:t>2</a:t>
              </a:r>
            </a:p>
          </p:txBody>
        </p:sp>
        <p:sp>
          <p:nvSpPr>
            <p:cNvPr id="164" name="Rektangel 163">
              <a:extLst>
                <a:ext uri="{FF2B5EF4-FFF2-40B4-BE49-F238E27FC236}">
                  <a16:creationId xmlns:a16="http://schemas.microsoft.com/office/drawing/2014/main" id="{9B955EEA-EB11-9C66-7E69-C0E69F47863D}"/>
                </a:ext>
              </a:extLst>
            </p:cNvPr>
            <p:cNvSpPr/>
            <p:nvPr/>
          </p:nvSpPr>
          <p:spPr>
            <a:xfrm flipH="1">
              <a:off x="5625784" y="2193613"/>
              <a:ext cx="253190" cy="246221"/>
            </a:xfrm>
            <a:prstGeom prst="rect">
              <a:avLst/>
            </a:prstGeom>
          </p:spPr>
          <p:txBody>
            <a:bodyPr wrap="square">
              <a:spAutoFit/>
            </a:bodyPr>
            <a:lstStyle/>
            <a:p>
              <a:r>
                <a:rPr lang="da-DK" sz="1000" dirty="0">
                  <a:solidFill>
                    <a:schemeClr val="bg1"/>
                  </a:solidFill>
                </a:rPr>
                <a:t>3</a:t>
              </a:r>
            </a:p>
          </p:txBody>
        </p:sp>
        <p:sp>
          <p:nvSpPr>
            <p:cNvPr id="165" name="Rektangel 164">
              <a:extLst>
                <a:ext uri="{FF2B5EF4-FFF2-40B4-BE49-F238E27FC236}">
                  <a16:creationId xmlns:a16="http://schemas.microsoft.com/office/drawing/2014/main" id="{6AA0891C-0FE5-10B9-B461-0FFA969BD573}"/>
                </a:ext>
              </a:extLst>
            </p:cNvPr>
            <p:cNvSpPr/>
            <p:nvPr/>
          </p:nvSpPr>
          <p:spPr>
            <a:xfrm flipH="1">
              <a:off x="4015455" y="2676219"/>
              <a:ext cx="253190" cy="246221"/>
            </a:xfrm>
            <a:prstGeom prst="rect">
              <a:avLst/>
            </a:prstGeom>
          </p:spPr>
          <p:txBody>
            <a:bodyPr wrap="square">
              <a:spAutoFit/>
            </a:bodyPr>
            <a:lstStyle/>
            <a:p>
              <a:r>
                <a:rPr lang="da-DK" sz="1000" dirty="0">
                  <a:solidFill>
                    <a:schemeClr val="bg1"/>
                  </a:solidFill>
                </a:rPr>
                <a:t>4</a:t>
              </a:r>
            </a:p>
          </p:txBody>
        </p:sp>
        <p:sp>
          <p:nvSpPr>
            <p:cNvPr id="166" name="Rektangel 165">
              <a:extLst>
                <a:ext uri="{FF2B5EF4-FFF2-40B4-BE49-F238E27FC236}">
                  <a16:creationId xmlns:a16="http://schemas.microsoft.com/office/drawing/2014/main" id="{64FADB7A-255A-7411-9BC6-F496B0681DF7}"/>
                </a:ext>
              </a:extLst>
            </p:cNvPr>
            <p:cNvSpPr/>
            <p:nvPr/>
          </p:nvSpPr>
          <p:spPr>
            <a:xfrm flipH="1">
              <a:off x="5272929" y="2676213"/>
              <a:ext cx="253190" cy="246221"/>
            </a:xfrm>
            <a:prstGeom prst="rect">
              <a:avLst/>
            </a:prstGeom>
          </p:spPr>
          <p:txBody>
            <a:bodyPr wrap="square">
              <a:spAutoFit/>
            </a:bodyPr>
            <a:lstStyle/>
            <a:p>
              <a:r>
                <a:rPr lang="da-DK" sz="1000" dirty="0">
                  <a:solidFill>
                    <a:schemeClr val="bg1"/>
                  </a:solidFill>
                </a:rPr>
                <a:t>5</a:t>
              </a:r>
            </a:p>
          </p:txBody>
        </p:sp>
        <p:sp>
          <p:nvSpPr>
            <p:cNvPr id="167" name="Rektangel 166">
              <a:extLst>
                <a:ext uri="{FF2B5EF4-FFF2-40B4-BE49-F238E27FC236}">
                  <a16:creationId xmlns:a16="http://schemas.microsoft.com/office/drawing/2014/main" id="{4550451A-26B2-310C-62CA-16529B1509AD}"/>
                </a:ext>
              </a:extLst>
            </p:cNvPr>
            <p:cNvSpPr/>
            <p:nvPr/>
          </p:nvSpPr>
          <p:spPr>
            <a:xfrm flipH="1">
              <a:off x="4920246" y="3175746"/>
              <a:ext cx="253190" cy="246221"/>
            </a:xfrm>
            <a:prstGeom prst="rect">
              <a:avLst/>
            </a:prstGeom>
          </p:spPr>
          <p:txBody>
            <a:bodyPr wrap="square">
              <a:spAutoFit/>
            </a:bodyPr>
            <a:lstStyle/>
            <a:p>
              <a:r>
                <a:rPr lang="da-DK" sz="1000" dirty="0">
                  <a:solidFill>
                    <a:schemeClr val="bg1"/>
                  </a:solidFill>
                </a:rPr>
                <a:t>6</a:t>
              </a:r>
            </a:p>
          </p:txBody>
        </p:sp>
        <p:sp>
          <p:nvSpPr>
            <p:cNvPr id="168" name="Rektangel 167">
              <a:extLst>
                <a:ext uri="{FF2B5EF4-FFF2-40B4-BE49-F238E27FC236}">
                  <a16:creationId xmlns:a16="http://schemas.microsoft.com/office/drawing/2014/main" id="{64B49A02-B49E-24EB-C320-2F36D60295F9}"/>
                </a:ext>
              </a:extLst>
            </p:cNvPr>
            <p:cNvSpPr/>
            <p:nvPr/>
          </p:nvSpPr>
          <p:spPr>
            <a:xfrm flipH="1">
              <a:off x="6304744" y="3666812"/>
              <a:ext cx="253190" cy="246221"/>
            </a:xfrm>
            <a:prstGeom prst="rect">
              <a:avLst/>
            </a:prstGeom>
          </p:spPr>
          <p:txBody>
            <a:bodyPr wrap="square">
              <a:spAutoFit/>
            </a:bodyPr>
            <a:lstStyle/>
            <a:p>
              <a:r>
                <a:rPr lang="da-DK" sz="1000" dirty="0">
                  <a:solidFill>
                    <a:schemeClr val="bg1"/>
                  </a:solidFill>
                </a:rPr>
                <a:t>8</a:t>
              </a:r>
            </a:p>
          </p:txBody>
        </p:sp>
        <p:sp>
          <p:nvSpPr>
            <p:cNvPr id="169" name="Rektangel 168">
              <a:extLst>
                <a:ext uri="{FF2B5EF4-FFF2-40B4-BE49-F238E27FC236}">
                  <a16:creationId xmlns:a16="http://schemas.microsoft.com/office/drawing/2014/main" id="{C87C7CCB-A9C1-ACFE-6BB4-824BFFC78124}"/>
                </a:ext>
              </a:extLst>
            </p:cNvPr>
            <p:cNvSpPr/>
            <p:nvPr/>
          </p:nvSpPr>
          <p:spPr>
            <a:xfrm flipH="1">
              <a:off x="7562380" y="3175734"/>
              <a:ext cx="253190" cy="246221"/>
            </a:xfrm>
            <a:prstGeom prst="rect">
              <a:avLst/>
            </a:prstGeom>
          </p:spPr>
          <p:txBody>
            <a:bodyPr wrap="square">
              <a:spAutoFit/>
            </a:bodyPr>
            <a:lstStyle/>
            <a:p>
              <a:r>
                <a:rPr lang="da-DK" sz="1000" dirty="0">
                  <a:solidFill>
                    <a:schemeClr val="bg1"/>
                  </a:solidFill>
                </a:rPr>
                <a:t>7  </a:t>
              </a:r>
            </a:p>
          </p:txBody>
        </p:sp>
        <p:sp>
          <p:nvSpPr>
            <p:cNvPr id="170" name="Rektangel 169">
              <a:extLst>
                <a:ext uri="{FF2B5EF4-FFF2-40B4-BE49-F238E27FC236}">
                  <a16:creationId xmlns:a16="http://schemas.microsoft.com/office/drawing/2014/main" id="{FF3289A2-BFF3-37E2-E1EE-A56DACE28B19}"/>
                </a:ext>
              </a:extLst>
            </p:cNvPr>
            <p:cNvSpPr/>
            <p:nvPr/>
          </p:nvSpPr>
          <p:spPr>
            <a:xfrm flipH="1">
              <a:off x="9507326" y="3667219"/>
              <a:ext cx="253190" cy="246221"/>
            </a:xfrm>
            <a:prstGeom prst="rect">
              <a:avLst/>
            </a:prstGeom>
          </p:spPr>
          <p:txBody>
            <a:bodyPr wrap="square">
              <a:spAutoFit/>
            </a:bodyPr>
            <a:lstStyle/>
            <a:p>
              <a:r>
                <a:rPr lang="da-DK" sz="1000" dirty="0">
                  <a:solidFill>
                    <a:schemeClr val="bg1"/>
                  </a:solidFill>
                </a:rPr>
                <a:t>9</a:t>
              </a:r>
            </a:p>
          </p:txBody>
        </p:sp>
        <p:sp>
          <p:nvSpPr>
            <p:cNvPr id="171" name="Rektangel 170">
              <a:extLst>
                <a:ext uri="{FF2B5EF4-FFF2-40B4-BE49-F238E27FC236}">
                  <a16:creationId xmlns:a16="http://schemas.microsoft.com/office/drawing/2014/main" id="{301EA710-06FB-C025-616E-CDA4F142F0E9}"/>
                </a:ext>
              </a:extLst>
            </p:cNvPr>
            <p:cNvSpPr/>
            <p:nvPr/>
          </p:nvSpPr>
          <p:spPr>
            <a:xfrm flipH="1">
              <a:off x="7516975" y="4149418"/>
              <a:ext cx="375692" cy="246221"/>
            </a:xfrm>
            <a:prstGeom prst="rect">
              <a:avLst/>
            </a:prstGeom>
          </p:spPr>
          <p:txBody>
            <a:bodyPr wrap="square">
              <a:spAutoFit/>
            </a:bodyPr>
            <a:lstStyle/>
            <a:p>
              <a:r>
                <a:rPr lang="da-DK" sz="1000" dirty="0">
                  <a:solidFill>
                    <a:schemeClr val="bg1"/>
                  </a:solidFill>
                </a:rPr>
                <a:t>10</a:t>
              </a:r>
            </a:p>
          </p:txBody>
        </p:sp>
        <p:sp>
          <p:nvSpPr>
            <p:cNvPr id="172" name="Rektangel 171">
              <a:extLst>
                <a:ext uri="{FF2B5EF4-FFF2-40B4-BE49-F238E27FC236}">
                  <a16:creationId xmlns:a16="http://schemas.microsoft.com/office/drawing/2014/main" id="{BC5E832D-8D33-D8D4-E488-5615E16FD38E}"/>
                </a:ext>
              </a:extLst>
            </p:cNvPr>
            <p:cNvSpPr/>
            <p:nvPr/>
          </p:nvSpPr>
          <p:spPr>
            <a:xfrm>
              <a:off x="1330956" y="4588612"/>
              <a:ext cx="9441962" cy="478849"/>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Marker i projektplanen, hvornår de forskellige risici er lukket ned. Dvs. ikke er en risiko mere. Dette kan f.eks. være, når en bestemt test eller</a:t>
              </a:r>
            </a:p>
            <a:p>
              <a:pPr>
                <a:lnSpc>
                  <a:spcPct val="107000"/>
                </a:lnSpc>
                <a:spcAft>
                  <a:spcPts val="0"/>
                </a:spcAft>
              </a:pPr>
              <a:r>
                <a:rPr lang="da-DK" sz="1200" b="1" dirty="0">
                  <a:ea typeface="SimSun" panose="02010600030101010101" pitchFamily="2" charset="-122"/>
                </a:rPr>
                <a:t>høring er gennemført. Beskriv, hvem der er ansvarlig for at sikre, at den pågældende risiko lukkes.</a:t>
              </a:r>
            </a:p>
          </p:txBody>
        </p:sp>
      </p:grpSp>
    </p:spTree>
    <p:extLst>
      <p:ext uri="{BB962C8B-B14F-4D97-AF65-F5344CB8AC3E}">
        <p14:creationId xmlns:p14="http://schemas.microsoft.com/office/powerpoint/2010/main" val="31804059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1975</Words>
  <Application>Microsoft Office PowerPoint</Application>
  <PresentationFormat>Widescreen</PresentationFormat>
  <Paragraphs>395</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124</cp:revision>
  <dcterms:created xsi:type="dcterms:W3CDTF">2018-07-25T07:58:36Z</dcterms:created>
  <dcterms:modified xsi:type="dcterms:W3CDTF">2024-07-17T12:16:01Z</dcterms:modified>
</cp:coreProperties>
</file>